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3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1"/>
  </p:notesMasterIdLst>
  <p:handoutMasterIdLst>
    <p:handoutMasterId r:id="rId132"/>
  </p:handoutMasterIdLst>
  <p:sldIdLst>
    <p:sldId id="279" r:id="rId2"/>
    <p:sldId id="347" r:id="rId3"/>
    <p:sldId id="346" r:id="rId4"/>
    <p:sldId id="269" r:id="rId5"/>
    <p:sldId id="336" r:id="rId6"/>
    <p:sldId id="349" r:id="rId7"/>
    <p:sldId id="365" r:id="rId8"/>
    <p:sldId id="367" r:id="rId9"/>
    <p:sldId id="369" r:id="rId10"/>
    <p:sldId id="370" r:id="rId11"/>
    <p:sldId id="373" r:id="rId12"/>
    <p:sldId id="375" r:id="rId13"/>
    <p:sldId id="378" r:id="rId14"/>
    <p:sldId id="374" r:id="rId15"/>
    <p:sldId id="381" r:id="rId16"/>
    <p:sldId id="382" r:id="rId17"/>
    <p:sldId id="383" r:id="rId18"/>
    <p:sldId id="423" r:id="rId19"/>
    <p:sldId id="424" r:id="rId20"/>
    <p:sldId id="410" r:id="rId21"/>
    <p:sldId id="427" r:id="rId22"/>
    <p:sldId id="397" r:id="rId23"/>
    <p:sldId id="371" r:id="rId24"/>
    <p:sldId id="421" r:id="rId25"/>
    <p:sldId id="399" r:id="rId26"/>
    <p:sldId id="422" r:id="rId27"/>
    <p:sldId id="401" r:id="rId28"/>
    <p:sldId id="402" r:id="rId29"/>
    <p:sldId id="420" r:id="rId30"/>
    <p:sldId id="298" r:id="rId31"/>
    <p:sldId id="258" r:id="rId32"/>
    <p:sldId id="259" r:id="rId33"/>
    <p:sldId id="342" r:id="rId34"/>
    <p:sldId id="274" r:id="rId35"/>
    <p:sldId id="273" r:id="rId36"/>
    <p:sldId id="305" r:id="rId37"/>
    <p:sldId id="272" r:id="rId38"/>
    <p:sldId id="309" r:id="rId39"/>
    <p:sldId id="368" r:id="rId40"/>
    <p:sldId id="310" r:id="rId41"/>
    <p:sldId id="311" r:id="rId42"/>
    <p:sldId id="312" r:id="rId43"/>
    <p:sldId id="313" r:id="rId44"/>
    <p:sldId id="314" r:id="rId45"/>
    <p:sldId id="306" r:id="rId46"/>
    <p:sldId id="261" r:id="rId47"/>
    <p:sldId id="304" r:id="rId48"/>
    <p:sldId id="263" r:id="rId49"/>
    <p:sldId id="264" r:id="rId50"/>
    <p:sldId id="265" r:id="rId51"/>
    <p:sldId id="266" r:id="rId52"/>
    <p:sldId id="267" r:id="rId53"/>
    <p:sldId id="268" r:id="rId54"/>
    <p:sldId id="406" r:id="rId55"/>
    <p:sldId id="307" r:id="rId56"/>
    <p:sldId id="271" r:id="rId57"/>
    <p:sldId id="275" r:id="rId58"/>
    <p:sldId id="278" r:id="rId59"/>
    <p:sldId id="407" r:id="rId60"/>
    <p:sldId id="276" r:id="rId61"/>
    <p:sldId id="277" r:id="rId62"/>
    <p:sldId id="344" r:id="rId63"/>
    <p:sldId id="419" r:id="rId64"/>
    <p:sldId id="280" r:id="rId65"/>
    <p:sldId id="281" r:id="rId66"/>
    <p:sldId id="308" r:id="rId67"/>
    <p:sldId id="364" r:id="rId68"/>
    <p:sldId id="408"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15" r:id="rId84"/>
    <p:sldId id="316" r:id="rId85"/>
    <p:sldId id="317" r:id="rId86"/>
    <p:sldId id="318" r:id="rId87"/>
    <p:sldId id="319" r:id="rId88"/>
    <p:sldId id="320" r:id="rId89"/>
    <p:sldId id="321" r:id="rId90"/>
    <p:sldId id="322" r:id="rId91"/>
    <p:sldId id="323" r:id="rId92"/>
    <p:sldId id="324" r:id="rId93"/>
    <p:sldId id="325" r:id="rId94"/>
    <p:sldId id="326" r:id="rId95"/>
    <p:sldId id="327" r:id="rId96"/>
    <p:sldId id="328" r:id="rId97"/>
    <p:sldId id="329" r:id="rId98"/>
    <p:sldId id="330" r:id="rId99"/>
    <p:sldId id="331" r:id="rId100"/>
    <p:sldId id="332" r:id="rId101"/>
    <p:sldId id="333" r:id="rId102"/>
    <p:sldId id="345" r:id="rId103"/>
    <p:sldId id="343" r:id="rId104"/>
    <p:sldId id="334" r:id="rId105"/>
    <p:sldId id="335" r:id="rId106"/>
    <p:sldId id="289" r:id="rId107"/>
    <p:sldId id="294" r:id="rId108"/>
    <p:sldId id="409" r:id="rId109"/>
    <p:sldId id="425" r:id="rId110"/>
    <p:sldId id="377" r:id="rId111"/>
    <p:sldId id="376" r:id="rId112"/>
    <p:sldId id="379" r:id="rId113"/>
    <p:sldId id="380" r:id="rId114"/>
    <p:sldId id="384" r:id="rId115"/>
    <p:sldId id="389" r:id="rId116"/>
    <p:sldId id="385" r:id="rId117"/>
    <p:sldId id="386" r:id="rId118"/>
    <p:sldId id="390" r:id="rId119"/>
    <p:sldId id="387" r:id="rId120"/>
    <p:sldId id="388" r:id="rId121"/>
    <p:sldId id="393" r:id="rId122"/>
    <p:sldId id="391" r:id="rId123"/>
    <p:sldId id="392" r:id="rId124"/>
    <p:sldId id="414" r:id="rId125"/>
    <p:sldId id="415" r:id="rId126"/>
    <p:sldId id="416" r:id="rId127"/>
    <p:sldId id="417" r:id="rId128"/>
    <p:sldId id="413" r:id="rId129"/>
    <p:sldId id="426" r:id="rId130"/>
  </p:sldIdLst>
  <p:sldSz cx="9144000" cy="6858000" type="screen4x3"/>
  <p:notesSz cx="6662738" cy="98329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00000"/>
    <a:srgbClr val="FF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97" autoAdjust="0"/>
  </p:normalViewPr>
  <p:slideViewPr>
    <p:cSldViewPr>
      <p:cViewPr varScale="1">
        <p:scale>
          <a:sx n="48" d="100"/>
          <a:sy n="48" d="100"/>
        </p:scale>
        <p:origin x="-192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570"/>
    </p:cViewPr>
  </p:sorterViewPr>
  <p:notesViewPr>
    <p:cSldViewPr>
      <p:cViewPr varScale="1">
        <p:scale>
          <a:sx n="85" d="100"/>
          <a:sy n="85" d="100"/>
        </p:scale>
        <p:origin x="-846" y="-78"/>
      </p:cViewPr>
      <p:guideLst>
        <p:guide orient="horz" pos="3097"/>
        <p:guide pos="209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mooth val="0"/>
        </c:ser>
        <c:dLbls>
          <c:showLegendKey val="0"/>
          <c:showVal val="0"/>
          <c:showCatName val="0"/>
          <c:showSerName val="0"/>
          <c:showPercent val="0"/>
          <c:showBubbleSize val="0"/>
        </c:dLbls>
        <c:marker val="1"/>
        <c:smooth val="0"/>
        <c:axId val="200939008"/>
        <c:axId val="200940544"/>
      </c:lineChart>
      <c:catAx>
        <c:axId val="200939008"/>
        <c:scaling>
          <c:orientation val="minMax"/>
        </c:scaling>
        <c:delete val="0"/>
        <c:axPos val="b"/>
        <c:numFmt formatCode="#,##0" sourceLinked="0"/>
        <c:majorTickMark val="none"/>
        <c:minorTickMark val="none"/>
        <c:tickLblPos val="nextTo"/>
        <c:crossAx val="200940544"/>
        <c:crosses val="autoZero"/>
        <c:auto val="1"/>
        <c:lblAlgn val="ctr"/>
        <c:lblOffset val="100"/>
        <c:tickLblSkip val="10"/>
        <c:noMultiLvlLbl val="0"/>
      </c:catAx>
      <c:valAx>
        <c:axId val="200940544"/>
        <c:scaling>
          <c:orientation val="minMax"/>
          <c:max val="75"/>
          <c:min val="48"/>
        </c:scaling>
        <c:delete val="0"/>
        <c:axPos val="l"/>
        <c:numFmt formatCode="General" sourceLinked="1"/>
        <c:majorTickMark val="none"/>
        <c:minorTickMark val="none"/>
        <c:tickLblPos val="nextTo"/>
        <c:crossAx val="20093900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biosql!$Z$1</c:f>
              <c:strCache>
                <c:ptCount val="1"/>
                <c:pt idx="0">
                  <c:v>growth T</c:v>
                </c:pt>
              </c:strCache>
            </c:strRef>
          </c:tx>
          <c:spPr>
            <a:ln w="25400"/>
          </c:spPr>
          <c:marker>
            <c:symbol val="none"/>
          </c:marker>
          <c:trendline>
            <c:trendlineType val="linear"/>
            <c:dispRSqr val="0"/>
            <c:dispEq val="0"/>
          </c:trendline>
          <c:val>
            <c:numRef>
              <c:f>biosql!$Z$2:$Z$47</c:f>
              <c:numCache>
                <c:formatCode>General</c:formatCode>
                <c:ptCount val="46"/>
                <c:pt idx="0">
                  <c:v>0</c:v>
                </c:pt>
                <c:pt idx="1">
                  <c:v>0</c:v>
                </c:pt>
                <c:pt idx="2">
                  <c:v>-1</c:v>
                </c:pt>
                <c:pt idx="3">
                  <c:v>0</c:v>
                </c:pt>
                <c:pt idx="4">
                  <c:v>1</c:v>
                </c:pt>
                <c:pt idx="5">
                  <c:v>0</c:v>
                </c:pt>
                <c:pt idx="6">
                  <c:v>0</c:v>
                </c:pt>
                <c:pt idx="7">
                  <c:v>0</c:v>
                </c:pt>
                <c:pt idx="8">
                  <c:v>0</c:v>
                </c:pt>
                <c:pt idx="9">
                  <c:v>-1</c:v>
                </c:pt>
                <c:pt idx="10">
                  <c:v>0</c:v>
                </c:pt>
                <c:pt idx="11">
                  <c:v>-1</c:v>
                </c:pt>
                <c:pt idx="12">
                  <c:v>0</c:v>
                </c:pt>
                <c:pt idx="13">
                  <c:v>0</c:v>
                </c:pt>
                <c:pt idx="14">
                  <c:v>0</c:v>
                </c:pt>
                <c:pt idx="15">
                  <c:v>-1</c:v>
                </c:pt>
                <c:pt idx="16">
                  <c:v>1</c:v>
                </c:pt>
                <c:pt idx="17">
                  <c:v>0</c:v>
                </c:pt>
                <c:pt idx="18">
                  <c:v>0</c:v>
                </c:pt>
                <c:pt idx="19">
                  <c:v>0</c:v>
                </c:pt>
                <c:pt idx="20">
                  <c:v>5</c:v>
                </c:pt>
                <c:pt idx="21">
                  <c:v>0</c:v>
                </c:pt>
                <c:pt idx="22">
                  <c:v>0</c:v>
                </c:pt>
                <c:pt idx="23">
                  <c:v>2</c:v>
                </c:pt>
                <c:pt idx="24">
                  <c:v>0</c:v>
                </c:pt>
                <c:pt idx="25">
                  <c:v>1</c:v>
                </c:pt>
                <c:pt idx="26">
                  <c:v>0</c:v>
                </c:pt>
                <c:pt idx="27">
                  <c:v>0</c:v>
                </c:pt>
                <c:pt idx="28">
                  <c:v>1</c:v>
                </c:pt>
                <c:pt idx="29">
                  <c:v>0</c:v>
                </c:pt>
                <c:pt idx="30">
                  <c:v>0</c:v>
                </c:pt>
                <c:pt idx="31">
                  <c:v>-1</c:v>
                </c:pt>
                <c:pt idx="32">
                  <c:v>0</c:v>
                </c:pt>
                <c:pt idx="33">
                  <c:v>0</c:v>
                </c:pt>
                <c:pt idx="34">
                  <c:v>0</c:v>
                </c:pt>
                <c:pt idx="35">
                  <c:v>0</c:v>
                </c:pt>
                <c:pt idx="36">
                  <c:v>0</c:v>
                </c:pt>
                <c:pt idx="37">
                  <c:v>1</c:v>
                </c:pt>
                <c:pt idx="38">
                  <c:v>0</c:v>
                </c:pt>
                <c:pt idx="39">
                  <c:v>0</c:v>
                </c:pt>
                <c:pt idx="40">
                  <c:v>0</c:v>
                </c:pt>
                <c:pt idx="41">
                  <c:v>0</c:v>
                </c:pt>
                <c:pt idx="42">
                  <c:v>0</c:v>
                </c:pt>
                <c:pt idx="43">
                  <c:v>0</c:v>
                </c:pt>
                <c:pt idx="44">
                  <c:v>0</c:v>
                </c:pt>
                <c:pt idx="45">
                  <c:v>0</c:v>
                </c:pt>
              </c:numCache>
            </c:numRef>
          </c:val>
          <c:smooth val="0"/>
        </c:ser>
        <c:dLbls>
          <c:showLegendKey val="0"/>
          <c:showVal val="0"/>
          <c:showCatName val="0"/>
          <c:showSerName val="0"/>
          <c:showPercent val="0"/>
          <c:showBubbleSize val="0"/>
        </c:dLbls>
        <c:marker val="1"/>
        <c:smooth val="0"/>
        <c:axId val="205323264"/>
        <c:axId val="204673792"/>
      </c:lineChart>
      <c:catAx>
        <c:axId val="205323264"/>
        <c:scaling>
          <c:orientation val="minMax"/>
        </c:scaling>
        <c:delete val="1"/>
        <c:axPos val="b"/>
        <c:majorTickMark val="none"/>
        <c:minorTickMark val="none"/>
        <c:tickLblPos val="none"/>
        <c:crossAx val="204673792"/>
        <c:crosses val="autoZero"/>
        <c:auto val="1"/>
        <c:lblAlgn val="ctr"/>
        <c:lblOffset val="100"/>
        <c:noMultiLvlLbl val="0"/>
      </c:catAx>
      <c:valAx>
        <c:axId val="204673792"/>
        <c:scaling>
          <c:orientation val="minMax"/>
        </c:scaling>
        <c:delete val="0"/>
        <c:axPos val="l"/>
        <c:numFmt formatCode="General" sourceLinked="1"/>
        <c:majorTickMark val="none"/>
        <c:minorTickMark val="none"/>
        <c:tickLblPos val="nextTo"/>
        <c:crossAx val="20532326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coppermine!$Z$1</c:f>
              <c:strCache>
                <c:ptCount val="1"/>
                <c:pt idx="0">
                  <c:v>growth T</c:v>
                </c:pt>
              </c:strCache>
            </c:strRef>
          </c:tx>
          <c:spPr>
            <a:ln w="25400"/>
          </c:spPr>
          <c:marker>
            <c:symbol val="none"/>
          </c:marker>
          <c:trendline>
            <c:trendlineType val="linear"/>
            <c:dispRSqr val="0"/>
            <c:dispEq val="0"/>
          </c:trendline>
          <c:val>
            <c:numRef>
              <c:f>coppermine!$Z$2:$Z$118</c:f>
              <c:numCache>
                <c:formatCode>General</c:formatCode>
                <c:ptCount val="117"/>
                <c:pt idx="0">
                  <c:v>0</c:v>
                </c:pt>
                <c:pt idx="1">
                  <c:v>0</c:v>
                </c:pt>
                <c:pt idx="2">
                  <c:v>1</c:v>
                </c:pt>
                <c:pt idx="3">
                  <c:v>1</c:v>
                </c:pt>
                <c:pt idx="4">
                  <c:v>1</c:v>
                </c:pt>
                <c:pt idx="5">
                  <c:v>1</c:v>
                </c:pt>
                <c:pt idx="6">
                  <c:v>0</c:v>
                </c:pt>
                <c:pt idx="7">
                  <c:v>0</c:v>
                </c:pt>
                <c:pt idx="8">
                  <c:v>1</c:v>
                </c:pt>
                <c:pt idx="9">
                  <c:v>0</c:v>
                </c:pt>
                <c:pt idx="10">
                  <c:v>0</c:v>
                </c:pt>
                <c:pt idx="11">
                  <c:v>0</c:v>
                </c:pt>
                <c:pt idx="12">
                  <c:v>0</c:v>
                </c:pt>
                <c:pt idx="13">
                  <c:v>1</c:v>
                </c:pt>
                <c:pt idx="14">
                  <c:v>1</c:v>
                </c:pt>
                <c:pt idx="15">
                  <c:v>0</c:v>
                </c:pt>
                <c:pt idx="16">
                  <c:v>0</c:v>
                </c:pt>
                <c:pt idx="17">
                  <c:v>0</c:v>
                </c:pt>
                <c:pt idx="18">
                  <c:v>0</c:v>
                </c:pt>
                <c:pt idx="19">
                  <c:v>1</c:v>
                </c:pt>
                <c:pt idx="20">
                  <c:v>0</c:v>
                </c:pt>
                <c:pt idx="21">
                  <c:v>0</c:v>
                </c:pt>
                <c:pt idx="22">
                  <c:v>0</c:v>
                </c:pt>
                <c:pt idx="23">
                  <c:v>0</c:v>
                </c:pt>
                <c:pt idx="24">
                  <c:v>0</c:v>
                </c:pt>
                <c:pt idx="25">
                  <c:v>1</c:v>
                </c:pt>
                <c:pt idx="26">
                  <c:v>2</c:v>
                </c:pt>
                <c:pt idx="27">
                  <c:v>0</c:v>
                </c:pt>
                <c:pt idx="28">
                  <c:v>0</c:v>
                </c:pt>
                <c:pt idx="29">
                  <c:v>-2</c:v>
                </c:pt>
                <c:pt idx="30">
                  <c:v>2</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mooth val="0"/>
        </c:ser>
        <c:dLbls>
          <c:showLegendKey val="0"/>
          <c:showVal val="0"/>
          <c:showCatName val="0"/>
          <c:showSerName val="0"/>
          <c:showPercent val="0"/>
          <c:showBubbleSize val="0"/>
        </c:dLbls>
        <c:marker val="1"/>
        <c:smooth val="0"/>
        <c:axId val="204706560"/>
        <c:axId val="204708096"/>
      </c:lineChart>
      <c:catAx>
        <c:axId val="204706560"/>
        <c:scaling>
          <c:orientation val="minMax"/>
        </c:scaling>
        <c:delete val="1"/>
        <c:axPos val="b"/>
        <c:majorTickMark val="none"/>
        <c:minorTickMark val="none"/>
        <c:tickLblPos val="none"/>
        <c:crossAx val="204708096"/>
        <c:crosses val="autoZero"/>
        <c:auto val="1"/>
        <c:lblAlgn val="ctr"/>
        <c:lblOffset val="100"/>
        <c:noMultiLvlLbl val="0"/>
      </c:catAx>
      <c:valAx>
        <c:axId val="204708096"/>
        <c:scaling>
          <c:orientation val="minMax"/>
        </c:scaling>
        <c:delete val="0"/>
        <c:axPos val="l"/>
        <c:numFmt formatCode="General" sourceLinked="1"/>
        <c:majorTickMark val="none"/>
        <c:minorTickMark val="none"/>
        <c:tickLblPos val="nextTo"/>
        <c:crossAx val="20470656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ensembl!$Z$1</c:f>
              <c:strCache>
                <c:ptCount val="1"/>
                <c:pt idx="0">
                  <c:v>growth T</c:v>
                </c:pt>
              </c:strCache>
            </c:strRef>
          </c:tx>
          <c:spPr>
            <a:ln w="25400"/>
          </c:spPr>
          <c:marker>
            <c:symbol val="none"/>
          </c:marker>
          <c:trendline>
            <c:trendlineType val="linear"/>
            <c:dispRSqr val="0"/>
            <c:dispEq val="0"/>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mooth val="0"/>
        </c:ser>
        <c:dLbls>
          <c:showLegendKey val="0"/>
          <c:showVal val="0"/>
          <c:showCatName val="0"/>
          <c:showSerName val="0"/>
          <c:showPercent val="0"/>
          <c:showBubbleSize val="0"/>
        </c:dLbls>
        <c:marker val="1"/>
        <c:smooth val="0"/>
        <c:axId val="204876032"/>
        <c:axId val="204877824"/>
      </c:lineChart>
      <c:catAx>
        <c:axId val="204876032"/>
        <c:scaling>
          <c:orientation val="minMax"/>
        </c:scaling>
        <c:delete val="1"/>
        <c:axPos val="b"/>
        <c:majorTickMark val="none"/>
        <c:minorTickMark val="none"/>
        <c:tickLblPos val="none"/>
        <c:crossAx val="204877824"/>
        <c:crosses val="autoZero"/>
        <c:auto val="1"/>
        <c:lblAlgn val="ctr"/>
        <c:lblOffset val="100"/>
        <c:noMultiLvlLbl val="0"/>
      </c:catAx>
      <c:valAx>
        <c:axId val="204877824"/>
        <c:scaling>
          <c:orientation val="minMax"/>
        </c:scaling>
        <c:delete val="0"/>
        <c:axPos val="l"/>
        <c:numFmt formatCode="General" sourceLinked="1"/>
        <c:majorTickMark val="none"/>
        <c:minorTickMark val="none"/>
        <c:tickLblPos val="nextTo"/>
        <c:crossAx val="20487603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opencart!$Z$1</c:f>
              <c:strCache>
                <c:ptCount val="1"/>
                <c:pt idx="0">
                  <c:v>growth T</c:v>
                </c:pt>
              </c:strCache>
            </c:strRef>
          </c:tx>
          <c:spPr>
            <a:ln w="25400"/>
          </c:spPr>
          <c:marker>
            <c:symbol val="none"/>
          </c:marker>
          <c:trendline>
            <c:trendlineType val="linear"/>
            <c:dispRSqr val="0"/>
            <c:dispEq val="0"/>
          </c:trendline>
          <c:val>
            <c:numRef>
              <c:f>opencart!$Z$2:$Z$165</c:f>
              <c:numCache>
                <c:formatCode>General</c:formatCode>
                <c:ptCount val="164"/>
                <c:pt idx="0">
                  <c:v>-2</c:v>
                </c:pt>
                <c:pt idx="1">
                  <c:v>0</c:v>
                </c:pt>
                <c:pt idx="2">
                  <c:v>0</c:v>
                </c:pt>
                <c:pt idx="3">
                  <c:v>0</c:v>
                </c:pt>
                <c:pt idx="4">
                  <c:v>0</c:v>
                </c:pt>
                <c:pt idx="5">
                  <c:v>0</c:v>
                </c:pt>
                <c:pt idx="6">
                  <c:v>0</c:v>
                </c:pt>
                <c:pt idx="7">
                  <c:v>0</c:v>
                </c:pt>
                <c:pt idx="8">
                  <c:v>0</c:v>
                </c:pt>
                <c:pt idx="9">
                  <c:v>0</c:v>
                </c:pt>
                <c:pt idx="10">
                  <c:v>1</c:v>
                </c:pt>
                <c:pt idx="11">
                  <c:v>1</c:v>
                </c:pt>
                <c:pt idx="12">
                  <c:v>-1</c:v>
                </c:pt>
                <c:pt idx="13">
                  <c:v>0</c:v>
                </c:pt>
                <c:pt idx="14">
                  <c:v>1</c:v>
                </c:pt>
                <c:pt idx="15">
                  <c:v>0</c:v>
                </c:pt>
                <c:pt idx="16">
                  <c:v>2</c:v>
                </c:pt>
                <c:pt idx="17">
                  <c:v>1</c:v>
                </c:pt>
                <c:pt idx="18">
                  <c:v>0</c:v>
                </c:pt>
                <c:pt idx="19">
                  <c:v>0</c:v>
                </c:pt>
                <c:pt idx="20">
                  <c:v>6</c:v>
                </c:pt>
                <c:pt idx="21">
                  <c:v>0</c:v>
                </c:pt>
                <c:pt idx="22">
                  <c:v>0</c:v>
                </c:pt>
                <c:pt idx="23">
                  <c:v>0</c:v>
                </c:pt>
                <c:pt idx="24">
                  <c:v>0</c:v>
                </c:pt>
                <c:pt idx="25">
                  <c:v>2</c:v>
                </c:pt>
                <c:pt idx="26">
                  <c:v>0</c:v>
                </c:pt>
                <c:pt idx="27">
                  <c:v>0</c:v>
                </c:pt>
                <c:pt idx="28">
                  <c:v>0</c:v>
                </c:pt>
                <c:pt idx="29">
                  <c:v>0</c:v>
                </c:pt>
                <c:pt idx="30">
                  <c:v>0</c:v>
                </c:pt>
                <c:pt idx="31">
                  <c:v>0</c:v>
                </c:pt>
                <c:pt idx="32">
                  <c:v>26</c:v>
                </c:pt>
                <c:pt idx="33">
                  <c:v>0</c:v>
                </c:pt>
                <c:pt idx="34">
                  <c:v>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7</c:v>
                </c:pt>
                <c:pt idx="56">
                  <c:v>-1</c:v>
                </c:pt>
                <c:pt idx="57">
                  <c:v>0</c:v>
                </c:pt>
                <c:pt idx="58">
                  <c:v>0</c:v>
                </c:pt>
                <c:pt idx="59">
                  <c:v>0</c:v>
                </c:pt>
                <c:pt idx="60">
                  <c:v>0</c:v>
                </c:pt>
                <c:pt idx="61">
                  <c:v>0</c:v>
                </c:pt>
                <c:pt idx="62">
                  <c:v>0</c:v>
                </c:pt>
                <c:pt idx="63">
                  <c:v>-1</c:v>
                </c:pt>
                <c:pt idx="64">
                  <c:v>1</c:v>
                </c:pt>
                <c:pt idx="65">
                  <c:v>0</c:v>
                </c:pt>
                <c:pt idx="66">
                  <c:v>-1</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5</c:v>
                </c:pt>
                <c:pt idx="82">
                  <c:v>1</c:v>
                </c:pt>
                <c:pt idx="83">
                  <c:v>0</c:v>
                </c:pt>
                <c:pt idx="84">
                  <c:v>0</c:v>
                </c:pt>
                <c:pt idx="85">
                  <c:v>0</c:v>
                </c:pt>
                <c:pt idx="86">
                  <c:v>0</c:v>
                </c:pt>
                <c:pt idx="87">
                  <c:v>0</c:v>
                </c:pt>
                <c:pt idx="88">
                  <c:v>1</c:v>
                </c:pt>
                <c:pt idx="89">
                  <c:v>0</c:v>
                </c:pt>
                <c:pt idx="90">
                  <c:v>0</c:v>
                </c:pt>
                <c:pt idx="91">
                  <c:v>0</c:v>
                </c:pt>
                <c:pt idx="92">
                  <c:v>0</c:v>
                </c:pt>
                <c:pt idx="93">
                  <c:v>1</c:v>
                </c:pt>
                <c:pt idx="94">
                  <c:v>0</c:v>
                </c:pt>
                <c:pt idx="95">
                  <c:v>0</c:v>
                </c:pt>
                <c:pt idx="96">
                  <c:v>0</c:v>
                </c:pt>
                <c:pt idx="97">
                  <c:v>0</c:v>
                </c:pt>
                <c:pt idx="98">
                  <c:v>1</c:v>
                </c:pt>
                <c:pt idx="99">
                  <c:v>7</c:v>
                </c:pt>
                <c:pt idx="100">
                  <c:v>0</c:v>
                </c:pt>
                <c:pt idx="101">
                  <c:v>0</c:v>
                </c:pt>
                <c:pt idx="102">
                  <c:v>0</c:v>
                </c:pt>
                <c:pt idx="103">
                  <c:v>0</c:v>
                </c:pt>
                <c:pt idx="104">
                  <c:v>0</c:v>
                </c:pt>
                <c:pt idx="105">
                  <c:v>0</c:v>
                </c:pt>
                <c:pt idx="106">
                  <c:v>0</c:v>
                </c:pt>
                <c:pt idx="107">
                  <c:v>1</c:v>
                </c:pt>
                <c:pt idx="108">
                  <c:v>0</c:v>
                </c:pt>
                <c:pt idx="109">
                  <c:v>0</c:v>
                </c:pt>
                <c:pt idx="110">
                  <c:v>0</c:v>
                </c:pt>
                <c:pt idx="111">
                  <c:v>0</c:v>
                </c:pt>
                <c:pt idx="112">
                  <c:v>0</c:v>
                </c:pt>
                <c:pt idx="113">
                  <c:v>-1</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1</c:v>
                </c:pt>
                <c:pt idx="144">
                  <c:v>0</c:v>
                </c:pt>
                <c:pt idx="145">
                  <c:v>0</c:v>
                </c:pt>
                <c:pt idx="146">
                  <c:v>0</c:v>
                </c:pt>
                <c:pt idx="147">
                  <c:v>0</c:v>
                </c:pt>
                <c:pt idx="148">
                  <c:v>0</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1</c:v>
                </c:pt>
                <c:pt idx="163">
                  <c:v>0</c:v>
                </c:pt>
              </c:numCache>
            </c:numRef>
          </c:val>
          <c:smooth val="0"/>
        </c:ser>
        <c:dLbls>
          <c:showLegendKey val="0"/>
          <c:showVal val="0"/>
          <c:showCatName val="0"/>
          <c:showSerName val="0"/>
          <c:showPercent val="0"/>
          <c:showBubbleSize val="0"/>
        </c:dLbls>
        <c:marker val="1"/>
        <c:smooth val="0"/>
        <c:axId val="204898304"/>
        <c:axId val="204899840"/>
      </c:lineChart>
      <c:catAx>
        <c:axId val="204898304"/>
        <c:scaling>
          <c:orientation val="minMax"/>
        </c:scaling>
        <c:delete val="1"/>
        <c:axPos val="b"/>
        <c:majorTickMark val="none"/>
        <c:minorTickMark val="none"/>
        <c:tickLblPos val="none"/>
        <c:crossAx val="204899840"/>
        <c:crosses val="autoZero"/>
        <c:auto val="1"/>
        <c:lblAlgn val="ctr"/>
        <c:lblOffset val="100"/>
        <c:noMultiLvlLbl val="0"/>
      </c:catAx>
      <c:valAx>
        <c:axId val="204899840"/>
        <c:scaling>
          <c:orientation val="minMax"/>
        </c:scaling>
        <c:delete val="0"/>
        <c:axPos val="l"/>
        <c:numFmt formatCode="General" sourceLinked="1"/>
        <c:majorTickMark val="none"/>
        <c:minorTickMark val="none"/>
        <c:tickLblPos val="nextTo"/>
        <c:crossAx val="20489830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phpbb!$Z$1</c:f>
              <c:strCache>
                <c:ptCount val="1"/>
                <c:pt idx="0">
                  <c:v>growth T</c:v>
                </c:pt>
              </c:strCache>
            </c:strRef>
          </c:tx>
          <c:spPr>
            <a:ln w="25400"/>
          </c:spPr>
          <c:marker>
            <c:symbol val="none"/>
          </c:marker>
          <c:trendline>
            <c:trendlineType val="linear"/>
            <c:dispRSqr val="0"/>
            <c:dispEq val="0"/>
          </c:trendline>
          <c:val>
            <c:numRef>
              <c:f>phpbb!$Z$2:$Z$134</c:f>
              <c:numCache>
                <c:formatCode>General</c:formatCode>
                <c:ptCount val="1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0</c:v>
                </c:pt>
                <c:pt idx="67">
                  <c:v>0</c:v>
                </c:pt>
                <c:pt idx="68">
                  <c:v>0</c:v>
                </c:pt>
                <c:pt idx="69">
                  <c:v>0</c:v>
                </c:pt>
                <c:pt idx="70">
                  <c:v>-1</c:v>
                </c:pt>
                <c:pt idx="71">
                  <c:v>2</c:v>
                </c:pt>
                <c:pt idx="72">
                  <c:v>0</c:v>
                </c:pt>
                <c:pt idx="73">
                  <c:v>0</c:v>
                </c:pt>
                <c:pt idx="74">
                  <c:v>0</c:v>
                </c:pt>
                <c:pt idx="75">
                  <c:v>0</c:v>
                </c:pt>
                <c:pt idx="76">
                  <c:v>0</c:v>
                </c:pt>
                <c:pt idx="77">
                  <c:v>-3</c:v>
                </c:pt>
                <c:pt idx="78">
                  <c:v>1</c:v>
                </c:pt>
                <c:pt idx="79">
                  <c:v>0</c:v>
                </c:pt>
                <c:pt idx="80">
                  <c:v>0</c:v>
                </c:pt>
                <c:pt idx="81">
                  <c:v>-1</c:v>
                </c:pt>
                <c:pt idx="82">
                  <c:v>3</c:v>
                </c:pt>
                <c:pt idx="83">
                  <c:v>0</c:v>
                </c:pt>
                <c:pt idx="84">
                  <c:v>-3</c:v>
                </c:pt>
                <c:pt idx="85">
                  <c:v>1</c:v>
                </c:pt>
                <c:pt idx="86">
                  <c:v>0</c:v>
                </c:pt>
                <c:pt idx="87">
                  <c:v>0</c:v>
                </c:pt>
                <c:pt idx="88">
                  <c:v>-2</c:v>
                </c:pt>
                <c:pt idx="89">
                  <c:v>0</c:v>
                </c:pt>
                <c:pt idx="90">
                  <c:v>0</c:v>
                </c:pt>
                <c:pt idx="91">
                  <c:v>0</c:v>
                </c:pt>
                <c:pt idx="92">
                  <c:v>0</c:v>
                </c:pt>
                <c:pt idx="93">
                  <c:v>0</c:v>
                </c:pt>
                <c:pt idx="94">
                  <c:v>0</c:v>
                </c:pt>
                <c:pt idx="95">
                  <c:v>4</c:v>
                </c:pt>
                <c:pt idx="96">
                  <c:v>-4</c:v>
                </c:pt>
                <c:pt idx="97">
                  <c:v>0</c:v>
                </c:pt>
                <c:pt idx="98">
                  <c:v>2</c:v>
                </c:pt>
                <c:pt idx="99">
                  <c:v>0</c:v>
                </c:pt>
                <c:pt idx="100">
                  <c:v>0</c:v>
                </c:pt>
                <c:pt idx="101">
                  <c:v>0</c:v>
                </c:pt>
                <c:pt idx="102">
                  <c:v>-2</c:v>
                </c:pt>
                <c:pt idx="103">
                  <c:v>2</c:v>
                </c:pt>
                <c:pt idx="104">
                  <c:v>-2</c:v>
                </c:pt>
                <c:pt idx="105">
                  <c:v>1</c:v>
                </c:pt>
                <c:pt idx="106">
                  <c:v>0</c:v>
                </c:pt>
                <c:pt idx="107">
                  <c:v>-1</c:v>
                </c:pt>
                <c:pt idx="108">
                  <c:v>0</c:v>
                </c:pt>
                <c:pt idx="109">
                  <c:v>2</c:v>
                </c:pt>
                <c:pt idx="110">
                  <c:v>1</c:v>
                </c:pt>
                <c:pt idx="111">
                  <c:v>0</c:v>
                </c:pt>
                <c:pt idx="112">
                  <c:v>0</c:v>
                </c:pt>
                <c:pt idx="113">
                  <c:v>0</c:v>
                </c:pt>
                <c:pt idx="114">
                  <c:v>-2</c:v>
                </c:pt>
                <c:pt idx="115">
                  <c:v>0</c:v>
                </c:pt>
                <c:pt idx="116">
                  <c:v>-1</c:v>
                </c:pt>
                <c:pt idx="117">
                  <c:v>0</c:v>
                </c:pt>
                <c:pt idx="118">
                  <c:v>3</c:v>
                </c:pt>
                <c:pt idx="119">
                  <c:v>-3</c:v>
                </c:pt>
                <c:pt idx="120">
                  <c:v>3</c:v>
                </c:pt>
                <c:pt idx="121">
                  <c:v>-3</c:v>
                </c:pt>
                <c:pt idx="122">
                  <c:v>1</c:v>
                </c:pt>
                <c:pt idx="123">
                  <c:v>0</c:v>
                </c:pt>
                <c:pt idx="124">
                  <c:v>3</c:v>
                </c:pt>
                <c:pt idx="125">
                  <c:v>-2</c:v>
                </c:pt>
                <c:pt idx="126">
                  <c:v>2</c:v>
                </c:pt>
                <c:pt idx="127">
                  <c:v>1</c:v>
                </c:pt>
                <c:pt idx="128">
                  <c:v>0</c:v>
                </c:pt>
                <c:pt idx="129">
                  <c:v>1</c:v>
                </c:pt>
                <c:pt idx="130">
                  <c:v>0</c:v>
                </c:pt>
                <c:pt idx="131">
                  <c:v>0</c:v>
                </c:pt>
                <c:pt idx="132">
                  <c:v>0</c:v>
                </c:pt>
              </c:numCache>
            </c:numRef>
          </c:val>
          <c:smooth val="0"/>
        </c:ser>
        <c:dLbls>
          <c:showLegendKey val="0"/>
          <c:showVal val="0"/>
          <c:showCatName val="0"/>
          <c:showSerName val="0"/>
          <c:showPercent val="0"/>
          <c:showBubbleSize val="0"/>
        </c:dLbls>
        <c:marker val="1"/>
        <c:smooth val="0"/>
        <c:axId val="204924416"/>
        <c:axId val="204925952"/>
      </c:lineChart>
      <c:catAx>
        <c:axId val="204924416"/>
        <c:scaling>
          <c:orientation val="minMax"/>
        </c:scaling>
        <c:delete val="1"/>
        <c:axPos val="b"/>
        <c:majorTickMark val="none"/>
        <c:minorTickMark val="none"/>
        <c:tickLblPos val="none"/>
        <c:crossAx val="204925952"/>
        <c:crosses val="autoZero"/>
        <c:auto val="1"/>
        <c:lblAlgn val="ctr"/>
        <c:lblOffset val="100"/>
        <c:noMultiLvlLbl val="0"/>
      </c:catAx>
      <c:valAx>
        <c:axId val="204925952"/>
        <c:scaling>
          <c:orientation val="minMax"/>
        </c:scaling>
        <c:delete val="0"/>
        <c:axPos val="l"/>
        <c:numFmt formatCode="General" sourceLinked="1"/>
        <c:majorTickMark val="none"/>
        <c:minorTickMark val="none"/>
        <c:tickLblPos val="nextTo"/>
        <c:crossAx val="20492441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typo3!$Z$1</c:f>
              <c:strCache>
                <c:ptCount val="1"/>
                <c:pt idx="0">
                  <c:v>growth T</c:v>
                </c:pt>
              </c:strCache>
            </c:strRef>
          </c:tx>
          <c:spPr>
            <a:ln w="25400"/>
          </c:spPr>
          <c:marker>
            <c:symbol val="none"/>
          </c:marker>
          <c:trendline>
            <c:trendlineType val="linear"/>
            <c:dispRSqr val="0"/>
            <c:dispEq val="0"/>
          </c:trendline>
          <c:val>
            <c:numRef>
              <c:f>typo3!$Z$2:$Z$98</c:f>
              <c:numCache>
                <c:formatCode>General</c:formatCode>
                <c:ptCount val="97"/>
                <c:pt idx="0">
                  <c:v>0</c:v>
                </c:pt>
                <c:pt idx="1">
                  <c:v>0</c:v>
                </c:pt>
                <c:pt idx="2">
                  <c:v>0</c:v>
                </c:pt>
                <c:pt idx="3">
                  <c:v>0</c:v>
                </c:pt>
                <c:pt idx="4">
                  <c:v>1</c:v>
                </c:pt>
                <c:pt idx="5">
                  <c:v>0</c:v>
                </c:pt>
                <c:pt idx="6">
                  <c:v>1</c:v>
                </c:pt>
                <c:pt idx="7">
                  <c:v>0</c:v>
                </c:pt>
                <c:pt idx="8">
                  <c:v>0</c:v>
                </c:pt>
                <c:pt idx="9">
                  <c:v>0</c:v>
                </c:pt>
                <c:pt idx="10">
                  <c:v>0</c:v>
                </c:pt>
                <c:pt idx="11">
                  <c:v>0</c:v>
                </c:pt>
                <c:pt idx="12">
                  <c:v>0</c:v>
                </c:pt>
                <c:pt idx="13">
                  <c:v>1</c:v>
                </c:pt>
                <c:pt idx="14">
                  <c:v>0</c:v>
                </c:pt>
                <c:pt idx="15">
                  <c:v>0</c:v>
                </c:pt>
                <c:pt idx="16">
                  <c:v>0</c:v>
                </c:pt>
                <c:pt idx="17">
                  <c:v>1</c:v>
                </c:pt>
                <c:pt idx="18">
                  <c:v>1</c:v>
                </c:pt>
                <c:pt idx="19">
                  <c:v>0</c:v>
                </c:pt>
                <c:pt idx="20">
                  <c:v>0</c:v>
                </c:pt>
                <c:pt idx="21">
                  <c:v>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1</c:v>
                </c:pt>
                <c:pt idx="53">
                  <c:v>0</c:v>
                </c:pt>
                <c:pt idx="54">
                  <c:v>1</c:v>
                </c:pt>
                <c:pt idx="55">
                  <c:v>0</c:v>
                </c:pt>
                <c:pt idx="56">
                  <c:v>0</c:v>
                </c:pt>
                <c:pt idx="57">
                  <c:v>0</c:v>
                </c:pt>
                <c:pt idx="58">
                  <c:v>0</c:v>
                </c:pt>
                <c:pt idx="59">
                  <c:v>0</c:v>
                </c:pt>
                <c:pt idx="60">
                  <c:v>0</c:v>
                </c:pt>
                <c:pt idx="61">
                  <c:v>1</c:v>
                </c:pt>
                <c:pt idx="62">
                  <c:v>0</c:v>
                </c:pt>
                <c:pt idx="63">
                  <c:v>-1</c:v>
                </c:pt>
                <c:pt idx="64">
                  <c:v>0</c:v>
                </c:pt>
                <c:pt idx="65">
                  <c:v>0</c:v>
                </c:pt>
                <c:pt idx="66">
                  <c:v>0</c:v>
                </c:pt>
                <c:pt idx="67">
                  <c:v>0</c:v>
                </c:pt>
                <c:pt idx="68">
                  <c:v>-1</c:v>
                </c:pt>
                <c:pt idx="69">
                  <c:v>-3</c:v>
                </c:pt>
                <c:pt idx="70">
                  <c:v>0</c:v>
                </c:pt>
                <c:pt idx="71">
                  <c:v>0</c:v>
                </c:pt>
                <c:pt idx="72">
                  <c:v>-2</c:v>
                </c:pt>
                <c:pt idx="73">
                  <c:v>-1</c:v>
                </c:pt>
                <c:pt idx="74">
                  <c:v>-1</c:v>
                </c:pt>
                <c:pt idx="75">
                  <c:v>0</c:v>
                </c:pt>
                <c:pt idx="76">
                  <c:v>0</c:v>
                </c:pt>
                <c:pt idx="77">
                  <c:v>0</c:v>
                </c:pt>
                <c:pt idx="78">
                  <c:v>0</c:v>
                </c:pt>
                <c:pt idx="79">
                  <c:v>0</c:v>
                </c:pt>
                <c:pt idx="80">
                  <c:v>2</c:v>
                </c:pt>
                <c:pt idx="81">
                  <c:v>0</c:v>
                </c:pt>
                <c:pt idx="82">
                  <c:v>0</c:v>
                </c:pt>
                <c:pt idx="83">
                  <c:v>0</c:v>
                </c:pt>
                <c:pt idx="84">
                  <c:v>0</c:v>
                </c:pt>
                <c:pt idx="85">
                  <c:v>5</c:v>
                </c:pt>
                <c:pt idx="86">
                  <c:v>0</c:v>
                </c:pt>
                <c:pt idx="87">
                  <c:v>2</c:v>
                </c:pt>
                <c:pt idx="88">
                  <c:v>0</c:v>
                </c:pt>
                <c:pt idx="89">
                  <c:v>0</c:v>
                </c:pt>
                <c:pt idx="90">
                  <c:v>0</c:v>
                </c:pt>
                <c:pt idx="91">
                  <c:v>0</c:v>
                </c:pt>
                <c:pt idx="92">
                  <c:v>0</c:v>
                </c:pt>
                <c:pt idx="93">
                  <c:v>0</c:v>
                </c:pt>
                <c:pt idx="94">
                  <c:v>0</c:v>
                </c:pt>
                <c:pt idx="95">
                  <c:v>0</c:v>
                </c:pt>
                <c:pt idx="96">
                  <c:v>0</c:v>
                </c:pt>
              </c:numCache>
            </c:numRef>
          </c:val>
          <c:smooth val="0"/>
        </c:ser>
        <c:dLbls>
          <c:showLegendKey val="0"/>
          <c:showVal val="0"/>
          <c:showCatName val="0"/>
          <c:showSerName val="0"/>
          <c:showPercent val="0"/>
          <c:showBubbleSize val="0"/>
        </c:dLbls>
        <c:marker val="1"/>
        <c:smooth val="0"/>
        <c:axId val="205609984"/>
        <c:axId val="205611776"/>
      </c:lineChart>
      <c:catAx>
        <c:axId val="205609984"/>
        <c:scaling>
          <c:orientation val="minMax"/>
        </c:scaling>
        <c:delete val="1"/>
        <c:axPos val="b"/>
        <c:majorTickMark val="none"/>
        <c:minorTickMark val="none"/>
        <c:tickLblPos val="none"/>
        <c:crossAx val="205611776"/>
        <c:crosses val="autoZero"/>
        <c:auto val="1"/>
        <c:lblAlgn val="ctr"/>
        <c:lblOffset val="100"/>
        <c:noMultiLvlLbl val="0"/>
      </c:catAx>
      <c:valAx>
        <c:axId val="205611776"/>
        <c:scaling>
          <c:orientation val="minMax"/>
        </c:scaling>
        <c:delete val="0"/>
        <c:axPos val="l"/>
        <c:numFmt formatCode="General" sourceLinked="1"/>
        <c:majorTickMark val="none"/>
        <c:minorTickMark val="none"/>
        <c:tickLblPos val="nextTo"/>
        <c:crossAx val="20560998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mediawiki!$Z$1</c:f>
              <c:strCache>
                <c:ptCount val="1"/>
                <c:pt idx="0">
                  <c:v>growth T</c:v>
                </c:pt>
              </c:strCache>
            </c:strRef>
          </c:tx>
          <c:spPr>
            <a:ln w="25400"/>
          </c:spPr>
          <c:marker>
            <c:symbol val="none"/>
          </c:marker>
          <c:trendline>
            <c:trendlineType val="linear"/>
            <c:dispRSqr val="0"/>
            <c:dispEq val="0"/>
          </c:trendline>
          <c:val>
            <c:numRef>
              <c:f>mediawiki!$Z$2:$Z$323</c:f>
              <c:numCache>
                <c:formatCode>General</c:formatCode>
                <c:ptCount val="322"/>
                <c:pt idx="0">
                  <c:v>0</c:v>
                </c:pt>
                <c:pt idx="1">
                  <c:v>-1</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1</c:v>
                </c:pt>
                <c:pt idx="29">
                  <c:v>0</c:v>
                </c:pt>
                <c:pt idx="30">
                  <c:v>0</c:v>
                </c:pt>
                <c:pt idx="31">
                  <c:v>0</c:v>
                </c:pt>
                <c:pt idx="32">
                  <c:v>0</c:v>
                </c:pt>
                <c:pt idx="33">
                  <c:v>2</c:v>
                </c:pt>
                <c:pt idx="34">
                  <c:v>0</c:v>
                </c:pt>
                <c:pt idx="35">
                  <c:v>0</c:v>
                </c:pt>
                <c:pt idx="36">
                  <c:v>0</c:v>
                </c:pt>
                <c:pt idx="37">
                  <c:v>0</c:v>
                </c:pt>
                <c:pt idx="38">
                  <c:v>0</c:v>
                </c:pt>
                <c:pt idx="39">
                  <c:v>-1</c:v>
                </c:pt>
                <c:pt idx="40">
                  <c:v>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0</c:v>
                </c:pt>
                <c:pt idx="57">
                  <c:v>0</c:v>
                </c:pt>
                <c:pt idx="58">
                  <c:v>0</c:v>
                </c:pt>
                <c:pt idx="59">
                  <c:v>0</c:v>
                </c:pt>
                <c:pt idx="60">
                  <c:v>1</c:v>
                </c:pt>
                <c:pt idx="61">
                  <c:v>-2</c:v>
                </c:pt>
                <c:pt idx="62">
                  <c:v>-1</c:v>
                </c:pt>
                <c:pt idx="63">
                  <c:v>0</c:v>
                </c:pt>
                <c:pt idx="64">
                  <c:v>-2</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-1</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-1</c:v>
                </c:pt>
                <c:pt idx="201">
                  <c:v>0</c:v>
                </c:pt>
                <c:pt idx="202">
                  <c:v>0</c:v>
                </c:pt>
                <c:pt idx="203">
                  <c:v>0</c:v>
                </c:pt>
                <c:pt idx="204">
                  <c:v>0</c:v>
                </c:pt>
                <c:pt idx="205">
                  <c:v>0</c:v>
                </c:pt>
                <c:pt idx="206">
                  <c:v>0</c:v>
                </c:pt>
                <c:pt idx="207">
                  <c:v>0</c:v>
                </c:pt>
                <c:pt idx="208">
                  <c:v>0</c:v>
                </c:pt>
                <c:pt idx="209">
                  <c:v>1</c:v>
                </c:pt>
                <c:pt idx="210">
                  <c:v>-1</c:v>
                </c:pt>
                <c:pt idx="211">
                  <c:v>0</c:v>
                </c:pt>
                <c:pt idx="212">
                  <c:v>1</c:v>
                </c:pt>
                <c:pt idx="213">
                  <c:v>0</c:v>
                </c:pt>
                <c:pt idx="214">
                  <c:v>-1</c:v>
                </c:pt>
                <c:pt idx="215">
                  <c:v>0</c:v>
                </c:pt>
                <c:pt idx="216">
                  <c:v>0</c:v>
                </c:pt>
                <c:pt idx="217">
                  <c:v>0</c:v>
                </c:pt>
                <c:pt idx="218">
                  <c:v>0</c:v>
                </c:pt>
                <c:pt idx="219">
                  <c:v>0</c:v>
                </c:pt>
                <c:pt idx="220">
                  <c:v>0</c:v>
                </c:pt>
                <c:pt idx="221">
                  <c:v>0</c:v>
                </c:pt>
                <c:pt idx="222">
                  <c:v>2</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c:v>
                </c:pt>
                <c:pt idx="282">
                  <c:v>0</c:v>
                </c:pt>
                <c:pt idx="283">
                  <c:v>1</c:v>
                </c:pt>
                <c:pt idx="284">
                  <c:v>0</c:v>
                </c:pt>
                <c:pt idx="285">
                  <c:v>1</c:v>
                </c:pt>
                <c:pt idx="286">
                  <c:v>0</c:v>
                </c:pt>
                <c:pt idx="287">
                  <c:v>1</c:v>
                </c:pt>
                <c:pt idx="288">
                  <c:v>0</c:v>
                </c:pt>
                <c:pt idx="289">
                  <c:v>0</c:v>
                </c:pt>
                <c:pt idx="290">
                  <c:v>0</c:v>
                </c:pt>
                <c:pt idx="291">
                  <c:v>0</c:v>
                </c:pt>
                <c:pt idx="292">
                  <c:v>0</c:v>
                </c:pt>
                <c:pt idx="293">
                  <c:v>3</c:v>
                </c:pt>
                <c:pt idx="294">
                  <c:v>-3</c:v>
                </c:pt>
                <c:pt idx="295">
                  <c:v>0</c:v>
                </c:pt>
                <c:pt idx="296">
                  <c:v>0</c:v>
                </c:pt>
                <c:pt idx="297">
                  <c:v>0</c:v>
                </c:pt>
                <c:pt idx="298">
                  <c:v>3</c:v>
                </c:pt>
                <c:pt idx="299">
                  <c:v>0</c:v>
                </c:pt>
                <c:pt idx="300">
                  <c:v>-3</c:v>
                </c:pt>
                <c:pt idx="301">
                  <c:v>0</c:v>
                </c:pt>
                <c:pt idx="302">
                  <c:v>0</c:v>
                </c:pt>
                <c:pt idx="303">
                  <c:v>0</c:v>
                </c:pt>
                <c:pt idx="304">
                  <c:v>0</c:v>
                </c:pt>
                <c:pt idx="305">
                  <c:v>0</c:v>
                </c:pt>
                <c:pt idx="306">
                  <c:v>0</c:v>
                </c:pt>
                <c:pt idx="307">
                  <c:v>0</c:v>
                </c:pt>
                <c:pt idx="308">
                  <c:v>-1</c:v>
                </c:pt>
                <c:pt idx="309">
                  <c:v>0</c:v>
                </c:pt>
                <c:pt idx="310">
                  <c:v>0</c:v>
                </c:pt>
                <c:pt idx="311">
                  <c:v>0</c:v>
                </c:pt>
                <c:pt idx="312">
                  <c:v>0</c:v>
                </c:pt>
                <c:pt idx="313">
                  <c:v>0</c:v>
                </c:pt>
                <c:pt idx="314">
                  <c:v>0</c:v>
                </c:pt>
                <c:pt idx="315">
                  <c:v>0</c:v>
                </c:pt>
                <c:pt idx="316">
                  <c:v>1</c:v>
                </c:pt>
                <c:pt idx="317">
                  <c:v>-1</c:v>
                </c:pt>
                <c:pt idx="318">
                  <c:v>0</c:v>
                </c:pt>
                <c:pt idx="319">
                  <c:v>0</c:v>
                </c:pt>
                <c:pt idx="320">
                  <c:v>0</c:v>
                </c:pt>
                <c:pt idx="321">
                  <c:v>0</c:v>
                </c:pt>
              </c:numCache>
            </c:numRef>
          </c:val>
          <c:smooth val="0"/>
        </c:ser>
        <c:dLbls>
          <c:showLegendKey val="0"/>
          <c:showVal val="0"/>
          <c:showCatName val="0"/>
          <c:showSerName val="0"/>
          <c:showPercent val="0"/>
          <c:showBubbleSize val="0"/>
        </c:dLbls>
        <c:marker val="1"/>
        <c:smooth val="0"/>
        <c:axId val="205644544"/>
        <c:axId val="205646080"/>
      </c:lineChart>
      <c:catAx>
        <c:axId val="205644544"/>
        <c:scaling>
          <c:orientation val="minMax"/>
        </c:scaling>
        <c:delete val="1"/>
        <c:axPos val="b"/>
        <c:majorTickMark val="none"/>
        <c:minorTickMark val="none"/>
        <c:tickLblPos val="none"/>
        <c:crossAx val="205646080"/>
        <c:crosses val="autoZero"/>
        <c:auto val="1"/>
        <c:lblAlgn val="ctr"/>
        <c:lblOffset val="100"/>
        <c:noMultiLvlLbl val="0"/>
      </c:catAx>
      <c:valAx>
        <c:axId val="205646080"/>
        <c:scaling>
          <c:orientation val="minMax"/>
        </c:scaling>
        <c:delete val="0"/>
        <c:axPos val="l"/>
        <c:numFmt formatCode="General" sourceLinked="1"/>
        <c:majorTickMark val="none"/>
        <c:minorTickMark val="none"/>
        <c:tickLblPos val="nextTo"/>
        <c:crossAx val="20564454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atlas!$D$2:$D$86</c:f>
              <c:numCache>
                <c:formatCode>[$-409]d\-mmm\-yy;@</c:formatCode>
                <c:ptCount val="85"/>
                <c:pt idx="0">
                  <c:v>38933.57061342684</c:v>
                </c:pt>
                <c:pt idx="1">
                  <c:v>38958.624131944445</c:v>
                </c:pt>
                <c:pt idx="2">
                  <c:v>38987.448252315211</c:v>
                </c:pt>
                <c:pt idx="3">
                  <c:v>38987.452141203685</c:v>
                </c:pt>
                <c:pt idx="4">
                  <c:v>38987.534745370373</c:v>
                </c:pt>
                <c:pt idx="5">
                  <c:v>38987.678252314843</c:v>
                </c:pt>
                <c:pt idx="6">
                  <c:v>38987.709710648152</c:v>
                </c:pt>
                <c:pt idx="7">
                  <c:v>39002.551805555559</c:v>
                </c:pt>
                <c:pt idx="8">
                  <c:v>39007.418819446226</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39198.552256945579</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39376.771168980413</c:v>
                </c:pt>
                <c:pt idx="44">
                  <c:v>39377.654791666624</c:v>
                </c:pt>
                <c:pt idx="45">
                  <c:v>39378.739444444444</c:v>
                </c:pt>
                <c:pt idx="46">
                  <c:v>39415.425254629634</c:v>
                </c:pt>
                <c:pt idx="47">
                  <c:v>39464.831111111074</c:v>
                </c:pt>
                <c:pt idx="48">
                  <c:v>39517.676898149213</c:v>
                </c:pt>
                <c:pt idx="49">
                  <c:v>39518.725196758984</c:v>
                </c:pt>
                <c:pt idx="50">
                  <c:v>39540.676828703705</c:v>
                </c:pt>
                <c:pt idx="51">
                  <c:v>39540.702615740738</c:v>
                </c:pt>
                <c:pt idx="52">
                  <c:v>39546.372696759259</c:v>
                </c:pt>
                <c:pt idx="53">
                  <c:v>39547.344907407612</c:v>
                </c:pt>
                <c:pt idx="54">
                  <c:v>39547.358877315819</c:v>
                </c:pt>
                <c:pt idx="55">
                  <c:v>39547.385856481611</c:v>
                </c:pt>
                <c:pt idx="56">
                  <c:v>39547.548043981486</c:v>
                </c:pt>
                <c:pt idx="57">
                  <c:v>39547.676932870367</c:v>
                </c:pt>
                <c:pt idx="58">
                  <c:v>39548.410625000011</c:v>
                </c:pt>
                <c:pt idx="59">
                  <c:v>39548.472430555557</c:v>
                </c:pt>
                <c:pt idx="60">
                  <c:v>39548.473645833175</c:v>
                </c:pt>
                <c:pt idx="61">
                  <c:v>39552.621122683871</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39792.561180554207</c:v>
                </c:pt>
                <c:pt idx="80">
                  <c:v>39801.568136574082</c:v>
                </c:pt>
                <c:pt idx="81">
                  <c:v>39835.419375000012</c:v>
                </c:pt>
                <c:pt idx="82">
                  <c:v>39896.568888888891</c:v>
                </c:pt>
                <c:pt idx="83">
                  <c:v>39901.343368055561</c:v>
                </c:pt>
              </c:numCache>
            </c:numRef>
          </c:cat>
          <c:val>
            <c:numRef>
              <c:f>atlas!$S$2:$S$86</c:f>
              <c:numCache>
                <c:formatCode>General</c:formatCode>
                <c:ptCount val="85"/>
                <c:pt idx="0">
                  <c:v>0</c:v>
                </c:pt>
                <c:pt idx="1">
                  <c:v>0</c:v>
                </c:pt>
                <c:pt idx="2">
                  <c:v>1</c:v>
                </c:pt>
                <c:pt idx="3">
                  <c:v>0</c:v>
                </c:pt>
                <c:pt idx="4">
                  <c:v>5</c:v>
                </c:pt>
                <c:pt idx="5">
                  <c:v>1</c:v>
                </c:pt>
                <c:pt idx="6">
                  <c:v>18</c:v>
                </c:pt>
                <c:pt idx="7">
                  <c:v>2</c:v>
                </c:pt>
                <c:pt idx="8">
                  <c:v>1</c:v>
                </c:pt>
                <c:pt idx="9">
                  <c:v>0</c:v>
                </c:pt>
                <c:pt idx="10">
                  <c:v>1</c:v>
                </c:pt>
                <c:pt idx="11">
                  <c:v>0</c:v>
                </c:pt>
                <c:pt idx="12">
                  <c:v>2</c:v>
                </c:pt>
                <c:pt idx="13">
                  <c:v>40</c:v>
                </c:pt>
                <c:pt idx="14">
                  <c:v>2</c:v>
                </c:pt>
                <c:pt idx="15">
                  <c:v>2</c:v>
                </c:pt>
                <c:pt idx="16">
                  <c:v>6</c:v>
                </c:pt>
                <c:pt idx="17">
                  <c:v>1</c:v>
                </c:pt>
                <c:pt idx="18">
                  <c:v>112</c:v>
                </c:pt>
                <c:pt idx="19">
                  <c:v>0</c:v>
                </c:pt>
                <c:pt idx="20">
                  <c:v>0</c:v>
                </c:pt>
                <c:pt idx="21">
                  <c:v>2</c:v>
                </c:pt>
                <c:pt idx="22">
                  <c:v>5</c:v>
                </c:pt>
                <c:pt idx="23">
                  <c:v>4</c:v>
                </c:pt>
                <c:pt idx="24">
                  <c:v>4</c:v>
                </c:pt>
                <c:pt idx="25">
                  <c:v>9</c:v>
                </c:pt>
                <c:pt idx="26">
                  <c:v>8</c:v>
                </c:pt>
                <c:pt idx="27">
                  <c:v>0</c:v>
                </c:pt>
                <c:pt idx="28">
                  <c:v>1</c:v>
                </c:pt>
                <c:pt idx="29">
                  <c:v>1</c:v>
                </c:pt>
                <c:pt idx="30">
                  <c:v>1</c:v>
                </c:pt>
                <c:pt idx="31">
                  <c:v>53</c:v>
                </c:pt>
                <c:pt idx="32">
                  <c:v>50</c:v>
                </c:pt>
                <c:pt idx="33">
                  <c:v>4</c:v>
                </c:pt>
                <c:pt idx="34">
                  <c:v>8</c:v>
                </c:pt>
                <c:pt idx="35">
                  <c:v>0</c:v>
                </c:pt>
                <c:pt idx="36">
                  <c:v>0</c:v>
                </c:pt>
                <c:pt idx="37">
                  <c:v>2</c:v>
                </c:pt>
                <c:pt idx="38">
                  <c:v>4</c:v>
                </c:pt>
                <c:pt idx="39">
                  <c:v>3</c:v>
                </c:pt>
                <c:pt idx="40">
                  <c:v>3</c:v>
                </c:pt>
                <c:pt idx="41">
                  <c:v>0</c:v>
                </c:pt>
                <c:pt idx="42">
                  <c:v>0</c:v>
                </c:pt>
                <c:pt idx="43">
                  <c:v>2</c:v>
                </c:pt>
                <c:pt idx="44">
                  <c:v>2</c:v>
                </c:pt>
                <c:pt idx="45">
                  <c:v>2</c:v>
                </c:pt>
                <c:pt idx="46">
                  <c:v>2</c:v>
                </c:pt>
                <c:pt idx="47">
                  <c:v>2</c:v>
                </c:pt>
                <c:pt idx="48">
                  <c:v>143</c:v>
                </c:pt>
                <c:pt idx="49">
                  <c:v>1</c:v>
                </c:pt>
                <c:pt idx="50">
                  <c:v>5</c:v>
                </c:pt>
                <c:pt idx="51">
                  <c:v>0</c:v>
                </c:pt>
                <c:pt idx="52">
                  <c:v>6</c:v>
                </c:pt>
                <c:pt idx="53">
                  <c:v>2</c:v>
                </c:pt>
                <c:pt idx="54">
                  <c:v>2</c:v>
                </c:pt>
                <c:pt idx="55">
                  <c:v>1</c:v>
                </c:pt>
                <c:pt idx="56">
                  <c:v>1</c:v>
                </c:pt>
                <c:pt idx="57">
                  <c:v>2</c:v>
                </c:pt>
                <c:pt idx="58">
                  <c:v>2</c:v>
                </c:pt>
                <c:pt idx="59">
                  <c:v>0</c:v>
                </c:pt>
                <c:pt idx="60">
                  <c:v>2</c:v>
                </c:pt>
                <c:pt idx="61">
                  <c:v>1</c:v>
                </c:pt>
                <c:pt idx="62">
                  <c:v>1</c:v>
                </c:pt>
                <c:pt idx="63">
                  <c:v>0</c:v>
                </c:pt>
                <c:pt idx="64">
                  <c:v>5</c:v>
                </c:pt>
                <c:pt idx="65">
                  <c:v>3</c:v>
                </c:pt>
                <c:pt idx="66">
                  <c:v>16</c:v>
                </c:pt>
                <c:pt idx="67">
                  <c:v>4</c:v>
                </c:pt>
                <c:pt idx="68">
                  <c:v>2</c:v>
                </c:pt>
                <c:pt idx="69">
                  <c:v>0</c:v>
                </c:pt>
                <c:pt idx="70">
                  <c:v>3</c:v>
                </c:pt>
                <c:pt idx="71">
                  <c:v>0</c:v>
                </c:pt>
                <c:pt idx="72">
                  <c:v>2</c:v>
                </c:pt>
                <c:pt idx="73">
                  <c:v>0</c:v>
                </c:pt>
                <c:pt idx="74">
                  <c:v>0</c:v>
                </c:pt>
                <c:pt idx="75">
                  <c:v>0</c:v>
                </c:pt>
                <c:pt idx="76">
                  <c:v>3</c:v>
                </c:pt>
                <c:pt idx="77">
                  <c:v>23</c:v>
                </c:pt>
                <c:pt idx="78">
                  <c:v>0</c:v>
                </c:pt>
                <c:pt idx="79">
                  <c:v>0</c:v>
                </c:pt>
                <c:pt idx="80">
                  <c:v>1</c:v>
                </c:pt>
                <c:pt idx="81">
                  <c:v>0</c:v>
                </c:pt>
                <c:pt idx="82">
                  <c:v>0</c:v>
                </c:pt>
                <c:pt idx="83">
                  <c:v>1</c:v>
                </c:pt>
              </c:numCache>
            </c:numRef>
          </c:val>
        </c:ser>
        <c:ser>
          <c:idx val="1"/>
          <c:order val="1"/>
          <c:tx>
            <c:v>Insertions</c:v>
          </c:tx>
          <c:spPr>
            <a:solidFill>
              <a:srgbClr val="00B050"/>
            </a:solidFill>
          </c:spPr>
          <c:invertIfNegative val="0"/>
          <c:cat>
            <c:numRef>
              <c:f>atlas!$D$2:$D$86</c:f>
              <c:numCache>
                <c:formatCode>[$-409]d\-mmm\-yy;@</c:formatCode>
                <c:ptCount val="85"/>
                <c:pt idx="0">
                  <c:v>38933.57061342684</c:v>
                </c:pt>
                <c:pt idx="1">
                  <c:v>38958.624131944445</c:v>
                </c:pt>
                <c:pt idx="2">
                  <c:v>38987.448252315211</c:v>
                </c:pt>
                <c:pt idx="3">
                  <c:v>38987.452141203685</c:v>
                </c:pt>
                <c:pt idx="4">
                  <c:v>38987.534745370373</c:v>
                </c:pt>
                <c:pt idx="5">
                  <c:v>38987.678252314843</c:v>
                </c:pt>
                <c:pt idx="6">
                  <c:v>38987.709710648152</c:v>
                </c:pt>
                <c:pt idx="7">
                  <c:v>39002.551805555559</c:v>
                </c:pt>
                <c:pt idx="8">
                  <c:v>39007.418819446226</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39198.552256945579</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39376.771168980413</c:v>
                </c:pt>
                <c:pt idx="44">
                  <c:v>39377.654791666624</c:v>
                </c:pt>
                <c:pt idx="45">
                  <c:v>39378.739444444444</c:v>
                </c:pt>
                <c:pt idx="46">
                  <c:v>39415.425254629634</c:v>
                </c:pt>
                <c:pt idx="47">
                  <c:v>39464.831111111074</c:v>
                </c:pt>
                <c:pt idx="48">
                  <c:v>39517.676898149213</c:v>
                </c:pt>
                <c:pt idx="49">
                  <c:v>39518.725196758984</c:v>
                </c:pt>
                <c:pt idx="50">
                  <c:v>39540.676828703705</c:v>
                </c:pt>
                <c:pt idx="51">
                  <c:v>39540.702615740738</c:v>
                </c:pt>
                <c:pt idx="52">
                  <c:v>39546.372696759259</c:v>
                </c:pt>
                <c:pt idx="53">
                  <c:v>39547.344907407612</c:v>
                </c:pt>
                <c:pt idx="54">
                  <c:v>39547.358877315819</c:v>
                </c:pt>
                <c:pt idx="55">
                  <c:v>39547.385856481611</c:v>
                </c:pt>
                <c:pt idx="56">
                  <c:v>39547.548043981486</c:v>
                </c:pt>
                <c:pt idx="57">
                  <c:v>39547.676932870367</c:v>
                </c:pt>
                <c:pt idx="58">
                  <c:v>39548.410625000011</c:v>
                </c:pt>
                <c:pt idx="59">
                  <c:v>39548.472430555557</c:v>
                </c:pt>
                <c:pt idx="60">
                  <c:v>39548.473645833175</c:v>
                </c:pt>
                <c:pt idx="61">
                  <c:v>39552.621122683871</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39792.561180554207</c:v>
                </c:pt>
                <c:pt idx="80">
                  <c:v>39801.568136574082</c:v>
                </c:pt>
                <c:pt idx="81">
                  <c:v>39835.419375000012</c:v>
                </c:pt>
                <c:pt idx="82">
                  <c:v>39896.568888888891</c:v>
                </c:pt>
                <c:pt idx="83">
                  <c:v>39901.343368055561</c:v>
                </c:pt>
              </c:numCache>
            </c:numRef>
          </c:cat>
          <c:val>
            <c:numRef>
              <c:f>atlas!$W$2:$W$86</c:f>
              <c:numCache>
                <c:formatCode>General</c:formatCode>
                <c:ptCount val="85"/>
                <c:pt idx="0">
                  <c:v>0</c:v>
                </c:pt>
                <c:pt idx="1">
                  <c:v>0</c:v>
                </c:pt>
                <c:pt idx="2">
                  <c:v>15</c:v>
                </c:pt>
                <c:pt idx="3">
                  <c:v>0</c:v>
                </c:pt>
                <c:pt idx="4">
                  <c:v>0</c:v>
                </c:pt>
                <c:pt idx="5">
                  <c:v>1</c:v>
                </c:pt>
                <c:pt idx="6">
                  <c:v>0</c:v>
                </c:pt>
                <c:pt idx="7">
                  <c:v>0</c:v>
                </c:pt>
                <c:pt idx="8">
                  <c:v>6</c:v>
                </c:pt>
                <c:pt idx="9">
                  <c:v>0</c:v>
                </c:pt>
                <c:pt idx="10">
                  <c:v>3</c:v>
                </c:pt>
                <c:pt idx="11">
                  <c:v>15</c:v>
                </c:pt>
                <c:pt idx="12">
                  <c:v>0</c:v>
                </c:pt>
                <c:pt idx="13">
                  <c:v>0</c:v>
                </c:pt>
                <c:pt idx="14">
                  <c:v>0</c:v>
                </c:pt>
                <c:pt idx="15">
                  <c:v>0</c:v>
                </c:pt>
                <c:pt idx="16">
                  <c:v>9</c:v>
                </c:pt>
                <c:pt idx="17">
                  <c:v>2</c:v>
                </c:pt>
                <c:pt idx="18">
                  <c:v>0</c:v>
                </c:pt>
                <c:pt idx="19">
                  <c:v>0</c:v>
                </c:pt>
                <c:pt idx="20">
                  <c:v>0</c:v>
                </c:pt>
                <c:pt idx="21">
                  <c:v>0</c:v>
                </c:pt>
                <c:pt idx="22">
                  <c:v>3</c:v>
                </c:pt>
                <c:pt idx="23">
                  <c:v>0</c:v>
                </c:pt>
                <c:pt idx="24">
                  <c:v>0</c:v>
                </c:pt>
                <c:pt idx="25">
                  <c:v>1</c:v>
                </c:pt>
                <c:pt idx="26">
                  <c:v>0</c:v>
                </c:pt>
                <c:pt idx="27">
                  <c:v>9</c:v>
                </c:pt>
                <c:pt idx="28">
                  <c:v>0</c:v>
                </c:pt>
                <c:pt idx="29">
                  <c:v>9</c:v>
                </c:pt>
                <c:pt idx="30">
                  <c:v>1</c:v>
                </c:pt>
                <c:pt idx="31">
                  <c:v>53</c:v>
                </c:pt>
                <c:pt idx="32">
                  <c:v>14</c:v>
                </c:pt>
                <c:pt idx="33">
                  <c:v>3</c:v>
                </c:pt>
                <c:pt idx="34">
                  <c:v>13</c:v>
                </c:pt>
                <c:pt idx="35">
                  <c:v>0</c:v>
                </c:pt>
                <c:pt idx="36">
                  <c:v>0</c:v>
                </c:pt>
                <c:pt idx="37">
                  <c:v>11</c:v>
                </c:pt>
                <c:pt idx="38">
                  <c:v>1</c:v>
                </c:pt>
                <c:pt idx="39">
                  <c:v>20</c:v>
                </c:pt>
                <c:pt idx="40">
                  <c:v>0</c:v>
                </c:pt>
                <c:pt idx="41">
                  <c:v>4</c:v>
                </c:pt>
                <c:pt idx="42">
                  <c:v>0</c:v>
                </c:pt>
                <c:pt idx="43">
                  <c:v>0</c:v>
                </c:pt>
                <c:pt idx="44">
                  <c:v>0</c:v>
                </c:pt>
                <c:pt idx="45">
                  <c:v>0</c:v>
                </c:pt>
                <c:pt idx="46">
                  <c:v>0</c:v>
                </c:pt>
                <c:pt idx="47">
                  <c:v>0</c:v>
                </c:pt>
                <c:pt idx="48">
                  <c:v>4</c:v>
                </c:pt>
                <c:pt idx="49">
                  <c:v>1</c:v>
                </c:pt>
                <c:pt idx="50">
                  <c:v>11</c:v>
                </c:pt>
                <c:pt idx="51">
                  <c:v>0</c:v>
                </c:pt>
                <c:pt idx="52">
                  <c:v>27</c:v>
                </c:pt>
                <c:pt idx="53">
                  <c:v>14</c:v>
                </c:pt>
                <c:pt idx="54">
                  <c:v>1</c:v>
                </c:pt>
                <c:pt idx="55">
                  <c:v>1</c:v>
                </c:pt>
                <c:pt idx="56">
                  <c:v>5</c:v>
                </c:pt>
                <c:pt idx="57">
                  <c:v>0</c:v>
                </c:pt>
                <c:pt idx="58">
                  <c:v>1</c:v>
                </c:pt>
                <c:pt idx="59">
                  <c:v>0</c:v>
                </c:pt>
                <c:pt idx="60">
                  <c:v>0</c:v>
                </c:pt>
                <c:pt idx="61">
                  <c:v>1</c:v>
                </c:pt>
                <c:pt idx="62">
                  <c:v>1</c:v>
                </c:pt>
                <c:pt idx="63">
                  <c:v>0</c:v>
                </c:pt>
                <c:pt idx="64">
                  <c:v>0</c:v>
                </c:pt>
                <c:pt idx="65">
                  <c:v>9</c:v>
                </c:pt>
                <c:pt idx="66">
                  <c:v>17</c:v>
                </c:pt>
                <c:pt idx="67">
                  <c:v>5</c:v>
                </c:pt>
                <c:pt idx="68">
                  <c:v>27</c:v>
                </c:pt>
                <c:pt idx="69">
                  <c:v>54</c:v>
                </c:pt>
                <c:pt idx="70">
                  <c:v>3</c:v>
                </c:pt>
                <c:pt idx="71">
                  <c:v>0</c:v>
                </c:pt>
                <c:pt idx="72">
                  <c:v>10</c:v>
                </c:pt>
                <c:pt idx="73">
                  <c:v>0</c:v>
                </c:pt>
                <c:pt idx="74">
                  <c:v>16</c:v>
                </c:pt>
                <c:pt idx="75">
                  <c:v>0</c:v>
                </c:pt>
                <c:pt idx="76">
                  <c:v>10</c:v>
                </c:pt>
                <c:pt idx="77">
                  <c:v>2</c:v>
                </c:pt>
                <c:pt idx="78">
                  <c:v>0</c:v>
                </c:pt>
                <c:pt idx="79">
                  <c:v>2</c:v>
                </c:pt>
                <c:pt idx="80">
                  <c:v>1</c:v>
                </c:pt>
                <c:pt idx="81">
                  <c:v>0</c:v>
                </c:pt>
                <c:pt idx="82">
                  <c:v>4</c:v>
                </c:pt>
                <c:pt idx="83">
                  <c:v>1</c:v>
                </c:pt>
              </c:numCache>
            </c:numRef>
          </c:val>
        </c:ser>
        <c:ser>
          <c:idx val="2"/>
          <c:order val="2"/>
          <c:tx>
            <c:v>Deletions</c:v>
          </c:tx>
          <c:spPr>
            <a:solidFill>
              <a:srgbClr val="FF0000"/>
            </a:solidFill>
          </c:spPr>
          <c:invertIfNegative val="0"/>
          <c:cat>
            <c:numRef>
              <c:f>atlas!$D$2:$D$86</c:f>
              <c:numCache>
                <c:formatCode>[$-409]d\-mmm\-yy;@</c:formatCode>
                <c:ptCount val="85"/>
                <c:pt idx="0">
                  <c:v>38933.57061342684</c:v>
                </c:pt>
                <c:pt idx="1">
                  <c:v>38958.624131944445</c:v>
                </c:pt>
                <c:pt idx="2">
                  <c:v>38987.448252315211</c:v>
                </c:pt>
                <c:pt idx="3">
                  <c:v>38987.452141203685</c:v>
                </c:pt>
                <c:pt idx="4">
                  <c:v>38987.534745370373</c:v>
                </c:pt>
                <c:pt idx="5">
                  <c:v>38987.678252314843</c:v>
                </c:pt>
                <c:pt idx="6">
                  <c:v>38987.709710648152</c:v>
                </c:pt>
                <c:pt idx="7">
                  <c:v>39002.551805555559</c:v>
                </c:pt>
                <c:pt idx="8">
                  <c:v>39007.418819446226</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39198.552256945579</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39376.771168980413</c:v>
                </c:pt>
                <c:pt idx="44">
                  <c:v>39377.654791666624</c:v>
                </c:pt>
                <c:pt idx="45">
                  <c:v>39378.739444444444</c:v>
                </c:pt>
                <c:pt idx="46">
                  <c:v>39415.425254629634</c:v>
                </c:pt>
                <c:pt idx="47">
                  <c:v>39464.831111111074</c:v>
                </c:pt>
                <c:pt idx="48">
                  <c:v>39517.676898149213</c:v>
                </c:pt>
                <c:pt idx="49">
                  <c:v>39518.725196758984</c:v>
                </c:pt>
                <c:pt idx="50">
                  <c:v>39540.676828703705</c:v>
                </c:pt>
                <c:pt idx="51">
                  <c:v>39540.702615740738</c:v>
                </c:pt>
                <c:pt idx="52">
                  <c:v>39546.372696759259</c:v>
                </c:pt>
                <c:pt idx="53">
                  <c:v>39547.344907407612</c:v>
                </c:pt>
                <c:pt idx="54">
                  <c:v>39547.358877315819</c:v>
                </c:pt>
                <c:pt idx="55">
                  <c:v>39547.385856481611</c:v>
                </c:pt>
                <c:pt idx="56">
                  <c:v>39547.548043981486</c:v>
                </c:pt>
                <c:pt idx="57">
                  <c:v>39547.676932870367</c:v>
                </c:pt>
                <c:pt idx="58">
                  <c:v>39548.410625000011</c:v>
                </c:pt>
                <c:pt idx="59">
                  <c:v>39548.472430555557</c:v>
                </c:pt>
                <c:pt idx="60">
                  <c:v>39548.473645833175</c:v>
                </c:pt>
                <c:pt idx="61">
                  <c:v>39552.621122683871</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39792.561180554207</c:v>
                </c:pt>
                <c:pt idx="80">
                  <c:v>39801.568136574082</c:v>
                </c:pt>
                <c:pt idx="81">
                  <c:v>39835.419375000012</c:v>
                </c:pt>
                <c:pt idx="82">
                  <c:v>39896.568888888891</c:v>
                </c:pt>
                <c:pt idx="83">
                  <c:v>39901.343368055561</c:v>
                </c:pt>
              </c:numCache>
            </c:numRef>
          </c:cat>
          <c:val>
            <c:numRef>
              <c:f>atlas!$X$2:$X$86</c:f>
              <c:numCache>
                <c:formatCode>General</c:formatCode>
                <c:ptCount val="85"/>
                <c:pt idx="0">
                  <c:v>0</c:v>
                </c:pt>
                <c:pt idx="1">
                  <c:v>7</c:v>
                </c:pt>
                <c:pt idx="2">
                  <c:v>0</c:v>
                </c:pt>
                <c:pt idx="3">
                  <c:v>0</c:v>
                </c:pt>
                <c:pt idx="4">
                  <c:v>0</c:v>
                </c:pt>
                <c:pt idx="5">
                  <c:v>2</c:v>
                </c:pt>
                <c:pt idx="6">
                  <c:v>0</c:v>
                </c:pt>
                <c:pt idx="7">
                  <c:v>0</c:v>
                </c:pt>
                <c:pt idx="8">
                  <c:v>6</c:v>
                </c:pt>
                <c:pt idx="9">
                  <c:v>0</c:v>
                </c:pt>
                <c:pt idx="10">
                  <c:v>2</c:v>
                </c:pt>
                <c:pt idx="11">
                  <c:v>0</c:v>
                </c:pt>
                <c:pt idx="12">
                  <c:v>0</c:v>
                </c:pt>
                <c:pt idx="13">
                  <c:v>0</c:v>
                </c:pt>
                <c:pt idx="14">
                  <c:v>0</c:v>
                </c:pt>
                <c:pt idx="15">
                  <c:v>0</c:v>
                </c:pt>
                <c:pt idx="16">
                  <c:v>0</c:v>
                </c:pt>
                <c:pt idx="17">
                  <c:v>0</c:v>
                </c:pt>
                <c:pt idx="18">
                  <c:v>0</c:v>
                </c:pt>
                <c:pt idx="19">
                  <c:v>0</c:v>
                </c:pt>
                <c:pt idx="20">
                  <c:v>0</c:v>
                </c:pt>
                <c:pt idx="21">
                  <c:v>50</c:v>
                </c:pt>
                <c:pt idx="22">
                  <c:v>6</c:v>
                </c:pt>
                <c:pt idx="23">
                  <c:v>0</c:v>
                </c:pt>
                <c:pt idx="24">
                  <c:v>0</c:v>
                </c:pt>
                <c:pt idx="25">
                  <c:v>2</c:v>
                </c:pt>
                <c:pt idx="26">
                  <c:v>0</c:v>
                </c:pt>
                <c:pt idx="27">
                  <c:v>0</c:v>
                </c:pt>
                <c:pt idx="28">
                  <c:v>4</c:v>
                </c:pt>
                <c:pt idx="29">
                  <c:v>0</c:v>
                </c:pt>
                <c:pt idx="30">
                  <c:v>0</c:v>
                </c:pt>
                <c:pt idx="31">
                  <c:v>0</c:v>
                </c:pt>
                <c:pt idx="32">
                  <c:v>104</c:v>
                </c:pt>
                <c:pt idx="33">
                  <c:v>0</c:v>
                </c:pt>
                <c:pt idx="34">
                  <c:v>10</c:v>
                </c:pt>
                <c:pt idx="35">
                  <c:v>0</c:v>
                </c:pt>
                <c:pt idx="36">
                  <c:v>0</c:v>
                </c:pt>
                <c:pt idx="37">
                  <c:v>7</c:v>
                </c:pt>
                <c:pt idx="38">
                  <c:v>0</c:v>
                </c:pt>
                <c:pt idx="39">
                  <c:v>8</c:v>
                </c:pt>
                <c:pt idx="40">
                  <c:v>0</c:v>
                </c:pt>
                <c:pt idx="41">
                  <c:v>0</c:v>
                </c:pt>
                <c:pt idx="42">
                  <c:v>0</c:v>
                </c:pt>
                <c:pt idx="43">
                  <c:v>0</c:v>
                </c:pt>
                <c:pt idx="44">
                  <c:v>0</c:v>
                </c:pt>
                <c:pt idx="45">
                  <c:v>0</c:v>
                </c:pt>
                <c:pt idx="46">
                  <c:v>0</c:v>
                </c:pt>
                <c:pt idx="47">
                  <c:v>0</c:v>
                </c:pt>
                <c:pt idx="48">
                  <c:v>10</c:v>
                </c:pt>
                <c:pt idx="49">
                  <c:v>0</c:v>
                </c:pt>
                <c:pt idx="50">
                  <c:v>6</c:v>
                </c:pt>
                <c:pt idx="51">
                  <c:v>0</c:v>
                </c:pt>
                <c:pt idx="52">
                  <c:v>22</c:v>
                </c:pt>
                <c:pt idx="53">
                  <c:v>27</c:v>
                </c:pt>
                <c:pt idx="54">
                  <c:v>0</c:v>
                </c:pt>
                <c:pt idx="55">
                  <c:v>2</c:v>
                </c:pt>
                <c:pt idx="56">
                  <c:v>17</c:v>
                </c:pt>
                <c:pt idx="57">
                  <c:v>0</c:v>
                </c:pt>
                <c:pt idx="58">
                  <c:v>0</c:v>
                </c:pt>
                <c:pt idx="59">
                  <c:v>0</c:v>
                </c:pt>
                <c:pt idx="60">
                  <c:v>0</c:v>
                </c:pt>
                <c:pt idx="61">
                  <c:v>0</c:v>
                </c:pt>
                <c:pt idx="62">
                  <c:v>2</c:v>
                </c:pt>
                <c:pt idx="63">
                  <c:v>0</c:v>
                </c:pt>
                <c:pt idx="64">
                  <c:v>0</c:v>
                </c:pt>
                <c:pt idx="65">
                  <c:v>6</c:v>
                </c:pt>
                <c:pt idx="66">
                  <c:v>12</c:v>
                </c:pt>
                <c:pt idx="67">
                  <c:v>0</c:v>
                </c:pt>
                <c:pt idx="68">
                  <c:v>15</c:v>
                </c:pt>
                <c:pt idx="69">
                  <c:v>0</c:v>
                </c:pt>
                <c:pt idx="70">
                  <c:v>0</c:v>
                </c:pt>
                <c:pt idx="71">
                  <c:v>0</c:v>
                </c:pt>
                <c:pt idx="72">
                  <c:v>0</c:v>
                </c:pt>
                <c:pt idx="73">
                  <c:v>16</c:v>
                </c:pt>
                <c:pt idx="74">
                  <c:v>0</c:v>
                </c:pt>
                <c:pt idx="75">
                  <c:v>0</c:v>
                </c:pt>
                <c:pt idx="76">
                  <c:v>3</c:v>
                </c:pt>
                <c:pt idx="77">
                  <c:v>12</c:v>
                </c:pt>
                <c:pt idx="78">
                  <c:v>0</c:v>
                </c:pt>
                <c:pt idx="79">
                  <c:v>0</c:v>
                </c:pt>
                <c:pt idx="80">
                  <c:v>0</c:v>
                </c:pt>
                <c:pt idx="81">
                  <c:v>0</c:v>
                </c:pt>
                <c:pt idx="82">
                  <c:v>0</c:v>
                </c:pt>
                <c:pt idx="83">
                  <c:v>0</c:v>
                </c:pt>
              </c:numCache>
            </c:numRef>
          </c:val>
        </c:ser>
        <c:dLbls>
          <c:showLegendKey val="0"/>
          <c:showVal val="0"/>
          <c:showCatName val="0"/>
          <c:showSerName val="0"/>
          <c:showPercent val="0"/>
          <c:showBubbleSize val="0"/>
        </c:dLbls>
        <c:gapWidth val="0"/>
        <c:overlap val="100"/>
        <c:axId val="205697024"/>
        <c:axId val="205698560"/>
      </c:barChart>
      <c:dateAx>
        <c:axId val="205697024"/>
        <c:scaling>
          <c:orientation val="minMax"/>
        </c:scaling>
        <c:delete val="1"/>
        <c:axPos val="b"/>
        <c:numFmt formatCode="[$-409]yyyy;@" sourceLinked="0"/>
        <c:majorTickMark val="out"/>
        <c:minorTickMark val="none"/>
        <c:tickLblPos val="none"/>
        <c:crossAx val="205698560"/>
        <c:crosses val="autoZero"/>
        <c:auto val="1"/>
        <c:lblOffset val="100"/>
        <c:baseTimeUnit val="days"/>
        <c:majorUnit val="1"/>
        <c:majorTimeUnit val="years"/>
      </c:dateAx>
      <c:valAx>
        <c:axId val="205698560"/>
        <c:scaling>
          <c:orientation val="minMax"/>
          <c:max val="180"/>
          <c:min val="0"/>
        </c:scaling>
        <c:delete val="0"/>
        <c:axPos val="l"/>
        <c:numFmt formatCode="General" sourceLinked="1"/>
        <c:majorTickMark val="out"/>
        <c:minorTickMark val="none"/>
        <c:tickLblPos val="nextTo"/>
        <c:crossAx val="20569702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37585.357569445652</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39501.091724535792</c:v>
                </c:pt>
                <c:pt idx="43">
                  <c:v>39501.098668981474</c:v>
                </c:pt>
                <c:pt idx="44">
                  <c:v>39661.179120370354</c:v>
                </c:pt>
                <c:pt idx="45">
                  <c:v>41162.429629629594</c:v>
                </c:pt>
              </c:numCache>
            </c:numRef>
          </c:cat>
          <c:val>
            <c:numRef>
              <c:f>biosql!$S$2:$S$47</c:f>
              <c:numCache>
                <c:formatCode>General</c:formatCode>
                <c:ptCount val="46"/>
                <c:pt idx="0">
                  <c:v>1</c:v>
                </c:pt>
                <c:pt idx="1">
                  <c:v>0</c:v>
                </c:pt>
                <c:pt idx="2">
                  <c:v>6</c:v>
                </c:pt>
                <c:pt idx="3">
                  <c:v>0</c:v>
                </c:pt>
                <c:pt idx="4">
                  <c:v>0</c:v>
                </c:pt>
                <c:pt idx="5">
                  <c:v>0</c:v>
                </c:pt>
                <c:pt idx="6">
                  <c:v>0</c:v>
                </c:pt>
                <c:pt idx="7">
                  <c:v>4</c:v>
                </c:pt>
                <c:pt idx="8">
                  <c:v>1</c:v>
                </c:pt>
                <c:pt idx="9">
                  <c:v>37</c:v>
                </c:pt>
                <c:pt idx="10">
                  <c:v>4</c:v>
                </c:pt>
                <c:pt idx="11">
                  <c:v>2</c:v>
                </c:pt>
                <c:pt idx="12">
                  <c:v>1</c:v>
                </c:pt>
                <c:pt idx="13">
                  <c:v>0</c:v>
                </c:pt>
                <c:pt idx="14">
                  <c:v>3</c:v>
                </c:pt>
                <c:pt idx="15">
                  <c:v>5</c:v>
                </c:pt>
                <c:pt idx="16">
                  <c:v>1</c:v>
                </c:pt>
                <c:pt idx="17">
                  <c:v>4</c:v>
                </c:pt>
                <c:pt idx="18">
                  <c:v>1</c:v>
                </c:pt>
                <c:pt idx="19">
                  <c:v>1</c:v>
                </c:pt>
                <c:pt idx="20">
                  <c:v>23</c:v>
                </c:pt>
                <c:pt idx="21">
                  <c:v>1</c:v>
                </c:pt>
                <c:pt idx="22">
                  <c:v>8</c:v>
                </c:pt>
                <c:pt idx="23">
                  <c:v>5</c:v>
                </c:pt>
                <c:pt idx="24">
                  <c:v>1</c:v>
                </c:pt>
                <c:pt idx="25">
                  <c:v>1</c:v>
                </c:pt>
                <c:pt idx="26">
                  <c:v>8</c:v>
                </c:pt>
                <c:pt idx="27">
                  <c:v>0</c:v>
                </c:pt>
                <c:pt idx="28">
                  <c:v>1</c:v>
                </c:pt>
                <c:pt idx="29">
                  <c:v>4</c:v>
                </c:pt>
                <c:pt idx="30">
                  <c:v>0</c:v>
                </c:pt>
                <c:pt idx="31">
                  <c:v>13</c:v>
                </c:pt>
                <c:pt idx="32">
                  <c:v>4</c:v>
                </c:pt>
                <c:pt idx="33">
                  <c:v>0</c:v>
                </c:pt>
                <c:pt idx="34">
                  <c:v>0</c:v>
                </c:pt>
                <c:pt idx="35">
                  <c:v>0</c:v>
                </c:pt>
                <c:pt idx="36">
                  <c:v>0</c:v>
                </c:pt>
                <c:pt idx="37">
                  <c:v>0</c:v>
                </c:pt>
                <c:pt idx="38">
                  <c:v>0</c:v>
                </c:pt>
                <c:pt idx="39">
                  <c:v>0</c:v>
                </c:pt>
                <c:pt idx="40">
                  <c:v>0</c:v>
                </c:pt>
                <c:pt idx="41">
                  <c:v>0</c:v>
                </c:pt>
                <c:pt idx="42">
                  <c:v>0</c:v>
                </c:pt>
                <c:pt idx="43">
                  <c:v>0</c:v>
                </c:pt>
                <c:pt idx="44">
                  <c:v>4</c:v>
                </c:pt>
                <c:pt idx="45">
                  <c:v>0</c:v>
                </c:pt>
              </c:numCache>
            </c:numRef>
          </c:val>
        </c:ser>
        <c:ser>
          <c:idx val="1"/>
          <c:order val="1"/>
          <c:tx>
            <c:v>Insertions</c:v>
          </c:tx>
          <c:spPr>
            <a:solidFill>
              <a:srgbClr val="00B050"/>
            </a:solidFill>
          </c:spPr>
          <c:invertIfNegative val="0"/>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37585.357569445652</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39501.091724535792</c:v>
                </c:pt>
                <c:pt idx="43">
                  <c:v>39501.098668981474</c:v>
                </c:pt>
                <c:pt idx="44">
                  <c:v>39661.179120370354</c:v>
                </c:pt>
                <c:pt idx="45">
                  <c:v>41162.429629629594</c:v>
                </c:pt>
              </c:numCache>
            </c:numRef>
          </c:cat>
          <c:val>
            <c:numRef>
              <c:f>biosql!$W$2:$W$47</c:f>
              <c:numCache>
                <c:formatCode>General</c:formatCode>
                <c:ptCount val="46"/>
                <c:pt idx="0">
                  <c:v>1</c:v>
                </c:pt>
                <c:pt idx="1">
                  <c:v>0</c:v>
                </c:pt>
                <c:pt idx="2">
                  <c:v>22</c:v>
                </c:pt>
                <c:pt idx="3">
                  <c:v>0</c:v>
                </c:pt>
                <c:pt idx="4">
                  <c:v>6</c:v>
                </c:pt>
                <c:pt idx="5">
                  <c:v>0</c:v>
                </c:pt>
                <c:pt idx="6">
                  <c:v>0</c:v>
                </c:pt>
                <c:pt idx="7">
                  <c:v>2</c:v>
                </c:pt>
                <c:pt idx="8">
                  <c:v>2</c:v>
                </c:pt>
                <c:pt idx="9">
                  <c:v>15</c:v>
                </c:pt>
                <c:pt idx="10">
                  <c:v>1</c:v>
                </c:pt>
                <c:pt idx="11">
                  <c:v>2</c:v>
                </c:pt>
                <c:pt idx="12">
                  <c:v>1</c:v>
                </c:pt>
                <c:pt idx="13">
                  <c:v>0</c:v>
                </c:pt>
                <c:pt idx="14">
                  <c:v>2</c:v>
                </c:pt>
                <c:pt idx="15">
                  <c:v>2</c:v>
                </c:pt>
                <c:pt idx="16">
                  <c:v>6</c:v>
                </c:pt>
                <c:pt idx="17">
                  <c:v>1</c:v>
                </c:pt>
                <c:pt idx="18">
                  <c:v>2</c:v>
                </c:pt>
                <c:pt idx="19">
                  <c:v>1</c:v>
                </c:pt>
                <c:pt idx="20">
                  <c:v>62</c:v>
                </c:pt>
                <c:pt idx="21">
                  <c:v>3</c:v>
                </c:pt>
                <c:pt idx="22">
                  <c:v>11</c:v>
                </c:pt>
                <c:pt idx="23">
                  <c:v>11</c:v>
                </c:pt>
                <c:pt idx="24">
                  <c:v>0</c:v>
                </c:pt>
                <c:pt idx="25">
                  <c:v>5</c:v>
                </c:pt>
                <c:pt idx="26">
                  <c:v>28</c:v>
                </c:pt>
                <c:pt idx="27">
                  <c:v>12</c:v>
                </c:pt>
                <c:pt idx="28">
                  <c:v>4</c:v>
                </c:pt>
                <c:pt idx="29">
                  <c:v>0</c:v>
                </c:pt>
                <c:pt idx="30">
                  <c:v>0</c:v>
                </c:pt>
                <c:pt idx="31">
                  <c:v>3</c:v>
                </c:pt>
                <c:pt idx="32">
                  <c:v>8</c:v>
                </c:pt>
                <c:pt idx="33">
                  <c:v>0</c:v>
                </c:pt>
                <c:pt idx="34">
                  <c:v>0</c:v>
                </c:pt>
                <c:pt idx="35">
                  <c:v>0</c:v>
                </c:pt>
                <c:pt idx="36">
                  <c:v>0</c:v>
                </c:pt>
                <c:pt idx="37">
                  <c:v>3</c:v>
                </c:pt>
                <c:pt idx="38">
                  <c:v>0</c:v>
                </c:pt>
                <c:pt idx="39">
                  <c:v>0</c:v>
                </c:pt>
                <c:pt idx="40">
                  <c:v>0</c:v>
                </c:pt>
                <c:pt idx="41">
                  <c:v>0</c:v>
                </c:pt>
                <c:pt idx="42">
                  <c:v>0</c:v>
                </c:pt>
                <c:pt idx="43">
                  <c:v>0</c:v>
                </c:pt>
                <c:pt idx="44">
                  <c:v>0</c:v>
                </c:pt>
                <c:pt idx="45">
                  <c:v>0</c:v>
                </c:pt>
              </c:numCache>
            </c:numRef>
          </c:val>
        </c:ser>
        <c:ser>
          <c:idx val="2"/>
          <c:order val="2"/>
          <c:tx>
            <c:v>Deletions</c:v>
          </c:tx>
          <c:spPr>
            <a:solidFill>
              <a:srgbClr val="FF0000"/>
            </a:solidFill>
          </c:spPr>
          <c:invertIfNegative val="0"/>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37585.357569445652</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39501.091724535792</c:v>
                </c:pt>
                <c:pt idx="43">
                  <c:v>39501.098668981474</c:v>
                </c:pt>
                <c:pt idx="44">
                  <c:v>39661.179120370354</c:v>
                </c:pt>
                <c:pt idx="45">
                  <c:v>41162.429629629594</c:v>
                </c:pt>
              </c:numCache>
            </c:numRef>
          </c:cat>
          <c:val>
            <c:numRef>
              <c:f>biosql!$X$2:$X$47</c:f>
              <c:numCache>
                <c:formatCode>General</c:formatCode>
                <c:ptCount val="46"/>
                <c:pt idx="0">
                  <c:v>1</c:v>
                </c:pt>
                <c:pt idx="1">
                  <c:v>0</c:v>
                </c:pt>
                <c:pt idx="2">
                  <c:v>22</c:v>
                </c:pt>
                <c:pt idx="3">
                  <c:v>0</c:v>
                </c:pt>
                <c:pt idx="4">
                  <c:v>0</c:v>
                </c:pt>
                <c:pt idx="5">
                  <c:v>0</c:v>
                </c:pt>
                <c:pt idx="6">
                  <c:v>0</c:v>
                </c:pt>
                <c:pt idx="7">
                  <c:v>0</c:v>
                </c:pt>
                <c:pt idx="8">
                  <c:v>0</c:v>
                </c:pt>
                <c:pt idx="9">
                  <c:v>21</c:v>
                </c:pt>
                <c:pt idx="10">
                  <c:v>3</c:v>
                </c:pt>
                <c:pt idx="11">
                  <c:v>5</c:v>
                </c:pt>
                <c:pt idx="12">
                  <c:v>0</c:v>
                </c:pt>
                <c:pt idx="13">
                  <c:v>0</c:v>
                </c:pt>
                <c:pt idx="14">
                  <c:v>2</c:v>
                </c:pt>
                <c:pt idx="15">
                  <c:v>4</c:v>
                </c:pt>
                <c:pt idx="16">
                  <c:v>0</c:v>
                </c:pt>
                <c:pt idx="17">
                  <c:v>0</c:v>
                </c:pt>
                <c:pt idx="18">
                  <c:v>4</c:v>
                </c:pt>
                <c:pt idx="19">
                  <c:v>2</c:v>
                </c:pt>
                <c:pt idx="20">
                  <c:v>65</c:v>
                </c:pt>
                <c:pt idx="21">
                  <c:v>6</c:v>
                </c:pt>
                <c:pt idx="22">
                  <c:v>14</c:v>
                </c:pt>
                <c:pt idx="23">
                  <c:v>0</c:v>
                </c:pt>
                <c:pt idx="24">
                  <c:v>4</c:v>
                </c:pt>
                <c:pt idx="25">
                  <c:v>0</c:v>
                </c:pt>
                <c:pt idx="26">
                  <c:v>37</c:v>
                </c:pt>
                <c:pt idx="27">
                  <c:v>11</c:v>
                </c:pt>
                <c:pt idx="28">
                  <c:v>0</c:v>
                </c:pt>
                <c:pt idx="29">
                  <c:v>2</c:v>
                </c:pt>
                <c:pt idx="30">
                  <c:v>0</c:v>
                </c:pt>
                <c:pt idx="31">
                  <c:v>4</c:v>
                </c:pt>
                <c:pt idx="32">
                  <c:v>16</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dLbls>
          <c:showLegendKey val="0"/>
          <c:showVal val="0"/>
          <c:showCatName val="0"/>
          <c:showSerName val="0"/>
          <c:showPercent val="0"/>
          <c:showBubbleSize val="0"/>
        </c:dLbls>
        <c:gapWidth val="9"/>
        <c:overlap val="100"/>
        <c:axId val="205472512"/>
        <c:axId val="205474048"/>
      </c:barChart>
      <c:dateAx>
        <c:axId val="205472512"/>
        <c:scaling>
          <c:orientation val="minMax"/>
        </c:scaling>
        <c:delete val="1"/>
        <c:axPos val="b"/>
        <c:numFmt formatCode="[$-409]yyyy;@" sourceLinked="0"/>
        <c:majorTickMark val="none"/>
        <c:minorTickMark val="none"/>
        <c:tickLblPos val="none"/>
        <c:crossAx val="205474048"/>
        <c:crosses val="autoZero"/>
        <c:auto val="1"/>
        <c:lblOffset val="100"/>
        <c:baseTimeUnit val="days"/>
        <c:majorUnit val="1"/>
        <c:majorTimeUnit val="years"/>
      </c:dateAx>
      <c:valAx>
        <c:axId val="205474048"/>
        <c:scaling>
          <c:orientation val="minMax"/>
          <c:max val="160"/>
          <c:min val="0"/>
        </c:scaling>
        <c:delete val="0"/>
        <c:axPos val="l"/>
        <c:numFmt formatCode="General" sourceLinked="1"/>
        <c:majorTickMark val="out"/>
        <c:minorTickMark val="none"/>
        <c:tickLblPos val="nextTo"/>
        <c:crossAx val="205472512"/>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38067.931423609974</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39430.316539353335</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39828.896539352871</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40512.684398149213</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coppermine!$S$2:$S$118</c:f>
              <c:numCache>
                <c:formatCode>General</c:formatCode>
                <c:ptCount val="117"/>
                <c:pt idx="0">
                  <c:v>1</c:v>
                </c:pt>
                <c:pt idx="1">
                  <c:v>1</c:v>
                </c:pt>
                <c:pt idx="2">
                  <c:v>0</c:v>
                </c:pt>
                <c:pt idx="3">
                  <c:v>1</c:v>
                </c:pt>
                <c:pt idx="4">
                  <c:v>0</c:v>
                </c:pt>
                <c:pt idx="5">
                  <c:v>0</c:v>
                </c:pt>
                <c:pt idx="6">
                  <c:v>1</c:v>
                </c:pt>
                <c:pt idx="7">
                  <c:v>0</c:v>
                </c:pt>
                <c:pt idx="8">
                  <c:v>1</c:v>
                </c:pt>
                <c:pt idx="9">
                  <c:v>1</c:v>
                </c:pt>
                <c:pt idx="10">
                  <c:v>2</c:v>
                </c:pt>
                <c:pt idx="11">
                  <c:v>1</c:v>
                </c:pt>
                <c:pt idx="12">
                  <c:v>1</c:v>
                </c:pt>
                <c:pt idx="13">
                  <c:v>1</c:v>
                </c:pt>
                <c:pt idx="14">
                  <c:v>0</c:v>
                </c:pt>
                <c:pt idx="15">
                  <c:v>1</c:v>
                </c:pt>
                <c:pt idx="16">
                  <c:v>2</c:v>
                </c:pt>
                <c:pt idx="17">
                  <c:v>0</c:v>
                </c:pt>
                <c:pt idx="18">
                  <c:v>1</c:v>
                </c:pt>
                <c:pt idx="19">
                  <c:v>0</c:v>
                </c:pt>
                <c:pt idx="20">
                  <c:v>1</c:v>
                </c:pt>
                <c:pt idx="21">
                  <c:v>0</c:v>
                </c:pt>
                <c:pt idx="22">
                  <c:v>0</c:v>
                </c:pt>
                <c:pt idx="23">
                  <c:v>1</c:v>
                </c:pt>
                <c:pt idx="24">
                  <c:v>1</c:v>
                </c:pt>
                <c:pt idx="25">
                  <c:v>0</c:v>
                </c:pt>
                <c:pt idx="26">
                  <c:v>0</c:v>
                </c:pt>
                <c:pt idx="27">
                  <c:v>0</c:v>
                </c:pt>
                <c:pt idx="28">
                  <c:v>1</c:v>
                </c:pt>
                <c:pt idx="29">
                  <c:v>1</c:v>
                </c:pt>
                <c:pt idx="30">
                  <c:v>1</c:v>
                </c:pt>
                <c:pt idx="31">
                  <c:v>0</c:v>
                </c:pt>
                <c:pt idx="32">
                  <c:v>0</c:v>
                </c:pt>
                <c:pt idx="33">
                  <c:v>4</c:v>
                </c:pt>
                <c:pt idx="34">
                  <c:v>0</c:v>
                </c:pt>
                <c:pt idx="35">
                  <c:v>2</c:v>
                </c:pt>
                <c:pt idx="36">
                  <c:v>1</c:v>
                </c:pt>
                <c:pt idx="37">
                  <c:v>2</c:v>
                </c:pt>
                <c:pt idx="38">
                  <c:v>1</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0</c:v>
                </c:pt>
                <c:pt idx="56">
                  <c:v>2</c:v>
                </c:pt>
                <c:pt idx="57">
                  <c:v>0</c:v>
                </c:pt>
                <c:pt idx="58">
                  <c:v>0</c:v>
                </c:pt>
                <c:pt idx="59">
                  <c:v>0</c:v>
                </c:pt>
                <c:pt idx="60">
                  <c:v>0</c:v>
                </c:pt>
                <c:pt idx="61">
                  <c:v>0</c:v>
                </c:pt>
                <c:pt idx="62">
                  <c:v>2</c:v>
                </c:pt>
                <c:pt idx="63">
                  <c:v>2</c:v>
                </c:pt>
                <c:pt idx="64">
                  <c:v>1</c:v>
                </c:pt>
                <c:pt idx="65">
                  <c:v>0</c:v>
                </c:pt>
                <c:pt idx="66">
                  <c:v>0</c:v>
                </c:pt>
                <c:pt idx="67">
                  <c:v>1</c:v>
                </c:pt>
                <c:pt idx="68">
                  <c:v>1</c:v>
                </c:pt>
                <c:pt idx="69">
                  <c:v>1</c:v>
                </c:pt>
                <c:pt idx="70">
                  <c:v>0</c:v>
                </c:pt>
                <c:pt idx="71">
                  <c:v>0</c:v>
                </c:pt>
                <c:pt idx="72">
                  <c:v>1</c:v>
                </c:pt>
                <c:pt idx="73">
                  <c:v>2</c:v>
                </c:pt>
                <c:pt idx="74">
                  <c:v>1</c:v>
                </c:pt>
                <c:pt idx="75">
                  <c:v>1</c:v>
                </c:pt>
                <c:pt idx="76">
                  <c:v>2</c:v>
                </c:pt>
                <c:pt idx="77">
                  <c:v>0</c:v>
                </c:pt>
                <c:pt idx="78">
                  <c:v>3</c:v>
                </c:pt>
                <c:pt idx="79">
                  <c:v>0</c:v>
                </c:pt>
                <c:pt idx="80">
                  <c:v>0</c:v>
                </c:pt>
                <c:pt idx="81">
                  <c:v>0</c:v>
                </c:pt>
                <c:pt idx="82">
                  <c:v>0</c:v>
                </c:pt>
                <c:pt idx="83">
                  <c:v>1</c:v>
                </c:pt>
                <c:pt idx="84">
                  <c:v>1</c:v>
                </c:pt>
                <c:pt idx="85">
                  <c:v>0</c:v>
                </c:pt>
                <c:pt idx="86">
                  <c:v>2</c:v>
                </c:pt>
                <c:pt idx="87">
                  <c:v>0</c:v>
                </c:pt>
                <c:pt idx="88">
                  <c:v>1</c:v>
                </c:pt>
                <c:pt idx="89">
                  <c:v>0</c:v>
                </c:pt>
                <c:pt idx="90">
                  <c:v>1</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1"/>
          <c:order val="1"/>
          <c:tx>
            <c:v>Insertions</c:v>
          </c:tx>
          <c:spPr>
            <a:solidFill>
              <a:srgbClr val="00B050"/>
            </a:solidFill>
          </c:spPr>
          <c:invertIfNegative val="0"/>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38067.931423609974</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39430.316539353335</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39828.896539352871</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40512.684398149213</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coppermine!$W$2:$W$118</c:f>
              <c:numCache>
                <c:formatCode>General</c:formatCode>
                <c:ptCount val="117"/>
                <c:pt idx="0">
                  <c:v>2</c:v>
                </c:pt>
                <c:pt idx="1">
                  <c:v>2</c:v>
                </c:pt>
                <c:pt idx="2">
                  <c:v>5</c:v>
                </c:pt>
                <c:pt idx="3">
                  <c:v>4</c:v>
                </c:pt>
                <c:pt idx="4">
                  <c:v>4</c:v>
                </c:pt>
                <c:pt idx="5">
                  <c:v>9</c:v>
                </c:pt>
                <c:pt idx="6">
                  <c:v>1</c:v>
                </c:pt>
                <c:pt idx="7">
                  <c:v>0</c:v>
                </c:pt>
                <c:pt idx="8">
                  <c:v>8</c:v>
                </c:pt>
                <c:pt idx="9">
                  <c:v>1</c:v>
                </c:pt>
                <c:pt idx="10">
                  <c:v>0</c:v>
                </c:pt>
                <c:pt idx="11">
                  <c:v>1</c:v>
                </c:pt>
                <c:pt idx="12">
                  <c:v>1</c:v>
                </c:pt>
                <c:pt idx="13">
                  <c:v>3</c:v>
                </c:pt>
                <c:pt idx="14">
                  <c:v>3</c:v>
                </c:pt>
                <c:pt idx="15">
                  <c:v>6</c:v>
                </c:pt>
                <c:pt idx="16">
                  <c:v>0</c:v>
                </c:pt>
                <c:pt idx="17">
                  <c:v>0</c:v>
                </c:pt>
                <c:pt idx="18">
                  <c:v>1</c:v>
                </c:pt>
                <c:pt idx="19">
                  <c:v>5</c:v>
                </c:pt>
                <c:pt idx="20">
                  <c:v>1</c:v>
                </c:pt>
                <c:pt idx="21">
                  <c:v>0</c:v>
                </c:pt>
                <c:pt idx="22">
                  <c:v>0</c:v>
                </c:pt>
                <c:pt idx="23">
                  <c:v>1</c:v>
                </c:pt>
                <c:pt idx="24">
                  <c:v>1</c:v>
                </c:pt>
                <c:pt idx="25">
                  <c:v>3</c:v>
                </c:pt>
                <c:pt idx="26">
                  <c:v>11</c:v>
                </c:pt>
                <c:pt idx="27">
                  <c:v>0</c:v>
                </c:pt>
                <c:pt idx="28">
                  <c:v>8</c:v>
                </c:pt>
                <c:pt idx="29">
                  <c:v>1</c:v>
                </c:pt>
                <c:pt idx="30">
                  <c:v>18</c:v>
                </c:pt>
                <c:pt idx="31">
                  <c:v>0</c:v>
                </c:pt>
                <c:pt idx="32">
                  <c:v>0</c:v>
                </c:pt>
                <c:pt idx="33">
                  <c:v>2</c:v>
                </c:pt>
                <c:pt idx="34">
                  <c:v>5</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5</c:v>
                </c:pt>
                <c:pt idx="56">
                  <c:v>0</c:v>
                </c:pt>
                <c:pt idx="57">
                  <c:v>0</c:v>
                </c:pt>
                <c:pt idx="58">
                  <c:v>0</c:v>
                </c:pt>
                <c:pt idx="59">
                  <c:v>0</c:v>
                </c:pt>
                <c:pt idx="60">
                  <c:v>0</c:v>
                </c:pt>
                <c:pt idx="61">
                  <c:v>0</c:v>
                </c:pt>
                <c:pt idx="62">
                  <c:v>0</c:v>
                </c:pt>
                <c:pt idx="63">
                  <c:v>0</c:v>
                </c:pt>
                <c:pt idx="64">
                  <c:v>5</c:v>
                </c:pt>
                <c:pt idx="65">
                  <c:v>0</c:v>
                </c:pt>
                <c:pt idx="66">
                  <c:v>0</c:v>
                </c:pt>
                <c:pt idx="67">
                  <c:v>0</c:v>
                </c:pt>
                <c:pt idx="68">
                  <c:v>3</c:v>
                </c:pt>
                <c:pt idx="69">
                  <c:v>1</c:v>
                </c:pt>
                <c:pt idx="70">
                  <c:v>9</c:v>
                </c:pt>
                <c:pt idx="71">
                  <c:v>0</c:v>
                </c:pt>
                <c:pt idx="72">
                  <c:v>1</c:v>
                </c:pt>
                <c:pt idx="73">
                  <c:v>0</c:v>
                </c:pt>
                <c:pt idx="74">
                  <c:v>2</c:v>
                </c:pt>
                <c:pt idx="75">
                  <c:v>1</c:v>
                </c:pt>
                <c:pt idx="76">
                  <c:v>1</c:v>
                </c:pt>
                <c:pt idx="77">
                  <c:v>0</c:v>
                </c:pt>
                <c:pt idx="78">
                  <c:v>0</c:v>
                </c:pt>
                <c:pt idx="79">
                  <c:v>0</c:v>
                </c:pt>
                <c:pt idx="80">
                  <c:v>0</c:v>
                </c:pt>
                <c:pt idx="81">
                  <c:v>0</c:v>
                </c:pt>
                <c:pt idx="82">
                  <c:v>0</c:v>
                </c:pt>
                <c:pt idx="83">
                  <c:v>1</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2"/>
          <c:order val="2"/>
          <c:tx>
            <c:v>Deletions</c:v>
          </c:tx>
          <c:spPr>
            <a:solidFill>
              <a:srgbClr val="FF0000"/>
            </a:solidFill>
          </c:spPr>
          <c:invertIfNegative val="0"/>
          <c:cat>
            <c:numRef>
              <c:f>coppermine!$D$2:$D$118</c:f>
              <c:numCache>
                <c:formatCode>[$-409]d\-mmm\-yy;@</c:formatCode>
                <c:ptCount val="117"/>
                <c:pt idx="0">
                  <c:v>37882.866817130212</c:v>
                </c:pt>
                <c:pt idx="1">
                  <c:v>37894.947141203585</c:v>
                </c:pt>
                <c:pt idx="2">
                  <c:v>37895.985787037025</c:v>
                </c:pt>
                <c:pt idx="3">
                  <c:v>37910.232037037036</c:v>
                </c:pt>
                <c:pt idx="4">
                  <c:v>38018.429062499999</c:v>
                </c:pt>
                <c:pt idx="5">
                  <c:v>38046.604363425933</c:v>
                </c:pt>
                <c:pt idx="6">
                  <c:v>38047.308912037042</c:v>
                </c:pt>
                <c:pt idx="7">
                  <c:v>38067.931423609974</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38666.512256945243</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39345.487256945213</c:v>
                </c:pt>
                <c:pt idx="64">
                  <c:v>39430.316539353335</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39828.896539352871</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40512.684398149213</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coppermine!$X$2:$X$118</c:f>
              <c:numCache>
                <c:formatCode>General</c:formatCode>
                <c:ptCount val="117"/>
                <c:pt idx="0">
                  <c:v>0</c:v>
                </c:pt>
                <c:pt idx="1">
                  <c:v>0</c:v>
                </c:pt>
                <c:pt idx="2">
                  <c:v>0</c:v>
                </c:pt>
                <c:pt idx="3">
                  <c:v>0</c:v>
                </c:pt>
                <c:pt idx="4">
                  <c:v>0</c:v>
                </c:pt>
                <c:pt idx="5">
                  <c:v>0</c:v>
                </c:pt>
                <c:pt idx="6">
                  <c:v>0</c:v>
                </c:pt>
                <c:pt idx="7">
                  <c:v>0</c:v>
                </c:pt>
                <c:pt idx="8">
                  <c:v>0</c:v>
                </c:pt>
                <c:pt idx="9">
                  <c:v>2</c:v>
                </c:pt>
                <c:pt idx="10">
                  <c:v>0</c:v>
                </c:pt>
                <c:pt idx="11">
                  <c:v>0</c:v>
                </c:pt>
                <c:pt idx="12">
                  <c:v>0</c:v>
                </c:pt>
                <c:pt idx="13">
                  <c:v>2</c:v>
                </c:pt>
                <c:pt idx="14">
                  <c:v>0</c:v>
                </c:pt>
                <c:pt idx="15">
                  <c:v>7</c:v>
                </c:pt>
                <c:pt idx="16">
                  <c:v>0</c:v>
                </c:pt>
                <c:pt idx="17">
                  <c:v>0</c:v>
                </c:pt>
                <c:pt idx="18">
                  <c:v>0</c:v>
                </c:pt>
                <c:pt idx="19">
                  <c:v>0</c:v>
                </c:pt>
                <c:pt idx="20">
                  <c:v>0</c:v>
                </c:pt>
                <c:pt idx="21">
                  <c:v>0</c:v>
                </c:pt>
                <c:pt idx="22">
                  <c:v>0</c:v>
                </c:pt>
                <c:pt idx="23">
                  <c:v>0</c:v>
                </c:pt>
                <c:pt idx="24">
                  <c:v>0</c:v>
                </c:pt>
                <c:pt idx="25">
                  <c:v>0</c:v>
                </c:pt>
                <c:pt idx="26">
                  <c:v>0</c:v>
                </c:pt>
                <c:pt idx="27">
                  <c:v>0</c:v>
                </c:pt>
                <c:pt idx="28">
                  <c:v>2</c:v>
                </c:pt>
                <c:pt idx="29">
                  <c:v>18</c:v>
                </c:pt>
                <c:pt idx="30">
                  <c:v>2</c:v>
                </c:pt>
                <c:pt idx="31">
                  <c:v>0</c:v>
                </c:pt>
                <c:pt idx="32">
                  <c:v>0</c:v>
                </c:pt>
                <c:pt idx="33">
                  <c:v>0</c:v>
                </c:pt>
                <c:pt idx="34">
                  <c:v>0</c:v>
                </c:pt>
                <c:pt idx="35">
                  <c:v>0</c:v>
                </c:pt>
                <c:pt idx="36">
                  <c:v>4</c:v>
                </c:pt>
                <c:pt idx="37">
                  <c:v>10</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2</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2</c:v>
                </c:pt>
                <c:pt idx="85">
                  <c:v>0</c:v>
                </c:pt>
                <c:pt idx="86">
                  <c:v>0</c:v>
                </c:pt>
                <c:pt idx="87">
                  <c:v>4</c:v>
                </c:pt>
                <c:pt idx="88">
                  <c:v>7</c:v>
                </c:pt>
                <c:pt idx="89">
                  <c:v>0</c:v>
                </c:pt>
                <c:pt idx="90">
                  <c:v>2</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dLbls>
          <c:showLegendKey val="0"/>
          <c:showVal val="0"/>
          <c:showCatName val="0"/>
          <c:showSerName val="0"/>
          <c:showPercent val="0"/>
          <c:showBubbleSize val="0"/>
        </c:dLbls>
        <c:gapWidth val="150"/>
        <c:overlap val="100"/>
        <c:axId val="205511680"/>
        <c:axId val="205517568"/>
      </c:barChart>
      <c:dateAx>
        <c:axId val="205511680"/>
        <c:scaling>
          <c:orientation val="minMax"/>
        </c:scaling>
        <c:delete val="1"/>
        <c:axPos val="b"/>
        <c:numFmt formatCode="[$-409]yyyy;@" sourceLinked="0"/>
        <c:majorTickMark val="out"/>
        <c:minorTickMark val="none"/>
        <c:tickLblPos val="none"/>
        <c:crossAx val="205517568"/>
        <c:crosses val="autoZero"/>
        <c:auto val="1"/>
        <c:lblOffset val="100"/>
        <c:baseTimeUnit val="days"/>
        <c:majorUnit val="1"/>
        <c:majorTimeUnit val="years"/>
      </c:dateAx>
      <c:valAx>
        <c:axId val="205517568"/>
        <c:scaling>
          <c:orientation val="minMax"/>
          <c:max val="23"/>
          <c:min val="0"/>
        </c:scaling>
        <c:delete val="0"/>
        <c:axPos val="l"/>
        <c:numFmt formatCode="General" sourceLinked="1"/>
        <c:majorTickMark val="out"/>
        <c:minorTickMark val="none"/>
        <c:tickLblPos val="nextTo"/>
        <c:crossAx val="20551168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mooth val="0"/>
        </c:ser>
        <c:dLbls>
          <c:showLegendKey val="0"/>
          <c:showVal val="0"/>
          <c:showCatName val="0"/>
          <c:showSerName val="0"/>
          <c:showPercent val="0"/>
          <c:showBubbleSize val="0"/>
        </c:dLbls>
        <c:marker val="1"/>
        <c:smooth val="0"/>
        <c:axId val="200948736"/>
        <c:axId val="200979200"/>
      </c:lineChart>
      <c:catAx>
        <c:axId val="200948736"/>
        <c:scaling>
          <c:orientation val="minMax"/>
        </c:scaling>
        <c:delete val="0"/>
        <c:axPos val="b"/>
        <c:numFmt formatCode="#,##0" sourceLinked="0"/>
        <c:majorTickMark val="none"/>
        <c:minorTickMark val="none"/>
        <c:tickLblPos val="nextTo"/>
        <c:crossAx val="200979200"/>
        <c:crosses val="autoZero"/>
        <c:auto val="1"/>
        <c:lblAlgn val="ctr"/>
        <c:lblOffset val="100"/>
        <c:noMultiLvlLbl val="0"/>
      </c:catAx>
      <c:valAx>
        <c:axId val="200979200"/>
        <c:scaling>
          <c:orientation val="minMax"/>
          <c:max val="29"/>
          <c:min val="17"/>
        </c:scaling>
        <c:delete val="0"/>
        <c:axPos val="l"/>
        <c:numFmt formatCode="General" sourceLinked="1"/>
        <c:majorTickMark val="none"/>
        <c:minorTickMark val="none"/>
        <c:tickLblPos val="nextTo"/>
        <c:crossAx val="200948736"/>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36541.516898149544</c:v>
                </c:pt>
                <c:pt idx="18">
                  <c:v>36544.788819445785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36620.322858797212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36700.794189813656</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36777.561724535946</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37005.441273149168</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37140.554988426891</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37357.665937499994</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37470.542546297213</c:v>
                </c:pt>
                <c:pt idx="151">
                  <c:v>37482.565798610034</c:v>
                </c:pt>
                <c:pt idx="152">
                  <c:v>37484.431319445212</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37608.621400461903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37699.681238427023</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37827.697812499995</c:v>
                </c:pt>
                <c:pt idx="207">
                  <c:v>37827.720937499995</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37963.55561342695</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38069.474039352841</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38278.306921297211</c:v>
                </c:pt>
                <c:pt idx="272">
                  <c:v>38278.415300925932</c:v>
                </c:pt>
                <c:pt idx="273">
                  <c:v>38316.425682870184</c:v>
                </c:pt>
                <c:pt idx="274">
                  <c:v>38323.578206018603</c:v>
                </c:pt>
                <c:pt idx="275">
                  <c:v>38369.704999999994</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38503.415613427023</c:v>
                </c:pt>
                <c:pt idx="286">
                  <c:v>38519.531331018516</c:v>
                </c:pt>
                <c:pt idx="287">
                  <c:v>38566.334340277783</c:v>
                </c:pt>
                <c:pt idx="288">
                  <c:v>38602.495451388888</c:v>
                </c:pt>
                <c:pt idx="289">
                  <c:v>38630.697465277575</c:v>
                </c:pt>
                <c:pt idx="290">
                  <c:v>38642.325046296297</c:v>
                </c:pt>
                <c:pt idx="291">
                  <c:v>38642.485659722232</c:v>
                </c:pt>
                <c:pt idx="292">
                  <c:v>38643.596423610004</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39013.333819445659</c:v>
                </c:pt>
                <c:pt idx="344">
                  <c:v>39031.508414351862</c:v>
                </c:pt>
                <c:pt idx="345">
                  <c:v>39069.603136574078</c:v>
                </c:pt>
                <c:pt idx="346">
                  <c:v>39086.572997685187</c:v>
                </c:pt>
                <c:pt idx="347">
                  <c:v>39086.579560185186</c:v>
                </c:pt>
                <c:pt idx="348">
                  <c:v>39090.446296297705</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39580.350949075051</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39638.458148149213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39661.802557871211</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40113.557187499995</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40415.578819445873</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40582.69046296172</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40610.646296297469</c:v>
                </c:pt>
                <c:pt idx="465">
                  <c:v>40613.544305555552</c:v>
                </c:pt>
                <c:pt idx="466">
                  <c:v>40616.822824074203</c:v>
                </c:pt>
                <c:pt idx="467">
                  <c:v>40626.443692129629</c:v>
                </c:pt>
                <c:pt idx="468">
                  <c:v>40626.449699074212</c:v>
                </c:pt>
                <c:pt idx="469">
                  <c:v>40626.573217592602</c:v>
                </c:pt>
                <c:pt idx="470">
                  <c:v>40634.536273149213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40721.612546297212</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41211.540613427023</c:v>
                </c:pt>
                <c:pt idx="521">
                  <c:v>41218.402395833335</c:v>
                </c:pt>
                <c:pt idx="522">
                  <c:v>41218.476319445785</c:v>
                </c:pt>
                <c:pt idx="523">
                  <c:v>41218.627453702975</c:v>
                </c:pt>
                <c:pt idx="524">
                  <c:v>41290.490532407413</c:v>
                </c:pt>
                <c:pt idx="525">
                  <c:v>41306.687766203584</c:v>
                </c:pt>
                <c:pt idx="526">
                  <c:v>41306.697685184976</c:v>
                </c:pt>
                <c:pt idx="527">
                  <c:v>41309.518622685187</c:v>
                </c:pt>
              </c:numCache>
            </c:numRef>
          </c:cat>
          <c:val>
            <c:numRef>
              <c:f>ensembl!$S$2:$S$529</c:f>
              <c:numCache>
                <c:formatCode>General</c:formatCode>
                <c:ptCount val="528"/>
                <c:pt idx="0">
                  <c:v>2</c:v>
                </c:pt>
                <c:pt idx="1">
                  <c:v>10</c:v>
                </c:pt>
                <c:pt idx="2">
                  <c:v>6</c:v>
                </c:pt>
                <c:pt idx="3">
                  <c:v>2</c:v>
                </c:pt>
                <c:pt idx="4">
                  <c:v>2</c:v>
                </c:pt>
                <c:pt idx="5">
                  <c:v>3</c:v>
                </c:pt>
                <c:pt idx="6">
                  <c:v>2</c:v>
                </c:pt>
                <c:pt idx="7">
                  <c:v>9</c:v>
                </c:pt>
                <c:pt idx="8">
                  <c:v>0</c:v>
                </c:pt>
                <c:pt idx="9">
                  <c:v>2</c:v>
                </c:pt>
                <c:pt idx="10">
                  <c:v>2</c:v>
                </c:pt>
                <c:pt idx="11">
                  <c:v>0</c:v>
                </c:pt>
                <c:pt idx="12">
                  <c:v>0</c:v>
                </c:pt>
                <c:pt idx="13">
                  <c:v>3</c:v>
                </c:pt>
                <c:pt idx="14">
                  <c:v>2</c:v>
                </c:pt>
                <c:pt idx="15">
                  <c:v>1</c:v>
                </c:pt>
                <c:pt idx="16">
                  <c:v>2</c:v>
                </c:pt>
                <c:pt idx="17">
                  <c:v>2</c:v>
                </c:pt>
                <c:pt idx="18">
                  <c:v>6</c:v>
                </c:pt>
                <c:pt idx="19">
                  <c:v>0</c:v>
                </c:pt>
                <c:pt idx="20">
                  <c:v>0</c:v>
                </c:pt>
                <c:pt idx="21">
                  <c:v>6</c:v>
                </c:pt>
                <c:pt idx="22">
                  <c:v>1</c:v>
                </c:pt>
                <c:pt idx="23">
                  <c:v>4</c:v>
                </c:pt>
                <c:pt idx="24">
                  <c:v>2</c:v>
                </c:pt>
                <c:pt idx="25">
                  <c:v>1</c:v>
                </c:pt>
                <c:pt idx="26">
                  <c:v>4</c:v>
                </c:pt>
                <c:pt idx="27">
                  <c:v>3</c:v>
                </c:pt>
                <c:pt idx="28">
                  <c:v>4</c:v>
                </c:pt>
                <c:pt idx="29">
                  <c:v>2</c:v>
                </c:pt>
                <c:pt idx="30">
                  <c:v>7</c:v>
                </c:pt>
                <c:pt idx="31">
                  <c:v>0</c:v>
                </c:pt>
                <c:pt idx="32">
                  <c:v>1</c:v>
                </c:pt>
                <c:pt idx="33">
                  <c:v>1</c:v>
                </c:pt>
                <c:pt idx="34">
                  <c:v>1</c:v>
                </c:pt>
                <c:pt idx="35">
                  <c:v>2</c:v>
                </c:pt>
                <c:pt idx="36">
                  <c:v>2</c:v>
                </c:pt>
                <c:pt idx="37">
                  <c:v>4</c:v>
                </c:pt>
                <c:pt idx="38">
                  <c:v>6</c:v>
                </c:pt>
                <c:pt idx="39">
                  <c:v>4</c:v>
                </c:pt>
                <c:pt idx="40">
                  <c:v>0</c:v>
                </c:pt>
                <c:pt idx="41">
                  <c:v>6</c:v>
                </c:pt>
                <c:pt idx="42">
                  <c:v>10</c:v>
                </c:pt>
                <c:pt idx="43">
                  <c:v>0</c:v>
                </c:pt>
                <c:pt idx="44">
                  <c:v>0</c:v>
                </c:pt>
                <c:pt idx="45">
                  <c:v>2</c:v>
                </c:pt>
                <c:pt idx="46">
                  <c:v>0</c:v>
                </c:pt>
                <c:pt idx="47">
                  <c:v>0</c:v>
                </c:pt>
                <c:pt idx="48">
                  <c:v>0</c:v>
                </c:pt>
                <c:pt idx="49">
                  <c:v>0</c:v>
                </c:pt>
                <c:pt idx="50">
                  <c:v>0</c:v>
                </c:pt>
                <c:pt idx="51">
                  <c:v>2</c:v>
                </c:pt>
                <c:pt idx="52">
                  <c:v>0</c:v>
                </c:pt>
                <c:pt idx="53">
                  <c:v>0</c:v>
                </c:pt>
                <c:pt idx="54">
                  <c:v>0</c:v>
                </c:pt>
                <c:pt idx="55">
                  <c:v>6</c:v>
                </c:pt>
                <c:pt idx="56">
                  <c:v>2</c:v>
                </c:pt>
                <c:pt idx="57">
                  <c:v>0</c:v>
                </c:pt>
                <c:pt idx="58">
                  <c:v>0</c:v>
                </c:pt>
                <c:pt idx="59">
                  <c:v>0</c:v>
                </c:pt>
                <c:pt idx="60">
                  <c:v>1</c:v>
                </c:pt>
                <c:pt idx="61">
                  <c:v>2</c:v>
                </c:pt>
                <c:pt idx="62">
                  <c:v>0</c:v>
                </c:pt>
                <c:pt idx="63">
                  <c:v>1</c:v>
                </c:pt>
                <c:pt idx="64">
                  <c:v>0</c:v>
                </c:pt>
                <c:pt idx="65">
                  <c:v>1</c:v>
                </c:pt>
                <c:pt idx="66">
                  <c:v>2</c:v>
                </c:pt>
                <c:pt idx="67">
                  <c:v>0</c:v>
                </c:pt>
                <c:pt idx="68">
                  <c:v>0</c:v>
                </c:pt>
                <c:pt idx="69">
                  <c:v>0</c:v>
                </c:pt>
                <c:pt idx="70">
                  <c:v>2</c:v>
                </c:pt>
                <c:pt idx="71">
                  <c:v>1</c:v>
                </c:pt>
                <c:pt idx="72">
                  <c:v>0</c:v>
                </c:pt>
                <c:pt idx="73">
                  <c:v>1</c:v>
                </c:pt>
                <c:pt idx="74">
                  <c:v>0</c:v>
                </c:pt>
                <c:pt idx="75">
                  <c:v>0</c:v>
                </c:pt>
                <c:pt idx="76">
                  <c:v>0</c:v>
                </c:pt>
                <c:pt idx="77">
                  <c:v>0</c:v>
                </c:pt>
                <c:pt idx="78">
                  <c:v>0</c:v>
                </c:pt>
                <c:pt idx="79">
                  <c:v>0</c:v>
                </c:pt>
                <c:pt idx="80">
                  <c:v>0</c:v>
                </c:pt>
                <c:pt idx="81">
                  <c:v>1</c:v>
                </c:pt>
                <c:pt idx="82">
                  <c:v>1</c:v>
                </c:pt>
                <c:pt idx="83">
                  <c:v>0</c:v>
                </c:pt>
                <c:pt idx="84">
                  <c:v>0</c:v>
                </c:pt>
                <c:pt idx="85">
                  <c:v>0</c:v>
                </c:pt>
                <c:pt idx="86">
                  <c:v>2</c:v>
                </c:pt>
                <c:pt idx="87">
                  <c:v>0</c:v>
                </c:pt>
                <c:pt idx="88">
                  <c:v>0</c:v>
                </c:pt>
                <c:pt idx="89">
                  <c:v>0</c:v>
                </c:pt>
                <c:pt idx="90">
                  <c:v>1</c:v>
                </c:pt>
                <c:pt idx="91">
                  <c:v>1</c:v>
                </c:pt>
                <c:pt idx="92">
                  <c:v>22</c:v>
                </c:pt>
                <c:pt idx="93">
                  <c:v>6</c:v>
                </c:pt>
                <c:pt idx="94">
                  <c:v>2</c:v>
                </c:pt>
                <c:pt idx="95">
                  <c:v>0</c:v>
                </c:pt>
                <c:pt idx="96">
                  <c:v>1</c:v>
                </c:pt>
                <c:pt idx="97">
                  <c:v>0</c:v>
                </c:pt>
                <c:pt idx="98">
                  <c:v>2</c:v>
                </c:pt>
                <c:pt idx="99">
                  <c:v>2</c:v>
                </c:pt>
                <c:pt idx="100">
                  <c:v>0</c:v>
                </c:pt>
                <c:pt idx="101">
                  <c:v>4</c:v>
                </c:pt>
                <c:pt idx="102">
                  <c:v>0</c:v>
                </c:pt>
                <c:pt idx="103">
                  <c:v>0</c:v>
                </c:pt>
                <c:pt idx="104">
                  <c:v>0</c:v>
                </c:pt>
                <c:pt idx="105">
                  <c:v>0</c:v>
                </c:pt>
                <c:pt idx="106">
                  <c:v>0</c:v>
                </c:pt>
                <c:pt idx="107">
                  <c:v>3</c:v>
                </c:pt>
                <c:pt idx="108">
                  <c:v>11</c:v>
                </c:pt>
                <c:pt idx="109">
                  <c:v>2</c:v>
                </c:pt>
                <c:pt idx="110">
                  <c:v>2</c:v>
                </c:pt>
                <c:pt idx="111">
                  <c:v>0</c:v>
                </c:pt>
                <c:pt idx="112">
                  <c:v>0</c:v>
                </c:pt>
                <c:pt idx="113">
                  <c:v>0</c:v>
                </c:pt>
                <c:pt idx="114">
                  <c:v>3</c:v>
                </c:pt>
                <c:pt idx="115">
                  <c:v>1</c:v>
                </c:pt>
                <c:pt idx="116">
                  <c:v>0</c:v>
                </c:pt>
                <c:pt idx="117">
                  <c:v>0</c:v>
                </c:pt>
                <c:pt idx="118">
                  <c:v>0</c:v>
                </c:pt>
                <c:pt idx="119">
                  <c:v>0</c:v>
                </c:pt>
                <c:pt idx="120">
                  <c:v>8</c:v>
                </c:pt>
                <c:pt idx="121">
                  <c:v>0</c:v>
                </c:pt>
                <c:pt idx="122">
                  <c:v>19</c:v>
                </c:pt>
                <c:pt idx="123">
                  <c:v>0</c:v>
                </c:pt>
                <c:pt idx="124">
                  <c:v>0</c:v>
                </c:pt>
                <c:pt idx="125">
                  <c:v>0</c:v>
                </c:pt>
                <c:pt idx="126">
                  <c:v>1</c:v>
                </c:pt>
                <c:pt idx="127">
                  <c:v>2</c:v>
                </c:pt>
                <c:pt idx="128">
                  <c:v>4</c:v>
                </c:pt>
                <c:pt idx="129">
                  <c:v>0</c:v>
                </c:pt>
                <c:pt idx="130">
                  <c:v>1</c:v>
                </c:pt>
                <c:pt idx="131">
                  <c:v>0</c:v>
                </c:pt>
                <c:pt idx="132">
                  <c:v>25</c:v>
                </c:pt>
                <c:pt idx="133">
                  <c:v>0</c:v>
                </c:pt>
                <c:pt idx="134">
                  <c:v>1</c:v>
                </c:pt>
                <c:pt idx="135">
                  <c:v>2</c:v>
                </c:pt>
                <c:pt idx="136">
                  <c:v>0</c:v>
                </c:pt>
                <c:pt idx="137">
                  <c:v>1</c:v>
                </c:pt>
                <c:pt idx="138">
                  <c:v>2</c:v>
                </c:pt>
                <c:pt idx="139">
                  <c:v>2</c:v>
                </c:pt>
                <c:pt idx="140">
                  <c:v>1</c:v>
                </c:pt>
                <c:pt idx="141">
                  <c:v>0</c:v>
                </c:pt>
                <c:pt idx="142">
                  <c:v>0</c:v>
                </c:pt>
                <c:pt idx="143">
                  <c:v>0</c:v>
                </c:pt>
                <c:pt idx="144">
                  <c:v>0</c:v>
                </c:pt>
                <c:pt idx="145">
                  <c:v>0</c:v>
                </c:pt>
                <c:pt idx="146">
                  <c:v>1</c:v>
                </c:pt>
                <c:pt idx="147">
                  <c:v>2</c:v>
                </c:pt>
                <c:pt idx="148">
                  <c:v>0</c:v>
                </c:pt>
                <c:pt idx="149">
                  <c:v>1</c:v>
                </c:pt>
                <c:pt idx="150">
                  <c:v>1</c:v>
                </c:pt>
                <c:pt idx="151">
                  <c:v>1</c:v>
                </c:pt>
                <c:pt idx="152">
                  <c:v>1</c:v>
                </c:pt>
                <c:pt idx="153">
                  <c:v>0</c:v>
                </c:pt>
                <c:pt idx="154">
                  <c:v>1</c:v>
                </c:pt>
                <c:pt idx="155">
                  <c:v>1</c:v>
                </c:pt>
                <c:pt idx="156">
                  <c:v>1</c:v>
                </c:pt>
                <c:pt idx="157">
                  <c:v>0</c:v>
                </c:pt>
                <c:pt idx="158">
                  <c:v>0</c:v>
                </c:pt>
                <c:pt idx="159">
                  <c:v>2</c:v>
                </c:pt>
                <c:pt idx="160">
                  <c:v>2</c:v>
                </c:pt>
                <c:pt idx="161">
                  <c:v>4</c:v>
                </c:pt>
                <c:pt idx="162">
                  <c:v>4</c:v>
                </c:pt>
                <c:pt idx="163">
                  <c:v>0</c:v>
                </c:pt>
                <c:pt idx="164">
                  <c:v>2</c:v>
                </c:pt>
                <c:pt idx="165">
                  <c:v>2</c:v>
                </c:pt>
                <c:pt idx="166">
                  <c:v>2</c:v>
                </c:pt>
                <c:pt idx="167">
                  <c:v>3</c:v>
                </c:pt>
                <c:pt idx="168">
                  <c:v>0</c:v>
                </c:pt>
                <c:pt idx="169">
                  <c:v>2</c:v>
                </c:pt>
                <c:pt idx="170">
                  <c:v>2</c:v>
                </c:pt>
                <c:pt idx="171">
                  <c:v>2</c:v>
                </c:pt>
                <c:pt idx="172">
                  <c:v>2</c:v>
                </c:pt>
                <c:pt idx="173">
                  <c:v>2</c:v>
                </c:pt>
                <c:pt idx="174">
                  <c:v>0</c:v>
                </c:pt>
                <c:pt idx="175">
                  <c:v>2</c:v>
                </c:pt>
                <c:pt idx="176">
                  <c:v>0</c:v>
                </c:pt>
                <c:pt idx="177">
                  <c:v>1</c:v>
                </c:pt>
                <c:pt idx="178">
                  <c:v>0</c:v>
                </c:pt>
                <c:pt idx="179">
                  <c:v>1</c:v>
                </c:pt>
                <c:pt idx="180">
                  <c:v>2</c:v>
                </c:pt>
                <c:pt idx="181">
                  <c:v>1</c:v>
                </c:pt>
                <c:pt idx="182">
                  <c:v>2</c:v>
                </c:pt>
                <c:pt idx="183">
                  <c:v>0</c:v>
                </c:pt>
                <c:pt idx="184">
                  <c:v>2</c:v>
                </c:pt>
                <c:pt idx="185">
                  <c:v>2</c:v>
                </c:pt>
                <c:pt idx="186">
                  <c:v>2</c:v>
                </c:pt>
                <c:pt idx="187">
                  <c:v>2</c:v>
                </c:pt>
                <c:pt idx="188">
                  <c:v>0</c:v>
                </c:pt>
                <c:pt idx="189">
                  <c:v>2</c:v>
                </c:pt>
                <c:pt idx="190">
                  <c:v>3</c:v>
                </c:pt>
                <c:pt idx="191">
                  <c:v>0</c:v>
                </c:pt>
                <c:pt idx="192">
                  <c:v>2</c:v>
                </c:pt>
                <c:pt idx="193">
                  <c:v>0</c:v>
                </c:pt>
                <c:pt idx="194">
                  <c:v>0</c:v>
                </c:pt>
                <c:pt idx="195">
                  <c:v>4</c:v>
                </c:pt>
                <c:pt idx="196">
                  <c:v>2</c:v>
                </c:pt>
                <c:pt idx="197">
                  <c:v>0</c:v>
                </c:pt>
                <c:pt idx="198">
                  <c:v>0</c:v>
                </c:pt>
                <c:pt idx="199">
                  <c:v>2</c:v>
                </c:pt>
                <c:pt idx="200">
                  <c:v>0</c:v>
                </c:pt>
                <c:pt idx="201">
                  <c:v>1</c:v>
                </c:pt>
                <c:pt idx="202">
                  <c:v>2</c:v>
                </c:pt>
                <c:pt idx="203">
                  <c:v>3</c:v>
                </c:pt>
                <c:pt idx="204">
                  <c:v>2</c:v>
                </c:pt>
                <c:pt idx="205">
                  <c:v>12</c:v>
                </c:pt>
                <c:pt idx="206">
                  <c:v>1</c:v>
                </c:pt>
                <c:pt idx="207">
                  <c:v>0</c:v>
                </c:pt>
                <c:pt idx="208">
                  <c:v>1</c:v>
                </c:pt>
                <c:pt idx="209">
                  <c:v>9</c:v>
                </c:pt>
                <c:pt idx="210">
                  <c:v>2</c:v>
                </c:pt>
                <c:pt idx="211">
                  <c:v>3</c:v>
                </c:pt>
                <c:pt idx="212">
                  <c:v>0</c:v>
                </c:pt>
                <c:pt idx="213">
                  <c:v>1</c:v>
                </c:pt>
                <c:pt idx="214">
                  <c:v>1</c:v>
                </c:pt>
                <c:pt idx="215">
                  <c:v>0</c:v>
                </c:pt>
                <c:pt idx="216">
                  <c:v>1</c:v>
                </c:pt>
                <c:pt idx="217">
                  <c:v>3</c:v>
                </c:pt>
                <c:pt idx="218">
                  <c:v>0</c:v>
                </c:pt>
                <c:pt idx="219">
                  <c:v>0</c:v>
                </c:pt>
                <c:pt idx="220">
                  <c:v>0</c:v>
                </c:pt>
                <c:pt idx="221">
                  <c:v>0</c:v>
                </c:pt>
                <c:pt idx="222">
                  <c:v>1</c:v>
                </c:pt>
                <c:pt idx="223">
                  <c:v>0</c:v>
                </c:pt>
                <c:pt idx="224">
                  <c:v>3</c:v>
                </c:pt>
                <c:pt idx="225">
                  <c:v>0</c:v>
                </c:pt>
                <c:pt idx="226">
                  <c:v>3</c:v>
                </c:pt>
                <c:pt idx="227">
                  <c:v>1</c:v>
                </c:pt>
                <c:pt idx="228">
                  <c:v>3</c:v>
                </c:pt>
                <c:pt idx="229">
                  <c:v>1</c:v>
                </c:pt>
                <c:pt idx="230">
                  <c:v>0</c:v>
                </c:pt>
                <c:pt idx="231">
                  <c:v>0</c:v>
                </c:pt>
                <c:pt idx="232">
                  <c:v>0</c:v>
                </c:pt>
                <c:pt idx="233">
                  <c:v>0</c:v>
                </c:pt>
                <c:pt idx="234">
                  <c:v>1</c:v>
                </c:pt>
                <c:pt idx="235">
                  <c:v>2</c:v>
                </c:pt>
                <c:pt idx="236">
                  <c:v>0</c:v>
                </c:pt>
                <c:pt idx="237">
                  <c:v>0</c:v>
                </c:pt>
                <c:pt idx="238">
                  <c:v>0</c:v>
                </c:pt>
                <c:pt idx="239">
                  <c:v>0</c:v>
                </c:pt>
                <c:pt idx="240">
                  <c:v>17</c:v>
                </c:pt>
                <c:pt idx="241">
                  <c:v>0</c:v>
                </c:pt>
                <c:pt idx="242">
                  <c:v>35</c:v>
                </c:pt>
                <c:pt idx="243">
                  <c:v>0</c:v>
                </c:pt>
                <c:pt idx="244">
                  <c:v>1</c:v>
                </c:pt>
                <c:pt idx="245">
                  <c:v>0</c:v>
                </c:pt>
                <c:pt idx="246">
                  <c:v>0</c:v>
                </c:pt>
                <c:pt idx="247">
                  <c:v>0</c:v>
                </c:pt>
                <c:pt idx="248">
                  <c:v>36</c:v>
                </c:pt>
                <c:pt idx="249">
                  <c:v>0</c:v>
                </c:pt>
                <c:pt idx="250">
                  <c:v>2</c:v>
                </c:pt>
                <c:pt idx="251">
                  <c:v>0</c:v>
                </c:pt>
                <c:pt idx="252">
                  <c:v>0</c:v>
                </c:pt>
                <c:pt idx="253">
                  <c:v>0</c:v>
                </c:pt>
                <c:pt idx="254">
                  <c:v>0</c:v>
                </c:pt>
                <c:pt idx="255">
                  <c:v>0</c:v>
                </c:pt>
                <c:pt idx="256">
                  <c:v>2</c:v>
                </c:pt>
                <c:pt idx="257">
                  <c:v>0</c:v>
                </c:pt>
                <c:pt idx="258">
                  <c:v>0</c:v>
                </c:pt>
                <c:pt idx="259">
                  <c:v>0</c:v>
                </c:pt>
                <c:pt idx="260">
                  <c:v>0</c:v>
                </c:pt>
                <c:pt idx="261">
                  <c:v>2</c:v>
                </c:pt>
                <c:pt idx="262">
                  <c:v>0</c:v>
                </c:pt>
                <c:pt idx="263">
                  <c:v>0</c:v>
                </c:pt>
                <c:pt idx="264">
                  <c:v>0</c:v>
                </c:pt>
                <c:pt idx="265">
                  <c:v>1</c:v>
                </c:pt>
                <c:pt idx="266">
                  <c:v>1</c:v>
                </c:pt>
                <c:pt idx="267">
                  <c:v>0</c:v>
                </c:pt>
                <c:pt idx="268">
                  <c:v>0</c:v>
                </c:pt>
                <c:pt idx="269">
                  <c:v>4</c:v>
                </c:pt>
                <c:pt idx="270">
                  <c:v>0</c:v>
                </c:pt>
                <c:pt idx="271">
                  <c:v>0</c:v>
                </c:pt>
                <c:pt idx="272">
                  <c:v>2</c:v>
                </c:pt>
                <c:pt idx="273">
                  <c:v>1</c:v>
                </c:pt>
                <c:pt idx="274">
                  <c:v>0</c:v>
                </c:pt>
                <c:pt idx="275">
                  <c:v>2</c:v>
                </c:pt>
                <c:pt idx="276">
                  <c:v>0</c:v>
                </c:pt>
                <c:pt idx="277">
                  <c:v>0</c:v>
                </c:pt>
                <c:pt idx="278">
                  <c:v>0</c:v>
                </c:pt>
                <c:pt idx="279">
                  <c:v>0</c:v>
                </c:pt>
                <c:pt idx="280">
                  <c:v>0</c:v>
                </c:pt>
                <c:pt idx="281">
                  <c:v>0</c:v>
                </c:pt>
                <c:pt idx="282">
                  <c:v>0</c:v>
                </c:pt>
                <c:pt idx="283">
                  <c:v>2</c:v>
                </c:pt>
                <c:pt idx="284">
                  <c:v>1</c:v>
                </c:pt>
                <c:pt idx="285">
                  <c:v>0</c:v>
                </c:pt>
                <c:pt idx="286">
                  <c:v>2</c:v>
                </c:pt>
                <c:pt idx="287">
                  <c:v>1</c:v>
                </c:pt>
                <c:pt idx="288">
                  <c:v>2</c:v>
                </c:pt>
                <c:pt idx="289">
                  <c:v>2</c:v>
                </c:pt>
                <c:pt idx="290">
                  <c:v>2</c:v>
                </c:pt>
                <c:pt idx="291">
                  <c:v>2</c:v>
                </c:pt>
                <c:pt idx="292">
                  <c:v>0</c:v>
                </c:pt>
                <c:pt idx="293">
                  <c:v>0</c:v>
                </c:pt>
                <c:pt idx="294">
                  <c:v>0</c:v>
                </c:pt>
                <c:pt idx="295">
                  <c:v>2</c:v>
                </c:pt>
                <c:pt idx="296">
                  <c:v>1</c:v>
                </c:pt>
                <c:pt idx="297">
                  <c:v>1</c:v>
                </c:pt>
                <c:pt idx="298">
                  <c:v>0</c:v>
                </c:pt>
                <c:pt idx="299">
                  <c:v>0</c:v>
                </c:pt>
                <c:pt idx="300">
                  <c:v>0</c:v>
                </c:pt>
                <c:pt idx="301">
                  <c:v>2</c:v>
                </c:pt>
                <c:pt idx="302">
                  <c:v>0</c:v>
                </c:pt>
                <c:pt idx="303">
                  <c:v>2</c:v>
                </c:pt>
                <c:pt idx="304">
                  <c:v>2</c:v>
                </c:pt>
                <c:pt idx="305">
                  <c:v>2</c:v>
                </c:pt>
                <c:pt idx="306">
                  <c:v>0</c:v>
                </c:pt>
                <c:pt idx="307">
                  <c:v>1</c:v>
                </c:pt>
                <c:pt idx="308">
                  <c:v>1</c:v>
                </c:pt>
                <c:pt idx="309">
                  <c:v>2</c:v>
                </c:pt>
                <c:pt idx="310">
                  <c:v>0</c:v>
                </c:pt>
                <c:pt idx="311">
                  <c:v>1</c:v>
                </c:pt>
                <c:pt idx="312">
                  <c:v>1</c:v>
                </c:pt>
                <c:pt idx="313">
                  <c:v>2</c:v>
                </c:pt>
                <c:pt idx="314">
                  <c:v>2</c:v>
                </c:pt>
                <c:pt idx="315">
                  <c:v>0</c:v>
                </c:pt>
                <c:pt idx="316">
                  <c:v>1</c:v>
                </c:pt>
                <c:pt idx="317">
                  <c:v>10</c:v>
                </c:pt>
                <c:pt idx="318">
                  <c:v>17</c:v>
                </c:pt>
                <c:pt idx="319">
                  <c:v>1</c:v>
                </c:pt>
                <c:pt idx="320">
                  <c:v>0</c:v>
                </c:pt>
                <c:pt idx="321">
                  <c:v>4</c:v>
                </c:pt>
                <c:pt idx="322">
                  <c:v>0</c:v>
                </c:pt>
                <c:pt idx="323">
                  <c:v>3</c:v>
                </c:pt>
                <c:pt idx="324">
                  <c:v>4</c:v>
                </c:pt>
                <c:pt idx="325">
                  <c:v>168</c:v>
                </c:pt>
                <c:pt idx="326">
                  <c:v>1</c:v>
                </c:pt>
                <c:pt idx="327">
                  <c:v>168</c:v>
                </c:pt>
                <c:pt idx="328">
                  <c:v>168</c:v>
                </c:pt>
                <c:pt idx="329">
                  <c:v>0</c:v>
                </c:pt>
                <c:pt idx="330">
                  <c:v>0</c:v>
                </c:pt>
                <c:pt idx="331">
                  <c:v>0</c:v>
                </c:pt>
                <c:pt idx="332">
                  <c:v>0</c:v>
                </c:pt>
                <c:pt idx="333">
                  <c:v>0</c:v>
                </c:pt>
                <c:pt idx="334">
                  <c:v>2</c:v>
                </c:pt>
                <c:pt idx="335">
                  <c:v>5</c:v>
                </c:pt>
                <c:pt idx="336">
                  <c:v>0</c:v>
                </c:pt>
                <c:pt idx="337">
                  <c:v>0</c:v>
                </c:pt>
                <c:pt idx="338">
                  <c:v>0</c:v>
                </c:pt>
                <c:pt idx="339">
                  <c:v>0</c:v>
                </c:pt>
                <c:pt idx="340">
                  <c:v>0</c:v>
                </c:pt>
                <c:pt idx="341">
                  <c:v>0</c:v>
                </c:pt>
                <c:pt idx="342">
                  <c:v>1</c:v>
                </c:pt>
                <c:pt idx="343">
                  <c:v>1</c:v>
                </c:pt>
                <c:pt idx="344">
                  <c:v>0</c:v>
                </c:pt>
                <c:pt idx="345">
                  <c:v>1</c:v>
                </c:pt>
                <c:pt idx="346">
                  <c:v>2</c:v>
                </c:pt>
                <c:pt idx="347">
                  <c:v>0</c:v>
                </c:pt>
                <c:pt idx="348">
                  <c:v>2</c:v>
                </c:pt>
                <c:pt idx="349">
                  <c:v>0</c:v>
                </c:pt>
                <c:pt idx="350">
                  <c:v>0</c:v>
                </c:pt>
                <c:pt idx="351">
                  <c:v>43</c:v>
                </c:pt>
                <c:pt idx="352">
                  <c:v>4</c:v>
                </c:pt>
                <c:pt idx="353">
                  <c:v>1</c:v>
                </c:pt>
                <c:pt idx="354">
                  <c:v>2</c:v>
                </c:pt>
                <c:pt idx="355">
                  <c:v>0</c:v>
                </c:pt>
                <c:pt idx="356">
                  <c:v>2</c:v>
                </c:pt>
                <c:pt idx="357">
                  <c:v>0</c:v>
                </c:pt>
                <c:pt idx="358">
                  <c:v>0</c:v>
                </c:pt>
                <c:pt idx="359">
                  <c:v>0</c:v>
                </c:pt>
                <c:pt idx="360">
                  <c:v>2</c:v>
                </c:pt>
                <c:pt idx="361">
                  <c:v>0</c:v>
                </c:pt>
                <c:pt idx="362">
                  <c:v>1</c:v>
                </c:pt>
                <c:pt idx="363">
                  <c:v>1</c:v>
                </c:pt>
                <c:pt idx="364">
                  <c:v>0</c:v>
                </c:pt>
                <c:pt idx="365">
                  <c:v>0</c:v>
                </c:pt>
                <c:pt idx="366">
                  <c:v>1</c:v>
                </c:pt>
                <c:pt idx="367">
                  <c:v>1</c:v>
                </c:pt>
                <c:pt idx="368">
                  <c:v>0</c:v>
                </c:pt>
                <c:pt idx="369">
                  <c:v>0</c:v>
                </c:pt>
                <c:pt idx="370">
                  <c:v>1</c:v>
                </c:pt>
                <c:pt idx="371">
                  <c:v>1</c:v>
                </c:pt>
                <c:pt idx="372">
                  <c:v>1</c:v>
                </c:pt>
                <c:pt idx="373">
                  <c:v>5</c:v>
                </c:pt>
                <c:pt idx="374">
                  <c:v>0</c:v>
                </c:pt>
                <c:pt idx="375">
                  <c:v>2</c:v>
                </c:pt>
                <c:pt idx="376">
                  <c:v>2</c:v>
                </c:pt>
                <c:pt idx="377">
                  <c:v>5</c:v>
                </c:pt>
                <c:pt idx="378">
                  <c:v>2</c:v>
                </c:pt>
                <c:pt idx="379">
                  <c:v>0</c:v>
                </c:pt>
                <c:pt idx="380">
                  <c:v>1</c:v>
                </c:pt>
                <c:pt idx="381">
                  <c:v>0</c:v>
                </c:pt>
                <c:pt idx="382">
                  <c:v>0</c:v>
                </c:pt>
                <c:pt idx="383">
                  <c:v>1</c:v>
                </c:pt>
                <c:pt idx="384">
                  <c:v>0</c:v>
                </c:pt>
                <c:pt idx="385">
                  <c:v>0</c:v>
                </c:pt>
                <c:pt idx="386">
                  <c:v>0</c:v>
                </c:pt>
                <c:pt idx="387">
                  <c:v>0</c:v>
                </c:pt>
                <c:pt idx="388">
                  <c:v>0</c:v>
                </c:pt>
                <c:pt idx="389">
                  <c:v>0</c:v>
                </c:pt>
                <c:pt idx="390">
                  <c:v>1</c:v>
                </c:pt>
                <c:pt idx="391">
                  <c:v>4</c:v>
                </c:pt>
                <c:pt idx="392">
                  <c:v>2</c:v>
                </c:pt>
                <c:pt idx="393">
                  <c:v>0</c:v>
                </c:pt>
                <c:pt idx="394">
                  <c:v>0</c:v>
                </c:pt>
                <c:pt idx="395">
                  <c:v>1</c:v>
                </c:pt>
                <c:pt idx="396">
                  <c:v>0</c:v>
                </c:pt>
                <c:pt idx="397">
                  <c:v>2</c:v>
                </c:pt>
                <c:pt idx="398">
                  <c:v>2</c:v>
                </c:pt>
                <c:pt idx="399">
                  <c:v>0</c:v>
                </c:pt>
                <c:pt idx="400">
                  <c:v>0</c:v>
                </c:pt>
                <c:pt idx="401">
                  <c:v>0</c:v>
                </c:pt>
                <c:pt idx="402">
                  <c:v>2</c:v>
                </c:pt>
                <c:pt idx="403">
                  <c:v>0</c:v>
                </c:pt>
                <c:pt idx="404">
                  <c:v>10</c:v>
                </c:pt>
                <c:pt idx="405">
                  <c:v>0</c:v>
                </c:pt>
                <c:pt idx="406">
                  <c:v>10</c:v>
                </c:pt>
                <c:pt idx="407">
                  <c:v>10</c:v>
                </c:pt>
                <c:pt idx="408">
                  <c:v>0</c:v>
                </c:pt>
                <c:pt idx="409">
                  <c:v>0</c:v>
                </c:pt>
                <c:pt idx="410">
                  <c:v>3</c:v>
                </c:pt>
                <c:pt idx="411">
                  <c:v>8</c:v>
                </c:pt>
                <c:pt idx="412">
                  <c:v>0</c:v>
                </c:pt>
                <c:pt idx="413">
                  <c:v>0</c:v>
                </c:pt>
                <c:pt idx="414">
                  <c:v>2</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2</c:v>
                </c:pt>
                <c:pt idx="429">
                  <c:v>2</c:v>
                </c:pt>
                <c:pt idx="430">
                  <c:v>0</c:v>
                </c:pt>
                <c:pt idx="431">
                  <c:v>0</c:v>
                </c:pt>
                <c:pt idx="432">
                  <c:v>1</c:v>
                </c:pt>
                <c:pt idx="433">
                  <c:v>2</c:v>
                </c:pt>
                <c:pt idx="434">
                  <c:v>2</c:v>
                </c:pt>
                <c:pt idx="435">
                  <c:v>0</c:v>
                </c:pt>
                <c:pt idx="436">
                  <c:v>0</c:v>
                </c:pt>
                <c:pt idx="437">
                  <c:v>0</c:v>
                </c:pt>
                <c:pt idx="438">
                  <c:v>0</c:v>
                </c:pt>
                <c:pt idx="439">
                  <c:v>2</c:v>
                </c:pt>
                <c:pt idx="440">
                  <c:v>0</c:v>
                </c:pt>
                <c:pt idx="441">
                  <c:v>1</c:v>
                </c:pt>
                <c:pt idx="442">
                  <c:v>0</c:v>
                </c:pt>
                <c:pt idx="443">
                  <c:v>0</c:v>
                </c:pt>
                <c:pt idx="444">
                  <c:v>0</c:v>
                </c:pt>
                <c:pt idx="445">
                  <c:v>0</c:v>
                </c:pt>
                <c:pt idx="446">
                  <c:v>0</c:v>
                </c:pt>
                <c:pt idx="447">
                  <c:v>0</c:v>
                </c:pt>
                <c:pt idx="448">
                  <c:v>0</c:v>
                </c:pt>
                <c:pt idx="449">
                  <c:v>0</c:v>
                </c:pt>
                <c:pt idx="450">
                  <c:v>2</c:v>
                </c:pt>
                <c:pt idx="451">
                  <c:v>0</c:v>
                </c:pt>
                <c:pt idx="452">
                  <c:v>0</c:v>
                </c:pt>
                <c:pt idx="453">
                  <c:v>2</c:v>
                </c:pt>
                <c:pt idx="454">
                  <c:v>0</c:v>
                </c:pt>
                <c:pt idx="455">
                  <c:v>1</c:v>
                </c:pt>
                <c:pt idx="456">
                  <c:v>0</c:v>
                </c:pt>
                <c:pt idx="457">
                  <c:v>0</c:v>
                </c:pt>
                <c:pt idx="458">
                  <c:v>0</c:v>
                </c:pt>
                <c:pt idx="459">
                  <c:v>0</c:v>
                </c:pt>
                <c:pt idx="460">
                  <c:v>0</c:v>
                </c:pt>
                <c:pt idx="461">
                  <c:v>0</c:v>
                </c:pt>
                <c:pt idx="462">
                  <c:v>0</c:v>
                </c:pt>
                <c:pt idx="463">
                  <c:v>0</c:v>
                </c:pt>
                <c:pt idx="464">
                  <c:v>0</c:v>
                </c:pt>
                <c:pt idx="465">
                  <c:v>1</c:v>
                </c:pt>
                <c:pt idx="466">
                  <c:v>1</c:v>
                </c:pt>
                <c:pt idx="467">
                  <c:v>0</c:v>
                </c:pt>
                <c:pt idx="468">
                  <c:v>0</c:v>
                </c:pt>
                <c:pt idx="469">
                  <c:v>0</c:v>
                </c:pt>
                <c:pt idx="470">
                  <c:v>0</c:v>
                </c:pt>
                <c:pt idx="471">
                  <c:v>0</c:v>
                </c:pt>
                <c:pt idx="472">
                  <c:v>0</c:v>
                </c:pt>
                <c:pt idx="473">
                  <c:v>0</c:v>
                </c:pt>
                <c:pt idx="474">
                  <c:v>1</c:v>
                </c:pt>
                <c:pt idx="475">
                  <c:v>0</c:v>
                </c:pt>
                <c:pt idx="476">
                  <c:v>0</c:v>
                </c:pt>
                <c:pt idx="477">
                  <c:v>0</c:v>
                </c:pt>
                <c:pt idx="478">
                  <c:v>0</c:v>
                </c:pt>
                <c:pt idx="479">
                  <c:v>0</c:v>
                </c:pt>
                <c:pt idx="480">
                  <c:v>2</c:v>
                </c:pt>
                <c:pt idx="481">
                  <c:v>1</c:v>
                </c:pt>
                <c:pt idx="482">
                  <c:v>0</c:v>
                </c:pt>
                <c:pt idx="483">
                  <c:v>0</c:v>
                </c:pt>
                <c:pt idx="484">
                  <c:v>0</c:v>
                </c:pt>
                <c:pt idx="485">
                  <c:v>2</c:v>
                </c:pt>
                <c:pt idx="486">
                  <c:v>0</c:v>
                </c:pt>
                <c:pt idx="487">
                  <c:v>0</c:v>
                </c:pt>
                <c:pt idx="488">
                  <c:v>0</c:v>
                </c:pt>
                <c:pt idx="489">
                  <c:v>0</c:v>
                </c:pt>
                <c:pt idx="490">
                  <c:v>0</c:v>
                </c:pt>
                <c:pt idx="491">
                  <c:v>2</c:v>
                </c:pt>
                <c:pt idx="492">
                  <c:v>6</c:v>
                </c:pt>
                <c:pt idx="493">
                  <c:v>0</c:v>
                </c:pt>
                <c:pt idx="494">
                  <c:v>0</c:v>
                </c:pt>
                <c:pt idx="495">
                  <c:v>0</c:v>
                </c:pt>
                <c:pt idx="496">
                  <c:v>0</c:v>
                </c:pt>
                <c:pt idx="497">
                  <c:v>0</c:v>
                </c:pt>
                <c:pt idx="498">
                  <c:v>0</c:v>
                </c:pt>
                <c:pt idx="499">
                  <c:v>0</c:v>
                </c:pt>
                <c:pt idx="500">
                  <c:v>12</c:v>
                </c:pt>
                <c:pt idx="501">
                  <c:v>0</c:v>
                </c:pt>
                <c:pt idx="502">
                  <c:v>0</c:v>
                </c:pt>
                <c:pt idx="503">
                  <c:v>0</c:v>
                </c:pt>
                <c:pt idx="504">
                  <c:v>4</c:v>
                </c:pt>
                <c:pt idx="505">
                  <c:v>0</c:v>
                </c:pt>
                <c:pt idx="506">
                  <c:v>0</c:v>
                </c:pt>
                <c:pt idx="507">
                  <c:v>0</c:v>
                </c:pt>
                <c:pt idx="508">
                  <c:v>0</c:v>
                </c:pt>
                <c:pt idx="509">
                  <c:v>0</c:v>
                </c:pt>
                <c:pt idx="510">
                  <c:v>3</c:v>
                </c:pt>
                <c:pt idx="511">
                  <c:v>0</c:v>
                </c:pt>
                <c:pt idx="512">
                  <c:v>0</c:v>
                </c:pt>
                <c:pt idx="513">
                  <c:v>1</c:v>
                </c:pt>
                <c:pt idx="514">
                  <c:v>0</c:v>
                </c:pt>
                <c:pt idx="515">
                  <c:v>0</c:v>
                </c:pt>
                <c:pt idx="516">
                  <c:v>0</c:v>
                </c:pt>
                <c:pt idx="517">
                  <c:v>0</c:v>
                </c:pt>
                <c:pt idx="518">
                  <c:v>0</c:v>
                </c:pt>
                <c:pt idx="519">
                  <c:v>2</c:v>
                </c:pt>
                <c:pt idx="520">
                  <c:v>10</c:v>
                </c:pt>
                <c:pt idx="521">
                  <c:v>0</c:v>
                </c:pt>
                <c:pt idx="522">
                  <c:v>1</c:v>
                </c:pt>
                <c:pt idx="523">
                  <c:v>0</c:v>
                </c:pt>
                <c:pt idx="524">
                  <c:v>1</c:v>
                </c:pt>
                <c:pt idx="525">
                  <c:v>2</c:v>
                </c:pt>
                <c:pt idx="526">
                  <c:v>1</c:v>
                </c:pt>
                <c:pt idx="527">
                  <c:v>0</c:v>
                </c:pt>
              </c:numCache>
            </c:numRef>
          </c:val>
        </c:ser>
        <c:ser>
          <c:idx val="1"/>
          <c:order val="1"/>
          <c:tx>
            <c:v>Insertions</c:v>
          </c:tx>
          <c:spPr>
            <a:solidFill>
              <a:srgbClr val="00B050"/>
            </a:solidFill>
          </c:spPr>
          <c:invertIfNegative val="0"/>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36541.516898149544</c:v>
                </c:pt>
                <c:pt idx="18">
                  <c:v>36544.788819445785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36620.322858797212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36700.794189813656</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36777.561724535946</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37005.441273149168</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37140.554988426891</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37357.665937499994</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37470.542546297213</c:v>
                </c:pt>
                <c:pt idx="151">
                  <c:v>37482.565798610034</c:v>
                </c:pt>
                <c:pt idx="152">
                  <c:v>37484.431319445212</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37608.621400461903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37699.681238427023</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37827.697812499995</c:v>
                </c:pt>
                <c:pt idx="207">
                  <c:v>37827.720937499995</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37963.55561342695</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38069.474039352841</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38278.306921297211</c:v>
                </c:pt>
                <c:pt idx="272">
                  <c:v>38278.415300925932</c:v>
                </c:pt>
                <c:pt idx="273">
                  <c:v>38316.425682870184</c:v>
                </c:pt>
                <c:pt idx="274">
                  <c:v>38323.578206018603</c:v>
                </c:pt>
                <c:pt idx="275">
                  <c:v>38369.704999999994</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38503.415613427023</c:v>
                </c:pt>
                <c:pt idx="286">
                  <c:v>38519.531331018516</c:v>
                </c:pt>
                <c:pt idx="287">
                  <c:v>38566.334340277783</c:v>
                </c:pt>
                <c:pt idx="288">
                  <c:v>38602.495451388888</c:v>
                </c:pt>
                <c:pt idx="289">
                  <c:v>38630.697465277575</c:v>
                </c:pt>
                <c:pt idx="290">
                  <c:v>38642.325046296297</c:v>
                </c:pt>
                <c:pt idx="291">
                  <c:v>38642.485659722232</c:v>
                </c:pt>
                <c:pt idx="292">
                  <c:v>38643.596423610004</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39013.333819445659</c:v>
                </c:pt>
                <c:pt idx="344">
                  <c:v>39031.508414351862</c:v>
                </c:pt>
                <c:pt idx="345">
                  <c:v>39069.603136574078</c:v>
                </c:pt>
                <c:pt idx="346">
                  <c:v>39086.572997685187</c:v>
                </c:pt>
                <c:pt idx="347">
                  <c:v>39086.579560185186</c:v>
                </c:pt>
                <c:pt idx="348">
                  <c:v>39090.446296297705</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39580.350949075051</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39638.458148149213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39661.802557871211</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40113.557187499995</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40415.578819445873</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40582.69046296172</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40610.646296297469</c:v>
                </c:pt>
                <c:pt idx="465">
                  <c:v>40613.544305555552</c:v>
                </c:pt>
                <c:pt idx="466">
                  <c:v>40616.822824074203</c:v>
                </c:pt>
                <c:pt idx="467">
                  <c:v>40626.443692129629</c:v>
                </c:pt>
                <c:pt idx="468">
                  <c:v>40626.449699074212</c:v>
                </c:pt>
                <c:pt idx="469">
                  <c:v>40626.573217592602</c:v>
                </c:pt>
                <c:pt idx="470">
                  <c:v>40634.536273149213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40721.612546297212</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41211.540613427023</c:v>
                </c:pt>
                <c:pt idx="521">
                  <c:v>41218.402395833335</c:v>
                </c:pt>
                <c:pt idx="522">
                  <c:v>41218.476319445785</c:v>
                </c:pt>
                <c:pt idx="523">
                  <c:v>41218.627453702975</c:v>
                </c:pt>
                <c:pt idx="524">
                  <c:v>41290.490532407413</c:v>
                </c:pt>
                <c:pt idx="525">
                  <c:v>41306.687766203584</c:v>
                </c:pt>
                <c:pt idx="526">
                  <c:v>41306.697685184976</c:v>
                </c:pt>
                <c:pt idx="527">
                  <c:v>41309.518622685187</c:v>
                </c:pt>
              </c:numCache>
            </c:numRef>
          </c:cat>
          <c:val>
            <c:numRef>
              <c:f>ensembl!$W$2:$W$529</c:f>
              <c:numCache>
                <c:formatCode>General</c:formatCode>
                <c:ptCount val="528"/>
                <c:pt idx="0">
                  <c:v>0</c:v>
                </c:pt>
                <c:pt idx="1">
                  <c:v>9</c:v>
                </c:pt>
                <c:pt idx="2">
                  <c:v>0</c:v>
                </c:pt>
                <c:pt idx="3">
                  <c:v>4</c:v>
                </c:pt>
                <c:pt idx="4">
                  <c:v>4</c:v>
                </c:pt>
                <c:pt idx="5">
                  <c:v>6</c:v>
                </c:pt>
                <c:pt idx="6">
                  <c:v>0</c:v>
                </c:pt>
                <c:pt idx="7">
                  <c:v>3</c:v>
                </c:pt>
                <c:pt idx="8">
                  <c:v>10</c:v>
                </c:pt>
                <c:pt idx="9">
                  <c:v>0</c:v>
                </c:pt>
                <c:pt idx="10">
                  <c:v>0</c:v>
                </c:pt>
                <c:pt idx="11">
                  <c:v>0</c:v>
                </c:pt>
                <c:pt idx="12">
                  <c:v>3</c:v>
                </c:pt>
                <c:pt idx="13">
                  <c:v>5</c:v>
                </c:pt>
                <c:pt idx="14">
                  <c:v>0</c:v>
                </c:pt>
                <c:pt idx="15">
                  <c:v>1</c:v>
                </c:pt>
                <c:pt idx="16">
                  <c:v>0</c:v>
                </c:pt>
                <c:pt idx="17">
                  <c:v>4</c:v>
                </c:pt>
                <c:pt idx="18">
                  <c:v>0</c:v>
                </c:pt>
                <c:pt idx="19">
                  <c:v>11</c:v>
                </c:pt>
                <c:pt idx="20">
                  <c:v>11</c:v>
                </c:pt>
                <c:pt idx="21">
                  <c:v>0</c:v>
                </c:pt>
                <c:pt idx="22">
                  <c:v>11</c:v>
                </c:pt>
                <c:pt idx="23">
                  <c:v>0</c:v>
                </c:pt>
                <c:pt idx="24">
                  <c:v>0</c:v>
                </c:pt>
                <c:pt idx="25">
                  <c:v>0</c:v>
                </c:pt>
                <c:pt idx="26">
                  <c:v>0</c:v>
                </c:pt>
                <c:pt idx="27">
                  <c:v>17</c:v>
                </c:pt>
                <c:pt idx="28">
                  <c:v>0</c:v>
                </c:pt>
                <c:pt idx="29">
                  <c:v>0</c:v>
                </c:pt>
                <c:pt idx="30">
                  <c:v>1</c:v>
                </c:pt>
                <c:pt idx="31">
                  <c:v>10</c:v>
                </c:pt>
                <c:pt idx="32">
                  <c:v>2</c:v>
                </c:pt>
                <c:pt idx="33">
                  <c:v>1</c:v>
                </c:pt>
                <c:pt idx="34">
                  <c:v>9</c:v>
                </c:pt>
                <c:pt idx="35">
                  <c:v>0</c:v>
                </c:pt>
                <c:pt idx="36">
                  <c:v>0</c:v>
                </c:pt>
                <c:pt idx="37">
                  <c:v>0</c:v>
                </c:pt>
                <c:pt idx="38">
                  <c:v>12</c:v>
                </c:pt>
                <c:pt idx="39">
                  <c:v>0</c:v>
                </c:pt>
                <c:pt idx="40">
                  <c:v>0</c:v>
                </c:pt>
                <c:pt idx="41">
                  <c:v>0</c:v>
                </c:pt>
                <c:pt idx="42">
                  <c:v>0</c:v>
                </c:pt>
                <c:pt idx="43">
                  <c:v>0</c:v>
                </c:pt>
                <c:pt idx="44">
                  <c:v>0</c:v>
                </c:pt>
                <c:pt idx="45">
                  <c:v>0</c:v>
                </c:pt>
                <c:pt idx="46">
                  <c:v>0</c:v>
                </c:pt>
                <c:pt idx="47">
                  <c:v>0</c:v>
                </c:pt>
                <c:pt idx="48">
                  <c:v>4</c:v>
                </c:pt>
                <c:pt idx="49">
                  <c:v>12</c:v>
                </c:pt>
                <c:pt idx="50">
                  <c:v>3</c:v>
                </c:pt>
                <c:pt idx="51">
                  <c:v>0</c:v>
                </c:pt>
                <c:pt idx="52">
                  <c:v>15</c:v>
                </c:pt>
                <c:pt idx="53">
                  <c:v>12</c:v>
                </c:pt>
                <c:pt idx="54">
                  <c:v>3</c:v>
                </c:pt>
                <c:pt idx="55">
                  <c:v>7</c:v>
                </c:pt>
                <c:pt idx="56">
                  <c:v>2</c:v>
                </c:pt>
                <c:pt idx="57">
                  <c:v>0</c:v>
                </c:pt>
                <c:pt idx="58">
                  <c:v>3</c:v>
                </c:pt>
                <c:pt idx="59">
                  <c:v>10</c:v>
                </c:pt>
                <c:pt idx="60">
                  <c:v>6</c:v>
                </c:pt>
                <c:pt idx="61">
                  <c:v>6</c:v>
                </c:pt>
                <c:pt idx="62">
                  <c:v>12</c:v>
                </c:pt>
                <c:pt idx="63">
                  <c:v>1</c:v>
                </c:pt>
                <c:pt idx="64">
                  <c:v>10</c:v>
                </c:pt>
                <c:pt idx="65">
                  <c:v>5</c:v>
                </c:pt>
                <c:pt idx="66">
                  <c:v>0</c:v>
                </c:pt>
                <c:pt idx="67">
                  <c:v>0</c:v>
                </c:pt>
                <c:pt idx="68">
                  <c:v>3</c:v>
                </c:pt>
                <c:pt idx="69">
                  <c:v>4</c:v>
                </c:pt>
                <c:pt idx="70">
                  <c:v>2</c:v>
                </c:pt>
                <c:pt idx="71">
                  <c:v>16</c:v>
                </c:pt>
                <c:pt idx="72">
                  <c:v>6</c:v>
                </c:pt>
                <c:pt idx="73">
                  <c:v>4</c:v>
                </c:pt>
                <c:pt idx="74">
                  <c:v>3</c:v>
                </c:pt>
                <c:pt idx="75">
                  <c:v>6</c:v>
                </c:pt>
                <c:pt idx="76">
                  <c:v>9</c:v>
                </c:pt>
                <c:pt idx="77">
                  <c:v>0</c:v>
                </c:pt>
                <c:pt idx="78">
                  <c:v>5</c:v>
                </c:pt>
                <c:pt idx="79">
                  <c:v>0</c:v>
                </c:pt>
                <c:pt idx="80">
                  <c:v>18</c:v>
                </c:pt>
                <c:pt idx="81">
                  <c:v>1</c:v>
                </c:pt>
                <c:pt idx="82">
                  <c:v>1</c:v>
                </c:pt>
                <c:pt idx="83">
                  <c:v>4</c:v>
                </c:pt>
                <c:pt idx="84">
                  <c:v>6</c:v>
                </c:pt>
                <c:pt idx="85">
                  <c:v>0</c:v>
                </c:pt>
                <c:pt idx="86">
                  <c:v>0</c:v>
                </c:pt>
                <c:pt idx="87">
                  <c:v>0</c:v>
                </c:pt>
                <c:pt idx="88">
                  <c:v>0</c:v>
                </c:pt>
                <c:pt idx="89">
                  <c:v>0</c:v>
                </c:pt>
                <c:pt idx="90">
                  <c:v>4</c:v>
                </c:pt>
                <c:pt idx="91">
                  <c:v>3</c:v>
                </c:pt>
                <c:pt idx="92">
                  <c:v>0</c:v>
                </c:pt>
                <c:pt idx="93">
                  <c:v>9</c:v>
                </c:pt>
                <c:pt idx="94">
                  <c:v>0</c:v>
                </c:pt>
                <c:pt idx="95">
                  <c:v>12</c:v>
                </c:pt>
                <c:pt idx="96">
                  <c:v>0</c:v>
                </c:pt>
                <c:pt idx="97">
                  <c:v>0</c:v>
                </c:pt>
                <c:pt idx="98">
                  <c:v>0</c:v>
                </c:pt>
                <c:pt idx="99">
                  <c:v>0</c:v>
                </c:pt>
                <c:pt idx="100">
                  <c:v>0</c:v>
                </c:pt>
                <c:pt idx="101">
                  <c:v>5</c:v>
                </c:pt>
                <c:pt idx="102">
                  <c:v>0</c:v>
                </c:pt>
                <c:pt idx="103">
                  <c:v>0</c:v>
                </c:pt>
                <c:pt idx="104">
                  <c:v>0</c:v>
                </c:pt>
                <c:pt idx="105">
                  <c:v>0</c:v>
                </c:pt>
                <c:pt idx="106">
                  <c:v>0</c:v>
                </c:pt>
                <c:pt idx="107">
                  <c:v>0</c:v>
                </c:pt>
                <c:pt idx="108">
                  <c:v>35</c:v>
                </c:pt>
                <c:pt idx="109">
                  <c:v>0</c:v>
                </c:pt>
                <c:pt idx="110">
                  <c:v>0</c:v>
                </c:pt>
                <c:pt idx="111">
                  <c:v>0</c:v>
                </c:pt>
                <c:pt idx="112">
                  <c:v>0</c:v>
                </c:pt>
                <c:pt idx="113">
                  <c:v>0</c:v>
                </c:pt>
                <c:pt idx="114">
                  <c:v>0</c:v>
                </c:pt>
                <c:pt idx="115">
                  <c:v>1</c:v>
                </c:pt>
                <c:pt idx="116">
                  <c:v>7</c:v>
                </c:pt>
                <c:pt idx="117">
                  <c:v>0</c:v>
                </c:pt>
                <c:pt idx="118">
                  <c:v>7</c:v>
                </c:pt>
                <c:pt idx="119">
                  <c:v>0</c:v>
                </c:pt>
                <c:pt idx="120">
                  <c:v>0</c:v>
                </c:pt>
                <c:pt idx="121">
                  <c:v>0</c:v>
                </c:pt>
                <c:pt idx="122">
                  <c:v>1</c:v>
                </c:pt>
                <c:pt idx="123">
                  <c:v>0</c:v>
                </c:pt>
                <c:pt idx="124">
                  <c:v>0</c:v>
                </c:pt>
                <c:pt idx="125">
                  <c:v>10</c:v>
                </c:pt>
                <c:pt idx="126">
                  <c:v>1</c:v>
                </c:pt>
                <c:pt idx="127">
                  <c:v>0</c:v>
                </c:pt>
                <c:pt idx="128">
                  <c:v>0</c:v>
                </c:pt>
                <c:pt idx="129">
                  <c:v>0</c:v>
                </c:pt>
                <c:pt idx="130">
                  <c:v>1</c:v>
                </c:pt>
                <c:pt idx="131">
                  <c:v>30</c:v>
                </c:pt>
                <c:pt idx="132">
                  <c:v>141</c:v>
                </c:pt>
                <c:pt idx="133">
                  <c:v>0</c:v>
                </c:pt>
                <c:pt idx="134">
                  <c:v>0</c:v>
                </c:pt>
                <c:pt idx="135">
                  <c:v>0</c:v>
                </c:pt>
                <c:pt idx="136">
                  <c:v>0</c:v>
                </c:pt>
                <c:pt idx="137">
                  <c:v>1</c:v>
                </c:pt>
                <c:pt idx="138">
                  <c:v>0</c:v>
                </c:pt>
                <c:pt idx="139">
                  <c:v>0</c:v>
                </c:pt>
                <c:pt idx="140">
                  <c:v>1</c:v>
                </c:pt>
                <c:pt idx="141">
                  <c:v>0</c:v>
                </c:pt>
                <c:pt idx="142">
                  <c:v>12</c:v>
                </c:pt>
                <c:pt idx="143">
                  <c:v>0</c:v>
                </c:pt>
                <c:pt idx="144">
                  <c:v>0</c:v>
                </c:pt>
                <c:pt idx="145">
                  <c:v>40</c:v>
                </c:pt>
                <c:pt idx="146">
                  <c:v>0</c:v>
                </c:pt>
                <c:pt idx="147">
                  <c:v>0</c:v>
                </c:pt>
                <c:pt idx="148">
                  <c:v>0</c:v>
                </c:pt>
                <c:pt idx="149">
                  <c:v>0</c:v>
                </c:pt>
                <c:pt idx="150">
                  <c:v>1</c:v>
                </c:pt>
                <c:pt idx="151">
                  <c:v>4</c:v>
                </c:pt>
                <c:pt idx="152">
                  <c:v>1</c:v>
                </c:pt>
                <c:pt idx="153">
                  <c:v>0</c:v>
                </c:pt>
                <c:pt idx="154">
                  <c:v>1</c:v>
                </c:pt>
                <c:pt idx="155">
                  <c:v>1</c:v>
                </c:pt>
                <c:pt idx="156">
                  <c:v>0</c:v>
                </c:pt>
                <c:pt idx="157">
                  <c:v>0</c:v>
                </c:pt>
                <c:pt idx="158">
                  <c:v>0</c:v>
                </c:pt>
                <c:pt idx="159">
                  <c:v>0</c:v>
                </c:pt>
                <c:pt idx="160">
                  <c:v>0</c:v>
                </c:pt>
                <c:pt idx="161">
                  <c:v>0</c:v>
                </c:pt>
                <c:pt idx="162">
                  <c:v>0</c:v>
                </c:pt>
                <c:pt idx="163">
                  <c:v>0</c:v>
                </c:pt>
                <c:pt idx="164">
                  <c:v>2</c:v>
                </c:pt>
                <c:pt idx="165">
                  <c:v>0</c:v>
                </c:pt>
                <c:pt idx="166">
                  <c:v>2</c:v>
                </c:pt>
                <c:pt idx="167">
                  <c:v>2</c:v>
                </c:pt>
                <c:pt idx="168">
                  <c:v>0</c:v>
                </c:pt>
                <c:pt idx="169">
                  <c:v>0</c:v>
                </c:pt>
                <c:pt idx="170">
                  <c:v>0</c:v>
                </c:pt>
                <c:pt idx="171">
                  <c:v>0</c:v>
                </c:pt>
                <c:pt idx="172">
                  <c:v>0</c:v>
                </c:pt>
                <c:pt idx="173">
                  <c:v>0</c:v>
                </c:pt>
                <c:pt idx="174">
                  <c:v>0</c:v>
                </c:pt>
                <c:pt idx="175">
                  <c:v>0</c:v>
                </c:pt>
                <c:pt idx="176">
                  <c:v>32</c:v>
                </c:pt>
                <c:pt idx="177">
                  <c:v>1</c:v>
                </c:pt>
                <c:pt idx="178">
                  <c:v>0</c:v>
                </c:pt>
                <c:pt idx="179">
                  <c:v>0</c:v>
                </c:pt>
                <c:pt idx="180">
                  <c:v>0</c:v>
                </c:pt>
                <c:pt idx="181">
                  <c:v>0</c:v>
                </c:pt>
                <c:pt idx="182">
                  <c:v>0</c:v>
                </c:pt>
                <c:pt idx="183">
                  <c:v>0</c:v>
                </c:pt>
                <c:pt idx="184">
                  <c:v>0</c:v>
                </c:pt>
                <c:pt idx="185">
                  <c:v>0</c:v>
                </c:pt>
                <c:pt idx="186">
                  <c:v>0</c:v>
                </c:pt>
                <c:pt idx="187">
                  <c:v>0</c:v>
                </c:pt>
                <c:pt idx="188">
                  <c:v>15</c:v>
                </c:pt>
                <c:pt idx="189">
                  <c:v>0</c:v>
                </c:pt>
                <c:pt idx="190">
                  <c:v>5</c:v>
                </c:pt>
                <c:pt idx="191">
                  <c:v>0</c:v>
                </c:pt>
                <c:pt idx="192">
                  <c:v>0</c:v>
                </c:pt>
                <c:pt idx="193">
                  <c:v>0</c:v>
                </c:pt>
                <c:pt idx="194">
                  <c:v>10</c:v>
                </c:pt>
                <c:pt idx="195">
                  <c:v>14</c:v>
                </c:pt>
                <c:pt idx="196">
                  <c:v>0</c:v>
                </c:pt>
                <c:pt idx="197">
                  <c:v>0</c:v>
                </c:pt>
                <c:pt idx="198">
                  <c:v>3</c:v>
                </c:pt>
                <c:pt idx="199">
                  <c:v>0</c:v>
                </c:pt>
                <c:pt idx="200">
                  <c:v>5</c:v>
                </c:pt>
                <c:pt idx="201">
                  <c:v>1</c:v>
                </c:pt>
                <c:pt idx="202">
                  <c:v>0</c:v>
                </c:pt>
                <c:pt idx="203">
                  <c:v>0</c:v>
                </c:pt>
                <c:pt idx="204">
                  <c:v>0</c:v>
                </c:pt>
                <c:pt idx="205">
                  <c:v>41</c:v>
                </c:pt>
                <c:pt idx="206">
                  <c:v>7</c:v>
                </c:pt>
                <c:pt idx="207">
                  <c:v>20</c:v>
                </c:pt>
                <c:pt idx="208">
                  <c:v>6</c:v>
                </c:pt>
                <c:pt idx="209">
                  <c:v>27</c:v>
                </c:pt>
                <c:pt idx="210">
                  <c:v>0</c:v>
                </c:pt>
                <c:pt idx="211">
                  <c:v>2</c:v>
                </c:pt>
                <c:pt idx="212">
                  <c:v>0</c:v>
                </c:pt>
                <c:pt idx="213">
                  <c:v>3</c:v>
                </c:pt>
                <c:pt idx="214">
                  <c:v>1</c:v>
                </c:pt>
                <c:pt idx="215">
                  <c:v>0</c:v>
                </c:pt>
                <c:pt idx="216">
                  <c:v>0</c:v>
                </c:pt>
                <c:pt idx="217">
                  <c:v>7</c:v>
                </c:pt>
                <c:pt idx="218">
                  <c:v>3</c:v>
                </c:pt>
                <c:pt idx="219">
                  <c:v>0</c:v>
                </c:pt>
                <c:pt idx="220">
                  <c:v>0</c:v>
                </c:pt>
                <c:pt idx="221">
                  <c:v>0</c:v>
                </c:pt>
                <c:pt idx="222">
                  <c:v>1</c:v>
                </c:pt>
                <c:pt idx="223">
                  <c:v>0</c:v>
                </c:pt>
                <c:pt idx="224">
                  <c:v>4</c:v>
                </c:pt>
                <c:pt idx="225">
                  <c:v>24</c:v>
                </c:pt>
                <c:pt idx="226">
                  <c:v>18</c:v>
                </c:pt>
                <c:pt idx="227">
                  <c:v>10</c:v>
                </c:pt>
                <c:pt idx="228">
                  <c:v>1</c:v>
                </c:pt>
                <c:pt idx="229">
                  <c:v>8</c:v>
                </c:pt>
                <c:pt idx="230">
                  <c:v>0</c:v>
                </c:pt>
                <c:pt idx="231">
                  <c:v>0</c:v>
                </c:pt>
                <c:pt idx="232">
                  <c:v>0</c:v>
                </c:pt>
                <c:pt idx="233">
                  <c:v>0</c:v>
                </c:pt>
                <c:pt idx="234">
                  <c:v>1</c:v>
                </c:pt>
                <c:pt idx="235">
                  <c:v>0</c:v>
                </c:pt>
                <c:pt idx="236">
                  <c:v>0</c:v>
                </c:pt>
                <c:pt idx="237">
                  <c:v>0</c:v>
                </c:pt>
                <c:pt idx="238">
                  <c:v>0</c:v>
                </c:pt>
                <c:pt idx="239">
                  <c:v>3</c:v>
                </c:pt>
                <c:pt idx="240">
                  <c:v>0</c:v>
                </c:pt>
                <c:pt idx="241">
                  <c:v>12</c:v>
                </c:pt>
                <c:pt idx="242">
                  <c:v>117</c:v>
                </c:pt>
                <c:pt idx="243">
                  <c:v>0</c:v>
                </c:pt>
                <c:pt idx="244">
                  <c:v>2</c:v>
                </c:pt>
                <c:pt idx="245">
                  <c:v>0</c:v>
                </c:pt>
                <c:pt idx="246">
                  <c:v>0</c:v>
                </c:pt>
                <c:pt idx="247">
                  <c:v>0</c:v>
                </c:pt>
                <c:pt idx="248">
                  <c:v>135</c:v>
                </c:pt>
                <c:pt idx="249">
                  <c:v>0</c:v>
                </c:pt>
                <c:pt idx="250">
                  <c:v>1</c:v>
                </c:pt>
                <c:pt idx="251">
                  <c:v>0</c:v>
                </c:pt>
                <c:pt idx="252">
                  <c:v>0</c:v>
                </c:pt>
                <c:pt idx="253">
                  <c:v>0</c:v>
                </c:pt>
                <c:pt idx="254">
                  <c:v>0</c:v>
                </c:pt>
                <c:pt idx="255">
                  <c:v>0</c:v>
                </c:pt>
                <c:pt idx="256">
                  <c:v>1</c:v>
                </c:pt>
                <c:pt idx="257">
                  <c:v>0</c:v>
                </c:pt>
                <c:pt idx="258">
                  <c:v>0</c:v>
                </c:pt>
                <c:pt idx="259">
                  <c:v>0</c:v>
                </c:pt>
                <c:pt idx="260">
                  <c:v>0</c:v>
                </c:pt>
                <c:pt idx="261">
                  <c:v>0</c:v>
                </c:pt>
                <c:pt idx="262">
                  <c:v>8</c:v>
                </c:pt>
                <c:pt idx="263">
                  <c:v>0</c:v>
                </c:pt>
                <c:pt idx="264">
                  <c:v>0</c:v>
                </c:pt>
                <c:pt idx="265">
                  <c:v>1</c:v>
                </c:pt>
                <c:pt idx="266">
                  <c:v>1</c:v>
                </c:pt>
                <c:pt idx="267">
                  <c:v>0</c:v>
                </c:pt>
                <c:pt idx="268">
                  <c:v>0</c:v>
                </c:pt>
                <c:pt idx="269">
                  <c:v>8</c:v>
                </c:pt>
                <c:pt idx="270">
                  <c:v>0</c:v>
                </c:pt>
                <c:pt idx="271">
                  <c:v>20</c:v>
                </c:pt>
                <c:pt idx="272">
                  <c:v>0</c:v>
                </c:pt>
                <c:pt idx="273">
                  <c:v>0</c:v>
                </c:pt>
                <c:pt idx="274">
                  <c:v>0</c:v>
                </c:pt>
                <c:pt idx="275">
                  <c:v>0</c:v>
                </c:pt>
                <c:pt idx="276">
                  <c:v>4</c:v>
                </c:pt>
                <c:pt idx="277">
                  <c:v>0</c:v>
                </c:pt>
                <c:pt idx="278">
                  <c:v>21</c:v>
                </c:pt>
                <c:pt idx="279">
                  <c:v>0</c:v>
                </c:pt>
                <c:pt idx="280">
                  <c:v>0</c:v>
                </c:pt>
                <c:pt idx="281">
                  <c:v>21</c:v>
                </c:pt>
                <c:pt idx="282">
                  <c:v>4</c:v>
                </c:pt>
                <c:pt idx="283">
                  <c:v>7</c:v>
                </c:pt>
                <c:pt idx="284">
                  <c:v>3</c:v>
                </c:pt>
                <c:pt idx="285">
                  <c:v>0</c:v>
                </c:pt>
                <c:pt idx="286">
                  <c:v>10</c:v>
                </c:pt>
                <c:pt idx="287">
                  <c:v>1</c:v>
                </c:pt>
                <c:pt idx="288">
                  <c:v>4</c:v>
                </c:pt>
                <c:pt idx="289">
                  <c:v>2</c:v>
                </c:pt>
                <c:pt idx="290">
                  <c:v>2</c:v>
                </c:pt>
                <c:pt idx="291">
                  <c:v>2</c:v>
                </c:pt>
                <c:pt idx="292">
                  <c:v>0</c:v>
                </c:pt>
                <c:pt idx="293">
                  <c:v>10</c:v>
                </c:pt>
                <c:pt idx="294">
                  <c:v>4</c:v>
                </c:pt>
                <c:pt idx="295">
                  <c:v>0</c:v>
                </c:pt>
                <c:pt idx="296">
                  <c:v>1</c:v>
                </c:pt>
                <c:pt idx="297">
                  <c:v>1</c:v>
                </c:pt>
                <c:pt idx="298">
                  <c:v>0</c:v>
                </c:pt>
                <c:pt idx="299">
                  <c:v>0</c:v>
                </c:pt>
                <c:pt idx="300">
                  <c:v>0</c:v>
                </c:pt>
                <c:pt idx="301">
                  <c:v>0</c:v>
                </c:pt>
                <c:pt idx="302">
                  <c:v>0</c:v>
                </c:pt>
                <c:pt idx="303">
                  <c:v>0</c:v>
                </c:pt>
                <c:pt idx="304">
                  <c:v>0</c:v>
                </c:pt>
                <c:pt idx="305">
                  <c:v>3</c:v>
                </c:pt>
                <c:pt idx="306">
                  <c:v>4</c:v>
                </c:pt>
                <c:pt idx="307">
                  <c:v>1</c:v>
                </c:pt>
                <c:pt idx="308">
                  <c:v>16</c:v>
                </c:pt>
                <c:pt idx="309">
                  <c:v>0</c:v>
                </c:pt>
                <c:pt idx="310">
                  <c:v>0</c:v>
                </c:pt>
                <c:pt idx="311">
                  <c:v>2</c:v>
                </c:pt>
                <c:pt idx="312">
                  <c:v>1</c:v>
                </c:pt>
                <c:pt idx="313">
                  <c:v>1</c:v>
                </c:pt>
                <c:pt idx="314">
                  <c:v>40</c:v>
                </c:pt>
                <c:pt idx="315">
                  <c:v>0</c:v>
                </c:pt>
                <c:pt idx="316">
                  <c:v>5</c:v>
                </c:pt>
                <c:pt idx="317">
                  <c:v>0</c:v>
                </c:pt>
                <c:pt idx="318">
                  <c:v>1</c:v>
                </c:pt>
                <c:pt idx="319">
                  <c:v>1</c:v>
                </c:pt>
                <c:pt idx="320">
                  <c:v>0</c:v>
                </c:pt>
                <c:pt idx="321">
                  <c:v>0</c:v>
                </c:pt>
                <c:pt idx="322">
                  <c:v>0</c:v>
                </c:pt>
                <c:pt idx="323">
                  <c:v>3</c:v>
                </c:pt>
                <c:pt idx="324">
                  <c:v>0</c:v>
                </c:pt>
                <c:pt idx="325">
                  <c:v>0</c:v>
                </c:pt>
                <c:pt idx="326">
                  <c:v>1</c:v>
                </c:pt>
                <c:pt idx="327">
                  <c:v>0</c:v>
                </c:pt>
                <c:pt idx="328">
                  <c:v>1</c:v>
                </c:pt>
                <c:pt idx="329">
                  <c:v>0</c:v>
                </c:pt>
                <c:pt idx="330">
                  <c:v>0</c:v>
                </c:pt>
                <c:pt idx="331">
                  <c:v>20</c:v>
                </c:pt>
                <c:pt idx="332">
                  <c:v>0</c:v>
                </c:pt>
                <c:pt idx="333">
                  <c:v>0</c:v>
                </c:pt>
                <c:pt idx="334">
                  <c:v>0</c:v>
                </c:pt>
                <c:pt idx="335">
                  <c:v>2</c:v>
                </c:pt>
                <c:pt idx="336">
                  <c:v>0</c:v>
                </c:pt>
                <c:pt idx="337">
                  <c:v>0</c:v>
                </c:pt>
                <c:pt idx="338">
                  <c:v>0</c:v>
                </c:pt>
                <c:pt idx="339">
                  <c:v>0</c:v>
                </c:pt>
                <c:pt idx="340">
                  <c:v>0</c:v>
                </c:pt>
                <c:pt idx="341">
                  <c:v>0</c:v>
                </c:pt>
                <c:pt idx="342">
                  <c:v>4</c:v>
                </c:pt>
                <c:pt idx="343">
                  <c:v>1</c:v>
                </c:pt>
                <c:pt idx="344">
                  <c:v>0</c:v>
                </c:pt>
                <c:pt idx="345">
                  <c:v>1</c:v>
                </c:pt>
                <c:pt idx="346">
                  <c:v>0</c:v>
                </c:pt>
                <c:pt idx="347">
                  <c:v>0</c:v>
                </c:pt>
                <c:pt idx="348">
                  <c:v>0</c:v>
                </c:pt>
                <c:pt idx="349">
                  <c:v>0</c:v>
                </c:pt>
                <c:pt idx="350">
                  <c:v>0</c:v>
                </c:pt>
                <c:pt idx="351">
                  <c:v>0</c:v>
                </c:pt>
                <c:pt idx="352">
                  <c:v>0</c:v>
                </c:pt>
                <c:pt idx="353">
                  <c:v>1</c:v>
                </c:pt>
                <c:pt idx="354">
                  <c:v>0</c:v>
                </c:pt>
                <c:pt idx="355">
                  <c:v>0</c:v>
                </c:pt>
                <c:pt idx="356">
                  <c:v>0</c:v>
                </c:pt>
                <c:pt idx="357">
                  <c:v>0</c:v>
                </c:pt>
                <c:pt idx="358">
                  <c:v>0</c:v>
                </c:pt>
                <c:pt idx="359">
                  <c:v>0</c:v>
                </c:pt>
                <c:pt idx="360">
                  <c:v>0</c:v>
                </c:pt>
                <c:pt idx="361">
                  <c:v>0</c:v>
                </c:pt>
                <c:pt idx="362">
                  <c:v>1</c:v>
                </c:pt>
                <c:pt idx="363">
                  <c:v>0</c:v>
                </c:pt>
                <c:pt idx="364">
                  <c:v>0</c:v>
                </c:pt>
                <c:pt idx="365">
                  <c:v>0</c:v>
                </c:pt>
                <c:pt idx="366">
                  <c:v>1</c:v>
                </c:pt>
                <c:pt idx="367">
                  <c:v>1</c:v>
                </c:pt>
                <c:pt idx="368">
                  <c:v>0</c:v>
                </c:pt>
                <c:pt idx="369">
                  <c:v>0</c:v>
                </c:pt>
                <c:pt idx="370">
                  <c:v>2</c:v>
                </c:pt>
                <c:pt idx="371">
                  <c:v>2</c:v>
                </c:pt>
                <c:pt idx="372">
                  <c:v>0</c:v>
                </c:pt>
                <c:pt idx="373">
                  <c:v>4</c:v>
                </c:pt>
                <c:pt idx="374">
                  <c:v>0</c:v>
                </c:pt>
                <c:pt idx="375">
                  <c:v>0</c:v>
                </c:pt>
                <c:pt idx="376">
                  <c:v>0</c:v>
                </c:pt>
                <c:pt idx="377">
                  <c:v>1</c:v>
                </c:pt>
                <c:pt idx="378">
                  <c:v>0</c:v>
                </c:pt>
                <c:pt idx="379">
                  <c:v>0</c:v>
                </c:pt>
                <c:pt idx="380">
                  <c:v>9</c:v>
                </c:pt>
                <c:pt idx="381">
                  <c:v>0</c:v>
                </c:pt>
                <c:pt idx="382">
                  <c:v>0</c:v>
                </c:pt>
                <c:pt idx="383">
                  <c:v>6</c:v>
                </c:pt>
                <c:pt idx="384">
                  <c:v>0</c:v>
                </c:pt>
                <c:pt idx="385">
                  <c:v>0</c:v>
                </c:pt>
                <c:pt idx="386">
                  <c:v>0</c:v>
                </c:pt>
                <c:pt idx="387">
                  <c:v>0</c:v>
                </c:pt>
                <c:pt idx="388">
                  <c:v>0</c:v>
                </c:pt>
                <c:pt idx="389">
                  <c:v>0</c:v>
                </c:pt>
                <c:pt idx="390">
                  <c:v>1</c:v>
                </c:pt>
                <c:pt idx="391">
                  <c:v>0</c:v>
                </c:pt>
                <c:pt idx="392">
                  <c:v>0</c:v>
                </c:pt>
                <c:pt idx="393">
                  <c:v>0</c:v>
                </c:pt>
                <c:pt idx="394">
                  <c:v>7</c:v>
                </c:pt>
                <c:pt idx="395">
                  <c:v>1</c:v>
                </c:pt>
                <c:pt idx="396">
                  <c:v>0</c:v>
                </c:pt>
                <c:pt idx="397">
                  <c:v>2</c:v>
                </c:pt>
                <c:pt idx="398">
                  <c:v>2</c:v>
                </c:pt>
                <c:pt idx="399">
                  <c:v>0</c:v>
                </c:pt>
                <c:pt idx="400">
                  <c:v>0</c:v>
                </c:pt>
                <c:pt idx="401">
                  <c:v>0</c:v>
                </c:pt>
                <c:pt idx="402">
                  <c:v>0</c:v>
                </c:pt>
                <c:pt idx="403">
                  <c:v>0</c:v>
                </c:pt>
                <c:pt idx="404">
                  <c:v>2</c:v>
                </c:pt>
                <c:pt idx="405">
                  <c:v>0</c:v>
                </c:pt>
                <c:pt idx="406">
                  <c:v>0</c:v>
                </c:pt>
                <c:pt idx="407">
                  <c:v>2</c:v>
                </c:pt>
                <c:pt idx="408">
                  <c:v>0</c:v>
                </c:pt>
                <c:pt idx="409">
                  <c:v>0</c:v>
                </c:pt>
                <c:pt idx="410">
                  <c:v>6</c:v>
                </c:pt>
                <c:pt idx="411">
                  <c:v>1</c:v>
                </c:pt>
                <c:pt idx="412">
                  <c:v>0</c:v>
                </c:pt>
                <c:pt idx="413">
                  <c:v>0</c:v>
                </c:pt>
                <c:pt idx="414">
                  <c:v>28</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1</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5</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32</c:v>
                </c:pt>
                <c:pt idx="481">
                  <c:v>1</c:v>
                </c:pt>
                <c:pt idx="482">
                  <c:v>0</c:v>
                </c:pt>
                <c:pt idx="483">
                  <c:v>0</c:v>
                </c:pt>
                <c:pt idx="484">
                  <c:v>0</c:v>
                </c:pt>
                <c:pt idx="485">
                  <c:v>0</c:v>
                </c:pt>
                <c:pt idx="486">
                  <c:v>0</c:v>
                </c:pt>
                <c:pt idx="487">
                  <c:v>0</c:v>
                </c:pt>
                <c:pt idx="488">
                  <c:v>0</c:v>
                </c:pt>
                <c:pt idx="489">
                  <c:v>0</c:v>
                </c:pt>
                <c:pt idx="490">
                  <c:v>0</c:v>
                </c:pt>
                <c:pt idx="491">
                  <c:v>0</c:v>
                </c:pt>
                <c:pt idx="492">
                  <c:v>24</c:v>
                </c:pt>
                <c:pt idx="493">
                  <c:v>9</c:v>
                </c:pt>
                <c:pt idx="494">
                  <c:v>0</c:v>
                </c:pt>
                <c:pt idx="495">
                  <c:v>0</c:v>
                </c:pt>
                <c:pt idx="496">
                  <c:v>0</c:v>
                </c:pt>
                <c:pt idx="497">
                  <c:v>0</c:v>
                </c:pt>
                <c:pt idx="498">
                  <c:v>0</c:v>
                </c:pt>
                <c:pt idx="499">
                  <c:v>0</c:v>
                </c:pt>
                <c:pt idx="500">
                  <c:v>0</c:v>
                </c:pt>
                <c:pt idx="501">
                  <c:v>0</c:v>
                </c:pt>
                <c:pt idx="502">
                  <c:v>0</c:v>
                </c:pt>
                <c:pt idx="503">
                  <c:v>0</c:v>
                </c:pt>
                <c:pt idx="504">
                  <c:v>7</c:v>
                </c:pt>
                <c:pt idx="505">
                  <c:v>0</c:v>
                </c:pt>
                <c:pt idx="506">
                  <c:v>0</c:v>
                </c:pt>
                <c:pt idx="507">
                  <c:v>0</c:v>
                </c:pt>
                <c:pt idx="508">
                  <c:v>0</c:v>
                </c:pt>
                <c:pt idx="509">
                  <c:v>6</c:v>
                </c:pt>
                <c:pt idx="510">
                  <c:v>10</c:v>
                </c:pt>
                <c:pt idx="511">
                  <c:v>0</c:v>
                </c:pt>
                <c:pt idx="512">
                  <c:v>0</c:v>
                </c:pt>
                <c:pt idx="513">
                  <c:v>1</c:v>
                </c:pt>
                <c:pt idx="514">
                  <c:v>0</c:v>
                </c:pt>
                <c:pt idx="515">
                  <c:v>0</c:v>
                </c:pt>
                <c:pt idx="516">
                  <c:v>0</c:v>
                </c:pt>
                <c:pt idx="517">
                  <c:v>0</c:v>
                </c:pt>
                <c:pt idx="518">
                  <c:v>0</c:v>
                </c:pt>
                <c:pt idx="519">
                  <c:v>2</c:v>
                </c:pt>
                <c:pt idx="520">
                  <c:v>0</c:v>
                </c:pt>
                <c:pt idx="521">
                  <c:v>0</c:v>
                </c:pt>
                <c:pt idx="522">
                  <c:v>1</c:v>
                </c:pt>
                <c:pt idx="523">
                  <c:v>0</c:v>
                </c:pt>
                <c:pt idx="524">
                  <c:v>1</c:v>
                </c:pt>
                <c:pt idx="525">
                  <c:v>0</c:v>
                </c:pt>
                <c:pt idx="526">
                  <c:v>0</c:v>
                </c:pt>
                <c:pt idx="527">
                  <c:v>0</c:v>
                </c:pt>
              </c:numCache>
            </c:numRef>
          </c:val>
        </c:ser>
        <c:ser>
          <c:idx val="2"/>
          <c:order val="2"/>
          <c:tx>
            <c:v>Deletions</c:v>
          </c:tx>
          <c:spPr>
            <a:solidFill>
              <a:srgbClr val="FF0000"/>
            </a:solidFill>
          </c:spPr>
          <c:invertIfNegative val="0"/>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36541.516898149544</c:v>
                </c:pt>
                <c:pt idx="18">
                  <c:v>36544.788819445785</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36620.322858797212</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36700.794189813656</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36777.561724535946</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37005.441273149168</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37140.554988426891</c:v>
                </c:pt>
                <c:pt idx="112">
                  <c:v>37144.527118055557</c:v>
                </c:pt>
                <c:pt idx="113">
                  <c:v>37169.512673611105</c:v>
                </c:pt>
                <c:pt idx="114">
                  <c:v>37173.655821759254</c:v>
                </c:pt>
                <c:pt idx="115">
                  <c:v>37174.533703702975</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37357.665937499994</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37470.542546297213</c:v>
                </c:pt>
                <c:pt idx="151">
                  <c:v>37482.565798610034</c:v>
                </c:pt>
                <c:pt idx="152">
                  <c:v>37484.431319445212</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37608.621400461903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37699.681238427023</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37827.697812499995</c:v>
                </c:pt>
                <c:pt idx="207">
                  <c:v>37827.720937499995</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37963.55561342695</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38069.474039352841</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38278.306921297211</c:v>
                </c:pt>
                <c:pt idx="272">
                  <c:v>38278.415300925932</c:v>
                </c:pt>
                <c:pt idx="273">
                  <c:v>38316.425682870184</c:v>
                </c:pt>
                <c:pt idx="274">
                  <c:v>38323.578206018603</c:v>
                </c:pt>
                <c:pt idx="275">
                  <c:v>38369.704999999994</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38503.415613427023</c:v>
                </c:pt>
                <c:pt idx="286">
                  <c:v>38519.531331018516</c:v>
                </c:pt>
                <c:pt idx="287">
                  <c:v>38566.334340277783</c:v>
                </c:pt>
                <c:pt idx="288">
                  <c:v>38602.495451388888</c:v>
                </c:pt>
                <c:pt idx="289">
                  <c:v>38630.697465277575</c:v>
                </c:pt>
                <c:pt idx="290">
                  <c:v>38642.325046296297</c:v>
                </c:pt>
                <c:pt idx="291">
                  <c:v>38642.485659722232</c:v>
                </c:pt>
                <c:pt idx="292">
                  <c:v>38643.596423610004</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38784.622743054984</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39013.333819445659</c:v>
                </c:pt>
                <c:pt idx="344">
                  <c:v>39031.508414351862</c:v>
                </c:pt>
                <c:pt idx="345">
                  <c:v>39069.603136574078</c:v>
                </c:pt>
                <c:pt idx="346">
                  <c:v>39086.572997685187</c:v>
                </c:pt>
                <c:pt idx="347">
                  <c:v>39086.579560185186</c:v>
                </c:pt>
                <c:pt idx="348">
                  <c:v>39090.446296297705</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39580.350949075051</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39638.458148149213</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39661.802557871211</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40113.557187499995</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40415.578819445873</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40582.69046296172</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40610.646296297469</c:v>
                </c:pt>
                <c:pt idx="465">
                  <c:v>40613.544305555552</c:v>
                </c:pt>
                <c:pt idx="466">
                  <c:v>40616.822824074203</c:v>
                </c:pt>
                <c:pt idx="467">
                  <c:v>40626.443692129629</c:v>
                </c:pt>
                <c:pt idx="468">
                  <c:v>40626.449699074212</c:v>
                </c:pt>
                <c:pt idx="469">
                  <c:v>40626.573217592602</c:v>
                </c:pt>
                <c:pt idx="470">
                  <c:v>40634.536273149213</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40721.612546297212</c:v>
                </c:pt>
                <c:pt idx="479">
                  <c:v>40721.620729166585</c:v>
                </c:pt>
                <c:pt idx="480">
                  <c:v>40737.457013889012</c:v>
                </c:pt>
                <c:pt idx="481">
                  <c:v>40744.557569445213</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41085.691203702976</c:v>
                </c:pt>
                <c:pt idx="515">
                  <c:v>41095.395567129628</c:v>
                </c:pt>
                <c:pt idx="516">
                  <c:v>41130.422893518517</c:v>
                </c:pt>
                <c:pt idx="517">
                  <c:v>41130.423993055556</c:v>
                </c:pt>
                <c:pt idx="518">
                  <c:v>41207.537175925929</c:v>
                </c:pt>
                <c:pt idx="519">
                  <c:v>41211.485520833325</c:v>
                </c:pt>
                <c:pt idx="520">
                  <c:v>41211.540613427023</c:v>
                </c:pt>
                <c:pt idx="521">
                  <c:v>41218.402395833335</c:v>
                </c:pt>
                <c:pt idx="522">
                  <c:v>41218.476319445785</c:v>
                </c:pt>
                <c:pt idx="523">
                  <c:v>41218.627453702975</c:v>
                </c:pt>
                <c:pt idx="524">
                  <c:v>41290.490532407413</c:v>
                </c:pt>
                <c:pt idx="525">
                  <c:v>41306.687766203584</c:v>
                </c:pt>
                <c:pt idx="526">
                  <c:v>41306.697685184976</c:v>
                </c:pt>
                <c:pt idx="527">
                  <c:v>41309.518622685187</c:v>
                </c:pt>
              </c:numCache>
            </c:numRef>
          </c:cat>
          <c:val>
            <c:numRef>
              <c:f>ensembl!$X$2:$X$529</c:f>
              <c:numCache>
                <c:formatCode>General</c:formatCode>
                <c:ptCount val="528"/>
                <c:pt idx="0">
                  <c:v>9</c:v>
                </c:pt>
                <c:pt idx="1">
                  <c:v>0</c:v>
                </c:pt>
                <c:pt idx="2">
                  <c:v>0</c:v>
                </c:pt>
                <c:pt idx="3">
                  <c:v>8</c:v>
                </c:pt>
                <c:pt idx="4">
                  <c:v>8</c:v>
                </c:pt>
                <c:pt idx="5">
                  <c:v>12</c:v>
                </c:pt>
                <c:pt idx="6">
                  <c:v>0</c:v>
                </c:pt>
                <c:pt idx="7">
                  <c:v>2</c:v>
                </c:pt>
                <c:pt idx="8">
                  <c:v>0</c:v>
                </c:pt>
                <c:pt idx="9">
                  <c:v>0</c:v>
                </c:pt>
                <c:pt idx="10">
                  <c:v>0</c:v>
                </c:pt>
                <c:pt idx="11">
                  <c:v>0</c:v>
                </c:pt>
                <c:pt idx="12">
                  <c:v>0</c:v>
                </c:pt>
                <c:pt idx="13">
                  <c:v>4</c:v>
                </c:pt>
                <c:pt idx="14">
                  <c:v>0</c:v>
                </c:pt>
                <c:pt idx="15">
                  <c:v>0</c:v>
                </c:pt>
                <c:pt idx="16">
                  <c:v>0</c:v>
                </c:pt>
                <c:pt idx="17">
                  <c:v>5</c:v>
                </c:pt>
                <c:pt idx="18">
                  <c:v>0</c:v>
                </c:pt>
                <c:pt idx="19">
                  <c:v>0</c:v>
                </c:pt>
                <c:pt idx="20">
                  <c:v>11</c:v>
                </c:pt>
                <c:pt idx="21">
                  <c:v>0</c:v>
                </c:pt>
                <c:pt idx="22">
                  <c:v>2</c:v>
                </c:pt>
                <c:pt idx="23">
                  <c:v>0</c:v>
                </c:pt>
                <c:pt idx="24">
                  <c:v>0</c:v>
                </c:pt>
                <c:pt idx="25">
                  <c:v>2</c:v>
                </c:pt>
                <c:pt idx="26">
                  <c:v>0</c:v>
                </c:pt>
                <c:pt idx="27">
                  <c:v>2</c:v>
                </c:pt>
                <c:pt idx="28">
                  <c:v>7</c:v>
                </c:pt>
                <c:pt idx="29">
                  <c:v>0</c:v>
                </c:pt>
                <c:pt idx="30">
                  <c:v>2</c:v>
                </c:pt>
                <c:pt idx="31">
                  <c:v>0</c:v>
                </c:pt>
                <c:pt idx="32">
                  <c:v>16</c:v>
                </c:pt>
                <c:pt idx="33">
                  <c:v>0</c:v>
                </c:pt>
                <c:pt idx="34">
                  <c:v>6</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55</c:v>
                </c:pt>
                <c:pt idx="56">
                  <c:v>2</c:v>
                </c:pt>
                <c:pt idx="57">
                  <c:v>0</c:v>
                </c:pt>
                <c:pt idx="58">
                  <c:v>0</c:v>
                </c:pt>
                <c:pt idx="59">
                  <c:v>0</c:v>
                </c:pt>
                <c:pt idx="60">
                  <c:v>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6</c:v>
                </c:pt>
                <c:pt idx="75">
                  <c:v>0</c:v>
                </c:pt>
                <c:pt idx="76">
                  <c:v>0</c:v>
                </c:pt>
                <c:pt idx="77">
                  <c:v>0</c:v>
                </c:pt>
                <c:pt idx="78">
                  <c:v>0</c:v>
                </c:pt>
                <c:pt idx="79">
                  <c:v>5</c:v>
                </c:pt>
                <c:pt idx="80">
                  <c:v>0</c:v>
                </c:pt>
                <c:pt idx="81">
                  <c:v>0</c:v>
                </c:pt>
                <c:pt idx="82">
                  <c:v>0</c:v>
                </c:pt>
                <c:pt idx="83">
                  <c:v>0</c:v>
                </c:pt>
                <c:pt idx="84">
                  <c:v>0</c:v>
                </c:pt>
                <c:pt idx="85">
                  <c:v>0</c:v>
                </c:pt>
                <c:pt idx="86">
                  <c:v>0</c:v>
                </c:pt>
                <c:pt idx="87">
                  <c:v>0</c:v>
                </c:pt>
                <c:pt idx="88">
                  <c:v>0</c:v>
                </c:pt>
                <c:pt idx="89">
                  <c:v>0</c:v>
                </c:pt>
                <c:pt idx="90">
                  <c:v>0</c:v>
                </c:pt>
                <c:pt idx="91">
                  <c:v>4</c:v>
                </c:pt>
                <c:pt idx="92">
                  <c:v>75</c:v>
                </c:pt>
                <c:pt idx="93">
                  <c:v>12</c:v>
                </c:pt>
                <c:pt idx="94">
                  <c:v>0</c:v>
                </c:pt>
                <c:pt idx="95">
                  <c:v>0</c:v>
                </c:pt>
                <c:pt idx="96">
                  <c:v>1</c:v>
                </c:pt>
                <c:pt idx="97">
                  <c:v>9</c:v>
                </c:pt>
                <c:pt idx="98">
                  <c:v>0</c:v>
                </c:pt>
                <c:pt idx="99">
                  <c:v>0</c:v>
                </c:pt>
                <c:pt idx="100">
                  <c:v>0</c:v>
                </c:pt>
                <c:pt idx="101">
                  <c:v>0</c:v>
                </c:pt>
                <c:pt idx="102">
                  <c:v>0</c:v>
                </c:pt>
                <c:pt idx="103">
                  <c:v>0</c:v>
                </c:pt>
                <c:pt idx="104">
                  <c:v>0</c:v>
                </c:pt>
                <c:pt idx="105">
                  <c:v>0</c:v>
                </c:pt>
                <c:pt idx="106">
                  <c:v>0</c:v>
                </c:pt>
                <c:pt idx="107">
                  <c:v>0</c:v>
                </c:pt>
                <c:pt idx="108">
                  <c:v>45</c:v>
                </c:pt>
                <c:pt idx="109">
                  <c:v>0</c:v>
                </c:pt>
                <c:pt idx="110">
                  <c:v>0</c:v>
                </c:pt>
                <c:pt idx="111">
                  <c:v>0</c:v>
                </c:pt>
                <c:pt idx="112">
                  <c:v>0</c:v>
                </c:pt>
                <c:pt idx="113">
                  <c:v>0</c:v>
                </c:pt>
                <c:pt idx="114">
                  <c:v>0</c:v>
                </c:pt>
                <c:pt idx="115">
                  <c:v>0</c:v>
                </c:pt>
                <c:pt idx="116">
                  <c:v>8</c:v>
                </c:pt>
                <c:pt idx="117">
                  <c:v>0</c:v>
                </c:pt>
                <c:pt idx="118">
                  <c:v>7</c:v>
                </c:pt>
                <c:pt idx="119">
                  <c:v>0</c:v>
                </c:pt>
                <c:pt idx="120">
                  <c:v>0</c:v>
                </c:pt>
                <c:pt idx="121">
                  <c:v>0</c:v>
                </c:pt>
                <c:pt idx="122">
                  <c:v>2</c:v>
                </c:pt>
                <c:pt idx="123">
                  <c:v>0</c:v>
                </c:pt>
                <c:pt idx="124">
                  <c:v>0</c:v>
                </c:pt>
                <c:pt idx="125">
                  <c:v>0</c:v>
                </c:pt>
                <c:pt idx="126">
                  <c:v>7</c:v>
                </c:pt>
                <c:pt idx="127">
                  <c:v>0</c:v>
                </c:pt>
                <c:pt idx="128">
                  <c:v>0</c:v>
                </c:pt>
                <c:pt idx="129">
                  <c:v>0</c:v>
                </c:pt>
                <c:pt idx="130">
                  <c:v>0</c:v>
                </c:pt>
                <c:pt idx="131">
                  <c:v>0</c:v>
                </c:pt>
                <c:pt idx="132">
                  <c:v>196</c:v>
                </c:pt>
                <c:pt idx="133">
                  <c:v>0</c:v>
                </c:pt>
                <c:pt idx="134">
                  <c:v>2</c:v>
                </c:pt>
                <c:pt idx="135">
                  <c:v>0</c:v>
                </c:pt>
                <c:pt idx="136">
                  <c:v>0</c:v>
                </c:pt>
                <c:pt idx="137">
                  <c:v>0</c:v>
                </c:pt>
                <c:pt idx="138">
                  <c:v>0</c:v>
                </c:pt>
                <c:pt idx="139">
                  <c:v>0</c:v>
                </c:pt>
                <c:pt idx="140">
                  <c:v>0</c:v>
                </c:pt>
                <c:pt idx="141">
                  <c:v>0</c:v>
                </c:pt>
                <c:pt idx="142">
                  <c:v>0</c:v>
                </c:pt>
                <c:pt idx="143">
                  <c:v>0</c:v>
                </c:pt>
                <c:pt idx="144">
                  <c:v>0</c:v>
                </c:pt>
                <c:pt idx="145">
                  <c:v>0</c:v>
                </c:pt>
                <c:pt idx="146">
                  <c:v>2</c:v>
                </c:pt>
                <c:pt idx="147">
                  <c:v>0</c:v>
                </c:pt>
                <c:pt idx="148">
                  <c:v>0</c:v>
                </c:pt>
                <c:pt idx="149">
                  <c:v>4</c:v>
                </c:pt>
                <c:pt idx="150">
                  <c:v>1</c:v>
                </c:pt>
                <c:pt idx="151">
                  <c:v>27</c:v>
                </c:pt>
                <c:pt idx="152">
                  <c:v>4</c:v>
                </c:pt>
                <c:pt idx="153">
                  <c:v>0</c:v>
                </c:pt>
                <c:pt idx="154">
                  <c:v>2</c:v>
                </c:pt>
                <c:pt idx="155">
                  <c:v>2</c:v>
                </c:pt>
                <c:pt idx="156">
                  <c:v>17</c:v>
                </c:pt>
                <c:pt idx="157">
                  <c:v>10</c:v>
                </c:pt>
                <c:pt idx="158">
                  <c:v>0</c:v>
                </c:pt>
                <c:pt idx="159">
                  <c:v>0</c:v>
                </c:pt>
                <c:pt idx="160">
                  <c:v>0</c:v>
                </c:pt>
                <c:pt idx="161">
                  <c:v>0</c:v>
                </c:pt>
                <c:pt idx="162">
                  <c:v>0</c:v>
                </c:pt>
                <c:pt idx="163">
                  <c:v>0</c:v>
                </c:pt>
                <c:pt idx="164">
                  <c:v>0</c:v>
                </c:pt>
                <c:pt idx="165">
                  <c:v>0</c:v>
                </c:pt>
                <c:pt idx="166">
                  <c:v>0</c:v>
                </c:pt>
                <c:pt idx="167">
                  <c:v>6</c:v>
                </c:pt>
                <c:pt idx="168">
                  <c:v>0</c:v>
                </c:pt>
                <c:pt idx="169">
                  <c:v>0</c:v>
                </c:pt>
                <c:pt idx="170">
                  <c:v>0</c:v>
                </c:pt>
                <c:pt idx="171">
                  <c:v>0</c:v>
                </c:pt>
                <c:pt idx="172">
                  <c:v>0</c:v>
                </c:pt>
                <c:pt idx="173">
                  <c:v>0</c:v>
                </c:pt>
                <c:pt idx="174">
                  <c:v>0</c:v>
                </c:pt>
                <c:pt idx="175">
                  <c:v>0</c:v>
                </c:pt>
                <c:pt idx="176">
                  <c:v>0</c:v>
                </c:pt>
                <c:pt idx="177">
                  <c:v>0</c:v>
                </c:pt>
                <c:pt idx="178">
                  <c:v>0</c:v>
                </c:pt>
                <c:pt idx="179">
                  <c:v>2</c:v>
                </c:pt>
                <c:pt idx="180">
                  <c:v>0</c:v>
                </c:pt>
                <c:pt idx="181">
                  <c:v>4</c:v>
                </c:pt>
                <c:pt idx="182">
                  <c:v>0</c:v>
                </c:pt>
                <c:pt idx="183">
                  <c:v>0</c:v>
                </c:pt>
                <c:pt idx="184">
                  <c:v>0</c:v>
                </c:pt>
                <c:pt idx="185">
                  <c:v>0</c:v>
                </c:pt>
                <c:pt idx="186">
                  <c:v>0</c:v>
                </c:pt>
                <c:pt idx="187">
                  <c:v>0</c:v>
                </c:pt>
                <c:pt idx="188">
                  <c:v>0</c:v>
                </c:pt>
                <c:pt idx="189">
                  <c:v>0</c:v>
                </c:pt>
                <c:pt idx="190">
                  <c:v>4</c:v>
                </c:pt>
                <c:pt idx="191">
                  <c:v>0</c:v>
                </c:pt>
                <c:pt idx="192">
                  <c:v>0</c:v>
                </c:pt>
                <c:pt idx="193">
                  <c:v>0</c:v>
                </c:pt>
                <c:pt idx="194">
                  <c:v>0</c:v>
                </c:pt>
                <c:pt idx="195">
                  <c:v>1</c:v>
                </c:pt>
                <c:pt idx="196">
                  <c:v>0</c:v>
                </c:pt>
                <c:pt idx="197">
                  <c:v>0</c:v>
                </c:pt>
                <c:pt idx="198">
                  <c:v>0</c:v>
                </c:pt>
                <c:pt idx="199">
                  <c:v>0</c:v>
                </c:pt>
                <c:pt idx="200">
                  <c:v>0</c:v>
                </c:pt>
                <c:pt idx="201">
                  <c:v>0</c:v>
                </c:pt>
                <c:pt idx="202">
                  <c:v>0</c:v>
                </c:pt>
                <c:pt idx="203">
                  <c:v>0</c:v>
                </c:pt>
                <c:pt idx="204">
                  <c:v>0</c:v>
                </c:pt>
                <c:pt idx="205">
                  <c:v>104</c:v>
                </c:pt>
                <c:pt idx="206">
                  <c:v>13</c:v>
                </c:pt>
                <c:pt idx="207">
                  <c:v>0</c:v>
                </c:pt>
                <c:pt idx="208">
                  <c:v>5</c:v>
                </c:pt>
                <c:pt idx="209">
                  <c:v>54</c:v>
                </c:pt>
                <c:pt idx="210">
                  <c:v>0</c:v>
                </c:pt>
                <c:pt idx="211">
                  <c:v>6</c:v>
                </c:pt>
                <c:pt idx="212">
                  <c:v>0</c:v>
                </c:pt>
                <c:pt idx="213">
                  <c:v>6</c:v>
                </c:pt>
                <c:pt idx="214">
                  <c:v>2</c:v>
                </c:pt>
                <c:pt idx="215">
                  <c:v>0</c:v>
                </c:pt>
                <c:pt idx="216">
                  <c:v>2</c:v>
                </c:pt>
                <c:pt idx="217">
                  <c:v>14</c:v>
                </c:pt>
                <c:pt idx="218">
                  <c:v>0</c:v>
                </c:pt>
                <c:pt idx="219">
                  <c:v>0</c:v>
                </c:pt>
                <c:pt idx="220">
                  <c:v>0</c:v>
                </c:pt>
                <c:pt idx="221">
                  <c:v>0</c:v>
                </c:pt>
                <c:pt idx="222">
                  <c:v>1</c:v>
                </c:pt>
                <c:pt idx="223">
                  <c:v>0</c:v>
                </c:pt>
                <c:pt idx="224">
                  <c:v>7</c:v>
                </c:pt>
                <c:pt idx="225">
                  <c:v>31</c:v>
                </c:pt>
                <c:pt idx="226">
                  <c:v>10</c:v>
                </c:pt>
                <c:pt idx="227">
                  <c:v>11</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174</c:v>
                </c:pt>
                <c:pt idx="243">
                  <c:v>0</c:v>
                </c:pt>
                <c:pt idx="244">
                  <c:v>4</c:v>
                </c:pt>
                <c:pt idx="245">
                  <c:v>0</c:v>
                </c:pt>
                <c:pt idx="246">
                  <c:v>0</c:v>
                </c:pt>
                <c:pt idx="247">
                  <c:v>0</c:v>
                </c:pt>
                <c:pt idx="248">
                  <c:v>178</c:v>
                </c:pt>
                <c:pt idx="249">
                  <c:v>6</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2</c:v>
                </c:pt>
                <c:pt idx="274">
                  <c:v>0</c:v>
                </c:pt>
                <c:pt idx="275">
                  <c:v>0</c:v>
                </c:pt>
                <c:pt idx="276">
                  <c:v>0</c:v>
                </c:pt>
                <c:pt idx="277">
                  <c:v>0</c:v>
                </c:pt>
                <c:pt idx="278">
                  <c:v>0</c:v>
                </c:pt>
                <c:pt idx="279">
                  <c:v>21</c:v>
                </c:pt>
                <c:pt idx="280">
                  <c:v>0</c:v>
                </c:pt>
                <c:pt idx="281">
                  <c:v>0</c:v>
                </c:pt>
                <c:pt idx="282">
                  <c:v>0</c:v>
                </c:pt>
                <c:pt idx="283">
                  <c:v>4</c:v>
                </c:pt>
                <c:pt idx="284">
                  <c:v>0</c:v>
                </c:pt>
                <c:pt idx="285">
                  <c:v>0</c:v>
                </c:pt>
                <c:pt idx="286">
                  <c:v>11</c:v>
                </c:pt>
                <c:pt idx="287">
                  <c:v>0</c:v>
                </c:pt>
                <c:pt idx="288">
                  <c:v>3</c:v>
                </c:pt>
                <c:pt idx="289">
                  <c:v>4</c:v>
                </c:pt>
                <c:pt idx="290">
                  <c:v>3</c:v>
                </c:pt>
                <c:pt idx="291">
                  <c:v>4</c:v>
                </c:pt>
                <c:pt idx="292">
                  <c:v>0</c:v>
                </c:pt>
                <c:pt idx="293">
                  <c:v>0</c:v>
                </c:pt>
                <c:pt idx="294">
                  <c:v>0</c:v>
                </c:pt>
                <c:pt idx="295">
                  <c:v>4</c:v>
                </c:pt>
                <c:pt idx="296">
                  <c:v>1</c:v>
                </c:pt>
                <c:pt idx="297">
                  <c:v>0</c:v>
                </c:pt>
                <c:pt idx="298">
                  <c:v>0</c:v>
                </c:pt>
                <c:pt idx="299">
                  <c:v>0</c:v>
                </c:pt>
                <c:pt idx="300">
                  <c:v>0</c:v>
                </c:pt>
                <c:pt idx="301">
                  <c:v>0</c:v>
                </c:pt>
                <c:pt idx="302">
                  <c:v>0</c:v>
                </c:pt>
                <c:pt idx="303">
                  <c:v>0</c:v>
                </c:pt>
                <c:pt idx="304">
                  <c:v>0</c:v>
                </c:pt>
                <c:pt idx="305">
                  <c:v>2</c:v>
                </c:pt>
                <c:pt idx="306">
                  <c:v>0</c:v>
                </c:pt>
                <c:pt idx="307">
                  <c:v>2</c:v>
                </c:pt>
                <c:pt idx="308">
                  <c:v>2</c:v>
                </c:pt>
                <c:pt idx="309">
                  <c:v>0</c:v>
                </c:pt>
                <c:pt idx="310">
                  <c:v>0</c:v>
                </c:pt>
                <c:pt idx="311">
                  <c:v>0</c:v>
                </c:pt>
                <c:pt idx="312">
                  <c:v>2</c:v>
                </c:pt>
                <c:pt idx="313">
                  <c:v>21</c:v>
                </c:pt>
                <c:pt idx="314">
                  <c:v>21</c:v>
                </c:pt>
                <c:pt idx="315">
                  <c:v>0</c:v>
                </c:pt>
                <c:pt idx="316">
                  <c:v>2</c:v>
                </c:pt>
                <c:pt idx="317">
                  <c:v>0</c:v>
                </c:pt>
                <c:pt idx="318">
                  <c:v>2</c:v>
                </c:pt>
                <c:pt idx="319">
                  <c:v>0</c:v>
                </c:pt>
                <c:pt idx="320">
                  <c:v>0</c:v>
                </c:pt>
                <c:pt idx="321">
                  <c:v>0</c:v>
                </c:pt>
                <c:pt idx="322">
                  <c:v>0</c:v>
                </c:pt>
                <c:pt idx="323">
                  <c:v>0</c:v>
                </c:pt>
                <c:pt idx="324">
                  <c:v>0</c:v>
                </c:pt>
                <c:pt idx="325">
                  <c:v>0</c:v>
                </c:pt>
                <c:pt idx="326">
                  <c:v>0</c:v>
                </c:pt>
                <c:pt idx="327">
                  <c:v>2</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4</c:v>
                </c:pt>
                <c:pt idx="373">
                  <c:v>0</c:v>
                </c:pt>
                <c:pt idx="374">
                  <c:v>0</c:v>
                </c:pt>
                <c:pt idx="375">
                  <c:v>0</c:v>
                </c:pt>
                <c:pt idx="376">
                  <c:v>0</c:v>
                </c:pt>
                <c:pt idx="377">
                  <c:v>33</c:v>
                </c:pt>
                <c:pt idx="378">
                  <c:v>0</c:v>
                </c:pt>
                <c:pt idx="379">
                  <c:v>0</c:v>
                </c:pt>
                <c:pt idx="380">
                  <c:v>2</c:v>
                </c:pt>
                <c:pt idx="381">
                  <c:v>7</c:v>
                </c:pt>
                <c:pt idx="382">
                  <c:v>0</c:v>
                </c:pt>
                <c:pt idx="383">
                  <c:v>0</c:v>
                </c:pt>
                <c:pt idx="384">
                  <c:v>0</c:v>
                </c:pt>
                <c:pt idx="385">
                  <c:v>0</c:v>
                </c:pt>
                <c:pt idx="386">
                  <c:v>0</c:v>
                </c:pt>
                <c:pt idx="387">
                  <c:v>0</c:v>
                </c:pt>
                <c:pt idx="388">
                  <c:v>0</c:v>
                </c:pt>
                <c:pt idx="389">
                  <c:v>0</c:v>
                </c:pt>
                <c:pt idx="390">
                  <c:v>5</c:v>
                </c:pt>
                <c:pt idx="391">
                  <c:v>0</c:v>
                </c:pt>
                <c:pt idx="392">
                  <c:v>3</c:v>
                </c:pt>
                <c:pt idx="393">
                  <c:v>0</c:v>
                </c:pt>
                <c:pt idx="394">
                  <c:v>0</c:v>
                </c:pt>
                <c:pt idx="395">
                  <c:v>2</c:v>
                </c:pt>
                <c:pt idx="396">
                  <c:v>0</c:v>
                </c:pt>
                <c:pt idx="397">
                  <c:v>0</c:v>
                </c:pt>
                <c:pt idx="398">
                  <c:v>0</c:v>
                </c:pt>
                <c:pt idx="399">
                  <c:v>0</c:v>
                </c:pt>
                <c:pt idx="400">
                  <c:v>0</c:v>
                </c:pt>
                <c:pt idx="401">
                  <c:v>0</c:v>
                </c:pt>
                <c:pt idx="402">
                  <c:v>0</c:v>
                </c:pt>
                <c:pt idx="403">
                  <c:v>0</c:v>
                </c:pt>
                <c:pt idx="404">
                  <c:v>0</c:v>
                </c:pt>
                <c:pt idx="405">
                  <c:v>0</c:v>
                </c:pt>
                <c:pt idx="406">
                  <c:v>4</c:v>
                </c:pt>
                <c:pt idx="407">
                  <c:v>0</c:v>
                </c:pt>
                <c:pt idx="408">
                  <c:v>0</c:v>
                </c:pt>
                <c:pt idx="409">
                  <c:v>0</c:v>
                </c:pt>
                <c:pt idx="410">
                  <c:v>12</c:v>
                </c:pt>
                <c:pt idx="411">
                  <c:v>2</c:v>
                </c:pt>
                <c:pt idx="412">
                  <c:v>0</c:v>
                </c:pt>
                <c:pt idx="413">
                  <c:v>0</c:v>
                </c:pt>
                <c:pt idx="414">
                  <c:v>0</c:v>
                </c:pt>
                <c:pt idx="415">
                  <c:v>0</c:v>
                </c:pt>
                <c:pt idx="416">
                  <c:v>0</c:v>
                </c:pt>
                <c:pt idx="417">
                  <c:v>0</c:v>
                </c:pt>
                <c:pt idx="418">
                  <c:v>0</c:v>
                </c:pt>
                <c:pt idx="419">
                  <c:v>0</c:v>
                </c:pt>
                <c:pt idx="420">
                  <c:v>0</c:v>
                </c:pt>
                <c:pt idx="421">
                  <c:v>0</c:v>
                </c:pt>
                <c:pt idx="422">
                  <c:v>0</c:v>
                </c:pt>
                <c:pt idx="423">
                  <c:v>0</c:v>
                </c:pt>
                <c:pt idx="424">
                  <c:v>22</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0</c:v>
                </c:pt>
                <c:pt idx="450">
                  <c:v>0</c:v>
                </c:pt>
                <c:pt idx="451">
                  <c:v>0</c:v>
                </c:pt>
                <c:pt idx="452">
                  <c:v>0</c:v>
                </c:pt>
                <c:pt idx="453">
                  <c:v>0</c:v>
                </c:pt>
                <c:pt idx="454">
                  <c:v>0</c:v>
                </c:pt>
                <c:pt idx="455">
                  <c:v>2</c:v>
                </c:pt>
                <c:pt idx="456">
                  <c:v>0</c:v>
                </c:pt>
                <c:pt idx="457">
                  <c:v>0</c:v>
                </c:pt>
                <c:pt idx="458">
                  <c:v>0</c:v>
                </c:pt>
                <c:pt idx="459">
                  <c:v>0</c:v>
                </c:pt>
                <c:pt idx="460">
                  <c:v>0</c:v>
                </c:pt>
                <c:pt idx="461">
                  <c:v>0</c:v>
                </c:pt>
                <c:pt idx="462">
                  <c:v>0</c:v>
                </c:pt>
                <c:pt idx="463">
                  <c:v>0</c:v>
                </c:pt>
                <c:pt idx="464">
                  <c:v>0</c:v>
                </c:pt>
                <c:pt idx="465">
                  <c:v>2</c:v>
                </c:pt>
                <c:pt idx="466">
                  <c:v>0</c:v>
                </c:pt>
                <c:pt idx="467">
                  <c:v>0</c:v>
                </c:pt>
                <c:pt idx="468">
                  <c:v>0</c:v>
                </c:pt>
                <c:pt idx="469">
                  <c:v>0</c:v>
                </c:pt>
                <c:pt idx="470">
                  <c:v>0</c:v>
                </c:pt>
                <c:pt idx="471">
                  <c:v>0</c:v>
                </c:pt>
                <c:pt idx="472">
                  <c:v>0</c:v>
                </c:pt>
                <c:pt idx="473">
                  <c:v>0</c:v>
                </c:pt>
                <c:pt idx="474">
                  <c:v>2</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36</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10</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1</c:v>
                </c:pt>
                <c:pt idx="527">
                  <c:v>0</c:v>
                </c:pt>
              </c:numCache>
            </c:numRef>
          </c:val>
        </c:ser>
        <c:dLbls>
          <c:showLegendKey val="0"/>
          <c:showVal val="0"/>
          <c:showCatName val="0"/>
          <c:showSerName val="0"/>
          <c:showPercent val="0"/>
          <c:showBubbleSize val="0"/>
        </c:dLbls>
        <c:gapWidth val="9"/>
        <c:overlap val="100"/>
        <c:axId val="205350400"/>
        <c:axId val="205351936"/>
      </c:barChart>
      <c:dateAx>
        <c:axId val="205350400"/>
        <c:scaling>
          <c:orientation val="minMax"/>
        </c:scaling>
        <c:delete val="1"/>
        <c:axPos val="b"/>
        <c:numFmt formatCode="[$-409]yyyy;@" sourceLinked="0"/>
        <c:majorTickMark val="none"/>
        <c:minorTickMark val="none"/>
        <c:tickLblPos val="none"/>
        <c:crossAx val="205351936"/>
        <c:crosses val="autoZero"/>
        <c:auto val="1"/>
        <c:lblOffset val="100"/>
        <c:baseTimeUnit val="days"/>
        <c:majorUnit val="1"/>
        <c:majorTimeUnit val="years"/>
      </c:dateAx>
      <c:valAx>
        <c:axId val="205351936"/>
        <c:scaling>
          <c:orientation val="minMax"/>
          <c:max val="380"/>
          <c:min val="0"/>
        </c:scaling>
        <c:delete val="0"/>
        <c:axPos val="l"/>
        <c:numFmt formatCode="General" sourceLinked="1"/>
        <c:majorTickMark val="out"/>
        <c:minorTickMark val="none"/>
        <c:tickLblPos val="nextTo"/>
        <c:crossAx val="20535040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40249.735312500001</c:v>
                </c:pt>
                <c:pt idx="22">
                  <c:v>40252.755104166594</c:v>
                </c:pt>
                <c:pt idx="23">
                  <c:v>40264.848414352775</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41134.621724535558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41157.808738427215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41247.123726850557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41324.731180554023</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41443.302546297455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opencart!$S$2:$S$165</c:f>
              <c:numCache>
                <c:formatCode>General</c:formatCode>
                <c:ptCount val="164"/>
                <c:pt idx="0">
                  <c:v>21</c:v>
                </c:pt>
                <c:pt idx="1">
                  <c:v>0</c:v>
                </c:pt>
                <c:pt idx="2">
                  <c:v>0</c:v>
                </c:pt>
                <c:pt idx="3">
                  <c:v>0</c:v>
                </c:pt>
                <c:pt idx="4">
                  <c:v>0</c:v>
                </c:pt>
                <c:pt idx="5">
                  <c:v>0</c:v>
                </c:pt>
                <c:pt idx="6">
                  <c:v>0</c:v>
                </c:pt>
                <c:pt idx="7">
                  <c:v>0</c:v>
                </c:pt>
                <c:pt idx="8">
                  <c:v>0</c:v>
                </c:pt>
                <c:pt idx="9">
                  <c:v>2</c:v>
                </c:pt>
                <c:pt idx="10">
                  <c:v>0</c:v>
                </c:pt>
                <c:pt idx="11">
                  <c:v>9</c:v>
                </c:pt>
                <c:pt idx="12">
                  <c:v>1</c:v>
                </c:pt>
                <c:pt idx="13">
                  <c:v>4</c:v>
                </c:pt>
                <c:pt idx="14">
                  <c:v>0</c:v>
                </c:pt>
                <c:pt idx="15">
                  <c:v>0</c:v>
                </c:pt>
                <c:pt idx="16">
                  <c:v>4</c:v>
                </c:pt>
                <c:pt idx="17">
                  <c:v>0</c:v>
                </c:pt>
                <c:pt idx="18">
                  <c:v>10</c:v>
                </c:pt>
                <c:pt idx="19">
                  <c:v>0</c:v>
                </c:pt>
                <c:pt idx="20">
                  <c:v>0</c:v>
                </c:pt>
                <c:pt idx="21">
                  <c:v>1</c:v>
                </c:pt>
                <c:pt idx="22">
                  <c:v>0</c:v>
                </c:pt>
                <c:pt idx="23">
                  <c:v>3</c:v>
                </c:pt>
                <c:pt idx="24">
                  <c:v>0</c:v>
                </c:pt>
                <c:pt idx="25">
                  <c:v>5</c:v>
                </c:pt>
                <c:pt idx="26">
                  <c:v>6</c:v>
                </c:pt>
                <c:pt idx="27">
                  <c:v>0</c:v>
                </c:pt>
                <c:pt idx="28">
                  <c:v>2</c:v>
                </c:pt>
                <c:pt idx="29">
                  <c:v>0</c:v>
                </c:pt>
                <c:pt idx="30">
                  <c:v>0</c:v>
                </c:pt>
                <c:pt idx="31">
                  <c:v>2</c:v>
                </c:pt>
                <c:pt idx="32">
                  <c:v>17</c:v>
                </c:pt>
                <c:pt idx="33">
                  <c:v>0</c:v>
                </c:pt>
                <c:pt idx="34">
                  <c:v>1</c:v>
                </c:pt>
                <c:pt idx="35">
                  <c:v>1</c:v>
                </c:pt>
                <c:pt idx="36">
                  <c:v>4</c:v>
                </c:pt>
                <c:pt idx="37">
                  <c:v>0</c:v>
                </c:pt>
                <c:pt idx="38">
                  <c:v>2</c:v>
                </c:pt>
                <c:pt idx="39">
                  <c:v>0</c:v>
                </c:pt>
                <c:pt idx="40">
                  <c:v>0</c:v>
                </c:pt>
                <c:pt idx="41">
                  <c:v>0</c:v>
                </c:pt>
                <c:pt idx="42">
                  <c:v>0</c:v>
                </c:pt>
                <c:pt idx="43">
                  <c:v>0</c:v>
                </c:pt>
                <c:pt idx="44">
                  <c:v>0</c:v>
                </c:pt>
                <c:pt idx="45">
                  <c:v>47</c:v>
                </c:pt>
                <c:pt idx="46">
                  <c:v>0</c:v>
                </c:pt>
                <c:pt idx="47">
                  <c:v>0</c:v>
                </c:pt>
                <c:pt idx="48">
                  <c:v>1</c:v>
                </c:pt>
                <c:pt idx="49">
                  <c:v>0</c:v>
                </c:pt>
                <c:pt idx="50">
                  <c:v>0</c:v>
                </c:pt>
                <c:pt idx="51">
                  <c:v>0</c:v>
                </c:pt>
                <c:pt idx="52">
                  <c:v>0</c:v>
                </c:pt>
                <c:pt idx="53">
                  <c:v>0</c:v>
                </c:pt>
                <c:pt idx="54">
                  <c:v>1</c:v>
                </c:pt>
                <c:pt idx="55">
                  <c:v>16</c:v>
                </c:pt>
                <c:pt idx="56">
                  <c:v>1</c:v>
                </c:pt>
                <c:pt idx="57">
                  <c:v>2</c:v>
                </c:pt>
                <c:pt idx="58">
                  <c:v>1</c:v>
                </c:pt>
                <c:pt idx="59">
                  <c:v>12</c:v>
                </c:pt>
                <c:pt idx="60">
                  <c:v>4</c:v>
                </c:pt>
                <c:pt idx="61">
                  <c:v>0</c:v>
                </c:pt>
                <c:pt idx="62">
                  <c:v>3</c:v>
                </c:pt>
                <c:pt idx="63">
                  <c:v>0</c:v>
                </c:pt>
                <c:pt idx="64">
                  <c:v>0</c:v>
                </c:pt>
                <c:pt idx="65">
                  <c:v>0</c:v>
                </c:pt>
                <c:pt idx="66">
                  <c:v>0</c:v>
                </c:pt>
                <c:pt idx="67">
                  <c:v>0</c:v>
                </c:pt>
                <c:pt idx="68">
                  <c:v>2</c:v>
                </c:pt>
                <c:pt idx="69">
                  <c:v>0</c:v>
                </c:pt>
                <c:pt idx="70">
                  <c:v>0</c:v>
                </c:pt>
                <c:pt idx="71">
                  <c:v>0</c:v>
                </c:pt>
                <c:pt idx="72">
                  <c:v>0</c:v>
                </c:pt>
                <c:pt idx="73">
                  <c:v>2</c:v>
                </c:pt>
                <c:pt idx="74">
                  <c:v>0</c:v>
                </c:pt>
                <c:pt idx="75">
                  <c:v>0</c:v>
                </c:pt>
                <c:pt idx="76">
                  <c:v>0</c:v>
                </c:pt>
                <c:pt idx="77">
                  <c:v>0</c:v>
                </c:pt>
                <c:pt idx="78">
                  <c:v>0</c:v>
                </c:pt>
                <c:pt idx="79">
                  <c:v>0</c:v>
                </c:pt>
                <c:pt idx="80">
                  <c:v>0</c:v>
                </c:pt>
                <c:pt idx="81">
                  <c:v>1</c:v>
                </c:pt>
                <c:pt idx="82">
                  <c:v>1</c:v>
                </c:pt>
                <c:pt idx="83">
                  <c:v>1</c:v>
                </c:pt>
                <c:pt idx="84">
                  <c:v>0</c:v>
                </c:pt>
                <c:pt idx="85">
                  <c:v>0</c:v>
                </c:pt>
                <c:pt idx="86">
                  <c:v>0</c:v>
                </c:pt>
                <c:pt idx="87">
                  <c:v>0</c:v>
                </c:pt>
                <c:pt idx="88">
                  <c:v>0</c:v>
                </c:pt>
                <c:pt idx="89">
                  <c:v>1</c:v>
                </c:pt>
                <c:pt idx="90">
                  <c:v>0</c:v>
                </c:pt>
                <c:pt idx="91">
                  <c:v>0</c:v>
                </c:pt>
                <c:pt idx="92">
                  <c:v>0</c:v>
                </c:pt>
                <c:pt idx="93">
                  <c:v>2</c:v>
                </c:pt>
                <c:pt idx="94">
                  <c:v>1</c:v>
                </c:pt>
                <c:pt idx="95">
                  <c:v>1</c:v>
                </c:pt>
                <c:pt idx="96">
                  <c:v>0</c:v>
                </c:pt>
                <c:pt idx="97">
                  <c:v>0</c:v>
                </c:pt>
                <c:pt idx="98">
                  <c:v>0</c:v>
                </c:pt>
                <c:pt idx="99">
                  <c:v>0</c:v>
                </c:pt>
                <c:pt idx="100">
                  <c:v>60</c:v>
                </c:pt>
                <c:pt idx="101">
                  <c:v>0</c:v>
                </c:pt>
                <c:pt idx="102">
                  <c:v>0</c:v>
                </c:pt>
                <c:pt idx="103">
                  <c:v>0</c:v>
                </c:pt>
                <c:pt idx="104">
                  <c:v>0</c:v>
                </c:pt>
                <c:pt idx="105">
                  <c:v>0</c:v>
                </c:pt>
                <c:pt idx="106">
                  <c:v>0</c:v>
                </c:pt>
                <c:pt idx="107">
                  <c:v>0</c:v>
                </c:pt>
                <c:pt idx="108">
                  <c:v>2</c:v>
                </c:pt>
                <c:pt idx="109">
                  <c:v>0</c:v>
                </c:pt>
                <c:pt idx="110">
                  <c:v>1</c:v>
                </c:pt>
                <c:pt idx="111">
                  <c:v>34</c:v>
                </c:pt>
                <c:pt idx="112">
                  <c:v>34</c:v>
                </c:pt>
                <c:pt idx="113">
                  <c:v>0</c:v>
                </c:pt>
                <c:pt idx="114">
                  <c:v>0</c:v>
                </c:pt>
                <c:pt idx="115">
                  <c:v>2</c:v>
                </c:pt>
                <c:pt idx="116">
                  <c:v>0</c:v>
                </c:pt>
                <c:pt idx="117">
                  <c:v>0</c:v>
                </c:pt>
                <c:pt idx="118">
                  <c:v>0</c:v>
                </c:pt>
                <c:pt idx="119">
                  <c:v>0</c:v>
                </c:pt>
                <c:pt idx="120">
                  <c:v>0</c:v>
                </c:pt>
                <c:pt idx="121">
                  <c:v>2</c:v>
                </c:pt>
                <c:pt idx="122">
                  <c:v>0</c:v>
                </c:pt>
                <c:pt idx="123">
                  <c:v>0</c:v>
                </c:pt>
                <c:pt idx="124">
                  <c:v>0</c:v>
                </c:pt>
                <c:pt idx="125">
                  <c:v>1</c:v>
                </c:pt>
                <c:pt idx="126">
                  <c:v>0</c:v>
                </c:pt>
                <c:pt idx="127">
                  <c:v>2</c:v>
                </c:pt>
                <c:pt idx="128">
                  <c:v>7</c:v>
                </c:pt>
                <c:pt idx="129">
                  <c:v>0</c:v>
                </c:pt>
                <c:pt idx="130">
                  <c:v>0</c:v>
                </c:pt>
                <c:pt idx="131">
                  <c:v>1</c:v>
                </c:pt>
                <c:pt idx="132">
                  <c:v>0</c:v>
                </c:pt>
                <c:pt idx="133">
                  <c:v>0</c:v>
                </c:pt>
                <c:pt idx="134">
                  <c:v>0</c:v>
                </c:pt>
                <c:pt idx="135">
                  <c:v>0</c:v>
                </c:pt>
                <c:pt idx="136">
                  <c:v>0</c:v>
                </c:pt>
                <c:pt idx="137">
                  <c:v>2</c:v>
                </c:pt>
                <c:pt idx="138">
                  <c:v>1</c:v>
                </c:pt>
                <c:pt idx="139">
                  <c:v>0</c:v>
                </c:pt>
                <c:pt idx="140">
                  <c:v>2</c:v>
                </c:pt>
                <c:pt idx="141">
                  <c:v>0</c:v>
                </c:pt>
                <c:pt idx="142">
                  <c:v>0</c:v>
                </c:pt>
                <c:pt idx="143">
                  <c:v>0</c:v>
                </c:pt>
                <c:pt idx="144">
                  <c:v>1</c:v>
                </c:pt>
                <c:pt idx="145">
                  <c:v>0</c:v>
                </c:pt>
                <c:pt idx="146">
                  <c:v>0</c:v>
                </c:pt>
                <c:pt idx="147">
                  <c:v>0</c:v>
                </c:pt>
                <c:pt idx="148">
                  <c:v>2</c:v>
                </c:pt>
                <c:pt idx="149">
                  <c:v>1</c:v>
                </c:pt>
                <c:pt idx="150">
                  <c:v>1</c:v>
                </c:pt>
                <c:pt idx="151">
                  <c:v>1</c:v>
                </c:pt>
                <c:pt idx="152">
                  <c:v>1</c:v>
                </c:pt>
                <c:pt idx="153">
                  <c:v>0</c:v>
                </c:pt>
                <c:pt idx="154">
                  <c:v>0</c:v>
                </c:pt>
                <c:pt idx="155">
                  <c:v>0</c:v>
                </c:pt>
                <c:pt idx="156">
                  <c:v>0</c:v>
                </c:pt>
                <c:pt idx="157">
                  <c:v>0</c:v>
                </c:pt>
                <c:pt idx="158">
                  <c:v>0</c:v>
                </c:pt>
                <c:pt idx="159">
                  <c:v>0</c:v>
                </c:pt>
                <c:pt idx="160">
                  <c:v>3</c:v>
                </c:pt>
                <c:pt idx="161">
                  <c:v>0</c:v>
                </c:pt>
                <c:pt idx="162">
                  <c:v>0</c:v>
                </c:pt>
                <c:pt idx="163">
                  <c:v>1</c:v>
                </c:pt>
              </c:numCache>
            </c:numRef>
          </c:val>
        </c:ser>
        <c:ser>
          <c:idx val="1"/>
          <c:order val="1"/>
          <c:tx>
            <c:v>Insertions</c:v>
          </c:tx>
          <c:spPr>
            <a:solidFill>
              <a:srgbClr val="00B050"/>
            </a:solidFill>
          </c:spPr>
          <c:invertIfNegative val="0"/>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40249.735312500001</c:v>
                </c:pt>
                <c:pt idx="22">
                  <c:v>40252.755104166594</c:v>
                </c:pt>
                <c:pt idx="23">
                  <c:v>40264.848414352775</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41134.621724535558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41157.808738427215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41247.123726850557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41324.731180554023</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41443.302546297455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opencart!$W$2:$W$165</c:f>
              <c:numCache>
                <c:formatCode>General</c:formatCode>
                <c:ptCount val="164"/>
                <c:pt idx="0">
                  <c:v>35</c:v>
                </c:pt>
                <c:pt idx="1">
                  <c:v>0</c:v>
                </c:pt>
                <c:pt idx="2">
                  <c:v>0</c:v>
                </c:pt>
                <c:pt idx="3">
                  <c:v>0</c:v>
                </c:pt>
                <c:pt idx="4">
                  <c:v>0</c:v>
                </c:pt>
                <c:pt idx="5">
                  <c:v>0</c:v>
                </c:pt>
                <c:pt idx="6">
                  <c:v>0</c:v>
                </c:pt>
                <c:pt idx="7">
                  <c:v>0</c:v>
                </c:pt>
                <c:pt idx="8">
                  <c:v>0</c:v>
                </c:pt>
                <c:pt idx="9">
                  <c:v>2</c:v>
                </c:pt>
                <c:pt idx="10">
                  <c:v>6</c:v>
                </c:pt>
                <c:pt idx="11">
                  <c:v>4</c:v>
                </c:pt>
                <c:pt idx="12">
                  <c:v>1</c:v>
                </c:pt>
                <c:pt idx="13">
                  <c:v>0</c:v>
                </c:pt>
                <c:pt idx="14">
                  <c:v>353</c:v>
                </c:pt>
                <c:pt idx="15">
                  <c:v>352</c:v>
                </c:pt>
                <c:pt idx="16">
                  <c:v>19</c:v>
                </c:pt>
                <c:pt idx="17">
                  <c:v>8</c:v>
                </c:pt>
                <c:pt idx="18">
                  <c:v>10</c:v>
                </c:pt>
                <c:pt idx="19">
                  <c:v>0</c:v>
                </c:pt>
                <c:pt idx="20">
                  <c:v>439</c:v>
                </c:pt>
                <c:pt idx="21">
                  <c:v>1</c:v>
                </c:pt>
                <c:pt idx="22">
                  <c:v>0</c:v>
                </c:pt>
                <c:pt idx="23">
                  <c:v>3</c:v>
                </c:pt>
                <c:pt idx="24">
                  <c:v>0</c:v>
                </c:pt>
                <c:pt idx="25">
                  <c:v>12</c:v>
                </c:pt>
                <c:pt idx="26">
                  <c:v>7</c:v>
                </c:pt>
                <c:pt idx="27">
                  <c:v>0</c:v>
                </c:pt>
                <c:pt idx="28">
                  <c:v>1</c:v>
                </c:pt>
                <c:pt idx="29">
                  <c:v>0</c:v>
                </c:pt>
                <c:pt idx="30">
                  <c:v>0</c:v>
                </c:pt>
                <c:pt idx="31">
                  <c:v>1</c:v>
                </c:pt>
                <c:pt idx="32">
                  <c:v>227</c:v>
                </c:pt>
                <c:pt idx="33">
                  <c:v>0</c:v>
                </c:pt>
                <c:pt idx="34">
                  <c:v>15</c:v>
                </c:pt>
                <c:pt idx="35">
                  <c:v>1</c:v>
                </c:pt>
                <c:pt idx="36">
                  <c:v>3</c:v>
                </c:pt>
                <c:pt idx="37">
                  <c:v>0</c:v>
                </c:pt>
                <c:pt idx="38">
                  <c:v>2</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1</c:v>
                </c:pt>
                <c:pt idx="55">
                  <c:v>122</c:v>
                </c:pt>
                <c:pt idx="56">
                  <c:v>1</c:v>
                </c:pt>
                <c:pt idx="57">
                  <c:v>0</c:v>
                </c:pt>
                <c:pt idx="58">
                  <c:v>4</c:v>
                </c:pt>
                <c:pt idx="59">
                  <c:v>0</c:v>
                </c:pt>
                <c:pt idx="60">
                  <c:v>0</c:v>
                </c:pt>
                <c:pt idx="61">
                  <c:v>0</c:v>
                </c:pt>
                <c:pt idx="62">
                  <c:v>3</c:v>
                </c:pt>
                <c:pt idx="63">
                  <c:v>0</c:v>
                </c:pt>
                <c:pt idx="64">
                  <c:v>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20</c:v>
                </c:pt>
                <c:pt idx="82">
                  <c:v>5</c:v>
                </c:pt>
                <c:pt idx="83">
                  <c:v>1</c:v>
                </c:pt>
                <c:pt idx="84">
                  <c:v>0</c:v>
                </c:pt>
                <c:pt idx="85">
                  <c:v>0</c:v>
                </c:pt>
                <c:pt idx="86">
                  <c:v>0</c:v>
                </c:pt>
                <c:pt idx="87">
                  <c:v>0</c:v>
                </c:pt>
                <c:pt idx="88">
                  <c:v>4</c:v>
                </c:pt>
                <c:pt idx="89">
                  <c:v>1</c:v>
                </c:pt>
                <c:pt idx="90">
                  <c:v>0</c:v>
                </c:pt>
                <c:pt idx="91">
                  <c:v>0</c:v>
                </c:pt>
                <c:pt idx="92">
                  <c:v>0</c:v>
                </c:pt>
                <c:pt idx="93">
                  <c:v>12</c:v>
                </c:pt>
                <c:pt idx="94">
                  <c:v>0</c:v>
                </c:pt>
                <c:pt idx="95">
                  <c:v>0</c:v>
                </c:pt>
                <c:pt idx="96">
                  <c:v>0</c:v>
                </c:pt>
                <c:pt idx="97">
                  <c:v>0</c:v>
                </c:pt>
                <c:pt idx="98">
                  <c:v>5</c:v>
                </c:pt>
                <c:pt idx="99">
                  <c:v>37</c:v>
                </c:pt>
                <c:pt idx="100">
                  <c:v>0</c:v>
                </c:pt>
                <c:pt idx="101">
                  <c:v>0</c:v>
                </c:pt>
                <c:pt idx="102">
                  <c:v>0</c:v>
                </c:pt>
                <c:pt idx="103">
                  <c:v>0</c:v>
                </c:pt>
                <c:pt idx="104">
                  <c:v>3</c:v>
                </c:pt>
                <c:pt idx="105">
                  <c:v>0</c:v>
                </c:pt>
                <c:pt idx="106">
                  <c:v>0</c:v>
                </c:pt>
                <c:pt idx="107">
                  <c:v>3</c:v>
                </c:pt>
                <c:pt idx="108">
                  <c:v>0</c:v>
                </c:pt>
                <c:pt idx="109">
                  <c:v>0</c:v>
                </c:pt>
                <c:pt idx="110">
                  <c:v>1</c:v>
                </c:pt>
                <c:pt idx="111">
                  <c:v>0</c:v>
                </c:pt>
                <c:pt idx="112">
                  <c:v>0</c:v>
                </c:pt>
                <c:pt idx="113">
                  <c:v>0</c:v>
                </c:pt>
                <c:pt idx="114">
                  <c:v>3</c:v>
                </c:pt>
                <c:pt idx="115">
                  <c:v>4</c:v>
                </c:pt>
                <c:pt idx="116">
                  <c:v>0</c:v>
                </c:pt>
                <c:pt idx="117">
                  <c:v>0</c:v>
                </c:pt>
                <c:pt idx="118">
                  <c:v>0</c:v>
                </c:pt>
                <c:pt idx="119">
                  <c:v>0</c:v>
                </c:pt>
                <c:pt idx="120">
                  <c:v>0</c:v>
                </c:pt>
                <c:pt idx="121">
                  <c:v>0</c:v>
                </c:pt>
                <c:pt idx="122">
                  <c:v>0</c:v>
                </c:pt>
                <c:pt idx="123">
                  <c:v>0</c:v>
                </c:pt>
                <c:pt idx="124">
                  <c:v>0</c:v>
                </c:pt>
                <c:pt idx="125">
                  <c:v>1</c:v>
                </c:pt>
                <c:pt idx="126">
                  <c:v>0</c:v>
                </c:pt>
                <c:pt idx="127">
                  <c:v>0</c:v>
                </c:pt>
                <c:pt idx="128">
                  <c:v>0</c:v>
                </c:pt>
                <c:pt idx="129">
                  <c:v>0</c:v>
                </c:pt>
                <c:pt idx="130">
                  <c:v>0</c:v>
                </c:pt>
                <c:pt idx="131">
                  <c:v>1</c:v>
                </c:pt>
                <c:pt idx="132">
                  <c:v>0</c:v>
                </c:pt>
                <c:pt idx="133">
                  <c:v>0</c:v>
                </c:pt>
                <c:pt idx="134">
                  <c:v>0</c:v>
                </c:pt>
                <c:pt idx="135">
                  <c:v>0</c:v>
                </c:pt>
                <c:pt idx="136">
                  <c:v>13</c:v>
                </c:pt>
                <c:pt idx="137">
                  <c:v>2</c:v>
                </c:pt>
                <c:pt idx="138">
                  <c:v>1</c:v>
                </c:pt>
                <c:pt idx="139">
                  <c:v>0</c:v>
                </c:pt>
                <c:pt idx="140">
                  <c:v>0</c:v>
                </c:pt>
                <c:pt idx="141">
                  <c:v>0</c:v>
                </c:pt>
                <c:pt idx="142">
                  <c:v>0</c:v>
                </c:pt>
                <c:pt idx="143">
                  <c:v>8</c:v>
                </c:pt>
                <c:pt idx="144">
                  <c:v>1</c:v>
                </c:pt>
                <c:pt idx="145">
                  <c:v>0</c:v>
                </c:pt>
                <c:pt idx="146">
                  <c:v>0</c:v>
                </c:pt>
                <c:pt idx="147">
                  <c:v>0</c:v>
                </c:pt>
                <c:pt idx="148">
                  <c:v>1</c:v>
                </c:pt>
                <c:pt idx="149">
                  <c:v>1</c:v>
                </c:pt>
                <c:pt idx="150">
                  <c:v>1</c:v>
                </c:pt>
                <c:pt idx="151">
                  <c:v>1</c:v>
                </c:pt>
                <c:pt idx="152">
                  <c:v>8</c:v>
                </c:pt>
                <c:pt idx="153">
                  <c:v>0</c:v>
                </c:pt>
                <c:pt idx="154">
                  <c:v>0</c:v>
                </c:pt>
                <c:pt idx="155">
                  <c:v>0</c:v>
                </c:pt>
                <c:pt idx="156">
                  <c:v>0</c:v>
                </c:pt>
                <c:pt idx="157">
                  <c:v>0</c:v>
                </c:pt>
                <c:pt idx="158">
                  <c:v>0</c:v>
                </c:pt>
                <c:pt idx="159">
                  <c:v>0</c:v>
                </c:pt>
                <c:pt idx="160">
                  <c:v>3</c:v>
                </c:pt>
                <c:pt idx="161">
                  <c:v>0</c:v>
                </c:pt>
                <c:pt idx="162">
                  <c:v>6</c:v>
                </c:pt>
                <c:pt idx="163">
                  <c:v>1</c:v>
                </c:pt>
              </c:numCache>
            </c:numRef>
          </c:val>
        </c:ser>
        <c:ser>
          <c:idx val="2"/>
          <c:order val="2"/>
          <c:tx>
            <c:v>Deletions</c:v>
          </c:tx>
          <c:spPr>
            <a:solidFill>
              <a:srgbClr val="FF0000"/>
            </a:solidFill>
          </c:spPr>
          <c:invertIfNegative val="0"/>
          <c:cat>
            <c:numRef>
              <c:f>opencart!$D$2:$D$165</c:f>
              <c:numCache>
                <c:formatCode>[$-409]d\-mmm\-yy;@</c:formatCode>
                <c:ptCount val="164"/>
                <c:pt idx="0">
                  <c:v>39888.030543981484</c:v>
                </c:pt>
                <c:pt idx="1">
                  <c:v>39888.542569445213</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40249.735312500001</c:v>
                </c:pt>
                <c:pt idx="22">
                  <c:v>40252.755104166594</c:v>
                </c:pt>
                <c:pt idx="23">
                  <c:v>40264.848414352775</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41134.621724535558</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41157.808738427215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41247.123726850557</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41324.731180554023</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41443.302546297455</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opencart!$X$2:$X$165</c:f>
              <c:numCache>
                <c:formatCode>General</c:formatCode>
                <c:ptCount val="164"/>
                <c:pt idx="0">
                  <c:v>46</c:v>
                </c:pt>
                <c:pt idx="1">
                  <c:v>0</c:v>
                </c:pt>
                <c:pt idx="2">
                  <c:v>0</c:v>
                </c:pt>
                <c:pt idx="3">
                  <c:v>0</c:v>
                </c:pt>
                <c:pt idx="4">
                  <c:v>0</c:v>
                </c:pt>
                <c:pt idx="5">
                  <c:v>0</c:v>
                </c:pt>
                <c:pt idx="6">
                  <c:v>0</c:v>
                </c:pt>
                <c:pt idx="7">
                  <c:v>0</c:v>
                </c:pt>
                <c:pt idx="8">
                  <c:v>0</c:v>
                </c:pt>
                <c:pt idx="9">
                  <c:v>0</c:v>
                </c:pt>
                <c:pt idx="10">
                  <c:v>0</c:v>
                </c:pt>
                <c:pt idx="11">
                  <c:v>2</c:v>
                </c:pt>
                <c:pt idx="12">
                  <c:v>6</c:v>
                </c:pt>
                <c:pt idx="13">
                  <c:v>0</c:v>
                </c:pt>
                <c:pt idx="14">
                  <c:v>344</c:v>
                </c:pt>
                <c:pt idx="15">
                  <c:v>353</c:v>
                </c:pt>
                <c:pt idx="16">
                  <c:v>10</c:v>
                </c:pt>
                <c:pt idx="17">
                  <c:v>0</c:v>
                </c:pt>
                <c:pt idx="18">
                  <c:v>2</c:v>
                </c:pt>
                <c:pt idx="19">
                  <c:v>0</c:v>
                </c:pt>
                <c:pt idx="20">
                  <c:v>380</c:v>
                </c:pt>
                <c:pt idx="21">
                  <c:v>0</c:v>
                </c:pt>
                <c:pt idx="22">
                  <c:v>0</c:v>
                </c:pt>
                <c:pt idx="23">
                  <c:v>2</c:v>
                </c:pt>
                <c:pt idx="24">
                  <c:v>0</c:v>
                </c:pt>
                <c:pt idx="25">
                  <c:v>0</c:v>
                </c:pt>
                <c:pt idx="26">
                  <c:v>2</c:v>
                </c:pt>
                <c:pt idx="27">
                  <c:v>0</c:v>
                </c:pt>
                <c:pt idx="28">
                  <c:v>2</c:v>
                </c:pt>
                <c:pt idx="29">
                  <c:v>0</c:v>
                </c:pt>
                <c:pt idx="30">
                  <c:v>0</c:v>
                </c:pt>
                <c:pt idx="31">
                  <c:v>0</c:v>
                </c:pt>
                <c:pt idx="32">
                  <c:v>122</c:v>
                </c:pt>
                <c:pt idx="33">
                  <c:v>0</c:v>
                </c:pt>
                <c:pt idx="34">
                  <c:v>2</c:v>
                </c:pt>
                <c:pt idx="35">
                  <c:v>0</c:v>
                </c:pt>
                <c:pt idx="36">
                  <c:v>6</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21</c:v>
                </c:pt>
                <c:pt idx="56">
                  <c:v>5</c:v>
                </c:pt>
                <c:pt idx="57">
                  <c:v>0</c:v>
                </c:pt>
                <c:pt idx="58">
                  <c:v>0</c:v>
                </c:pt>
                <c:pt idx="59">
                  <c:v>0</c:v>
                </c:pt>
                <c:pt idx="60">
                  <c:v>0</c:v>
                </c:pt>
                <c:pt idx="61">
                  <c:v>0</c:v>
                </c:pt>
                <c:pt idx="62">
                  <c:v>0</c:v>
                </c:pt>
                <c:pt idx="63">
                  <c:v>4</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2</c:v>
                </c:pt>
                <c:pt idx="83">
                  <c:v>0</c:v>
                </c:pt>
                <c:pt idx="84">
                  <c:v>0</c:v>
                </c:pt>
                <c:pt idx="85">
                  <c:v>0</c:v>
                </c:pt>
                <c:pt idx="86">
                  <c:v>0</c:v>
                </c:pt>
                <c:pt idx="87">
                  <c:v>0</c:v>
                </c:pt>
                <c:pt idx="88">
                  <c:v>0</c:v>
                </c:pt>
                <c:pt idx="89">
                  <c:v>2</c:v>
                </c:pt>
                <c:pt idx="90">
                  <c:v>0</c:v>
                </c:pt>
                <c:pt idx="91">
                  <c:v>0</c:v>
                </c:pt>
                <c:pt idx="92">
                  <c:v>0</c:v>
                </c:pt>
                <c:pt idx="93">
                  <c:v>9</c:v>
                </c:pt>
                <c:pt idx="94">
                  <c:v>2</c:v>
                </c:pt>
                <c:pt idx="95">
                  <c:v>4</c:v>
                </c:pt>
                <c:pt idx="96">
                  <c:v>0</c:v>
                </c:pt>
                <c:pt idx="97">
                  <c:v>0</c:v>
                </c:pt>
                <c:pt idx="98">
                  <c:v>0</c:v>
                </c:pt>
                <c:pt idx="99">
                  <c:v>0</c:v>
                </c:pt>
                <c:pt idx="100">
                  <c:v>0</c:v>
                </c:pt>
                <c:pt idx="101">
                  <c:v>0</c:v>
                </c:pt>
                <c:pt idx="102">
                  <c:v>0</c:v>
                </c:pt>
                <c:pt idx="103">
                  <c:v>0</c:v>
                </c:pt>
                <c:pt idx="104">
                  <c:v>3</c:v>
                </c:pt>
                <c:pt idx="105">
                  <c:v>0</c:v>
                </c:pt>
                <c:pt idx="106">
                  <c:v>0</c:v>
                </c:pt>
                <c:pt idx="107">
                  <c:v>0</c:v>
                </c:pt>
                <c:pt idx="108">
                  <c:v>0</c:v>
                </c:pt>
                <c:pt idx="109">
                  <c:v>0</c:v>
                </c:pt>
                <c:pt idx="110">
                  <c:v>0</c:v>
                </c:pt>
                <c:pt idx="111">
                  <c:v>0</c:v>
                </c:pt>
                <c:pt idx="112">
                  <c:v>0</c:v>
                </c:pt>
                <c:pt idx="113">
                  <c:v>3</c:v>
                </c:pt>
                <c:pt idx="114">
                  <c:v>3</c:v>
                </c:pt>
                <c:pt idx="115">
                  <c:v>8</c:v>
                </c:pt>
                <c:pt idx="116">
                  <c:v>0</c:v>
                </c:pt>
                <c:pt idx="117">
                  <c:v>0</c:v>
                </c:pt>
                <c:pt idx="118">
                  <c:v>0</c:v>
                </c:pt>
                <c:pt idx="119">
                  <c:v>0</c:v>
                </c:pt>
                <c:pt idx="120">
                  <c:v>0</c:v>
                </c:pt>
                <c:pt idx="121">
                  <c:v>0</c:v>
                </c:pt>
                <c:pt idx="122">
                  <c:v>0</c:v>
                </c:pt>
                <c:pt idx="123">
                  <c:v>0</c:v>
                </c:pt>
                <c:pt idx="124">
                  <c:v>0</c:v>
                </c:pt>
                <c:pt idx="125">
                  <c:v>2</c:v>
                </c:pt>
                <c:pt idx="126">
                  <c:v>0</c:v>
                </c:pt>
                <c:pt idx="127">
                  <c:v>8</c:v>
                </c:pt>
                <c:pt idx="128">
                  <c:v>0</c:v>
                </c:pt>
                <c:pt idx="129">
                  <c:v>0</c:v>
                </c:pt>
                <c:pt idx="130">
                  <c:v>0</c:v>
                </c:pt>
                <c:pt idx="131">
                  <c:v>0</c:v>
                </c:pt>
                <c:pt idx="132">
                  <c:v>0</c:v>
                </c:pt>
                <c:pt idx="133">
                  <c:v>0</c:v>
                </c:pt>
                <c:pt idx="134">
                  <c:v>0</c:v>
                </c:pt>
                <c:pt idx="135">
                  <c:v>0</c:v>
                </c:pt>
                <c:pt idx="136">
                  <c:v>0</c:v>
                </c:pt>
                <c:pt idx="137">
                  <c:v>4</c:v>
                </c:pt>
                <c:pt idx="138">
                  <c:v>2</c:v>
                </c:pt>
                <c:pt idx="139">
                  <c:v>0</c:v>
                </c:pt>
                <c:pt idx="140">
                  <c:v>0</c:v>
                </c:pt>
                <c:pt idx="141">
                  <c:v>0</c:v>
                </c:pt>
                <c:pt idx="142">
                  <c:v>0</c:v>
                </c:pt>
                <c:pt idx="143">
                  <c:v>0</c:v>
                </c:pt>
                <c:pt idx="144">
                  <c:v>0</c:v>
                </c:pt>
                <c:pt idx="145">
                  <c:v>0</c:v>
                </c:pt>
                <c:pt idx="146">
                  <c:v>0</c:v>
                </c:pt>
                <c:pt idx="147">
                  <c:v>0</c:v>
                </c:pt>
                <c:pt idx="148">
                  <c:v>1</c:v>
                </c:pt>
                <c:pt idx="149">
                  <c:v>0</c:v>
                </c:pt>
                <c:pt idx="150">
                  <c:v>0</c:v>
                </c:pt>
                <c:pt idx="151">
                  <c:v>0</c:v>
                </c:pt>
                <c:pt idx="152">
                  <c:v>0</c:v>
                </c:pt>
                <c:pt idx="153">
                  <c:v>0</c:v>
                </c:pt>
                <c:pt idx="154">
                  <c:v>0</c:v>
                </c:pt>
                <c:pt idx="155">
                  <c:v>0</c:v>
                </c:pt>
                <c:pt idx="156">
                  <c:v>0</c:v>
                </c:pt>
                <c:pt idx="157">
                  <c:v>0</c:v>
                </c:pt>
                <c:pt idx="158">
                  <c:v>0</c:v>
                </c:pt>
                <c:pt idx="159">
                  <c:v>0</c:v>
                </c:pt>
                <c:pt idx="160">
                  <c:v>4</c:v>
                </c:pt>
                <c:pt idx="161">
                  <c:v>0</c:v>
                </c:pt>
                <c:pt idx="162">
                  <c:v>0</c:v>
                </c:pt>
                <c:pt idx="163">
                  <c:v>2</c:v>
                </c:pt>
              </c:numCache>
            </c:numRef>
          </c:val>
        </c:ser>
        <c:dLbls>
          <c:showLegendKey val="0"/>
          <c:showVal val="0"/>
          <c:showCatName val="0"/>
          <c:showSerName val="0"/>
          <c:showPercent val="0"/>
          <c:showBubbleSize val="0"/>
        </c:dLbls>
        <c:gapWidth val="150"/>
        <c:overlap val="100"/>
        <c:axId val="205385728"/>
        <c:axId val="205387264"/>
      </c:barChart>
      <c:dateAx>
        <c:axId val="205385728"/>
        <c:scaling>
          <c:orientation val="minMax"/>
        </c:scaling>
        <c:delete val="1"/>
        <c:axPos val="b"/>
        <c:numFmt formatCode="[$-409]yyyy;@" sourceLinked="0"/>
        <c:majorTickMark val="out"/>
        <c:minorTickMark val="none"/>
        <c:tickLblPos val="none"/>
        <c:crossAx val="205387264"/>
        <c:crosses val="autoZero"/>
        <c:auto val="1"/>
        <c:lblOffset val="100"/>
        <c:baseTimeUnit val="days"/>
        <c:majorUnit val="1"/>
        <c:majorTimeUnit val="years"/>
      </c:dateAx>
      <c:valAx>
        <c:axId val="205387264"/>
        <c:scaling>
          <c:orientation val="minMax"/>
          <c:max val="900"/>
          <c:min val="0"/>
        </c:scaling>
        <c:delete val="0"/>
        <c:axPos val="l"/>
        <c:numFmt formatCode="General" sourceLinked="1"/>
        <c:majorTickMark val="out"/>
        <c:minorTickMark val="none"/>
        <c:tickLblPos val="nextTo"/>
        <c:crossAx val="20538572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39031.576296297506</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39225.984074075073</c:v>
                </c:pt>
                <c:pt idx="29">
                  <c:v>39227.515324074091</c:v>
                </c:pt>
                <c:pt idx="30">
                  <c:v>39227.792407407404</c:v>
                </c:pt>
                <c:pt idx="31">
                  <c:v>39266.217349536986</c:v>
                </c:pt>
                <c:pt idx="32">
                  <c:v>39275.726944444446</c:v>
                </c:pt>
                <c:pt idx="33">
                  <c:v>39291.490995370368</c:v>
                </c:pt>
                <c:pt idx="34">
                  <c:v>39294.852534723213</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39529.521724535785</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39991.358796297616</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40704.418738427274</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41007.591041665386</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41284.98684027882</c:v>
                </c:pt>
                <c:pt idx="117">
                  <c:v>41285.560474536986</c:v>
                </c:pt>
                <c:pt idx="118">
                  <c:v>41289.730312499996</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phpbb!$S$2:$S$134</c:f>
              <c:numCache>
                <c:formatCode>General</c:formatCode>
                <c:ptCount val="133"/>
                <c:pt idx="0">
                  <c:v>2</c:v>
                </c:pt>
                <c:pt idx="1">
                  <c:v>1</c:v>
                </c:pt>
                <c:pt idx="2">
                  <c:v>43</c:v>
                </c:pt>
                <c:pt idx="3">
                  <c:v>1</c:v>
                </c:pt>
                <c:pt idx="4">
                  <c:v>0</c:v>
                </c:pt>
                <c:pt idx="5">
                  <c:v>0</c:v>
                </c:pt>
                <c:pt idx="6">
                  <c:v>1</c:v>
                </c:pt>
                <c:pt idx="7">
                  <c:v>0</c:v>
                </c:pt>
                <c:pt idx="8">
                  <c:v>3</c:v>
                </c:pt>
                <c:pt idx="9">
                  <c:v>1</c:v>
                </c:pt>
                <c:pt idx="10">
                  <c:v>1</c:v>
                </c:pt>
                <c:pt idx="11">
                  <c:v>1</c:v>
                </c:pt>
                <c:pt idx="12">
                  <c:v>3</c:v>
                </c:pt>
                <c:pt idx="13">
                  <c:v>0</c:v>
                </c:pt>
                <c:pt idx="14">
                  <c:v>4</c:v>
                </c:pt>
                <c:pt idx="15">
                  <c:v>4</c:v>
                </c:pt>
                <c:pt idx="16">
                  <c:v>4</c:v>
                </c:pt>
                <c:pt idx="17">
                  <c:v>2</c:v>
                </c:pt>
                <c:pt idx="18">
                  <c:v>0</c:v>
                </c:pt>
                <c:pt idx="19">
                  <c:v>0</c:v>
                </c:pt>
                <c:pt idx="20">
                  <c:v>1</c:v>
                </c:pt>
                <c:pt idx="21">
                  <c:v>1</c:v>
                </c:pt>
                <c:pt idx="22">
                  <c:v>2</c:v>
                </c:pt>
                <c:pt idx="23">
                  <c:v>1</c:v>
                </c:pt>
                <c:pt idx="24">
                  <c:v>0</c:v>
                </c:pt>
                <c:pt idx="25">
                  <c:v>0</c:v>
                </c:pt>
                <c:pt idx="26">
                  <c:v>0</c:v>
                </c:pt>
                <c:pt idx="27">
                  <c:v>3</c:v>
                </c:pt>
                <c:pt idx="28">
                  <c:v>0</c:v>
                </c:pt>
                <c:pt idx="29">
                  <c:v>1</c:v>
                </c:pt>
                <c:pt idx="30">
                  <c:v>2</c:v>
                </c:pt>
                <c:pt idx="31">
                  <c:v>3</c:v>
                </c:pt>
                <c:pt idx="32">
                  <c:v>19</c:v>
                </c:pt>
                <c:pt idx="33">
                  <c:v>4</c:v>
                </c:pt>
                <c:pt idx="34">
                  <c:v>0</c:v>
                </c:pt>
                <c:pt idx="35">
                  <c:v>1</c:v>
                </c:pt>
                <c:pt idx="36">
                  <c:v>2</c:v>
                </c:pt>
                <c:pt idx="37">
                  <c:v>4</c:v>
                </c:pt>
                <c:pt idx="38">
                  <c:v>5</c:v>
                </c:pt>
                <c:pt idx="39">
                  <c:v>2</c:v>
                </c:pt>
                <c:pt idx="40">
                  <c:v>3</c:v>
                </c:pt>
                <c:pt idx="41">
                  <c:v>1</c:v>
                </c:pt>
                <c:pt idx="42">
                  <c:v>1</c:v>
                </c:pt>
                <c:pt idx="43">
                  <c:v>11</c:v>
                </c:pt>
                <c:pt idx="44">
                  <c:v>1</c:v>
                </c:pt>
                <c:pt idx="45">
                  <c:v>0</c:v>
                </c:pt>
                <c:pt idx="46">
                  <c:v>1</c:v>
                </c:pt>
                <c:pt idx="47">
                  <c:v>1</c:v>
                </c:pt>
                <c:pt idx="48">
                  <c:v>20</c:v>
                </c:pt>
                <c:pt idx="49">
                  <c:v>0</c:v>
                </c:pt>
                <c:pt idx="50">
                  <c:v>0</c:v>
                </c:pt>
                <c:pt idx="51">
                  <c:v>1</c:v>
                </c:pt>
                <c:pt idx="52">
                  <c:v>2</c:v>
                </c:pt>
                <c:pt idx="53">
                  <c:v>0</c:v>
                </c:pt>
                <c:pt idx="54">
                  <c:v>2</c:v>
                </c:pt>
                <c:pt idx="55">
                  <c:v>2</c:v>
                </c:pt>
                <c:pt idx="56">
                  <c:v>0</c:v>
                </c:pt>
                <c:pt idx="57">
                  <c:v>1</c:v>
                </c:pt>
                <c:pt idx="58">
                  <c:v>0</c:v>
                </c:pt>
                <c:pt idx="59">
                  <c:v>0</c:v>
                </c:pt>
                <c:pt idx="60">
                  <c:v>0</c:v>
                </c:pt>
                <c:pt idx="61">
                  <c:v>0</c:v>
                </c:pt>
                <c:pt idx="62">
                  <c:v>0</c:v>
                </c:pt>
                <c:pt idx="63">
                  <c:v>0</c:v>
                </c:pt>
                <c:pt idx="64">
                  <c:v>10</c:v>
                </c:pt>
                <c:pt idx="65">
                  <c:v>5</c:v>
                </c:pt>
                <c:pt idx="66">
                  <c:v>3</c:v>
                </c:pt>
                <c:pt idx="67">
                  <c:v>4</c:v>
                </c:pt>
                <c:pt idx="68">
                  <c:v>4</c:v>
                </c:pt>
                <c:pt idx="69">
                  <c:v>2</c:v>
                </c:pt>
                <c:pt idx="70">
                  <c:v>4</c:v>
                </c:pt>
                <c:pt idx="71">
                  <c:v>7</c:v>
                </c:pt>
                <c:pt idx="72">
                  <c:v>3</c:v>
                </c:pt>
                <c:pt idx="73">
                  <c:v>3</c:v>
                </c:pt>
                <c:pt idx="74">
                  <c:v>3</c:v>
                </c:pt>
                <c:pt idx="75">
                  <c:v>4</c:v>
                </c:pt>
                <c:pt idx="76">
                  <c:v>3</c:v>
                </c:pt>
                <c:pt idx="77">
                  <c:v>5</c:v>
                </c:pt>
                <c:pt idx="78">
                  <c:v>6</c:v>
                </c:pt>
                <c:pt idx="79">
                  <c:v>1</c:v>
                </c:pt>
                <c:pt idx="80">
                  <c:v>2</c:v>
                </c:pt>
                <c:pt idx="81">
                  <c:v>2</c:v>
                </c:pt>
                <c:pt idx="82">
                  <c:v>6</c:v>
                </c:pt>
                <c:pt idx="83">
                  <c:v>0</c:v>
                </c:pt>
                <c:pt idx="84">
                  <c:v>6</c:v>
                </c:pt>
                <c:pt idx="85">
                  <c:v>0</c:v>
                </c:pt>
                <c:pt idx="86">
                  <c:v>1</c:v>
                </c:pt>
                <c:pt idx="87">
                  <c:v>1</c:v>
                </c:pt>
                <c:pt idx="88">
                  <c:v>2</c:v>
                </c:pt>
                <c:pt idx="89">
                  <c:v>2</c:v>
                </c:pt>
                <c:pt idx="90">
                  <c:v>1</c:v>
                </c:pt>
                <c:pt idx="91">
                  <c:v>0</c:v>
                </c:pt>
                <c:pt idx="92">
                  <c:v>4</c:v>
                </c:pt>
                <c:pt idx="93">
                  <c:v>5</c:v>
                </c:pt>
                <c:pt idx="94">
                  <c:v>3</c:v>
                </c:pt>
                <c:pt idx="95">
                  <c:v>7</c:v>
                </c:pt>
                <c:pt idx="96">
                  <c:v>9</c:v>
                </c:pt>
                <c:pt idx="97">
                  <c:v>5</c:v>
                </c:pt>
                <c:pt idx="98">
                  <c:v>0</c:v>
                </c:pt>
                <c:pt idx="99">
                  <c:v>1</c:v>
                </c:pt>
                <c:pt idx="100">
                  <c:v>5</c:v>
                </c:pt>
                <c:pt idx="101">
                  <c:v>1</c:v>
                </c:pt>
                <c:pt idx="102">
                  <c:v>1</c:v>
                </c:pt>
                <c:pt idx="103">
                  <c:v>0</c:v>
                </c:pt>
                <c:pt idx="104">
                  <c:v>4</c:v>
                </c:pt>
                <c:pt idx="105">
                  <c:v>4</c:v>
                </c:pt>
                <c:pt idx="106">
                  <c:v>1</c:v>
                </c:pt>
                <c:pt idx="107">
                  <c:v>4</c:v>
                </c:pt>
                <c:pt idx="108">
                  <c:v>5</c:v>
                </c:pt>
                <c:pt idx="109">
                  <c:v>1</c:v>
                </c:pt>
                <c:pt idx="110">
                  <c:v>1</c:v>
                </c:pt>
                <c:pt idx="111">
                  <c:v>1</c:v>
                </c:pt>
                <c:pt idx="112">
                  <c:v>1</c:v>
                </c:pt>
                <c:pt idx="113">
                  <c:v>1</c:v>
                </c:pt>
                <c:pt idx="114">
                  <c:v>0</c:v>
                </c:pt>
                <c:pt idx="115">
                  <c:v>1</c:v>
                </c:pt>
                <c:pt idx="116">
                  <c:v>1</c:v>
                </c:pt>
                <c:pt idx="117">
                  <c:v>1</c:v>
                </c:pt>
                <c:pt idx="118">
                  <c:v>1</c:v>
                </c:pt>
                <c:pt idx="119">
                  <c:v>1</c:v>
                </c:pt>
                <c:pt idx="120">
                  <c:v>1</c:v>
                </c:pt>
                <c:pt idx="121">
                  <c:v>0</c:v>
                </c:pt>
                <c:pt idx="122">
                  <c:v>0</c:v>
                </c:pt>
                <c:pt idx="123">
                  <c:v>4</c:v>
                </c:pt>
                <c:pt idx="124">
                  <c:v>4</c:v>
                </c:pt>
                <c:pt idx="125">
                  <c:v>1</c:v>
                </c:pt>
                <c:pt idx="126">
                  <c:v>4</c:v>
                </c:pt>
                <c:pt idx="127">
                  <c:v>4</c:v>
                </c:pt>
                <c:pt idx="128">
                  <c:v>4</c:v>
                </c:pt>
                <c:pt idx="129">
                  <c:v>0</c:v>
                </c:pt>
                <c:pt idx="130">
                  <c:v>2</c:v>
                </c:pt>
                <c:pt idx="131">
                  <c:v>5</c:v>
                </c:pt>
                <c:pt idx="132">
                  <c:v>1</c:v>
                </c:pt>
              </c:numCache>
            </c:numRef>
          </c:val>
        </c:ser>
        <c:ser>
          <c:idx val="1"/>
          <c:order val="1"/>
          <c:tx>
            <c:v>Insertions</c:v>
          </c:tx>
          <c:spPr>
            <a:solidFill>
              <a:srgbClr val="00B050"/>
            </a:solidFill>
          </c:spPr>
          <c:invertIfNegative val="0"/>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39031.576296297506</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39225.984074075073</c:v>
                </c:pt>
                <c:pt idx="29">
                  <c:v>39227.515324074091</c:v>
                </c:pt>
                <c:pt idx="30">
                  <c:v>39227.792407407404</c:v>
                </c:pt>
                <c:pt idx="31">
                  <c:v>39266.217349536986</c:v>
                </c:pt>
                <c:pt idx="32">
                  <c:v>39275.726944444446</c:v>
                </c:pt>
                <c:pt idx="33">
                  <c:v>39291.490995370368</c:v>
                </c:pt>
                <c:pt idx="34">
                  <c:v>39294.852534723213</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39529.521724535785</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39991.358796297616</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40704.418738427274</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41007.591041665386</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41284.98684027882</c:v>
                </c:pt>
                <c:pt idx="117">
                  <c:v>41285.560474536986</c:v>
                </c:pt>
                <c:pt idx="118">
                  <c:v>41289.730312499996</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phpbb!$W$2:$W$134</c:f>
              <c:numCache>
                <c:formatCode>General</c:formatCode>
                <c:ptCount val="133"/>
                <c:pt idx="0">
                  <c:v>0</c:v>
                </c:pt>
                <c:pt idx="1">
                  <c:v>2</c:v>
                </c:pt>
                <c:pt idx="2">
                  <c:v>0</c:v>
                </c:pt>
                <c:pt idx="3">
                  <c:v>0</c:v>
                </c:pt>
                <c:pt idx="4">
                  <c:v>0</c:v>
                </c:pt>
                <c:pt idx="5">
                  <c:v>0</c:v>
                </c:pt>
                <c:pt idx="6">
                  <c:v>1</c:v>
                </c:pt>
                <c:pt idx="7">
                  <c:v>0</c:v>
                </c:pt>
                <c:pt idx="8">
                  <c:v>1</c:v>
                </c:pt>
                <c:pt idx="9">
                  <c:v>1</c:v>
                </c:pt>
                <c:pt idx="10">
                  <c:v>1</c:v>
                </c:pt>
                <c:pt idx="11">
                  <c:v>1</c:v>
                </c:pt>
                <c:pt idx="12">
                  <c:v>0</c:v>
                </c:pt>
                <c:pt idx="13">
                  <c:v>0</c:v>
                </c:pt>
                <c:pt idx="14">
                  <c:v>0</c:v>
                </c:pt>
                <c:pt idx="15">
                  <c:v>0</c:v>
                </c:pt>
                <c:pt idx="16">
                  <c:v>0</c:v>
                </c:pt>
                <c:pt idx="17">
                  <c:v>0</c:v>
                </c:pt>
                <c:pt idx="18">
                  <c:v>0</c:v>
                </c:pt>
                <c:pt idx="19">
                  <c:v>0</c:v>
                </c:pt>
                <c:pt idx="20">
                  <c:v>1</c:v>
                </c:pt>
                <c:pt idx="21">
                  <c:v>1</c:v>
                </c:pt>
                <c:pt idx="22">
                  <c:v>0</c:v>
                </c:pt>
                <c:pt idx="23">
                  <c:v>8</c:v>
                </c:pt>
                <c:pt idx="24">
                  <c:v>0</c:v>
                </c:pt>
                <c:pt idx="25">
                  <c:v>0</c:v>
                </c:pt>
                <c:pt idx="26">
                  <c:v>0</c:v>
                </c:pt>
                <c:pt idx="27">
                  <c:v>0</c:v>
                </c:pt>
                <c:pt idx="28">
                  <c:v>0</c:v>
                </c:pt>
                <c:pt idx="29">
                  <c:v>1</c:v>
                </c:pt>
                <c:pt idx="30">
                  <c:v>1</c:v>
                </c:pt>
                <c:pt idx="31">
                  <c:v>0</c:v>
                </c:pt>
                <c:pt idx="32">
                  <c:v>0</c:v>
                </c:pt>
                <c:pt idx="33">
                  <c:v>0</c:v>
                </c:pt>
                <c:pt idx="34">
                  <c:v>0</c:v>
                </c:pt>
                <c:pt idx="35">
                  <c:v>1</c:v>
                </c:pt>
                <c:pt idx="36">
                  <c:v>0</c:v>
                </c:pt>
                <c:pt idx="37">
                  <c:v>0</c:v>
                </c:pt>
                <c:pt idx="38">
                  <c:v>0</c:v>
                </c:pt>
                <c:pt idx="39">
                  <c:v>0</c:v>
                </c:pt>
                <c:pt idx="40">
                  <c:v>0</c:v>
                </c:pt>
                <c:pt idx="41">
                  <c:v>1</c:v>
                </c:pt>
                <c:pt idx="42">
                  <c:v>1</c:v>
                </c:pt>
                <c:pt idx="43">
                  <c:v>0</c:v>
                </c:pt>
                <c:pt idx="44">
                  <c:v>2</c:v>
                </c:pt>
                <c:pt idx="45">
                  <c:v>0</c:v>
                </c:pt>
                <c:pt idx="46">
                  <c:v>1</c:v>
                </c:pt>
                <c:pt idx="47">
                  <c:v>1</c:v>
                </c:pt>
                <c:pt idx="48">
                  <c:v>0</c:v>
                </c:pt>
                <c:pt idx="49">
                  <c:v>0</c:v>
                </c:pt>
                <c:pt idx="50">
                  <c:v>0</c:v>
                </c:pt>
                <c:pt idx="51">
                  <c:v>1</c:v>
                </c:pt>
                <c:pt idx="52">
                  <c:v>2</c:v>
                </c:pt>
                <c:pt idx="53">
                  <c:v>0</c:v>
                </c:pt>
                <c:pt idx="54">
                  <c:v>2</c:v>
                </c:pt>
                <c:pt idx="55">
                  <c:v>3</c:v>
                </c:pt>
                <c:pt idx="56">
                  <c:v>0</c:v>
                </c:pt>
                <c:pt idx="57">
                  <c:v>1</c:v>
                </c:pt>
                <c:pt idx="58">
                  <c:v>0</c:v>
                </c:pt>
                <c:pt idx="59">
                  <c:v>0</c:v>
                </c:pt>
                <c:pt idx="60">
                  <c:v>0</c:v>
                </c:pt>
                <c:pt idx="61">
                  <c:v>0</c:v>
                </c:pt>
                <c:pt idx="62">
                  <c:v>0</c:v>
                </c:pt>
                <c:pt idx="63">
                  <c:v>0</c:v>
                </c:pt>
                <c:pt idx="64">
                  <c:v>14</c:v>
                </c:pt>
                <c:pt idx="65">
                  <c:v>25</c:v>
                </c:pt>
                <c:pt idx="66">
                  <c:v>0</c:v>
                </c:pt>
                <c:pt idx="67">
                  <c:v>1</c:v>
                </c:pt>
                <c:pt idx="68">
                  <c:v>0</c:v>
                </c:pt>
                <c:pt idx="69">
                  <c:v>1</c:v>
                </c:pt>
                <c:pt idx="70">
                  <c:v>12</c:v>
                </c:pt>
                <c:pt idx="71">
                  <c:v>25</c:v>
                </c:pt>
                <c:pt idx="72">
                  <c:v>2</c:v>
                </c:pt>
                <c:pt idx="73">
                  <c:v>0</c:v>
                </c:pt>
                <c:pt idx="74">
                  <c:v>2</c:v>
                </c:pt>
                <c:pt idx="75">
                  <c:v>0</c:v>
                </c:pt>
                <c:pt idx="76">
                  <c:v>2</c:v>
                </c:pt>
                <c:pt idx="77">
                  <c:v>19</c:v>
                </c:pt>
                <c:pt idx="78">
                  <c:v>16</c:v>
                </c:pt>
                <c:pt idx="79">
                  <c:v>1</c:v>
                </c:pt>
                <c:pt idx="80">
                  <c:v>10</c:v>
                </c:pt>
                <c:pt idx="81">
                  <c:v>0</c:v>
                </c:pt>
                <c:pt idx="82">
                  <c:v>24</c:v>
                </c:pt>
                <c:pt idx="83">
                  <c:v>0</c:v>
                </c:pt>
                <c:pt idx="84">
                  <c:v>2</c:v>
                </c:pt>
                <c:pt idx="85">
                  <c:v>4</c:v>
                </c:pt>
                <c:pt idx="86">
                  <c:v>1</c:v>
                </c:pt>
                <c:pt idx="87">
                  <c:v>1</c:v>
                </c:pt>
                <c:pt idx="88">
                  <c:v>4</c:v>
                </c:pt>
                <c:pt idx="89">
                  <c:v>2</c:v>
                </c:pt>
                <c:pt idx="90">
                  <c:v>0</c:v>
                </c:pt>
                <c:pt idx="91">
                  <c:v>0</c:v>
                </c:pt>
                <c:pt idx="92">
                  <c:v>0</c:v>
                </c:pt>
                <c:pt idx="93">
                  <c:v>2</c:v>
                </c:pt>
                <c:pt idx="94">
                  <c:v>0</c:v>
                </c:pt>
                <c:pt idx="95">
                  <c:v>41</c:v>
                </c:pt>
                <c:pt idx="96">
                  <c:v>11</c:v>
                </c:pt>
                <c:pt idx="97">
                  <c:v>1</c:v>
                </c:pt>
                <c:pt idx="98">
                  <c:v>14</c:v>
                </c:pt>
                <c:pt idx="99">
                  <c:v>1</c:v>
                </c:pt>
                <c:pt idx="100">
                  <c:v>1</c:v>
                </c:pt>
                <c:pt idx="101">
                  <c:v>1</c:v>
                </c:pt>
                <c:pt idx="102">
                  <c:v>2</c:v>
                </c:pt>
                <c:pt idx="103">
                  <c:v>16</c:v>
                </c:pt>
                <c:pt idx="104">
                  <c:v>0</c:v>
                </c:pt>
                <c:pt idx="105">
                  <c:v>6</c:v>
                </c:pt>
                <c:pt idx="106">
                  <c:v>0</c:v>
                </c:pt>
                <c:pt idx="107">
                  <c:v>1</c:v>
                </c:pt>
                <c:pt idx="108">
                  <c:v>3</c:v>
                </c:pt>
                <c:pt idx="109">
                  <c:v>16</c:v>
                </c:pt>
                <c:pt idx="110">
                  <c:v>3</c:v>
                </c:pt>
                <c:pt idx="111">
                  <c:v>1</c:v>
                </c:pt>
                <c:pt idx="112">
                  <c:v>1</c:v>
                </c:pt>
                <c:pt idx="113">
                  <c:v>1</c:v>
                </c:pt>
                <c:pt idx="114">
                  <c:v>7</c:v>
                </c:pt>
                <c:pt idx="115">
                  <c:v>1</c:v>
                </c:pt>
                <c:pt idx="116">
                  <c:v>0</c:v>
                </c:pt>
                <c:pt idx="117">
                  <c:v>1</c:v>
                </c:pt>
                <c:pt idx="118">
                  <c:v>21</c:v>
                </c:pt>
                <c:pt idx="119">
                  <c:v>0</c:v>
                </c:pt>
                <c:pt idx="120">
                  <c:v>19</c:v>
                </c:pt>
                <c:pt idx="121">
                  <c:v>0</c:v>
                </c:pt>
                <c:pt idx="122">
                  <c:v>8</c:v>
                </c:pt>
                <c:pt idx="123">
                  <c:v>0</c:v>
                </c:pt>
                <c:pt idx="124">
                  <c:v>18</c:v>
                </c:pt>
                <c:pt idx="125">
                  <c:v>6</c:v>
                </c:pt>
                <c:pt idx="126">
                  <c:v>19</c:v>
                </c:pt>
                <c:pt idx="127">
                  <c:v>6</c:v>
                </c:pt>
                <c:pt idx="128">
                  <c:v>0</c:v>
                </c:pt>
                <c:pt idx="129">
                  <c:v>3</c:v>
                </c:pt>
                <c:pt idx="130">
                  <c:v>0</c:v>
                </c:pt>
                <c:pt idx="131">
                  <c:v>4</c:v>
                </c:pt>
                <c:pt idx="132">
                  <c:v>1</c:v>
                </c:pt>
              </c:numCache>
            </c:numRef>
          </c:val>
        </c:ser>
        <c:ser>
          <c:idx val="2"/>
          <c:order val="2"/>
          <c:tx>
            <c:v>Deletions</c:v>
          </c:tx>
          <c:spPr>
            <a:solidFill>
              <a:srgbClr val="FF0000"/>
            </a:solidFill>
          </c:spPr>
          <c:invertIfNegative val="0"/>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39003.923819445212</c:v>
                </c:pt>
                <c:pt idx="7">
                  <c:v>39031.576296297506</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39225.984074075073</c:v>
                </c:pt>
                <c:pt idx="29">
                  <c:v>39227.515324074091</c:v>
                </c:pt>
                <c:pt idx="30">
                  <c:v>39227.792407407404</c:v>
                </c:pt>
                <c:pt idx="31">
                  <c:v>39266.217349536986</c:v>
                </c:pt>
                <c:pt idx="32">
                  <c:v>39275.726944444446</c:v>
                </c:pt>
                <c:pt idx="33">
                  <c:v>39291.490995370368</c:v>
                </c:pt>
                <c:pt idx="34">
                  <c:v>39294.852534723213</c:v>
                </c:pt>
                <c:pt idx="35">
                  <c:v>39358.62909722222</c:v>
                </c:pt>
                <c:pt idx="36">
                  <c:v>39359.196284722224</c:v>
                </c:pt>
                <c:pt idx="37">
                  <c:v>39361.472708333335</c:v>
                </c:pt>
                <c:pt idx="38">
                  <c:v>39369.508703703585</c:v>
                </c:pt>
                <c:pt idx="39">
                  <c:v>39369.657453703585</c:v>
                </c:pt>
                <c:pt idx="40">
                  <c:v>39421.637743054984</c:v>
                </c:pt>
                <c:pt idx="41">
                  <c:v>39481.954976851848</c:v>
                </c:pt>
                <c:pt idx="42">
                  <c:v>39529.521724535785</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39991.358796297616</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40704.418738427274</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41007.591041665386</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41223.707453702984</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41284.98684027882</c:v>
                </c:pt>
                <c:pt idx="117">
                  <c:v>41285.560474536986</c:v>
                </c:pt>
                <c:pt idx="118">
                  <c:v>41289.730312499996</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41337.815069445212</c:v>
                </c:pt>
                <c:pt idx="129">
                  <c:v>41338.057048611074</c:v>
                </c:pt>
                <c:pt idx="130">
                  <c:v>41338.902557870613</c:v>
                </c:pt>
                <c:pt idx="131">
                  <c:v>41393.161863425928</c:v>
                </c:pt>
                <c:pt idx="132">
                  <c:v>41394.098692129628</c:v>
                </c:pt>
              </c:numCache>
            </c:numRef>
          </c:cat>
          <c:val>
            <c:numRef>
              <c:f>phpbb!$X$2:$X$134</c:f>
              <c:numCache>
                <c:formatCode>General</c:formatCode>
                <c:ptCount val="133"/>
                <c:pt idx="0">
                  <c:v>4</c:v>
                </c:pt>
                <c:pt idx="1">
                  <c:v>0</c:v>
                </c:pt>
                <c:pt idx="2">
                  <c:v>0</c:v>
                </c:pt>
                <c:pt idx="3">
                  <c:v>2</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150</c:v>
                </c:pt>
                <c:pt idx="24">
                  <c:v>0</c:v>
                </c:pt>
                <c:pt idx="25">
                  <c:v>0</c:v>
                </c:pt>
                <c:pt idx="26">
                  <c:v>0</c:v>
                </c:pt>
                <c:pt idx="27">
                  <c:v>2</c:v>
                </c:pt>
                <c:pt idx="28">
                  <c:v>0</c:v>
                </c:pt>
                <c:pt idx="29">
                  <c:v>0</c:v>
                </c:pt>
                <c:pt idx="30">
                  <c:v>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29</c:v>
                </c:pt>
                <c:pt idx="65">
                  <c:v>12</c:v>
                </c:pt>
                <c:pt idx="66">
                  <c:v>4</c:v>
                </c:pt>
                <c:pt idx="67">
                  <c:v>0</c:v>
                </c:pt>
                <c:pt idx="68">
                  <c:v>2</c:v>
                </c:pt>
                <c:pt idx="69">
                  <c:v>0</c:v>
                </c:pt>
                <c:pt idx="70">
                  <c:v>27</c:v>
                </c:pt>
                <c:pt idx="71">
                  <c:v>7</c:v>
                </c:pt>
                <c:pt idx="72">
                  <c:v>0</c:v>
                </c:pt>
                <c:pt idx="73">
                  <c:v>4</c:v>
                </c:pt>
                <c:pt idx="74">
                  <c:v>0</c:v>
                </c:pt>
                <c:pt idx="75">
                  <c:v>6</c:v>
                </c:pt>
                <c:pt idx="76">
                  <c:v>0</c:v>
                </c:pt>
                <c:pt idx="77">
                  <c:v>42</c:v>
                </c:pt>
                <c:pt idx="78">
                  <c:v>24</c:v>
                </c:pt>
                <c:pt idx="79">
                  <c:v>0</c:v>
                </c:pt>
                <c:pt idx="80">
                  <c:v>4</c:v>
                </c:pt>
                <c:pt idx="81">
                  <c:v>12</c:v>
                </c:pt>
                <c:pt idx="82">
                  <c:v>4</c:v>
                </c:pt>
                <c:pt idx="83">
                  <c:v>0</c:v>
                </c:pt>
                <c:pt idx="84">
                  <c:v>27</c:v>
                </c:pt>
                <c:pt idx="85">
                  <c:v>0</c:v>
                </c:pt>
                <c:pt idx="86">
                  <c:v>0</c:v>
                </c:pt>
                <c:pt idx="87">
                  <c:v>2</c:v>
                </c:pt>
                <c:pt idx="88">
                  <c:v>17</c:v>
                </c:pt>
                <c:pt idx="89">
                  <c:v>0</c:v>
                </c:pt>
                <c:pt idx="90">
                  <c:v>2</c:v>
                </c:pt>
                <c:pt idx="91">
                  <c:v>0</c:v>
                </c:pt>
                <c:pt idx="92">
                  <c:v>0</c:v>
                </c:pt>
                <c:pt idx="93">
                  <c:v>0</c:v>
                </c:pt>
                <c:pt idx="94">
                  <c:v>6</c:v>
                </c:pt>
                <c:pt idx="95">
                  <c:v>18</c:v>
                </c:pt>
                <c:pt idx="96">
                  <c:v>44</c:v>
                </c:pt>
                <c:pt idx="97">
                  <c:v>0</c:v>
                </c:pt>
                <c:pt idx="98">
                  <c:v>0</c:v>
                </c:pt>
                <c:pt idx="99">
                  <c:v>0</c:v>
                </c:pt>
                <c:pt idx="100">
                  <c:v>2</c:v>
                </c:pt>
                <c:pt idx="101">
                  <c:v>0</c:v>
                </c:pt>
                <c:pt idx="102">
                  <c:v>16</c:v>
                </c:pt>
                <c:pt idx="103">
                  <c:v>0</c:v>
                </c:pt>
                <c:pt idx="104">
                  <c:v>16</c:v>
                </c:pt>
                <c:pt idx="105">
                  <c:v>0</c:v>
                </c:pt>
                <c:pt idx="106">
                  <c:v>2</c:v>
                </c:pt>
                <c:pt idx="107">
                  <c:v>6</c:v>
                </c:pt>
                <c:pt idx="108">
                  <c:v>0</c:v>
                </c:pt>
                <c:pt idx="109">
                  <c:v>6</c:v>
                </c:pt>
                <c:pt idx="110">
                  <c:v>2</c:v>
                </c:pt>
                <c:pt idx="111">
                  <c:v>2</c:v>
                </c:pt>
                <c:pt idx="112">
                  <c:v>2</c:v>
                </c:pt>
                <c:pt idx="113">
                  <c:v>2</c:v>
                </c:pt>
                <c:pt idx="114">
                  <c:v>18</c:v>
                </c:pt>
                <c:pt idx="115">
                  <c:v>0</c:v>
                </c:pt>
                <c:pt idx="116">
                  <c:v>10</c:v>
                </c:pt>
                <c:pt idx="117">
                  <c:v>0</c:v>
                </c:pt>
                <c:pt idx="118">
                  <c:v>0</c:v>
                </c:pt>
                <c:pt idx="119">
                  <c:v>20</c:v>
                </c:pt>
                <c:pt idx="120">
                  <c:v>0</c:v>
                </c:pt>
                <c:pt idx="121">
                  <c:v>18</c:v>
                </c:pt>
                <c:pt idx="122">
                  <c:v>0</c:v>
                </c:pt>
                <c:pt idx="123">
                  <c:v>0</c:v>
                </c:pt>
                <c:pt idx="124">
                  <c:v>0</c:v>
                </c:pt>
                <c:pt idx="125">
                  <c:v>20</c:v>
                </c:pt>
                <c:pt idx="126">
                  <c:v>6</c:v>
                </c:pt>
                <c:pt idx="127">
                  <c:v>2</c:v>
                </c:pt>
                <c:pt idx="128">
                  <c:v>0</c:v>
                </c:pt>
                <c:pt idx="129">
                  <c:v>0</c:v>
                </c:pt>
                <c:pt idx="130">
                  <c:v>0</c:v>
                </c:pt>
                <c:pt idx="131">
                  <c:v>6</c:v>
                </c:pt>
                <c:pt idx="132">
                  <c:v>2</c:v>
                </c:pt>
              </c:numCache>
            </c:numRef>
          </c:val>
        </c:ser>
        <c:dLbls>
          <c:showLegendKey val="0"/>
          <c:showVal val="0"/>
          <c:showCatName val="0"/>
          <c:showSerName val="0"/>
          <c:showPercent val="0"/>
          <c:showBubbleSize val="0"/>
        </c:dLbls>
        <c:gapWidth val="9"/>
        <c:overlap val="100"/>
        <c:axId val="205555968"/>
        <c:axId val="205557760"/>
      </c:barChart>
      <c:dateAx>
        <c:axId val="205555968"/>
        <c:scaling>
          <c:orientation val="minMax"/>
        </c:scaling>
        <c:delete val="1"/>
        <c:axPos val="b"/>
        <c:numFmt formatCode="[$-409]yyyy;@" sourceLinked="0"/>
        <c:majorTickMark val="none"/>
        <c:minorTickMark val="none"/>
        <c:tickLblPos val="none"/>
        <c:crossAx val="205557760"/>
        <c:crosses val="autoZero"/>
        <c:auto val="1"/>
        <c:lblOffset val="100"/>
        <c:baseTimeUnit val="days"/>
        <c:majorUnit val="1"/>
        <c:majorTimeUnit val="years"/>
      </c:dateAx>
      <c:valAx>
        <c:axId val="205557760"/>
        <c:scaling>
          <c:orientation val="minMax"/>
        </c:scaling>
        <c:delete val="0"/>
        <c:axPos val="l"/>
        <c:numFmt formatCode="General" sourceLinked="1"/>
        <c:majorTickMark val="out"/>
        <c:minorTickMark val="none"/>
        <c:tickLblPos val="nextTo"/>
        <c:crossAx val="20555596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723447261185423E-2"/>
          <c:y val="8.9856368563689712E-2"/>
          <c:w val="0.88802262199181259"/>
          <c:h val="0.72604200542005415"/>
        </c:manualLayout>
      </c:layout>
      <c:barChart>
        <c:barDir val="col"/>
        <c:grouping val="stacked"/>
        <c:varyColors val="0"/>
        <c:ser>
          <c:idx val="0"/>
          <c:order val="0"/>
          <c:tx>
            <c:v>Alterations</c:v>
          </c:tx>
          <c:spPr>
            <a:solidFill>
              <a:srgbClr val="FFC000"/>
            </a:solidFill>
          </c:spPr>
          <c:invertIfNegative val="0"/>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38817.393923610027</c:v>
                </c:pt>
                <c:pt idx="19">
                  <c:v>38896.476296297646</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39133.763703702294</c:v>
                </c:pt>
                <c:pt idx="32">
                  <c:v>39133.858912037213</c:v>
                </c:pt>
                <c:pt idx="33">
                  <c:v>39146.996238427229</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39882.858414353024</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41119.380277779106</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typo3!$S$2:$S$97</c:f>
              <c:numCache>
                <c:formatCode>General</c:formatCode>
                <c:ptCount val="96"/>
                <c:pt idx="0">
                  <c:v>0</c:v>
                </c:pt>
                <c:pt idx="1">
                  <c:v>1</c:v>
                </c:pt>
                <c:pt idx="2">
                  <c:v>1</c:v>
                </c:pt>
                <c:pt idx="3">
                  <c:v>1</c:v>
                </c:pt>
                <c:pt idx="4">
                  <c:v>0</c:v>
                </c:pt>
                <c:pt idx="5">
                  <c:v>2</c:v>
                </c:pt>
                <c:pt idx="6">
                  <c:v>2</c:v>
                </c:pt>
                <c:pt idx="7">
                  <c:v>1</c:v>
                </c:pt>
                <c:pt idx="8">
                  <c:v>2</c:v>
                </c:pt>
                <c:pt idx="9">
                  <c:v>0</c:v>
                </c:pt>
                <c:pt idx="10">
                  <c:v>0</c:v>
                </c:pt>
                <c:pt idx="11">
                  <c:v>2</c:v>
                </c:pt>
                <c:pt idx="12">
                  <c:v>0</c:v>
                </c:pt>
                <c:pt idx="13">
                  <c:v>3</c:v>
                </c:pt>
                <c:pt idx="14">
                  <c:v>3</c:v>
                </c:pt>
                <c:pt idx="15">
                  <c:v>1</c:v>
                </c:pt>
                <c:pt idx="16">
                  <c:v>1</c:v>
                </c:pt>
                <c:pt idx="17">
                  <c:v>0</c:v>
                </c:pt>
                <c:pt idx="18">
                  <c:v>2</c:v>
                </c:pt>
                <c:pt idx="19">
                  <c:v>2</c:v>
                </c:pt>
                <c:pt idx="20">
                  <c:v>42</c:v>
                </c:pt>
                <c:pt idx="21">
                  <c:v>1</c:v>
                </c:pt>
                <c:pt idx="22">
                  <c:v>0</c:v>
                </c:pt>
                <c:pt idx="23">
                  <c:v>4</c:v>
                </c:pt>
                <c:pt idx="24">
                  <c:v>0</c:v>
                </c:pt>
                <c:pt idx="25">
                  <c:v>0</c:v>
                </c:pt>
                <c:pt idx="26">
                  <c:v>2</c:v>
                </c:pt>
                <c:pt idx="27">
                  <c:v>0</c:v>
                </c:pt>
                <c:pt idx="28">
                  <c:v>0</c:v>
                </c:pt>
                <c:pt idx="29">
                  <c:v>2</c:v>
                </c:pt>
                <c:pt idx="30">
                  <c:v>9</c:v>
                </c:pt>
                <c:pt idx="31">
                  <c:v>2</c:v>
                </c:pt>
                <c:pt idx="32">
                  <c:v>0</c:v>
                </c:pt>
                <c:pt idx="33">
                  <c:v>0</c:v>
                </c:pt>
                <c:pt idx="34">
                  <c:v>24</c:v>
                </c:pt>
                <c:pt idx="35">
                  <c:v>2</c:v>
                </c:pt>
                <c:pt idx="36">
                  <c:v>1</c:v>
                </c:pt>
                <c:pt idx="37">
                  <c:v>0</c:v>
                </c:pt>
                <c:pt idx="38">
                  <c:v>0</c:v>
                </c:pt>
                <c:pt idx="39">
                  <c:v>1</c:v>
                </c:pt>
                <c:pt idx="40">
                  <c:v>2</c:v>
                </c:pt>
                <c:pt idx="41">
                  <c:v>1</c:v>
                </c:pt>
                <c:pt idx="42">
                  <c:v>11</c:v>
                </c:pt>
                <c:pt idx="43">
                  <c:v>0</c:v>
                </c:pt>
                <c:pt idx="44">
                  <c:v>1</c:v>
                </c:pt>
                <c:pt idx="45">
                  <c:v>2</c:v>
                </c:pt>
                <c:pt idx="46">
                  <c:v>0</c:v>
                </c:pt>
                <c:pt idx="47">
                  <c:v>0</c:v>
                </c:pt>
                <c:pt idx="48">
                  <c:v>2</c:v>
                </c:pt>
                <c:pt idx="49">
                  <c:v>0</c:v>
                </c:pt>
                <c:pt idx="50">
                  <c:v>0</c:v>
                </c:pt>
                <c:pt idx="51">
                  <c:v>2</c:v>
                </c:pt>
                <c:pt idx="52">
                  <c:v>1</c:v>
                </c:pt>
                <c:pt idx="53">
                  <c:v>0</c:v>
                </c:pt>
                <c:pt idx="54">
                  <c:v>2</c:v>
                </c:pt>
                <c:pt idx="55">
                  <c:v>0</c:v>
                </c:pt>
                <c:pt idx="56">
                  <c:v>2</c:v>
                </c:pt>
                <c:pt idx="57">
                  <c:v>1</c:v>
                </c:pt>
                <c:pt idx="58">
                  <c:v>2</c:v>
                </c:pt>
                <c:pt idx="59">
                  <c:v>2</c:v>
                </c:pt>
                <c:pt idx="60">
                  <c:v>2</c:v>
                </c:pt>
                <c:pt idx="61">
                  <c:v>0</c:v>
                </c:pt>
                <c:pt idx="62">
                  <c:v>1</c:v>
                </c:pt>
                <c:pt idx="63">
                  <c:v>0</c:v>
                </c:pt>
                <c:pt idx="64">
                  <c:v>2</c:v>
                </c:pt>
                <c:pt idx="65">
                  <c:v>1</c:v>
                </c:pt>
                <c:pt idx="66">
                  <c:v>2</c:v>
                </c:pt>
                <c:pt idx="67">
                  <c:v>0</c:v>
                </c:pt>
                <c:pt idx="68">
                  <c:v>0</c:v>
                </c:pt>
                <c:pt idx="69">
                  <c:v>0</c:v>
                </c:pt>
                <c:pt idx="70">
                  <c:v>1</c:v>
                </c:pt>
                <c:pt idx="71">
                  <c:v>0</c:v>
                </c:pt>
                <c:pt idx="72">
                  <c:v>0</c:v>
                </c:pt>
                <c:pt idx="73">
                  <c:v>0</c:v>
                </c:pt>
                <c:pt idx="74">
                  <c:v>2</c:v>
                </c:pt>
                <c:pt idx="75">
                  <c:v>2</c:v>
                </c:pt>
                <c:pt idx="76">
                  <c:v>2</c:v>
                </c:pt>
                <c:pt idx="77">
                  <c:v>2</c:v>
                </c:pt>
                <c:pt idx="78">
                  <c:v>0</c:v>
                </c:pt>
                <c:pt idx="79">
                  <c:v>0</c:v>
                </c:pt>
                <c:pt idx="80">
                  <c:v>0</c:v>
                </c:pt>
                <c:pt idx="81">
                  <c:v>2</c:v>
                </c:pt>
                <c:pt idx="82">
                  <c:v>0</c:v>
                </c:pt>
                <c:pt idx="83">
                  <c:v>1</c:v>
                </c:pt>
                <c:pt idx="84">
                  <c:v>2</c:v>
                </c:pt>
                <c:pt idx="85">
                  <c:v>1</c:v>
                </c:pt>
                <c:pt idx="86">
                  <c:v>1</c:v>
                </c:pt>
                <c:pt idx="87">
                  <c:v>0</c:v>
                </c:pt>
                <c:pt idx="88">
                  <c:v>2</c:v>
                </c:pt>
                <c:pt idx="89">
                  <c:v>2</c:v>
                </c:pt>
                <c:pt idx="90">
                  <c:v>6</c:v>
                </c:pt>
                <c:pt idx="91">
                  <c:v>1</c:v>
                </c:pt>
                <c:pt idx="92">
                  <c:v>2</c:v>
                </c:pt>
                <c:pt idx="93">
                  <c:v>1</c:v>
                </c:pt>
                <c:pt idx="94">
                  <c:v>1</c:v>
                </c:pt>
                <c:pt idx="95">
                  <c:v>1</c:v>
                </c:pt>
              </c:numCache>
            </c:numRef>
          </c:val>
        </c:ser>
        <c:ser>
          <c:idx val="1"/>
          <c:order val="1"/>
          <c:tx>
            <c:v>Insertions</c:v>
          </c:tx>
          <c:spPr>
            <a:solidFill>
              <a:srgbClr val="00B050"/>
            </a:solidFill>
          </c:spPr>
          <c:invertIfNegative val="0"/>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38817.393923610027</c:v>
                </c:pt>
                <c:pt idx="19">
                  <c:v>38896.476296297646</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39133.763703702294</c:v>
                </c:pt>
                <c:pt idx="32">
                  <c:v>39133.858912037213</c:v>
                </c:pt>
                <c:pt idx="33">
                  <c:v>39146.996238427229</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39882.858414353024</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41119.380277779106</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typo3!$W$2:$W$97</c:f>
              <c:numCache>
                <c:formatCode>General</c:formatCode>
                <c:ptCount val="96"/>
                <c:pt idx="0">
                  <c:v>0</c:v>
                </c:pt>
                <c:pt idx="1">
                  <c:v>1</c:v>
                </c:pt>
                <c:pt idx="2">
                  <c:v>1</c:v>
                </c:pt>
                <c:pt idx="3">
                  <c:v>1</c:v>
                </c:pt>
                <c:pt idx="4">
                  <c:v>7</c:v>
                </c:pt>
                <c:pt idx="5">
                  <c:v>0</c:v>
                </c:pt>
                <c:pt idx="6">
                  <c:v>12</c:v>
                </c:pt>
                <c:pt idx="7">
                  <c:v>4</c:v>
                </c:pt>
                <c:pt idx="8">
                  <c:v>0</c:v>
                </c:pt>
                <c:pt idx="9">
                  <c:v>0</c:v>
                </c:pt>
                <c:pt idx="10">
                  <c:v>0</c:v>
                </c:pt>
                <c:pt idx="11">
                  <c:v>0</c:v>
                </c:pt>
                <c:pt idx="12">
                  <c:v>0</c:v>
                </c:pt>
                <c:pt idx="13">
                  <c:v>28</c:v>
                </c:pt>
                <c:pt idx="14">
                  <c:v>3</c:v>
                </c:pt>
                <c:pt idx="15">
                  <c:v>2</c:v>
                </c:pt>
                <c:pt idx="16">
                  <c:v>1</c:v>
                </c:pt>
                <c:pt idx="17">
                  <c:v>12</c:v>
                </c:pt>
                <c:pt idx="18">
                  <c:v>6</c:v>
                </c:pt>
                <c:pt idx="19">
                  <c:v>0</c:v>
                </c:pt>
                <c:pt idx="20">
                  <c:v>0</c:v>
                </c:pt>
                <c:pt idx="21">
                  <c:v>11</c:v>
                </c:pt>
                <c:pt idx="22">
                  <c:v>0</c:v>
                </c:pt>
                <c:pt idx="23">
                  <c:v>0</c:v>
                </c:pt>
                <c:pt idx="24">
                  <c:v>21</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1</c:v>
                </c:pt>
                <c:pt idx="40">
                  <c:v>5</c:v>
                </c:pt>
                <c:pt idx="41">
                  <c:v>1</c:v>
                </c:pt>
                <c:pt idx="42">
                  <c:v>0</c:v>
                </c:pt>
                <c:pt idx="43">
                  <c:v>0</c:v>
                </c:pt>
                <c:pt idx="44">
                  <c:v>1</c:v>
                </c:pt>
                <c:pt idx="45">
                  <c:v>0</c:v>
                </c:pt>
                <c:pt idx="46">
                  <c:v>0</c:v>
                </c:pt>
                <c:pt idx="47">
                  <c:v>0</c:v>
                </c:pt>
                <c:pt idx="48">
                  <c:v>0</c:v>
                </c:pt>
                <c:pt idx="49">
                  <c:v>0</c:v>
                </c:pt>
                <c:pt idx="50">
                  <c:v>5</c:v>
                </c:pt>
                <c:pt idx="51">
                  <c:v>0</c:v>
                </c:pt>
                <c:pt idx="52">
                  <c:v>10</c:v>
                </c:pt>
                <c:pt idx="53">
                  <c:v>0</c:v>
                </c:pt>
                <c:pt idx="54">
                  <c:v>4</c:v>
                </c:pt>
                <c:pt idx="55">
                  <c:v>0</c:v>
                </c:pt>
                <c:pt idx="56">
                  <c:v>0</c:v>
                </c:pt>
                <c:pt idx="57">
                  <c:v>1</c:v>
                </c:pt>
                <c:pt idx="58">
                  <c:v>0</c:v>
                </c:pt>
                <c:pt idx="59">
                  <c:v>0</c:v>
                </c:pt>
                <c:pt idx="60">
                  <c:v>0</c:v>
                </c:pt>
                <c:pt idx="61">
                  <c:v>12</c:v>
                </c:pt>
                <c:pt idx="62">
                  <c:v>33</c:v>
                </c:pt>
                <c:pt idx="63">
                  <c:v>0</c:v>
                </c:pt>
                <c:pt idx="64">
                  <c:v>0</c:v>
                </c:pt>
                <c:pt idx="65">
                  <c:v>2</c:v>
                </c:pt>
                <c:pt idx="66">
                  <c:v>0</c:v>
                </c:pt>
                <c:pt idx="67">
                  <c:v>0</c:v>
                </c:pt>
                <c:pt idx="68">
                  <c:v>0</c:v>
                </c:pt>
                <c:pt idx="69">
                  <c:v>0</c:v>
                </c:pt>
                <c:pt idx="70">
                  <c:v>2</c:v>
                </c:pt>
                <c:pt idx="71">
                  <c:v>0</c:v>
                </c:pt>
                <c:pt idx="72">
                  <c:v>0</c:v>
                </c:pt>
                <c:pt idx="73">
                  <c:v>0</c:v>
                </c:pt>
                <c:pt idx="74">
                  <c:v>0</c:v>
                </c:pt>
                <c:pt idx="75">
                  <c:v>0</c:v>
                </c:pt>
                <c:pt idx="76">
                  <c:v>0</c:v>
                </c:pt>
                <c:pt idx="77">
                  <c:v>0</c:v>
                </c:pt>
                <c:pt idx="78">
                  <c:v>0</c:v>
                </c:pt>
                <c:pt idx="79">
                  <c:v>0</c:v>
                </c:pt>
                <c:pt idx="80">
                  <c:v>36</c:v>
                </c:pt>
                <c:pt idx="81">
                  <c:v>0</c:v>
                </c:pt>
                <c:pt idx="82">
                  <c:v>0</c:v>
                </c:pt>
                <c:pt idx="83">
                  <c:v>1</c:v>
                </c:pt>
                <c:pt idx="84">
                  <c:v>2</c:v>
                </c:pt>
                <c:pt idx="85">
                  <c:v>128</c:v>
                </c:pt>
                <c:pt idx="86">
                  <c:v>0</c:v>
                </c:pt>
                <c:pt idx="87">
                  <c:v>33</c:v>
                </c:pt>
                <c:pt idx="88">
                  <c:v>0</c:v>
                </c:pt>
                <c:pt idx="89">
                  <c:v>0</c:v>
                </c:pt>
                <c:pt idx="90">
                  <c:v>6</c:v>
                </c:pt>
                <c:pt idx="91">
                  <c:v>0</c:v>
                </c:pt>
                <c:pt idx="92">
                  <c:v>7</c:v>
                </c:pt>
                <c:pt idx="93">
                  <c:v>3</c:v>
                </c:pt>
                <c:pt idx="94">
                  <c:v>2</c:v>
                </c:pt>
                <c:pt idx="95">
                  <c:v>9</c:v>
                </c:pt>
              </c:numCache>
            </c:numRef>
          </c:val>
        </c:ser>
        <c:ser>
          <c:idx val="2"/>
          <c:order val="2"/>
          <c:tx>
            <c:v>Deletions</c:v>
          </c:tx>
          <c:spPr>
            <a:solidFill>
              <a:srgbClr val="FF0000"/>
            </a:solidFill>
          </c:spPr>
          <c:invertIfNegative val="0"/>
          <c:cat>
            <c:numRef>
              <c:f>typo3!$D$2:$D$97</c:f>
              <c:numCache>
                <c:formatCode>[$-409]d\-mmm\-yy;@</c:formatCode>
                <c:ptCount val="96"/>
                <c:pt idx="0">
                  <c:v>37920.713703702975</c:v>
                </c:pt>
                <c:pt idx="1">
                  <c:v>38068.636539352243</c:v>
                </c:pt>
                <c:pt idx="2">
                  <c:v>38069.384872685201</c:v>
                </c:pt>
                <c:pt idx="3">
                  <c:v>38100.429513888892</c:v>
                </c:pt>
                <c:pt idx="4">
                  <c:v>38107.527002314804</c:v>
                </c:pt>
                <c:pt idx="5">
                  <c:v>38146.306944445212</c:v>
                </c:pt>
                <c:pt idx="6">
                  <c:v>38206.894201389012</c:v>
                </c:pt>
                <c:pt idx="7">
                  <c:v>38222.918946759259</c:v>
                </c:pt>
                <c:pt idx="8">
                  <c:v>38306.450787037036</c:v>
                </c:pt>
                <c:pt idx="9">
                  <c:v>38374.502256945212</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38817.393923610027</c:v>
                </c:pt>
                <c:pt idx="19">
                  <c:v>38896.476296297646</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39133.763703702294</c:v>
                </c:pt>
                <c:pt idx="32">
                  <c:v>39133.858912037213</c:v>
                </c:pt>
                <c:pt idx="33">
                  <c:v>39146.996238427229</c:v>
                </c:pt>
                <c:pt idx="34">
                  <c:v>39153.832604166666</c:v>
                </c:pt>
                <c:pt idx="35">
                  <c:v>39174.800960648201</c:v>
                </c:pt>
                <c:pt idx="36">
                  <c:v>39323.661550925928</c:v>
                </c:pt>
                <c:pt idx="37">
                  <c:v>39523.682071759264</c:v>
                </c:pt>
                <c:pt idx="38">
                  <c:v>39582.311724536994</c:v>
                </c:pt>
                <c:pt idx="39">
                  <c:v>39604.716180554984</c:v>
                </c:pt>
                <c:pt idx="40">
                  <c:v>39741.860937500001</c:v>
                </c:pt>
                <c:pt idx="41">
                  <c:v>39749.752592592602</c:v>
                </c:pt>
                <c:pt idx="42">
                  <c:v>39752.474837963011</c:v>
                </c:pt>
                <c:pt idx="43">
                  <c:v>39760.730949074081</c:v>
                </c:pt>
                <c:pt idx="44">
                  <c:v>39802.730914351851</c:v>
                </c:pt>
                <c:pt idx="45">
                  <c:v>39880.652384259258</c:v>
                </c:pt>
                <c:pt idx="46">
                  <c:v>39882.858414353024</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41119.380277779106</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typo3!$X$2:$X$97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5</c:v>
                </c:pt>
                <c:pt idx="41">
                  <c:v>0</c:v>
                </c:pt>
                <c:pt idx="42">
                  <c:v>0</c:v>
                </c:pt>
                <c:pt idx="43">
                  <c:v>0</c:v>
                </c:pt>
                <c:pt idx="44">
                  <c:v>0</c:v>
                </c:pt>
                <c:pt idx="45">
                  <c:v>0</c:v>
                </c:pt>
                <c:pt idx="46">
                  <c:v>0</c:v>
                </c:pt>
                <c:pt idx="47">
                  <c:v>0</c:v>
                </c:pt>
                <c:pt idx="48">
                  <c:v>0</c:v>
                </c:pt>
                <c:pt idx="49">
                  <c:v>0</c:v>
                </c:pt>
                <c:pt idx="50">
                  <c:v>0</c:v>
                </c:pt>
                <c:pt idx="51">
                  <c:v>0</c:v>
                </c:pt>
                <c:pt idx="52">
                  <c:v>8</c:v>
                </c:pt>
                <c:pt idx="53">
                  <c:v>0</c:v>
                </c:pt>
                <c:pt idx="54">
                  <c:v>1</c:v>
                </c:pt>
                <c:pt idx="55">
                  <c:v>0</c:v>
                </c:pt>
                <c:pt idx="56">
                  <c:v>0</c:v>
                </c:pt>
                <c:pt idx="57">
                  <c:v>0</c:v>
                </c:pt>
                <c:pt idx="58">
                  <c:v>0</c:v>
                </c:pt>
                <c:pt idx="59">
                  <c:v>0</c:v>
                </c:pt>
                <c:pt idx="60">
                  <c:v>0</c:v>
                </c:pt>
                <c:pt idx="61">
                  <c:v>0</c:v>
                </c:pt>
                <c:pt idx="62">
                  <c:v>0</c:v>
                </c:pt>
                <c:pt idx="63">
                  <c:v>21</c:v>
                </c:pt>
                <c:pt idx="64">
                  <c:v>0</c:v>
                </c:pt>
                <c:pt idx="65">
                  <c:v>0</c:v>
                </c:pt>
                <c:pt idx="66">
                  <c:v>0</c:v>
                </c:pt>
                <c:pt idx="67">
                  <c:v>0</c:v>
                </c:pt>
                <c:pt idx="68">
                  <c:v>22</c:v>
                </c:pt>
                <c:pt idx="69">
                  <c:v>10</c:v>
                </c:pt>
                <c:pt idx="70">
                  <c:v>4</c:v>
                </c:pt>
                <c:pt idx="71">
                  <c:v>0</c:v>
                </c:pt>
                <c:pt idx="72">
                  <c:v>10</c:v>
                </c:pt>
                <c:pt idx="73">
                  <c:v>6</c:v>
                </c:pt>
                <c:pt idx="74">
                  <c:v>5</c:v>
                </c:pt>
                <c:pt idx="75">
                  <c:v>0</c:v>
                </c:pt>
                <c:pt idx="76">
                  <c:v>0</c:v>
                </c:pt>
                <c:pt idx="77">
                  <c:v>0</c:v>
                </c:pt>
                <c:pt idx="78">
                  <c:v>0</c:v>
                </c:pt>
                <c:pt idx="79">
                  <c:v>0</c:v>
                </c:pt>
                <c:pt idx="80">
                  <c:v>0</c:v>
                </c:pt>
                <c:pt idx="81">
                  <c:v>0</c:v>
                </c:pt>
                <c:pt idx="82">
                  <c:v>0</c:v>
                </c:pt>
                <c:pt idx="83">
                  <c:v>0</c:v>
                </c:pt>
                <c:pt idx="84">
                  <c:v>0</c:v>
                </c:pt>
                <c:pt idx="85">
                  <c:v>2</c:v>
                </c:pt>
                <c:pt idx="86">
                  <c:v>2</c:v>
                </c:pt>
                <c:pt idx="87">
                  <c:v>0</c:v>
                </c:pt>
                <c:pt idx="88">
                  <c:v>0</c:v>
                </c:pt>
                <c:pt idx="89">
                  <c:v>0</c:v>
                </c:pt>
                <c:pt idx="90">
                  <c:v>0</c:v>
                </c:pt>
                <c:pt idx="91">
                  <c:v>12</c:v>
                </c:pt>
                <c:pt idx="92">
                  <c:v>0</c:v>
                </c:pt>
                <c:pt idx="93">
                  <c:v>0</c:v>
                </c:pt>
                <c:pt idx="94">
                  <c:v>18</c:v>
                </c:pt>
                <c:pt idx="95">
                  <c:v>4</c:v>
                </c:pt>
              </c:numCache>
            </c:numRef>
          </c:val>
        </c:ser>
        <c:dLbls>
          <c:showLegendKey val="0"/>
          <c:showVal val="0"/>
          <c:showCatName val="0"/>
          <c:showSerName val="0"/>
          <c:showPercent val="0"/>
          <c:showBubbleSize val="0"/>
        </c:dLbls>
        <c:gapWidth val="9"/>
        <c:overlap val="100"/>
        <c:axId val="206056448"/>
        <c:axId val="206062336"/>
      </c:barChart>
      <c:dateAx>
        <c:axId val="206056448"/>
        <c:scaling>
          <c:orientation val="minMax"/>
        </c:scaling>
        <c:delete val="1"/>
        <c:axPos val="b"/>
        <c:numFmt formatCode="[$-409]yyyy;@" sourceLinked="0"/>
        <c:majorTickMark val="none"/>
        <c:minorTickMark val="none"/>
        <c:tickLblPos val="none"/>
        <c:crossAx val="206062336"/>
        <c:crosses val="autoZero"/>
        <c:auto val="1"/>
        <c:lblOffset val="100"/>
        <c:baseTimeUnit val="days"/>
      </c:dateAx>
      <c:valAx>
        <c:axId val="206062336"/>
        <c:scaling>
          <c:orientation val="minMax"/>
        </c:scaling>
        <c:delete val="0"/>
        <c:axPos val="l"/>
        <c:numFmt formatCode="General" sourceLinked="1"/>
        <c:majorTickMark val="out"/>
        <c:minorTickMark val="none"/>
        <c:tickLblPos val="nextTo"/>
        <c:crossAx val="20605644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Alterations</c:v>
          </c:tx>
          <c:spPr>
            <a:solidFill>
              <a:srgbClr val="FFC000"/>
            </a:solidFill>
          </c:spPr>
          <c:invertIfNegative val="0"/>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38056.988819446313</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38187.723043980171</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38284.888819446533</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38503.306608797211</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38639.193043980304</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39029.412569445718</c:v>
                </c:pt>
                <c:pt idx="116">
                  <c:v>39032.901597222233</c:v>
                </c:pt>
                <c:pt idx="117">
                  <c:v>39043.587500000001</c:v>
                </c:pt>
                <c:pt idx="118">
                  <c:v>39043.598530092611</c:v>
                </c:pt>
                <c:pt idx="119">
                  <c:v>39049.140416666654</c:v>
                </c:pt>
                <c:pt idx="120">
                  <c:v>39049.188599537039</c:v>
                </c:pt>
                <c:pt idx="121">
                  <c:v>39060.483738426243</c:v>
                </c:pt>
                <c:pt idx="122">
                  <c:v>39065.557546297212</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39498.370277778944</c:v>
                </c:pt>
                <c:pt idx="178">
                  <c:v>39499.806053241213</c:v>
                </c:pt>
                <c:pt idx="179">
                  <c:v>39501.707210648201</c:v>
                </c:pt>
                <c:pt idx="180">
                  <c:v>39525.004236111112</c:v>
                </c:pt>
                <c:pt idx="181">
                  <c:v>39525.012129629627</c:v>
                </c:pt>
                <c:pt idx="182">
                  <c:v>39526.538321759224</c:v>
                </c:pt>
                <c:pt idx="183">
                  <c:v>39527.590474536984</c:v>
                </c:pt>
                <c:pt idx="184">
                  <c:v>39547.638819445703</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39580.191064813444</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39691.812233797667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39841.797430554288</c:v>
                </c:pt>
                <c:pt idx="223">
                  <c:v>39841.816898149875</c:v>
                </c:pt>
                <c:pt idx="224">
                  <c:v>39842.65347222222</c:v>
                </c:pt>
                <c:pt idx="225">
                  <c:v>39850.887303240743</c:v>
                </c:pt>
                <c:pt idx="226">
                  <c:v>39855.346342592602</c:v>
                </c:pt>
                <c:pt idx="227">
                  <c:v>39858.257430555554</c:v>
                </c:pt>
                <c:pt idx="228">
                  <c:v>39871.701064813657</c:v>
                </c:pt>
                <c:pt idx="229">
                  <c:v>39881.414664351862</c:v>
                </c:pt>
                <c:pt idx="230">
                  <c:v>39882.655034722222</c:v>
                </c:pt>
                <c:pt idx="231">
                  <c:v>39892.052557871211</c:v>
                </c:pt>
                <c:pt idx="232">
                  <c:v>39892.472673611104</c:v>
                </c:pt>
                <c:pt idx="233">
                  <c:v>39927.063391203585</c:v>
                </c:pt>
                <c:pt idx="234">
                  <c:v>39928.47457175926</c:v>
                </c:pt>
                <c:pt idx="235">
                  <c:v>39930.718761574077</c:v>
                </c:pt>
                <c:pt idx="236">
                  <c:v>39946.919120370367</c:v>
                </c:pt>
                <c:pt idx="237">
                  <c:v>39947.947187499994</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40157.235937499994</c:v>
                </c:pt>
                <c:pt idx="251">
                  <c:v>40232.475462962924</c:v>
                </c:pt>
                <c:pt idx="252">
                  <c:v>40256.925347222204</c:v>
                </c:pt>
                <c:pt idx="253">
                  <c:v>40284.069502314815</c:v>
                </c:pt>
                <c:pt idx="254">
                  <c:v>40321.596759259257</c:v>
                </c:pt>
                <c:pt idx="255">
                  <c:v>40322.520937500005</c:v>
                </c:pt>
                <c:pt idx="256">
                  <c:v>40322.521874999999</c:v>
                </c:pt>
                <c:pt idx="257">
                  <c:v>40323.859259260455</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40549.810613427391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40653.793645832033</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40737.797812499994</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mediawiki!$S$2:$S$323</c:f>
              <c:numCache>
                <c:formatCode>General</c:formatCode>
                <c:ptCount val="322"/>
                <c:pt idx="0">
                  <c:v>0</c:v>
                </c:pt>
                <c:pt idx="1">
                  <c:v>0</c:v>
                </c:pt>
                <c:pt idx="2">
                  <c:v>0</c:v>
                </c:pt>
                <c:pt idx="3">
                  <c:v>1</c:v>
                </c:pt>
                <c:pt idx="4">
                  <c:v>0</c:v>
                </c:pt>
                <c:pt idx="5">
                  <c:v>0</c:v>
                </c:pt>
                <c:pt idx="6">
                  <c:v>0</c:v>
                </c:pt>
                <c:pt idx="7">
                  <c:v>1</c:v>
                </c:pt>
                <c:pt idx="8">
                  <c:v>1</c:v>
                </c:pt>
                <c:pt idx="9">
                  <c:v>0</c:v>
                </c:pt>
                <c:pt idx="10">
                  <c:v>0</c:v>
                </c:pt>
                <c:pt idx="11">
                  <c:v>5</c:v>
                </c:pt>
                <c:pt idx="12">
                  <c:v>0</c:v>
                </c:pt>
                <c:pt idx="13">
                  <c:v>1</c:v>
                </c:pt>
                <c:pt idx="14">
                  <c:v>0</c:v>
                </c:pt>
                <c:pt idx="15">
                  <c:v>0</c:v>
                </c:pt>
                <c:pt idx="16">
                  <c:v>0</c:v>
                </c:pt>
                <c:pt idx="17">
                  <c:v>0</c:v>
                </c:pt>
                <c:pt idx="18">
                  <c:v>1</c:v>
                </c:pt>
                <c:pt idx="19">
                  <c:v>0</c:v>
                </c:pt>
                <c:pt idx="20">
                  <c:v>0</c:v>
                </c:pt>
                <c:pt idx="21">
                  <c:v>0</c:v>
                </c:pt>
                <c:pt idx="22">
                  <c:v>0</c:v>
                </c:pt>
                <c:pt idx="23">
                  <c:v>1</c:v>
                </c:pt>
                <c:pt idx="24">
                  <c:v>1</c:v>
                </c:pt>
                <c:pt idx="25">
                  <c:v>2</c:v>
                </c:pt>
                <c:pt idx="26">
                  <c:v>1</c:v>
                </c:pt>
                <c:pt idx="27">
                  <c:v>0</c:v>
                </c:pt>
                <c:pt idx="28">
                  <c:v>1</c:v>
                </c:pt>
                <c:pt idx="29">
                  <c:v>10</c:v>
                </c:pt>
                <c:pt idx="30">
                  <c:v>1</c:v>
                </c:pt>
                <c:pt idx="31">
                  <c:v>1</c:v>
                </c:pt>
                <c:pt idx="32">
                  <c:v>1</c:v>
                </c:pt>
                <c:pt idx="33">
                  <c:v>0</c:v>
                </c:pt>
                <c:pt idx="34">
                  <c:v>2</c:v>
                </c:pt>
                <c:pt idx="35">
                  <c:v>2</c:v>
                </c:pt>
                <c:pt idx="36">
                  <c:v>0</c:v>
                </c:pt>
                <c:pt idx="37">
                  <c:v>1</c:v>
                </c:pt>
                <c:pt idx="38">
                  <c:v>0</c:v>
                </c:pt>
                <c:pt idx="39">
                  <c:v>2</c:v>
                </c:pt>
                <c:pt idx="40">
                  <c:v>0</c:v>
                </c:pt>
                <c:pt idx="41">
                  <c:v>1</c:v>
                </c:pt>
                <c:pt idx="42">
                  <c:v>0</c:v>
                </c:pt>
                <c:pt idx="43">
                  <c:v>1</c:v>
                </c:pt>
                <c:pt idx="44">
                  <c:v>1</c:v>
                </c:pt>
                <c:pt idx="45">
                  <c:v>1</c:v>
                </c:pt>
                <c:pt idx="46">
                  <c:v>2</c:v>
                </c:pt>
                <c:pt idx="47">
                  <c:v>1</c:v>
                </c:pt>
                <c:pt idx="48">
                  <c:v>1</c:v>
                </c:pt>
                <c:pt idx="49">
                  <c:v>2</c:v>
                </c:pt>
                <c:pt idx="50">
                  <c:v>1</c:v>
                </c:pt>
                <c:pt idx="51">
                  <c:v>1</c:v>
                </c:pt>
                <c:pt idx="52">
                  <c:v>1</c:v>
                </c:pt>
                <c:pt idx="53">
                  <c:v>1</c:v>
                </c:pt>
                <c:pt idx="54">
                  <c:v>0</c:v>
                </c:pt>
                <c:pt idx="55">
                  <c:v>0</c:v>
                </c:pt>
                <c:pt idx="56">
                  <c:v>12</c:v>
                </c:pt>
                <c:pt idx="57">
                  <c:v>0</c:v>
                </c:pt>
                <c:pt idx="58">
                  <c:v>0</c:v>
                </c:pt>
                <c:pt idx="59">
                  <c:v>2</c:v>
                </c:pt>
                <c:pt idx="60">
                  <c:v>0</c:v>
                </c:pt>
                <c:pt idx="61">
                  <c:v>0</c:v>
                </c:pt>
                <c:pt idx="62">
                  <c:v>0</c:v>
                </c:pt>
                <c:pt idx="63">
                  <c:v>0</c:v>
                </c:pt>
                <c:pt idx="64">
                  <c:v>2</c:v>
                </c:pt>
                <c:pt idx="65">
                  <c:v>2</c:v>
                </c:pt>
                <c:pt idx="66">
                  <c:v>1</c:v>
                </c:pt>
                <c:pt idx="67">
                  <c:v>0</c:v>
                </c:pt>
                <c:pt idx="68">
                  <c:v>1</c:v>
                </c:pt>
                <c:pt idx="69">
                  <c:v>4</c:v>
                </c:pt>
                <c:pt idx="70">
                  <c:v>0</c:v>
                </c:pt>
                <c:pt idx="71">
                  <c:v>1</c:v>
                </c:pt>
                <c:pt idx="72">
                  <c:v>0</c:v>
                </c:pt>
                <c:pt idx="73">
                  <c:v>0</c:v>
                </c:pt>
                <c:pt idx="74">
                  <c:v>2</c:v>
                </c:pt>
                <c:pt idx="75">
                  <c:v>0</c:v>
                </c:pt>
                <c:pt idx="76">
                  <c:v>0</c:v>
                </c:pt>
                <c:pt idx="77">
                  <c:v>0</c:v>
                </c:pt>
                <c:pt idx="78">
                  <c:v>0</c:v>
                </c:pt>
                <c:pt idx="79">
                  <c:v>0</c:v>
                </c:pt>
                <c:pt idx="80">
                  <c:v>0</c:v>
                </c:pt>
                <c:pt idx="81">
                  <c:v>1</c:v>
                </c:pt>
                <c:pt idx="82">
                  <c:v>0</c:v>
                </c:pt>
                <c:pt idx="83">
                  <c:v>1</c:v>
                </c:pt>
                <c:pt idx="84">
                  <c:v>0</c:v>
                </c:pt>
                <c:pt idx="85">
                  <c:v>0</c:v>
                </c:pt>
                <c:pt idx="86">
                  <c:v>0</c:v>
                </c:pt>
                <c:pt idx="87">
                  <c:v>0</c:v>
                </c:pt>
                <c:pt idx="88">
                  <c:v>0</c:v>
                </c:pt>
                <c:pt idx="89">
                  <c:v>0</c:v>
                </c:pt>
                <c:pt idx="90">
                  <c:v>0</c:v>
                </c:pt>
                <c:pt idx="91">
                  <c:v>1</c:v>
                </c:pt>
                <c:pt idx="92">
                  <c:v>0</c:v>
                </c:pt>
                <c:pt idx="93">
                  <c:v>0</c:v>
                </c:pt>
                <c:pt idx="94">
                  <c:v>0</c:v>
                </c:pt>
                <c:pt idx="95">
                  <c:v>2</c:v>
                </c:pt>
                <c:pt idx="96">
                  <c:v>0</c:v>
                </c:pt>
                <c:pt idx="97">
                  <c:v>0</c:v>
                </c:pt>
                <c:pt idx="98">
                  <c:v>0</c:v>
                </c:pt>
                <c:pt idx="99">
                  <c:v>0</c:v>
                </c:pt>
                <c:pt idx="100">
                  <c:v>0</c:v>
                </c:pt>
                <c:pt idx="101">
                  <c:v>0</c:v>
                </c:pt>
                <c:pt idx="102">
                  <c:v>5</c:v>
                </c:pt>
                <c:pt idx="103">
                  <c:v>0</c:v>
                </c:pt>
                <c:pt idx="104">
                  <c:v>4</c:v>
                </c:pt>
                <c:pt idx="105">
                  <c:v>0</c:v>
                </c:pt>
                <c:pt idx="106">
                  <c:v>5</c:v>
                </c:pt>
                <c:pt idx="107">
                  <c:v>1</c:v>
                </c:pt>
                <c:pt idx="108">
                  <c:v>1</c:v>
                </c:pt>
                <c:pt idx="109">
                  <c:v>1</c:v>
                </c:pt>
                <c:pt idx="110">
                  <c:v>0</c:v>
                </c:pt>
                <c:pt idx="111">
                  <c:v>0</c:v>
                </c:pt>
                <c:pt idx="112">
                  <c:v>1</c:v>
                </c:pt>
                <c:pt idx="113">
                  <c:v>1</c:v>
                </c:pt>
                <c:pt idx="114">
                  <c:v>1</c:v>
                </c:pt>
                <c:pt idx="115">
                  <c:v>0</c:v>
                </c:pt>
                <c:pt idx="116">
                  <c:v>0</c:v>
                </c:pt>
                <c:pt idx="117">
                  <c:v>0</c:v>
                </c:pt>
                <c:pt idx="118">
                  <c:v>0</c:v>
                </c:pt>
                <c:pt idx="119">
                  <c:v>0</c:v>
                </c:pt>
                <c:pt idx="120">
                  <c:v>0</c:v>
                </c:pt>
                <c:pt idx="121">
                  <c:v>1</c:v>
                </c:pt>
                <c:pt idx="122">
                  <c:v>1</c:v>
                </c:pt>
                <c:pt idx="123">
                  <c:v>0</c:v>
                </c:pt>
                <c:pt idx="124">
                  <c:v>0</c:v>
                </c:pt>
                <c:pt idx="125">
                  <c:v>0</c:v>
                </c:pt>
                <c:pt idx="126">
                  <c:v>0</c:v>
                </c:pt>
                <c:pt idx="127">
                  <c:v>0</c:v>
                </c:pt>
                <c:pt idx="128">
                  <c:v>0</c:v>
                </c:pt>
                <c:pt idx="129">
                  <c:v>2</c:v>
                </c:pt>
                <c:pt idx="130">
                  <c:v>0</c:v>
                </c:pt>
                <c:pt idx="131">
                  <c:v>1</c:v>
                </c:pt>
                <c:pt idx="132">
                  <c:v>1</c:v>
                </c:pt>
                <c:pt idx="133">
                  <c:v>0</c:v>
                </c:pt>
                <c:pt idx="134">
                  <c:v>1</c:v>
                </c:pt>
                <c:pt idx="135">
                  <c:v>1</c:v>
                </c:pt>
                <c:pt idx="136">
                  <c:v>0</c:v>
                </c:pt>
                <c:pt idx="137">
                  <c:v>5</c:v>
                </c:pt>
                <c:pt idx="138">
                  <c:v>1</c:v>
                </c:pt>
                <c:pt idx="139">
                  <c:v>0</c:v>
                </c:pt>
                <c:pt idx="140">
                  <c:v>0</c:v>
                </c:pt>
                <c:pt idx="141">
                  <c:v>1</c:v>
                </c:pt>
                <c:pt idx="142">
                  <c:v>1</c:v>
                </c:pt>
                <c:pt idx="143">
                  <c:v>0</c:v>
                </c:pt>
                <c:pt idx="144">
                  <c:v>1</c:v>
                </c:pt>
                <c:pt idx="145">
                  <c:v>1</c:v>
                </c:pt>
                <c:pt idx="146">
                  <c:v>11</c:v>
                </c:pt>
                <c:pt idx="147">
                  <c:v>0</c:v>
                </c:pt>
                <c:pt idx="148">
                  <c:v>161</c:v>
                </c:pt>
                <c:pt idx="149">
                  <c:v>12</c:v>
                </c:pt>
                <c:pt idx="150">
                  <c:v>0</c:v>
                </c:pt>
                <c:pt idx="151">
                  <c:v>0</c:v>
                </c:pt>
                <c:pt idx="152">
                  <c:v>0</c:v>
                </c:pt>
                <c:pt idx="153">
                  <c:v>2</c:v>
                </c:pt>
                <c:pt idx="154">
                  <c:v>0</c:v>
                </c:pt>
                <c:pt idx="155">
                  <c:v>1</c:v>
                </c:pt>
                <c:pt idx="156">
                  <c:v>1</c:v>
                </c:pt>
                <c:pt idx="157">
                  <c:v>0</c:v>
                </c:pt>
                <c:pt idx="158">
                  <c:v>1</c:v>
                </c:pt>
                <c:pt idx="159">
                  <c:v>0</c:v>
                </c:pt>
                <c:pt idx="160">
                  <c:v>0</c:v>
                </c:pt>
                <c:pt idx="161">
                  <c:v>0</c:v>
                </c:pt>
                <c:pt idx="162">
                  <c:v>1</c:v>
                </c:pt>
                <c:pt idx="163">
                  <c:v>0</c:v>
                </c:pt>
                <c:pt idx="164">
                  <c:v>0</c:v>
                </c:pt>
                <c:pt idx="165">
                  <c:v>0</c:v>
                </c:pt>
                <c:pt idx="166">
                  <c:v>0</c:v>
                </c:pt>
                <c:pt idx="167">
                  <c:v>0</c:v>
                </c:pt>
                <c:pt idx="168">
                  <c:v>1</c:v>
                </c:pt>
                <c:pt idx="169">
                  <c:v>1</c:v>
                </c:pt>
                <c:pt idx="170">
                  <c:v>0</c:v>
                </c:pt>
                <c:pt idx="171">
                  <c:v>0</c:v>
                </c:pt>
                <c:pt idx="172">
                  <c:v>3</c:v>
                </c:pt>
                <c:pt idx="173">
                  <c:v>1</c:v>
                </c:pt>
                <c:pt idx="174">
                  <c:v>0</c:v>
                </c:pt>
                <c:pt idx="175">
                  <c:v>0</c:v>
                </c:pt>
                <c:pt idx="176">
                  <c:v>1</c:v>
                </c:pt>
                <c:pt idx="177">
                  <c:v>0</c:v>
                </c:pt>
                <c:pt idx="178">
                  <c:v>0</c:v>
                </c:pt>
                <c:pt idx="179">
                  <c:v>0</c:v>
                </c:pt>
                <c:pt idx="180">
                  <c:v>0</c:v>
                </c:pt>
                <c:pt idx="181">
                  <c:v>0</c:v>
                </c:pt>
                <c:pt idx="182">
                  <c:v>2</c:v>
                </c:pt>
                <c:pt idx="183">
                  <c:v>0</c:v>
                </c:pt>
                <c:pt idx="184">
                  <c:v>0</c:v>
                </c:pt>
                <c:pt idx="185">
                  <c:v>1</c:v>
                </c:pt>
                <c:pt idx="186">
                  <c:v>1</c:v>
                </c:pt>
                <c:pt idx="187">
                  <c:v>0</c:v>
                </c:pt>
                <c:pt idx="188">
                  <c:v>1</c:v>
                </c:pt>
                <c:pt idx="189">
                  <c:v>0</c:v>
                </c:pt>
                <c:pt idx="190">
                  <c:v>1</c:v>
                </c:pt>
                <c:pt idx="191">
                  <c:v>0</c:v>
                </c:pt>
                <c:pt idx="192">
                  <c:v>0</c:v>
                </c:pt>
                <c:pt idx="193">
                  <c:v>0</c:v>
                </c:pt>
                <c:pt idx="194">
                  <c:v>0</c:v>
                </c:pt>
                <c:pt idx="195">
                  <c:v>0</c:v>
                </c:pt>
                <c:pt idx="196">
                  <c:v>0</c:v>
                </c:pt>
                <c:pt idx="197">
                  <c:v>0</c:v>
                </c:pt>
                <c:pt idx="198">
                  <c:v>2</c:v>
                </c:pt>
                <c:pt idx="199">
                  <c:v>0</c:v>
                </c:pt>
                <c:pt idx="200">
                  <c:v>0</c:v>
                </c:pt>
                <c:pt idx="201">
                  <c:v>1</c:v>
                </c:pt>
                <c:pt idx="202">
                  <c:v>1</c:v>
                </c:pt>
                <c:pt idx="203">
                  <c:v>0</c:v>
                </c:pt>
                <c:pt idx="204">
                  <c:v>1</c:v>
                </c:pt>
                <c:pt idx="205">
                  <c:v>1</c:v>
                </c:pt>
                <c:pt idx="206">
                  <c:v>1</c:v>
                </c:pt>
                <c:pt idx="207">
                  <c:v>1</c:v>
                </c:pt>
                <c:pt idx="208">
                  <c:v>2</c:v>
                </c:pt>
                <c:pt idx="209">
                  <c:v>0</c:v>
                </c:pt>
                <c:pt idx="210">
                  <c:v>0</c:v>
                </c:pt>
                <c:pt idx="211">
                  <c:v>0</c:v>
                </c:pt>
                <c:pt idx="212">
                  <c:v>0</c:v>
                </c:pt>
                <c:pt idx="213">
                  <c:v>4</c:v>
                </c:pt>
                <c:pt idx="214">
                  <c:v>0</c:v>
                </c:pt>
                <c:pt idx="215">
                  <c:v>17</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1</c:v>
                </c:pt>
                <c:pt idx="232">
                  <c:v>0</c:v>
                </c:pt>
                <c:pt idx="233">
                  <c:v>0</c:v>
                </c:pt>
                <c:pt idx="234">
                  <c:v>0</c:v>
                </c:pt>
                <c:pt idx="235">
                  <c:v>0</c:v>
                </c:pt>
                <c:pt idx="236">
                  <c:v>0</c:v>
                </c:pt>
                <c:pt idx="237">
                  <c:v>0</c:v>
                </c:pt>
                <c:pt idx="238">
                  <c:v>0</c:v>
                </c:pt>
                <c:pt idx="239">
                  <c:v>4</c:v>
                </c:pt>
                <c:pt idx="240">
                  <c:v>1</c:v>
                </c:pt>
                <c:pt idx="241">
                  <c:v>0</c:v>
                </c:pt>
                <c:pt idx="242">
                  <c:v>0</c:v>
                </c:pt>
                <c:pt idx="243">
                  <c:v>0</c:v>
                </c:pt>
                <c:pt idx="244">
                  <c:v>1</c:v>
                </c:pt>
                <c:pt idx="245">
                  <c:v>3</c:v>
                </c:pt>
                <c:pt idx="246">
                  <c:v>0</c:v>
                </c:pt>
                <c:pt idx="247">
                  <c:v>0</c:v>
                </c:pt>
                <c:pt idx="248">
                  <c:v>0</c:v>
                </c:pt>
                <c:pt idx="249">
                  <c:v>1</c:v>
                </c:pt>
                <c:pt idx="250">
                  <c:v>2</c:v>
                </c:pt>
                <c:pt idx="251">
                  <c:v>6</c:v>
                </c:pt>
                <c:pt idx="252">
                  <c:v>0</c:v>
                </c:pt>
                <c:pt idx="253">
                  <c:v>0</c:v>
                </c:pt>
                <c:pt idx="254">
                  <c:v>0</c:v>
                </c:pt>
                <c:pt idx="255">
                  <c:v>0</c:v>
                </c:pt>
                <c:pt idx="256">
                  <c:v>0</c:v>
                </c:pt>
                <c:pt idx="257">
                  <c:v>0</c:v>
                </c:pt>
                <c:pt idx="258">
                  <c:v>1</c:v>
                </c:pt>
                <c:pt idx="259">
                  <c:v>1</c:v>
                </c:pt>
                <c:pt idx="260">
                  <c:v>0</c:v>
                </c:pt>
                <c:pt idx="261">
                  <c:v>1</c:v>
                </c:pt>
                <c:pt idx="262">
                  <c:v>3</c:v>
                </c:pt>
                <c:pt idx="263">
                  <c:v>0</c:v>
                </c:pt>
                <c:pt idx="264">
                  <c:v>0</c:v>
                </c:pt>
                <c:pt idx="265">
                  <c:v>2</c:v>
                </c:pt>
                <c:pt idx="266">
                  <c:v>8</c:v>
                </c:pt>
                <c:pt idx="267">
                  <c:v>0</c:v>
                </c:pt>
                <c:pt idx="268">
                  <c:v>0</c:v>
                </c:pt>
                <c:pt idx="269">
                  <c:v>0</c:v>
                </c:pt>
                <c:pt idx="270">
                  <c:v>0</c:v>
                </c:pt>
                <c:pt idx="271">
                  <c:v>0</c:v>
                </c:pt>
                <c:pt idx="272">
                  <c:v>0</c:v>
                </c:pt>
                <c:pt idx="273">
                  <c:v>82</c:v>
                </c:pt>
                <c:pt idx="274">
                  <c:v>82</c:v>
                </c:pt>
                <c:pt idx="275">
                  <c:v>2</c:v>
                </c:pt>
                <c:pt idx="276">
                  <c:v>2</c:v>
                </c:pt>
                <c:pt idx="277">
                  <c:v>2</c:v>
                </c:pt>
                <c:pt idx="278">
                  <c:v>2</c:v>
                </c:pt>
                <c:pt idx="279">
                  <c:v>2</c:v>
                </c:pt>
                <c:pt idx="280">
                  <c:v>0</c:v>
                </c:pt>
                <c:pt idx="281">
                  <c:v>0</c:v>
                </c:pt>
                <c:pt idx="282">
                  <c:v>2</c:v>
                </c:pt>
                <c:pt idx="283">
                  <c:v>0</c:v>
                </c:pt>
                <c:pt idx="284">
                  <c:v>0</c:v>
                </c:pt>
                <c:pt idx="285">
                  <c:v>0</c:v>
                </c:pt>
                <c:pt idx="286">
                  <c:v>0</c:v>
                </c:pt>
                <c:pt idx="287">
                  <c:v>0</c:v>
                </c:pt>
                <c:pt idx="288">
                  <c:v>3</c:v>
                </c:pt>
                <c:pt idx="289">
                  <c:v>0</c:v>
                </c:pt>
                <c:pt idx="290">
                  <c:v>3</c:v>
                </c:pt>
                <c:pt idx="291">
                  <c:v>0</c:v>
                </c:pt>
                <c:pt idx="292">
                  <c:v>0</c:v>
                </c:pt>
                <c:pt idx="293">
                  <c:v>0</c:v>
                </c:pt>
                <c:pt idx="294">
                  <c:v>0</c:v>
                </c:pt>
                <c:pt idx="295">
                  <c:v>0</c:v>
                </c:pt>
                <c:pt idx="296">
                  <c:v>2</c:v>
                </c:pt>
                <c:pt idx="297">
                  <c:v>2</c:v>
                </c:pt>
                <c:pt idx="298">
                  <c:v>0</c:v>
                </c:pt>
                <c:pt idx="299">
                  <c:v>1</c:v>
                </c:pt>
                <c:pt idx="300">
                  <c:v>0</c:v>
                </c:pt>
                <c:pt idx="301">
                  <c:v>2</c:v>
                </c:pt>
                <c:pt idx="302">
                  <c:v>0</c:v>
                </c:pt>
                <c:pt idx="303">
                  <c:v>0</c:v>
                </c:pt>
                <c:pt idx="304">
                  <c:v>0</c:v>
                </c:pt>
                <c:pt idx="305">
                  <c:v>0</c:v>
                </c:pt>
                <c:pt idx="306">
                  <c:v>0</c:v>
                </c:pt>
                <c:pt idx="307">
                  <c:v>2</c:v>
                </c:pt>
                <c:pt idx="308">
                  <c:v>0</c:v>
                </c:pt>
                <c:pt idx="309">
                  <c:v>1</c:v>
                </c:pt>
                <c:pt idx="310">
                  <c:v>1</c:v>
                </c:pt>
                <c:pt idx="311">
                  <c:v>1</c:v>
                </c:pt>
                <c:pt idx="312">
                  <c:v>0</c:v>
                </c:pt>
                <c:pt idx="313">
                  <c:v>1</c:v>
                </c:pt>
                <c:pt idx="314">
                  <c:v>0</c:v>
                </c:pt>
                <c:pt idx="315">
                  <c:v>0</c:v>
                </c:pt>
                <c:pt idx="316">
                  <c:v>0</c:v>
                </c:pt>
                <c:pt idx="317">
                  <c:v>0</c:v>
                </c:pt>
                <c:pt idx="318">
                  <c:v>2</c:v>
                </c:pt>
                <c:pt idx="319">
                  <c:v>0</c:v>
                </c:pt>
                <c:pt idx="320">
                  <c:v>0</c:v>
                </c:pt>
                <c:pt idx="321">
                  <c:v>0</c:v>
                </c:pt>
              </c:numCache>
            </c:numRef>
          </c:val>
        </c:ser>
        <c:ser>
          <c:idx val="1"/>
          <c:order val="1"/>
          <c:tx>
            <c:v>Insertions</c:v>
          </c:tx>
          <c:spPr>
            <a:solidFill>
              <a:srgbClr val="00B050"/>
            </a:solidFill>
          </c:spPr>
          <c:invertIfNegative val="0"/>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38056.988819446313</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38187.723043980171</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38284.888819446533</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38503.306608797211</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38639.193043980304</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39029.412569445718</c:v>
                </c:pt>
                <c:pt idx="116">
                  <c:v>39032.901597222233</c:v>
                </c:pt>
                <c:pt idx="117">
                  <c:v>39043.587500000001</c:v>
                </c:pt>
                <c:pt idx="118">
                  <c:v>39043.598530092611</c:v>
                </c:pt>
                <c:pt idx="119">
                  <c:v>39049.140416666654</c:v>
                </c:pt>
                <c:pt idx="120">
                  <c:v>39049.188599537039</c:v>
                </c:pt>
                <c:pt idx="121">
                  <c:v>39060.483738426243</c:v>
                </c:pt>
                <c:pt idx="122">
                  <c:v>39065.557546297212</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39498.370277778944</c:v>
                </c:pt>
                <c:pt idx="178">
                  <c:v>39499.806053241213</c:v>
                </c:pt>
                <c:pt idx="179">
                  <c:v>39501.707210648201</c:v>
                </c:pt>
                <c:pt idx="180">
                  <c:v>39525.004236111112</c:v>
                </c:pt>
                <c:pt idx="181">
                  <c:v>39525.012129629627</c:v>
                </c:pt>
                <c:pt idx="182">
                  <c:v>39526.538321759224</c:v>
                </c:pt>
                <c:pt idx="183">
                  <c:v>39527.590474536984</c:v>
                </c:pt>
                <c:pt idx="184">
                  <c:v>39547.638819445703</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39580.191064813444</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39691.812233797667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39841.797430554288</c:v>
                </c:pt>
                <c:pt idx="223">
                  <c:v>39841.816898149875</c:v>
                </c:pt>
                <c:pt idx="224">
                  <c:v>39842.65347222222</c:v>
                </c:pt>
                <c:pt idx="225">
                  <c:v>39850.887303240743</c:v>
                </c:pt>
                <c:pt idx="226">
                  <c:v>39855.346342592602</c:v>
                </c:pt>
                <c:pt idx="227">
                  <c:v>39858.257430555554</c:v>
                </c:pt>
                <c:pt idx="228">
                  <c:v>39871.701064813657</c:v>
                </c:pt>
                <c:pt idx="229">
                  <c:v>39881.414664351862</c:v>
                </c:pt>
                <c:pt idx="230">
                  <c:v>39882.655034722222</c:v>
                </c:pt>
                <c:pt idx="231">
                  <c:v>39892.052557871211</c:v>
                </c:pt>
                <c:pt idx="232">
                  <c:v>39892.472673611104</c:v>
                </c:pt>
                <c:pt idx="233">
                  <c:v>39927.063391203585</c:v>
                </c:pt>
                <c:pt idx="234">
                  <c:v>39928.47457175926</c:v>
                </c:pt>
                <c:pt idx="235">
                  <c:v>39930.718761574077</c:v>
                </c:pt>
                <c:pt idx="236">
                  <c:v>39946.919120370367</c:v>
                </c:pt>
                <c:pt idx="237">
                  <c:v>39947.947187499994</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40157.235937499994</c:v>
                </c:pt>
                <c:pt idx="251">
                  <c:v>40232.475462962924</c:v>
                </c:pt>
                <c:pt idx="252">
                  <c:v>40256.925347222204</c:v>
                </c:pt>
                <c:pt idx="253">
                  <c:v>40284.069502314815</c:v>
                </c:pt>
                <c:pt idx="254">
                  <c:v>40321.596759259257</c:v>
                </c:pt>
                <c:pt idx="255">
                  <c:v>40322.520937500005</c:v>
                </c:pt>
                <c:pt idx="256">
                  <c:v>40322.521874999999</c:v>
                </c:pt>
                <c:pt idx="257">
                  <c:v>40323.859259260455</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40549.810613427391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40653.793645832033</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40737.797812499994</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mediawiki!$W$2:$W$323</c:f>
              <c:numCache>
                <c:formatCode>General</c:formatCode>
                <c:ptCount val="322"/>
                <c:pt idx="0">
                  <c:v>0</c:v>
                </c:pt>
                <c:pt idx="1">
                  <c:v>0</c:v>
                </c:pt>
                <c:pt idx="2">
                  <c:v>4</c:v>
                </c:pt>
                <c:pt idx="3">
                  <c:v>2</c:v>
                </c:pt>
                <c:pt idx="4">
                  <c:v>0</c:v>
                </c:pt>
                <c:pt idx="5">
                  <c:v>4</c:v>
                </c:pt>
                <c:pt idx="6">
                  <c:v>2</c:v>
                </c:pt>
                <c:pt idx="7">
                  <c:v>3</c:v>
                </c:pt>
                <c:pt idx="8">
                  <c:v>1</c:v>
                </c:pt>
                <c:pt idx="9">
                  <c:v>0</c:v>
                </c:pt>
                <c:pt idx="10">
                  <c:v>0</c:v>
                </c:pt>
                <c:pt idx="11">
                  <c:v>0</c:v>
                </c:pt>
                <c:pt idx="12">
                  <c:v>0</c:v>
                </c:pt>
                <c:pt idx="13">
                  <c:v>1</c:v>
                </c:pt>
                <c:pt idx="14">
                  <c:v>5</c:v>
                </c:pt>
                <c:pt idx="15">
                  <c:v>4</c:v>
                </c:pt>
                <c:pt idx="16">
                  <c:v>5</c:v>
                </c:pt>
                <c:pt idx="17">
                  <c:v>0</c:v>
                </c:pt>
                <c:pt idx="18">
                  <c:v>1</c:v>
                </c:pt>
                <c:pt idx="19">
                  <c:v>3</c:v>
                </c:pt>
                <c:pt idx="20">
                  <c:v>0</c:v>
                </c:pt>
                <c:pt idx="21">
                  <c:v>0</c:v>
                </c:pt>
                <c:pt idx="22">
                  <c:v>6</c:v>
                </c:pt>
                <c:pt idx="23">
                  <c:v>1</c:v>
                </c:pt>
                <c:pt idx="24">
                  <c:v>1</c:v>
                </c:pt>
                <c:pt idx="25">
                  <c:v>0</c:v>
                </c:pt>
                <c:pt idx="26">
                  <c:v>1</c:v>
                </c:pt>
                <c:pt idx="27">
                  <c:v>8</c:v>
                </c:pt>
                <c:pt idx="28">
                  <c:v>3</c:v>
                </c:pt>
                <c:pt idx="29">
                  <c:v>0</c:v>
                </c:pt>
                <c:pt idx="30">
                  <c:v>1</c:v>
                </c:pt>
                <c:pt idx="31">
                  <c:v>1</c:v>
                </c:pt>
                <c:pt idx="32">
                  <c:v>2</c:v>
                </c:pt>
                <c:pt idx="33">
                  <c:v>7</c:v>
                </c:pt>
                <c:pt idx="34">
                  <c:v>4</c:v>
                </c:pt>
                <c:pt idx="35">
                  <c:v>3</c:v>
                </c:pt>
                <c:pt idx="36">
                  <c:v>0</c:v>
                </c:pt>
                <c:pt idx="37">
                  <c:v>1</c:v>
                </c:pt>
                <c:pt idx="38">
                  <c:v>0</c:v>
                </c:pt>
                <c:pt idx="39">
                  <c:v>2</c:v>
                </c:pt>
                <c:pt idx="40">
                  <c:v>24</c:v>
                </c:pt>
                <c:pt idx="41">
                  <c:v>1</c:v>
                </c:pt>
                <c:pt idx="42">
                  <c:v>0</c:v>
                </c:pt>
                <c:pt idx="43">
                  <c:v>0</c:v>
                </c:pt>
                <c:pt idx="44">
                  <c:v>1</c:v>
                </c:pt>
                <c:pt idx="45">
                  <c:v>1</c:v>
                </c:pt>
                <c:pt idx="46">
                  <c:v>2</c:v>
                </c:pt>
                <c:pt idx="47">
                  <c:v>1</c:v>
                </c:pt>
                <c:pt idx="48">
                  <c:v>1</c:v>
                </c:pt>
                <c:pt idx="49">
                  <c:v>8</c:v>
                </c:pt>
                <c:pt idx="50">
                  <c:v>1</c:v>
                </c:pt>
                <c:pt idx="51">
                  <c:v>3</c:v>
                </c:pt>
                <c:pt idx="52">
                  <c:v>1</c:v>
                </c:pt>
                <c:pt idx="53">
                  <c:v>0</c:v>
                </c:pt>
                <c:pt idx="54">
                  <c:v>0</c:v>
                </c:pt>
                <c:pt idx="55">
                  <c:v>0</c:v>
                </c:pt>
                <c:pt idx="56">
                  <c:v>0</c:v>
                </c:pt>
                <c:pt idx="57">
                  <c:v>0</c:v>
                </c:pt>
                <c:pt idx="58">
                  <c:v>5</c:v>
                </c:pt>
                <c:pt idx="59">
                  <c:v>3</c:v>
                </c:pt>
                <c:pt idx="60">
                  <c:v>4</c:v>
                </c:pt>
                <c:pt idx="61">
                  <c:v>0</c:v>
                </c:pt>
                <c:pt idx="62">
                  <c:v>0</c:v>
                </c:pt>
                <c:pt idx="63">
                  <c:v>0</c:v>
                </c:pt>
                <c:pt idx="64">
                  <c:v>0</c:v>
                </c:pt>
                <c:pt idx="65">
                  <c:v>0</c:v>
                </c:pt>
                <c:pt idx="66">
                  <c:v>3</c:v>
                </c:pt>
                <c:pt idx="67">
                  <c:v>0</c:v>
                </c:pt>
                <c:pt idx="68">
                  <c:v>1</c:v>
                </c:pt>
                <c:pt idx="69">
                  <c:v>0</c:v>
                </c:pt>
                <c:pt idx="70">
                  <c:v>3</c:v>
                </c:pt>
                <c:pt idx="71">
                  <c:v>1</c:v>
                </c:pt>
                <c:pt idx="72">
                  <c:v>0</c:v>
                </c:pt>
                <c:pt idx="73">
                  <c:v>6</c:v>
                </c:pt>
                <c:pt idx="74">
                  <c:v>1</c:v>
                </c:pt>
                <c:pt idx="75">
                  <c:v>0</c:v>
                </c:pt>
                <c:pt idx="76">
                  <c:v>0</c:v>
                </c:pt>
                <c:pt idx="77">
                  <c:v>0</c:v>
                </c:pt>
                <c:pt idx="78">
                  <c:v>0</c:v>
                </c:pt>
                <c:pt idx="79">
                  <c:v>0</c:v>
                </c:pt>
                <c:pt idx="80">
                  <c:v>0</c:v>
                </c:pt>
                <c:pt idx="81">
                  <c:v>2</c:v>
                </c:pt>
                <c:pt idx="82">
                  <c:v>0</c:v>
                </c:pt>
                <c:pt idx="83">
                  <c:v>1</c:v>
                </c:pt>
                <c:pt idx="84">
                  <c:v>0</c:v>
                </c:pt>
                <c:pt idx="85">
                  <c:v>4</c:v>
                </c:pt>
                <c:pt idx="86">
                  <c:v>4</c:v>
                </c:pt>
                <c:pt idx="87">
                  <c:v>4</c:v>
                </c:pt>
                <c:pt idx="88">
                  <c:v>0</c:v>
                </c:pt>
                <c:pt idx="89">
                  <c:v>6</c:v>
                </c:pt>
                <c:pt idx="90">
                  <c:v>0</c:v>
                </c:pt>
                <c:pt idx="91">
                  <c:v>1</c:v>
                </c:pt>
                <c:pt idx="92">
                  <c:v>0</c:v>
                </c:pt>
                <c:pt idx="93">
                  <c:v>4</c:v>
                </c:pt>
                <c:pt idx="94">
                  <c:v>3</c:v>
                </c:pt>
                <c:pt idx="95">
                  <c:v>0</c:v>
                </c:pt>
                <c:pt idx="96">
                  <c:v>21</c:v>
                </c:pt>
                <c:pt idx="97">
                  <c:v>0</c:v>
                </c:pt>
                <c:pt idx="98">
                  <c:v>0</c:v>
                </c:pt>
                <c:pt idx="99">
                  <c:v>0</c:v>
                </c:pt>
                <c:pt idx="100">
                  <c:v>0</c:v>
                </c:pt>
                <c:pt idx="101">
                  <c:v>0</c:v>
                </c:pt>
                <c:pt idx="102">
                  <c:v>2</c:v>
                </c:pt>
                <c:pt idx="103">
                  <c:v>0</c:v>
                </c:pt>
                <c:pt idx="104">
                  <c:v>0</c:v>
                </c:pt>
                <c:pt idx="105">
                  <c:v>0</c:v>
                </c:pt>
                <c:pt idx="106">
                  <c:v>0</c:v>
                </c:pt>
                <c:pt idx="107">
                  <c:v>1</c:v>
                </c:pt>
                <c:pt idx="108">
                  <c:v>0</c:v>
                </c:pt>
                <c:pt idx="109">
                  <c:v>1</c:v>
                </c:pt>
                <c:pt idx="110">
                  <c:v>4</c:v>
                </c:pt>
                <c:pt idx="111">
                  <c:v>7</c:v>
                </c:pt>
                <c:pt idx="112">
                  <c:v>1</c:v>
                </c:pt>
                <c:pt idx="113">
                  <c:v>0</c:v>
                </c:pt>
                <c:pt idx="114">
                  <c:v>1</c:v>
                </c:pt>
                <c:pt idx="115">
                  <c:v>0</c:v>
                </c:pt>
                <c:pt idx="116">
                  <c:v>0</c:v>
                </c:pt>
                <c:pt idx="117">
                  <c:v>0</c:v>
                </c:pt>
                <c:pt idx="118">
                  <c:v>0</c:v>
                </c:pt>
                <c:pt idx="119">
                  <c:v>0</c:v>
                </c:pt>
                <c:pt idx="120">
                  <c:v>0</c:v>
                </c:pt>
                <c:pt idx="121">
                  <c:v>2</c:v>
                </c:pt>
                <c:pt idx="122">
                  <c:v>1</c:v>
                </c:pt>
                <c:pt idx="123">
                  <c:v>0</c:v>
                </c:pt>
                <c:pt idx="124">
                  <c:v>0</c:v>
                </c:pt>
                <c:pt idx="125">
                  <c:v>0</c:v>
                </c:pt>
                <c:pt idx="126">
                  <c:v>7</c:v>
                </c:pt>
                <c:pt idx="127">
                  <c:v>0</c:v>
                </c:pt>
                <c:pt idx="128">
                  <c:v>0</c:v>
                </c:pt>
                <c:pt idx="129">
                  <c:v>2</c:v>
                </c:pt>
                <c:pt idx="130">
                  <c:v>0</c:v>
                </c:pt>
                <c:pt idx="131">
                  <c:v>1</c:v>
                </c:pt>
                <c:pt idx="132">
                  <c:v>0</c:v>
                </c:pt>
                <c:pt idx="133">
                  <c:v>0</c:v>
                </c:pt>
                <c:pt idx="134">
                  <c:v>1</c:v>
                </c:pt>
                <c:pt idx="135">
                  <c:v>1</c:v>
                </c:pt>
                <c:pt idx="136">
                  <c:v>0</c:v>
                </c:pt>
                <c:pt idx="137">
                  <c:v>9</c:v>
                </c:pt>
                <c:pt idx="138">
                  <c:v>1</c:v>
                </c:pt>
                <c:pt idx="139">
                  <c:v>0</c:v>
                </c:pt>
                <c:pt idx="140">
                  <c:v>0</c:v>
                </c:pt>
                <c:pt idx="141">
                  <c:v>5</c:v>
                </c:pt>
                <c:pt idx="142">
                  <c:v>0</c:v>
                </c:pt>
                <c:pt idx="143">
                  <c:v>0</c:v>
                </c:pt>
                <c:pt idx="144">
                  <c:v>5</c:v>
                </c:pt>
                <c:pt idx="145">
                  <c:v>1</c:v>
                </c:pt>
                <c:pt idx="146">
                  <c:v>0</c:v>
                </c:pt>
                <c:pt idx="147">
                  <c:v>0</c:v>
                </c:pt>
                <c:pt idx="148">
                  <c:v>0</c:v>
                </c:pt>
                <c:pt idx="149">
                  <c:v>0</c:v>
                </c:pt>
                <c:pt idx="150">
                  <c:v>0</c:v>
                </c:pt>
                <c:pt idx="151">
                  <c:v>0</c:v>
                </c:pt>
                <c:pt idx="152">
                  <c:v>0</c:v>
                </c:pt>
                <c:pt idx="153">
                  <c:v>2</c:v>
                </c:pt>
                <c:pt idx="154">
                  <c:v>0</c:v>
                </c:pt>
                <c:pt idx="155">
                  <c:v>1</c:v>
                </c:pt>
                <c:pt idx="156">
                  <c:v>1</c:v>
                </c:pt>
                <c:pt idx="157">
                  <c:v>0</c:v>
                </c:pt>
                <c:pt idx="158">
                  <c:v>0</c:v>
                </c:pt>
                <c:pt idx="159">
                  <c:v>0</c:v>
                </c:pt>
                <c:pt idx="160">
                  <c:v>0</c:v>
                </c:pt>
                <c:pt idx="161">
                  <c:v>0</c:v>
                </c:pt>
                <c:pt idx="162">
                  <c:v>1</c:v>
                </c:pt>
                <c:pt idx="163">
                  <c:v>0</c:v>
                </c:pt>
                <c:pt idx="164">
                  <c:v>0</c:v>
                </c:pt>
                <c:pt idx="165">
                  <c:v>0</c:v>
                </c:pt>
                <c:pt idx="166">
                  <c:v>0</c:v>
                </c:pt>
                <c:pt idx="167">
                  <c:v>0</c:v>
                </c:pt>
                <c:pt idx="168">
                  <c:v>1</c:v>
                </c:pt>
                <c:pt idx="169">
                  <c:v>0</c:v>
                </c:pt>
                <c:pt idx="170">
                  <c:v>8</c:v>
                </c:pt>
                <c:pt idx="171">
                  <c:v>8</c:v>
                </c:pt>
                <c:pt idx="172">
                  <c:v>0</c:v>
                </c:pt>
                <c:pt idx="173">
                  <c:v>1</c:v>
                </c:pt>
                <c:pt idx="174">
                  <c:v>3</c:v>
                </c:pt>
                <c:pt idx="175">
                  <c:v>0</c:v>
                </c:pt>
                <c:pt idx="176">
                  <c:v>1</c:v>
                </c:pt>
                <c:pt idx="177">
                  <c:v>4</c:v>
                </c:pt>
                <c:pt idx="178">
                  <c:v>0</c:v>
                </c:pt>
                <c:pt idx="179">
                  <c:v>0</c:v>
                </c:pt>
                <c:pt idx="180">
                  <c:v>2</c:v>
                </c:pt>
                <c:pt idx="181">
                  <c:v>7</c:v>
                </c:pt>
                <c:pt idx="182">
                  <c:v>0</c:v>
                </c:pt>
                <c:pt idx="183">
                  <c:v>0</c:v>
                </c:pt>
                <c:pt idx="184">
                  <c:v>0</c:v>
                </c:pt>
                <c:pt idx="185">
                  <c:v>1</c:v>
                </c:pt>
                <c:pt idx="186">
                  <c:v>1</c:v>
                </c:pt>
                <c:pt idx="187">
                  <c:v>0</c:v>
                </c:pt>
                <c:pt idx="188">
                  <c:v>0</c:v>
                </c:pt>
                <c:pt idx="189">
                  <c:v>0</c:v>
                </c:pt>
                <c:pt idx="190">
                  <c:v>1</c:v>
                </c:pt>
                <c:pt idx="191">
                  <c:v>0</c:v>
                </c:pt>
                <c:pt idx="192">
                  <c:v>0</c:v>
                </c:pt>
                <c:pt idx="193">
                  <c:v>0</c:v>
                </c:pt>
                <c:pt idx="194">
                  <c:v>0</c:v>
                </c:pt>
                <c:pt idx="195">
                  <c:v>0</c:v>
                </c:pt>
                <c:pt idx="196">
                  <c:v>9</c:v>
                </c:pt>
                <c:pt idx="197">
                  <c:v>0</c:v>
                </c:pt>
                <c:pt idx="198">
                  <c:v>0</c:v>
                </c:pt>
                <c:pt idx="199">
                  <c:v>0</c:v>
                </c:pt>
                <c:pt idx="200">
                  <c:v>0</c:v>
                </c:pt>
                <c:pt idx="201">
                  <c:v>2</c:v>
                </c:pt>
                <c:pt idx="202">
                  <c:v>0</c:v>
                </c:pt>
                <c:pt idx="203">
                  <c:v>0</c:v>
                </c:pt>
                <c:pt idx="204">
                  <c:v>1</c:v>
                </c:pt>
                <c:pt idx="205">
                  <c:v>1</c:v>
                </c:pt>
                <c:pt idx="206">
                  <c:v>0</c:v>
                </c:pt>
                <c:pt idx="207">
                  <c:v>1</c:v>
                </c:pt>
                <c:pt idx="208">
                  <c:v>0</c:v>
                </c:pt>
                <c:pt idx="209">
                  <c:v>13</c:v>
                </c:pt>
                <c:pt idx="210">
                  <c:v>0</c:v>
                </c:pt>
                <c:pt idx="211">
                  <c:v>0</c:v>
                </c:pt>
                <c:pt idx="212">
                  <c:v>13</c:v>
                </c:pt>
                <c:pt idx="213">
                  <c:v>0</c:v>
                </c:pt>
                <c:pt idx="214">
                  <c:v>0</c:v>
                </c:pt>
                <c:pt idx="215">
                  <c:v>0</c:v>
                </c:pt>
                <c:pt idx="216">
                  <c:v>0</c:v>
                </c:pt>
                <c:pt idx="217">
                  <c:v>0</c:v>
                </c:pt>
                <c:pt idx="218">
                  <c:v>0</c:v>
                </c:pt>
                <c:pt idx="219">
                  <c:v>0</c:v>
                </c:pt>
                <c:pt idx="220">
                  <c:v>0</c:v>
                </c:pt>
                <c:pt idx="221">
                  <c:v>0</c:v>
                </c:pt>
                <c:pt idx="222">
                  <c:v>7</c:v>
                </c:pt>
                <c:pt idx="223">
                  <c:v>6</c:v>
                </c:pt>
                <c:pt idx="224">
                  <c:v>0</c:v>
                </c:pt>
                <c:pt idx="225">
                  <c:v>0</c:v>
                </c:pt>
                <c:pt idx="226">
                  <c:v>0</c:v>
                </c:pt>
                <c:pt idx="227">
                  <c:v>0</c:v>
                </c:pt>
                <c:pt idx="228">
                  <c:v>0</c:v>
                </c:pt>
                <c:pt idx="229">
                  <c:v>1</c:v>
                </c:pt>
                <c:pt idx="230">
                  <c:v>0</c:v>
                </c:pt>
                <c:pt idx="231">
                  <c:v>0</c:v>
                </c:pt>
                <c:pt idx="232">
                  <c:v>0</c:v>
                </c:pt>
                <c:pt idx="233">
                  <c:v>4</c:v>
                </c:pt>
                <c:pt idx="234">
                  <c:v>0</c:v>
                </c:pt>
                <c:pt idx="235">
                  <c:v>0</c:v>
                </c:pt>
                <c:pt idx="236">
                  <c:v>4</c:v>
                </c:pt>
                <c:pt idx="237">
                  <c:v>0</c:v>
                </c:pt>
                <c:pt idx="238">
                  <c:v>0</c:v>
                </c:pt>
                <c:pt idx="239">
                  <c:v>0</c:v>
                </c:pt>
                <c:pt idx="240">
                  <c:v>2</c:v>
                </c:pt>
                <c:pt idx="241">
                  <c:v>4</c:v>
                </c:pt>
                <c:pt idx="242">
                  <c:v>0</c:v>
                </c:pt>
                <c:pt idx="243">
                  <c:v>0</c:v>
                </c:pt>
                <c:pt idx="244">
                  <c:v>2</c:v>
                </c:pt>
                <c:pt idx="245">
                  <c:v>0</c:v>
                </c:pt>
                <c:pt idx="246">
                  <c:v>3</c:v>
                </c:pt>
                <c:pt idx="247">
                  <c:v>0</c:v>
                </c:pt>
                <c:pt idx="248">
                  <c:v>0</c:v>
                </c:pt>
                <c:pt idx="249">
                  <c:v>1</c:v>
                </c:pt>
                <c:pt idx="250">
                  <c:v>0</c:v>
                </c:pt>
                <c:pt idx="251">
                  <c:v>0</c:v>
                </c:pt>
                <c:pt idx="252">
                  <c:v>0</c:v>
                </c:pt>
                <c:pt idx="253">
                  <c:v>4</c:v>
                </c:pt>
                <c:pt idx="254">
                  <c:v>0</c:v>
                </c:pt>
                <c:pt idx="255">
                  <c:v>0</c:v>
                </c:pt>
                <c:pt idx="256">
                  <c:v>0</c:v>
                </c:pt>
                <c:pt idx="257">
                  <c:v>0</c:v>
                </c:pt>
                <c:pt idx="258">
                  <c:v>1</c:v>
                </c:pt>
                <c:pt idx="259">
                  <c:v>2</c:v>
                </c:pt>
                <c:pt idx="260">
                  <c:v>0</c:v>
                </c:pt>
                <c:pt idx="261">
                  <c:v>3</c:v>
                </c:pt>
                <c:pt idx="262">
                  <c:v>0</c:v>
                </c:pt>
                <c:pt idx="263">
                  <c:v>12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3</c:v>
                </c:pt>
                <c:pt idx="284">
                  <c:v>0</c:v>
                </c:pt>
                <c:pt idx="285">
                  <c:v>3</c:v>
                </c:pt>
                <c:pt idx="286">
                  <c:v>0</c:v>
                </c:pt>
                <c:pt idx="287">
                  <c:v>15</c:v>
                </c:pt>
                <c:pt idx="288">
                  <c:v>0</c:v>
                </c:pt>
                <c:pt idx="289">
                  <c:v>0</c:v>
                </c:pt>
                <c:pt idx="290">
                  <c:v>1</c:v>
                </c:pt>
                <c:pt idx="291">
                  <c:v>0</c:v>
                </c:pt>
                <c:pt idx="292">
                  <c:v>0</c:v>
                </c:pt>
                <c:pt idx="293">
                  <c:v>16</c:v>
                </c:pt>
                <c:pt idx="294">
                  <c:v>0</c:v>
                </c:pt>
                <c:pt idx="295">
                  <c:v>0</c:v>
                </c:pt>
                <c:pt idx="296">
                  <c:v>2</c:v>
                </c:pt>
                <c:pt idx="297">
                  <c:v>0</c:v>
                </c:pt>
                <c:pt idx="298">
                  <c:v>16</c:v>
                </c:pt>
                <c:pt idx="299">
                  <c:v>0</c:v>
                </c:pt>
                <c:pt idx="300">
                  <c:v>0</c:v>
                </c:pt>
                <c:pt idx="301">
                  <c:v>2</c:v>
                </c:pt>
                <c:pt idx="302">
                  <c:v>0</c:v>
                </c:pt>
                <c:pt idx="303">
                  <c:v>0</c:v>
                </c:pt>
                <c:pt idx="304">
                  <c:v>0</c:v>
                </c:pt>
                <c:pt idx="305">
                  <c:v>0</c:v>
                </c:pt>
                <c:pt idx="306">
                  <c:v>0</c:v>
                </c:pt>
                <c:pt idx="307">
                  <c:v>0</c:v>
                </c:pt>
                <c:pt idx="308">
                  <c:v>0</c:v>
                </c:pt>
                <c:pt idx="309">
                  <c:v>1</c:v>
                </c:pt>
                <c:pt idx="310">
                  <c:v>0</c:v>
                </c:pt>
                <c:pt idx="311">
                  <c:v>1</c:v>
                </c:pt>
                <c:pt idx="312">
                  <c:v>0</c:v>
                </c:pt>
                <c:pt idx="313">
                  <c:v>1</c:v>
                </c:pt>
                <c:pt idx="314">
                  <c:v>0</c:v>
                </c:pt>
                <c:pt idx="315">
                  <c:v>0</c:v>
                </c:pt>
                <c:pt idx="316">
                  <c:v>5</c:v>
                </c:pt>
                <c:pt idx="317">
                  <c:v>0</c:v>
                </c:pt>
                <c:pt idx="318">
                  <c:v>0</c:v>
                </c:pt>
                <c:pt idx="319">
                  <c:v>0</c:v>
                </c:pt>
                <c:pt idx="320">
                  <c:v>0</c:v>
                </c:pt>
                <c:pt idx="321">
                  <c:v>0</c:v>
                </c:pt>
              </c:numCache>
            </c:numRef>
          </c:val>
        </c:ser>
        <c:ser>
          <c:idx val="2"/>
          <c:order val="2"/>
          <c:tx>
            <c:v>Deletions</c:v>
          </c:tx>
          <c:spPr>
            <a:solidFill>
              <a:srgbClr val="FF0000"/>
            </a:solidFill>
          </c:spPr>
          <c:invertIfNegative val="0"/>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38056.988819446313</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38187.723043980171</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38284.888819446533</c:v>
                </c:pt>
                <c:pt idx="37">
                  <c:v>38284.931157407409</c:v>
                </c:pt>
                <c:pt idx="38">
                  <c:v>38322.552233797243</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38503.306608797211</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38639.193043980304</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39029.412569445718</c:v>
                </c:pt>
                <c:pt idx="116">
                  <c:v>39032.901597222233</c:v>
                </c:pt>
                <c:pt idx="117">
                  <c:v>39043.587500000001</c:v>
                </c:pt>
                <c:pt idx="118">
                  <c:v>39043.598530092611</c:v>
                </c:pt>
                <c:pt idx="119">
                  <c:v>39049.140416666654</c:v>
                </c:pt>
                <c:pt idx="120">
                  <c:v>39049.188599537039</c:v>
                </c:pt>
                <c:pt idx="121">
                  <c:v>39060.483738426243</c:v>
                </c:pt>
                <c:pt idx="122">
                  <c:v>39065.557546297212</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39118.384444445212</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39240.729953702976</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39498.370277778944</c:v>
                </c:pt>
                <c:pt idx="178">
                  <c:v>39499.806053241213</c:v>
                </c:pt>
                <c:pt idx="179">
                  <c:v>39501.707210648201</c:v>
                </c:pt>
                <c:pt idx="180">
                  <c:v>39525.004236111112</c:v>
                </c:pt>
                <c:pt idx="181">
                  <c:v>39525.012129629627</c:v>
                </c:pt>
                <c:pt idx="182">
                  <c:v>39526.538321759224</c:v>
                </c:pt>
                <c:pt idx="183">
                  <c:v>39527.590474536984</c:v>
                </c:pt>
                <c:pt idx="184">
                  <c:v>39547.638819445703</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39580.191064813444</c:v>
                </c:pt>
                <c:pt idx="193">
                  <c:v>39625.860023148212</c:v>
                </c:pt>
                <c:pt idx="194">
                  <c:v>39625.862268518518</c:v>
                </c:pt>
                <c:pt idx="195">
                  <c:v>39636.683333333334</c:v>
                </c:pt>
                <c:pt idx="196">
                  <c:v>39637.626469907176</c:v>
                </c:pt>
                <c:pt idx="197">
                  <c:v>39638.7966087963</c:v>
                </c:pt>
                <c:pt idx="198">
                  <c:v>39638.814444445212</c:v>
                </c:pt>
                <c:pt idx="199">
                  <c:v>39639.916712962993</c:v>
                </c:pt>
                <c:pt idx="200">
                  <c:v>39639.924432870372</c:v>
                </c:pt>
                <c:pt idx="201">
                  <c:v>39660.103344907184</c:v>
                </c:pt>
                <c:pt idx="202">
                  <c:v>39660.114537037043</c:v>
                </c:pt>
                <c:pt idx="203">
                  <c:v>39689.508159722223</c:v>
                </c:pt>
                <c:pt idx="204">
                  <c:v>39691.812233797667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39841.797430554288</c:v>
                </c:pt>
                <c:pt idx="223">
                  <c:v>39841.816898149875</c:v>
                </c:pt>
                <c:pt idx="224">
                  <c:v>39842.65347222222</c:v>
                </c:pt>
                <c:pt idx="225">
                  <c:v>39850.887303240743</c:v>
                </c:pt>
                <c:pt idx="226">
                  <c:v>39855.346342592602</c:v>
                </c:pt>
                <c:pt idx="227">
                  <c:v>39858.257430555554</c:v>
                </c:pt>
                <c:pt idx="228">
                  <c:v>39871.701064813657</c:v>
                </c:pt>
                <c:pt idx="229">
                  <c:v>39881.414664351862</c:v>
                </c:pt>
                <c:pt idx="230">
                  <c:v>39882.655034722222</c:v>
                </c:pt>
                <c:pt idx="231">
                  <c:v>39892.052557871211</c:v>
                </c:pt>
                <c:pt idx="232">
                  <c:v>39892.472673611104</c:v>
                </c:pt>
                <c:pt idx="233">
                  <c:v>39927.063391203585</c:v>
                </c:pt>
                <c:pt idx="234">
                  <c:v>39928.47457175926</c:v>
                </c:pt>
                <c:pt idx="235">
                  <c:v>39930.718761574077</c:v>
                </c:pt>
                <c:pt idx="236">
                  <c:v>39946.919120370367</c:v>
                </c:pt>
                <c:pt idx="237">
                  <c:v>39947.947187499994</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40157.235937499994</c:v>
                </c:pt>
                <c:pt idx="251">
                  <c:v>40232.475462962924</c:v>
                </c:pt>
                <c:pt idx="252">
                  <c:v>40256.925347222204</c:v>
                </c:pt>
                <c:pt idx="253">
                  <c:v>40284.069502314815</c:v>
                </c:pt>
                <c:pt idx="254">
                  <c:v>40321.596759259257</c:v>
                </c:pt>
                <c:pt idx="255">
                  <c:v>40322.520937500005</c:v>
                </c:pt>
                <c:pt idx="256">
                  <c:v>40322.521874999999</c:v>
                </c:pt>
                <c:pt idx="257">
                  <c:v>40323.859259260455</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40549.810613427391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40653.793645832033</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40737.797812499994</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mediawiki!$X$2:$X$323</c:f>
              <c:numCache>
                <c:formatCode>General</c:formatCode>
                <c:ptCount val="322"/>
                <c:pt idx="0">
                  <c:v>0</c:v>
                </c:pt>
                <c:pt idx="1">
                  <c:v>3</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0</c:v>
                </c:pt>
                <c:pt idx="30">
                  <c:v>0</c:v>
                </c:pt>
                <c:pt idx="31">
                  <c:v>4</c:v>
                </c:pt>
                <c:pt idx="32">
                  <c:v>2</c:v>
                </c:pt>
                <c:pt idx="33">
                  <c:v>0</c:v>
                </c:pt>
                <c:pt idx="34">
                  <c:v>5</c:v>
                </c:pt>
                <c:pt idx="35">
                  <c:v>6</c:v>
                </c:pt>
                <c:pt idx="36">
                  <c:v>0</c:v>
                </c:pt>
                <c:pt idx="37">
                  <c:v>0</c:v>
                </c:pt>
                <c:pt idx="38">
                  <c:v>0</c:v>
                </c:pt>
                <c:pt idx="39">
                  <c:v>3</c:v>
                </c:pt>
                <c:pt idx="40">
                  <c:v>29</c:v>
                </c:pt>
                <c:pt idx="41">
                  <c:v>0</c:v>
                </c:pt>
                <c:pt idx="42">
                  <c:v>0</c:v>
                </c:pt>
                <c:pt idx="43">
                  <c:v>2</c:v>
                </c:pt>
                <c:pt idx="44">
                  <c:v>0</c:v>
                </c:pt>
                <c:pt idx="45">
                  <c:v>0</c:v>
                </c:pt>
                <c:pt idx="46">
                  <c:v>4</c:v>
                </c:pt>
                <c:pt idx="47">
                  <c:v>0</c:v>
                </c:pt>
                <c:pt idx="48">
                  <c:v>0</c:v>
                </c:pt>
                <c:pt idx="49">
                  <c:v>0</c:v>
                </c:pt>
                <c:pt idx="50">
                  <c:v>0</c:v>
                </c:pt>
                <c:pt idx="51">
                  <c:v>0</c:v>
                </c:pt>
                <c:pt idx="52">
                  <c:v>0</c:v>
                </c:pt>
                <c:pt idx="53">
                  <c:v>2</c:v>
                </c:pt>
                <c:pt idx="54">
                  <c:v>3</c:v>
                </c:pt>
                <c:pt idx="55">
                  <c:v>0</c:v>
                </c:pt>
                <c:pt idx="56">
                  <c:v>0</c:v>
                </c:pt>
                <c:pt idx="57">
                  <c:v>0</c:v>
                </c:pt>
                <c:pt idx="58">
                  <c:v>5</c:v>
                </c:pt>
                <c:pt idx="59">
                  <c:v>4</c:v>
                </c:pt>
                <c:pt idx="60">
                  <c:v>0</c:v>
                </c:pt>
                <c:pt idx="61">
                  <c:v>6</c:v>
                </c:pt>
                <c:pt idx="62">
                  <c:v>3</c:v>
                </c:pt>
                <c:pt idx="63">
                  <c:v>0</c:v>
                </c:pt>
                <c:pt idx="64">
                  <c:v>8</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8</c:v>
                </c:pt>
                <c:pt idx="98">
                  <c:v>0</c:v>
                </c:pt>
                <c:pt idx="99">
                  <c:v>0</c:v>
                </c:pt>
                <c:pt idx="100">
                  <c:v>0</c:v>
                </c:pt>
                <c:pt idx="101">
                  <c:v>0</c:v>
                </c:pt>
                <c:pt idx="102">
                  <c:v>0</c:v>
                </c:pt>
                <c:pt idx="103">
                  <c:v>0</c:v>
                </c:pt>
                <c:pt idx="104">
                  <c:v>0</c:v>
                </c:pt>
                <c:pt idx="105">
                  <c:v>0</c:v>
                </c:pt>
                <c:pt idx="106">
                  <c:v>0</c:v>
                </c:pt>
                <c:pt idx="107">
                  <c:v>0</c:v>
                </c:pt>
                <c:pt idx="108">
                  <c:v>2</c:v>
                </c:pt>
                <c:pt idx="109">
                  <c:v>0</c:v>
                </c:pt>
                <c:pt idx="110">
                  <c:v>0</c:v>
                </c:pt>
                <c:pt idx="111">
                  <c:v>0</c:v>
                </c:pt>
                <c:pt idx="112">
                  <c:v>0</c:v>
                </c:pt>
                <c:pt idx="113">
                  <c:v>2</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2</c:v>
                </c:pt>
                <c:pt idx="133">
                  <c:v>0</c:v>
                </c:pt>
                <c:pt idx="134">
                  <c:v>0</c:v>
                </c:pt>
                <c:pt idx="135">
                  <c:v>0</c:v>
                </c:pt>
                <c:pt idx="136">
                  <c:v>0</c:v>
                </c:pt>
                <c:pt idx="137">
                  <c:v>0</c:v>
                </c:pt>
                <c:pt idx="138">
                  <c:v>0</c:v>
                </c:pt>
                <c:pt idx="139">
                  <c:v>0</c:v>
                </c:pt>
                <c:pt idx="140">
                  <c:v>0</c:v>
                </c:pt>
                <c:pt idx="141">
                  <c:v>0</c:v>
                </c:pt>
                <c:pt idx="142">
                  <c:v>10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2</c:v>
                </c:pt>
                <c:pt idx="159">
                  <c:v>0</c:v>
                </c:pt>
                <c:pt idx="160">
                  <c:v>0</c:v>
                </c:pt>
                <c:pt idx="161">
                  <c:v>0</c:v>
                </c:pt>
                <c:pt idx="162">
                  <c:v>2</c:v>
                </c:pt>
                <c:pt idx="163">
                  <c:v>0</c:v>
                </c:pt>
                <c:pt idx="164">
                  <c:v>0</c:v>
                </c:pt>
                <c:pt idx="165">
                  <c:v>0</c:v>
                </c:pt>
                <c:pt idx="166">
                  <c:v>0</c:v>
                </c:pt>
                <c:pt idx="167">
                  <c:v>0</c:v>
                </c:pt>
                <c:pt idx="168">
                  <c:v>0</c:v>
                </c:pt>
                <c:pt idx="169">
                  <c:v>2</c:v>
                </c:pt>
                <c:pt idx="170">
                  <c:v>0</c:v>
                </c:pt>
                <c:pt idx="171">
                  <c:v>8</c:v>
                </c:pt>
                <c:pt idx="172">
                  <c:v>0</c:v>
                </c:pt>
                <c:pt idx="173">
                  <c:v>2</c:v>
                </c:pt>
                <c:pt idx="174">
                  <c:v>0</c:v>
                </c:pt>
                <c:pt idx="175">
                  <c:v>3</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9</c:v>
                </c:pt>
                <c:pt idx="201">
                  <c:v>0</c:v>
                </c:pt>
                <c:pt idx="202">
                  <c:v>4</c:v>
                </c:pt>
                <c:pt idx="203">
                  <c:v>0</c:v>
                </c:pt>
                <c:pt idx="204">
                  <c:v>0</c:v>
                </c:pt>
                <c:pt idx="205">
                  <c:v>0</c:v>
                </c:pt>
                <c:pt idx="206">
                  <c:v>1</c:v>
                </c:pt>
                <c:pt idx="207">
                  <c:v>0</c:v>
                </c:pt>
                <c:pt idx="208">
                  <c:v>0</c:v>
                </c:pt>
                <c:pt idx="209">
                  <c:v>0</c:v>
                </c:pt>
                <c:pt idx="210">
                  <c:v>13</c:v>
                </c:pt>
                <c:pt idx="211">
                  <c:v>0</c:v>
                </c:pt>
                <c:pt idx="212">
                  <c:v>0</c:v>
                </c:pt>
                <c:pt idx="213">
                  <c:v>0</c:v>
                </c:pt>
                <c:pt idx="214">
                  <c:v>13</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2</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6</c:v>
                </c:pt>
                <c:pt idx="282">
                  <c:v>0</c:v>
                </c:pt>
                <c:pt idx="283">
                  <c:v>0</c:v>
                </c:pt>
                <c:pt idx="284">
                  <c:v>0</c:v>
                </c:pt>
                <c:pt idx="285">
                  <c:v>0</c:v>
                </c:pt>
                <c:pt idx="286">
                  <c:v>0</c:v>
                </c:pt>
                <c:pt idx="287">
                  <c:v>0</c:v>
                </c:pt>
                <c:pt idx="288">
                  <c:v>0</c:v>
                </c:pt>
                <c:pt idx="289">
                  <c:v>0</c:v>
                </c:pt>
                <c:pt idx="290">
                  <c:v>0</c:v>
                </c:pt>
                <c:pt idx="291">
                  <c:v>0</c:v>
                </c:pt>
                <c:pt idx="292">
                  <c:v>0</c:v>
                </c:pt>
                <c:pt idx="293">
                  <c:v>0</c:v>
                </c:pt>
                <c:pt idx="294">
                  <c:v>16</c:v>
                </c:pt>
                <c:pt idx="295">
                  <c:v>0</c:v>
                </c:pt>
                <c:pt idx="296">
                  <c:v>0</c:v>
                </c:pt>
                <c:pt idx="297">
                  <c:v>4</c:v>
                </c:pt>
                <c:pt idx="298">
                  <c:v>0</c:v>
                </c:pt>
                <c:pt idx="299">
                  <c:v>2</c:v>
                </c:pt>
                <c:pt idx="300">
                  <c:v>16</c:v>
                </c:pt>
                <c:pt idx="301">
                  <c:v>0</c:v>
                </c:pt>
                <c:pt idx="302">
                  <c:v>0</c:v>
                </c:pt>
                <c:pt idx="303">
                  <c:v>0</c:v>
                </c:pt>
                <c:pt idx="304">
                  <c:v>0</c:v>
                </c:pt>
                <c:pt idx="305">
                  <c:v>0</c:v>
                </c:pt>
                <c:pt idx="306">
                  <c:v>0</c:v>
                </c:pt>
                <c:pt idx="307">
                  <c:v>0</c:v>
                </c:pt>
                <c:pt idx="308">
                  <c:v>7</c:v>
                </c:pt>
                <c:pt idx="309">
                  <c:v>0</c:v>
                </c:pt>
                <c:pt idx="310">
                  <c:v>2</c:v>
                </c:pt>
                <c:pt idx="311">
                  <c:v>0</c:v>
                </c:pt>
                <c:pt idx="312">
                  <c:v>0</c:v>
                </c:pt>
                <c:pt idx="313">
                  <c:v>0</c:v>
                </c:pt>
                <c:pt idx="314">
                  <c:v>0</c:v>
                </c:pt>
                <c:pt idx="315">
                  <c:v>0</c:v>
                </c:pt>
                <c:pt idx="316">
                  <c:v>0</c:v>
                </c:pt>
                <c:pt idx="317">
                  <c:v>5</c:v>
                </c:pt>
                <c:pt idx="318">
                  <c:v>0</c:v>
                </c:pt>
                <c:pt idx="319">
                  <c:v>0</c:v>
                </c:pt>
                <c:pt idx="320">
                  <c:v>0</c:v>
                </c:pt>
                <c:pt idx="321">
                  <c:v>0</c:v>
                </c:pt>
              </c:numCache>
            </c:numRef>
          </c:val>
        </c:ser>
        <c:dLbls>
          <c:showLegendKey val="0"/>
          <c:showVal val="0"/>
          <c:showCatName val="0"/>
          <c:showSerName val="0"/>
          <c:showPercent val="0"/>
          <c:showBubbleSize val="0"/>
        </c:dLbls>
        <c:gapWidth val="9"/>
        <c:overlap val="100"/>
        <c:axId val="206083584"/>
        <c:axId val="206085120"/>
      </c:barChart>
      <c:dateAx>
        <c:axId val="206083584"/>
        <c:scaling>
          <c:orientation val="minMax"/>
        </c:scaling>
        <c:delete val="1"/>
        <c:axPos val="b"/>
        <c:numFmt formatCode="[$-409]yyyy;@" sourceLinked="0"/>
        <c:majorTickMark val="none"/>
        <c:minorTickMark val="none"/>
        <c:tickLblPos val="none"/>
        <c:crossAx val="206085120"/>
        <c:crosses val="autoZero"/>
        <c:auto val="1"/>
        <c:lblOffset val="100"/>
        <c:baseTimeUnit val="days"/>
      </c:dateAx>
      <c:valAx>
        <c:axId val="206085120"/>
        <c:scaling>
          <c:orientation val="minMax"/>
        </c:scaling>
        <c:delete val="0"/>
        <c:axPos val="l"/>
        <c:numFmt formatCode="General" sourceLinked="1"/>
        <c:majorTickMark val="out"/>
        <c:minorTickMark val="none"/>
        <c:tickLblPos val="nextTo"/>
        <c:crossAx val="20608358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mooth val="0"/>
        </c:ser>
        <c:dLbls>
          <c:showLegendKey val="0"/>
          <c:showVal val="0"/>
          <c:showCatName val="0"/>
          <c:showSerName val="0"/>
          <c:showPercent val="0"/>
          <c:showBubbleSize val="0"/>
        </c:dLbls>
        <c:marker val="1"/>
        <c:smooth val="0"/>
        <c:axId val="205017088"/>
        <c:axId val="205018624"/>
      </c:lineChart>
      <c:catAx>
        <c:axId val="205017088"/>
        <c:scaling>
          <c:orientation val="minMax"/>
        </c:scaling>
        <c:delete val="0"/>
        <c:axPos val="b"/>
        <c:numFmt formatCode="#,##0" sourceLinked="0"/>
        <c:majorTickMark val="none"/>
        <c:minorTickMark val="none"/>
        <c:tickLblPos val="nextTo"/>
        <c:crossAx val="205018624"/>
        <c:crosses val="autoZero"/>
        <c:auto val="1"/>
        <c:lblAlgn val="ctr"/>
        <c:lblOffset val="100"/>
        <c:tickLblSkip val="10"/>
        <c:noMultiLvlLbl val="0"/>
      </c:catAx>
      <c:valAx>
        <c:axId val="205018624"/>
        <c:scaling>
          <c:orientation val="minMax"/>
          <c:max val="24"/>
          <c:min val="5"/>
        </c:scaling>
        <c:delete val="0"/>
        <c:axPos val="l"/>
        <c:numFmt formatCode="General" sourceLinked="1"/>
        <c:majorTickMark val="none"/>
        <c:minorTickMark val="none"/>
        <c:tickLblPos val="nextTo"/>
        <c:crossAx val="205017088"/>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mooth val="0"/>
        </c:ser>
        <c:dLbls>
          <c:showLegendKey val="0"/>
          <c:showVal val="0"/>
          <c:showCatName val="0"/>
          <c:showSerName val="0"/>
          <c:showPercent val="0"/>
          <c:showBubbleSize val="0"/>
        </c:dLbls>
        <c:marker val="1"/>
        <c:smooth val="0"/>
        <c:axId val="205042432"/>
        <c:axId val="205043968"/>
      </c:lineChart>
      <c:catAx>
        <c:axId val="205042432"/>
        <c:scaling>
          <c:orientation val="minMax"/>
        </c:scaling>
        <c:delete val="0"/>
        <c:axPos val="b"/>
        <c:numFmt formatCode="#,##0" sourceLinked="0"/>
        <c:majorTickMark val="none"/>
        <c:minorTickMark val="none"/>
        <c:tickLblPos val="nextTo"/>
        <c:crossAx val="205043968"/>
        <c:crosses val="autoZero"/>
        <c:auto val="1"/>
        <c:lblAlgn val="ctr"/>
        <c:lblOffset val="100"/>
        <c:noMultiLvlLbl val="0"/>
      </c:catAx>
      <c:valAx>
        <c:axId val="205043968"/>
        <c:scaling>
          <c:orientation val="minMax"/>
          <c:max val="80"/>
          <c:min val="10"/>
        </c:scaling>
        <c:delete val="0"/>
        <c:axPos val="l"/>
        <c:numFmt formatCode="General" sourceLinked="1"/>
        <c:majorTickMark val="none"/>
        <c:minorTickMark val="none"/>
        <c:tickLblPos val="nextTo"/>
        <c:crossAx val="205042432"/>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mooth val="0"/>
        </c:ser>
        <c:dLbls>
          <c:showLegendKey val="0"/>
          <c:showVal val="0"/>
          <c:showCatName val="0"/>
          <c:showSerName val="0"/>
          <c:showPercent val="0"/>
          <c:showBubbleSize val="0"/>
        </c:dLbls>
        <c:marker val="1"/>
        <c:smooth val="0"/>
        <c:axId val="205207040"/>
        <c:axId val="205208576"/>
      </c:lineChart>
      <c:catAx>
        <c:axId val="205207040"/>
        <c:scaling>
          <c:orientation val="minMax"/>
        </c:scaling>
        <c:delete val="0"/>
        <c:axPos val="b"/>
        <c:numFmt formatCode="#,##0" sourceLinked="0"/>
        <c:majorTickMark val="none"/>
        <c:minorTickMark val="none"/>
        <c:tickLblPos val="nextTo"/>
        <c:crossAx val="205208576"/>
        <c:crosses val="autoZero"/>
        <c:auto val="1"/>
        <c:lblAlgn val="ctr"/>
        <c:lblOffset val="100"/>
        <c:noMultiLvlLbl val="0"/>
      </c:catAx>
      <c:valAx>
        <c:axId val="205208576"/>
        <c:scaling>
          <c:orientation val="minMax"/>
          <c:max val="120"/>
          <c:min val="40"/>
        </c:scaling>
        <c:delete val="0"/>
        <c:axPos val="l"/>
        <c:numFmt formatCode="General" sourceLinked="1"/>
        <c:majorTickMark val="none"/>
        <c:minorTickMark val="none"/>
        <c:tickLblPos val="nextTo"/>
        <c:crossAx val="205207040"/>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mooth val="0"/>
        </c:ser>
        <c:dLbls>
          <c:showLegendKey val="0"/>
          <c:showVal val="0"/>
          <c:showCatName val="0"/>
          <c:showSerName val="0"/>
          <c:showPercent val="0"/>
          <c:showBubbleSize val="0"/>
        </c:dLbls>
        <c:marker val="1"/>
        <c:smooth val="0"/>
        <c:axId val="205224192"/>
        <c:axId val="205254656"/>
      </c:lineChart>
      <c:catAx>
        <c:axId val="205224192"/>
        <c:scaling>
          <c:orientation val="minMax"/>
        </c:scaling>
        <c:delete val="0"/>
        <c:axPos val="b"/>
        <c:numFmt formatCode="#,##0" sourceLinked="0"/>
        <c:majorTickMark val="none"/>
        <c:minorTickMark val="none"/>
        <c:tickLblPos val="nextTo"/>
        <c:crossAx val="205254656"/>
        <c:crosses val="autoZero"/>
        <c:auto val="1"/>
        <c:lblAlgn val="ctr"/>
        <c:lblOffset val="100"/>
        <c:noMultiLvlLbl val="0"/>
      </c:catAx>
      <c:valAx>
        <c:axId val="205254656"/>
        <c:scaling>
          <c:orientation val="minMax"/>
          <c:max val="66"/>
          <c:min val="58"/>
        </c:scaling>
        <c:delete val="0"/>
        <c:axPos val="l"/>
        <c:numFmt formatCode="General" sourceLinked="1"/>
        <c:majorTickMark val="none"/>
        <c:minorTickMark val="none"/>
        <c:tickLblPos val="nextTo"/>
        <c:crossAx val="205224192"/>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mooth val="0"/>
        </c:ser>
        <c:dLbls>
          <c:showLegendKey val="0"/>
          <c:showVal val="0"/>
          <c:showCatName val="0"/>
          <c:showSerName val="0"/>
          <c:showPercent val="0"/>
          <c:showBubbleSize val="0"/>
        </c:dLbls>
        <c:marker val="1"/>
        <c:smooth val="0"/>
        <c:axId val="205152256"/>
        <c:axId val="205153792"/>
      </c:lineChart>
      <c:catAx>
        <c:axId val="205152256"/>
        <c:scaling>
          <c:orientation val="minMax"/>
        </c:scaling>
        <c:delete val="0"/>
        <c:axPos val="b"/>
        <c:numFmt formatCode="#,##0" sourceLinked="0"/>
        <c:majorTickMark val="none"/>
        <c:minorTickMark val="none"/>
        <c:tickLblPos val="nextTo"/>
        <c:crossAx val="205153792"/>
        <c:crosses val="autoZero"/>
        <c:auto val="1"/>
        <c:lblAlgn val="ctr"/>
        <c:lblOffset val="100"/>
        <c:tickLblSkip val="9"/>
        <c:noMultiLvlLbl val="0"/>
      </c:catAx>
      <c:valAx>
        <c:axId val="205153792"/>
        <c:scaling>
          <c:orientation val="minMax"/>
          <c:max val="24"/>
          <c:min val="9"/>
        </c:scaling>
        <c:delete val="0"/>
        <c:axPos val="l"/>
        <c:numFmt formatCode="General" sourceLinked="1"/>
        <c:majorTickMark val="none"/>
        <c:minorTickMark val="none"/>
        <c:tickLblPos val="nextTo"/>
        <c:crossAx val="205152256"/>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mooth val="0"/>
        </c:ser>
        <c:dLbls>
          <c:showLegendKey val="0"/>
          <c:showVal val="0"/>
          <c:showCatName val="0"/>
          <c:showSerName val="0"/>
          <c:showPercent val="0"/>
          <c:showBubbleSize val="0"/>
        </c:dLbls>
        <c:marker val="1"/>
        <c:smooth val="0"/>
        <c:axId val="205177600"/>
        <c:axId val="205179136"/>
      </c:lineChart>
      <c:catAx>
        <c:axId val="205177600"/>
        <c:scaling>
          <c:orientation val="minMax"/>
        </c:scaling>
        <c:delete val="0"/>
        <c:axPos val="b"/>
        <c:numFmt formatCode="#,##0" sourceLinked="0"/>
        <c:majorTickMark val="none"/>
        <c:minorTickMark val="none"/>
        <c:tickLblPos val="nextTo"/>
        <c:crossAx val="205179136"/>
        <c:crosses val="autoZero"/>
        <c:auto val="1"/>
        <c:lblAlgn val="ctr"/>
        <c:lblOffset val="100"/>
        <c:noMultiLvlLbl val="0"/>
      </c:catAx>
      <c:valAx>
        <c:axId val="205179136"/>
        <c:scaling>
          <c:orientation val="minMax"/>
          <c:max val="56"/>
          <c:min val="10"/>
        </c:scaling>
        <c:delete val="0"/>
        <c:axPos val="l"/>
        <c:numFmt formatCode="General" sourceLinked="1"/>
        <c:majorTickMark val="none"/>
        <c:minorTickMark val="none"/>
        <c:tickLblPos val="nextTo"/>
        <c:crossAx val="205177600"/>
        <c:crosses val="autoZero"/>
        <c:crossBetween val="between"/>
      </c:valAx>
    </c:plotArea>
    <c:plotVisOnly val="1"/>
    <c:dispBlanksAs val="gap"/>
    <c:showDLblsOverMax val="0"/>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atlas!$Z$1</c:f>
              <c:strCache>
                <c:ptCount val="1"/>
                <c:pt idx="0">
                  <c:v>growth T</c:v>
                </c:pt>
              </c:strCache>
            </c:strRef>
          </c:tx>
          <c:spPr>
            <a:ln w="25400"/>
          </c:spPr>
          <c:marker>
            <c:symbol val="none"/>
          </c:marker>
          <c:trendline>
            <c:trendlineType val="linear"/>
            <c:dispRSqr val="0"/>
            <c:dispEq val="0"/>
          </c:trendline>
          <c:val>
            <c:numRef>
              <c:f>atlas!$Z$2:$Z$85</c:f>
              <c:numCache>
                <c:formatCode>General</c:formatCode>
                <c:ptCount val="84"/>
                <c:pt idx="0">
                  <c:v>0</c:v>
                </c:pt>
                <c:pt idx="1">
                  <c:v>-1</c:v>
                </c:pt>
                <c:pt idx="2">
                  <c:v>2</c:v>
                </c:pt>
                <c:pt idx="3">
                  <c:v>0</c:v>
                </c:pt>
                <c:pt idx="4">
                  <c:v>0</c:v>
                </c:pt>
                <c:pt idx="5">
                  <c:v>0</c:v>
                </c:pt>
                <c:pt idx="6">
                  <c:v>0</c:v>
                </c:pt>
                <c:pt idx="7">
                  <c:v>0</c:v>
                </c:pt>
                <c:pt idx="8">
                  <c:v>0</c:v>
                </c:pt>
                <c:pt idx="9">
                  <c:v>0</c:v>
                </c:pt>
                <c:pt idx="10">
                  <c:v>0</c:v>
                </c:pt>
                <c:pt idx="11">
                  <c:v>1</c:v>
                </c:pt>
                <c:pt idx="12">
                  <c:v>0</c:v>
                </c:pt>
                <c:pt idx="13">
                  <c:v>0</c:v>
                </c:pt>
                <c:pt idx="14">
                  <c:v>0</c:v>
                </c:pt>
                <c:pt idx="15">
                  <c:v>0</c:v>
                </c:pt>
                <c:pt idx="16">
                  <c:v>1</c:v>
                </c:pt>
                <c:pt idx="17">
                  <c:v>0</c:v>
                </c:pt>
                <c:pt idx="18">
                  <c:v>0</c:v>
                </c:pt>
                <c:pt idx="19">
                  <c:v>0</c:v>
                </c:pt>
                <c:pt idx="20">
                  <c:v>0</c:v>
                </c:pt>
                <c:pt idx="21">
                  <c:v>-8</c:v>
                </c:pt>
                <c:pt idx="22">
                  <c:v>0</c:v>
                </c:pt>
                <c:pt idx="23">
                  <c:v>0</c:v>
                </c:pt>
                <c:pt idx="24">
                  <c:v>0</c:v>
                </c:pt>
                <c:pt idx="25">
                  <c:v>0</c:v>
                </c:pt>
                <c:pt idx="26">
                  <c:v>0</c:v>
                </c:pt>
                <c:pt idx="27">
                  <c:v>1</c:v>
                </c:pt>
                <c:pt idx="28">
                  <c:v>0</c:v>
                </c:pt>
                <c:pt idx="29">
                  <c:v>1</c:v>
                </c:pt>
                <c:pt idx="30">
                  <c:v>0</c:v>
                </c:pt>
                <c:pt idx="31">
                  <c:v>0</c:v>
                </c:pt>
                <c:pt idx="32">
                  <c:v>2</c:v>
                </c:pt>
                <c:pt idx="33">
                  <c:v>0</c:v>
                </c:pt>
                <c:pt idx="34">
                  <c:v>1</c:v>
                </c:pt>
                <c:pt idx="35">
                  <c:v>0</c:v>
                </c:pt>
                <c:pt idx="36">
                  <c:v>0</c:v>
                </c:pt>
                <c:pt idx="37">
                  <c:v>-1</c:v>
                </c:pt>
                <c:pt idx="38">
                  <c:v>0</c:v>
                </c:pt>
                <c:pt idx="39">
                  <c:v>2</c:v>
                </c:pt>
                <c:pt idx="40">
                  <c:v>0</c:v>
                </c:pt>
                <c:pt idx="41">
                  <c:v>1</c:v>
                </c:pt>
                <c:pt idx="42">
                  <c:v>0</c:v>
                </c:pt>
                <c:pt idx="43">
                  <c:v>0</c:v>
                </c:pt>
                <c:pt idx="44">
                  <c:v>0</c:v>
                </c:pt>
                <c:pt idx="45">
                  <c:v>0</c:v>
                </c:pt>
                <c:pt idx="46">
                  <c:v>0</c:v>
                </c:pt>
                <c:pt idx="47">
                  <c:v>0</c:v>
                </c:pt>
                <c:pt idx="48">
                  <c:v>0</c:v>
                </c:pt>
                <c:pt idx="49">
                  <c:v>0</c:v>
                </c:pt>
                <c:pt idx="50">
                  <c:v>1</c:v>
                </c:pt>
                <c:pt idx="51">
                  <c:v>0</c:v>
                </c:pt>
                <c:pt idx="52">
                  <c:v>2</c:v>
                </c:pt>
                <c:pt idx="53">
                  <c:v>-2</c:v>
                </c:pt>
                <c:pt idx="54">
                  <c:v>0</c:v>
                </c:pt>
                <c:pt idx="55">
                  <c:v>0</c:v>
                </c:pt>
                <c:pt idx="56">
                  <c:v>0</c:v>
                </c:pt>
                <c:pt idx="57">
                  <c:v>0</c:v>
                </c:pt>
                <c:pt idx="58">
                  <c:v>0</c:v>
                </c:pt>
                <c:pt idx="59">
                  <c:v>0</c:v>
                </c:pt>
                <c:pt idx="60">
                  <c:v>0</c:v>
                </c:pt>
                <c:pt idx="61">
                  <c:v>0</c:v>
                </c:pt>
                <c:pt idx="62">
                  <c:v>0</c:v>
                </c:pt>
                <c:pt idx="63">
                  <c:v>0</c:v>
                </c:pt>
                <c:pt idx="64">
                  <c:v>0</c:v>
                </c:pt>
                <c:pt idx="65">
                  <c:v>1</c:v>
                </c:pt>
                <c:pt idx="66">
                  <c:v>2</c:v>
                </c:pt>
                <c:pt idx="67">
                  <c:v>0</c:v>
                </c:pt>
                <c:pt idx="68">
                  <c:v>0</c:v>
                </c:pt>
                <c:pt idx="69">
                  <c:v>7</c:v>
                </c:pt>
                <c:pt idx="70">
                  <c:v>0</c:v>
                </c:pt>
                <c:pt idx="71">
                  <c:v>0</c:v>
                </c:pt>
                <c:pt idx="72">
                  <c:v>1</c:v>
                </c:pt>
                <c:pt idx="73">
                  <c:v>-1</c:v>
                </c:pt>
                <c:pt idx="74">
                  <c:v>1</c:v>
                </c:pt>
                <c:pt idx="75">
                  <c:v>0</c:v>
                </c:pt>
                <c:pt idx="76">
                  <c:v>1</c:v>
                </c:pt>
                <c:pt idx="77">
                  <c:v>0</c:v>
                </c:pt>
                <c:pt idx="78">
                  <c:v>0</c:v>
                </c:pt>
                <c:pt idx="79">
                  <c:v>1</c:v>
                </c:pt>
                <c:pt idx="80">
                  <c:v>0</c:v>
                </c:pt>
                <c:pt idx="81">
                  <c:v>0</c:v>
                </c:pt>
                <c:pt idx="82">
                  <c:v>1</c:v>
                </c:pt>
                <c:pt idx="83">
                  <c:v>0</c:v>
                </c:pt>
              </c:numCache>
            </c:numRef>
          </c:val>
          <c:smooth val="0"/>
        </c:ser>
        <c:dLbls>
          <c:showLegendKey val="0"/>
          <c:showVal val="0"/>
          <c:showCatName val="0"/>
          <c:showSerName val="0"/>
          <c:showPercent val="0"/>
          <c:showBubbleSize val="0"/>
        </c:dLbls>
        <c:marker val="1"/>
        <c:smooth val="0"/>
        <c:axId val="205296768"/>
        <c:axId val="205298304"/>
      </c:lineChart>
      <c:catAx>
        <c:axId val="205296768"/>
        <c:scaling>
          <c:orientation val="minMax"/>
        </c:scaling>
        <c:delete val="1"/>
        <c:axPos val="b"/>
        <c:majorTickMark val="none"/>
        <c:minorTickMark val="none"/>
        <c:tickLblPos val="none"/>
        <c:crossAx val="205298304"/>
        <c:crosses val="autoZero"/>
        <c:auto val="1"/>
        <c:lblAlgn val="ctr"/>
        <c:lblOffset val="100"/>
        <c:noMultiLvlLbl val="0"/>
      </c:catAx>
      <c:valAx>
        <c:axId val="205298304"/>
        <c:scaling>
          <c:orientation val="minMax"/>
        </c:scaling>
        <c:delete val="0"/>
        <c:axPos val="l"/>
        <c:numFmt formatCode="General" sourceLinked="1"/>
        <c:majorTickMark val="none"/>
        <c:minorTickMark val="none"/>
        <c:tickLblPos val="nextTo"/>
        <c:crossAx val="20529676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706" cy="491649"/>
          </a:xfrm>
          <a:prstGeom prst="rect">
            <a:avLst/>
          </a:prstGeom>
        </p:spPr>
        <p:txBody>
          <a:bodyPr vert="horz" lIns="90315" tIns="45158" rIns="90315" bIns="45158" rtlCol="0"/>
          <a:lstStyle>
            <a:lvl1pPr algn="l">
              <a:defRPr sz="1200"/>
            </a:lvl1pPr>
          </a:lstStyle>
          <a:p>
            <a:endParaRPr lang="el-GR"/>
          </a:p>
        </p:txBody>
      </p:sp>
      <p:sp>
        <p:nvSpPr>
          <p:cNvPr id="3" name="Date Placeholder 2"/>
          <p:cNvSpPr>
            <a:spLocks noGrp="1"/>
          </p:cNvSpPr>
          <p:nvPr>
            <p:ph type="dt" sz="quarter" idx="1"/>
          </p:nvPr>
        </p:nvSpPr>
        <p:spPr>
          <a:xfrm>
            <a:off x="3773476" y="0"/>
            <a:ext cx="2887706" cy="491649"/>
          </a:xfrm>
          <a:prstGeom prst="rect">
            <a:avLst/>
          </a:prstGeom>
        </p:spPr>
        <p:txBody>
          <a:bodyPr vert="horz" lIns="90315" tIns="45158" rIns="90315" bIns="45158" rtlCol="0"/>
          <a:lstStyle>
            <a:lvl1pPr algn="r">
              <a:defRPr sz="1200"/>
            </a:lvl1pPr>
          </a:lstStyle>
          <a:p>
            <a:fld id="{5C70CB7A-38FF-4843-B164-17295F7ACA52}" type="datetimeFigureOut">
              <a:rPr lang="el-GR" smtClean="0"/>
              <a:pPr/>
              <a:t>13/6/2017</a:t>
            </a:fld>
            <a:endParaRPr lang="el-GR"/>
          </a:p>
        </p:txBody>
      </p:sp>
      <p:sp>
        <p:nvSpPr>
          <p:cNvPr id="4" name="Footer Placeholder 3"/>
          <p:cNvSpPr>
            <a:spLocks noGrp="1"/>
          </p:cNvSpPr>
          <p:nvPr>
            <p:ph type="ftr" sz="quarter" idx="2"/>
          </p:nvPr>
        </p:nvSpPr>
        <p:spPr>
          <a:xfrm>
            <a:off x="0" y="9339751"/>
            <a:ext cx="2887706" cy="491649"/>
          </a:xfrm>
          <a:prstGeom prst="rect">
            <a:avLst/>
          </a:prstGeom>
        </p:spPr>
        <p:txBody>
          <a:bodyPr vert="horz" lIns="90315" tIns="45158" rIns="90315" bIns="45158" rtlCol="0" anchor="b"/>
          <a:lstStyle>
            <a:lvl1pPr algn="l">
              <a:defRPr sz="1200"/>
            </a:lvl1pPr>
          </a:lstStyle>
          <a:p>
            <a:endParaRPr lang="el-GR"/>
          </a:p>
        </p:txBody>
      </p:sp>
      <p:sp>
        <p:nvSpPr>
          <p:cNvPr id="5" name="Slide Number Placeholder 4"/>
          <p:cNvSpPr>
            <a:spLocks noGrp="1"/>
          </p:cNvSpPr>
          <p:nvPr>
            <p:ph type="sldNum" sz="quarter" idx="3"/>
          </p:nvPr>
        </p:nvSpPr>
        <p:spPr>
          <a:xfrm>
            <a:off x="3773476" y="9339751"/>
            <a:ext cx="2887706" cy="491649"/>
          </a:xfrm>
          <a:prstGeom prst="rect">
            <a:avLst/>
          </a:prstGeom>
        </p:spPr>
        <p:txBody>
          <a:bodyPr vert="horz" lIns="90315" tIns="45158" rIns="90315" bIns="45158" rtlCol="0" anchor="b"/>
          <a:lstStyle>
            <a:lvl1pPr algn="r">
              <a:defRPr sz="1200"/>
            </a:lvl1pPr>
          </a:lstStyle>
          <a:p>
            <a:fld id="{3F5EEB68-CFF4-45B9-B82A-2A835F917BEB}" type="slidenum">
              <a:rPr lang="el-GR" smtClean="0"/>
              <a:pPr/>
              <a:t>‹#›</a:t>
            </a:fld>
            <a:endParaRPr lang="el-GR"/>
          </a:p>
        </p:txBody>
      </p:sp>
    </p:spTree>
    <p:extLst>
      <p:ext uri="{BB962C8B-B14F-4D97-AF65-F5344CB8AC3E}">
        <p14:creationId xmlns:p14="http://schemas.microsoft.com/office/powerpoint/2010/main" val="317226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1649"/>
          </a:xfrm>
          <a:prstGeom prst="rect">
            <a:avLst/>
          </a:prstGeom>
        </p:spPr>
        <p:txBody>
          <a:bodyPr vert="horz" lIns="91435" tIns="45718" rIns="91435" bIns="45718" rtlCol="0"/>
          <a:lstStyle>
            <a:lvl1pPr algn="l">
              <a:defRPr sz="1200"/>
            </a:lvl1pPr>
          </a:lstStyle>
          <a:p>
            <a:endParaRPr lang="el-GR"/>
          </a:p>
        </p:txBody>
      </p:sp>
      <p:sp>
        <p:nvSpPr>
          <p:cNvPr id="3" name="Date Placeholder 2"/>
          <p:cNvSpPr>
            <a:spLocks noGrp="1"/>
          </p:cNvSpPr>
          <p:nvPr>
            <p:ph type="dt" idx="1"/>
          </p:nvPr>
        </p:nvSpPr>
        <p:spPr>
          <a:xfrm>
            <a:off x="3774011" y="1"/>
            <a:ext cx="2887186" cy="491649"/>
          </a:xfrm>
          <a:prstGeom prst="rect">
            <a:avLst/>
          </a:prstGeom>
        </p:spPr>
        <p:txBody>
          <a:bodyPr vert="horz" lIns="91435" tIns="45718" rIns="91435" bIns="45718" rtlCol="0"/>
          <a:lstStyle>
            <a:lvl1pPr algn="r">
              <a:defRPr sz="1200"/>
            </a:lvl1pPr>
          </a:lstStyle>
          <a:p>
            <a:fld id="{DFBBCCAD-15CF-4B83-9009-B50AF2BB207B}" type="datetimeFigureOut">
              <a:rPr lang="el-GR" smtClean="0"/>
              <a:pPr/>
              <a:t>13/6/2017</a:t>
            </a:fld>
            <a:endParaRPr lang="el-GR"/>
          </a:p>
        </p:txBody>
      </p:sp>
      <p:sp>
        <p:nvSpPr>
          <p:cNvPr id="4" name="Slide Image Placeholder 3"/>
          <p:cNvSpPr>
            <a:spLocks noGrp="1" noRot="1" noChangeAspect="1"/>
          </p:cNvSpPr>
          <p:nvPr>
            <p:ph type="sldImg" idx="2"/>
          </p:nvPr>
        </p:nvSpPr>
        <p:spPr>
          <a:xfrm>
            <a:off x="874713" y="738188"/>
            <a:ext cx="4914900" cy="3686175"/>
          </a:xfrm>
          <a:prstGeom prst="rect">
            <a:avLst/>
          </a:prstGeom>
          <a:noFill/>
          <a:ln w="12700">
            <a:solidFill>
              <a:prstClr val="black"/>
            </a:solidFill>
          </a:ln>
        </p:spPr>
        <p:txBody>
          <a:bodyPr vert="horz" lIns="91435" tIns="45718" rIns="91435" bIns="45718" rtlCol="0" anchor="ctr"/>
          <a:lstStyle/>
          <a:p>
            <a:endParaRPr lang="el-GR"/>
          </a:p>
        </p:txBody>
      </p:sp>
      <p:sp>
        <p:nvSpPr>
          <p:cNvPr id="5" name="Notes Placeholder 4"/>
          <p:cNvSpPr>
            <a:spLocks noGrp="1"/>
          </p:cNvSpPr>
          <p:nvPr>
            <p:ph type="body" sz="quarter" idx="3"/>
          </p:nvPr>
        </p:nvSpPr>
        <p:spPr>
          <a:xfrm>
            <a:off x="666274" y="4670664"/>
            <a:ext cx="5330190" cy="4424839"/>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1" y="9339621"/>
            <a:ext cx="2887186" cy="491649"/>
          </a:xfrm>
          <a:prstGeom prst="rect">
            <a:avLst/>
          </a:prstGeom>
        </p:spPr>
        <p:txBody>
          <a:bodyPr vert="horz" lIns="91435" tIns="45718" rIns="91435" bIns="45718" rtlCol="0" anchor="b"/>
          <a:lstStyle>
            <a:lvl1pPr algn="l">
              <a:defRPr sz="1200"/>
            </a:lvl1pPr>
          </a:lstStyle>
          <a:p>
            <a:endParaRPr lang="el-GR"/>
          </a:p>
        </p:txBody>
      </p:sp>
      <p:sp>
        <p:nvSpPr>
          <p:cNvPr id="7" name="Slide Number Placeholder 6"/>
          <p:cNvSpPr>
            <a:spLocks noGrp="1"/>
          </p:cNvSpPr>
          <p:nvPr>
            <p:ph type="sldNum" sz="quarter" idx="5"/>
          </p:nvPr>
        </p:nvSpPr>
        <p:spPr>
          <a:xfrm>
            <a:off x="3774011" y="9339621"/>
            <a:ext cx="2887186" cy="491649"/>
          </a:xfrm>
          <a:prstGeom prst="rect">
            <a:avLst/>
          </a:prstGeom>
        </p:spPr>
        <p:txBody>
          <a:bodyPr vert="horz" lIns="91435" tIns="45718" rIns="91435" bIns="45718" rtlCol="0" anchor="b"/>
          <a:lstStyle>
            <a:lvl1pPr algn="r">
              <a:defRPr sz="1200"/>
            </a:lvl1pPr>
          </a:lstStyle>
          <a:p>
            <a:fld id="{FFBB2B4C-C2F7-4456-B8FC-822164F04E89}" type="slidenum">
              <a:rPr lang="el-GR" smtClean="0"/>
              <a:pPr/>
              <a:t>‹#›</a:t>
            </a:fld>
            <a:endParaRPr lang="el-GR"/>
          </a:p>
        </p:txBody>
      </p:sp>
    </p:spTree>
    <p:extLst>
      <p:ext uri="{BB962C8B-B14F-4D97-AF65-F5344CB8AC3E}">
        <p14:creationId xmlns:p14="http://schemas.microsoft.com/office/powerpoint/2010/main" val="295176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Tables mostly survive; when they don’t, </a:t>
            </a:r>
            <a:r>
              <a:rPr lang="en-US" dirty="0" smtClean="0">
                <a:solidFill>
                  <a:srgbClr val="FF0000"/>
                </a:solidFill>
              </a:rPr>
              <a:t>tables typically die shortly after their birth and quite often, rigid</a:t>
            </a:r>
            <a:r>
              <a:rPr lang="en-US" dirty="0" smtClean="0"/>
              <a:t>, i.e., without having experienced any update before. </a:t>
            </a:r>
            <a:r>
              <a:rPr lang="en-US" u="sng" dirty="0" smtClean="0"/>
              <a:t>So, young rigid tables are the high risk group for being removed. </a:t>
            </a:r>
            <a:endParaRPr lang="el-GR" u="sng" dirty="0" smtClean="0"/>
          </a:p>
          <a:p>
            <a:r>
              <a:rPr lang="en-US" dirty="0" smtClean="0">
                <a:solidFill>
                  <a:schemeClr val="tx1">
                    <a:lumMod val="50000"/>
                    <a:lumOff val="50000"/>
                  </a:schemeClr>
                </a:solidFill>
              </a:rPr>
              <a:t>Typically, if a table surpasses infant mortality it will likely survive to live a rigid or, more commonly, a quiet live</a:t>
            </a:r>
            <a:r>
              <a:rPr lang="en-US" dirty="0" smtClean="0"/>
              <a:t>. </a:t>
            </a:r>
            <a:r>
              <a:rPr lang="en-US" u="sng" dirty="0" smtClean="0">
                <a:solidFill>
                  <a:srgbClr val="3333FF"/>
                </a:solidFill>
              </a:rPr>
              <a:t>There is a small group of active tables, going through significant updates</a:t>
            </a:r>
            <a:r>
              <a:rPr lang="en-US" dirty="0" smtClean="0">
                <a:solidFill>
                  <a:srgbClr val="3333FF"/>
                </a:solidFill>
              </a:rPr>
              <a:t>. Look for them in the early born, survivors,</a:t>
            </a:r>
            <a:r>
              <a:rPr lang="en-US" dirty="0" smtClean="0"/>
              <a:t> as later phases of the database life do not seem to generate tables that are too active. </a:t>
            </a:r>
            <a:endParaRPr lang="el-GR" dirty="0" smtClean="0"/>
          </a:p>
          <a:p>
            <a:r>
              <a:rPr lang="en-US" dirty="0" smtClean="0"/>
              <a:t>Overall, </a:t>
            </a:r>
            <a:r>
              <a:rPr lang="en-US" u="sng" dirty="0" smtClean="0"/>
              <a:t>after a table is born, the development of code that depends on it should be kept as restrained as possible </a:t>
            </a:r>
            <a:r>
              <a:rPr lang="en-US" dirty="0" smtClean="0"/>
              <a:t>– preferably  </a:t>
            </a:r>
            <a:r>
              <a:rPr lang="en-US" u="sng" dirty="0" smtClean="0"/>
              <a:t>encapsulated via views </a:t>
            </a:r>
            <a:r>
              <a:rPr lang="en-US" dirty="0" smtClean="0"/>
              <a:t>that will hide the changes from the application code. </a:t>
            </a:r>
            <a:r>
              <a:rPr lang="en-US" u="sng" dirty="0" smtClean="0"/>
              <a:t>After the period of infant mortality</a:t>
            </a:r>
            <a:r>
              <a:rPr lang="en-US" dirty="0" smtClean="0"/>
              <a:t>, it is fairly safe to say that unless the table shows signs of significant update activity, </a:t>
            </a:r>
            <a:r>
              <a:rPr lang="en-US" u="sng" dirty="0" smtClean="0"/>
              <a:t>gravitation to rigidity enters the stage </a:t>
            </a:r>
            <a:r>
              <a:rPr lang="en-US" dirty="0" smtClean="0"/>
              <a:t>and the table’s evolution will be low. </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27</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D7C5248B-DBD5-4FBA-9CF9-53C4BC0AA714}"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34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876300" y="739775"/>
            <a:ext cx="4910138" cy="368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66277" y="4670665"/>
            <a:ext cx="5330189" cy="4424840"/>
          </a:xfrm>
          <a:prstGeom prst="rect">
            <a:avLst/>
          </a:prstGeom>
        </p:spPr>
        <p:txBody>
          <a:bodyPr lIns="91639" tIns="91639" rIns="91639" bIns="91639" anchor="t" anchorCtr="0">
            <a:noAutofit/>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36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37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38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for syntactic impact</a:t>
            </a:r>
          </a:p>
          <a:p>
            <a:r>
              <a:rPr lang="en-US" dirty="0" smtClean="0"/>
              <a:t>	relation removed causes direct failure in apps</a:t>
            </a:r>
          </a:p>
          <a:p>
            <a:r>
              <a:rPr lang="en-US" dirty="0" smtClean="0"/>
              <a:t>Example for semantic impact</a:t>
            </a:r>
          </a:p>
          <a:p>
            <a:r>
              <a:rPr lang="en-US" dirty="0" smtClean="0"/>
              <a:t>	attribute insertion might add information that is not known and ignored by apps</a:t>
            </a:r>
          </a:p>
          <a:p>
            <a:endParaRPr lang="en-US" dirty="0" smtClean="0"/>
          </a:p>
          <a:p>
            <a:endParaRPr lang="en-US" dirty="0" smtClean="0"/>
          </a:p>
          <a:p>
            <a:r>
              <a:rPr lang="en-US" dirty="0" smtClean="0"/>
              <a:t>Benefits by applying design patterns and by avoiding anti-patterns.</a:t>
            </a:r>
          </a:p>
          <a:p>
            <a:r>
              <a:rPr lang="en-US" dirty="0" smtClean="0"/>
              <a:t>Anti patterns will lead to cumulative complexity for both db an applications that will eventually make the entire system decline and be replaced by other systems. </a:t>
            </a:r>
          </a:p>
          <a:p>
            <a:r>
              <a:rPr lang="en-US" dirty="0" smtClean="0"/>
              <a:t>We can find out not only good ways to do stuff but we can see what is the matter with those that go bad and avoid it.</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49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err="1" smtClean="0">
                <a:solidFill>
                  <a:srgbClr val="0000FF"/>
                </a:solidFill>
              </a:rPr>
              <a:t>Sjoberg</a:t>
            </a:r>
            <a:r>
              <a:rPr lang="en-US" b="1" dirty="0" smtClean="0">
                <a:solidFill>
                  <a:srgbClr val="0000FF"/>
                </a:solidFill>
              </a:rPr>
              <a:t> @ IST 93</a:t>
            </a:r>
            <a:r>
              <a:rPr lang="en-US" dirty="0" smtClean="0"/>
              <a:t>: 18 months study of a health system.</a:t>
            </a:r>
          </a:p>
          <a:p>
            <a:r>
              <a:rPr lang="en-US" dirty="0" smtClean="0"/>
              <a:t>139% increase of #tables ; 274% increase of the #attributes</a:t>
            </a:r>
          </a:p>
          <a:p>
            <a:r>
              <a:rPr lang="en-US" dirty="0" smtClean="0"/>
              <a:t>Changes in the code (on </a:t>
            </a:r>
            <a:r>
              <a:rPr lang="en-US" dirty="0" err="1" smtClean="0"/>
              <a:t>avg</a:t>
            </a:r>
            <a:r>
              <a:rPr lang="en-US" dirty="0" smtClean="0"/>
              <a:t>): (1) relation addition: 19 changes ; attribute additions: 2 changes, (2) relation deletion : 59.5 changes; attribute deletions:  3.25 changes </a:t>
            </a:r>
          </a:p>
          <a:p>
            <a:r>
              <a:rPr lang="en-US" dirty="0" smtClean="0"/>
              <a:t>An </a:t>
            </a:r>
            <a:r>
              <a:rPr lang="en-US" b="1" dirty="0" smtClean="0"/>
              <a:t>inflating period </a:t>
            </a:r>
            <a:r>
              <a:rPr lang="en-US" dirty="0" smtClean="0"/>
              <a:t>during construction where almost all changes were additions, and a </a:t>
            </a:r>
            <a:r>
              <a:rPr lang="en-US" b="1" dirty="0" smtClean="0"/>
              <a:t>subsequent period </a:t>
            </a:r>
            <a:r>
              <a:rPr lang="en-US" dirty="0" smtClean="0"/>
              <a:t>where additions and deletions where balanced.</a:t>
            </a:r>
          </a:p>
          <a:p>
            <a:endParaRPr lang="en-US" dirty="0" smtClean="0">
              <a:solidFill>
                <a:srgbClr val="0000FF"/>
              </a:solidFill>
            </a:endParaRPr>
          </a:p>
          <a:p>
            <a:r>
              <a:rPr lang="en-US" b="1" dirty="0" err="1" smtClean="0">
                <a:solidFill>
                  <a:srgbClr val="0000FF"/>
                </a:solidFill>
              </a:rPr>
              <a:t>Curino</a:t>
            </a:r>
            <a:r>
              <a:rPr lang="en-US" b="1" dirty="0" smtClean="0">
                <a:solidFill>
                  <a:srgbClr val="0000FF"/>
                </a:solidFill>
              </a:rPr>
              <a:t>+ @ ICEIS08</a:t>
            </a:r>
            <a:r>
              <a:rPr lang="en-US" dirty="0" smtClean="0">
                <a:solidFill>
                  <a:srgbClr val="0000FF"/>
                </a:solidFill>
              </a:rPr>
              <a:t>: </a:t>
            </a:r>
            <a:r>
              <a:rPr lang="en-US" dirty="0" err="1" smtClean="0"/>
              <a:t>Mediawiki</a:t>
            </a:r>
            <a:r>
              <a:rPr lang="en-US" dirty="0" smtClean="0"/>
              <a:t> for 4.5 years</a:t>
            </a:r>
          </a:p>
          <a:p>
            <a:r>
              <a:rPr lang="en-US" dirty="0" smtClean="0"/>
              <a:t>100% increase in the number of tables</a:t>
            </a:r>
          </a:p>
          <a:p>
            <a:r>
              <a:rPr lang="en-US" dirty="0" smtClean="0"/>
              <a:t>142% in the number of attributes.</a:t>
            </a:r>
            <a:endParaRPr lang="el-GR" dirty="0" smtClean="0"/>
          </a:p>
          <a:p>
            <a:r>
              <a:rPr lang="en-US" dirty="0" smtClean="0"/>
              <a:t>45% of changes do not affect the information capacity of the schema (but are rather index adjustments, documentation, etc)</a:t>
            </a:r>
          </a:p>
          <a:p>
            <a:endParaRPr lang="en-US" dirty="0" smtClean="0"/>
          </a:p>
          <a:p>
            <a:r>
              <a:rPr lang="en-US" b="1" dirty="0" smtClean="0">
                <a:solidFill>
                  <a:srgbClr val="0000FF"/>
                </a:solidFill>
              </a:rPr>
              <a:t>IWPSE09</a:t>
            </a:r>
            <a:r>
              <a:rPr lang="en-US" dirty="0" smtClean="0">
                <a:solidFill>
                  <a:srgbClr val="0000FF"/>
                </a:solidFill>
              </a:rPr>
              <a:t>: </a:t>
            </a:r>
            <a:r>
              <a:rPr lang="en-US" dirty="0" smtClean="0"/>
              <a:t>Mozilla and Monotone (a version control system). Many ways to be out of synch between code and evolving db schema</a:t>
            </a:r>
            <a:endParaRPr lang="el-GR" dirty="0" smtClean="0"/>
          </a:p>
          <a:p>
            <a:endParaRPr lang="en-US" dirty="0" smtClean="0"/>
          </a:p>
          <a:p>
            <a:r>
              <a:rPr lang="en-US" b="1" dirty="0" smtClean="0">
                <a:solidFill>
                  <a:srgbClr val="0000FF"/>
                </a:solidFill>
              </a:rPr>
              <a:t>ICDEW11</a:t>
            </a:r>
            <a:r>
              <a:rPr lang="en-US" dirty="0" smtClean="0">
                <a:solidFill>
                  <a:srgbClr val="0000FF"/>
                </a:solidFill>
              </a:rPr>
              <a:t>: </a:t>
            </a:r>
            <a:r>
              <a:rPr lang="en-US" dirty="0" smtClean="0"/>
              <a:t>Firefox, Monotone , </a:t>
            </a:r>
            <a:r>
              <a:rPr lang="en-US" dirty="0" err="1" smtClean="0"/>
              <a:t>Biblioteq</a:t>
            </a:r>
            <a:r>
              <a:rPr lang="en-US" dirty="0" smtClean="0"/>
              <a:t> (catalogue man.) , Vienna (RSS).Similar pct of changes with previous work</a:t>
            </a:r>
          </a:p>
          <a:p>
            <a:r>
              <a:rPr lang="en-US" dirty="0" smtClean="0"/>
              <a:t>Frequency and timing analysis: </a:t>
            </a:r>
            <a:r>
              <a:rPr lang="en-US" b="1" dirty="0" smtClean="0"/>
              <a:t>db schemata tend to stabilize over time</a:t>
            </a:r>
            <a:r>
              <a:rPr lang="en-US" dirty="0" smtClean="0"/>
              <a:t>, as there is more change at the beginning of their history, but seem to converge to a relatively fixed </a:t>
            </a:r>
            <a:r>
              <a:rPr lang="fr-FR" dirty="0" smtClean="0"/>
              <a:t>structure </a:t>
            </a:r>
            <a:r>
              <a:rPr lang="en-GB" dirty="0" smtClean="0"/>
              <a:t>later</a:t>
            </a:r>
          </a:p>
          <a:p>
            <a:endParaRPr lang="en-US" dirty="0" smtClean="0"/>
          </a:p>
          <a:p>
            <a:r>
              <a:rPr lang="en-US" b="1" dirty="0" err="1" smtClean="0">
                <a:solidFill>
                  <a:srgbClr val="0000FF"/>
                </a:solidFill>
              </a:rPr>
              <a:t>Qiu,Li,Su</a:t>
            </a:r>
            <a:r>
              <a:rPr lang="en-US" b="1" dirty="0" smtClean="0">
                <a:solidFill>
                  <a:srgbClr val="0000FF"/>
                </a:solidFill>
              </a:rPr>
              <a:t>@ FSE 2013</a:t>
            </a:r>
            <a:r>
              <a:rPr lang="en-US" dirty="0" smtClean="0">
                <a:solidFill>
                  <a:srgbClr val="0000FF"/>
                </a:solidFill>
              </a:rPr>
              <a:t>:</a:t>
            </a:r>
            <a:r>
              <a:rPr lang="el-GR" dirty="0" smtClean="0">
                <a:solidFill>
                  <a:srgbClr val="0000FF"/>
                </a:solidFill>
              </a:rPr>
              <a:t> </a:t>
            </a:r>
            <a:r>
              <a:rPr lang="en-US" dirty="0" smtClean="0"/>
              <a:t>10 (!) database schemata studied.</a:t>
            </a:r>
          </a:p>
          <a:p>
            <a:r>
              <a:rPr lang="en-US" b="1" dirty="0" smtClean="0"/>
              <a:t>Change is focused both (a) with respect to time and (b) with respect to the tables who change. </a:t>
            </a:r>
          </a:p>
          <a:p>
            <a:r>
              <a:rPr lang="en-US" b="1" dirty="0" smtClean="0"/>
              <a:t>Timing</a:t>
            </a:r>
            <a:r>
              <a:rPr lang="en-US" dirty="0" smtClean="0"/>
              <a:t>: 7 out of 10 databases reached 60% of their schema size within 20% of their early lifetime. </a:t>
            </a:r>
          </a:p>
          <a:p>
            <a:r>
              <a:rPr lang="en-US" dirty="0" smtClean="0"/>
              <a:t>Change is frequent in the early stages of the databases, with inflationary characteristics; then, the schema evolution process calms down.</a:t>
            </a:r>
          </a:p>
          <a:p>
            <a:r>
              <a:rPr lang="en-US" b="1" dirty="0" smtClean="0"/>
              <a:t>Tables that change</a:t>
            </a:r>
            <a:r>
              <a:rPr lang="en-US" dirty="0" smtClean="0"/>
              <a:t>: 40% of tables do not undergo any change at all, and 60%-90% of changes pertain to 20% of the tables (in other words, 80% of the tables live quiet lives). The most frequently modified tables attract 80% of the changes.</a:t>
            </a:r>
          </a:p>
          <a:p>
            <a:r>
              <a:rPr lang="en-US" b="1" dirty="0" smtClean="0"/>
              <a:t>Code and db co-evolution, not always in synch</a:t>
            </a:r>
            <a:r>
              <a:rPr lang="en-US" dirty="0" smtClean="0"/>
              <a:t>.</a:t>
            </a:r>
          </a:p>
          <a:p>
            <a:pPr marL="182554" indent="-182554">
              <a:buFont typeface="Arial" pitchFamily="34" charset="0"/>
              <a:buChar char="•"/>
            </a:pPr>
            <a:r>
              <a:rPr lang="en-US" dirty="0" smtClean="0"/>
              <a:t>Code and db changed in the same revision: 50.67% occasions</a:t>
            </a:r>
          </a:p>
          <a:p>
            <a:pPr marL="182554" indent="-182554">
              <a:buFont typeface="Arial" pitchFamily="34" charset="0"/>
              <a:buChar char="•"/>
            </a:pPr>
            <a:r>
              <a:rPr lang="en-US" dirty="0" smtClean="0"/>
              <a:t>Code change was in a previous/subsequent version than the one where the database schema change: 16.22% of occasions</a:t>
            </a:r>
          </a:p>
          <a:p>
            <a:pPr marL="182554" indent="-182554">
              <a:buFont typeface="Arial" pitchFamily="34" charset="0"/>
              <a:buChar char="•"/>
            </a:pPr>
            <a:r>
              <a:rPr lang="en-US" dirty="0" smtClean="0"/>
              <a:t>database changes not followed by code adaptation: 21.62% of occasions</a:t>
            </a:r>
          </a:p>
          <a:p>
            <a:pPr marL="182554" indent="-182554">
              <a:buFont typeface="Arial" pitchFamily="34" charset="0"/>
              <a:buChar char="•"/>
            </a:pPr>
            <a:r>
              <a:rPr lang="en-US" dirty="0" smtClean="0"/>
              <a:t>11.49% of code changes were unrelated to the database evolution.</a:t>
            </a:r>
          </a:p>
          <a:p>
            <a:r>
              <a:rPr lang="en-US" dirty="0" smtClean="0"/>
              <a:t>Each atomic change at the schema level is estimated to result in 10 -- 100 lines of application code been updated;</a:t>
            </a:r>
          </a:p>
          <a:p>
            <a:r>
              <a:rPr lang="en-US" dirty="0" smtClean="0"/>
              <a:t>A valid db</a:t>
            </a:r>
            <a:r>
              <a:rPr lang="el-GR" dirty="0" smtClean="0"/>
              <a:t> </a:t>
            </a:r>
            <a:r>
              <a:rPr lang="en-US" dirty="0" smtClean="0"/>
              <a:t>revision results in 100 -- 1000 lines of application code being updated</a:t>
            </a:r>
            <a:endParaRPr lang="el-GR" dirty="0" smtClean="0"/>
          </a:p>
          <a:p>
            <a:endParaRPr lang="el-GR" dirty="0" smtClean="0"/>
          </a:p>
          <a:p>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0" kern="1200" dirty="0" smtClean="0">
                <a:solidFill>
                  <a:schemeClr val="tx1"/>
                </a:solidFill>
                <a:latin typeface="+mn-lt"/>
                <a:ea typeface="+mn-ea"/>
                <a:cs typeface="+mn-cs"/>
              </a:rPr>
              <a:t>[</a:t>
            </a:r>
            <a:r>
              <a:rPr lang="el-GR" sz="1200" b="0" kern="1200" dirty="0" err="1" smtClean="0">
                <a:solidFill>
                  <a:schemeClr val="tx1"/>
                </a:solidFill>
                <a:latin typeface="+mn-lt"/>
                <a:ea typeface="+mn-ea"/>
                <a:cs typeface="+mn-cs"/>
              </a:rPr>
              <a:t>Cleve</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et</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al</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at</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Science</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of</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Comp</a:t>
            </a:r>
            <a:r>
              <a:rPr lang="el-GR" sz="1200" b="0" kern="1200" dirty="0" smtClean="0">
                <a:solidFill>
                  <a:schemeClr val="tx1"/>
                </a:solidFill>
                <a:latin typeface="+mn-lt"/>
                <a:ea typeface="+mn-ea"/>
                <a:cs typeface="+mn-cs"/>
              </a:rPr>
              <a:t>. </a:t>
            </a:r>
            <a:r>
              <a:rPr lang="el-GR" sz="1200" b="0" kern="1200" dirty="0" err="1" smtClean="0">
                <a:solidFill>
                  <a:schemeClr val="tx1"/>
                </a:solidFill>
                <a:latin typeface="+mn-lt"/>
                <a:ea typeface="+mn-ea"/>
                <a:cs typeface="+mn-cs"/>
              </a:rPr>
              <a:t>Programming</a:t>
            </a:r>
            <a:r>
              <a:rPr lang="el-GR" sz="1200" b="0" kern="1200" dirty="0" smtClean="0">
                <a:solidFill>
                  <a:schemeClr val="tx1"/>
                </a:solidFill>
                <a:latin typeface="+mn-lt"/>
                <a:ea typeface="+mn-ea"/>
                <a:cs typeface="+mn-cs"/>
              </a:rPr>
              <a:t> 2015] </a:t>
            </a:r>
            <a:r>
              <a:rPr lang="en-US" sz="1200" kern="1200" dirty="0" smtClean="0">
                <a:solidFill>
                  <a:schemeClr val="tx1"/>
                </a:solidFill>
                <a:latin typeface="+mn-lt"/>
                <a:ea typeface="+mn-ea"/>
                <a:cs typeface="+mn-cs"/>
              </a:rPr>
              <a:t>discuss a study that verifies the observations of other works concerning the trend of increase in schema size and the reluctance in the deletion of tables.</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authors discuss a case study of the Oscar system, an open source electronic medical record (EMR) system whose evolution they study via a toolset they have built. The results verify previous studies in several ways. Concerning schema growth, the authors report that the schema grows over time, both in terms of tables and attributes. Concerning the heartbeat, the authors report that deletions are rare and the schema grows mostly via table additions. Large tables are mostly created early, although extremely large tables (with more than 200 attributes) are also created late in the project; the extreme schema size of these tables is due to a special utility of the Oscar systems that supports power users with specialized attribute. Early born table have –expectedly- more changes than the ones born later, although the most interesting finding is that most tables have less than 4 changes. The set of developers work with different tables – interestingly, even the most active developers do not touch more than 20% of the schema.</a:t>
            </a:r>
            <a:endParaRPr lang="el-GR" sz="1200" kern="120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54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876300" y="739775"/>
            <a:ext cx="4910138" cy="36845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66277" y="4670665"/>
            <a:ext cx="5330189" cy="4424840"/>
          </a:xfrm>
          <a:prstGeom prst="rect">
            <a:avLst/>
          </a:prstGeom>
        </p:spPr>
        <p:txBody>
          <a:bodyPr lIns="91639" tIns="91639" rIns="91639" bIns="91639" anchor="t" anchorCtr="0">
            <a:no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39775"/>
            <a:ext cx="4910138" cy="3684588"/>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39775"/>
            <a:ext cx="4910138" cy="3684588"/>
          </a:xfrm>
        </p:spPr>
      </p:sp>
      <p:sp>
        <p:nvSpPr>
          <p:cNvPr id="3" name="Notes Placeholder 2"/>
          <p:cNvSpPr>
            <a:spLocks noGrp="1"/>
          </p:cNvSpPr>
          <p:nvPr>
            <p:ph type="body" idx="1"/>
          </p:nvPr>
        </p:nvSpPr>
        <p:spPr/>
        <p:txBody>
          <a:bodyPr>
            <a:normAutofit/>
          </a:bodyPr>
          <a:lstStyle/>
          <a:p>
            <a:r>
              <a:rPr lang="en-US" dirty="0" smtClean="0"/>
              <a:t>Small growth for relations</a:t>
            </a:r>
          </a:p>
          <a:p>
            <a:endParaRPr lang="en-US" dirty="0" smtClean="0"/>
          </a:p>
          <a:p>
            <a:r>
              <a:rPr lang="en-US" dirty="0" smtClean="0"/>
              <a:t>Too many occurrences of zero growth</a:t>
            </a:r>
          </a:p>
          <a:p>
            <a:r>
              <a:rPr lang="en-US" dirty="0" smtClean="0"/>
              <a:t>	no periods of continuous change but we have small spikes</a:t>
            </a:r>
          </a:p>
          <a:p>
            <a:r>
              <a:rPr lang="en-US" dirty="0" smtClean="0"/>
              <a:t>Average value close to zero (++ </a:t>
            </a:r>
            <a:r>
              <a:rPr lang="en-US" dirty="0" err="1" smtClean="0"/>
              <a:t>zipfian</a:t>
            </a:r>
            <a:r>
              <a:rPr lang="en-US" dirty="0" smtClean="0"/>
              <a:t> model)</a:t>
            </a:r>
          </a:p>
          <a:p>
            <a:endParaRPr lang="en-US" dirty="0" smtClean="0"/>
          </a:p>
          <a:p>
            <a:r>
              <a:rPr lang="en-US" dirty="0" smtClean="0"/>
              <a:t>Immediate + delta is followed with immediate - delta</a:t>
            </a:r>
          </a:p>
          <a:p>
            <a:r>
              <a:rPr lang="en-US" dirty="0" smtClean="0"/>
              <a:t>Oscillations do exist; still much more on + axis</a:t>
            </a:r>
          </a:p>
          <a:p>
            <a:endParaRPr lang="en-US" dirty="0" smtClean="0"/>
          </a:p>
          <a:p>
            <a:r>
              <a:rPr lang="en-US" dirty="0" smtClean="0"/>
              <a:t>we cannot see patterns of smooth growth interrupted by perfective maintenance</a:t>
            </a:r>
          </a:p>
          <a:p>
            <a:endParaRPr lang="en-US"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739775"/>
            <a:ext cx="4910138" cy="3684588"/>
          </a:xfrm>
        </p:spPr>
      </p:sp>
      <p:sp>
        <p:nvSpPr>
          <p:cNvPr id="3" name="Notes Placeholder 2"/>
          <p:cNvSpPr>
            <a:spLocks noGrp="1"/>
          </p:cNvSpPr>
          <p:nvPr>
            <p:ph type="body" idx="1"/>
          </p:nvPr>
        </p:nvSpPr>
        <p:spPr/>
        <p:txBody>
          <a:bodyPr>
            <a:normAutofit/>
          </a:bodyPr>
          <a:lstStyle/>
          <a:p>
            <a:r>
              <a:rPr lang="en-US" dirty="0" err="1" smtClean="0"/>
              <a:t>BioSQL</a:t>
            </a:r>
            <a:r>
              <a:rPr lang="en-US" dirty="0" smtClean="0"/>
              <a:t> (2</a:t>
            </a:r>
            <a:r>
              <a:rPr lang="en-US" baseline="30000" dirty="0" smtClean="0"/>
              <a:t>nd</a:t>
            </a:r>
            <a:r>
              <a:rPr lang="en-US" dirty="0" smtClean="0"/>
              <a:t> row, last) is an exception to 1</a:t>
            </a:r>
            <a:r>
              <a:rPr lang="en-US" baseline="30000" dirty="0" smtClean="0"/>
              <a:t>st</a:t>
            </a:r>
            <a:r>
              <a:rPr lang="en-US" dirty="0" smtClean="0"/>
              <a:t> law</a:t>
            </a:r>
          </a:p>
          <a:p>
            <a:pPr defTabSz="916547"/>
            <a:r>
              <a:rPr lang="en-US" dirty="0" smtClean="0"/>
              <a:t>Large gaps of stability (inactivity) in all datasets</a:t>
            </a:r>
            <a:endParaRPr lang="el-GR" dirty="0" smtClean="0"/>
          </a:p>
          <a:p>
            <a:pPr defTabSz="916547"/>
            <a:r>
              <a:rPr lang="en-US" dirty="0" smtClean="0"/>
              <a:t>Apart from </a:t>
            </a:r>
            <a:r>
              <a:rPr lang="en-US" dirty="0" err="1" smtClean="0"/>
              <a:t>phpBB</a:t>
            </a:r>
            <a:r>
              <a:rPr lang="en-US" dirty="0" smtClean="0"/>
              <a:t> (3</a:t>
            </a:r>
            <a:r>
              <a:rPr lang="en-US" baseline="30000" dirty="0" smtClean="0"/>
              <a:t>rd</a:t>
            </a:r>
            <a:r>
              <a:rPr lang="en-US" dirty="0" smtClean="0"/>
              <a:t> row, 1</a:t>
            </a:r>
            <a:r>
              <a:rPr lang="en-US" baseline="30000" dirty="0" smtClean="0"/>
              <a:t>st</a:t>
            </a:r>
            <a:r>
              <a:rPr lang="en-US" dirty="0" smtClean="0"/>
              <a:t>), age results in less activity; density of activity drops</a:t>
            </a:r>
            <a:endParaRPr lang="el-GR" dirty="0" smtClean="0"/>
          </a:p>
          <a:p>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63</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a:xfrm>
            <a:off x="3773271" y="9339747"/>
            <a:ext cx="2887913" cy="491650"/>
          </a:xfrm>
          <a:prstGeom prst="rect">
            <a:avLst/>
          </a:prstGeom>
        </p:spPr>
        <p:txBody>
          <a:bodyPr lIns="91655" tIns="45827" rIns="91655" bIns="45827"/>
          <a:lstStyle/>
          <a:p>
            <a:fld id="{ACDBDFDA-6B40-4C55-A333-6BE1EB95338B}" type="slidenum">
              <a:rPr lang="el-GR" smtClean="0"/>
              <a:pPr/>
              <a:t>64</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65</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69</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 Small schema size does not determine duration; </a:t>
            </a:r>
          </a:p>
          <a:p>
            <a:pPr lvl="0"/>
            <a:r>
              <a:rPr lang="en-US" dirty="0" smtClean="0"/>
              <a:t>- large schema sizes are very strongly related to survival and large durations (this is called a $Gamma$ pattern).</a:t>
            </a:r>
            <a:endParaRPr lang="el-GR" dirty="0" smtClean="0"/>
          </a:p>
          <a:p>
            <a:endParaRPr lang="el-GR" dirty="0"/>
          </a:p>
        </p:txBody>
      </p:sp>
      <p:sp>
        <p:nvSpPr>
          <p:cNvPr id="4" name="Slide Number Placeholder 3"/>
          <p:cNvSpPr>
            <a:spLocks noGrp="1"/>
          </p:cNvSpPr>
          <p:nvPr>
            <p:ph type="sldNum" sz="quarter" idx="10"/>
          </p:nvPr>
        </p:nvSpPr>
        <p:spPr>
          <a:xfrm>
            <a:off x="3773271" y="9339747"/>
            <a:ext cx="2887913" cy="491650"/>
          </a:xfrm>
          <a:prstGeom prst="rect">
            <a:avLst/>
          </a:prstGeom>
        </p:spPr>
        <p:txBody>
          <a:bodyPr lIns="91655" tIns="45827" rIns="91655" bIns="45827"/>
          <a:lstStyle/>
          <a:p>
            <a:fld id="{ACDBDFDA-6B40-4C55-A333-6BE1EB95338B}" type="slidenum">
              <a:rPr lang="el-GR" smtClean="0"/>
              <a:pPr/>
              <a:t>70</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71</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possible that a fact-carrying table of medium schema size, is augmented a lot to carry more information"</a:t>
            </a:r>
            <a:endParaRPr lang="el-GR" dirty="0" smtClean="0"/>
          </a:p>
          <a:p>
            <a:endParaRPr lang="el-GR" dirty="0"/>
          </a:p>
        </p:txBody>
      </p:sp>
      <p:sp>
        <p:nvSpPr>
          <p:cNvPr id="4" name="Slide Number Placeholder 3"/>
          <p:cNvSpPr>
            <a:spLocks noGrp="1"/>
          </p:cNvSpPr>
          <p:nvPr>
            <p:ph type="sldNum" sz="quarter" idx="10"/>
          </p:nvPr>
        </p:nvSpPr>
        <p:spPr>
          <a:xfrm>
            <a:off x="3773271" y="9339747"/>
            <a:ext cx="2887913" cy="491650"/>
          </a:xfrm>
          <a:prstGeom prst="rect">
            <a:avLst/>
          </a:prstGeom>
        </p:spPr>
        <p:txBody>
          <a:bodyPr lIns="91655" tIns="45827" rIns="91655" bIns="45827"/>
          <a:lstStyle/>
          <a:p>
            <a:fld id="{ACDBDFDA-6B40-4C55-A333-6BE1EB95338B}" type="slidenum">
              <a:rPr lang="el-GR" smtClean="0"/>
              <a:pPr/>
              <a:t>72</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73</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emph</a:t>
            </a:r>
            <a:r>
              <a:rPr lang="en-US" dirty="0" smtClean="0"/>
              <a:t>{inverse} $Gamma$ phenomenon: tables with small duration undergo small change, tables with medium duration undergo small or medium change, and, long-lived tables demonstrate all kinds of change behavior.</a:t>
            </a:r>
            <a:endParaRPr lang="el-GR" dirty="0" smtClean="0"/>
          </a:p>
          <a:p>
            <a:endParaRPr lang="el-GR" dirty="0"/>
          </a:p>
        </p:txBody>
      </p:sp>
      <p:sp>
        <p:nvSpPr>
          <p:cNvPr id="4" name="Slide Number Placeholder 3"/>
          <p:cNvSpPr>
            <a:spLocks noGrp="1"/>
          </p:cNvSpPr>
          <p:nvPr>
            <p:ph type="sldNum" sz="quarter" idx="10"/>
          </p:nvPr>
        </p:nvSpPr>
        <p:spPr>
          <a:xfrm>
            <a:off x="3773271" y="9339747"/>
            <a:ext cx="2887913" cy="491650"/>
          </a:xfrm>
          <a:prstGeom prst="rect">
            <a:avLst/>
          </a:prstGeom>
        </p:spPr>
        <p:txBody>
          <a:bodyPr lIns="91655" tIns="45827" rIns="91655" bIns="45827"/>
          <a:lstStyle/>
          <a:p>
            <a:fld id="{ACDBDFDA-6B40-4C55-A333-6BE1EB95338B}" type="slidenum">
              <a:rPr lang="el-GR" smtClean="0"/>
              <a:pPr/>
              <a:t>74</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76</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77</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78</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79</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80</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81</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82</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83</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84</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85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Schemata grow over time in order to satisfy new requirements, albeit not in a continuous or linear fashion, but rather, with bursts of concentrated effort interrupting longer periods of calmness. </a:t>
            </a:r>
          </a:p>
          <a:p>
            <a:endParaRPr lang="en-US" dirty="0" smtClean="0"/>
          </a:p>
          <a:p>
            <a:r>
              <a:rPr lang="en-US" dirty="0" smtClean="0"/>
              <a:t>Growth is small, with average growth being close to zero. </a:t>
            </a:r>
          </a:p>
          <a:p>
            <a:endParaRPr lang="en-US" dirty="0" smtClean="0"/>
          </a:p>
          <a:p>
            <a:r>
              <a:rPr lang="en-US" dirty="0" smtClean="0"/>
              <a:t>Growth comes with drops in schema size that signify the existence of perfective maintenance. </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86</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87</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88</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other words, there is a subset relationship and all tables fulfilling the criteria for the last column of Figure XXX also fulfill the criteria for the penultimate one.</a:t>
            </a:r>
            <a:endParaRPr lang="el-GR" dirty="0"/>
          </a:p>
        </p:txBody>
      </p:sp>
      <p:sp>
        <p:nvSpPr>
          <p:cNvPr id="4" name="Slide Number Placeholder 3"/>
          <p:cNvSpPr>
            <a:spLocks noGrp="1"/>
          </p:cNvSpPr>
          <p:nvPr>
            <p:ph type="sldNum" sz="quarter" idx="10"/>
          </p:nvPr>
        </p:nvSpPr>
        <p:spPr/>
        <p:txBody>
          <a:bodyPr/>
          <a:lstStyle/>
          <a:p>
            <a:fld id="{7E5DF02A-8773-40EB-AE0D-C8BEDF19403E}" type="slidenum">
              <a:rPr lang="el-GR" smtClean="0"/>
              <a:pPr/>
              <a:t>89</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90</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91</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92</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93</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94</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7E5DF02A-8773-40EB-AE0D-C8BEDF19403E}" type="slidenum">
              <a:rPr lang="el-GR" smtClean="0"/>
              <a:pPr/>
              <a:t>95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a:t>
            </a:r>
            <a:r>
              <a:rPr lang="en-US" i="1" dirty="0" smtClean="0"/>
              <a:t>Γ pattern </a:t>
            </a:r>
            <a:r>
              <a:rPr lang="en-US" dirty="0" smtClean="0"/>
              <a:t>studies the interrelationship of the schema size of a table at its birth with its overall duration and</a:t>
            </a:r>
            <a:r>
              <a:rPr lang="en-US" i="1" dirty="0" smtClean="0"/>
              <a:t> </a:t>
            </a:r>
            <a:r>
              <a:rPr lang="en-US" dirty="0" smtClean="0"/>
              <a:t>indicates that tables with large schemata tend to have long durations and avoid removal;</a:t>
            </a:r>
          </a:p>
          <a:p>
            <a:pPr lvl="0"/>
            <a:endParaRPr lang="el-GR" dirty="0" smtClean="0"/>
          </a:p>
          <a:p>
            <a:pPr lvl="0"/>
            <a:r>
              <a:rPr lang="en-US" dirty="0" smtClean="0"/>
              <a:t>The </a:t>
            </a:r>
            <a:r>
              <a:rPr lang="en-US" i="1" dirty="0" smtClean="0"/>
              <a:t>Comet pattern </a:t>
            </a:r>
            <a:r>
              <a:rPr lang="en-US" dirty="0" smtClean="0"/>
              <a:t>studies the interrelationship of the schema size of a table at its birth with its total amount of updates and</a:t>
            </a:r>
            <a:r>
              <a:rPr lang="en-US" i="1" dirty="0" smtClean="0"/>
              <a:t> </a:t>
            </a:r>
            <a:r>
              <a:rPr lang="en-US" dirty="0" smtClean="0"/>
              <a:t>indicates that the tables with most updates are frequently the ones with medium schema size;</a:t>
            </a:r>
          </a:p>
          <a:p>
            <a:pPr lvl="0"/>
            <a:r>
              <a:rPr lang="en-US" dirty="0" smtClean="0"/>
              <a:t> </a:t>
            </a:r>
            <a:endParaRPr lang="el-GR" dirty="0" smtClean="0"/>
          </a:p>
          <a:p>
            <a:pPr lvl="0"/>
            <a:r>
              <a:rPr lang="en-US" dirty="0" smtClean="0"/>
              <a:t>The </a:t>
            </a:r>
            <a:r>
              <a:rPr lang="en-US" i="1" dirty="0" smtClean="0"/>
              <a:t>Inverse Γ pattern</a:t>
            </a:r>
            <a:r>
              <a:rPr lang="en-US" dirty="0" smtClean="0"/>
              <a:t> studies the interrelationship of the amount of updates in the life of a table with its duration and indicates that tables with medium or small durations produce amounts of updates lower than expected, whereas tables with long duration expose all sorts of update behavior.</a:t>
            </a:r>
          </a:p>
          <a:p>
            <a:pPr lvl="0"/>
            <a:endParaRPr lang="el-GR" dirty="0" smtClean="0"/>
          </a:p>
          <a:p>
            <a:pPr lvl="0"/>
            <a:r>
              <a:rPr lang="en-US" dirty="0" smtClean="0"/>
              <a:t>The </a:t>
            </a:r>
            <a:r>
              <a:rPr lang="en-US" i="1" dirty="0" smtClean="0"/>
              <a:t>Empty Triangle </a:t>
            </a:r>
            <a:r>
              <a:rPr lang="en-US" dirty="0" smtClean="0"/>
              <a:t>pattern studies the interrelationship of a table’s version of birth with its overall duration and</a:t>
            </a:r>
            <a:r>
              <a:rPr lang="en-US" i="1" dirty="0" smtClean="0"/>
              <a:t> </a:t>
            </a:r>
            <a:r>
              <a:rPr lang="en-US" dirty="0" smtClean="0"/>
              <a:t>indicates a significant absence of tables of medium or long durations that were removed –thus, an empty triangle – signifying mainly short lives for deleted tables and low probability of deletion for old timers.</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7</a:t>
            </a:fld>
            <a:endParaRPr lang="el-GR"/>
          </a:p>
        </p:txBody>
      </p:sp>
    </p:spTree>
    <p:extLst>
      <p:ext uri="{BB962C8B-B14F-4D97-AF65-F5344CB8AC3E}">
        <p14:creationId xmlns:p14="http://schemas.microsoft.com/office/powerpoint/2010/main" val="23136088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96</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97</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98</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99</a:t>
            </a:fld>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100</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102</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E5DF02A-8773-40EB-AE0D-C8BEDF19403E}" type="slidenum">
              <a:rPr lang="el-GR" smtClean="0"/>
              <a:pPr/>
              <a:t>103</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106</a:t>
            </a:fld>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107</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118</a:t>
            </a:fld>
            <a:endParaRPr lang="el-GR"/>
          </a:p>
        </p:txBody>
      </p:sp>
    </p:spTree>
    <p:extLst>
      <p:ext uri="{BB962C8B-B14F-4D97-AF65-F5344CB8AC3E}">
        <p14:creationId xmlns:p14="http://schemas.microsoft.com/office/powerpoint/2010/main" val="51294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153">
              <a:defRPr/>
            </a:pPr>
            <a:r>
              <a:rPr lang="en-US" dirty="0" smtClean="0"/>
              <a:t>One could possibly argue that the observed </a:t>
            </a:r>
            <a:r>
              <a:rPr lang="en-US" dirty="0" err="1" smtClean="0"/>
              <a:t>clusterings</a:t>
            </a:r>
            <a:r>
              <a:rPr lang="en-US" dirty="0" smtClean="0"/>
              <a:t> and time spans are simply a matter of numbers: the more populated a class is, the broader its span is. To forestall any such criticism, this is simply not the case. We give the respective numbers in the sequel of this subsection; here, we proactively mention a few examples to address this concern. Rigid dead tables are the most populated group in the dead class, yet they have the shortest span of all. The rigid survivors, who are the 2</a:t>
            </a:r>
            <a:r>
              <a:rPr lang="en-US" baseline="30000" dirty="0" smtClean="0"/>
              <a:t>nd</a:t>
            </a:r>
            <a:r>
              <a:rPr lang="en-US" dirty="0" smtClean="0"/>
              <a:t> most populated class of the entire population, exhibit all kind of behaviors; yet, in most of the cases, they are disproportionally clustered and not spread throughout the different categories. Active survivors are also disproportionately clustered at high durations. Overall, with the exception of the quiet survivors that indeed span a large variance of durations, in the rest of the categories, the time span is disproportionate to the size of the population (number of points in the scatter plot) of the respective class.</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15</a:t>
            </a:fld>
            <a:endParaRPr lang="el-GR"/>
          </a:p>
        </p:txBody>
      </p:sp>
    </p:spTree>
    <p:extLst>
      <p:ext uri="{BB962C8B-B14F-4D97-AF65-F5344CB8AC3E}">
        <p14:creationId xmlns:p14="http://schemas.microsoft.com/office/powerpoint/2010/main" val="225584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one wants to measure of the percentage of tables for each value of the </a:t>
            </a:r>
            <a:r>
              <a:rPr lang="en-US" i="1" dirty="0" err="1" smtClean="0"/>
              <a:t>LifeAndDeath</a:t>
            </a:r>
            <a:r>
              <a:rPr lang="en-US" dirty="0" smtClean="0"/>
              <a:t> </a:t>
            </a:r>
            <a:r>
              <a:rPr lang="en-US" i="1" dirty="0" smtClean="0"/>
              <a:t>Class</a:t>
            </a:r>
            <a:r>
              <a:rPr lang="en-US" dirty="0" smtClean="0"/>
              <a:t> over each duration range, we need to calculate each cell as the percentage of the specific class (e.g., each cell in the rigid dead column should measure the fraction of rigid dead tables that belong to its particular duration range). The detailed data per data set, where the value of each cell is presented as percentage over its </a:t>
            </a:r>
            <a:r>
              <a:rPr lang="en-US" i="1" dirty="0" err="1" smtClean="0"/>
              <a:t>LifeAndDeath</a:t>
            </a:r>
            <a:r>
              <a:rPr lang="en-US" dirty="0" smtClean="0"/>
              <a:t> class are depicted in Fig. 5.D. In contrast to Fig. 5.G where percentages are computed over to the total number of tables of a schema, in Fig. 5.D, each cell of the </a:t>
            </a:r>
            <a:r>
              <a:rPr lang="en-US" i="1" dirty="0" smtClean="0"/>
              <a:t>Duration range</a:t>
            </a:r>
            <a:r>
              <a:rPr lang="en-US" dirty="0" smtClean="0"/>
              <a:t> x </a:t>
            </a:r>
            <a:r>
              <a:rPr lang="en-US" i="1" dirty="0" err="1" smtClean="0"/>
              <a:t>LifeAndDeath</a:t>
            </a:r>
            <a:r>
              <a:rPr lang="en-US" i="1" dirty="0" smtClean="0"/>
              <a:t> matrix </a:t>
            </a:r>
            <a:r>
              <a:rPr lang="en-US" dirty="0" smtClean="0"/>
              <a:t>expresses what is the percentage of tables of this particular </a:t>
            </a:r>
            <a:r>
              <a:rPr lang="en-US" i="1" dirty="0" err="1" smtClean="0"/>
              <a:t>LifeAndDeath</a:t>
            </a:r>
            <a:r>
              <a:rPr lang="en-US" dirty="0" smtClean="0"/>
              <a:t> class within this particular range (and this is why each column adds up to 100%). If we average the percentages for the respective cells of all the data sets, we end up with the distribution of values depicted in Fig. 5.E.</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119</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153">
              <a:defRPr/>
            </a:pPr>
            <a:r>
              <a:rPr lang="en-US" dirty="0" smtClean="0"/>
              <a:t>1. (Fig. 5.C). Atlas follows with a large percentage of 57% in this range. Two exceptions do exist: </a:t>
            </a:r>
            <a:r>
              <a:rPr lang="en-US" dirty="0" err="1" smtClean="0"/>
              <a:t>opencart</a:t>
            </a:r>
            <a:r>
              <a:rPr lang="en-US" dirty="0" smtClean="0"/>
              <a:t> and typo3, having most of their dead tables in the medium range. There are also two exceptions of minor importance: </a:t>
            </a:r>
            <a:r>
              <a:rPr lang="en-US" dirty="0" err="1" smtClean="0"/>
              <a:t>coppermine</a:t>
            </a:r>
            <a:r>
              <a:rPr lang="en-US" dirty="0" smtClean="0"/>
              <a:t> with a single deleted table and </a:t>
            </a:r>
            <a:r>
              <a:rPr lang="en-US" dirty="0" err="1" smtClean="0"/>
              <a:t>phpBB</a:t>
            </a:r>
            <a:r>
              <a:rPr lang="en-US" dirty="0" smtClean="0"/>
              <a:t> with a focused deletion of 5 tables at a single time point. </a:t>
            </a:r>
            <a:endParaRPr lang="el-GR" dirty="0" smtClean="0"/>
          </a:p>
          <a:p>
            <a:pPr defTabSz="903153">
              <a:defRPr/>
            </a:pPr>
            <a:r>
              <a:rPr lang="en-US" dirty="0" smtClean="0"/>
              <a:t>2. : atlas has 100% in the medium range and </a:t>
            </a:r>
            <a:r>
              <a:rPr lang="en-US" dirty="0" err="1" smtClean="0"/>
              <a:t>phpBB</a:t>
            </a:r>
            <a:r>
              <a:rPr lang="en-US" dirty="0" smtClean="0"/>
              <a:t> is split in half between medium and large durations. </a:t>
            </a:r>
            <a:endParaRPr lang="el-GR" dirty="0" smtClean="0"/>
          </a:p>
          <a:p>
            <a:endParaRPr lang="en-US" dirty="0" smtClean="0"/>
          </a:p>
          <a:p>
            <a:pPr defTabSz="903153">
              <a:defRPr/>
            </a:pPr>
            <a:r>
              <a:rPr lang="en-US" dirty="0" smtClean="0"/>
              <a:t>3. which is a category where only six of the eight data sets have even a single table, there are two of them with 100% concentration and another one in 67% of its population in the low durations (Fig. 5.C). For the rest, atlas has 100% of its active dead in the medium range, </a:t>
            </a:r>
            <a:r>
              <a:rPr lang="en-US" dirty="0" err="1" smtClean="0"/>
              <a:t>phpBB</a:t>
            </a:r>
            <a:r>
              <a:rPr lang="en-US" dirty="0" smtClean="0"/>
              <a:t> 100% of the active dead in the long range (remember that </a:t>
            </a:r>
            <a:r>
              <a:rPr lang="en-US" dirty="0" err="1" smtClean="0"/>
              <a:t>phpBB</a:t>
            </a:r>
            <a:r>
              <a:rPr lang="en-US" dirty="0" smtClean="0"/>
              <a:t> has an exceptional behavior) and typo3 is split in half between low and medium durations (Fig. 5.D).</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125</a:t>
            </a:fld>
            <a:endParaRPr lang="el-GR"/>
          </a:p>
        </p:txBody>
      </p:sp>
    </p:spTree>
    <p:extLst>
      <p:ext uri="{BB962C8B-B14F-4D97-AF65-F5344CB8AC3E}">
        <p14:creationId xmlns:p14="http://schemas.microsoft.com/office/powerpoint/2010/main" val="6562811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Rigid survivors are the second most populated category of tables after quiet survivors, and demonstrate too many profiles of clustering 1 data set comes with a low-heavy profile, another 3 with a high-heavy profile, another 2 with a medium-heavy profile, and there is one data set split in half between early and medium durations and another one with an orientation of medium-to-high durations. </a:t>
            </a:r>
            <a:endParaRPr lang="el-GR" dirty="0" smtClean="0"/>
          </a:p>
          <a:p>
            <a:endParaRPr lang="el-GR" dirty="0"/>
          </a:p>
        </p:txBody>
      </p:sp>
      <p:sp>
        <p:nvSpPr>
          <p:cNvPr id="4" name="Slide Number Placeholder 3"/>
          <p:cNvSpPr>
            <a:spLocks noGrp="1"/>
          </p:cNvSpPr>
          <p:nvPr>
            <p:ph type="sldNum" sz="quarter" idx="10"/>
          </p:nvPr>
        </p:nvSpPr>
        <p:spPr/>
        <p:txBody>
          <a:bodyPr/>
          <a:lstStyle/>
          <a:p>
            <a:fld id="{FFBB2B4C-C2F7-4456-B8FC-822164F04E89}" type="slidenum">
              <a:rPr lang="el-GR" smtClean="0"/>
              <a:pPr/>
              <a:t>127</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128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FFBB2B4C-C2F7-4456-B8FC-822164F04E89}"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l-GR"/>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17436D98-9539-44E1-9C46-C8A7EE3A4F6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r>
              <a:rPr lang="en-US" smtClean="0"/>
              <a:t>Click to edit Master title style</a:t>
            </a:r>
            <a:endParaRPr/>
          </a:p>
        </p:txBody>
      </p:sp>
      <p:sp>
        <p:nvSpPr>
          <p:cNvPr id="61" name="Shape 61"/>
          <p:cNvSpPr txBox="1">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l-GR"/>
          </a:p>
        </p:txBody>
      </p:sp>
      <p:sp>
        <p:nvSpPr>
          <p:cNvPr id="6" name="Rectangle 6"/>
          <p:cNvSpPr>
            <a:spLocks noGrp="1" noChangeArrowheads="1"/>
          </p:cNvSpPr>
          <p:nvPr>
            <p:ph type="sldNum" sz="quarter" idx="11"/>
          </p:nvPr>
        </p:nvSpPr>
        <p:spPr>
          <a:ln/>
        </p:spPr>
        <p:txBody>
          <a:bodyPr/>
          <a:lstStyle>
            <a:lvl1pPr>
              <a:defRPr/>
            </a:lvl1pPr>
          </a:lstStyle>
          <a:p>
            <a:fld id="{17436D98-9539-44E1-9C46-C8A7EE3A4F6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l-GR"/>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17436D98-9539-44E1-9C46-C8A7EE3A4F6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755576" y="6356350"/>
            <a:ext cx="5264224" cy="365125"/>
          </a:xfrm>
        </p:spPr>
        <p:txBody>
          <a:bodyPr/>
          <a:lstStyle>
            <a:lvl1pPr algn="l">
              <a:defRPr b="1">
                <a:latin typeface="Consolas" pitchFamily="49" charset="0"/>
                <a:cs typeface="Consolas" pitchFamily="49" charset="0"/>
              </a:defRPr>
            </a:lvl1pPr>
          </a:lstStyle>
          <a:p>
            <a:endParaRPr lang="el-GR"/>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17436D98-9539-44E1-9C46-C8A7EE3A4F6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l-GR"/>
          </a:p>
        </p:txBody>
      </p:sp>
      <p:sp>
        <p:nvSpPr>
          <p:cNvPr id="7" name="Slide Number Placeholder 6"/>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Footer Placeholder 3"/>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l-GR"/>
          </a:p>
        </p:txBody>
      </p:sp>
      <p:sp>
        <p:nvSpPr>
          <p:cNvPr id="5" name="Slide Number Placeholder 4"/>
          <p:cNvSpPr>
            <a:spLocks noGrp="1"/>
          </p:cNvSpPr>
          <p:nvPr>
            <p:ph type="sldNum" sz="quarter" idx="12"/>
          </p:nvPr>
        </p:nvSpPr>
        <p:spPr/>
        <p:txBody>
          <a:bodyPr/>
          <a:lstStyle>
            <a:lvl1pPr>
              <a:defRPr>
                <a:latin typeface="Consolas" pitchFamily="49" charset="0"/>
                <a:cs typeface="Consolas" pitchFamily="49" charset="0"/>
              </a:defRPr>
            </a:lvl1pPr>
          </a:lstStyle>
          <a:p>
            <a:fld id="{17436D98-9539-44E1-9C46-C8A7EE3A4F6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7436D98-9539-44E1-9C46-C8A7EE3A4F6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36D98-9539-44E1-9C46-C8A7EE3A4F6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0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0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7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eamstime.com/stock-illustration-electrolysis-experimental-set-up-electrolysis-process-passing-electric-current-cations-move-towards-cathode-get-image68978953"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cs.uoi.gr/pvassil/projects/schemaBiographies"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cs.uoi.gr/pvassil/projects/schemaBiographies"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github.com/DAINTINESS-Group/Hecat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DAINTINESS-Group/Heca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github.com/opencart/opencart/blob/master/upload/install/opencart.sql" TargetMode="External"/><Relationship Id="rId3" Type="http://schemas.openxmlformats.org/officeDocument/2006/relationships/hyperlink" Target="http://atdaq-sw.cern.ch/cgi-bin/viewcvs-atlas.cgi/offline/Trigger/TrigConfiguration/TrigDb/share/sql/combined_schema.sql" TargetMode="External"/><Relationship Id="rId7" Type="http://schemas.openxmlformats.org/officeDocument/2006/relationships/hyperlink" Target="https://svn.wikimedia.org/viewvc/mediawiki/trunk/phase3/maintenance/tables.sql?view=lo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cvs.sanger.ac.uk/cgi-bin/viewvc.cgi/ensembl/sql/table.sql?root=ensembl&amp;view=log" TargetMode="External"/><Relationship Id="rId5" Type="http://schemas.openxmlformats.org/officeDocument/2006/relationships/hyperlink" Target="http://sourceforge.net/p/coppermine/code/8581/tree/trunk/cpg1.5.x/sql/schema.sql" TargetMode="External"/><Relationship Id="rId10" Type="http://schemas.openxmlformats.org/officeDocument/2006/relationships/hyperlink" Target="https://git.typo3.org/Packages/TYPO3.CMS.git/history/TYPO3_6-0:/t3lib/stddb/tables.sql" TargetMode="External"/><Relationship Id="rId4" Type="http://schemas.openxmlformats.org/officeDocument/2006/relationships/hyperlink" Target="https://github.com/biosql/biosql/blob/master/sql/biosqldb-mysql.sql" TargetMode="External"/><Relationship Id="rId9" Type="http://schemas.openxmlformats.org/officeDocument/2006/relationships/hyperlink" Target="https://github.com/phpbb/phpbb3/blob/develop/phpBB/install/schemas/mysql_41_schema.sq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DAINTINESS-Group/EvolutionDatase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github.com/DAINTINESS-Group" TargetMode="External"/><Relationship Id="rId4" Type="http://schemas.openxmlformats.org/officeDocument/2006/relationships/hyperlink" Target="http://www.cs.uoi.gr/pvassil/projects/schemaBiographi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github.com/DAINTINESS-Group/EvolutionDatase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DAINTINESS-Group/Hecate" TargetMode="External"/></Relationships>
</file>

<file path=ppt/slides/_rels/slide5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12.jpeg"/><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_rels/slide61.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10" Type="http://schemas.openxmlformats.org/officeDocument/2006/relationships/chart" Target="../charts/chart24.xml"/><Relationship Id="rId4" Type="http://schemas.openxmlformats.org/officeDocument/2006/relationships/chart" Target="../charts/chart18.xml"/><Relationship Id="rId9" Type="http://schemas.openxmlformats.org/officeDocument/2006/relationships/chart" Target="../charts/char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www.cs.uoi.gr/~pvassil/publications/2015_ER/" TargetMode="External"/><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image" Target="../media/image37.jpeg"/></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image" Target="../media/image37.jpeg"/></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Survival</a:t>
            </a:r>
            <a:r>
              <a:rPr lang="en-US" sz="3600" dirty="0"/>
              <a:t> in schema evolution: putting the lives </a:t>
            </a:r>
            <a:r>
              <a:rPr lang="en-US" sz="3600" dirty="0" smtClean="0"/>
              <a:t>of </a:t>
            </a:r>
            <a:r>
              <a:rPr lang="en-US" sz="3600" b="1" dirty="0" smtClean="0"/>
              <a:t>survivor</a:t>
            </a:r>
            <a:r>
              <a:rPr lang="en-US" sz="3600" dirty="0" smtClean="0"/>
              <a:t> </a:t>
            </a:r>
            <a:r>
              <a:rPr lang="en-US" sz="3600" dirty="0"/>
              <a:t>and </a:t>
            </a:r>
            <a:r>
              <a:rPr lang="en-US" sz="3600" b="1" dirty="0"/>
              <a:t>dead tables </a:t>
            </a:r>
            <a:r>
              <a:rPr lang="en-US" sz="3600" dirty="0"/>
              <a:t>in counterpoint</a:t>
            </a:r>
            <a:endParaRPr lang="el-GR" sz="3600" dirty="0"/>
          </a:p>
        </p:txBody>
      </p:sp>
      <p:sp>
        <p:nvSpPr>
          <p:cNvPr id="3" name="Text Placeholder 2"/>
          <p:cNvSpPr>
            <a:spLocks noGrp="1"/>
          </p:cNvSpPr>
          <p:nvPr>
            <p:ph type="subTitle" idx="1"/>
          </p:nvPr>
        </p:nvSpPr>
        <p:spPr>
          <a:xfrm>
            <a:off x="323528" y="4030216"/>
            <a:ext cx="8064896" cy="2639144"/>
          </a:xfrm>
        </p:spPr>
        <p:txBody>
          <a:bodyPr>
            <a:noAutofit/>
          </a:bodyPr>
          <a:lstStyle/>
          <a:p>
            <a:pPr lvl="0"/>
            <a:r>
              <a:rPr lang="en-US" sz="2400" dirty="0" smtClean="0">
                <a:ea typeface="Calibri"/>
                <a:cs typeface="Calibri"/>
                <a:sym typeface="Calibri"/>
              </a:rPr>
              <a:t>Panos Vassiliadis, </a:t>
            </a:r>
            <a:r>
              <a:rPr lang="en-US" sz="2400" dirty="0" err="1" smtClean="0">
                <a:ea typeface="Calibri"/>
                <a:cs typeface="Calibri"/>
                <a:sym typeface="Calibri"/>
              </a:rPr>
              <a:t>Apostolos</a:t>
            </a:r>
            <a:r>
              <a:rPr lang="en-US" sz="2400" dirty="0" smtClean="0">
                <a:ea typeface="Calibri"/>
                <a:cs typeface="Calibri"/>
                <a:sym typeface="Calibri"/>
              </a:rPr>
              <a:t> </a:t>
            </a:r>
            <a:r>
              <a:rPr lang="en-US" sz="2400" dirty="0" err="1" smtClean="0">
                <a:ea typeface="Calibri"/>
                <a:cs typeface="Calibri"/>
                <a:sym typeface="Calibri"/>
              </a:rPr>
              <a:t>Zarras</a:t>
            </a:r>
            <a:endParaRPr lang="en-US" sz="2400" dirty="0" smtClean="0">
              <a:ea typeface="Calibri"/>
              <a:cs typeface="Calibri"/>
              <a:sym typeface="Calibri"/>
            </a:endParaRPr>
          </a:p>
          <a:p>
            <a:endParaRPr lang="en-US" sz="1000" dirty="0" smtClean="0"/>
          </a:p>
          <a:p>
            <a:pPr lvl="0"/>
            <a:r>
              <a:rPr lang="en-US" sz="2400" dirty="0" smtClean="0">
                <a:ea typeface="Calibri"/>
                <a:cs typeface="Calibri"/>
                <a:sym typeface="Calibri"/>
              </a:rPr>
              <a:t>Department of Computer Science and Engineering</a:t>
            </a:r>
            <a:br>
              <a:rPr lang="en-US" sz="2400" dirty="0" smtClean="0">
                <a:ea typeface="Calibri"/>
                <a:cs typeface="Calibri"/>
                <a:sym typeface="Calibri"/>
              </a:rPr>
            </a:br>
            <a:r>
              <a:rPr lang="en-US" sz="2400" dirty="0" smtClean="0">
                <a:ea typeface="Calibri"/>
                <a:cs typeface="Calibri"/>
                <a:sym typeface="Calibri"/>
              </a:rPr>
              <a:t>University of Ioannina, Hellas</a:t>
            </a:r>
          </a:p>
          <a:p>
            <a:pPr lvl="0"/>
            <a:endParaRPr lang="en-US" sz="1000" dirty="0" smtClean="0">
              <a:ea typeface="Calibri"/>
              <a:cs typeface="Calibri"/>
              <a:sym typeface="Calibri"/>
            </a:endParaRPr>
          </a:p>
          <a:p>
            <a:pPr lvl="0"/>
            <a:endParaRPr lang="en-US" sz="1000" dirty="0" smtClean="0">
              <a:ea typeface="Calibri"/>
              <a:cs typeface="Calibri"/>
              <a:sym typeface="Calibri"/>
            </a:endParaRPr>
          </a:p>
          <a:p>
            <a:r>
              <a:rPr lang="en-US" sz="2400" b="1" dirty="0" smtClean="0">
                <a:hlinkClick r:id="rId3"/>
              </a:rPr>
              <a:t>http</a:t>
            </a:r>
            <a:r>
              <a:rPr lang="en-US" sz="2400" b="1" dirty="0">
                <a:hlinkClick r:id="rId3"/>
              </a:rPr>
              <a:t>://www.cs.uoi.gr</a:t>
            </a:r>
            <a:r>
              <a:rPr lang="en-US" sz="2400" b="1" dirty="0" smtClean="0">
                <a:hlinkClick r:id="rId3"/>
              </a:rPr>
              <a:t>/~pvassil/projects/schemaBiographies/</a:t>
            </a:r>
            <a:r>
              <a:rPr lang="en-US" sz="2400" b="1" dirty="0" smtClean="0"/>
              <a:t> </a:t>
            </a:r>
            <a:r>
              <a:rPr lang="en-US" sz="2400" dirty="0" smtClean="0">
                <a:solidFill>
                  <a:srgbClr val="0000FF"/>
                </a:solidFill>
              </a:rPr>
              <a:t> </a:t>
            </a:r>
          </a:p>
        </p:txBody>
      </p:sp>
      <p:pic>
        <p:nvPicPr>
          <p:cNvPr id="7" name="Picture 6" descr="CSE-UOI-gr_blue.png"/>
          <p:cNvPicPr>
            <a:picLocks noChangeAspect="1"/>
          </p:cNvPicPr>
          <p:nvPr/>
        </p:nvPicPr>
        <p:blipFill>
          <a:blip r:embed="rId4" cstate="print"/>
          <a:stretch>
            <a:fillRect/>
          </a:stretch>
        </p:blipFill>
        <p:spPr>
          <a:xfrm>
            <a:off x="8026697" y="4647163"/>
            <a:ext cx="1117303" cy="10860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l-GR"/>
          </a:p>
        </p:txBody>
      </p:sp>
      <p:sp>
        <p:nvSpPr>
          <p:cNvPr id="3" name="Slide Number Placeholder 2"/>
          <p:cNvSpPr>
            <a:spLocks noGrp="1"/>
          </p:cNvSpPr>
          <p:nvPr>
            <p:ph type="sldNum" sz="quarter" idx="12"/>
          </p:nvPr>
        </p:nvSpPr>
        <p:spPr/>
        <p:txBody>
          <a:bodyPr/>
          <a:lstStyle/>
          <a:p>
            <a:fld id="{17436D98-9539-44E1-9C46-C8A7EE3A4F66}" type="slidenum">
              <a:rPr lang="el-GR" smtClean="0"/>
              <a:pPr/>
              <a:t>10</a:t>
            </a:fld>
            <a:endParaRPr lang="el-G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009" y="-18543"/>
            <a:ext cx="5535989" cy="687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01998" y="116632"/>
            <a:ext cx="3397986" cy="6555641"/>
          </a:xfrm>
          <a:prstGeom prst="rect">
            <a:avLst/>
          </a:prstGeom>
        </p:spPr>
        <p:txBody>
          <a:bodyPr wrap="square">
            <a:spAutoFit/>
          </a:bodyPr>
          <a:lstStyle/>
          <a:p>
            <a:r>
              <a:rPr lang="en-US" sz="2000" b="1" dirty="0"/>
              <a:t>The oppositely skewed durations </a:t>
            </a:r>
            <a:r>
              <a:rPr lang="en-US" sz="2000" b="1" dirty="0" smtClean="0"/>
              <a:t>pattern</a:t>
            </a:r>
            <a:r>
              <a:rPr lang="en-US" sz="2000" dirty="0" smtClean="0"/>
              <a:t> </a:t>
            </a:r>
          </a:p>
          <a:p>
            <a:endParaRPr lang="en-US" sz="2000" dirty="0" smtClean="0"/>
          </a:p>
          <a:p>
            <a:r>
              <a:rPr lang="en-US" sz="2000" dirty="0" smtClean="0"/>
              <a:t>Histograms </a:t>
            </a:r>
            <a:r>
              <a:rPr lang="en-US" sz="2000" dirty="0"/>
              <a:t>for the durations of dead vs. survivor tables </a:t>
            </a:r>
            <a:endParaRPr lang="en-US" sz="2000" dirty="0" smtClean="0"/>
          </a:p>
          <a:p>
            <a:endParaRPr lang="en-US" sz="2000" dirty="0" smtClean="0"/>
          </a:p>
          <a:p>
            <a:pPr marL="285750" indent="-285750">
              <a:buFont typeface="Arial" pitchFamily="34" charset="0"/>
              <a:buChar char="•"/>
            </a:pPr>
            <a:r>
              <a:rPr lang="en-US" sz="2000" b="1" dirty="0" smtClean="0">
                <a:solidFill>
                  <a:srgbClr val="FF0000"/>
                </a:solidFill>
              </a:rPr>
              <a:t>The </a:t>
            </a:r>
            <a:r>
              <a:rPr lang="en-US" sz="2000" b="1" dirty="0">
                <a:solidFill>
                  <a:srgbClr val="FF0000"/>
                </a:solidFill>
              </a:rPr>
              <a:t>dead tables are strongly biased towards short durations </a:t>
            </a:r>
            <a:r>
              <a:rPr lang="en-US" sz="2000" dirty="0"/>
              <a:t>(positively </a:t>
            </a:r>
            <a:r>
              <a:rPr lang="en-US" sz="2000" dirty="0" smtClean="0"/>
              <a:t>skewed), </a:t>
            </a:r>
          </a:p>
          <a:p>
            <a:pPr marL="285750" indent="-285750">
              <a:buFont typeface="Arial" pitchFamily="34" charset="0"/>
              <a:buChar char="•"/>
            </a:pPr>
            <a:r>
              <a:rPr lang="en-US" sz="2000" dirty="0" smtClean="0"/>
              <a:t>often </a:t>
            </a:r>
            <a:r>
              <a:rPr lang="en-US" sz="2000" dirty="0"/>
              <a:t>with </a:t>
            </a:r>
            <a:r>
              <a:rPr lang="en-US" sz="2000" b="1" dirty="0">
                <a:solidFill>
                  <a:srgbClr val="FF0000"/>
                </a:solidFill>
              </a:rPr>
              <a:t>very large percentages of them being removed very shortly after birth</a:t>
            </a:r>
            <a:r>
              <a:rPr lang="en-US" sz="2000" dirty="0"/>
              <a:t>. </a:t>
            </a:r>
            <a:endParaRPr lang="en-US" sz="2000" dirty="0" smtClean="0"/>
          </a:p>
          <a:p>
            <a:pPr marL="285750" indent="-285750">
              <a:buFont typeface="Arial" pitchFamily="34" charset="0"/>
              <a:buChar char="•"/>
            </a:pPr>
            <a:endParaRPr lang="en-US" sz="2000" b="1" dirty="0" smtClean="0"/>
          </a:p>
          <a:p>
            <a:pPr marL="285750" indent="-285750">
              <a:buFont typeface="Arial" pitchFamily="34" charset="0"/>
              <a:buChar char="•"/>
            </a:pPr>
            <a:r>
              <a:rPr lang="en-US" sz="2000" b="1" dirty="0" smtClean="0"/>
              <a:t>Survivor </a:t>
            </a:r>
            <a:r>
              <a:rPr lang="en-US" sz="2000" b="1" dirty="0"/>
              <a:t>tables are mostly heavy-tailed at the other end of the spectrum (negatively skewed), i.e., at high (frequently: max) durations.</a:t>
            </a:r>
            <a:r>
              <a:rPr lang="en-US" sz="2000" dirty="0"/>
              <a:t> </a:t>
            </a:r>
            <a:endParaRPr lang="el-GR" sz="2000" dirty="0"/>
          </a:p>
        </p:txBody>
      </p:sp>
    </p:spTree>
    <p:extLst>
      <p:ext uri="{BB962C8B-B14F-4D97-AF65-F5344CB8AC3E}">
        <p14:creationId xmlns:p14="http://schemas.microsoft.com/office/powerpoint/2010/main" val="34568135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lgn="r"/>
            <a:r>
              <a:rPr lang="en-US" dirty="0" smtClean="0"/>
              <a:t>Skyline &amp; </a:t>
            </a:r>
            <a:r>
              <a:rPr lang="en-US" dirty="0" err="1" smtClean="0"/>
              <a:t>Avg</a:t>
            </a:r>
            <a:r>
              <a:rPr lang="en-US" dirty="0" smtClean="0"/>
              <a:t/>
            </a:r>
            <a:br>
              <a:rPr lang="en-US" dirty="0" smtClean="0"/>
            </a:br>
            <a:r>
              <a:rPr lang="en-US" dirty="0" smtClean="0"/>
              <a:t> for Inverse </a:t>
            </a:r>
            <a:br>
              <a:rPr lang="en-US" dirty="0" smtClean="0"/>
            </a:br>
            <a:r>
              <a:rPr lang="en-US" dirty="0" smtClean="0"/>
              <a:t>Gamma</a:t>
            </a:r>
            <a:endParaRPr lang="el-GR" dirty="0"/>
          </a:p>
        </p:txBody>
      </p:sp>
      <p:pic>
        <p:nvPicPr>
          <p:cNvPr id="1026" name="Picture 2" descr="D:\Users\pvassil\RESEARCH\ON_GOING\EVOLUTION\DB_Evolution\21_TableLifetimes\15ER\10_3x3_Patterns\13_invGamma\figures\inverseGamma_all.png"/>
          <p:cNvPicPr>
            <a:picLocks noChangeAspect="1" noChangeArrowheads="1"/>
          </p:cNvPicPr>
          <p:nvPr/>
        </p:nvPicPr>
        <p:blipFill>
          <a:blip r:embed="rId3" cstate="print"/>
          <a:srcRect/>
          <a:stretch>
            <a:fillRect/>
          </a:stretch>
        </p:blipFill>
        <p:spPr bwMode="auto">
          <a:xfrm>
            <a:off x="0" y="0"/>
            <a:ext cx="5655592" cy="6819519"/>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empty triangle pattern</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101</a:t>
            </a:fld>
            <a:endParaRPr lang="el-G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29E33-B620-47F9-BB04-8846C2A5AFCC}" type="slidenum">
              <a:rPr kumimoji="0" lang="en-US" smtClean="0"/>
              <a:pPr/>
              <a:t>102</a:t>
            </a:fld>
            <a:endParaRPr kumimoji="0" lang="en-US"/>
          </a:p>
        </p:txBody>
      </p:sp>
      <p:pic>
        <p:nvPicPr>
          <p:cNvPr id="99330" name="Picture 2"/>
          <p:cNvPicPr>
            <a:picLocks noChangeAspect="1" noChangeArrowheads="1"/>
          </p:cNvPicPr>
          <p:nvPr/>
        </p:nvPicPr>
        <p:blipFill>
          <a:blip r:embed="rId3" cstate="print"/>
          <a:srcRect b="7825"/>
          <a:stretch>
            <a:fillRect/>
          </a:stretch>
        </p:blipFill>
        <p:spPr bwMode="auto">
          <a:xfrm>
            <a:off x="395536" y="260648"/>
            <a:ext cx="4856662" cy="6192688"/>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endParaRPr lang="el-GR"/>
          </a:p>
        </p:txBody>
      </p:sp>
      <p:grpSp>
        <p:nvGrpSpPr>
          <p:cNvPr id="2" name="Group 22"/>
          <p:cNvGrpSpPr/>
          <p:nvPr/>
        </p:nvGrpSpPr>
        <p:grpSpPr>
          <a:xfrm>
            <a:off x="8259006" y="4941171"/>
            <a:ext cx="561466" cy="1150907"/>
            <a:chOff x="1763688" y="4526212"/>
            <a:chExt cx="360040" cy="576064"/>
          </a:xfrm>
        </p:grpSpPr>
        <p:sp>
          <p:nvSpPr>
            <p:cNvPr id="7" name="Right Triangle 6"/>
            <p:cNvSpPr>
              <a:spLocks noChangeAspect="1"/>
            </p:cNvSpPr>
            <p:nvPr/>
          </p:nvSpPr>
          <p:spPr>
            <a:xfrm>
              <a:off x="1763688" y="4526212"/>
              <a:ext cx="360040" cy="576064"/>
            </a:xfrm>
            <a:prstGeom prst="rtTriangl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rtlCol="0" anchor="b" anchorCtr="0">
              <a:noAutofit/>
            </a:bodyPr>
            <a:lstStyle/>
            <a:p>
              <a:pPr algn="ctr"/>
              <a:endParaRPr lang="el-GR" sz="1400" dirty="0">
                <a:ln>
                  <a:solidFill>
                    <a:srgbClr val="7030A0"/>
                  </a:solidFill>
                </a:ln>
                <a:solidFill>
                  <a:srgbClr val="FF0000"/>
                </a:solidFill>
                <a:latin typeface="Arial Narrow" pitchFamily="34" charset="0"/>
              </a:endParaRPr>
            </a:p>
          </p:txBody>
        </p:sp>
        <p:sp>
          <p:nvSpPr>
            <p:cNvPr id="8" name="Rectangle 7"/>
            <p:cNvSpPr/>
            <p:nvPr/>
          </p:nvSpPr>
          <p:spPr>
            <a:xfrm rot="2763490">
              <a:off x="1754084" y="4803558"/>
              <a:ext cx="308264" cy="256571"/>
            </a:xfrm>
            <a:prstGeom prst="rect">
              <a:avLst/>
            </a:prstGeom>
          </p:spPr>
          <p:txBody>
            <a:bodyPr wrap="none">
              <a:spAutoFit/>
            </a:bodyPr>
            <a:lstStyle/>
            <a:p>
              <a:pPr algn="ctr"/>
              <a:r>
                <a:rPr lang="en-US" sz="2000" b="1" dirty="0" smtClean="0">
                  <a:solidFill>
                    <a:srgbClr val="FF0000"/>
                  </a:solidFill>
                  <a:latin typeface="Arial Narrow" pitchFamily="34" charset="0"/>
                </a:rPr>
                <a:t>void</a:t>
              </a:r>
              <a:endParaRPr lang="el-GR" sz="2000" b="1" dirty="0">
                <a:solidFill>
                  <a:srgbClr val="FF0000"/>
                </a:solidFill>
                <a:latin typeface="Arial Narrow"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200" dirty="0" smtClean="0"/>
              <a:t>Top changers: early born, survivors, often with long durations, and often all the above</a:t>
            </a:r>
            <a:endParaRPr lang="el-GR" sz="3200" dirty="0"/>
          </a:p>
        </p:txBody>
      </p:sp>
      <p:sp>
        <p:nvSpPr>
          <p:cNvPr id="5" name="TextBox 4"/>
          <p:cNvSpPr txBox="1"/>
          <p:nvPr/>
        </p:nvSpPr>
        <p:spPr>
          <a:xfrm>
            <a:off x="179512" y="4554994"/>
            <a:ext cx="8839200" cy="1754326"/>
          </a:xfrm>
          <a:prstGeom prst="rect">
            <a:avLst/>
          </a:prstGeom>
          <a:noFill/>
        </p:spPr>
        <p:txBody>
          <a:bodyPr wrap="square" rtlCol="0">
            <a:spAutoFit/>
          </a:bodyPr>
          <a:lstStyle/>
          <a:p>
            <a:pPr marL="179388" indent="-179388">
              <a:buFont typeface="Arial" pitchFamily="34" charset="0"/>
              <a:buChar char="•"/>
            </a:pPr>
            <a:r>
              <a:rPr lang="en-US" dirty="0" smtClean="0"/>
              <a:t>In all data sets, active tables are </a:t>
            </a:r>
            <a:r>
              <a:rPr lang="en-US" dirty="0" smtClean="0">
                <a:solidFill>
                  <a:srgbClr val="3333FF"/>
                </a:solidFill>
              </a:rPr>
              <a:t>born early </a:t>
            </a:r>
            <a:r>
              <a:rPr lang="en-US" dirty="0" smtClean="0"/>
              <a:t>with percentages that exceed </a:t>
            </a:r>
            <a:r>
              <a:rPr lang="en-US" dirty="0" smtClean="0">
                <a:solidFill>
                  <a:srgbClr val="3333FF"/>
                </a:solidFill>
              </a:rPr>
              <a:t>75%</a:t>
            </a:r>
            <a:endParaRPr lang="el-GR" dirty="0" smtClean="0">
              <a:solidFill>
                <a:srgbClr val="3333FF"/>
              </a:solidFill>
            </a:endParaRPr>
          </a:p>
          <a:p>
            <a:pPr marL="179388" indent="-179388">
              <a:buFont typeface="Arial" pitchFamily="34" charset="0"/>
              <a:buChar char="•"/>
            </a:pPr>
            <a:r>
              <a:rPr lang="en-US" dirty="0" smtClean="0"/>
              <a:t>With the exceptions of two data sets, they </a:t>
            </a:r>
            <a:r>
              <a:rPr lang="en-US" dirty="0" smtClean="0">
                <a:solidFill>
                  <a:srgbClr val="3333FF"/>
                </a:solidFill>
              </a:rPr>
              <a:t>survive</a:t>
            </a:r>
            <a:r>
              <a:rPr lang="en-US" dirty="0" smtClean="0"/>
              <a:t> with percentage higher than </a:t>
            </a:r>
            <a:r>
              <a:rPr lang="en-US" dirty="0" smtClean="0">
                <a:solidFill>
                  <a:srgbClr val="3333FF"/>
                </a:solidFill>
              </a:rPr>
              <a:t>70%. </a:t>
            </a:r>
            <a:endParaRPr lang="el-GR" dirty="0" smtClean="0">
              <a:solidFill>
                <a:srgbClr val="3333FF"/>
              </a:solidFill>
            </a:endParaRPr>
          </a:p>
          <a:p>
            <a:pPr marL="179388" indent="-179388">
              <a:buFont typeface="Arial" pitchFamily="34" charset="0"/>
              <a:buChar char="•"/>
            </a:pPr>
            <a:r>
              <a:rPr lang="en-US" dirty="0" smtClean="0"/>
              <a:t>The probability of having a </a:t>
            </a:r>
            <a:r>
              <a:rPr lang="en-US" dirty="0" smtClean="0">
                <a:solidFill>
                  <a:srgbClr val="008000"/>
                </a:solidFill>
              </a:rPr>
              <a:t>long duration </a:t>
            </a:r>
            <a:r>
              <a:rPr lang="en-US" dirty="0" smtClean="0"/>
              <a:t>is higher than </a:t>
            </a:r>
            <a:r>
              <a:rPr lang="en-US" dirty="0" smtClean="0">
                <a:solidFill>
                  <a:srgbClr val="008000"/>
                </a:solidFill>
              </a:rPr>
              <a:t>50% </a:t>
            </a:r>
            <a:r>
              <a:rPr lang="en-US" dirty="0" smtClean="0"/>
              <a:t>in 6 out of 8 data sets.</a:t>
            </a:r>
            <a:endParaRPr lang="el-GR" dirty="0" smtClean="0"/>
          </a:p>
          <a:p>
            <a:pPr marL="179388" indent="-179388">
              <a:buFont typeface="Arial" pitchFamily="34" charset="0"/>
              <a:buChar char="•"/>
            </a:pPr>
            <a:r>
              <a:rPr lang="en-US" dirty="0" smtClean="0"/>
              <a:t>Interestingly, </a:t>
            </a:r>
            <a:r>
              <a:rPr lang="en-US" b="1" dirty="0" smtClean="0"/>
              <a:t>the two last lines are exactly the same sets of tables in all data sets! </a:t>
            </a:r>
            <a:endParaRPr lang="el-GR" b="1" dirty="0" smtClean="0"/>
          </a:p>
          <a:p>
            <a:pPr marL="636588" lvl="1" indent="-179388">
              <a:buFont typeface="Arial" pitchFamily="34" charset="0"/>
              <a:buChar char="•"/>
            </a:pPr>
            <a:r>
              <a:rPr lang="en-US" dirty="0" smtClean="0"/>
              <a:t>An active table with long duration has been born early and survived with prob. 100%</a:t>
            </a:r>
            <a:endParaRPr lang="el-GR" dirty="0" smtClean="0"/>
          </a:p>
          <a:p>
            <a:pPr marL="636588" lvl="1" indent="-179388">
              <a:buFont typeface="Arial" pitchFamily="34" charset="0"/>
              <a:buChar char="•"/>
            </a:pPr>
            <a:r>
              <a:rPr lang="en-US" dirty="0" smtClean="0"/>
              <a:t>An active, survivor table that has a long duration has been born early with prob. 100%</a:t>
            </a:r>
            <a:endParaRPr lang="el-GR" dirty="0"/>
          </a:p>
        </p:txBody>
      </p:sp>
      <p:pic>
        <p:nvPicPr>
          <p:cNvPr id="1026" name="Picture 2" descr="D:\Users\pvassil\RESEARCH\ACCEPTED\2015\15ER\CR\presentation\figures\top-changers.png"/>
          <p:cNvPicPr>
            <a:picLocks noChangeAspect="1" noChangeArrowheads="1"/>
          </p:cNvPicPr>
          <p:nvPr/>
        </p:nvPicPr>
        <p:blipFill>
          <a:blip r:embed="rId3" cstate="print"/>
          <a:srcRect/>
          <a:stretch>
            <a:fillRect/>
          </a:stretch>
        </p:blipFill>
        <p:spPr bwMode="auto">
          <a:xfrm>
            <a:off x="-1" y="1556792"/>
            <a:ext cx="8941953" cy="2736304"/>
          </a:xfrm>
          <a:prstGeom prst="rect">
            <a:avLst/>
          </a:prstGeom>
          <a:noFill/>
        </p:spPr>
      </p:pic>
      <p:sp>
        <p:nvSpPr>
          <p:cNvPr id="7" name="Slide Number Placeholder 21"/>
          <p:cNvSpPr>
            <a:spLocks noGrp="1"/>
          </p:cNvSpPr>
          <p:nvPr>
            <p:ph type="sldNum" sz="quarter" idx="12"/>
          </p:nvPr>
        </p:nvSpPr>
        <p:spPr>
          <a:xfrm>
            <a:off x="6553200" y="6356350"/>
            <a:ext cx="2133600" cy="365125"/>
          </a:xfrm>
        </p:spPr>
        <p:txBody>
          <a:bodyPr/>
          <a:lstStyle/>
          <a:p>
            <a:fld id="{B6F15528-21DE-4FAA-801E-634DDDAF4B2B}"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Dead are: quiet, early born, short lived, and quite often all three of them</a:t>
            </a:r>
            <a:endParaRPr lang="el-GR"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104</a:t>
            </a:fld>
            <a:endParaRPr lang="el-GR"/>
          </a:p>
        </p:txBody>
      </p:sp>
      <p:pic>
        <p:nvPicPr>
          <p:cNvPr id="1026" name="Picture 2" descr="D:\Users\pvassil\RESEARCH\ON_GOING\EVOLUTION\DB_Evolution\21_TableLifetimes\15ER\14_emptyTriangle\141_dieYoungNotOld.png"/>
          <p:cNvPicPr>
            <a:picLocks noChangeAspect="1" noChangeArrowheads="1"/>
          </p:cNvPicPr>
          <p:nvPr/>
        </p:nvPicPr>
        <p:blipFill>
          <a:blip r:embed="rId2" cstate="print"/>
          <a:srcRect/>
          <a:stretch>
            <a:fillRect/>
          </a:stretch>
        </p:blipFill>
        <p:spPr bwMode="auto">
          <a:xfrm>
            <a:off x="37475" y="1556792"/>
            <a:ext cx="9035817" cy="4392488"/>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35173"/>
            <a:ext cx="8229600" cy="1080120"/>
          </a:xfrm>
        </p:spPr>
        <p:txBody>
          <a:bodyPr>
            <a:noAutofit/>
          </a:bodyPr>
          <a:lstStyle/>
          <a:p>
            <a:pPr algn="r"/>
            <a:r>
              <a:rPr lang="en-US" sz="3600" dirty="0" smtClean="0"/>
              <a:t>Most births &amp;deaths </a:t>
            </a:r>
            <a:br>
              <a:rPr lang="en-US" sz="3600" dirty="0" smtClean="0"/>
            </a:br>
            <a:r>
              <a:rPr lang="en-US" sz="3600" dirty="0" smtClean="0"/>
              <a:t>occur early (usually)</a:t>
            </a:r>
            <a:endParaRPr lang="el-GR" sz="3600" dirty="0"/>
          </a:p>
        </p:txBody>
      </p:sp>
      <p:pic>
        <p:nvPicPr>
          <p:cNvPr id="1026" name="Picture 2"/>
          <p:cNvPicPr>
            <a:picLocks noChangeAspect="1" noChangeArrowheads="1"/>
          </p:cNvPicPr>
          <p:nvPr/>
        </p:nvPicPr>
        <p:blipFill>
          <a:blip r:embed="rId2" cstate="print"/>
          <a:srcRect/>
          <a:stretch>
            <a:fillRect/>
          </a:stretch>
        </p:blipFill>
        <p:spPr bwMode="auto">
          <a:xfrm>
            <a:off x="6084168" y="4992900"/>
            <a:ext cx="2987908" cy="179512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052245" y="4992900"/>
            <a:ext cx="2987908" cy="179512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5496" y="4992900"/>
            <a:ext cx="2987908" cy="179512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084168" y="3067346"/>
            <a:ext cx="2987908" cy="1795123"/>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3052245" y="3067346"/>
            <a:ext cx="2987908" cy="1795123"/>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6084168" y="1195138"/>
            <a:ext cx="2987908" cy="1795123"/>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35496" y="3067346"/>
            <a:ext cx="2987908" cy="179512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cstate="print"/>
          <a:srcRect/>
          <a:stretch>
            <a:fillRect/>
          </a:stretch>
        </p:blipFill>
        <p:spPr bwMode="auto">
          <a:xfrm>
            <a:off x="73913" y="153531"/>
            <a:ext cx="4426079" cy="2843421"/>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sp>
        <p:nvSpPr>
          <p:cNvPr id="22" name="Slide Number Placeholder 21"/>
          <p:cNvSpPr>
            <a:spLocks noGrp="1"/>
          </p:cNvSpPr>
          <p:nvPr>
            <p:ph type="sldNum" sz="quarter" idx="12"/>
          </p:nvPr>
        </p:nvSpPr>
        <p:spPr/>
        <p:txBody>
          <a:bodyPr/>
          <a:lstStyle/>
          <a:p>
            <a:fld id="{B6F15528-21DE-4FAA-801E-634DDDAF4B2B}" type="slidenum">
              <a:rPr lang="en-US" smtClean="0"/>
              <a:pPr/>
              <a:t>106</a:t>
            </a:fld>
            <a:endParaRPr lang="en-US" dirty="0"/>
          </a:p>
        </p:txBody>
      </p:sp>
      <p:pic>
        <p:nvPicPr>
          <p:cNvPr id="18"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38800" y="1143000"/>
            <a:ext cx="32004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Remember: top changers are defined as such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ATU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AvgTrxnUpdate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not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sum(changes)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solidFill>
                <a:latin typeface="+mn-lt"/>
              </a:rPr>
              <a:t>Still, they dominate the sum(updates) too! (see </a:t>
            </a:r>
            <a:r>
              <a:rPr kumimoji="0" lang="en-US" sz="2400" b="0" i="0" u="none" strike="noStrike" kern="1200" cap="none" spc="0" normalizeH="0" noProof="0" dirty="0" smtClean="0">
                <a:ln>
                  <a:noFill/>
                </a:ln>
                <a:solidFill>
                  <a:schemeClr val="tx1"/>
                </a:solidFill>
                <a:effectLst/>
                <a:uLnTx/>
                <a:uFillTx/>
                <a:latin typeface="+mn-lt"/>
                <a:ea typeface="+mn-ea"/>
                <a:cs typeface="+mn-cs"/>
              </a:rPr>
              <a:t>top of inverse </a:t>
            </a: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sym typeface="Symbol"/>
              </a:rPr>
              <a:t>See also upper right blue part of diagonal: too many of them are born early and survive =&gt; live long!</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Footer Placeholder 13"/>
          <p:cNvSpPr>
            <a:spLocks noGrp="1"/>
          </p:cNvSpPr>
          <p:nvPr>
            <p:ph type="ftr" sz="quarter" idx="11"/>
          </p:nvPr>
        </p:nvSpPr>
        <p:spPr/>
        <p:txBody>
          <a:bodyPr/>
          <a:lstStyle/>
          <a:p>
            <a:endParaRPr lang="el-G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lgn="r"/>
            <a:r>
              <a:rPr lang="en-US" dirty="0" smtClean="0"/>
              <a:t>All in one</a:t>
            </a:r>
            <a:endParaRPr lang="el-GR" dirty="0"/>
          </a:p>
        </p:txBody>
      </p:sp>
      <p:sp>
        <p:nvSpPr>
          <p:cNvPr id="28" name="Footer Placeholder 27"/>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107</a:t>
            </a:fld>
            <a:endParaRPr lang="en-US"/>
          </a:p>
        </p:txBody>
      </p:sp>
      <p:pic>
        <p:nvPicPr>
          <p:cNvPr id="16"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17"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18" name="Right Brace 17"/>
          <p:cNvSpPr/>
          <p:nvPr/>
        </p:nvSpPr>
        <p:spPr>
          <a:xfrm rot="17880000">
            <a:off x="1389271" y="3526267"/>
            <a:ext cx="264894" cy="1431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p:cNvSpPr txBox="1"/>
          <p:nvPr/>
        </p:nvSpPr>
        <p:spPr>
          <a:xfrm>
            <a:off x="1518386" y="3699845"/>
            <a:ext cx="1368152" cy="523220"/>
          </a:xfrm>
          <a:prstGeom prst="rect">
            <a:avLst/>
          </a:prstGeom>
          <a:noFill/>
        </p:spPr>
        <p:txBody>
          <a:bodyPr wrap="square" rtlCol="0">
            <a:spAutoFit/>
          </a:bodyPr>
          <a:lstStyle/>
          <a:p>
            <a:r>
              <a:rPr lang="en-US" sz="1400" dirty="0" smtClean="0">
                <a:solidFill>
                  <a:srgbClr val="0000FF"/>
                </a:solidFill>
                <a:latin typeface="+mn-lt"/>
              </a:rPr>
              <a:t>Top changers are born early</a:t>
            </a:r>
            <a:endParaRPr lang="el-GR" sz="1400" dirty="0">
              <a:solidFill>
                <a:srgbClr val="0000FF"/>
              </a:solidFill>
              <a:latin typeface="+mn-lt"/>
            </a:endParaRPr>
          </a:p>
        </p:txBody>
      </p:sp>
      <p:sp>
        <p:nvSpPr>
          <p:cNvPr id="20" name="TextBox 19"/>
          <p:cNvSpPr txBox="1"/>
          <p:nvPr/>
        </p:nvSpPr>
        <p:spPr>
          <a:xfrm>
            <a:off x="3995936" y="116632"/>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21" name="TextBox 20"/>
          <p:cNvSpPr txBox="1"/>
          <p:nvPr/>
        </p:nvSpPr>
        <p:spPr>
          <a:xfrm>
            <a:off x="2411760" y="4077072"/>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22" name="Right Arrow 21"/>
          <p:cNvSpPr/>
          <p:nvPr/>
        </p:nvSpPr>
        <p:spPr>
          <a:xfrm rot="7426363">
            <a:off x="2246251" y="4838788"/>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582282" y="4987421"/>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24" name="TextBox 23"/>
          <p:cNvSpPr txBox="1"/>
          <p:nvPr/>
        </p:nvSpPr>
        <p:spPr>
          <a:xfrm>
            <a:off x="683568"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25" name="TextBox 24"/>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26" name="Right Brace 25"/>
          <p:cNvSpPr/>
          <p:nvPr/>
        </p:nvSpPr>
        <p:spPr>
          <a:xfrm rot="17867994">
            <a:off x="3925874" y="4319412"/>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7" name="TextBox 26"/>
          <p:cNvSpPr txBox="1"/>
          <p:nvPr/>
        </p:nvSpPr>
        <p:spPr>
          <a:xfrm>
            <a:off x="3860466" y="4961129"/>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30" name="Rectangle 29"/>
          <p:cNvSpPr/>
          <p:nvPr/>
        </p:nvSpPr>
        <p:spPr>
          <a:xfrm>
            <a:off x="6012160" y="1196752"/>
            <a:ext cx="2843808" cy="5632311"/>
          </a:xfrm>
          <a:prstGeom prst="rect">
            <a:avLst/>
          </a:prstGeom>
        </p:spPr>
        <p:txBody>
          <a:bodyPr wrap="square">
            <a:spAutoFit/>
          </a:bodyPr>
          <a:lstStyle/>
          <a:p>
            <a:pPr marL="238125" lvl="0" indent="-238125">
              <a:buFont typeface="Arial" pitchFamily="34" charset="0"/>
              <a:buChar char="•"/>
            </a:pPr>
            <a:r>
              <a:rPr lang="en-US" sz="2000" dirty="0" smtClean="0">
                <a:solidFill>
                  <a:srgbClr val="FF0000"/>
                </a:solidFill>
                <a:latin typeface="+mn-lt"/>
              </a:rPr>
              <a:t>Early stages of the database life are more "active" </a:t>
            </a:r>
            <a:r>
              <a:rPr lang="en-US" sz="2000" dirty="0" smtClean="0">
                <a:solidFill>
                  <a:schemeClr val="tx1"/>
                </a:solidFill>
                <a:latin typeface="+mn-lt"/>
              </a:rPr>
              <a:t>in terms of births, deaths and updates, and have higher chances of producing deleted tables. </a:t>
            </a:r>
          </a:p>
          <a:p>
            <a:pPr marL="238125" lvl="0" indent="-238125">
              <a:buFont typeface="Arial" pitchFamily="34" charset="0"/>
              <a:buChar char="•"/>
            </a:pPr>
            <a:endParaRPr lang="en-US" sz="2000" dirty="0" smtClean="0">
              <a:solidFill>
                <a:schemeClr val="tx1"/>
              </a:solidFill>
              <a:latin typeface="+mn-lt"/>
            </a:endParaRPr>
          </a:p>
          <a:p>
            <a:pPr marL="238125" lvl="0" indent="-238125">
              <a:buFont typeface="Arial" pitchFamily="34" charset="0"/>
              <a:buChar char="•"/>
            </a:pPr>
            <a:r>
              <a:rPr lang="en-US" sz="2000" dirty="0" smtClean="0">
                <a:solidFill>
                  <a:srgbClr val="0000FF"/>
                </a:solidFill>
                <a:latin typeface="+mn-lt"/>
              </a:rPr>
              <a:t>After the first major restructuring, the database continues to grow; however, we see much less removals, and maintenance activity </a:t>
            </a:r>
            <a:r>
              <a:rPr lang="en-US" sz="2000" dirty="0" smtClean="0">
                <a:solidFill>
                  <a:schemeClr val="tx1"/>
                </a:solidFill>
                <a:latin typeface="+mn-lt"/>
              </a:rPr>
              <a:t>becomes more concentrated and focused.</a:t>
            </a:r>
            <a:endParaRPr lang="el-GR" sz="2000" dirty="0" smtClean="0">
              <a:solidFill>
                <a:schemeClr val="tx1"/>
              </a:solidFill>
              <a:latin typeface="+mn-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Electrolysis @ CAiSe 2017</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108</a:t>
            </a:fld>
            <a:endParaRPr 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Why do we see </a:t>
            </a:r>
            <a:r>
              <a:rPr lang="en-US" dirty="0" smtClean="0"/>
              <a:t/>
            </a:r>
            <a:br>
              <a:rPr lang="en-US" dirty="0" smtClean="0"/>
            </a:br>
            <a:r>
              <a:rPr lang="en-US" dirty="0" smtClean="0"/>
              <a:t>what </a:t>
            </a:r>
            <a:r>
              <a:rPr lang="en-US" dirty="0"/>
              <a:t>we </a:t>
            </a:r>
            <a:r>
              <a:rPr lang="en-US" dirty="0" smtClean="0"/>
              <a:t>see</a:t>
            </a:r>
            <a:endParaRPr lang="el-GR" dirty="0"/>
          </a:p>
        </p:txBody>
      </p:sp>
      <p:sp>
        <p:nvSpPr>
          <p:cNvPr id="3" name="Content Placeholder 2"/>
          <p:cNvSpPr>
            <a:spLocks noGrp="1"/>
          </p:cNvSpPr>
          <p:nvPr>
            <p:ph idx="1"/>
          </p:nvPr>
        </p:nvSpPr>
        <p:spPr/>
        <p:txBody>
          <a:bodyPr>
            <a:normAutofit/>
          </a:bodyPr>
          <a:lstStyle/>
          <a:p>
            <a:r>
              <a:rPr lang="en-US" dirty="0" smtClean="0"/>
              <a:t>We </a:t>
            </a:r>
            <a:r>
              <a:rPr lang="en-US" dirty="0"/>
              <a:t>believe that this study strengthens our theory that schema evolution antagonizes a powerful </a:t>
            </a:r>
            <a:r>
              <a:rPr lang="en-US" b="1" dirty="0">
                <a:solidFill>
                  <a:srgbClr val="FF0000"/>
                </a:solidFill>
              </a:rPr>
              <a:t>gravitation to rigidity</a:t>
            </a:r>
            <a:r>
              <a:rPr lang="en-US" dirty="0"/>
              <a:t>. </a:t>
            </a:r>
            <a:endParaRPr lang="en-US" dirty="0" smtClean="0"/>
          </a:p>
          <a:p>
            <a:r>
              <a:rPr lang="en-US" dirty="0" smtClean="0">
                <a:solidFill>
                  <a:srgbClr val="7030A0"/>
                </a:solidFill>
              </a:rPr>
              <a:t>DB’s = “</a:t>
            </a:r>
            <a:r>
              <a:rPr lang="en-US" dirty="0">
                <a:solidFill>
                  <a:srgbClr val="7030A0"/>
                </a:solidFill>
              </a:rPr>
              <a:t>dependency </a:t>
            </a:r>
            <a:r>
              <a:rPr lang="en-US" dirty="0" smtClean="0">
                <a:solidFill>
                  <a:srgbClr val="7030A0"/>
                </a:solidFill>
              </a:rPr>
              <a:t>magnets” </a:t>
            </a:r>
          </a:p>
          <a:p>
            <a:pPr lvl="1"/>
            <a:r>
              <a:rPr lang="en-US" dirty="0" smtClean="0"/>
              <a:t>all </a:t>
            </a:r>
            <a:r>
              <a:rPr lang="en-US" dirty="0"/>
              <a:t>the application code relies on them but not vice versa,  </a:t>
            </a:r>
            <a:r>
              <a:rPr lang="en-US" dirty="0" smtClean="0"/>
              <a:t>=&gt;</a:t>
            </a:r>
          </a:p>
          <a:p>
            <a:pPr lvl="1"/>
            <a:r>
              <a:rPr lang="en-US" dirty="0" smtClean="0">
                <a:solidFill>
                  <a:srgbClr val="FF0000"/>
                </a:solidFill>
              </a:rPr>
              <a:t>avoiding schema evolution reduces the need for adaptation </a:t>
            </a:r>
            <a:r>
              <a:rPr lang="en-US" dirty="0">
                <a:solidFill>
                  <a:srgbClr val="FF0000"/>
                </a:solidFill>
              </a:rPr>
              <a:t>and maintenance of application </a:t>
            </a:r>
            <a:r>
              <a:rPr lang="en-US" dirty="0" smtClean="0">
                <a:solidFill>
                  <a:srgbClr val="FF0000"/>
                </a:solidFill>
              </a:rPr>
              <a:t>code</a:t>
            </a:r>
            <a:endParaRPr lang="el-GR" dirty="0">
              <a:solidFill>
                <a:srgbClr val="FF0000"/>
              </a:solidFill>
            </a:endParaRP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109</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6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Electrolysis pattern for table activities</a:t>
            </a:r>
            <a:endParaRPr lang="el-GR" dirty="0"/>
          </a:p>
        </p:txBody>
      </p:sp>
      <p:sp>
        <p:nvSpPr>
          <p:cNvPr id="3" name="Text Placeholder 2"/>
          <p:cNvSpPr>
            <a:spLocks noGrp="1"/>
          </p:cNvSpPr>
          <p:nvPr>
            <p:ph type="body" idx="1"/>
          </p:nvPr>
        </p:nvSpPr>
        <p:spPr/>
        <p:txBody>
          <a:bodyPr/>
          <a:lstStyle/>
          <a:p>
            <a:r>
              <a:rPr lang="en-US" dirty="0" smtClean="0"/>
              <a:t>Not only are the durations of dead </a:t>
            </a:r>
            <a:r>
              <a:rPr lang="en-US" dirty="0" err="1" smtClean="0"/>
              <a:t>vs</a:t>
            </a:r>
            <a:r>
              <a:rPr lang="en-US" dirty="0" smtClean="0"/>
              <a:t> survivors “opposite”, but also the activity profile is inverse, resulting in …</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11</a:t>
            </a:fld>
            <a:endParaRPr lang="el-GR"/>
          </a:p>
        </p:txBody>
      </p:sp>
      <p:sp>
        <p:nvSpPr>
          <p:cNvPr id="6" name="TextBox 5"/>
          <p:cNvSpPr txBox="1"/>
          <p:nvPr/>
        </p:nvSpPr>
        <p:spPr>
          <a:xfrm>
            <a:off x="6732240" y="260648"/>
            <a:ext cx="2160240" cy="1200329"/>
          </a:xfrm>
          <a:prstGeom prst="rect">
            <a:avLst/>
          </a:prstGeom>
          <a:noFill/>
        </p:spPr>
        <p:txBody>
          <a:bodyPr wrap="square" rtlCol="0">
            <a:spAutoFit/>
          </a:bodyPr>
          <a:lstStyle/>
          <a:p>
            <a:pPr>
              <a:buFont typeface="Arial" pitchFamily="34" charset="0"/>
              <a:buChar char="•"/>
            </a:pPr>
            <a:r>
              <a:rPr lang="en-US" dirty="0" smtClean="0">
                <a:solidFill>
                  <a:schemeClr val="bg1">
                    <a:lumMod val="50000"/>
                  </a:schemeClr>
                </a:solidFill>
                <a:latin typeface="+mn-lt"/>
              </a:rPr>
              <a:t> Background</a:t>
            </a:r>
          </a:p>
          <a:p>
            <a:pPr>
              <a:buFont typeface="Arial" pitchFamily="34" charset="0"/>
              <a:buChar char="•"/>
            </a:pPr>
            <a:r>
              <a:rPr lang="en-US" dirty="0" smtClean="0">
                <a:solidFill>
                  <a:schemeClr val="bg1">
                    <a:lumMod val="50000"/>
                  </a:schemeClr>
                </a:solidFill>
              </a:rPr>
              <a:t> Durations’ study</a:t>
            </a:r>
          </a:p>
          <a:p>
            <a:pPr>
              <a:buFont typeface="Arial" pitchFamily="34" charset="0"/>
              <a:buChar char="•"/>
            </a:pPr>
            <a:r>
              <a:rPr lang="en-US" dirty="0" smtClean="0">
                <a:solidFill>
                  <a:schemeClr val="bg1">
                    <a:lumMod val="50000"/>
                  </a:schemeClr>
                </a:solidFill>
                <a:latin typeface="+mn-lt"/>
              </a:rPr>
              <a:t> </a:t>
            </a:r>
            <a:r>
              <a:rPr lang="en-US" u="sng" dirty="0" smtClean="0">
                <a:latin typeface="+mn-lt"/>
              </a:rPr>
              <a:t>Electrolysis</a:t>
            </a:r>
          </a:p>
          <a:p>
            <a:pPr>
              <a:buFont typeface="Arial" pitchFamily="34" charset="0"/>
              <a:buChar char="•"/>
            </a:pPr>
            <a:r>
              <a:rPr lang="en-US" dirty="0" smtClean="0">
                <a:solidFill>
                  <a:schemeClr val="bg1">
                    <a:lumMod val="50000"/>
                  </a:schemeClr>
                </a:solidFill>
              </a:rPr>
              <a:t> Discussion</a:t>
            </a:r>
            <a:endParaRPr lang="el-GR" dirty="0" smtClean="0">
              <a:solidFill>
                <a:schemeClr val="bg1">
                  <a:lumMod val="50000"/>
                </a:schemeClr>
              </a:solidFill>
              <a:latin typeface="+mn-lt"/>
            </a:endParaRPr>
          </a:p>
        </p:txBody>
      </p:sp>
      <p:pic>
        <p:nvPicPr>
          <p:cNvPr id="7"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2" cstate="print"/>
          <a:srcRect/>
          <a:stretch>
            <a:fillRect/>
          </a:stretch>
        </p:blipFill>
        <p:spPr bwMode="auto">
          <a:xfrm>
            <a:off x="7668344" y="5013176"/>
            <a:ext cx="1296144" cy="1296144"/>
          </a:xfrm>
          <a:prstGeom prst="rect">
            <a:avLst/>
          </a:prstGeom>
          <a:noFill/>
        </p:spPr>
      </p:pic>
    </p:spTree>
    <p:extLst>
      <p:ext uri="{BB962C8B-B14F-4D97-AF65-F5344CB8AC3E}">
        <p14:creationId xmlns:p14="http://schemas.microsoft.com/office/powerpoint/2010/main" val="28358760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3347099" cy="1943021"/>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 y="1905120"/>
            <a:ext cx="3347099" cy="1943021"/>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 y="3835367"/>
            <a:ext cx="3347099" cy="1943021"/>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3314788" y="0"/>
            <a:ext cx="3347099" cy="1943021"/>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3347100" y="1892346"/>
            <a:ext cx="3347099" cy="1943021"/>
          </a:xfrm>
          <a:prstGeom prst="rect">
            <a:avLst/>
          </a:prstGeom>
          <a:noFill/>
          <a:ln w="9525">
            <a:noFill/>
            <a:miter lim="800000"/>
            <a:headEnd/>
            <a:tailEnd/>
          </a:ln>
          <a:effectLst/>
        </p:spPr>
      </p:pic>
    </p:spTree>
    <p:extLst>
      <p:ext uri="{BB962C8B-B14F-4D97-AF65-F5344CB8AC3E}">
        <p14:creationId xmlns:p14="http://schemas.microsoft.com/office/powerpoint/2010/main" val="13558967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l-GR"/>
          </a:p>
        </p:txBody>
      </p:sp>
      <p:sp>
        <p:nvSpPr>
          <p:cNvPr id="3" name="Slide Number Placeholder 2"/>
          <p:cNvSpPr>
            <a:spLocks noGrp="1"/>
          </p:cNvSpPr>
          <p:nvPr>
            <p:ph type="sldNum" sz="quarter" idx="12"/>
          </p:nvPr>
        </p:nvSpPr>
        <p:spPr/>
        <p:txBody>
          <a:bodyPr/>
          <a:lstStyle/>
          <a:p>
            <a:fld id="{17436D98-9539-44E1-9C46-C8A7EE3A4F66}" type="slidenum">
              <a:rPr lang="el-GR" smtClean="0"/>
              <a:pPr/>
              <a:t>111</a:t>
            </a:fld>
            <a:endParaRPr lang="el-GR"/>
          </a:p>
        </p:txBody>
      </p:sp>
      <p:pic>
        <p:nvPicPr>
          <p:cNvPr id="3074" name="Picture 2" descr="D:\Users\pvassil\RESEARCH\ON_GOING\EVOLUTION\DB_Evolution\21_TableLifetimes\02_ISeeDeadPeople\16Summer\figures_MASTER\5_B_electrolysis_scatter\4seaso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36712"/>
            <a:ext cx="887942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943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218830" y="-25128"/>
            <a:ext cx="5296136" cy="3074453"/>
          </a:xfrm>
          <a:prstGeom prst="rect">
            <a:avLst/>
          </a:prstGeom>
          <a:noFill/>
          <a:ln w="9525">
            <a:noFill/>
            <a:miter lim="800000"/>
            <a:headEnd/>
            <a:tailEnd/>
          </a:ln>
          <a:effectLst/>
        </p:spPr>
      </p:pic>
      <p:sp>
        <p:nvSpPr>
          <p:cNvPr id="3" name="TextBox 2"/>
          <p:cNvSpPr txBox="1"/>
          <p:nvPr/>
        </p:nvSpPr>
        <p:spPr>
          <a:xfrm>
            <a:off x="159961" y="421557"/>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Rigid</a:t>
            </a:r>
          </a:p>
        </p:txBody>
      </p:sp>
      <p:sp>
        <p:nvSpPr>
          <p:cNvPr id="4" name="TextBox 3"/>
          <p:cNvSpPr txBox="1"/>
          <p:nvPr/>
        </p:nvSpPr>
        <p:spPr>
          <a:xfrm>
            <a:off x="159963" y="726331"/>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Quiet</a:t>
            </a:r>
            <a:endParaRPr lang="el-GR" sz="1700" dirty="0">
              <a:solidFill>
                <a:srgbClr val="C00000"/>
              </a:solidFill>
            </a:endParaRPr>
          </a:p>
        </p:txBody>
      </p:sp>
      <p:sp>
        <p:nvSpPr>
          <p:cNvPr id="5" name="TextBox 4"/>
          <p:cNvSpPr txBox="1"/>
          <p:nvPr/>
        </p:nvSpPr>
        <p:spPr>
          <a:xfrm>
            <a:off x="159961" y="1080557"/>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Active</a:t>
            </a:r>
            <a:endParaRPr lang="el-GR" sz="1700" dirty="0">
              <a:solidFill>
                <a:srgbClr val="C00000"/>
              </a:solidFill>
            </a:endParaRPr>
          </a:p>
        </p:txBody>
      </p:sp>
      <p:sp>
        <p:nvSpPr>
          <p:cNvPr id="13" name="Rounded Rectangle 12"/>
          <p:cNvSpPr/>
          <p:nvPr/>
        </p:nvSpPr>
        <p:spPr>
          <a:xfrm>
            <a:off x="1028945" y="178057"/>
            <a:ext cx="457168" cy="2031839"/>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lIns="137754" tIns="68877" rIns="137754" bIns="68877" rtlCol="0" anchor="ctr"/>
          <a:lstStyle/>
          <a:p>
            <a:pPr algn="ctr"/>
            <a:r>
              <a:rPr lang="en-US" dirty="0" smtClean="0"/>
              <a:t>Low </a:t>
            </a:r>
            <a:r>
              <a:rPr lang="en-US" dirty="0" err="1" smtClean="0"/>
              <a:t>dur</a:t>
            </a:r>
            <a:r>
              <a:rPr lang="en-US" dirty="0" smtClean="0"/>
              <a:t>., rigidity</a:t>
            </a:r>
            <a:endParaRPr lang="el-GR" dirty="0"/>
          </a:p>
        </p:txBody>
      </p:sp>
      <p:sp>
        <p:nvSpPr>
          <p:cNvPr id="14" name="Rounded Rectangle 13"/>
          <p:cNvSpPr/>
          <p:nvPr/>
        </p:nvSpPr>
        <p:spPr>
          <a:xfrm>
            <a:off x="6400674" y="1092386"/>
            <a:ext cx="457168" cy="2031839"/>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lIns="137754" tIns="68877" rIns="137754" bIns="68877" rtlCol="0" anchor="ctr"/>
          <a:lstStyle/>
          <a:p>
            <a:pPr algn="ctr"/>
            <a:r>
              <a:rPr lang="en-US" dirty="0" smtClean="0"/>
              <a:t>High </a:t>
            </a:r>
            <a:r>
              <a:rPr lang="en-US" dirty="0" err="1" smtClean="0"/>
              <a:t>dur</a:t>
            </a:r>
            <a:r>
              <a:rPr lang="en-US" dirty="0" smtClean="0"/>
              <a:t>., quiet</a:t>
            </a:r>
            <a:endParaRPr lang="el-GR" dirty="0"/>
          </a:p>
        </p:txBody>
      </p:sp>
      <p:sp>
        <p:nvSpPr>
          <p:cNvPr id="15" name="TextBox 14"/>
          <p:cNvSpPr txBox="1"/>
          <p:nvPr/>
        </p:nvSpPr>
        <p:spPr>
          <a:xfrm>
            <a:off x="1" y="76465"/>
            <a:ext cx="914653" cy="400709"/>
          </a:xfrm>
          <a:prstGeom prst="rect">
            <a:avLst/>
          </a:prstGeom>
          <a:noFill/>
        </p:spPr>
        <p:txBody>
          <a:bodyPr wrap="square" lIns="137754" tIns="68877" rIns="137754" bIns="68877" rtlCol="0">
            <a:spAutoFit/>
          </a:bodyPr>
          <a:lstStyle/>
          <a:p>
            <a:r>
              <a:rPr lang="en-US" sz="1700" dirty="0">
                <a:solidFill>
                  <a:srgbClr val="C00000"/>
                </a:solidFill>
              </a:rPr>
              <a:t>DEAD</a:t>
            </a:r>
            <a:endParaRPr lang="el-GR" sz="1700" dirty="0">
              <a:solidFill>
                <a:srgbClr val="C00000"/>
              </a:solidFill>
            </a:endParaRPr>
          </a:p>
        </p:txBody>
      </p:sp>
      <p:sp>
        <p:nvSpPr>
          <p:cNvPr id="16" name="TextBox 15"/>
          <p:cNvSpPr txBox="1"/>
          <p:nvPr/>
        </p:nvSpPr>
        <p:spPr>
          <a:xfrm>
            <a:off x="6972134" y="1434437"/>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Rigid</a:t>
            </a:r>
          </a:p>
        </p:txBody>
      </p:sp>
      <p:sp>
        <p:nvSpPr>
          <p:cNvPr id="17" name="TextBox 16"/>
          <p:cNvSpPr txBox="1"/>
          <p:nvPr/>
        </p:nvSpPr>
        <p:spPr>
          <a:xfrm>
            <a:off x="6972136" y="1776653"/>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Quiet</a:t>
            </a:r>
            <a:endParaRPr lang="el-GR" sz="1700" dirty="0">
              <a:solidFill>
                <a:srgbClr val="0000FF"/>
              </a:solidFill>
            </a:endParaRPr>
          </a:p>
        </p:txBody>
      </p:sp>
      <p:sp>
        <p:nvSpPr>
          <p:cNvPr id="18" name="TextBox 17"/>
          <p:cNvSpPr txBox="1"/>
          <p:nvPr/>
        </p:nvSpPr>
        <p:spPr>
          <a:xfrm>
            <a:off x="6972134" y="2108304"/>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Active</a:t>
            </a:r>
            <a:endParaRPr lang="el-GR" sz="1700" dirty="0">
              <a:solidFill>
                <a:srgbClr val="0000FF"/>
              </a:solidFill>
            </a:endParaRPr>
          </a:p>
        </p:txBody>
      </p:sp>
      <p:sp>
        <p:nvSpPr>
          <p:cNvPr id="19" name="TextBox 18"/>
          <p:cNvSpPr txBox="1"/>
          <p:nvPr/>
        </p:nvSpPr>
        <p:spPr>
          <a:xfrm>
            <a:off x="6743551" y="990792"/>
            <a:ext cx="1371821" cy="400709"/>
          </a:xfrm>
          <a:prstGeom prst="rect">
            <a:avLst/>
          </a:prstGeom>
          <a:noFill/>
        </p:spPr>
        <p:txBody>
          <a:bodyPr wrap="square" lIns="137754" tIns="68877" rIns="137754" bIns="68877" rtlCol="0">
            <a:spAutoFit/>
          </a:bodyPr>
          <a:lstStyle/>
          <a:p>
            <a:r>
              <a:rPr lang="en-US" sz="1700" dirty="0">
                <a:solidFill>
                  <a:srgbClr val="0000FF"/>
                </a:solidFill>
              </a:rPr>
              <a:t>SURVIVORS</a:t>
            </a:r>
            <a:endParaRPr lang="el-GR" sz="1700" dirty="0">
              <a:solidFill>
                <a:srgbClr val="0000FF"/>
              </a:solidFill>
            </a:endParaRPr>
          </a:p>
        </p:txBody>
      </p:sp>
      <p:pic>
        <p:nvPicPr>
          <p:cNvPr id="20" name="Picture 2"/>
          <p:cNvPicPr>
            <a:picLocks noChangeAspect="1" noChangeArrowheads="1"/>
          </p:cNvPicPr>
          <p:nvPr/>
        </p:nvPicPr>
        <p:blipFill>
          <a:blip r:embed="rId3" cstate="print"/>
          <a:srcRect/>
          <a:stretch>
            <a:fillRect/>
          </a:stretch>
        </p:blipFill>
        <p:spPr bwMode="auto">
          <a:xfrm>
            <a:off x="377956" y="3009859"/>
            <a:ext cx="3347099" cy="1943021"/>
          </a:xfrm>
          <a:prstGeom prst="rect">
            <a:avLst/>
          </a:prstGeom>
          <a:noFill/>
          <a:ln w="9525">
            <a:noFill/>
            <a:miter lim="800000"/>
            <a:headEnd/>
            <a:tailEnd/>
          </a:ln>
          <a:effectLst/>
        </p:spPr>
      </p:pic>
      <p:pic>
        <p:nvPicPr>
          <p:cNvPr id="21" name="Picture 2"/>
          <p:cNvPicPr>
            <a:picLocks noChangeAspect="1" noChangeArrowheads="1"/>
          </p:cNvPicPr>
          <p:nvPr/>
        </p:nvPicPr>
        <p:blipFill>
          <a:blip r:embed="rId3" cstate="print"/>
          <a:srcRect/>
          <a:stretch>
            <a:fillRect/>
          </a:stretch>
        </p:blipFill>
        <p:spPr bwMode="auto">
          <a:xfrm>
            <a:off x="377956" y="4914979"/>
            <a:ext cx="3347099" cy="1943021"/>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a:off x="3692743" y="3009859"/>
            <a:ext cx="3347099" cy="1943021"/>
          </a:xfrm>
          <a:prstGeom prst="rect">
            <a:avLst/>
          </a:prstGeom>
          <a:noFill/>
          <a:ln w="9525">
            <a:noFill/>
            <a:miter lim="800000"/>
            <a:headEnd/>
            <a:tailEnd/>
          </a:ln>
          <a:effectLst/>
        </p:spPr>
      </p:pic>
      <p:pic>
        <p:nvPicPr>
          <p:cNvPr id="23" name="Picture 2"/>
          <p:cNvPicPr>
            <a:picLocks noChangeAspect="1" noChangeArrowheads="1"/>
          </p:cNvPicPr>
          <p:nvPr/>
        </p:nvPicPr>
        <p:blipFill>
          <a:blip r:embed="rId3" cstate="print"/>
          <a:srcRect/>
          <a:stretch>
            <a:fillRect/>
          </a:stretch>
        </p:blipFill>
        <p:spPr bwMode="auto">
          <a:xfrm>
            <a:off x="3692743" y="4899790"/>
            <a:ext cx="3347099" cy="1943021"/>
          </a:xfrm>
          <a:prstGeom prst="rect">
            <a:avLst/>
          </a:prstGeom>
          <a:noFill/>
          <a:ln w="9525">
            <a:noFill/>
            <a:miter lim="800000"/>
            <a:headEnd/>
            <a:tailEnd/>
          </a:ln>
          <a:effectLst/>
        </p:spPr>
      </p:pic>
    </p:spTree>
    <p:extLst>
      <p:ext uri="{BB962C8B-B14F-4D97-AF65-F5344CB8AC3E}">
        <p14:creationId xmlns:p14="http://schemas.microsoft.com/office/powerpoint/2010/main" val="4104806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srcRect/>
          <a:stretch>
            <a:fillRect/>
          </a:stretch>
        </p:blipFill>
        <p:spPr bwMode="auto">
          <a:xfrm>
            <a:off x="914653" y="-13438"/>
            <a:ext cx="6977237" cy="3840455"/>
          </a:xfrm>
          <a:prstGeom prst="rect">
            <a:avLst/>
          </a:prstGeom>
          <a:noFill/>
          <a:ln w="9525">
            <a:noFill/>
            <a:miter lim="800000"/>
            <a:headEnd/>
            <a:tailEnd/>
          </a:ln>
          <a:effectLst/>
        </p:spPr>
      </p:pic>
      <p:pic>
        <p:nvPicPr>
          <p:cNvPr id="2062" name="Picture 14"/>
          <p:cNvPicPr>
            <a:picLocks noChangeAspect="1" noChangeArrowheads="1"/>
          </p:cNvPicPr>
          <p:nvPr/>
        </p:nvPicPr>
        <p:blipFill>
          <a:blip r:embed="rId3" cstate="print"/>
          <a:srcRect/>
          <a:stretch>
            <a:fillRect/>
          </a:stretch>
        </p:blipFill>
        <p:spPr bwMode="auto">
          <a:xfrm>
            <a:off x="1" y="3632182"/>
            <a:ext cx="3011229" cy="1597508"/>
          </a:xfrm>
          <a:prstGeom prst="rect">
            <a:avLst/>
          </a:prstGeom>
          <a:noFill/>
          <a:ln w="9525">
            <a:noFill/>
            <a:miter lim="800000"/>
            <a:headEnd/>
            <a:tailEnd/>
          </a:ln>
          <a:effectLst/>
        </p:spPr>
      </p:pic>
      <p:pic>
        <p:nvPicPr>
          <p:cNvPr id="2063" name="Picture 15"/>
          <p:cNvPicPr>
            <a:picLocks noChangeAspect="1" noChangeArrowheads="1"/>
          </p:cNvPicPr>
          <p:nvPr/>
        </p:nvPicPr>
        <p:blipFill>
          <a:blip r:embed="rId4" cstate="print"/>
          <a:srcRect/>
          <a:stretch>
            <a:fillRect/>
          </a:stretch>
        </p:blipFill>
        <p:spPr bwMode="auto">
          <a:xfrm>
            <a:off x="3032383" y="3632184"/>
            <a:ext cx="2937784" cy="1579189"/>
          </a:xfrm>
          <a:prstGeom prst="rect">
            <a:avLst/>
          </a:prstGeom>
          <a:noFill/>
          <a:ln w="9525">
            <a:noFill/>
            <a:miter lim="800000"/>
            <a:headEnd/>
            <a:tailEnd/>
          </a:ln>
          <a:effectLst/>
        </p:spPr>
      </p:pic>
      <p:pic>
        <p:nvPicPr>
          <p:cNvPr id="2064" name="Picture 16"/>
          <p:cNvPicPr>
            <a:picLocks noChangeAspect="1" noChangeArrowheads="1"/>
          </p:cNvPicPr>
          <p:nvPr/>
        </p:nvPicPr>
        <p:blipFill>
          <a:blip r:embed="rId5" cstate="print"/>
          <a:srcRect/>
          <a:stretch>
            <a:fillRect/>
          </a:stretch>
        </p:blipFill>
        <p:spPr bwMode="auto">
          <a:xfrm>
            <a:off x="6003979" y="3632182"/>
            <a:ext cx="2991392" cy="1597508"/>
          </a:xfrm>
          <a:prstGeom prst="rect">
            <a:avLst/>
          </a:prstGeom>
          <a:noFill/>
          <a:ln w="9525">
            <a:noFill/>
            <a:miter lim="800000"/>
            <a:headEnd/>
            <a:tailEnd/>
          </a:ln>
          <a:effectLst/>
        </p:spPr>
      </p:pic>
      <p:pic>
        <p:nvPicPr>
          <p:cNvPr id="2065" name="Picture 17"/>
          <p:cNvPicPr>
            <a:picLocks noChangeAspect="1" noChangeArrowheads="1"/>
          </p:cNvPicPr>
          <p:nvPr/>
        </p:nvPicPr>
        <p:blipFill>
          <a:blip r:embed="rId6" cstate="print"/>
          <a:srcRect/>
          <a:stretch>
            <a:fillRect/>
          </a:stretch>
        </p:blipFill>
        <p:spPr bwMode="auto">
          <a:xfrm>
            <a:off x="-1" y="5255699"/>
            <a:ext cx="3019163" cy="1601035"/>
          </a:xfrm>
          <a:prstGeom prst="rect">
            <a:avLst/>
          </a:prstGeom>
          <a:noFill/>
          <a:ln w="9525">
            <a:noFill/>
            <a:miter lim="800000"/>
            <a:headEnd/>
            <a:tailEnd/>
          </a:ln>
          <a:effectLst/>
        </p:spPr>
      </p:pic>
      <p:pic>
        <p:nvPicPr>
          <p:cNvPr id="2066" name="Picture 18"/>
          <p:cNvPicPr>
            <a:picLocks noChangeAspect="1" noChangeArrowheads="1"/>
          </p:cNvPicPr>
          <p:nvPr/>
        </p:nvPicPr>
        <p:blipFill>
          <a:blip r:embed="rId7" cstate="print"/>
          <a:srcRect/>
          <a:stretch>
            <a:fillRect/>
          </a:stretch>
        </p:blipFill>
        <p:spPr bwMode="auto">
          <a:xfrm>
            <a:off x="3040848" y="5239332"/>
            <a:ext cx="2902659" cy="1618668"/>
          </a:xfrm>
          <a:prstGeom prst="rect">
            <a:avLst/>
          </a:prstGeom>
          <a:noFill/>
          <a:ln w="9525">
            <a:noFill/>
            <a:miter lim="800000"/>
            <a:headEnd/>
            <a:tailEnd/>
          </a:ln>
          <a:effectLst/>
        </p:spPr>
      </p:pic>
      <p:pic>
        <p:nvPicPr>
          <p:cNvPr id="1026" name="Picture 2"/>
          <p:cNvPicPr>
            <a:picLocks noChangeAspect="1" noChangeArrowheads="1"/>
          </p:cNvPicPr>
          <p:nvPr/>
        </p:nvPicPr>
        <p:blipFill>
          <a:blip r:embed="rId8" cstate="print"/>
          <a:srcRect/>
          <a:stretch>
            <a:fillRect/>
          </a:stretch>
        </p:blipFill>
        <p:spPr bwMode="auto">
          <a:xfrm>
            <a:off x="5997324" y="5254729"/>
            <a:ext cx="2971595" cy="1603272"/>
          </a:xfrm>
          <a:prstGeom prst="rect">
            <a:avLst/>
          </a:prstGeom>
          <a:noFill/>
          <a:ln w="9525">
            <a:noFill/>
            <a:miter lim="800000"/>
            <a:headEnd/>
            <a:tailEnd/>
          </a:ln>
          <a:effectLst/>
        </p:spPr>
      </p:pic>
    </p:spTree>
    <p:extLst>
      <p:ext uri="{BB962C8B-B14F-4D97-AF65-F5344CB8AC3E}">
        <p14:creationId xmlns:p14="http://schemas.microsoft.com/office/powerpoint/2010/main" val="31975591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to support the pattern</a:t>
            </a:r>
            <a:endParaRPr lang="el-GR" dirty="0"/>
          </a:p>
        </p:txBody>
      </p:sp>
      <p:sp>
        <p:nvSpPr>
          <p:cNvPr id="3" name="Content Placeholder 2"/>
          <p:cNvSpPr>
            <a:spLocks noGrp="1"/>
          </p:cNvSpPr>
          <p:nvPr>
            <p:ph idx="1"/>
          </p:nvPr>
        </p:nvSpPr>
        <p:spPr/>
        <p:txBody>
          <a:bodyPr/>
          <a:lstStyle/>
          <a:p>
            <a:r>
              <a:rPr lang="en-US" dirty="0" smtClean="0"/>
              <a:t>We </a:t>
            </a:r>
            <a:r>
              <a:rPr lang="en-US" dirty="0"/>
              <a:t>have performed an in-depth study of how tables are distributed in different durations. To group durations, we have split the duration of each schema lifetime into periods of 5%. Then, for each </a:t>
            </a:r>
            <a:r>
              <a:rPr lang="en-US" i="1" dirty="0" err="1"/>
              <a:t>LifeAndDeath</a:t>
            </a:r>
            <a:r>
              <a:rPr lang="en-US" i="1" dirty="0"/>
              <a:t> </a:t>
            </a:r>
            <a:r>
              <a:rPr lang="en-US" dirty="0"/>
              <a:t>value, and for each duration range of 5% of the database lifetime, we computed the percentage of tables whose duration falls within this range. </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114</a:t>
            </a:fld>
            <a:endParaRPr lang="el-GR" dirty="0"/>
          </a:p>
        </p:txBody>
      </p:sp>
    </p:spTree>
    <p:extLst>
      <p:ext uri="{BB962C8B-B14F-4D97-AF65-F5344CB8AC3E}">
        <p14:creationId xmlns:p14="http://schemas.microsoft.com/office/powerpoint/2010/main" val="32895698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electrolysis as a </a:t>
            </a:r>
            <a:r>
              <a:rPr lang="en-US" dirty="0" err="1" smtClean="0"/>
              <a:t>heatmap</a:t>
            </a:r>
            <a:r>
              <a:rPr lang="en-US" dirty="0" smtClean="0"/>
              <a:t> …</a:t>
            </a:r>
            <a:endParaRPr lang="el-GR"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115</a:t>
            </a:fld>
            <a:endParaRPr lang="el-GR"/>
          </a:p>
        </p:txBody>
      </p:sp>
      <p:pic>
        <p:nvPicPr>
          <p:cNvPr id="9218"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8712968" cy="20018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4029165"/>
            <a:ext cx="7704856" cy="2246769"/>
          </a:xfrm>
          <a:prstGeom prst="rect">
            <a:avLst/>
          </a:prstGeom>
        </p:spPr>
        <p:txBody>
          <a:bodyPr wrap="square">
            <a:spAutoFit/>
          </a:bodyPr>
          <a:lstStyle/>
          <a:p>
            <a:pPr marL="285750" indent="-285750">
              <a:buFont typeface="Arial" pitchFamily="34" charset="0"/>
              <a:buChar char="•"/>
            </a:pPr>
            <a:r>
              <a:rPr lang="en-US" sz="2000" dirty="0" smtClean="0"/>
              <a:t>For </a:t>
            </a:r>
            <a:r>
              <a:rPr lang="en-US" sz="2000" dirty="0"/>
              <a:t>each </a:t>
            </a:r>
            <a:r>
              <a:rPr lang="en-US" sz="2000" i="1" dirty="0" err="1"/>
              <a:t>LifeAndDeath</a:t>
            </a:r>
            <a:r>
              <a:rPr lang="en-US" sz="2000" i="1" dirty="0"/>
              <a:t> </a:t>
            </a:r>
            <a:r>
              <a:rPr lang="en-US" sz="2000" dirty="0"/>
              <a:t>value, and for each duration range of 5% of the database lifetime, we computed the percentage of tables </a:t>
            </a:r>
            <a:r>
              <a:rPr lang="en-US" sz="2000" dirty="0" smtClean="0"/>
              <a:t>(over the total of the data set) whose </a:t>
            </a:r>
            <a:r>
              <a:rPr lang="en-US" sz="2000" dirty="0"/>
              <a:t>duration falls within this range. </a:t>
            </a:r>
            <a:endParaRPr lang="en-US" sz="2000" dirty="0" smtClean="0"/>
          </a:p>
          <a:p>
            <a:pPr marL="285750" indent="-285750">
              <a:buFont typeface="Arial" pitchFamily="34" charset="0"/>
              <a:buChar char="•"/>
            </a:pPr>
            <a:r>
              <a:rPr lang="en-US" sz="2000" dirty="0" smtClean="0"/>
              <a:t>We removed cells that corresponded to only one data set</a:t>
            </a:r>
          </a:p>
          <a:p>
            <a:endParaRPr lang="en-US" sz="2000" dirty="0"/>
          </a:p>
          <a:p>
            <a:r>
              <a:rPr lang="en-US" sz="2000" dirty="0" smtClean="0"/>
              <a:t>The resulting </a:t>
            </a:r>
            <a:r>
              <a:rPr lang="en-US" sz="2000" dirty="0" err="1" smtClean="0"/>
              <a:t>heatmap</a:t>
            </a:r>
            <a:r>
              <a:rPr lang="en-US" sz="2000" dirty="0" smtClean="0"/>
              <a:t> shows the polarization in colors: brighter color signifies higher percentage of the population</a:t>
            </a:r>
            <a:endParaRPr lang="el-GR" sz="2000" dirty="0"/>
          </a:p>
        </p:txBody>
      </p:sp>
    </p:spTree>
    <p:extLst>
      <p:ext uri="{BB962C8B-B14F-4D97-AF65-F5344CB8AC3E}">
        <p14:creationId xmlns:p14="http://schemas.microsoft.com/office/powerpoint/2010/main" val="10877320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For each data set, for each </a:t>
            </a:r>
            <a:r>
              <a:rPr lang="en-US" sz="2400" dirty="0" err="1"/>
              <a:t>LifeAndDeath</a:t>
            </a:r>
            <a:r>
              <a:rPr lang="en-US" sz="2400" dirty="0"/>
              <a:t> class, </a:t>
            </a:r>
            <a:r>
              <a:rPr lang="en-US" sz="2400" b="1" dirty="0"/>
              <a:t>percentage</a:t>
            </a:r>
            <a:r>
              <a:rPr lang="en-US" sz="2400" dirty="0"/>
              <a:t> of </a:t>
            </a:r>
            <a:r>
              <a:rPr lang="en-US" sz="2400" dirty="0">
                <a:solidFill>
                  <a:srgbClr val="0000FF"/>
                </a:solidFill>
              </a:rPr>
              <a:t>tables per duration range </a:t>
            </a:r>
            <a:r>
              <a:rPr lang="en-US" sz="2400" b="1" dirty="0"/>
              <a:t>over the total of the data set </a:t>
            </a:r>
            <a:r>
              <a:rPr lang="en-US" sz="2400" b="1" dirty="0" smtClean="0"/>
              <a:t/>
            </a:r>
            <a:br>
              <a:rPr lang="en-US" sz="2400" b="1" dirty="0" smtClean="0"/>
            </a:br>
            <a:r>
              <a:rPr lang="en-US" sz="2400" dirty="0" smtClean="0"/>
              <a:t>(</a:t>
            </a:r>
            <a:r>
              <a:rPr lang="en-US" sz="2400" dirty="0"/>
              <a:t>for each data set, the sum of all cells adds up to 100%)</a:t>
            </a:r>
            <a:endParaRPr lang="el-GR" sz="24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116</a:t>
            </a:fld>
            <a:endParaRPr lang="el-GR"/>
          </a:p>
        </p:txBody>
      </p:sp>
      <p:pic>
        <p:nvPicPr>
          <p:cNvPr id="5122" name="Picture 2" descr="D:\Users\pvassil\RESEARCH\ON_GOING\EVOLUTION\DB_Evolution\21_TableLifetimes\02_ISeeDeadPeople\16Summer\figures_MASTER\5_G_Pct_Dur-LAD_to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48" y="1772816"/>
            <a:ext cx="8983604" cy="355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290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Indicative, </a:t>
            </a:r>
            <a:r>
              <a:rPr lang="en-US" sz="2800" dirty="0">
                <a:solidFill>
                  <a:srgbClr val="FF0000"/>
                </a:solidFill>
              </a:rPr>
              <a:t>average values over all datasets</a:t>
            </a:r>
            <a:r>
              <a:rPr lang="en-US" sz="2800" dirty="0"/>
              <a:t>: </a:t>
            </a:r>
            <a:r>
              <a:rPr lang="en-US" sz="2800" dirty="0" smtClean="0"/>
              <a:t/>
            </a:r>
            <a:br>
              <a:rPr lang="en-US" sz="2800" dirty="0" smtClean="0"/>
            </a:br>
            <a:r>
              <a:rPr lang="en-US" sz="2800" dirty="0" smtClean="0"/>
              <a:t>for </a:t>
            </a:r>
            <a:r>
              <a:rPr lang="en-US" sz="2800" dirty="0"/>
              <a:t>each </a:t>
            </a:r>
            <a:r>
              <a:rPr lang="en-US" sz="2800" dirty="0" err="1"/>
              <a:t>LifeAndDeath</a:t>
            </a:r>
            <a:r>
              <a:rPr lang="en-US" sz="2800" dirty="0"/>
              <a:t> </a:t>
            </a:r>
            <a:r>
              <a:rPr lang="en-US" sz="2800" dirty="0" smtClean="0"/>
              <a:t>class,</a:t>
            </a:r>
            <a:r>
              <a:rPr lang="en-US" sz="2800" b="1" dirty="0" smtClean="0"/>
              <a:t> </a:t>
            </a:r>
            <a:r>
              <a:rPr lang="en-US" sz="2800" b="1" dirty="0"/>
              <a:t>percentage</a:t>
            </a:r>
            <a:r>
              <a:rPr lang="en-US" sz="2800" dirty="0"/>
              <a:t> of </a:t>
            </a:r>
            <a:r>
              <a:rPr lang="en-US" sz="2800" dirty="0">
                <a:solidFill>
                  <a:srgbClr val="0000FF"/>
                </a:solidFill>
              </a:rPr>
              <a:t>tables per duration range </a:t>
            </a:r>
            <a:r>
              <a:rPr lang="en-US" sz="2800" b="1" dirty="0"/>
              <a:t>over the total of the data set </a:t>
            </a:r>
            <a:endParaRPr lang="el-GR" sz="28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117</a:t>
            </a:fld>
            <a:endParaRPr lang="el-GR"/>
          </a:p>
        </p:txBody>
      </p:sp>
      <p:pic>
        <p:nvPicPr>
          <p:cNvPr id="6146" name="Picture 2" descr="D:\Users\pvassil\RESEARCH\ON_GOING\EVOLUTION\DB_Evolution\21_TableLifetimes\02_ISeeDeadPeople\16Summer\figures_MASTER\5_F_AvgPct_Dur-LAD_to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830104"/>
            <a:ext cx="9001000" cy="1527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5355474"/>
            <a:ext cx="8136904" cy="1477328"/>
          </a:xfrm>
          <a:prstGeom prst="rect">
            <a:avLst/>
          </a:prstGeom>
        </p:spPr>
        <p:txBody>
          <a:bodyPr wrap="square">
            <a:spAutoFit/>
          </a:bodyPr>
          <a:lstStyle/>
          <a:p>
            <a:r>
              <a:rPr lang="en-US" i="1" dirty="0"/>
              <a:t>An acute reader might express the concern whether it would be better to gather</a:t>
            </a:r>
          </a:p>
          <a:p>
            <a:r>
              <a:rPr lang="en-US" i="1" dirty="0"/>
              <a:t>all the tables in one single set and average over them. We disagree: each data set</a:t>
            </a:r>
          </a:p>
          <a:p>
            <a:r>
              <a:rPr lang="en-US" i="1" dirty="0"/>
              <a:t>comes with its own requirements, development style, and idiosyncrasy and putting</a:t>
            </a:r>
          </a:p>
          <a:p>
            <a:r>
              <a:rPr lang="en-US" i="1" dirty="0"/>
              <a:t>all tables in a single data set, not only scandalously favors large data sets, but</a:t>
            </a:r>
          </a:p>
          <a:p>
            <a:r>
              <a:rPr lang="en-US" i="1" dirty="0"/>
              <a:t>integrates </a:t>
            </a:r>
            <a:r>
              <a:rPr lang="en-US" i="1" dirty="0" smtClean="0"/>
              <a:t>different </a:t>
            </a:r>
            <a:r>
              <a:rPr lang="en-US" i="1" dirty="0"/>
              <a:t>things. We average the behavior of schemata, not tables here.</a:t>
            </a:r>
            <a:endParaRPr lang="el-GR" i="1" dirty="0"/>
          </a:p>
        </p:txBody>
      </p:sp>
    </p:spTree>
    <p:extLst>
      <p:ext uri="{BB962C8B-B14F-4D97-AF65-F5344CB8AC3E}">
        <p14:creationId xmlns:p14="http://schemas.microsoft.com/office/powerpoint/2010/main" val="19333725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930226"/>
          </a:xfrm>
        </p:spPr>
        <p:txBody>
          <a:bodyPr>
            <a:normAutofit fontScale="90000"/>
          </a:bodyPr>
          <a:lstStyle/>
          <a:p>
            <a:r>
              <a:rPr lang="en-US" i="1" dirty="0" smtClean="0"/>
              <a:t>Do certain </a:t>
            </a:r>
            <a:r>
              <a:rPr lang="en-US" i="1" dirty="0" err="1"/>
              <a:t>LifeAndDeath</a:t>
            </a:r>
            <a:r>
              <a:rPr lang="en-US" i="1" dirty="0"/>
              <a:t> classes have high concentrations in particular data ranges</a:t>
            </a:r>
            <a:r>
              <a:rPr lang="en-US" dirty="0" smtClean="0"/>
              <a:t>?</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118</a:t>
            </a:fld>
            <a:endParaRPr lang="el-GR"/>
          </a:p>
        </p:txBody>
      </p:sp>
      <p:sp>
        <p:nvSpPr>
          <p:cNvPr id="6" name="TextBox 5"/>
          <p:cNvSpPr txBox="1"/>
          <p:nvPr/>
        </p:nvSpPr>
        <p:spPr>
          <a:xfrm>
            <a:off x="323528" y="3497136"/>
            <a:ext cx="835292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The </a:t>
            </a:r>
            <a:r>
              <a:rPr lang="en-US" sz="3200" u="sng" dirty="0" smtClean="0"/>
              <a:t>following tables</a:t>
            </a:r>
            <a:r>
              <a:rPr lang="en-US" sz="3200" dirty="0" smtClean="0"/>
              <a:t> are important. Many findings for </a:t>
            </a:r>
            <a:r>
              <a:rPr lang="en-US" sz="3200" b="1" u="sng" dirty="0" smtClean="0">
                <a:solidFill>
                  <a:srgbClr val="0000FF"/>
                </a:solidFill>
              </a:rPr>
              <a:t>survivor</a:t>
            </a:r>
            <a:r>
              <a:rPr lang="en-US" sz="3200" dirty="0" smtClean="0">
                <a:solidFill>
                  <a:srgbClr val="0000FF"/>
                </a:solidFill>
              </a:rPr>
              <a:t> </a:t>
            </a:r>
            <a:r>
              <a:rPr lang="en-US" sz="3200" dirty="0" smtClean="0"/>
              <a:t>tables refer to it. </a:t>
            </a:r>
          </a:p>
        </p:txBody>
      </p:sp>
    </p:spTree>
    <p:extLst>
      <p:ext uri="{BB962C8B-B14F-4D97-AF65-F5344CB8AC3E}">
        <p14:creationId xmlns:p14="http://schemas.microsoft.com/office/powerpoint/2010/main" val="6649154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684436"/>
          </a:xfrm>
        </p:spPr>
        <p:txBody>
          <a:bodyPr>
            <a:noAutofit/>
          </a:bodyPr>
          <a:lstStyle/>
          <a:p>
            <a:r>
              <a:rPr lang="en-US" sz="2400" dirty="0"/>
              <a:t>For each data set, for each </a:t>
            </a:r>
            <a:r>
              <a:rPr lang="en-US" sz="2400" dirty="0" err="1"/>
              <a:t>LifeAndDeath</a:t>
            </a:r>
            <a:r>
              <a:rPr lang="en-US" sz="2400" dirty="0"/>
              <a:t> class, </a:t>
            </a:r>
            <a:r>
              <a:rPr lang="en-US" sz="2400" dirty="0" smtClean="0"/>
              <a:t/>
            </a:r>
            <a:br>
              <a:rPr lang="en-US" sz="2400" dirty="0" smtClean="0"/>
            </a:br>
            <a:r>
              <a:rPr lang="en-US" sz="2400" b="1" dirty="0" smtClean="0"/>
              <a:t>percentage</a:t>
            </a:r>
            <a:r>
              <a:rPr lang="en-US" sz="2400" dirty="0" smtClean="0"/>
              <a:t> </a:t>
            </a:r>
            <a:r>
              <a:rPr lang="en-US" sz="2400" dirty="0"/>
              <a:t>of </a:t>
            </a:r>
            <a:r>
              <a:rPr lang="en-US" sz="2400" dirty="0">
                <a:solidFill>
                  <a:srgbClr val="3333FF"/>
                </a:solidFill>
              </a:rPr>
              <a:t>tables per duration range </a:t>
            </a:r>
            <a:r>
              <a:rPr lang="en-US" sz="2400" b="1" dirty="0"/>
              <a:t>over the total of their </a:t>
            </a:r>
            <a:r>
              <a:rPr lang="en-US" sz="2400" b="1" dirty="0" err="1" smtClean="0"/>
              <a:t>Life&amp;Death</a:t>
            </a:r>
            <a:r>
              <a:rPr lang="en-US" sz="2400" b="1" dirty="0" smtClean="0"/>
              <a:t> </a:t>
            </a:r>
            <a:r>
              <a:rPr lang="en-US" sz="2400" b="1" dirty="0"/>
              <a:t>class </a:t>
            </a:r>
            <a:r>
              <a:rPr lang="en-US" sz="2400" dirty="0" smtClean="0"/>
              <a:t>(</a:t>
            </a:r>
            <a:r>
              <a:rPr lang="en-US" sz="2400" dirty="0"/>
              <a:t>for each data set, for each column, percentages add up to 100%)</a:t>
            </a:r>
            <a:endParaRPr lang="el-GR" sz="24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119</a:t>
            </a:fld>
            <a:endParaRPr lang="el-GR"/>
          </a:p>
        </p:txBody>
      </p:sp>
      <p:pic>
        <p:nvPicPr>
          <p:cNvPr id="7170" name="Picture 2" descr="D:\Users\pvassil\RESEARCH\ON_GOING\EVOLUTION\DB_Evolution\21_TableLifetimes\02_ISeeDeadPeople\16Summer\figures_MASTER\5_D_Pct_Dur-LAD_perL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2" y="2299271"/>
            <a:ext cx="9073008" cy="379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8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Electrolysis in chemistry</a:t>
            </a:r>
            <a:endParaRPr lang="el-GR"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12</a:t>
            </a:fld>
            <a:endParaRPr lang="el-GR"/>
          </a:p>
        </p:txBody>
      </p:sp>
      <p:pic>
        <p:nvPicPr>
          <p:cNvPr id="1026" name="Picture 2" descr="D:\Users\pvassil\RESEARCH\SUBMITTED\17CAiSE_Evo\Presentation\electrolysis-dreamstime.jpg"/>
          <p:cNvPicPr>
            <a:picLocks noChangeAspect="1" noChangeArrowheads="1"/>
          </p:cNvPicPr>
          <p:nvPr/>
        </p:nvPicPr>
        <p:blipFill>
          <a:blip r:embed="rId2" cstate="print"/>
          <a:srcRect t="23451"/>
          <a:stretch>
            <a:fillRect/>
          </a:stretch>
        </p:blipFill>
        <p:spPr bwMode="auto">
          <a:xfrm>
            <a:off x="1043608" y="1124744"/>
            <a:ext cx="6501038" cy="5321394"/>
          </a:xfrm>
          <a:prstGeom prst="rect">
            <a:avLst/>
          </a:prstGeom>
          <a:noFill/>
        </p:spPr>
      </p:pic>
      <p:sp>
        <p:nvSpPr>
          <p:cNvPr id="8" name="Rectangle 7"/>
          <p:cNvSpPr/>
          <p:nvPr/>
        </p:nvSpPr>
        <p:spPr>
          <a:xfrm>
            <a:off x="0" y="6457890"/>
            <a:ext cx="9144000" cy="400110"/>
          </a:xfrm>
          <a:prstGeom prst="rect">
            <a:avLst/>
          </a:prstGeom>
          <a:solidFill>
            <a:schemeClr val="bg1"/>
          </a:solidFill>
        </p:spPr>
        <p:txBody>
          <a:bodyPr wrap="square">
            <a:spAutoFit/>
          </a:bodyPr>
          <a:lstStyle/>
          <a:p>
            <a:r>
              <a:rPr lang="fr-FR" sz="1000" dirty="0" smtClean="0">
                <a:hlinkClick r:id="rId3"/>
              </a:rPr>
              <a:t>https://www.dreamstime.com/stock-illustration-electrolysis-experimental-set-up-electrolysis-process-passing-electric-current-cations-move-towards-cathode-get-image68978953</a:t>
            </a:r>
            <a:r>
              <a:rPr lang="fr-FR" sz="1000" dirty="0" smtClean="0"/>
              <a:t> (C) </a:t>
            </a:r>
            <a:r>
              <a:rPr lang="fr-FR" sz="1000" dirty="0" err="1" smtClean="0"/>
              <a:t>Designua</a:t>
            </a:r>
            <a:r>
              <a:rPr lang="fr-FR" sz="1000" dirty="0" smtClean="0"/>
              <a:t> | Dreamstime.com</a:t>
            </a:r>
            <a:endParaRPr lang="el-GR" sz="1000" dirty="0"/>
          </a:p>
        </p:txBody>
      </p:sp>
    </p:spTree>
    <p:extLst>
      <p:ext uri="{BB962C8B-B14F-4D97-AF65-F5344CB8AC3E}">
        <p14:creationId xmlns:p14="http://schemas.microsoft.com/office/powerpoint/2010/main" val="30795134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en-US" sz="2800" dirty="0">
                <a:solidFill>
                  <a:srgbClr val="FF0000"/>
                </a:solidFill>
              </a:rPr>
              <a:t>Average values over all datasets</a:t>
            </a:r>
            <a:r>
              <a:rPr lang="en-US" sz="2800" dirty="0"/>
              <a:t>: for each </a:t>
            </a:r>
            <a:r>
              <a:rPr lang="en-US" sz="2800" dirty="0" err="1"/>
              <a:t>LifeAndDeath</a:t>
            </a:r>
            <a:r>
              <a:rPr lang="en-US" sz="2800" dirty="0"/>
              <a:t> class, </a:t>
            </a:r>
            <a:r>
              <a:rPr lang="en-US" sz="2800" b="1" dirty="0"/>
              <a:t>percentage</a:t>
            </a:r>
            <a:r>
              <a:rPr lang="en-US" sz="2800" dirty="0"/>
              <a:t> of </a:t>
            </a:r>
            <a:r>
              <a:rPr lang="en-US" sz="2800" dirty="0">
                <a:solidFill>
                  <a:srgbClr val="3333FF"/>
                </a:solidFill>
              </a:rPr>
              <a:t>tables per duration range </a:t>
            </a:r>
            <a:r>
              <a:rPr lang="en-US" sz="2800" b="1" dirty="0"/>
              <a:t>over the total of their </a:t>
            </a:r>
            <a:r>
              <a:rPr lang="en-US" sz="2800" b="1" dirty="0" err="1"/>
              <a:t>LifeAndDeath</a:t>
            </a:r>
            <a:r>
              <a:rPr lang="en-US" sz="2800" b="1" dirty="0"/>
              <a:t> class</a:t>
            </a:r>
            <a:r>
              <a:rPr lang="en-US" sz="2800" dirty="0"/>
              <a:t> (for each data set, for each column, percentages add up to 100%)</a:t>
            </a:r>
            <a:endParaRPr lang="el-GR" sz="28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120</a:t>
            </a:fld>
            <a:endParaRPr lang="el-GR"/>
          </a:p>
        </p:txBody>
      </p:sp>
      <p:pic>
        <p:nvPicPr>
          <p:cNvPr id="8194" name="Picture 2" descr="D:\Users\pvassil\RESEARCH\ON_GOING\EVOLUTION\DB_Evolution\21_TableLifetimes\02_ISeeDeadPeople\16Summer\figures_MASTER\5_E_avgPct_Dur-LAD_perL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636912"/>
            <a:ext cx="9144001" cy="1849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5355474"/>
            <a:ext cx="8136904" cy="1477328"/>
          </a:xfrm>
          <a:prstGeom prst="rect">
            <a:avLst/>
          </a:prstGeom>
        </p:spPr>
        <p:txBody>
          <a:bodyPr wrap="square">
            <a:spAutoFit/>
          </a:bodyPr>
          <a:lstStyle/>
          <a:p>
            <a:r>
              <a:rPr lang="en-US" i="1" dirty="0"/>
              <a:t>An acute reader might express the concern whether it would be better to gather</a:t>
            </a:r>
          </a:p>
          <a:p>
            <a:r>
              <a:rPr lang="en-US" i="1" dirty="0"/>
              <a:t>all the tables in one single set and average over them. We disagree: each data set</a:t>
            </a:r>
          </a:p>
          <a:p>
            <a:r>
              <a:rPr lang="en-US" i="1" dirty="0"/>
              <a:t>comes with its own requirements, development style, and idiosyncrasy and putting</a:t>
            </a:r>
          </a:p>
          <a:p>
            <a:r>
              <a:rPr lang="en-US" i="1" dirty="0"/>
              <a:t>all tables in a single data set, not only scandalously favors large data sets, but</a:t>
            </a:r>
          </a:p>
          <a:p>
            <a:r>
              <a:rPr lang="en-US" i="1" dirty="0"/>
              <a:t>integrates </a:t>
            </a:r>
            <a:r>
              <a:rPr lang="en-US" i="1" dirty="0" smtClean="0"/>
              <a:t>different </a:t>
            </a:r>
            <a:r>
              <a:rPr lang="en-US" i="1" dirty="0"/>
              <a:t>things. We average the behavior of schemata, not tables here.</a:t>
            </a:r>
            <a:endParaRPr lang="el-GR" i="1" dirty="0"/>
          </a:p>
        </p:txBody>
      </p:sp>
    </p:spTree>
    <p:extLst>
      <p:ext uri="{BB962C8B-B14F-4D97-AF65-F5344CB8AC3E}">
        <p14:creationId xmlns:p14="http://schemas.microsoft.com/office/powerpoint/2010/main" val="2402409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143000"/>
          </a:xfrm>
        </p:spPr>
        <p:txBody>
          <a:bodyPr>
            <a:noAutofit/>
          </a:bodyPr>
          <a:lstStyle/>
          <a:p>
            <a:pPr lvl="0"/>
            <a:r>
              <a:rPr lang="en-US" sz="2800" i="1" dirty="0"/>
              <a:t>What is the distribution of tables per activity class for the dead tables that have durations less than the 20% of the database’s life</a:t>
            </a:r>
            <a:r>
              <a:rPr lang="en-US" sz="2800" i="1" dirty="0" smtClean="0"/>
              <a:t>?</a:t>
            </a:r>
            <a:br>
              <a:rPr lang="en-US" sz="2800" i="1" dirty="0" smtClean="0"/>
            </a:br>
            <a:r>
              <a:rPr lang="el-GR" sz="2800" dirty="0"/>
              <a:t/>
            </a:r>
            <a:br>
              <a:rPr lang="el-GR" sz="2800" dirty="0"/>
            </a:br>
            <a:r>
              <a:rPr lang="en-US" sz="2800" i="1" dirty="0"/>
              <a:t>What is the distribution of tables per activity class for the survivor tables that have durations longer than the 80% of the database’s life?</a:t>
            </a:r>
            <a:r>
              <a:rPr lang="el-GR" sz="2800" dirty="0"/>
              <a:t/>
            </a:r>
            <a:br>
              <a:rPr lang="el-GR" sz="2800" dirty="0"/>
            </a:br>
            <a:endParaRPr lang="el-GR" sz="28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121</a:t>
            </a:fld>
            <a:endParaRPr lang="el-GR"/>
          </a:p>
        </p:txBody>
      </p:sp>
      <p:sp>
        <p:nvSpPr>
          <p:cNvPr id="5" name="TextBox 4"/>
          <p:cNvSpPr txBox="1"/>
          <p:nvPr/>
        </p:nvSpPr>
        <p:spPr>
          <a:xfrm>
            <a:off x="611560" y="4653136"/>
            <a:ext cx="799288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The </a:t>
            </a:r>
            <a:r>
              <a:rPr lang="en-US" sz="3200" u="sng" dirty="0" smtClean="0"/>
              <a:t>following table </a:t>
            </a:r>
            <a:r>
              <a:rPr lang="en-US" sz="3200" dirty="0" smtClean="0"/>
              <a:t>is important. Many findings for </a:t>
            </a:r>
            <a:r>
              <a:rPr lang="en-US" sz="3200" b="1" u="sng" dirty="0" smtClean="0">
                <a:solidFill>
                  <a:srgbClr val="FF0000"/>
                </a:solidFill>
              </a:rPr>
              <a:t>dead</a:t>
            </a:r>
            <a:r>
              <a:rPr lang="en-US" sz="3200" dirty="0" smtClean="0"/>
              <a:t> tables refer to it. </a:t>
            </a:r>
          </a:p>
        </p:txBody>
      </p:sp>
    </p:spTree>
    <p:extLst>
      <p:ext uri="{BB962C8B-B14F-4D97-AF65-F5344CB8AC3E}">
        <p14:creationId xmlns:p14="http://schemas.microsoft.com/office/powerpoint/2010/main" val="33287922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Zoom into low 20% of durations for the dead and upper 20% for the survivors</a:t>
            </a:r>
            <a:endParaRPr lang="el-GR" sz="36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122</a:t>
            </a:fld>
            <a:endParaRPr lang="el-GR"/>
          </a:p>
        </p:txBody>
      </p:sp>
      <p:pic>
        <p:nvPicPr>
          <p:cNvPr id="10242" name="Picture 2" descr="D:\Users\pvassil\RESEARCH\ON_GOING\EVOLUTION\DB_Evolution\21_TableLifetimes\02_ISeeDeadPeople\16Summer\figures_MASTER\5_C_electrolysisTable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700808"/>
            <a:ext cx="9144001" cy="3302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5229200"/>
            <a:ext cx="9144000" cy="1477328"/>
          </a:xfrm>
          <a:prstGeom prst="rect">
            <a:avLst/>
          </a:prstGeom>
        </p:spPr>
        <p:txBody>
          <a:bodyPr wrap="square">
            <a:spAutoFit/>
          </a:bodyPr>
          <a:lstStyle/>
          <a:p>
            <a:r>
              <a:rPr lang="en-US" i="1" dirty="0"/>
              <a:t>We count the number of tables, per </a:t>
            </a:r>
            <a:r>
              <a:rPr lang="en-US" i="1" dirty="0" err="1"/>
              <a:t>LifeAndDeath</a:t>
            </a:r>
            <a:r>
              <a:rPr lang="en-US" i="1" dirty="0"/>
              <a:t> class, for the respective critical duration range, and we compute the fraction of this value over the total number of tables pertaining to this </a:t>
            </a:r>
            <a:r>
              <a:rPr lang="en-US" i="1" dirty="0" err="1"/>
              <a:t>LifeAndDeath</a:t>
            </a:r>
            <a:r>
              <a:rPr lang="en-US" i="1" dirty="0"/>
              <a:t> class (columns Rigid, Quiet, Active). For the Dead and </a:t>
            </a:r>
            <a:r>
              <a:rPr lang="en-US" i="1" dirty="0" err="1"/>
              <a:t>Surv</a:t>
            </a:r>
            <a:r>
              <a:rPr lang="en-US" i="1" dirty="0"/>
              <a:t> columns, we divide the total number of dead/survivor tables belonging to the respective critical duration over the total number of dead/survivor tables overall.</a:t>
            </a:r>
            <a:endParaRPr lang="el-GR" i="1" dirty="0"/>
          </a:p>
        </p:txBody>
      </p:sp>
    </p:spTree>
    <p:extLst>
      <p:ext uri="{BB962C8B-B14F-4D97-AF65-F5344CB8AC3E}">
        <p14:creationId xmlns:p14="http://schemas.microsoft.com/office/powerpoint/2010/main" val="22438400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US" sz="3600" dirty="0" smtClean="0">
                <a:solidFill>
                  <a:srgbClr val="0000FF"/>
                </a:solidFill>
              </a:rPr>
              <a:t>In more </a:t>
            </a:r>
            <a:r>
              <a:rPr lang="en-US" sz="3600" dirty="0">
                <a:solidFill>
                  <a:srgbClr val="0000FF"/>
                </a:solidFill>
              </a:rPr>
              <a:t>than half of the cells of the </a:t>
            </a:r>
            <a:r>
              <a:rPr lang="en-US" sz="3600" dirty="0" smtClean="0">
                <a:solidFill>
                  <a:srgbClr val="0000FF"/>
                </a:solidFill>
              </a:rPr>
              <a:t>table, </a:t>
            </a:r>
            <a:r>
              <a:rPr lang="en-US" sz="3600" dirty="0">
                <a:solidFill>
                  <a:srgbClr val="0000FF"/>
                </a:solidFill>
              </a:rPr>
              <a:t>the </a:t>
            </a:r>
            <a:r>
              <a:rPr lang="en-US" sz="3600" dirty="0" smtClean="0">
                <a:solidFill>
                  <a:srgbClr val="0000FF"/>
                </a:solidFill>
              </a:rPr>
              <a:t>percentage </a:t>
            </a:r>
            <a:r>
              <a:rPr lang="en-US" sz="3600" dirty="0">
                <a:solidFill>
                  <a:srgbClr val="0000FF"/>
                </a:solidFill>
              </a:rPr>
              <a:t>reaches or exceeds 50</a:t>
            </a:r>
            <a:r>
              <a:rPr lang="en-US" sz="3600" dirty="0" smtClean="0">
                <a:solidFill>
                  <a:srgbClr val="0000FF"/>
                </a:solidFill>
              </a:rPr>
              <a:t>%</a:t>
            </a:r>
            <a:endParaRPr lang="el-GR" sz="3600" dirty="0">
              <a:solidFill>
                <a:srgbClr val="0000FF"/>
              </a:solidFill>
            </a:endParaRP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123</a:t>
            </a:fld>
            <a:endParaRPr lang="el-GR"/>
          </a:p>
        </p:txBody>
      </p:sp>
      <p:pic>
        <p:nvPicPr>
          <p:cNvPr id="10242" name="Picture 2" descr="D:\Users\pvassil\RESEARCH\ON_GOING\EVOLUTION\DB_Evolution\21_TableLifetimes\02_ISeeDeadPeople\16Summer\figures_MASTER\5_C_electrolysisTable_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700808"/>
            <a:ext cx="9144001" cy="3302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5229200"/>
            <a:ext cx="9144000" cy="1477328"/>
          </a:xfrm>
          <a:prstGeom prst="rect">
            <a:avLst/>
          </a:prstGeom>
        </p:spPr>
        <p:txBody>
          <a:bodyPr wrap="square">
            <a:spAutoFit/>
          </a:bodyPr>
          <a:lstStyle/>
          <a:p>
            <a:r>
              <a:rPr lang="en-US" i="1" dirty="0"/>
              <a:t>We count the number of tables, per </a:t>
            </a:r>
            <a:r>
              <a:rPr lang="en-US" i="1" dirty="0" err="1"/>
              <a:t>LifeAndDeath</a:t>
            </a:r>
            <a:r>
              <a:rPr lang="en-US" i="1" dirty="0"/>
              <a:t> class, for the respective critical duration range, and we compute the fraction of this value over the total number of tables pertaining to this </a:t>
            </a:r>
            <a:r>
              <a:rPr lang="en-US" i="1" dirty="0" err="1"/>
              <a:t>LifeAndDeath</a:t>
            </a:r>
            <a:r>
              <a:rPr lang="en-US" i="1" dirty="0"/>
              <a:t> class (columns Rigid, Quiet, Active). For the Dead and </a:t>
            </a:r>
            <a:r>
              <a:rPr lang="en-US" i="1" dirty="0" err="1"/>
              <a:t>Surv</a:t>
            </a:r>
            <a:r>
              <a:rPr lang="en-US" i="1" dirty="0"/>
              <a:t> columns, we divide the total number of dead/survivor tables belonging to the respective critical duration over the total number of dead/survivor tables overall.</a:t>
            </a:r>
            <a:endParaRPr lang="el-GR" i="1" dirty="0"/>
          </a:p>
        </p:txBody>
      </p:sp>
    </p:spTree>
    <p:extLst>
      <p:ext uri="{BB962C8B-B14F-4D97-AF65-F5344CB8AC3E}">
        <p14:creationId xmlns:p14="http://schemas.microsoft.com/office/powerpoint/2010/main" val="991703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Dead Tables</a:t>
            </a:r>
            <a:endParaRPr lang="el-GR" dirty="0"/>
          </a:p>
        </p:txBody>
      </p:sp>
      <p:sp>
        <p:nvSpPr>
          <p:cNvPr id="3" name="Content Placeholder 2"/>
          <p:cNvSpPr>
            <a:spLocks noGrp="1"/>
          </p:cNvSpPr>
          <p:nvPr>
            <p:ph idx="1"/>
          </p:nvPr>
        </p:nvSpPr>
        <p:spPr/>
        <p:txBody>
          <a:bodyPr>
            <a:normAutofit fontScale="92500" lnSpcReduction="10000"/>
          </a:bodyPr>
          <a:lstStyle/>
          <a:p>
            <a:r>
              <a:rPr lang="en-US" b="1" i="1" dirty="0" smtClean="0"/>
              <a:t>All kinds of </a:t>
            </a:r>
            <a:r>
              <a:rPr lang="en-US" b="1" i="1" dirty="0" smtClean="0">
                <a:solidFill>
                  <a:srgbClr val="FF0000"/>
                </a:solidFill>
              </a:rPr>
              <a:t>dead</a:t>
            </a:r>
            <a:r>
              <a:rPr lang="en-US" b="1" i="1" dirty="0" smtClean="0"/>
              <a:t> </a:t>
            </a:r>
            <a:r>
              <a:rPr lang="en-US" b="1" i="1" dirty="0"/>
              <a:t>tables </a:t>
            </a:r>
            <a:r>
              <a:rPr lang="en-US" b="1" i="1" dirty="0" smtClean="0"/>
              <a:t>are strongly inclined (a) to </a:t>
            </a:r>
            <a:r>
              <a:rPr lang="en-US" b="1" i="1" dirty="0">
                <a:solidFill>
                  <a:srgbClr val="FF0000"/>
                </a:solidFill>
              </a:rPr>
              <a:t>rigidity</a:t>
            </a:r>
            <a:r>
              <a:rPr lang="en-US" b="1" i="1" dirty="0"/>
              <a:t>, </a:t>
            </a:r>
            <a:r>
              <a:rPr lang="en-US" b="1" i="1" dirty="0" smtClean="0"/>
              <a:t>and (b) to </a:t>
            </a:r>
            <a:r>
              <a:rPr lang="en-US" b="1" i="1" dirty="0">
                <a:solidFill>
                  <a:srgbClr val="FF0000"/>
                </a:solidFill>
              </a:rPr>
              <a:t>small durations</a:t>
            </a:r>
            <a:r>
              <a:rPr lang="en-US" b="1" i="1" dirty="0"/>
              <a:t>. </a:t>
            </a:r>
            <a:endParaRPr lang="en-US" b="1" i="1" dirty="0" smtClean="0"/>
          </a:p>
          <a:p>
            <a:pPr lvl="1"/>
            <a:r>
              <a:rPr lang="en-US" b="1" dirty="0" smtClean="0"/>
              <a:t>The less active tables are the more they are attracted to short durations</a:t>
            </a:r>
            <a:r>
              <a:rPr lang="en-US" dirty="0" smtClean="0"/>
              <a:t>. </a:t>
            </a:r>
          </a:p>
          <a:p>
            <a:pPr lvl="1"/>
            <a:r>
              <a:rPr lang="en-US" dirty="0" smtClean="0"/>
              <a:t>The attraction of dead tables, especially rigid ones, to (primarily) low or, (secondarily) medium durations is significant and only few tables in the class of dead tables escape this rule. </a:t>
            </a:r>
          </a:p>
          <a:p>
            <a:pPr lvl="2"/>
            <a:r>
              <a:rPr lang="en-US" dirty="0" smtClean="0"/>
              <a:t>Interestingly</a:t>
            </a:r>
            <a:r>
              <a:rPr lang="en-US" dirty="0"/>
              <a:t>, in all our datasets, the only dead tables that escape the barrier of low and medium durations are a single table in </a:t>
            </a:r>
            <a:r>
              <a:rPr lang="en-US" dirty="0" err="1"/>
              <a:t>mediawiki</a:t>
            </a:r>
            <a:r>
              <a:rPr lang="en-US" dirty="0"/>
              <a:t>, another one in typo3, and the 4 of the 5 tables that are simultaneously deleted in </a:t>
            </a:r>
            <a:r>
              <a:rPr lang="en-US" dirty="0" err="1"/>
              <a:t>phpBB</a:t>
            </a:r>
            <a:r>
              <a:rPr lang="en-US" dirty="0"/>
              <a:t>.</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124</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20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Dead tables</a:t>
            </a:r>
            <a:endParaRPr lang="el-GR" dirty="0"/>
          </a:p>
        </p:txBody>
      </p:sp>
      <p:sp>
        <p:nvSpPr>
          <p:cNvPr id="3" name="Content Placeholder 2"/>
          <p:cNvSpPr>
            <a:spLocks noGrp="1"/>
          </p:cNvSpPr>
          <p:nvPr>
            <p:ph idx="1"/>
          </p:nvPr>
        </p:nvSpPr>
        <p:spPr/>
        <p:txBody>
          <a:bodyPr>
            <a:normAutofit fontScale="85000" lnSpcReduction="10000"/>
          </a:bodyPr>
          <a:lstStyle/>
          <a:p>
            <a:pPr marL="514350" lvl="0" indent="-514350">
              <a:buFont typeface="+mj-lt"/>
              <a:buAutoNum type="arabicPeriod"/>
            </a:pPr>
            <a:r>
              <a:rPr lang="en-US" b="1" i="1" dirty="0"/>
              <a:t>Rigid dead tables, which is the most populated category of dead tables, strongly cluster in the area of low durations (lower than the 20% of the database lifetime) </a:t>
            </a:r>
            <a:r>
              <a:rPr lang="en-US" b="1" i="1" dirty="0" smtClean="0"/>
              <a:t>…</a:t>
            </a:r>
          </a:p>
          <a:p>
            <a:pPr marL="914400" lvl="1" indent="-514350"/>
            <a:r>
              <a:rPr lang="en-US" dirty="0" smtClean="0"/>
              <a:t>…with </a:t>
            </a:r>
            <a:r>
              <a:rPr lang="en-US" dirty="0"/>
              <a:t>percentages of 90% – 100% in 3 of the 6 data sets </a:t>
            </a:r>
            <a:endParaRPr lang="en-US" dirty="0" smtClean="0"/>
          </a:p>
          <a:p>
            <a:pPr marL="514350" lvl="0" indent="-514350">
              <a:buFont typeface="+mj-lt"/>
              <a:buAutoNum type="arabicPeriod"/>
            </a:pPr>
            <a:r>
              <a:rPr lang="en-US" b="1" i="1" dirty="0" smtClean="0"/>
              <a:t>Quiet </a:t>
            </a:r>
            <a:r>
              <a:rPr lang="en-US" b="1" i="1" dirty="0"/>
              <a:t>dead tables, which is a category including few tables, are mostly oriented towards low durations</a:t>
            </a:r>
            <a:r>
              <a:rPr lang="en-US" dirty="0"/>
              <a:t>. </a:t>
            </a:r>
            <a:endParaRPr lang="en-US" dirty="0" smtClean="0"/>
          </a:p>
          <a:p>
            <a:pPr marL="914400" lvl="1" indent="-514350"/>
            <a:r>
              <a:rPr lang="en-US" dirty="0" smtClean="0"/>
              <a:t>Specifically</a:t>
            </a:r>
            <a:r>
              <a:rPr lang="en-US" dirty="0"/>
              <a:t>, there are 5 data sets with a high concentration of tables in the area of low </a:t>
            </a:r>
            <a:r>
              <a:rPr lang="en-US" dirty="0" smtClean="0"/>
              <a:t>durations; </a:t>
            </a:r>
            <a:r>
              <a:rPr lang="en-US" dirty="0"/>
              <a:t>for the rest, the majority of quiet dead tables lie </a:t>
            </a:r>
            <a:r>
              <a:rPr lang="en-US" dirty="0" smtClean="0"/>
              <a:t>elsewhere</a:t>
            </a:r>
          </a:p>
          <a:p>
            <a:pPr marL="514350" lvl="0" indent="-514350">
              <a:buFont typeface="+mj-lt"/>
              <a:buAutoNum type="arabicPeriod"/>
            </a:pPr>
            <a:r>
              <a:rPr lang="en-US" dirty="0" smtClean="0"/>
              <a:t>The </a:t>
            </a:r>
            <a:r>
              <a:rPr lang="en-US" b="1" dirty="0"/>
              <a:t>very few active dead</a:t>
            </a:r>
            <a:r>
              <a:rPr lang="en-US" dirty="0"/>
              <a:t>, </a:t>
            </a:r>
            <a:r>
              <a:rPr lang="en-US" dirty="0" smtClean="0"/>
              <a:t>have mixed behaviors.</a:t>
            </a:r>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125</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661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Survivor tables</a:t>
            </a:r>
            <a:endParaRPr lang="el-GR" dirty="0"/>
          </a:p>
        </p:txBody>
      </p:sp>
      <p:sp>
        <p:nvSpPr>
          <p:cNvPr id="3" name="Content Placeholder 2"/>
          <p:cNvSpPr>
            <a:spLocks noGrp="1"/>
          </p:cNvSpPr>
          <p:nvPr>
            <p:ph idx="1"/>
          </p:nvPr>
        </p:nvSpPr>
        <p:spPr/>
        <p:txBody>
          <a:bodyPr>
            <a:normAutofit fontScale="85000" lnSpcReduction="20000"/>
          </a:bodyPr>
          <a:lstStyle/>
          <a:p>
            <a:pPr lvl="0"/>
            <a:r>
              <a:rPr lang="en-US" dirty="0" smtClean="0"/>
              <a:t>It is extremely surprising that, the vast majority of </a:t>
            </a:r>
            <a:r>
              <a:rPr lang="en-US" b="1" dirty="0" smtClean="0"/>
              <a:t>active survivors exceed 80% of the database lifetime</a:t>
            </a:r>
            <a:r>
              <a:rPr lang="en-US" dirty="0" smtClean="0"/>
              <a:t> in all datasets. </a:t>
            </a:r>
          </a:p>
          <a:p>
            <a:pPr lvl="1"/>
            <a:r>
              <a:rPr lang="en-US" dirty="0" smtClean="0"/>
              <a:t>With the exception of three data sets in the range of 67%-75%, </a:t>
            </a:r>
            <a:r>
              <a:rPr lang="en-US" b="1" i="1" dirty="0" smtClean="0">
                <a:solidFill>
                  <a:srgbClr val="0000FF"/>
                </a:solidFill>
              </a:rPr>
              <a:t>the percentage of</a:t>
            </a:r>
            <a:r>
              <a:rPr lang="en-US" dirty="0" smtClean="0">
                <a:solidFill>
                  <a:srgbClr val="0000FF"/>
                </a:solidFill>
              </a:rPr>
              <a:t> </a:t>
            </a:r>
            <a:r>
              <a:rPr lang="en-US" b="1" i="1" dirty="0" smtClean="0">
                <a:solidFill>
                  <a:srgbClr val="0000FF"/>
                </a:solidFill>
              </a:rPr>
              <a:t>active survivors that exceeds 80% of the db lifetime exceeds 80%, and even attains totality in 2 cases</a:t>
            </a:r>
            <a:r>
              <a:rPr lang="en-US" b="1" i="1" dirty="0" smtClean="0"/>
              <a:t>.</a:t>
            </a:r>
          </a:p>
          <a:p>
            <a:pPr lvl="1"/>
            <a:r>
              <a:rPr lang="en-US" b="1" i="1" dirty="0" smtClean="0"/>
              <a:t> Active survivor tables are not too many; however, it is amazing how long they live</a:t>
            </a:r>
            <a:r>
              <a:rPr lang="en-US" dirty="0" smtClean="0"/>
              <a:t>. If one looks into the detailed data and in synch with the empty triangle pattern of [IS16], </a:t>
            </a:r>
            <a:r>
              <a:rPr lang="en-US" b="1" i="1" dirty="0" smtClean="0"/>
              <a:t>the </a:t>
            </a:r>
            <a:r>
              <a:rPr lang="en-US" b="1" i="1" dirty="0" smtClean="0">
                <a:solidFill>
                  <a:srgbClr val="0000FF"/>
                </a:solidFill>
              </a:rPr>
              <a:t>top changers are very often </a:t>
            </a:r>
            <a:r>
              <a:rPr lang="en-US" b="1" i="1" dirty="0" smtClean="0"/>
              <a:t>of maximum duration, i.e., </a:t>
            </a:r>
            <a:r>
              <a:rPr lang="en-US" b="1" i="1" dirty="0" smtClean="0">
                <a:solidFill>
                  <a:srgbClr val="0000FF"/>
                </a:solidFill>
              </a:rPr>
              <a:t>early born and survivors</a:t>
            </a:r>
            <a:r>
              <a:rPr lang="en-US" dirty="0" smtClean="0">
                <a:solidFill>
                  <a:srgbClr val="0000FF"/>
                </a:solidFill>
              </a:rPr>
              <a:t>. </a:t>
            </a:r>
          </a:p>
          <a:p>
            <a:pPr lvl="2"/>
            <a:r>
              <a:rPr lang="en-US" dirty="0" smtClean="0">
                <a:solidFill>
                  <a:srgbClr val="0000FF"/>
                </a:solidFill>
              </a:rPr>
              <a:t>This should be read as: no top-changer tables are born later!</a:t>
            </a:r>
            <a:endParaRPr lang="el-GR" dirty="0" smtClean="0">
              <a:solidFill>
                <a:srgbClr val="0000FF"/>
              </a:solidFill>
            </a:endParaRPr>
          </a:p>
          <a:p>
            <a:endParaRPr lang="el-GR" dirty="0"/>
          </a:p>
        </p:txBody>
      </p:sp>
      <p:pic>
        <p:nvPicPr>
          <p:cNvPr id="4"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Survivor tables</a:t>
            </a:r>
            <a:endParaRPr lang="el-GR" dirty="0"/>
          </a:p>
        </p:txBody>
      </p:sp>
      <p:sp>
        <p:nvSpPr>
          <p:cNvPr id="3" name="Content Placeholder 2"/>
          <p:cNvSpPr>
            <a:spLocks noGrp="1"/>
          </p:cNvSpPr>
          <p:nvPr>
            <p:ph idx="1"/>
          </p:nvPr>
        </p:nvSpPr>
        <p:spPr/>
        <p:txBody>
          <a:bodyPr>
            <a:normAutofit fontScale="85000" lnSpcReduction="20000"/>
          </a:bodyPr>
          <a:lstStyle/>
          <a:p>
            <a:pPr lvl="0"/>
            <a:r>
              <a:rPr lang="en-US" b="1" i="1" dirty="0"/>
              <a:t>Rigid survivors demonstrate a large variety of behaviors</a:t>
            </a:r>
            <a:r>
              <a:rPr lang="en-US" dirty="0" smtClean="0"/>
              <a:t>.</a:t>
            </a:r>
          </a:p>
          <a:p>
            <a:pPr lvl="0"/>
            <a:r>
              <a:rPr lang="en-US" b="1" i="1" dirty="0" smtClean="0"/>
              <a:t>Quiet </a:t>
            </a:r>
            <a:r>
              <a:rPr lang="en-US" b="1" i="1" dirty="0"/>
              <a:t>survivors, being the (sometimes vast) majority of survivor tables, </a:t>
            </a:r>
            <a:r>
              <a:rPr lang="en-US" dirty="0"/>
              <a:t>are </a:t>
            </a:r>
            <a:r>
              <a:rPr lang="en-US" b="1" i="1" dirty="0"/>
              <a:t>mostly gravitated towards large durations, and secondarily to medium ones. </a:t>
            </a:r>
            <a:endParaRPr lang="en-US" b="1" i="1" dirty="0" smtClean="0"/>
          </a:p>
          <a:p>
            <a:pPr lvl="1"/>
            <a:r>
              <a:rPr lang="en-US" dirty="0" smtClean="0"/>
              <a:t>In </a:t>
            </a:r>
            <a:r>
              <a:rPr lang="en-US" dirty="0"/>
              <a:t>6 out of 8 data sets, the percentage of quiet survivors that exceeds 80% of db lifetime surpasses 50</a:t>
            </a:r>
            <a:r>
              <a:rPr lang="en-US" dirty="0" smtClean="0"/>
              <a:t>%. </a:t>
            </a:r>
          </a:p>
          <a:p>
            <a:pPr lvl="1"/>
            <a:r>
              <a:rPr lang="en-US" dirty="0" smtClean="0"/>
              <a:t>In </a:t>
            </a:r>
            <a:r>
              <a:rPr lang="en-US" dirty="0"/>
              <a:t>the two exceptions, medium durations is the largest subgroup of quiet survivors.</a:t>
            </a:r>
            <a:r>
              <a:rPr lang="en-US" b="1" i="1" dirty="0"/>
              <a:t> </a:t>
            </a:r>
            <a:endParaRPr lang="en-US" b="1" i="1" dirty="0" smtClean="0"/>
          </a:p>
          <a:p>
            <a:pPr lvl="1"/>
            <a:r>
              <a:rPr lang="en-US" dirty="0" smtClean="0"/>
              <a:t>Still</a:t>
            </a:r>
            <a:r>
              <a:rPr lang="en-US" dirty="0"/>
              <a:t>, quiet survivors also demonstrate short durations </a:t>
            </a:r>
            <a:r>
              <a:rPr lang="en-US" dirty="0" smtClean="0"/>
              <a:t>too, </a:t>
            </a:r>
            <a:r>
              <a:rPr lang="en-US" dirty="0"/>
              <a:t>so overall, their span of possible durations is large. </a:t>
            </a:r>
            <a:endParaRPr lang="en-US" dirty="0" smtClean="0"/>
          </a:p>
          <a:p>
            <a:pPr lvl="1"/>
            <a:r>
              <a:rPr lang="en-US" dirty="0" smtClean="0"/>
              <a:t>Notably</a:t>
            </a:r>
            <a:r>
              <a:rPr lang="en-US" dirty="0"/>
              <a:t>, in all data sets, there are quiet survivors reaching maximum duration.</a:t>
            </a:r>
            <a:endParaRPr lang="el-GR" dirty="0"/>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127</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98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Unexplored research territory (risky but possibly rewarding)</a:t>
            </a:r>
            <a:endParaRPr lang="el-GR" dirty="0"/>
          </a:p>
        </p:txBody>
      </p:sp>
      <p:sp>
        <p:nvSpPr>
          <p:cNvPr id="3" name="Content Placeholder 2"/>
          <p:cNvSpPr>
            <a:spLocks noGrp="1"/>
          </p:cNvSpPr>
          <p:nvPr>
            <p:ph idx="1"/>
          </p:nvPr>
        </p:nvSpPr>
        <p:spPr>
          <a:xfrm>
            <a:off x="457200" y="1600201"/>
            <a:ext cx="8229600" cy="4133056"/>
          </a:xfrm>
        </p:spPr>
        <p:txBody>
          <a:bodyPr>
            <a:normAutofit fontScale="92500" lnSpcReduction="10000"/>
          </a:bodyPr>
          <a:lstStyle/>
          <a:p>
            <a:r>
              <a:rPr lang="en-US" sz="3000" dirty="0" smtClean="0">
                <a:solidFill>
                  <a:srgbClr val="3333FF"/>
                </a:solidFill>
              </a:rPr>
              <a:t>Weather Forecast</a:t>
            </a:r>
            <a:r>
              <a:rPr lang="en-US" sz="3000" dirty="0" smtClean="0"/>
              <a:t>: given the history and the state of a database, predict subsequent events</a:t>
            </a:r>
          </a:p>
          <a:p>
            <a:pPr lvl="1"/>
            <a:r>
              <a:rPr lang="en-US" dirty="0" smtClean="0"/>
              <a:t>Risky: frequently, changes come due to an external, changing world and have “thematic” affinity. </a:t>
            </a:r>
          </a:p>
          <a:p>
            <a:pPr lvl="1"/>
            <a:r>
              <a:rPr lang="en-US" dirty="0" smtClean="0"/>
              <a:t>Big &amp; small steps in many directions needed (more data sets, studies with high internal validity to find causations, more events to capture, …)</a:t>
            </a:r>
          </a:p>
          <a:p>
            <a:r>
              <a:rPr lang="en-US" sz="3000" dirty="0" smtClean="0">
                <a:solidFill>
                  <a:srgbClr val="3333FF"/>
                </a:solidFill>
              </a:rPr>
              <a:t>Engineer for evolution</a:t>
            </a:r>
            <a:r>
              <a:rPr lang="en-US" sz="3000" dirty="0" smtClean="0"/>
              <a:t>: To absorb change gracefully we can try to (</a:t>
            </a:r>
            <a:r>
              <a:rPr lang="en-US" sz="3000" dirty="0" err="1" smtClean="0"/>
              <a:t>i</a:t>
            </a:r>
            <a:r>
              <a:rPr lang="en-US" sz="3000" dirty="0" smtClean="0"/>
              <a:t>) alter db design and DDL; (ii) encapsulate the database via a “stable” API;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a:p>
        </p:txBody>
      </p:sp>
      <p:sp>
        <p:nvSpPr>
          <p:cNvPr id="5" name="Content Placeholder 3"/>
          <p:cNvSpPr txBox="1">
            <a:spLocks/>
          </p:cNvSpPr>
          <p:nvPr/>
        </p:nvSpPr>
        <p:spPr>
          <a:xfrm>
            <a:off x="251520" y="5772397"/>
            <a:ext cx="8712968" cy="1040979"/>
          </a:xfrm>
          <a:prstGeom prst="rect">
            <a:avLst/>
          </a:prstGeom>
          <a:solidFill>
            <a:schemeClr val="bg1">
              <a:lumMod val="95000"/>
            </a:schemeClr>
          </a:solidFill>
        </p:spPr>
        <p:txBody>
          <a:bodyPr vert="horz" lIns="91440" tIns="45720" rIns="91440" bIns="45720" rtlCol="0">
            <a:normAutofit fontScale="92500"/>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presentations</a:t>
            </a:r>
            <a:r>
              <a:rPr kumimoji="0" lang="en-US" sz="2800" b="1" i="0" u="none" strike="noStrike" kern="1200" cap="none" spc="0" normalizeH="0" baseline="0" noProof="0" dirty="0" smtClean="0">
                <a:ln>
                  <a:noFill/>
                </a:ln>
                <a:solidFill>
                  <a:srgbClr val="808080"/>
                </a:solidFill>
                <a:effectLst/>
                <a:uLnTx/>
                <a:uFillTx/>
                <a:latin typeface="+mn-lt"/>
                <a:ea typeface="+mn-ea"/>
                <a:cs typeface="+mn-cs"/>
              </a:rPr>
              <a:t>, …)</a:t>
            </a:r>
          </a:p>
          <a:p>
            <a:pPr marL="266700" lvl="2" indent="-228600" algn="ctr">
              <a:spcBef>
                <a:spcPct val="20000"/>
              </a:spcBef>
              <a:defRPr/>
            </a:pPr>
            <a:r>
              <a:rPr lang="en-US" sz="2800" b="1" dirty="0">
                <a:hlinkClick r:id="rId3"/>
              </a:rPr>
              <a:t>http://www.cs.uoi.gr</a:t>
            </a:r>
            <a:r>
              <a:rPr lang="en-US" sz="2800" b="1" dirty="0" smtClean="0">
                <a:hlinkClick r:id="rId3"/>
              </a:rPr>
              <a:t>/~pvassil/projects/schemaBiographies</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Threats To </a:t>
            </a:r>
            <a:r>
              <a:rPr lang="en-US" dirty="0" smtClean="0"/>
              <a:t>Validity</a:t>
            </a:r>
            <a:endParaRPr lang="el-GR" dirty="0"/>
          </a:p>
        </p:txBody>
      </p:sp>
      <p:sp>
        <p:nvSpPr>
          <p:cNvPr id="3" name="Content Placeholder 2"/>
          <p:cNvSpPr>
            <a:spLocks noGrp="1"/>
          </p:cNvSpPr>
          <p:nvPr>
            <p:ph idx="1"/>
          </p:nvPr>
        </p:nvSpPr>
        <p:spPr>
          <a:xfrm>
            <a:off x="457200" y="1412776"/>
            <a:ext cx="8229600" cy="4713387"/>
          </a:xfrm>
        </p:spPr>
        <p:txBody>
          <a:bodyPr>
            <a:noAutofit/>
          </a:bodyPr>
          <a:lstStyle/>
          <a:p>
            <a:r>
              <a:rPr lang="en-US" sz="2000" dirty="0"/>
              <a:t>With respect to the</a:t>
            </a:r>
            <a:r>
              <a:rPr lang="en-US" sz="2000" i="1" dirty="0"/>
              <a:t> </a:t>
            </a:r>
            <a:r>
              <a:rPr lang="en-US" sz="2000" i="1" dirty="0">
                <a:solidFill>
                  <a:srgbClr val="FF0000"/>
                </a:solidFill>
              </a:rPr>
              <a:t>measurement validity</a:t>
            </a:r>
            <a:r>
              <a:rPr lang="en-US" sz="2000" dirty="0">
                <a:solidFill>
                  <a:srgbClr val="FF0000"/>
                </a:solidFill>
              </a:rPr>
              <a:t> </a:t>
            </a:r>
            <a:r>
              <a:rPr lang="en-US" sz="2000" dirty="0"/>
              <a:t>of our work, we have tested (i) our automatic extraction tool, Hecate, for the accuracy of its automatic extraction of delta's and measures, and (ii) our human-made calculations. </a:t>
            </a:r>
            <a:endParaRPr lang="el-GR" sz="2000" dirty="0"/>
          </a:p>
          <a:p>
            <a:r>
              <a:rPr lang="en-US" sz="2000" dirty="0" smtClean="0"/>
              <a:t>The </a:t>
            </a:r>
            <a:r>
              <a:rPr lang="en-US" sz="2000" i="1" dirty="0">
                <a:solidFill>
                  <a:srgbClr val="FF0000"/>
                </a:solidFill>
              </a:rPr>
              <a:t>external validity</a:t>
            </a:r>
            <a:r>
              <a:rPr lang="en-US" sz="2000" dirty="0">
                <a:solidFill>
                  <a:srgbClr val="FF0000"/>
                </a:solidFill>
              </a:rPr>
              <a:t> </a:t>
            </a:r>
            <a:r>
              <a:rPr lang="en-US" sz="2000" dirty="0"/>
              <a:t>of our study is supported by several strong statements: we have chosen data sets with </a:t>
            </a:r>
            <a:endParaRPr lang="en-US" sz="2000" dirty="0" smtClean="0"/>
          </a:p>
          <a:p>
            <a:pPr lvl="1"/>
            <a:r>
              <a:rPr lang="en-US" sz="1600" u="sng" dirty="0" smtClean="0"/>
              <a:t>fairly </a:t>
            </a:r>
            <a:r>
              <a:rPr lang="en-US" sz="1600" u="sng" dirty="0"/>
              <a:t>long histories </a:t>
            </a:r>
            <a:r>
              <a:rPr lang="en-US" sz="1600" dirty="0"/>
              <a:t>of versions, </a:t>
            </a:r>
            <a:endParaRPr lang="en-US" sz="1600" dirty="0" smtClean="0"/>
          </a:p>
          <a:p>
            <a:pPr lvl="1"/>
            <a:r>
              <a:rPr lang="en-US" sz="1600" u="sng" dirty="0" smtClean="0"/>
              <a:t>a </a:t>
            </a:r>
            <a:r>
              <a:rPr lang="en-US" sz="1600" u="sng" dirty="0"/>
              <a:t>variety of domains</a:t>
            </a:r>
            <a:r>
              <a:rPr lang="en-US" sz="1600" dirty="0"/>
              <a:t> (CMS's and scientific systems), </a:t>
            </a:r>
            <a:endParaRPr lang="en-US" sz="1600" dirty="0" smtClean="0"/>
          </a:p>
          <a:p>
            <a:pPr lvl="1"/>
            <a:r>
              <a:rPr lang="en-US" sz="1600" dirty="0" smtClean="0"/>
              <a:t>a </a:t>
            </a:r>
            <a:r>
              <a:rPr lang="en-US" sz="1600" u="sng" dirty="0"/>
              <a:t>variety in the number of their commits</a:t>
            </a:r>
            <a:r>
              <a:rPr lang="en-US" sz="1600" dirty="0"/>
              <a:t> (from 46 to 528), and, </a:t>
            </a:r>
            <a:endParaRPr lang="en-US" sz="1600" dirty="0" smtClean="0"/>
          </a:p>
          <a:p>
            <a:pPr lvl="1"/>
            <a:r>
              <a:rPr lang="en-US" sz="1600" dirty="0" smtClean="0"/>
              <a:t>a </a:t>
            </a:r>
            <a:r>
              <a:rPr lang="en-US" sz="1600" u="sng" dirty="0"/>
              <a:t>variety of schema sizes</a:t>
            </a:r>
            <a:r>
              <a:rPr lang="en-US" sz="1600" dirty="0"/>
              <a:t> (from 23 to 114 at the end of the study); </a:t>
            </a:r>
            <a:endParaRPr lang="en-US" sz="1600" dirty="0" smtClean="0"/>
          </a:p>
          <a:p>
            <a:r>
              <a:rPr lang="en-US" sz="2000" dirty="0" smtClean="0"/>
              <a:t>We </a:t>
            </a:r>
            <a:r>
              <a:rPr lang="en-US" sz="2000" dirty="0"/>
              <a:t>have also been steadily attentive to work only with phenomena that are common to all the data sets. </a:t>
            </a:r>
            <a:endParaRPr lang="en-US" sz="2000" dirty="0" smtClean="0"/>
          </a:p>
          <a:p>
            <a:r>
              <a:rPr lang="en-US" sz="2000" b="1" dirty="0" smtClean="0">
                <a:solidFill>
                  <a:srgbClr val="FF0000"/>
                </a:solidFill>
              </a:rPr>
              <a:t>Do not </a:t>
            </a:r>
            <a:r>
              <a:rPr lang="en-US" sz="2000" b="1" dirty="0">
                <a:solidFill>
                  <a:srgbClr val="FF0000"/>
                </a:solidFill>
              </a:rPr>
              <a:t>to interpret our findings as laws </a:t>
            </a:r>
            <a:r>
              <a:rPr lang="en-US" sz="2000" dirty="0"/>
              <a:t>(that would need confirmation of our results by other research groups), </a:t>
            </a:r>
            <a:r>
              <a:rPr lang="en-US" sz="2000" b="1" dirty="0">
                <a:solidFill>
                  <a:srgbClr val="FF0000"/>
                </a:solidFill>
              </a:rPr>
              <a:t>but rather as patterns</a:t>
            </a:r>
            <a:r>
              <a:rPr lang="en-US" sz="2000" b="1" dirty="0"/>
              <a:t>. </a:t>
            </a:r>
            <a:endParaRPr lang="en-US" sz="2000" b="1" dirty="0" smtClean="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129</a:t>
            </a:fld>
            <a:endParaRPr lang="el-GR"/>
          </a:p>
        </p:txBody>
      </p:sp>
      <p:pic>
        <p:nvPicPr>
          <p:cNvPr id="2053" name="Picture 5" descr="C:\Users\pvassil\AppData\Local\Microsoft\Windows\INetCache\IE\RI1IO3OR\attention-icon[1].png"/>
          <p:cNvPicPr>
            <a:picLocks noChangeAspect="1" noChangeArrowheads="1"/>
          </p:cNvPicPr>
          <p:nvPr/>
        </p:nvPicPr>
        <p:blipFill>
          <a:blip r:embed="rId2" cstate="print"/>
          <a:srcRect/>
          <a:stretch>
            <a:fillRect/>
          </a:stretch>
        </p:blipFill>
        <p:spPr bwMode="auto">
          <a:xfrm>
            <a:off x="7884368" y="44624"/>
            <a:ext cx="1219200" cy="1219200"/>
          </a:xfrm>
          <a:prstGeom prst="rect">
            <a:avLst/>
          </a:prstGeom>
          <a:noFill/>
        </p:spPr>
      </p:pic>
    </p:spTree>
    <p:extLst>
      <p:ext uri="{BB962C8B-B14F-4D97-AF65-F5344CB8AC3E}">
        <p14:creationId xmlns:p14="http://schemas.microsoft.com/office/powerpoint/2010/main" val="795587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255339" y="1441728"/>
            <a:ext cx="6400358" cy="3715464"/>
          </a:xfrm>
          <a:prstGeom prst="rect">
            <a:avLst/>
          </a:prstGeom>
          <a:noFill/>
          <a:ln w="9525">
            <a:noFill/>
            <a:miter lim="800000"/>
            <a:headEnd/>
            <a:tailEnd/>
          </a:ln>
          <a:effectLst/>
        </p:spPr>
      </p:pic>
      <p:sp>
        <p:nvSpPr>
          <p:cNvPr id="3" name="TextBox 2"/>
          <p:cNvSpPr txBox="1"/>
          <p:nvPr/>
        </p:nvSpPr>
        <p:spPr>
          <a:xfrm>
            <a:off x="196472" y="1888411"/>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Rigid</a:t>
            </a:r>
          </a:p>
        </p:txBody>
      </p:sp>
      <p:sp>
        <p:nvSpPr>
          <p:cNvPr id="4" name="TextBox 3"/>
          <p:cNvSpPr txBox="1"/>
          <p:nvPr/>
        </p:nvSpPr>
        <p:spPr>
          <a:xfrm>
            <a:off x="196474" y="2329179"/>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Quiet</a:t>
            </a:r>
            <a:endParaRPr lang="el-GR" sz="1700" dirty="0">
              <a:solidFill>
                <a:srgbClr val="C00000"/>
              </a:solidFill>
            </a:endParaRPr>
          </a:p>
        </p:txBody>
      </p:sp>
      <p:sp>
        <p:nvSpPr>
          <p:cNvPr id="5" name="TextBox 4"/>
          <p:cNvSpPr txBox="1"/>
          <p:nvPr/>
        </p:nvSpPr>
        <p:spPr>
          <a:xfrm>
            <a:off x="196472" y="2762424"/>
            <a:ext cx="914337" cy="400709"/>
          </a:xfrm>
          <a:prstGeom prst="rect">
            <a:avLst/>
          </a:prstGeom>
          <a:noFill/>
          <a:ln>
            <a:noFill/>
          </a:ln>
        </p:spPr>
        <p:txBody>
          <a:bodyPr wrap="square" lIns="137754" tIns="68877" rIns="137754" bIns="68877" rtlCol="0">
            <a:spAutoFit/>
          </a:bodyPr>
          <a:lstStyle/>
          <a:p>
            <a:r>
              <a:rPr lang="en-US" sz="1700" dirty="0">
                <a:solidFill>
                  <a:srgbClr val="C00000"/>
                </a:solidFill>
              </a:rPr>
              <a:t>Active</a:t>
            </a:r>
            <a:endParaRPr lang="el-GR" sz="1700" dirty="0">
              <a:solidFill>
                <a:srgbClr val="C00000"/>
              </a:solidFill>
            </a:endParaRPr>
          </a:p>
        </p:txBody>
      </p:sp>
      <p:sp>
        <p:nvSpPr>
          <p:cNvPr id="13" name="Rounded Rectangle 12"/>
          <p:cNvSpPr/>
          <p:nvPr/>
        </p:nvSpPr>
        <p:spPr>
          <a:xfrm>
            <a:off x="1065456" y="1644911"/>
            <a:ext cx="457168" cy="2031839"/>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lIns="137754" tIns="68877" rIns="137754" bIns="68877" rtlCol="0" anchor="ctr"/>
          <a:lstStyle/>
          <a:p>
            <a:pPr algn="ctr"/>
            <a:r>
              <a:rPr lang="en-US" dirty="0" smtClean="0"/>
              <a:t>Low </a:t>
            </a:r>
            <a:r>
              <a:rPr lang="en-US" dirty="0" err="1" smtClean="0"/>
              <a:t>dur</a:t>
            </a:r>
            <a:r>
              <a:rPr lang="en-US" dirty="0" smtClean="0"/>
              <a:t>., rigidity</a:t>
            </a:r>
            <a:endParaRPr lang="el-GR" dirty="0"/>
          </a:p>
        </p:txBody>
      </p:sp>
      <p:sp>
        <p:nvSpPr>
          <p:cNvPr id="14" name="Rounded Rectangle 13"/>
          <p:cNvSpPr/>
          <p:nvPr/>
        </p:nvSpPr>
        <p:spPr>
          <a:xfrm>
            <a:off x="7465814" y="2965607"/>
            <a:ext cx="457168" cy="2031839"/>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lIns="137754" tIns="68877" rIns="137754" bIns="68877" rtlCol="0" anchor="ctr"/>
          <a:lstStyle/>
          <a:p>
            <a:pPr algn="ctr"/>
            <a:r>
              <a:rPr lang="en-US" dirty="0" smtClean="0"/>
              <a:t>High </a:t>
            </a:r>
            <a:r>
              <a:rPr lang="en-US" dirty="0" err="1" smtClean="0"/>
              <a:t>dur</a:t>
            </a:r>
            <a:r>
              <a:rPr lang="en-US" dirty="0" smtClean="0"/>
              <a:t>., quiet</a:t>
            </a:r>
            <a:endParaRPr lang="el-GR" dirty="0"/>
          </a:p>
        </p:txBody>
      </p:sp>
      <p:sp>
        <p:nvSpPr>
          <p:cNvPr id="15" name="TextBox 14"/>
          <p:cNvSpPr txBox="1"/>
          <p:nvPr/>
        </p:nvSpPr>
        <p:spPr>
          <a:xfrm>
            <a:off x="36512" y="1543319"/>
            <a:ext cx="914653" cy="400709"/>
          </a:xfrm>
          <a:prstGeom prst="rect">
            <a:avLst/>
          </a:prstGeom>
          <a:noFill/>
        </p:spPr>
        <p:txBody>
          <a:bodyPr wrap="square" lIns="137754" tIns="68877" rIns="137754" bIns="68877" rtlCol="0">
            <a:spAutoFit/>
          </a:bodyPr>
          <a:lstStyle/>
          <a:p>
            <a:r>
              <a:rPr lang="en-US" sz="1700" dirty="0">
                <a:solidFill>
                  <a:srgbClr val="C00000"/>
                </a:solidFill>
              </a:rPr>
              <a:t>DEAD</a:t>
            </a:r>
            <a:endParaRPr lang="el-GR" sz="1700" dirty="0">
              <a:solidFill>
                <a:srgbClr val="C00000"/>
              </a:solidFill>
            </a:endParaRPr>
          </a:p>
        </p:txBody>
      </p:sp>
      <p:sp>
        <p:nvSpPr>
          <p:cNvPr id="16" name="TextBox 15"/>
          <p:cNvSpPr txBox="1"/>
          <p:nvPr/>
        </p:nvSpPr>
        <p:spPr>
          <a:xfrm>
            <a:off x="8037274" y="3209105"/>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Rigid</a:t>
            </a:r>
          </a:p>
        </p:txBody>
      </p:sp>
      <p:sp>
        <p:nvSpPr>
          <p:cNvPr id="17" name="TextBox 16"/>
          <p:cNvSpPr txBox="1"/>
          <p:nvPr/>
        </p:nvSpPr>
        <p:spPr>
          <a:xfrm>
            <a:off x="8037276" y="3649873"/>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Quiet</a:t>
            </a:r>
            <a:endParaRPr lang="el-GR" sz="1700" dirty="0">
              <a:solidFill>
                <a:srgbClr val="0000FF"/>
              </a:solidFill>
            </a:endParaRPr>
          </a:p>
        </p:txBody>
      </p:sp>
      <p:sp>
        <p:nvSpPr>
          <p:cNvPr id="18" name="TextBox 17"/>
          <p:cNvSpPr txBox="1"/>
          <p:nvPr/>
        </p:nvSpPr>
        <p:spPr>
          <a:xfrm>
            <a:off x="8037274" y="4083118"/>
            <a:ext cx="914337" cy="400709"/>
          </a:xfrm>
          <a:prstGeom prst="rect">
            <a:avLst/>
          </a:prstGeom>
          <a:noFill/>
          <a:ln>
            <a:noFill/>
          </a:ln>
        </p:spPr>
        <p:txBody>
          <a:bodyPr wrap="square" lIns="137754" tIns="68877" rIns="137754" bIns="68877" rtlCol="0">
            <a:spAutoFit/>
          </a:bodyPr>
          <a:lstStyle/>
          <a:p>
            <a:r>
              <a:rPr lang="en-US" sz="1700" dirty="0">
                <a:solidFill>
                  <a:srgbClr val="0000FF"/>
                </a:solidFill>
              </a:rPr>
              <a:t>Active</a:t>
            </a:r>
            <a:endParaRPr lang="el-GR" sz="1700" dirty="0">
              <a:solidFill>
                <a:srgbClr val="0000FF"/>
              </a:solidFill>
            </a:endParaRPr>
          </a:p>
        </p:txBody>
      </p:sp>
      <p:sp>
        <p:nvSpPr>
          <p:cNvPr id="19" name="TextBox 18"/>
          <p:cNvSpPr txBox="1"/>
          <p:nvPr/>
        </p:nvSpPr>
        <p:spPr>
          <a:xfrm>
            <a:off x="7808691" y="2864013"/>
            <a:ext cx="1371821" cy="400709"/>
          </a:xfrm>
          <a:prstGeom prst="rect">
            <a:avLst/>
          </a:prstGeom>
          <a:noFill/>
        </p:spPr>
        <p:txBody>
          <a:bodyPr wrap="square" lIns="137754" tIns="68877" rIns="137754" bIns="68877" rtlCol="0">
            <a:spAutoFit/>
          </a:bodyPr>
          <a:lstStyle/>
          <a:p>
            <a:r>
              <a:rPr lang="en-US" sz="1700" dirty="0">
                <a:solidFill>
                  <a:srgbClr val="0000FF"/>
                </a:solidFill>
              </a:rPr>
              <a:t>SURVIVORS</a:t>
            </a:r>
            <a:endParaRPr lang="el-GR" sz="1700" dirty="0">
              <a:solidFill>
                <a:srgbClr val="0000FF"/>
              </a:solidFill>
            </a:endParaRPr>
          </a:p>
        </p:txBody>
      </p:sp>
      <p:sp>
        <p:nvSpPr>
          <p:cNvPr id="6" name="Title 5"/>
          <p:cNvSpPr>
            <a:spLocks noGrp="1"/>
          </p:cNvSpPr>
          <p:nvPr>
            <p:ph type="title"/>
          </p:nvPr>
        </p:nvSpPr>
        <p:spPr/>
        <p:txBody>
          <a:bodyPr>
            <a:normAutofit fontScale="90000"/>
          </a:bodyPr>
          <a:lstStyle/>
          <a:p>
            <a:r>
              <a:rPr lang="en-US" dirty="0" smtClean="0"/>
              <a:t>Duration is related to the Life &amp; Death Class of the tables!</a:t>
            </a:r>
            <a:endParaRPr lang="el-GR" dirty="0"/>
          </a:p>
        </p:txBody>
      </p:sp>
      <p:sp>
        <p:nvSpPr>
          <p:cNvPr id="20" name="TextBox 19"/>
          <p:cNvSpPr txBox="1"/>
          <p:nvPr/>
        </p:nvSpPr>
        <p:spPr>
          <a:xfrm>
            <a:off x="251520" y="5661248"/>
            <a:ext cx="8280920" cy="923330"/>
          </a:xfrm>
          <a:prstGeom prst="rect">
            <a:avLst/>
          </a:prstGeom>
          <a:solidFill>
            <a:schemeClr val="accent6">
              <a:lumMod val="20000"/>
              <a:lumOff val="80000"/>
            </a:schemeClr>
          </a:solidFill>
        </p:spPr>
        <p:txBody>
          <a:bodyPr wrap="square" rtlCol="0">
            <a:spAutoFit/>
          </a:bodyPr>
          <a:lstStyle/>
          <a:p>
            <a:r>
              <a:rPr lang="en-US" dirty="0" smtClean="0">
                <a:latin typeface="+mn-lt"/>
              </a:rPr>
              <a:t>(a) </a:t>
            </a:r>
            <a:r>
              <a:rPr lang="en-US" b="1" dirty="0" smtClean="0">
                <a:latin typeface="+mn-lt"/>
              </a:rPr>
              <a:t>Survival</a:t>
            </a:r>
            <a:r>
              <a:rPr lang="en-US" dirty="0" smtClean="0">
                <a:latin typeface="+mn-lt"/>
              </a:rPr>
              <a:t>: </a:t>
            </a:r>
            <a:r>
              <a:rPr lang="en-US" dirty="0" smtClean="0">
                <a:solidFill>
                  <a:srgbClr val="C00000"/>
                </a:solidFill>
                <a:latin typeface="+mn-lt"/>
              </a:rPr>
              <a:t>DEAD</a:t>
            </a:r>
            <a:r>
              <a:rPr lang="en-US" dirty="0" smtClean="0">
                <a:latin typeface="+mn-lt"/>
              </a:rPr>
              <a:t> </a:t>
            </a:r>
            <a:r>
              <a:rPr lang="en-US" dirty="0" err="1" smtClean="0">
                <a:latin typeface="+mn-lt"/>
              </a:rPr>
              <a:t>vs</a:t>
            </a:r>
            <a:r>
              <a:rPr lang="en-US" dirty="0" smtClean="0">
                <a:latin typeface="+mn-lt"/>
              </a:rPr>
              <a:t> </a:t>
            </a:r>
            <a:r>
              <a:rPr lang="en-US" dirty="0" smtClean="0">
                <a:solidFill>
                  <a:srgbClr val="0000FF"/>
                </a:solidFill>
                <a:latin typeface="+mn-lt"/>
              </a:rPr>
              <a:t>SURVIVORS</a:t>
            </a:r>
          </a:p>
          <a:p>
            <a:r>
              <a:rPr lang="en-US" dirty="0" smtClean="0"/>
              <a:t>(b) </a:t>
            </a:r>
            <a:r>
              <a:rPr lang="en-US" b="1" dirty="0" smtClean="0"/>
              <a:t>Activity</a:t>
            </a:r>
            <a:r>
              <a:rPr lang="en-US" dirty="0" smtClean="0"/>
              <a:t>: </a:t>
            </a:r>
            <a:r>
              <a:rPr lang="en-US" u="sng" dirty="0" smtClean="0"/>
              <a:t>Rigid</a:t>
            </a:r>
            <a:r>
              <a:rPr lang="en-US" dirty="0" smtClean="0"/>
              <a:t> (no change) </a:t>
            </a:r>
            <a:r>
              <a:rPr lang="en-US" dirty="0" err="1" smtClean="0"/>
              <a:t>vs</a:t>
            </a:r>
            <a:r>
              <a:rPr lang="en-US" dirty="0" smtClean="0"/>
              <a:t> </a:t>
            </a:r>
            <a:r>
              <a:rPr lang="en-US" u="sng" dirty="0" smtClean="0"/>
              <a:t>Active</a:t>
            </a:r>
            <a:r>
              <a:rPr lang="en-US" dirty="0" smtClean="0"/>
              <a:t> (change rate &gt; 10%) </a:t>
            </a:r>
            <a:r>
              <a:rPr lang="en-US" dirty="0" err="1" smtClean="0"/>
              <a:t>vs</a:t>
            </a:r>
            <a:r>
              <a:rPr lang="en-US" dirty="0" smtClean="0"/>
              <a:t> </a:t>
            </a:r>
            <a:r>
              <a:rPr lang="en-US" u="sng" dirty="0" smtClean="0"/>
              <a:t>Quiet</a:t>
            </a:r>
            <a:r>
              <a:rPr lang="en-US" dirty="0" smtClean="0"/>
              <a:t> (all in between)</a:t>
            </a:r>
          </a:p>
          <a:p>
            <a:r>
              <a:rPr lang="en-US" dirty="0" smtClean="0">
                <a:latin typeface="+mn-lt"/>
              </a:rPr>
              <a:t>(c) </a:t>
            </a:r>
            <a:r>
              <a:rPr lang="en-US" b="1" dirty="0" smtClean="0">
                <a:latin typeface="+mn-lt"/>
              </a:rPr>
              <a:t>Lif</a:t>
            </a:r>
            <a:r>
              <a:rPr lang="en-US" b="1" dirty="0" smtClean="0"/>
              <a:t>e And Death (LAD)</a:t>
            </a:r>
            <a:r>
              <a:rPr lang="en-US" dirty="0" smtClean="0"/>
              <a:t> class: Survival x Activity</a:t>
            </a:r>
            <a:endParaRPr lang="el-GR" dirty="0" smtClean="0">
              <a:latin typeface="+mn-lt"/>
            </a:endParaRPr>
          </a:p>
        </p:txBody>
      </p:sp>
    </p:spTree>
    <p:extLst>
      <p:ext uri="{BB962C8B-B14F-4D97-AF65-F5344CB8AC3E}">
        <p14:creationId xmlns:p14="http://schemas.microsoft.com/office/powerpoint/2010/main" val="340706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l-GR"/>
          </a:p>
        </p:txBody>
      </p:sp>
      <p:sp>
        <p:nvSpPr>
          <p:cNvPr id="3" name="Slide Number Placeholder 2"/>
          <p:cNvSpPr>
            <a:spLocks noGrp="1"/>
          </p:cNvSpPr>
          <p:nvPr>
            <p:ph type="sldNum" sz="quarter" idx="12"/>
          </p:nvPr>
        </p:nvSpPr>
        <p:spPr/>
        <p:txBody>
          <a:bodyPr/>
          <a:lstStyle/>
          <a:p>
            <a:fld id="{17436D98-9539-44E1-9C46-C8A7EE3A4F66}" type="slidenum">
              <a:rPr lang="el-GR" smtClean="0"/>
              <a:pPr/>
              <a:t>14</a:t>
            </a:fld>
            <a:endParaRPr lang="el-GR"/>
          </a:p>
        </p:txBody>
      </p:sp>
      <p:pic>
        <p:nvPicPr>
          <p:cNvPr id="2050" name="Picture 2" descr="D:\Users\pvassil\RESEARCH\ON_GOING\EVOLUTION\DB_Evolution\21_TableLifetimes\02_ISeeDeadPeople\16Summer\figures_MASTER\5_B_electrolysis_scatter\3seaso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97" y="0"/>
            <a:ext cx="80367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63880" y="2348880"/>
            <a:ext cx="1080120" cy="923330"/>
          </a:xfrm>
          <a:prstGeom prst="rect">
            <a:avLst/>
          </a:prstGeom>
          <a:noFill/>
        </p:spPr>
        <p:txBody>
          <a:bodyPr wrap="square" rtlCol="0">
            <a:spAutoFit/>
          </a:bodyPr>
          <a:lstStyle/>
          <a:p>
            <a:pPr algn="r"/>
            <a:r>
              <a:rPr lang="en-US" dirty="0" smtClean="0">
                <a:latin typeface="+mn-lt"/>
              </a:rPr>
              <a:t>Attn: all pct’s are </a:t>
            </a:r>
            <a:r>
              <a:rPr lang="en-US" i="1" dirty="0" smtClean="0">
                <a:latin typeface="+mn-lt"/>
              </a:rPr>
              <a:t>per class</a:t>
            </a:r>
            <a:endParaRPr lang="el-GR" dirty="0" smtClean="0">
              <a:latin typeface="+mn-lt"/>
            </a:endParaRPr>
          </a:p>
        </p:txBody>
      </p:sp>
    </p:spTree>
    <p:extLst>
      <p:ext uri="{BB962C8B-B14F-4D97-AF65-F5344CB8AC3E}">
        <p14:creationId xmlns:p14="http://schemas.microsoft.com/office/powerpoint/2010/main" val="2089107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electrolysis pattern</a:t>
            </a:r>
            <a:endParaRPr lang="el-GR" dirty="0"/>
          </a:p>
        </p:txBody>
      </p:sp>
      <p:sp>
        <p:nvSpPr>
          <p:cNvPr id="4" name="Content Placeholder 3"/>
          <p:cNvSpPr>
            <a:spLocks noGrp="1"/>
          </p:cNvSpPr>
          <p:nvPr>
            <p:ph sz="half" idx="2"/>
          </p:nvPr>
        </p:nvSpPr>
        <p:spPr>
          <a:xfrm>
            <a:off x="683568" y="4221088"/>
            <a:ext cx="7931224" cy="2232248"/>
          </a:xfrm>
        </p:spPr>
        <p:txBody>
          <a:bodyPr>
            <a:normAutofit/>
          </a:bodyPr>
          <a:lstStyle/>
          <a:p>
            <a:r>
              <a:rPr lang="en-US" sz="2200" b="1" dirty="0" smtClean="0"/>
              <a:t>Survivors</a:t>
            </a:r>
            <a:r>
              <a:rPr lang="en-US" sz="2200" dirty="0" smtClean="0"/>
              <a:t> </a:t>
            </a:r>
            <a:r>
              <a:rPr lang="en-US" sz="2200" dirty="0"/>
              <a:t>expose the inverse behavior, i.e., </a:t>
            </a:r>
            <a:r>
              <a:rPr lang="en-US" sz="2200" b="1" dirty="0"/>
              <a:t>mostly located at medium or high durations</a:t>
            </a:r>
            <a:r>
              <a:rPr lang="en-US" sz="2200" dirty="0"/>
              <a:t>. </a:t>
            </a:r>
            <a:endParaRPr lang="en-US" sz="2200" dirty="0" smtClean="0"/>
          </a:p>
          <a:p>
            <a:r>
              <a:rPr lang="en-US" sz="2200" dirty="0" smtClean="0"/>
              <a:t>The </a:t>
            </a:r>
            <a:r>
              <a:rPr lang="en-US" sz="2200" b="1" dirty="0"/>
              <a:t>more active survivors are, the stronger they are attracted towards high durations</a:t>
            </a:r>
            <a:r>
              <a:rPr lang="en-US" sz="2200" dirty="0"/>
              <a:t>, with a significant such inclination for the few active ones that cluster in very high durations.</a:t>
            </a:r>
            <a:endParaRPr lang="el-GR" sz="2200"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436D98-9539-44E1-9C46-C8A7EE3A4F66}" type="slidenum">
              <a:rPr lang="el-GR" smtClean="0"/>
              <a:pPr/>
              <a:t>15</a:t>
            </a:fld>
            <a:endParaRPr lang="el-GR"/>
          </a:p>
        </p:txBody>
      </p:sp>
      <p:pic>
        <p:nvPicPr>
          <p:cNvPr id="7" name="Picture 15"/>
          <p:cNvPicPr>
            <a:picLocks noGrp="1" noChangeAspect="1" noChangeArrowheads="1"/>
          </p:cNvPicPr>
          <p:nvPr>
            <p:ph sz="half" idx="1"/>
          </p:nvPr>
        </p:nvPicPr>
        <p:blipFill>
          <a:blip r:embed="rId3" cstate="print"/>
          <a:srcRect/>
          <a:stretch>
            <a:fillRect/>
          </a:stretch>
        </p:blipFill>
        <p:spPr bwMode="auto">
          <a:xfrm>
            <a:off x="188808" y="1420321"/>
            <a:ext cx="4038600" cy="2442315"/>
          </a:xfrm>
          <a:prstGeom prst="rect">
            <a:avLst/>
          </a:prstGeom>
          <a:noFill/>
          <a:ln w="9525">
            <a:noFill/>
            <a:miter lim="800000"/>
            <a:headEnd/>
            <a:tailEnd/>
          </a:ln>
          <a:effectLst/>
        </p:spPr>
      </p:pic>
      <p:sp>
        <p:nvSpPr>
          <p:cNvPr id="8" name="Rectangle 7"/>
          <p:cNvSpPr/>
          <p:nvPr/>
        </p:nvSpPr>
        <p:spPr>
          <a:xfrm>
            <a:off x="4308797" y="1420321"/>
            <a:ext cx="4824536" cy="2800767"/>
          </a:xfrm>
          <a:prstGeom prst="rect">
            <a:avLst/>
          </a:prstGeom>
        </p:spPr>
        <p:txBody>
          <a:bodyPr wrap="square">
            <a:spAutoFit/>
          </a:bodyPr>
          <a:lstStyle/>
          <a:p>
            <a:pPr marL="285750" indent="-285750">
              <a:buFont typeface="Arial" pitchFamily="34" charset="0"/>
              <a:buChar char="•"/>
            </a:pPr>
            <a:r>
              <a:rPr lang="en-US" sz="2200" b="1" dirty="0">
                <a:solidFill>
                  <a:srgbClr val="FF0000"/>
                </a:solidFill>
              </a:rPr>
              <a:t>Dead tables demonstrate much shorter lifetimes </a:t>
            </a:r>
            <a:r>
              <a:rPr lang="en-US" sz="2200" dirty="0">
                <a:solidFill>
                  <a:srgbClr val="FF0000"/>
                </a:solidFill>
              </a:rPr>
              <a:t>than survivor </a:t>
            </a:r>
            <a:r>
              <a:rPr lang="en-US" sz="2200" dirty="0" smtClean="0">
                <a:solidFill>
                  <a:srgbClr val="FF0000"/>
                </a:solidFill>
              </a:rPr>
              <a:t>ones,</a:t>
            </a:r>
          </a:p>
          <a:p>
            <a:pPr marL="285750" indent="-285750">
              <a:buFont typeface="Arial" pitchFamily="34" charset="0"/>
              <a:buChar char="•"/>
            </a:pPr>
            <a:r>
              <a:rPr lang="en-US" sz="2200" dirty="0" smtClean="0">
                <a:solidFill>
                  <a:srgbClr val="FF0000"/>
                </a:solidFill>
              </a:rPr>
              <a:t>can </a:t>
            </a:r>
            <a:r>
              <a:rPr lang="en-US" sz="2200" dirty="0">
                <a:solidFill>
                  <a:srgbClr val="FF0000"/>
                </a:solidFill>
              </a:rPr>
              <a:t>be located at short or medium durations, and </a:t>
            </a:r>
            <a:r>
              <a:rPr lang="en-US" sz="2200" b="1" dirty="0">
                <a:solidFill>
                  <a:srgbClr val="FF0000"/>
                </a:solidFill>
              </a:rPr>
              <a:t>practically never at high durations</a:t>
            </a:r>
            <a:r>
              <a:rPr lang="en-US" sz="2200" dirty="0">
                <a:solidFill>
                  <a:srgbClr val="FF0000"/>
                </a:solidFill>
              </a:rPr>
              <a:t>. </a:t>
            </a:r>
          </a:p>
          <a:p>
            <a:pPr marL="285750" indent="-285750">
              <a:buFont typeface="Arial" pitchFamily="34" charset="0"/>
              <a:buChar char="•"/>
            </a:pPr>
            <a:r>
              <a:rPr lang="en-US" sz="2200" dirty="0">
                <a:solidFill>
                  <a:srgbClr val="FF0000"/>
                </a:solidFill>
              </a:rPr>
              <a:t>With few exceptions, the </a:t>
            </a:r>
            <a:r>
              <a:rPr lang="en-US" sz="2200" b="1" dirty="0">
                <a:solidFill>
                  <a:srgbClr val="FF0000"/>
                </a:solidFill>
              </a:rPr>
              <a:t>less active dead tables are, the higher the chance to reach shorter durations</a:t>
            </a:r>
            <a:r>
              <a:rPr lang="en-US" sz="2200" dirty="0">
                <a:solidFill>
                  <a:srgbClr val="FF0000"/>
                </a:solidFill>
              </a:rPr>
              <a:t>. </a:t>
            </a:r>
          </a:p>
        </p:txBody>
      </p:sp>
    </p:spTree>
    <p:extLst>
      <p:ext uri="{BB962C8B-B14F-4D97-AF65-F5344CB8AC3E}">
        <p14:creationId xmlns:p14="http://schemas.microsoft.com/office/powerpoint/2010/main" val="1135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electrolysis pattern: survivors</a:t>
            </a:r>
            <a:endParaRPr lang="el-GR" dirty="0"/>
          </a:p>
        </p:txBody>
      </p:sp>
      <p:sp>
        <p:nvSpPr>
          <p:cNvPr id="4" name="Content Placeholder 3"/>
          <p:cNvSpPr>
            <a:spLocks noGrp="1"/>
          </p:cNvSpPr>
          <p:nvPr>
            <p:ph sz="half" idx="2"/>
          </p:nvPr>
        </p:nvSpPr>
        <p:spPr>
          <a:xfrm>
            <a:off x="683568" y="4221088"/>
            <a:ext cx="7931224" cy="2232248"/>
          </a:xfrm>
        </p:spPr>
        <p:txBody>
          <a:bodyPr>
            <a:normAutofit lnSpcReduction="10000"/>
          </a:bodyPr>
          <a:lstStyle/>
          <a:p>
            <a:pPr lvl="0"/>
            <a:r>
              <a:rPr lang="en-US" sz="2400" dirty="0"/>
              <a:t>The extreme clustering of active survivors to high durations</a:t>
            </a:r>
            <a:endParaRPr lang="el-GR" sz="2400" dirty="0"/>
          </a:p>
          <a:p>
            <a:pPr lvl="0"/>
            <a:r>
              <a:rPr lang="en-US" sz="2400" dirty="0"/>
              <a:t>The wider spread of (quite numerous) quiet survivors to a large span of durations with long trails of points</a:t>
            </a:r>
            <a:endParaRPr lang="el-GR" sz="2400" dirty="0"/>
          </a:p>
          <a:p>
            <a:pPr lvl="0"/>
            <a:r>
              <a:rPr lang="en-US" sz="2400" dirty="0"/>
              <a:t>The clustering of rigid survivors, albeit not just to one, but  to all kinds of durations (frequently, not as high as quiet and active survivors)</a:t>
            </a:r>
            <a:endParaRPr lang="el-GR" sz="2400"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436D98-9539-44E1-9C46-C8A7EE3A4F66}" type="slidenum">
              <a:rPr lang="el-GR" smtClean="0"/>
              <a:pPr/>
              <a:t>16</a:t>
            </a:fld>
            <a:endParaRPr lang="el-GR"/>
          </a:p>
        </p:txBody>
      </p:sp>
      <p:pic>
        <p:nvPicPr>
          <p:cNvPr id="9" name="Picture 16"/>
          <p:cNvPicPr>
            <a:picLocks noChangeAspect="1" noChangeArrowheads="1"/>
          </p:cNvPicPr>
          <p:nvPr/>
        </p:nvPicPr>
        <p:blipFill>
          <a:blip r:embed="rId2" cstate="print"/>
          <a:srcRect/>
          <a:stretch>
            <a:fillRect/>
          </a:stretch>
        </p:blipFill>
        <p:spPr bwMode="auto">
          <a:xfrm>
            <a:off x="4644008" y="1340767"/>
            <a:ext cx="4038600" cy="2426373"/>
          </a:xfrm>
          <a:prstGeom prst="rect">
            <a:avLst/>
          </a:prstGeom>
          <a:noFill/>
          <a:ln w="9525">
            <a:noFill/>
            <a:miter lim="800000"/>
            <a:headEnd/>
            <a:tailEnd/>
          </a:ln>
          <a:effectLst/>
        </p:spPr>
      </p:pic>
      <p:pic>
        <p:nvPicPr>
          <p:cNvPr id="10" name="Picture 14"/>
          <p:cNvPicPr>
            <a:picLocks noGrp="1" noChangeAspect="1" noChangeArrowheads="1"/>
          </p:cNvPicPr>
          <p:nvPr>
            <p:ph sz="half" idx="1"/>
          </p:nvPr>
        </p:nvPicPr>
        <p:blipFill>
          <a:blip r:embed="rId3" cstate="print"/>
          <a:srcRect/>
          <a:stretch>
            <a:fillRect/>
          </a:stretch>
        </p:blipFill>
        <p:spPr bwMode="auto">
          <a:xfrm>
            <a:off x="395536" y="1356751"/>
            <a:ext cx="4038600" cy="2410389"/>
          </a:xfrm>
          <a:prstGeom prst="rect">
            <a:avLst/>
          </a:prstGeom>
          <a:noFill/>
          <a:ln w="9525">
            <a:noFill/>
            <a:miter lim="800000"/>
            <a:headEnd/>
            <a:tailEnd/>
          </a:ln>
          <a:effectLst/>
        </p:spPr>
      </p:pic>
    </p:spTree>
    <p:extLst>
      <p:ext uri="{BB962C8B-B14F-4D97-AF65-F5344CB8AC3E}">
        <p14:creationId xmlns:p14="http://schemas.microsoft.com/office/powerpoint/2010/main" val="155902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electrolysis pattern: dead</a:t>
            </a:r>
            <a:endParaRPr lang="el-GR" dirty="0"/>
          </a:p>
        </p:txBody>
      </p:sp>
      <p:sp>
        <p:nvSpPr>
          <p:cNvPr id="4" name="Content Placeholder 3"/>
          <p:cNvSpPr>
            <a:spLocks noGrp="1"/>
          </p:cNvSpPr>
          <p:nvPr>
            <p:ph sz="half" idx="2"/>
          </p:nvPr>
        </p:nvSpPr>
        <p:spPr>
          <a:xfrm>
            <a:off x="683568" y="4221088"/>
            <a:ext cx="7931224" cy="2232248"/>
          </a:xfrm>
        </p:spPr>
        <p:txBody>
          <a:bodyPr>
            <a:normAutofit fontScale="92500"/>
          </a:bodyPr>
          <a:lstStyle/>
          <a:p>
            <a:pPr lvl="0"/>
            <a:r>
              <a:rPr lang="en-US" sz="2400" dirty="0"/>
              <a:t>The total absence of dead tables from high durations</a:t>
            </a:r>
            <a:endParaRPr lang="el-GR" sz="2400" dirty="0"/>
          </a:p>
          <a:p>
            <a:pPr lvl="0"/>
            <a:r>
              <a:rPr lang="en-US" sz="2400" dirty="0"/>
              <a:t>The clustering of rigid dead at low durations, </a:t>
            </a:r>
            <a:endParaRPr lang="en-US" sz="2400" dirty="0" smtClean="0"/>
          </a:p>
          <a:p>
            <a:pPr lvl="0"/>
            <a:r>
              <a:rPr lang="en-US" sz="2400" dirty="0" smtClean="0"/>
              <a:t>the </a:t>
            </a:r>
            <a:r>
              <a:rPr lang="en-US" sz="2400" dirty="0"/>
              <a:t>spread of quiet dead tables to low or medium durations, and </a:t>
            </a:r>
            <a:endParaRPr lang="en-US" sz="2400" dirty="0" smtClean="0"/>
          </a:p>
          <a:p>
            <a:pPr lvl="0"/>
            <a:r>
              <a:rPr lang="en-US" sz="2400" dirty="0" smtClean="0"/>
              <a:t>the </a:t>
            </a:r>
            <a:r>
              <a:rPr lang="en-US" sz="2400" dirty="0"/>
              <a:t>occasional presence of the few active dead, that are found also at low or medium durations, but in a clustered way </a:t>
            </a:r>
            <a:endParaRPr lang="el-GR" sz="2400"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7436D98-9539-44E1-9C46-C8A7EE3A4F66}" type="slidenum">
              <a:rPr lang="el-GR" smtClean="0"/>
              <a:pPr/>
              <a:t>17</a:t>
            </a:fld>
            <a:endParaRPr lang="el-GR"/>
          </a:p>
        </p:txBody>
      </p:sp>
      <p:pic>
        <p:nvPicPr>
          <p:cNvPr id="10" name="Picture 2"/>
          <p:cNvPicPr>
            <a:picLocks noChangeAspect="1" noChangeArrowheads="1"/>
          </p:cNvPicPr>
          <p:nvPr/>
        </p:nvPicPr>
        <p:blipFill>
          <a:blip r:embed="rId2" cstate="print"/>
          <a:srcRect/>
          <a:stretch>
            <a:fillRect/>
          </a:stretch>
        </p:blipFill>
        <p:spPr bwMode="auto">
          <a:xfrm>
            <a:off x="200618" y="1268760"/>
            <a:ext cx="4443390" cy="2397353"/>
          </a:xfrm>
          <a:prstGeom prst="rect">
            <a:avLst/>
          </a:prstGeom>
          <a:noFill/>
          <a:ln w="9525">
            <a:noFill/>
            <a:miter lim="800000"/>
            <a:headEnd/>
            <a:tailEnd/>
          </a:ln>
          <a:effectLst/>
        </p:spPr>
      </p:pic>
      <p:pic>
        <p:nvPicPr>
          <p:cNvPr id="14" name="Picture 17"/>
          <p:cNvPicPr>
            <a:picLocks noGrp="1" noChangeAspect="1" noChangeArrowheads="1"/>
          </p:cNvPicPr>
          <p:nvPr>
            <p:ph sz="half" idx="1"/>
          </p:nvPr>
        </p:nvPicPr>
        <p:blipFill>
          <a:blip r:embed="rId3" cstate="print"/>
          <a:srcRect/>
          <a:stretch>
            <a:fillRect/>
          </a:stretch>
        </p:blipFill>
        <p:spPr bwMode="auto">
          <a:xfrm>
            <a:off x="4788024" y="1251004"/>
            <a:ext cx="4038600" cy="2409362"/>
          </a:xfrm>
          <a:prstGeom prst="rect">
            <a:avLst/>
          </a:prstGeom>
          <a:noFill/>
          <a:ln w="9525">
            <a:noFill/>
            <a:miter lim="800000"/>
            <a:headEnd/>
            <a:tailEnd/>
          </a:ln>
          <a:effectLst/>
        </p:spPr>
      </p:pic>
    </p:spTree>
    <p:extLst>
      <p:ext uri="{BB962C8B-B14F-4D97-AF65-F5344CB8AC3E}">
        <p14:creationId xmlns:p14="http://schemas.microsoft.com/office/powerpoint/2010/main" val="48022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For each data set, for each </a:t>
            </a:r>
            <a:r>
              <a:rPr lang="en-US" sz="2400" dirty="0" err="1"/>
              <a:t>LifeAndDeath</a:t>
            </a:r>
            <a:r>
              <a:rPr lang="en-US" sz="2400" dirty="0"/>
              <a:t> class, </a:t>
            </a:r>
            <a:r>
              <a:rPr lang="en-US" sz="2400" b="1" dirty="0"/>
              <a:t>percentage</a:t>
            </a:r>
            <a:r>
              <a:rPr lang="en-US" sz="2400" dirty="0"/>
              <a:t> of </a:t>
            </a:r>
            <a:r>
              <a:rPr lang="en-US" sz="2400" dirty="0">
                <a:solidFill>
                  <a:srgbClr val="0000FF"/>
                </a:solidFill>
              </a:rPr>
              <a:t>tables per duration range </a:t>
            </a:r>
            <a:r>
              <a:rPr lang="en-US" sz="2400" b="1" dirty="0"/>
              <a:t>over the total of the data set </a:t>
            </a:r>
            <a:r>
              <a:rPr lang="en-US" sz="2400" b="1" dirty="0" smtClean="0"/>
              <a:t/>
            </a:r>
            <a:br>
              <a:rPr lang="en-US" sz="2400" b="1" dirty="0" smtClean="0"/>
            </a:br>
            <a:r>
              <a:rPr lang="en-US" sz="2400" dirty="0" smtClean="0"/>
              <a:t>(</a:t>
            </a:r>
            <a:r>
              <a:rPr lang="en-US" sz="2400" dirty="0"/>
              <a:t>for each data set, the sum of all cells adds up to 100%)</a:t>
            </a:r>
            <a:endParaRPr lang="el-GR" sz="24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18</a:t>
            </a:fld>
            <a:endParaRPr lang="el-GR"/>
          </a:p>
        </p:txBody>
      </p:sp>
      <p:pic>
        <p:nvPicPr>
          <p:cNvPr id="5122" name="Picture 2" descr="D:\Users\pvassil\RESEARCH\ON_GOING\EVOLUTION\DB_Evolution\21_TableLifetimes\02_ISeeDeadPeople\16Summer\figures_MASTER\5_G_Pct_Dur-LAD_to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48" y="1772816"/>
            <a:ext cx="8983604" cy="35568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179512" y="5772397"/>
            <a:ext cx="8784976" cy="1040979"/>
          </a:xfrm>
          <a:prstGeom prst="rect">
            <a:avLst/>
          </a:prstGeom>
          <a:solidFill>
            <a:schemeClr val="bg1">
              <a:lumMod val="95000"/>
            </a:schemeClr>
          </a:solidFill>
        </p:spPr>
        <p:txBody>
          <a:bodyPr vert="horz" lIns="91440" tIns="45720" rIns="91440" bIns="45720" rtlCol="0">
            <a:normAutofit fontScale="92500"/>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presentations</a:t>
            </a:r>
            <a:r>
              <a:rPr kumimoji="0" lang="en-US" sz="2800" b="1" i="0" u="none" strike="noStrike" kern="1200" cap="none" spc="0" normalizeH="0" baseline="0" noProof="0" dirty="0" smtClean="0">
                <a:ln>
                  <a:noFill/>
                </a:ln>
                <a:solidFill>
                  <a:srgbClr val="808080"/>
                </a:solidFill>
                <a:effectLst/>
                <a:uLnTx/>
                <a:uFillTx/>
                <a:latin typeface="+mn-lt"/>
                <a:ea typeface="+mn-ea"/>
                <a:cs typeface="+mn-cs"/>
              </a:rPr>
              <a:t>, …)</a:t>
            </a:r>
          </a:p>
          <a:p>
            <a:pPr marL="266700" lvl="2" indent="-228600" algn="ctr">
              <a:spcBef>
                <a:spcPct val="20000"/>
              </a:spcBef>
              <a:defRPr/>
            </a:pPr>
            <a:r>
              <a:rPr lang="en-US" sz="2800" b="1" dirty="0">
                <a:hlinkClick r:id="rId3"/>
              </a:rPr>
              <a:t>http://www.cs.uoi.gr</a:t>
            </a:r>
            <a:r>
              <a:rPr lang="en-US" sz="2800" b="1" dirty="0" smtClean="0">
                <a:hlinkClick r:id="rId3"/>
              </a:rPr>
              <a:t>/~pvassil/projects/schemaBiographies</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82764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Indicative, </a:t>
            </a:r>
            <a:r>
              <a:rPr lang="en-US" sz="2800" dirty="0">
                <a:solidFill>
                  <a:srgbClr val="FF0000"/>
                </a:solidFill>
              </a:rPr>
              <a:t>average values over all datasets</a:t>
            </a:r>
            <a:r>
              <a:rPr lang="en-US" sz="2800" dirty="0"/>
              <a:t>: </a:t>
            </a:r>
            <a:r>
              <a:rPr lang="en-US" sz="2800" dirty="0" smtClean="0"/>
              <a:t/>
            </a:r>
            <a:br>
              <a:rPr lang="en-US" sz="2800" dirty="0" smtClean="0"/>
            </a:br>
            <a:r>
              <a:rPr lang="en-US" sz="2800" dirty="0" smtClean="0"/>
              <a:t>for </a:t>
            </a:r>
            <a:r>
              <a:rPr lang="en-US" sz="2800" dirty="0"/>
              <a:t>each </a:t>
            </a:r>
            <a:r>
              <a:rPr lang="en-US" sz="2800" dirty="0" err="1"/>
              <a:t>LifeAndDeath</a:t>
            </a:r>
            <a:r>
              <a:rPr lang="en-US" sz="2800" dirty="0"/>
              <a:t> </a:t>
            </a:r>
            <a:r>
              <a:rPr lang="en-US" sz="2800" dirty="0" smtClean="0"/>
              <a:t>class,</a:t>
            </a:r>
            <a:r>
              <a:rPr lang="en-US" sz="2800" b="1" dirty="0" smtClean="0"/>
              <a:t> </a:t>
            </a:r>
            <a:r>
              <a:rPr lang="en-US" sz="2800" b="1" dirty="0"/>
              <a:t>percentage</a:t>
            </a:r>
            <a:r>
              <a:rPr lang="en-US" sz="2800" dirty="0"/>
              <a:t> of </a:t>
            </a:r>
            <a:r>
              <a:rPr lang="en-US" sz="2800" dirty="0">
                <a:solidFill>
                  <a:srgbClr val="0000FF"/>
                </a:solidFill>
              </a:rPr>
              <a:t>tables per duration range </a:t>
            </a:r>
            <a:r>
              <a:rPr lang="en-US" sz="2800" b="1" dirty="0"/>
              <a:t>over the total of the data set </a:t>
            </a:r>
            <a:endParaRPr lang="el-GR" sz="2800"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19</a:t>
            </a:fld>
            <a:endParaRPr lang="el-GR"/>
          </a:p>
        </p:txBody>
      </p:sp>
      <p:pic>
        <p:nvPicPr>
          <p:cNvPr id="6146" name="Picture 2" descr="D:\Users\pvassil\RESEARCH\ON_GOING\EVOLUTION\DB_Evolution\21_TableLifetimes\02_ISeeDeadPeople\16Summer\figures_MASTER\5_F_AvgPct_Dur-LAD_to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830104"/>
            <a:ext cx="9001000" cy="15275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5355474"/>
            <a:ext cx="8136904" cy="1477328"/>
          </a:xfrm>
          <a:prstGeom prst="rect">
            <a:avLst/>
          </a:prstGeom>
        </p:spPr>
        <p:txBody>
          <a:bodyPr wrap="square">
            <a:spAutoFit/>
          </a:bodyPr>
          <a:lstStyle/>
          <a:p>
            <a:r>
              <a:rPr lang="en-US" i="1" dirty="0"/>
              <a:t>An acute reader might express the concern whether it would be better to gather</a:t>
            </a:r>
          </a:p>
          <a:p>
            <a:r>
              <a:rPr lang="en-US" i="1" dirty="0"/>
              <a:t>all the tables in one single set and average over them. We disagree: each data set</a:t>
            </a:r>
          </a:p>
          <a:p>
            <a:r>
              <a:rPr lang="en-US" i="1" dirty="0"/>
              <a:t>comes with its own requirements, development style, and idiosyncrasy and putting</a:t>
            </a:r>
          </a:p>
          <a:p>
            <a:r>
              <a:rPr lang="en-US" i="1" dirty="0"/>
              <a:t>all tables in a single data set, not only scandalously favors large data sets, but</a:t>
            </a:r>
          </a:p>
          <a:p>
            <a:r>
              <a:rPr lang="en-US" i="1" dirty="0"/>
              <a:t>integrates </a:t>
            </a:r>
            <a:r>
              <a:rPr lang="en-US" i="1" dirty="0" smtClean="0"/>
              <a:t>different </a:t>
            </a:r>
            <a:r>
              <a:rPr lang="en-US" i="1" dirty="0"/>
              <a:t>things. We average the behavior of schemata, not tables here.</a:t>
            </a:r>
            <a:endParaRPr lang="el-GR" i="1" dirty="0"/>
          </a:p>
        </p:txBody>
      </p:sp>
    </p:spTree>
    <p:extLst>
      <p:ext uri="{BB962C8B-B14F-4D97-AF65-F5344CB8AC3E}">
        <p14:creationId xmlns:p14="http://schemas.microsoft.com/office/powerpoint/2010/main" val="325445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Why is schema evolution so important?</a:t>
            </a:r>
            <a:endParaRPr lang="en-US" sz="3600" dirty="0"/>
          </a:p>
        </p:txBody>
      </p:sp>
      <p:sp>
        <p:nvSpPr>
          <p:cNvPr id="21507" name="Content Placeholder 2"/>
          <p:cNvSpPr>
            <a:spLocks noGrp="1"/>
          </p:cNvSpPr>
          <p:nvPr>
            <p:ph idx="1"/>
          </p:nvPr>
        </p:nvSpPr>
        <p:spPr>
          <a:xfrm>
            <a:off x="457200" y="1500188"/>
            <a:ext cx="8472488" cy="5169172"/>
          </a:xfrm>
        </p:spPr>
        <p:txBody>
          <a:bodyPr>
            <a:normAutofit lnSpcReduction="10000"/>
          </a:bodyPr>
          <a:lstStyle/>
          <a:p>
            <a:r>
              <a:rPr lang="en-US" sz="2400" dirty="0" smtClean="0"/>
              <a:t>Software and DB </a:t>
            </a:r>
            <a:r>
              <a:rPr lang="en-US" sz="2400" b="1" dirty="0" smtClean="0"/>
              <a:t>maintenance</a:t>
            </a:r>
            <a:r>
              <a:rPr lang="en-US" sz="2400" dirty="0" smtClean="0"/>
              <a:t> makes up for </a:t>
            </a:r>
            <a:r>
              <a:rPr lang="en-US" sz="2400" b="1" dirty="0" smtClean="0"/>
              <a:t>at least 50% of all resources spent in a project</a:t>
            </a:r>
            <a:r>
              <a:rPr lang="en-US" sz="2400" dirty="0" smtClean="0"/>
              <a:t>.</a:t>
            </a:r>
          </a:p>
          <a:p>
            <a:r>
              <a:rPr lang="en-US" sz="2400" b="1" dirty="0" smtClean="0"/>
              <a:t>Databases </a:t>
            </a:r>
            <a:r>
              <a:rPr lang="en-US" sz="2400" b="1" dirty="0" smtClean="0"/>
              <a:t>are rarely stand-alone: typically, an entire ecosystem of applications is structured around them =&gt;</a:t>
            </a:r>
          </a:p>
          <a:p>
            <a:r>
              <a:rPr lang="en-US" sz="2400" b="1" dirty="0" smtClean="0"/>
              <a:t>Changes in the schema can impact a large </a:t>
            </a:r>
            <a:r>
              <a:rPr lang="en-US" sz="2400" dirty="0" smtClean="0"/>
              <a:t>(typically, not traced) </a:t>
            </a:r>
            <a:r>
              <a:rPr lang="en-US" sz="2400" b="1" dirty="0" smtClean="0"/>
              <a:t>number of surrounding app’s</a:t>
            </a:r>
            <a:r>
              <a:rPr lang="en-US" sz="2400" dirty="0" smtClean="0"/>
              <a:t>, without explicit identification of the impact. </a:t>
            </a:r>
          </a:p>
          <a:p>
            <a:pPr>
              <a:buNone/>
            </a:pPr>
            <a:endParaRPr lang="en-US" sz="2400" dirty="0" smtClean="0"/>
          </a:p>
          <a:p>
            <a:pPr lvl="1" algn="ctr">
              <a:buNone/>
            </a:pPr>
            <a:r>
              <a:rPr lang="en-US" sz="2400" dirty="0" smtClean="0"/>
              <a:t>Is it possible to </a:t>
            </a:r>
            <a:r>
              <a:rPr lang="en-US" sz="2400" b="1" dirty="0" smtClean="0">
                <a:solidFill>
                  <a:srgbClr val="0000FF"/>
                </a:solidFill>
              </a:rPr>
              <a:t>“design for evolution” </a:t>
            </a:r>
            <a:r>
              <a:rPr lang="en-US" sz="2400" dirty="0" smtClean="0"/>
              <a:t>and </a:t>
            </a:r>
            <a:r>
              <a:rPr lang="en-US" sz="2400" b="1" dirty="0" smtClean="0"/>
              <a:t>minimize the impact of evolution</a:t>
            </a:r>
            <a:r>
              <a:rPr lang="en-US" sz="2400" dirty="0" smtClean="0"/>
              <a:t> to the surrounding applications?</a:t>
            </a:r>
          </a:p>
          <a:p>
            <a:endParaRPr lang="en-US" sz="2400" dirty="0" smtClean="0"/>
          </a:p>
          <a:p>
            <a:pPr algn="ctr">
              <a:buNone/>
            </a:pPr>
            <a:r>
              <a:rPr lang="en-US" sz="2400" b="1" dirty="0" smtClean="0">
                <a:solidFill>
                  <a:srgbClr val="FF0000"/>
                </a:solidFill>
              </a:rPr>
              <a:t>… But first, we need to know the “patterns of evolution” of relational schemata! …</a:t>
            </a:r>
          </a:p>
        </p:txBody>
      </p:sp>
      <p:sp>
        <p:nvSpPr>
          <p:cNvPr id="5" name="Slide Number Placeholder 4"/>
          <p:cNvSpPr>
            <a:spLocks noGrp="1"/>
          </p:cNvSpPr>
          <p:nvPr>
            <p:ph type="sldNum" sz="quarter" idx="12"/>
          </p:nvPr>
        </p:nvSpPr>
        <p:spPr>
          <a:xfrm>
            <a:off x="6553200" y="6356350"/>
            <a:ext cx="2133600" cy="365125"/>
          </a:xfrm>
        </p:spPr>
        <p:txBody>
          <a:bodyPr/>
          <a:lstStyle/>
          <a:p>
            <a:fld id="{69E29E33-B620-47F9-BB04-8846C2A5AFCC}" type="slidenum">
              <a:rPr lang="en-US" smtClean="0"/>
              <a:pPr/>
              <a:t>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50035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electrolysis as a </a:t>
            </a:r>
            <a:r>
              <a:rPr lang="en-US" dirty="0" err="1" smtClean="0"/>
              <a:t>heatmap</a:t>
            </a:r>
            <a:r>
              <a:rPr lang="en-US" dirty="0" smtClean="0"/>
              <a:t> …</a:t>
            </a:r>
            <a:endParaRPr lang="el-GR"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7436D98-9539-44E1-9C46-C8A7EE3A4F66}" type="slidenum">
              <a:rPr lang="el-GR" smtClean="0"/>
              <a:pPr/>
              <a:t>20</a:t>
            </a:fld>
            <a:endParaRPr lang="el-GR"/>
          </a:p>
        </p:txBody>
      </p:sp>
      <p:pic>
        <p:nvPicPr>
          <p:cNvPr id="9218"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8712968" cy="20018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4029165"/>
            <a:ext cx="7704856" cy="2246769"/>
          </a:xfrm>
          <a:prstGeom prst="rect">
            <a:avLst/>
          </a:prstGeom>
        </p:spPr>
        <p:txBody>
          <a:bodyPr wrap="square">
            <a:spAutoFit/>
          </a:bodyPr>
          <a:lstStyle/>
          <a:p>
            <a:pPr marL="285750" indent="-285750">
              <a:buFont typeface="Arial" pitchFamily="34" charset="0"/>
              <a:buChar char="•"/>
            </a:pPr>
            <a:r>
              <a:rPr lang="en-US" sz="2000" dirty="0" smtClean="0"/>
              <a:t>For </a:t>
            </a:r>
            <a:r>
              <a:rPr lang="en-US" sz="2000" dirty="0"/>
              <a:t>each </a:t>
            </a:r>
            <a:r>
              <a:rPr lang="en-US" sz="2000" i="1" dirty="0" err="1"/>
              <a:t>LifeAndDeath</a:t>
            </a:r>
            <a:r>
              <a:rPr lang="en-US" sz="2000" i="1" dirty="0"/>
              <a:t> </a:t>
            </a:r>
            <a:r>
              <a:rPr lang="en-US" sz="2000" dirty="0"/>
              <a:t>value, and for each duration range of 5% of the database lifetime, we computed the percentage of tables </a:t>
            </a:r>
            <a:r>
              <a:rPr lang="en-US" sz="2000" dirty="0" smtClean="0"/>
              <a:t>(over the total of the data set) whose </a:t>
            </a:r>
            <a:r>
              <a:rPr lang="en-US" sz="2000" dirty="0"/>
              <a:t>duration falls within this range. </a:t>
            </a:r>
            <a:endParaRPr lang="en-US" sz="2000" dirty="0" smtClean="0"/>
          </a:p>
          <a:p>
            <a:pPr marL="285750" indent="-285750">
              <a:buFont typeface="Arial" pitchFamily="34" charset="0"/>
              <a:buChar char="•"/>
            </a:pPr>
            <a:r>
              <a:rPr lang="en-US" sz="2000" dirty="0" smtClean="0"/>
              <a:t>We removed cells that corresponded to only one data set</a:t>
            </a:r>
          </a:p>
          <a:p>
            <a:endParaRPr lang="en-US" sz="2000" dirty="0"/>
          </a:p>
          <a:p>
            <a:r>
              <a:rPr lang="en-US" sz="2000" dirty="0" smtClean="0"/>
              <a:t>The resulting </a:t>
            </a:r>
            <a:r>
              <a:rPr lang="en-US" sz="2000" dirty="0" err="1" smtClean="0"/>
              <a:t>heatmap</a:t>
            </a:r>
            <a:r>
              <a:rPr lang="en-US" sz="2000" dirty="0" smtClean="0"/>
              <a:t> shows the polarization in colors: brighter color signifies higher percentage of the population</a:t>
            </a:r>
            <a:endParaRPr lang="el-GR" sz="2000" dirty="0"/>
          </a:p>
        </p:txBody>
      </p:sp>
    </p:spTree>
    <p:extLst>
      <p:ext uri="{BB962C8B-B14F-4D97-AF65-F5344CB8AC3E}">
        <p14:creationId xmlns:p14="http://schemas.microsoft.com/office/powerpoint/2010/main" val="1087732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&amp; Open issues</a:t>
            </a:r>
            <a:endParaRPr lang="el-GR" dirty="0"/>
          </a:p>
        </p:txBody>
      </p:sp>
      <p:sp>
        <p:nvSpPr>
          <p:cNvPr id="3" name="Text Placeholder 2"/>
          <p:cNvSpPr>
            <a:spLocks noGrp="1"/>
          </p:cNvSpPr>
          <p:nvPr>
            <p:ph type="body" idx="1"/>
          </p:nvPr>
        </p:nvSpPr>
        <p:spPr/>
        <p:txBody>
          <a:bodyPr/>
          <a:lstStyle/>
          <a:p>
            <a:r>
              <a:rPr lang="en-US" dirty="0" smtClean="0"/>
              <a:t>Main Findings</a:t>
            </a:r>
          </a:p>
          <a:p>
            <a:r>
              <a:rPr lang="en-US" dirty="0" smtClean="0"/>
              <a:t>Open Issues</a:t>
            </a:r>
            <a:endParaRPr lang="el-GR" dirty="0"/>
          </a:p>
        </p:txBody>
      </p:sp>
      <p:sp>
        <p:nvSpPr>
          <p:cNvPr id="4" name="Slide Number Placeholder 3"/>
          <p:cNvSpPr>
            <a:spLocks noGrp="1"/>
          </p:cNvSpPr>
          <p:nvPr>
            <p:ph type="sldNum" sz="quarter" idx="12"/>
          </p:nvPr>
        </p:nvSpPr>
        <p:spPr/>
        <p:txBody>
          <a:bodyPr/>
          <a:lstStyle/>
          <a:p>
            <a:fld id="{17436D98-9539-44E1-9C46-C8A7EE3A4F66}" type="slidenum">
              <a:rPr lang="el-GR" smtClean="0"/>
              <a:pPr/>
              <a:t>21</a:t>
            </a:fld>
            <a:endParaRPr lang="el-GR"/>
          </a:p>
        </p:txBody>
      </p:sp>
      <p:sp>
        <p:nvSpPr>
          <p:cNvPr id="5" name="Footer Placeholder 4"/>
          <p:cNvSpPr>
            <a:spLocks noGrp="1"/>
          </p:cNvSpPr>
          <p:nvPr>
            <p:ph type="ftr" sz="quarter" idx="11"/>
          </p:nvPr>
        </p:nvSpPr>
        <p:spPr/>
        <p:txBody>
          <a:bodyPr/>
          <a:lstStyle/>
          <a:p>
            <a:endParaRPr lang="el-GR"/>
          </a:p>
        </p:txBody>
      </p:sp>
      <p:pic>
        <p:nvPicPr>
          <p:cNvPr id="6"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3501008"/>
            <a:ext cx="1924050" cy="1536700"/>
          </a:xfrm>
          <a:prstGeom prst="rect">
            <a:avLst/>
          </a:prstGeom>
          <a:noFill/>
          <a:ln w="9525">
            <a:noFill/>
            <a:miter lim="800000"/>
            <a:headEnd/>
            <a:tailEnd/>
          </a:ln>
        </p:spPr>
      </p:pic>
      <p:sp>
        <p:nvSpPr>
          <p:cNvPr id="7" name="TextBox 6"/>
          <p:cNvSpPr txBox="1"/>
          <p:nvPr/>
        </p:nvSpPr>
        <p:spPr>
          <a:xfrm>
            <a:off x="6732240" y="260648"/>
            <a:ext cx="2160240" cy="1200329"/>
          </a:xfrm>
          <a:prstGeom prst="rect">
            <a:avLst/>
          </a:prstGeom>
          <a:noFill/>
        </p:spPr>
        <p:txBody>
          <a:bodyPr wrap="square" rtlCol="0">
            <a:spAutoFit/>
          </a:bodyPr>
          <a:lstStyle/>
          <a:p>
            <a:pPr>
              <a:buFont typeface="Arial" pitchFamily="34" charset="0"/>
              <a:buChar char="•"/>
            </a:pPr>
            <a:r>
              <a:rPr lang="en-US" dirty="0" smtClean="0">
                <a:solidFill>
                  <a:schemeClr val="bg1">
                    <a:lumMod val="50000"/>
                  </a:schemeClr>
                </a:solidFill>
                <a:latin typeface="+mn-lt"/>
              </a:rPr>
              <a:t> Background</a:t>
            </a:r>
          </a:p>
          <a:p>
            <a:pPr>
              <a:buFont typeface="Arial" pitchFamily="34" charset="0"/>
              <a:buChar char="•"/>
            </a:pPr>
            <a:r>
              <a:rPr lang="en-US" dirty="0" smtClean="0">
                <a:solidFill>
                  <a:schemeClr val="bg1">
                    <a:lumMod val="50000"/>
                  </a:schemeClr>
                </a:solidFill>
              </a:rPr>
              <a:t> Durations’ study</a:t>
            </a:r>
          </a:p>
          <a:p>
            <a:pPr>
              <a:buFont typeface="Arial" pitchFamily="34" charset="0"/>
              <a:buChar char="•"/>
            </a:pPr>
            <a:r>
              <a:rPr lang="en-US" dirty="0" smtClean="0">
                <a:solidFill>
                  <a:schemeClr val="bg1">
                    <a:lumMod val="50000"/>
                  </a:schemeClr>
                </a:solidFill>
                <a:latin typeface="+mn-lt"/>
              </a:rPr>
              <a:t> Electrolysis</a:t>
            </a:r>
          </a:p>
          <a:p>
            <a:pPr>
              <a:buFont typeface="Arial" pitchFamily="34" charset="0"/>
              <a:buChar char="•"/>
            </a:pPr>
            <a:r>
              <a:rPr lang="en-US" dirty="0" smtClean="0">
                <a:solidFill>
                  <a:schemeClr val="bg1">
                    <a:lumMod val="50000"/>
                  </a:schemeClr>
                </a:solidFill>
              </a:rPr>
              <a:t> </a:t>
            </a:r>
            <a:r>
              <a:rPr lang="en-US" u="sng" dirty="0" smtClean="0"/>
              <a:t>Discussion</a:t>
            </a:r>
            <a:endParaRPr lang="el-GR" u="sng" dirty="0" smtClean="0">
              <a:latin typeface="+mn-lt"/>
            </a:endParaRPr>
          </a:p>
        </p:txBody>
      </p:sp>
    </p:spTree>
    <p:extLst>
      <p:ext uri="{BB962C8B-B14F-4D97-AF65-F5344CB8AC3E}">
        <p14:creationId xmlns:p14="http://schemas.microsoft.com/office/powerpoint/2010/main" val="277288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rPr>
              <a:t>Gravitation to </a:t>
            </a:r>
            <a:br>
              <a:rPr lang="en-US" dirty="0" smtClean="0">
                <a:solidFill>
                  <a:srgbClr val="FF0000"/>
                </a:solidFill>
              </a:rPr>
            </a:br>
            <a:r>
              <a:rPr lang="en-US" dirty="0" smtClean="0">
                <a:solidFill>
                  <a:srgbClr val="FF0000"/>
                </a:solidFill>
              </a:rPr>
              <a:t>Rigidity</a:t>
            </a:r>
            <a:endParaRPr lang="el-GR"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Although the majority of survivor tables are in the quiet class, we can quite emphatically say that </a:t>
            </a:r>
            <a:r>
              <a:rPr lang="en-US" b="1" dirty="0">
                <a:solidFill>
                  <a:srgbClr val="0000FF"/>
                </a:solidFill>
              </a:rPr>
              <a:t>it is the absence of evolution that </a:t>
            </a:r>
            <a:r>
              <a:rPr lang="en-US" b="1" dirty="0" smtClean="0">
                <a:solidFill>
                  <a:srgbClr val="0000FF"/>
                </a:solidFill>
              </a:rPr>
              <a:t>dominates</a:t>
            </a:r>
            <a:r>
              <a:rPr lang="en-US" dirty="0" smtClean="0">
                <a:solidFill>
                  <a:srgbClr val="0000FF"/>
                </a:solidFill>
              </a:rPr>
              <a:t>!</a:t>
            </a:r>
            <a:r>
              <a:rPr lang="en-US" dirty="0" smtClean="0"/>
              <a:t> </a:t>
            </a:r>
          </a:p>
          <a:p>
            <a:pPr lvl="1"/>
            <a:r>
              <a:rPr lang="en-US" dirty="0" smtClean="0"/>
              <a:t>Survivors </a:t>
            </a:r>
            <a:r>
              <a:rPr lang="en-US" dirty="0"/>
              <a:t>vastly outnumber removed tables. </a:t>
            </a:r>
            <a:endParaRPr lang="en-US" dirty="0" smtClean="0"/>
          </a:p>
          <a:p>
            <a:pPr lvl="1"/>
            <a:r>
              <a:rPr lang="en-US" dirty="0" smtClean="0"/>
              <a:t>Similarly</a:t>
            </a:r>
            <a:r>
              <a:rPr lang="en-US" dirty="0"/>
              <a:t>, rigid tables outnumber the active ones, both in the survival and, in particular, in the dead class. </a:t>
            </a:r>
            <a:endParaRPr lang="en-US" dirty="0" smtClean="0"/>
          </a:p>
          <a:p>
            <a:pPr lvl="1"/>
            <a:r>
              <a:rPr lang="en-US" dirty="0" smtClean="0"/>
              <a:t>Schema </a:t>
            </a:r>
            <a:r>
              <a:rPr lang="en-US" dirty="0"/>
              <a:t>size is rarely resized, and only in </a:t>
            </a:r>
            <a:r>
              <a:rPr lang="en-US" dirty="0" smtClean="0"/>
              <a:t>survivors (not in the paper). </a:t>
            </a:r>
          </a:p>
          <a:p>
            <a:pPr lvl="1"/>
            <a:r>
              <a:rPr lang="en-US" dirty="0" smtClean="0"/>
              <a:t>Active </a:t>
            </a:r>
            <a:r>
              <a:rPr lang="en-US" dirty="0"/>
              <a:t>tables are few and do not seem to be born in other but early phases of the database lifetime. </a:t>
            </a:r>
            <a:endParaRPr lang="el-GR" dirty="0"/>
          </a:p>
          <a:p>
            <a:r>
              <a:rPr lang="en-US" dirty="0"/>
              <a:t>Evidently, not only survival is also stronger than removal, but </a:t>
            </a:r>
            <a:r>
              <a:rPr lang="en-US" b="1" dirty="0">
                <a:solidFill>
                  <a:srgbClr val="FF0000"/>
                </a:solidFill>
              </a:rPr>
              <a:t>rigidity is also stronger a force than variability </a:t>
            </a:r>
            <a:r>
              <a:rPr lang="en-US" dirty="0"/>
              <a:t>and the combination of the two forces further lowers the amount of change in the life of a database schema.</a:t>
            </a:r>
            <a:endParaRPr lang="el-GR" dirty="0"/>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22</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9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Gravitation to </a:t>
            </a:r>
            <a:br>
              <a:rPr lang="en-US" dirty="0" smtClean="0"/>
            </a:br>
            <a:r>
              <a:rPr lang="en-US" dirty="0" smtClean="0"/>
              <a:t>rigidity: death</a:t>
            </a:r>
            <a:endParaRPr lang="el-GR" dirty="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Why dead tables have </a:t>
            </a:r>
            <a:r>
              <a:rPr lang="en-US" sz="3100" b="1" dirty="0" smtClean="0">
                <a:solidFill>
                  <a:srgbClr val="FF0000"/>
                </a:solidFill>
              </a:rPr>
              <a:t>short</a:t>
            </a:r>
            <a:r>
              <a:rPr lang="en-US" b="1" dirty="0" smtClean="0">
                <a:solidFill>
                  <a:srgbClr val="FF0000"/>
                </a:solidFill>
              </a:rPr>
              <a:t> </a:t>
            </a:r>
            <a:r>
              <a:rPr lang="en-US" b="1" dirty="0" smtClean="0">
                <a:solidFill>
                  <a:srgbClr val="FF0000"/>
                </a:solidFill>
              </a:rPr>
              <a:t>durations and die mostly rigid?</a:t>
            </a:r>
            <a:endParaRPr lang="en-US" b="1" dirty="0" smtClean="0">
              <a:solidFill>
                <a:srgbClr val="FF0000"/>
              </a:solidFill>
            </a:endParaRPr>
          </a:p>
          <a:p>
            <a:pPr lvl="1"/>
            <a:r>
              <a:rPr lang="en-US" dirty="0" smtClean="0"/>
              <a:t>We believe its </a:t>
            </a:r>
            <a:r>
              <a:rPr lang="en-US" dirty="0" smtClean="0">
                <a:solidFill>
                  <a:srgbClr val="FF0000"/>
                </a:solidFill>
              </a:rPr>
              <a:t>due to the </a:t>
            </a:r>
            <a:r>
              <a:rPr lang="en-US" dirty="0">
                <a:solidFill>
                  <a:srgbClr val="FF0000"/>
                </a:solidFill>
              </a:rPr>
              <a:t>cost that deletions have for the maintenance of the software that surrounds the database</a:t>
            </a:r>
            <a:r>
              <a:rPr lang="en-US" dirty="0"/>
              <a:t>. </a:t>
            </a:r>
            <a:endParaRPr lang="en-US" dirty="0" smtClean="0"/>
          </a:p>
          <a:p>
            <a:pPr lvl="1"/>
            <a:r>
              <a:rPr lang="en-US" dirty="0" smtClean="0"/>
              <a:t>The </a:t>
            </a:r>
            <a:r>
              <a:rPr lang="en-US" dirty="0"/>
              <a:t>earlier a table is removed, the smaller the cost of maintaining the surrounding </a:t>
            </a:r>
            <a:r>
              <a:rPr lang="en-US" dirty="0" smtClean="0"/>
              <a:t>code is</a:t>
            </a:r>
            <a:r>
              <a:rPr lang="en-US" dirty="0"/>
              <a:t>. </a:t>
            </a:r>
            <a:r>
              <a:rPr lang="en-US" dirty="0" smtClean="0"/>
              <a:t>If the table starts being used by queries spread in the code, the cost to </a:t>
            </a:r>
            <a:r>
              <a:rPr lang="en-US" dirty="0"/>
              <a:t>to locate, maintain and test the application code that uses </a:t>
            </a:r>
            <a:r>
              <a:rPr lang="en-US" dirty="0" smtClean="0"/>
              <a:t>it is high.  </a:t>
            </a: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23</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89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Gravitation to </a:t>
            </a:r>
            <a:br>
              <a:rPr lang="en-US" dirty="0" smtClean="0"/>
            </a:br>
            <a:r>
              <a:rPr lang="en-US" dirty="0" smtClean="0"/>
              <a:t>rigidity: life</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FF"/>
                </a:solidFill>
              </a:rPr>
              <a:t>Who survives? Why do survivors last long?</a:t>
            </a:r>
          </a:p>
          <a:p>
            <a:pPr lvl="1"/>
            <a:r>
              <a:rPr lang="en-US" dirty="0" smtClean="0"/>
              <a:t>Due to the </a:t>
            </a:r>
            <a:r>
              <a:rPr lang="en-US" dirty="0"/>
              <a:t>reluctance for </a:t>
            </a:r>
            <a:r>
              <a:rPr lang="en-US" dirty="0" smtClean="0"/>
              <a:t>removals, it appears that </a:t>
            </a:r>
            <a:r>
              <a:rPr lang="en-US" b="1" dirty="0" smtClean="0">
                <a:solidFill>
                  <a:srgbClr val="0000FF"/>
                </a:solidFill>
              </a:rPr>
              <a:t>after a certain period, practically within 10%-20% of the databases’ lifetime,  tables begin to be “safe”…  </a:t>
            </a:r>
          </a:p>
          <a:p>
            <a:pPr lvl="1"/>
            <a:r>
              <a:rPr lang="en-US" dirty="0" smtClean="0"/>
              <a:t>… add to this that </a:t>
            </a:r>
            <a:r>
              <a:rPr lang="en-US" dirty="0"/>
              <a:t>the starting versions of the database already include a large percentage of the overall population of </a:t>
            </a:r>
            <a:r>
              <a:rPr lang="en-US" dirty="0" smtClean="0"/>
              <a:t>tables</a:t>
            </a:r>
            <a:r>
              <a:rPr lang="en-US" dirty="0"/>
              <a:t> </a:t>
            </a:r>
            <a:r>
              <a:rPr lang="en-US" dirty="0" smtClean="0"/>
              <a:t>…</a:t>
            </a:r>
            <a:endParaRPr lang="en-US" dirty="0" smtClean="0"/>
          </a:p>
          <a:p>
            <a:pPr lvl="1"/>
            <a:r>
              <a:rPr lang="en-US" dirty="0" smtClean="0"/>
              <a:t>… and you get a right-heavy</a:t>
            </a:r>
            <a:r>
              <a:rPr lang="en-US" dirty="0"/>
              <a:t>, left-tailed, negatively skewed distribution of survivor tables (</a:t>
            </a:r>
            <a:r>
              <a:rPr lang="en-US" dirty="0">
                <a:solidFill>
                  <a:srgbClr val="3333FF"/>
                </a:solidFill>
              </a:rPr>
              <a:t>for 6 out of 8 data sets, </a:t>
            </a:r>
            <a:r>
              <a:rPr lang="en-US" b="1" dirty="0">
                <a:solidFill>
                  <a:srgbClr val="3333FF"/>
                </a:solidFill>
              </a:rPr>
              <a:t>survivor durations reaching the final bucket of the respective histogram exceed 45</a:t>
            </a:r>
            <a:r>
              <a:rPr lang="en-US" b="1" dirty="0" smtClean="0">
                <a:solidFill>
                  <a:srgbClr val="3333FF"/>
                </a:solidFill>
              </a:rPr>
              <a:t>%</a:t>
            </a:r>
            <a:r>
              <a:rPr lang="en-US" dirty="0" smtClean="0">
                <a:solidFill>
                  <a:srgbClr val="3333FF"/>
                </a:solidFill>
              </a:rPr>
              <a:t>).</a:t>
            </a:r>
            <a:endParaRPr lang="el-GR" dirty="0" smtClean="0"/>
          </a:p>
          <a:p>
            <a:pPr lvl="1"/>
            <a:endParaRPr lang="el-GR" dirty="0">
              <a:solidFill>
                <a:srgbClr val="3333FF"/>
              </a:solidFill>
            </a:endParaRP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24</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89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Gravitation to </a:t>
            </a:r>
            <a:br>
              <a:rPr lang="en-US" dirty="0" smtClean="0"/>
            </a:br>
            <a:r>
              <a:rPr lang="en-US" dirty="0" smtClean="0"/>
              <a:t>rigidity: life</a:t>
            </a:r>
            <a:endParaRPr lang="el-GR" dirty="0"/>
          </a:p>
        </p:txBody>
      </p:sp>
      <p:sp>
        <p:nvSpPr>
          <p:cNvPr id="3" name="Content Placeholder 2"/>
          <p:cNvSpPr>
            <a:spLocks noGrp="1"/>
          </p:cNvSpPr>
          <p:nvPr>
            <p:ph idx="1"/>
          </p:nvPr>
        </p:nvSpPr>
        <p:spPr>
          <a:xfrm>
            <a:off x="457200" y="1600200"/>
            <a:ext cx="8363272" cy="4525963"/>
          </a:xfrm>
        </p:spPr>
        <p:txBody>
          <a:bodyPr>
            <a:noAutofit/>
          </a:bodyPr>
          <a:lstStyle/>
          <a:p>
            <a:pPr lvl="0"/>
            <a:r>
              <a:rPr lang="en-US" sz="2400" b="1" dirty="0" smtClean="0"/>
              <a:t>Tables </a:t>
            </a:r>
            <a:r>
              <a:rPr lang="en-US" sz="2400" b="1" dirty="0"/>
              <a:t>with high durations </a:t>
            </a:r>
            <a:r>
              <a:rPr lang="en-US" sz="2400" b="1" dirty="0" smtClean="0"/>
              <a:t>that </a:t>
            </a:r>
            <a:r>
              <a:rPr lang="en-US" sz="2400" b="1" dirty="0"/>
              <a:t>survive spend their lives mostly quietly</a:t>
            </a:r>
            <a:r>
              <a:rPr lang="en-US" sz="2400" dirty="0"/>
              <a:t> </a:t>
            </a:r>
            <a:r>
              <a:rPr lang="en-US" sz="2400" dirty="0" smtClean="0"/>
              <a:t>(with </a:t>
            </a:r>
            <a:r>
              <a:rPr lang="en-US" sz="2400" dirty="0"/>
              <a:t>the few occasional maintenance changes) – again minimizing the impact to the surrounding code.</a:t>
            </a:r>
            <a:endParaRPr lang="el-GR" sz="2400" dirty="0"/>
          </a:p>
          <a:p>
            <a:r>
              <a:rPr lang="en-US" sz="2400" b="1" dirty="0">
                <a:solidFill>
                  <a:srgbClr val="3333FF"/>
                </a:solidFill>
              </a:rPr>
              <a:t>The high concentration of the few active tables to very high durations and survival </a:t>
            </a:r>
            <a:r>
              <a:rPr lang="en-US" sz="2400" b="1" dirty="0" smtClean="0">
                <a:solidFill>
                  <a:srgbClr val="3333FF"/>
                </a:solidFill>
              </a:rPr>
              <a:t>is related </a:t>
            </a:r>
            <a:r>
              <a:rPr lang="en-US" sz="2400" b="1" dirty="0">
                <a:solidFill>
                  <a:srgbClr val="3333FF"/>
                </a:solidFill>
              </a:rPr>
              <a:t>to the gravitation to rigidity</a:t>
            </a:r>
            <a:r>
              <a:rPr lang="en-US" sz="2400" b="1" dirty="0"/>
              <a:t>: </a:t>
            </a:r>
            <a:endParaRPr lang="en-US" sz="2400" b="1" dirty="0" smtClean="0"/>
          </a:p>
          <a:p>
            <a:pPr lvl="1"/>
            <a:r>
              <a:rPr lang="en-US" sz="2000" dirty="0" smtClean="0"/>
              <a:t>… the </a:t>
            </a:r>
            <a:r>
              <a:rPr lang="en-US" sz="2000" dirty="0"/>
              <a:t>early phases of the database lifetime typically include more table births </a:t>
            </a:r>
            <a:endParaRPr lang="en-US" sz="2000" dirty="0" smtClean="0"/>
          </a:p>
          <a:p>
            <a:pPr lvl="1"/>
            <a:r>
              <a:rPr lang="en-US" sz="2000" dirty="0" smtClean="0"/>
              <a:t>… after </a:t>
            </a:r>
            <a:r>
              <a:rPr lang="en-US" sz="2000" dirty="0"/>
              <a:t>the development of a substantial amount of code, too high rate of updates becomes harder; this results in very low numbers of active tables being born later. </a:t>
            </a:r>
            <a:endParaRPr lang="en-US" sz="2000" dirty="0" smtClean="0"/>
          </a:p>
          <a:p>
            <a:pPr lvl="1"/>
            <a:r>
              <a:rPr lang="en-US" sz="2000" dirty="0" smtClean="0"/>
              <a:t>So</a:t>
            </a:r>
            <a:r>
              <a:rPr lang="en-US" sz="2000" dirty="0"/>
              <a:t>, </a:t>
            </a:r>
            <a:r>
              <a:rPr lang="en-US" sz="2000" b="1" dirty="0">
                <a:solidFill>
                  <a:srgbClr val="0000FF"/>
                </a:solidFill>
              </a:rPr>
              <a:t>the pattern should not be read so much as “active tables are born early”, but rather as “we do not see so many active tables being born in late phases of the database life</a:t>
            </a:r>
            <a:r>
              <a:rPr lang="en-US" sz="2000" b="1" dirty="0" smtClean="0">
                <a:solidFill>
                  <a:srgbClr val="0000FF"/>
                </a:solidFill>
              </a:rPr>
              <a:t>”.</a:t>
            </a:r>
            <a:endParaRPr lang="el-GR" sz="2000" b="1" dirty="0">
              <a:solidFill>
                <a:srgbClr val="0000FF"/>
              </a:solidFill>
            </a:endParaRP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25</a:t>
            </a:fld>
            <a:endParaRPr lang="el-GR" dirty="0"/>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7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Activity &amp;</a:t>
            </a:r>
            <a:br>
              <a:rPr lang="en-US" dirty="0" smtClean="0"/>
            </a:br>
            <a:r>
              <a:rPr lang="en-US" dirty="0" smtClean="0"/>
              <a:t>Duration</a:t>
            </a:r>
            <a:endParaRPr lang="el-GR" dirty="0"/>
          </a:p>
        </p:txBody>
      </p:sp>
      <p:sp>
        <p:nvSpPr>
          <p:cNvPr id="3" name="Content Placeholder 2"/>
          <p:cNvSpPr>
            <a:spLocks noGrp="1"/>
          </p:cNvSpPr>
          <p:nvPr>
            <p:ph idx="1"/>
          </p:nvPr>
        </p:nvSpPr>
        <p:spPr/>
        <p:txBody>
          <a:bodyPr>
            <a:normAutofit fontScale="85000" lnSpcReduction="10000"/>
          </a:bodyPr>
          <a:lstStyle/>
          <a:p>
            <a:pPr lvl="0"/>
            <a:r>
              <a:rPr lang="en-US" sz="3100" b="1" dirty="0" smtClean="0">
                <a:solidFill>
                  <a:srgbClr val="C00000"/>
                </a:solidFill>
              </a:rPr>
              <a:t>Rigid tables find it hard to attain high durations </a:t>
            </a:r>
            <a:r>
              <a:rPr lang="en-US" sz="3100" dirty="0" smtClean="0"/>
              <a:t>(unless found in an environment of low change activity). </a:t>
            </a:r>
          </a:p>
          <a:p>
            <a:pPr lvl="1"/>
            <a:r>
              <a:rPr lang="en-US" dirty="0" smtClean="0"/>
              <a:t>Shortly after there are born, they are in the high-risk group of being removed. </a:t>
            </a:r>
          </a:p>
          <a:p>
            <a:pPr lvl="1"/>
            <a:r>
              <a:rPr lang="en-US" dirty="0" smtClean="0"/>
              <a:t>Rigid tables have the highest migration probability (a single </a:t>
            </a:r>
            <a:r>
              <a:rPr lang="en-US" dirty="0" err="1" smtClean="0"/>
              <a:t>upd</a:t>
            </a:r>
            <a:r>
              <a:rPr lang="en-US" dirty="0" smtClean="0"/>
              <a:t> =&gt; quiet). </a:t>
            </a:r>
            <a:endParaRPr lang="el-GR" dirty="0" smtClean="0"/>
          </a:p>
          <a:p>
            <a:r>
              <a:rPr lang="en-US" dirty="0" smtClean="0">
                <a:solidFill>
                  <a:srgbClr val="0000FF"/>
                </a:solidFill>
              </a:rPr>
              <a:t>Long duration and high activity are also correlated</a:t>
            </a:r>
          </a:p>
          <a:p>
            <a:pPr lvl="1"/>
            <a:r>
              <a:rPr lang="en-US" dirty="0" smtClean="0"/>
              <a:t>Long duration is practically a pre-requisite of high activity (very rare exceptions)</a:t>
            </a:r>
          </a:p>
          <a:p>
            <a:pPr lvl="1"/>
            <a:r>
              <a:rPr lang="en-US" dirty="0" smtClean="0"/>
              <a:t>Lack of late born active tables explains the long duration of the few active ones</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26</a:t>
            </a:fld>
            <a:endParaRPr lang="el-GR"/>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developers</a:t>
            </a:r>
            <a:endParaRPr lang="el-GR" dirty="0"/>
          </a:p>
        </p:txBody>
      </p:sp>
      <p:sp>
        <p:nvSpPr>
          <p:cNvPr id="3" name="Content Placeholder 2"/>
          <p:cNvSpPr>
            <a:spLocks noGrp="1"/>
          </p:cNvSpPr>
          <p:nvPr>
            <p:ph idx="1"/>
          </p:nvPr>
        </p:nvSpPr>
        <p:spPr/>
        <p:txBody>
          <a:bodyPr>
            <a:normAutofit fontScale="70000" lnSpcReduction="20000"/>
          </a:bodyPr>
          <a:lstStyle/>
          <a:p>
            <a:r>
              <a:rPr lang="en-US" dirty="0" smtClean="0"/>
              <a:t>Young </a:t>
            </a:r>
            <a:r>
              <a:rPr lang="en-US" dirty="0"/>
              <a:t>rigid tables are the high risk group for being </a:t>
            </a:r>
            <a:r>
              <a:rPr lang="en-US" dirty="0" smtClean="0"/>
              <a:t>removed </a:t>
            </a:r>
          </a:p>
          <a:p>
            <a:pPr lvl="1"/>
            <a:r>
              <a:rPr lang="en-US" dirty="0" smtClean="0"/>
              <a:t>Tables mostly survive; when they don’t, tables typically die shortly after their birth and quite often, rigid</a:t>
            </a:r>
            <a:endParaRPr lang="el-GR" dirty="0"/>
          </a:p>
          <a:p>
            <a:r>
              <a:rPr lang="en-US" dirty="0" smtClean="0"/>
              <a:t>If </a:t>
            </a:r>
            <a:r>
              <a:rPr lang="en-US" dirty="0"/>
              <a:t>a table surpasses infant mortality it will likely survive to live a rigid or, more commonly, a quiet live. </a:t>
            </a:r>
            <a:endParaRPr lang="en-US" dirty="0" smtClean="0"/>
          </a:p>
          <a:p>
            <a:r>
              <a:rPr lang="en-US" dirty="0" smtClean="0"/>
              <a:t>There </a:t>
            </a:r>
            <a:r>
              <a:rPr lang="en-US" dirty="0"/>
              <a:t>is a small group of active tables, going through significant updates. Look for them in the early born, </a:t>
            </a:r>
            <a:r>
              <a:rPr lang="en-US" dirty="0" smtClean="0"/>
              <a:t>survivors.</a:t>
            </a:r>
            <a:endParaRPr lang="el-GR" dirty="0"/>
          </a:p>
          <a:p>
            <a:endParaRPr lang="en-US" dirty="0" smtClean="0"/>
          </a:p>
          <a:p>
            <a:r>
              <a:rPr lang="en-US" dirty="0" smtClean="0">
                <a:solidFill>
                  <a:srgbClr val="C00000"/>
                </a:solidFill>
              </a:rPr>
              <a:t>Soon after </a:t>
            </a:r>
            <a:r>
              <a:rPr lang="en-US" dirty="0">
                <a:solidFill>
                  <a:srgbClr val="C00000"/>
                </a:solidFill>
              </a:rPr>
              <a:t>a table is born, the development of code that depends on it should be kept as restrained as possible </a:t>
            </a:r>
            <a:endParaRPr lang="en-US" dirty="0" smtClean="0">
              <a:solidFill>
                <a:srgbClr val="C00000"/>
              </a:solidFill>
            </a:endParaRPr>
          </a:p>
          <a:p>
            <a:r>
              <a:rPr lang="en-US" dirty="0" smtClean="0">
                <a:solidFill>
                  <a:srgbClr val="FF0000"/>
                </a:solidFill>
              </a:rPr>
              <a:t>After </a:t>
            </a:r>
            <a:r>
              <a:rPr lang="en-US" dirty="0">
                <a:solidFill>
                  <a:srgbClr val="FF0000"/>
                </a:solidFill>
              </a:rPr>
              <a:t>the period of infant mortality</a:t>
            </a:r>
            <a:r>
              <a:rPr lang="en-US" dirty="0"/>
              <a:t>, it is </a:t>
            </a:r>
            <a:r>
              <a:rPr lang="en-US" dirty="0" smtClean="0"/>
              <a:t>fairly </a:t>
            </a:r>
            <a:r>
              <a:rPr lang="en-US" dirty="0"/>
              <a:t>safe to say that </a:t>
            </a:r>
            <a:r>
              <a:rPr lang="en-US" dirty="0" smtClean="0"/>
              <a:t>(</a:t>
            </a:r>
            <a:r>
              <a:rPr lang="en-US" dirty="0" smtClean="0">
                <a:solidFill>
                  <a:srgbClr val="3333FF"/>
                </a:solidFill>
              </a:rPr>
              <a:t>unless </a:t>
            </a:r>
            <a:r>
              <a:rPr lang="en-US" dirty="0">
                <a:solidFill>
                  <a:srgbClr val="3333FF"/>
                </a:solidFill>
              </a:rPr>
              <a:t>the table shows signs of significant update </a:t>
            </a:r>
            <a:r>
              <a:rPr lang="en-US" dirty="0" smtClean="0">
                <a:solidFill>
                  <a:srgbClr val="3333FF"/>
                </a:solidFill>
              </a:rPr>
              <a:t>activity</a:t>
            </a:r>
            <a:r>
              <a:rPr lang="en-US" dirty="0" smtClean="0"/>
              <a:t>), </a:t>
            </a:r>
            <a:r>
              <a:rPr lang="en-US" dirty="0">
                <a:solidFill>
                  <a:srgbClr val="FF0000"/>
                </a:solidFill>
              </a:rPr>
              <a:t>gravitation to rigidity enters the stage </a:t>
            </a:r>
            <a:r>
              <a:rPr lang="en-US" dirty="0"/>
              <a:t>and the table’s evolution will be low. </a:t>
            </a:r>
            <a:endParaRPr lang="el-GR" dirty="0"/>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27</a:t>
            </a:fld>
            <a:endParaRPr lang="el-GR"/>
          </a:p>
        </p:txBody>
      </p:sp>
    </p:spTree>
    <p:extLst>
      <p:ext uri="{BB962C8B-B14F-4D97-AF65-F5344CB8AC3E}">
        <p14:creationId xmlns:p14="http://schemas.microsoft.com/office/powerpoint/2010/main" val="678443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Related </a:t>
            </a:r>
            <a:r>
              <a:rPr lang="en-US" dirty="0"/>
              <a:t>literature suggests that database </a:t>
            </a:r>
            <a:r>
              <a:rPr lang="en-US" b="1" dirty="0"/>
              <a:t>evolution </a:t>
            </a:r>
            <a:r>
              <a:rPr lang="en-US" b="1" dirty="0" smtClean="0"/>
              <a:t>cools down </a:t>
            </a:r>
            <a:r>
              <a:rPr lang="en-US" b="1" dirty="0"/>
              <a:t>after the </a:t>
            </a:r>
            <a:r>
              <a:rPr lang="en-US" b="1" dirty="0" smtClean="0"/>
              <a:t>first </a:t>
            </a:r>
            <a:r>
              <a:rPr lang="en-US" b="1" dirty="0"/>
              <a:t>versions</a:t>
            </a:r>
            <a:r>
              <a:rPr lang="en-US" dirty="0"/>
              <a:t>. </a:t>
            </a:r>
            <a:r>
              <a:rPr lang="en-US" dirty="0" smtClean="0"/>
              <a:t>Is it true?</a:t>
            </a:r>
          </a:p>
          <a:p>
            <a:r>
              <a:rPr lang="en-US" dirty="0" smtClean="0"/>
              <a:t>Collect </a:t>
            </a:r>
            <a:r>
              <a:rPr lang="en-US" dirty="0"/>
              <a:t>posted comments and </a:t>
            </a:r>
            <a:r>
              <a:rPr lang="en-US" dirty="0" smtClean="0"/>
              <a:t>expressed </a:t>
            </a:r>
            <a:r>
              <a:rPr lang="en-US" dirty="0"/>
              <a:t>user requirements at </a:t>
            </a:r>
            <a:r>
              <a:rPr lang="en-US" dirty="0" smtClean="0"/>
              <a:t>the public </a:t>
            </a:r>
            <a:r>
              <a:rPr lang="en-US" dirty="0"/>
              <a:t>repositories and try to </a:t>
            </a:r>
            <a:r>
              <a:rPr lang="en-US" dirty="0" smtClean="0"/>
              <a:t>figure </a:t>
            </a:r>
            <a:r>
              <a:rPr lang="en-US" dirty="0"/>
              <a:t>out </a:t>
            </a:r>
            <a:r>
              <a:rPr lang="en-US" b="1" dirty="0"/>
              <a:t>why</a:t>
            </a:r>
            <a:r>
              <a:rPr lang="en-US" dirty="0"/>
              <a:t> change is happening the way </a:t>
            </a:r>
            <a:r>
              <a:rPr lang="en-US" dirty="0" smtClean="0"/>
              <a:t>it does</a:t>
            </a:r>
            <a:r>
              <a:rPr lang="en-US" dirty="0"/>
              <a:t>. </a:t>
            </a:r>
            <a:endParaRPr lang="en-US" dirty="0" smtClean="0"/>
          </a:p>
          <a:p>
            <a:pPr lvl="1"/>
            <a:r>
              <a:rPr lang="en-US" dirty="0" smtClean="0"/>
              <a:t>Automating </a:t>
            </a:r>
            <a:r>
              <a:rPr lang="en-US" dirty="0"/>
              <a:t>this </a:t>
            </a:r>
            <a:r>
              <a:rPr lang="en-US" dirty="0" smtClean="0"/>
              <a:t>effort </a:t>
            </a:r>
            <a:r>
              <a:rPr lang="en-US" dirty="0"/>
              <a:t>is a very ambitious goal in this context. </a:t>
            </a:r>
          </a:p>
          <a:p>
            <a:r>
              <a:rPr lang="en-US" dirty="0" smtClean="0"/>
              <a:t>Finally, the </a:t>
            </a:r>
            <a:r>
              <a:rPr lang="en-US" b="1" dirty="0"/>
              <a:t>validation of existing research</a:t>
            </a:r>
            <a:r>
              <a:rPr lang="en-US" dirty="0"/>
              <a:t> results with </a:t>
            </a:r>
            <a:r>
              <a:rPr lang="en-US" b="1" dirty="0"/>
              <a:t>more studies from other groups</a:t>
            </a:r>
            <a:r>
              <a:rPr lang="en-US" dirty="0" smtClean="0"/>
              <a:t>, different </a:t>
            </a:r>
            <a:r>
              <a:rPr lang="en-US" dirty="0"/>
              <a:t>software tools, hopefully extending the set of studied data sets, is </a:t>
            </a:r>
            <a:r>
              <a:rPr lang="en-US" dirty="0" smtClean="0"/>
              <a:t>imperative </a:t>
            </a:r>
            <a:r>
              <a:rPr lang="en-US" dirty="0"/>
              <a:t>to allow us progressively to </a:t>
            </a:r>
            <a:r>
              <a:rPr lang="en-US" u="sng" dirty="0"/>
              <a:t>move towards `laws' rather than `</a:t>
            </a:r>
            <a:r>
              <a:rPr lang="en-US" u="sng" dirty="0" smtClean="0"/>
              <a:t>patterns‘ of </a:t>
            </a:r>
            <a:r>
              <a:rPr lang="en-US" u="sng" dirty="0"/>
              <a:t>change </a:t>
            </a:r>
            <a:r>
              <a:rPr lang="en-US" dirty="0"/>
              <a:t>in the </a:t>
            </a:r>
            <a:r>
              <a:rPr lang="en-US" dirty="0" smtClean="0"/>
              <a:t>field </a:t>
            </a:r>
            <a:r>
              <a:rPr lang="en-US" dirty="0"/>
              <a:t>of understanding schema evolution.</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28</a:t>
            </a:fld>
            <a:endParaRPr lang="el-GR"/>
          </a:p>
        </p:txBody>
      </p:sp>
    </p:spTree>
    <p:extLst>
      <p:ext uri="{BB962C8B-B14F-4D97-AF65-F5344CB8AC3E}">
        <p14:creationId xmlns:p14="http://schemas.microsoft.com/office/powerpoint/2010/main" val="3648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pvassil\AppData\Local\Microsoft\Windows\INetCache\IE\9VGJYJIT\quiz[1].jpg"/>
          <p:cNvPicPr>
            <a:picLocks noChangeAspect="1" noChangeArrowheads="1"/>
          </p:cNvPicPr>
          <p:nvPr/>
        </p:nvPicPr>
        <p:blipFill>
          <a:blip r:embed="rId2" cstate="print"/>
          <a:srcRect/>
          <a:stretch>
            <a:fillRect/>
          </a:stretch>
        </p:blipFill>
        <p:spPr bwMode="auto">
          <a:xfrm>
            <a:off x="1043608" y="4725144"/>
            <a:ext cx="1000125" cy="1114425"/>
          </a:xfrm>
          <a:prstGeom prst="rect">
            <a:avLst/>
          </a:prstGeom>
          <a:noFill/>
        </p:spPr>
      </p:pic>
      <p:pic>
        <p:nvPicPr>
          <p:cNvPr id="8" name="Picture 13"/>
          <p:cNvPicPr>
            <a:picLocks noChangeAspect="1" noChangeArrowheads="1"/>
          </p:cNvPicPr>
          <p:nvPr/>
        </p:nvPicPr>
        <p:blipFill>
          <a:blip r:embed="rId3" cstate="print"/>
          <a:srcRect/>
          <a:stretch>
            <a:fillRect/>
          </a:stretch>
        </p:blipFill>
        <p:spPr bwMode="auto">
          <a:xfrm>
            <a:off x="5773557" y="4174197"/>
            <a:ext cx="3183392" cy="1752223"/>
          </a:xfrm>
          <a:prstGeom prst="rect">
            <a:avLst/>
          </a:prstGeom>
          <a:noFill/>
          <a:ln w="9525">
            <a:noFill/>
            <a:miter lim="800000"/>
            <a:headEnd/>
            <a:tailEnd/>
          </a:ln>
          <a:effectLst/>
        </p:spPr>
      </p:pic>
      <p:sp>
        <p:nvSpPr>
          <p:cNvPr id="2" name="Title 1"/>
          <p:cNvSpPr>
            <a:spLocks noGrp="1"/>
          </p:cNvSpPr>
          <p:nvPr>
            <p:ph type="title"/>
          </p:nvPr>
        </p:nvSpPr>
        <p:spPr>
          <a:xfrm>
            <a:off x="457200" y="274638"/>
            <a:ext cx="3466728" cy="1143000"/>
          </a:xfrm>
        </p:spPr>
        <p:txBody>
          <a:bodyPr>
            <a:noAutofit/>
          </a:bodyPr>
          <a:lstStyle/>
          <a:p>
            <a:pPr algn="l"/>
            <a:r>
              <a:rPr lang="de-DE" dirty="0" smtClean="0"/>
              <a:t>Danke schön!</a:t>
            </a:r>
            <a:r>
              <a:rPr lang="fr-FR" dirty="0" smtClean="0"/>
              <a:t/>
            </a:r>
            <a:br>
              <a:rPr lang="fr-FR" dirty="0" smtClean="0"/>
            </a:br>
            <a:r>
              <a:rPr lang="en-US" dirty="0" smtClean="0"/>
              <a:t>Thank you!</a:t>
            </a:r>
            <a:endParaRPr lang="en-US" dirty="0"/>
          </a:p>
        </p:txBody>
      </p:sp>
      <p:sp>
        <p:nvSpPr>
          <p:cNvPr id="3" name="Content Placeholder 2"/>
          <p:cNvSpPr>
            <a:spLocks noGrp="1"/>
          </p:cNvSpPr>
          <p:nvPr>
            <p:ph idx="1"/>
          </p:nvPr>
        </p:nvSpPr>
        <p:spPr>
          <a:xfrm>
            <a:off x="457200" y="1597567"/>
            <a:ext cx="7499176" cy="3052935"/>
          </a:xfrm>
        </p:spPr>
        <p:txBody>
          <a:bodyPr>
            <a:noAutofit/>
          </a:bodyPr>
          <a:lstStyle/>
          <a:p>
            <a:pPr lvl="0"/>
            <a:r>
              <a:rPr lang="en-US" sz="2400" dirty="0" smtClean="0"/>
              <a:t>Yes, we can indeed find </a:t>
            </a:r>
            <a:r>
              <a:rPr lang="en-US" sz="2400" b="1" dirty="0" smtClean="0">
                <a:solidFill>
                  <a:srgbClr val="0000FF"/>
                </a:solidFill>
              </a:rPr>
              <a:t>patterns in the lives of tables</a:t>
            </a:r>
            <a:r>
              <a:rPr lang="en-US" sz="2400" b="1" dirty="0" smtClean="0"/>
              <a:t>, </a:t>
            </a:r>
            <a:r>
              <a:rPr lang="en-US" sz="2400" dirty="0" smtClean="0"/>
              <a:t>during schema evolution!</a:t>
            </a:r>
            <a:endParaRPr lang="en-US" sz="2400" dirty="0" smtClean="0">
              <a:solidFill>
                <a:srgbClr val="3333FF"/>
              </a:solidFill>
            </a:endParaRPr>
          </a:p>
          <a:p>
            <a:r>
              <a:rPr lang="en-US" sz="2400" b="1" u="sng" dirty="0" smtClean="0">
                <a:solidFill>
                  <a:srgbClr val="00B050"/>
                </a:solidFill>
              </a:rPr>
              <a:t>Survivors</a:t>
            </a:r>
            <a:r>
              <a:rPr lang="en-US" sz="2400" b="1" dirty="0" smtClean="0">
                <a:solidFill>
                  <a:srgbClr val="00B050"/>
                </a:solidFill>
              </a:rPr>
              <a:t>, mostly </a:t>
            </a:r>
            <a:r>
              <a:rPr lang="en-US" sz="2400" b="1" u="sng" dirty="0" smtClean="0">
                <a:solidFill>
                  <a:srgbClr val="00B050"/>
                </a:solidFill>
              </a:rPr>
              <a:t>long-lived</a:t>
            </a:r>
            <a:r>
              <a:rPr lang="en-US" sz="2400" b="1" dirty="0" smtClean="0">
                <a:solidFill>
                  <a:srgbClr val="00B050"/>
                </a:solidFill>
              </a:rPr>
              <a:t> (esp. active ones) and </a:t>
            </a:r>
            <a:r>
              <a:rPr lang="en-US" sz="2400" b="1" u="sng" dirty="0" smtClean="0">
                <a:solidFill>
                  <a:srgbClr val="00B050"/>
                </a:solidFill>
              </a:rPr>
              <a:t>quietly active</a:t>
            </a:r>
            <a:r>
              <a:rPr lang="en-US" sz="2400" b="1" dirty="0" smtClean="0">
                <a:solidFill>
                  <a:srgbClr val="00B050"/>
                </a:solidFill>
              </a:rPr>
              <a:t> </a:t>
            </a:r>
            <a:r>
              <a:rPr lang="en-US" sz="2400" b="1" dirty="0" smtClean="0"/>
              <a:t>are </a:t>
            </a:r>
            <a:r>
              <a:rPr lang="en-US" sz="2400" b="1" u="sng" dirty="0" smtClean="0"/>
              <a:t>radically different </a:t>
            </a:r>
            <a:r>
              <a:rPr lang="en-US" sz="2400" b="1" dirty="0" smtClean="0"/>
              <a:t>than </a:t>
            </a:r>
            <a:r>
              <a:rPr lang="en-US" sz="2400" b="1" u="sng" dirty="0" smtClean="0">
                <a:solidFill>
                  <a:srgbClr val="FF0000"/>
                </a:solidFill>
              </a:rPr>
              <a:t>dead </a:t>
            </a:r>
            <a:r>
              <a:rPr lang="en-US" sz="2400" b="1" dirty="0" smtClean="0">
                <a:solidFill>
                  <a:srgbClr val="FF0000"/>
                </a:solidFill>
              </a:rPr>
              <a:t>tables, being mostly </a:t>
            </a:r>
            <a:r>
              <a:rPr lang="en-US" sz="2400" b="1" u="sng" dirty="0" smtClean="0">
                <a:solidFill>
                  <a:srgbClr val="FF0000"/>
                </a:solidFill>
              </a:rPr>
              <a:t>short-lived </a:t>
            </a:r>
            <a:r>
              <a:rPr lang="en-US" sz="2400" b="1" dirty="0" smtClean="0">
                <a:solidFill>
                  <a:srgbClr val="FF0000"/>
                </a:solidFill>
              </a:rPr>
              <a:t>and </a:t>
            </a:r>
            <a:r>
              <a:rPr lang="en-US" sz="2400" b="1" u="sng" dirty="0" smtClean="0">
                <a:solidFill>
                  <a:srgbClr val="FF0000"/>
                </a:solidFill>
              </a:rPr>
              <a:t>rigid</a:t>
            </a:r>
            <a:r>
              <a:rPr lang="en-US" sz="2400" b="1" dirty="0" smtClean="0">
                <a:solidFill>
                  <a:srgbClr val="FF0000"/>
                </a:solidFill>
              </a:rPr>
              <a:t>! </a:t>
            </a:r>
          </a:p>
          <a:p>
            <a:r>
              <a:rPr lang="en-US" sz="2400" b="1" dirty="0" smtClean="0">
                <a:solidFill>
                  <a:srgbClr val="7030A0"/>
                </a:solidFill>
              </a:rPr>
              <a:t>Gravitation to rigidity rules: </a:t>
            </a:r>
            <a:r>
              <a:rPr lang="en-US" sz="2400" dirty="0" smtClean="0">
                <a:solidFill>
                  <a:srgbClr val="7030A0"/>
                </a:solidFill>
              </a:rPr>
              <a:t>we see more absence than presence of schema evolution!</a:t>
            </a:r>
            <a:endParaRPr lang="el-GR" sz="2400" dirty="0" smtClean="0">
              <a:solidFill>
                <a:srgbClr val="7030A0"/>
              </a:solidFill>
            </a:endParaRP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29</a:t>
            </a:fld>
            <a:endParaRPr lang="el-GR" dirty="0"/>
          </a:p>
        </p:txBody>
      </p:sp>
      <p:pic>
        <p:nvPicPr>
          <p:cNvPr id="6" name="Picture 2" descr="D:\Users\pvassil\RESEARCH\ON_GOING\EVOLUTION\DB_Evolution\21_TableLifetimes\02_ISeeDeadPeople\16Summer\figures_MASTER\5_II_impureA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2797" y="260648"/>
            <a:ext cx="4701203"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179512" y="5772397"/>
            <a:ext cx="8784976" cy="1040979"/>
          </a:xfrm>
          <a:prstGeom prst="rect">
            <a:avLst/>
          </a:prstGeom>
          <a:solidFill>
            <a:schemeClr val="bg1">
              <a:lumMod val="95000"/>
            </a:schemeClr>
          </a:solidFill>
        </p:spPr>
        <p:txBody>
          <a:bodyPr vert="horz" lIns="91440" tIns="45720" rIns="91440" bIns="45720" rtlCol="0">
            <a:normAutofit fontScale="92500"/>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presentations</a:t>
            </a:r>
            <a:r>
              <a:rPr kumimoji="0" lang="en-US" sz="2800" b="1" i="0" u="none" strike="noStrike" kern="1200" cap="none" spc="0" normalizeH="0" baseline="0" noProof="0" dirty="0" smtClean="0">
                <a:ln>
                  <a:noFill/>
                </a:ln>
                <a:solidFill>
                  <a:srgbClr val="808080"/>
                </a:solidFill>
                <a:effectLst/>
                <a:uLnTx/>
                <a:uFillTx/>
                <a:latin typeface="+mn-lt"/>
                <a:ea typeface="+mn-ea"/>
                <a:cs typeface="+mn-cs"/>
              </a:rPr>
              <a:t>, …)</a:t>
            </a:r>
          </a:p>
          <a:p>
            <a:pPr marL="266700" lvl="2" indent="-228600" algn="ctr">
              <a:spcBef>
                <a:spcPct val="20000"/>
              </a:spcBef>
              <a:defRPr/>
            </a:pPr>
            <a:r>
              <a:rPr lang="en-US" sz="2800" b="1" dirty="0">
                <a:hlinkClick r:id="rId5"/>
              </a:rPr>
              <a:t>http://www.cs.uoi.gr</a:t>
            </a:r>
            <a:r>
              <a:rPr lang="en-US" sz="2800" b="1" dirty="0" smtClean="0">
                <a:hlinkClick r:id="rId5"/>
              </a:rPr>
              <a:t>/~pvassil/projects/schemaBiographies</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C:\Users\pvassil\AppData\Local\Microsoft\Windows\INetCache\IE\9VGJYJIT\6a00d8341c29c553ef0105352b1c6f970c-800wi[1].png"/>
          <p:cNvPicPr>
            <a:picLocks noChangeAspect="1" noChangeArrowheads="1"/>
          </p:cNvPicPr>
          <p:nvPr/>
        </p:nvPicPr>
        <p:blipFill>
          <a:blip r:embed="rId6" cstate="print"/>
          <a:srcRect/>
          <a:stretch>
            <a:fillRect/>
          </a:stretch>
        </p:blipFill>
        <p:spPr bwMode="auto">
          <a:xfrm>
            <a:off x="0" y="4797152"/>
            <a:ext cx="1059348" cy="1080120"/>
          </a:xfrm>
          <a:prstGeom prst="rect">
            <a:avLst/>
          </a:prstGeom>
          <a:noFill/>
        </p:spPr>
      </p:pic>
    </p:spTree>
    <p:extLst>
      <p:ext uri="{BB962C8B-B14F-4D97-AF65-F5344CB8AC3E}">
        <p14:creationId xmlns:p14="http://schemas.microsoft.com/office/powerpoint/2010/main" val="320527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aren’t we there yet?</a:t>
            </a:r>
            <a:br>
              <a:rPr lang="en-US" dirty="0" smtClean="0"/>
            </a:br>
            <a:endParaRPr lang="el-GR" dirty="0"/>
          </a:p>
        </p:txBody>
      </p:sp>
      <p:sp>
        <p:nvSpPr>
          <p:cNvPr id="3" name="Content Placeholder 2"/>
          <p:cNvSpPr>
            <a:spLocks noGrp="1"/>
          </p:cNvSpPr>
          <p:nvPr>
            <p:ph idx="1"/>
          </p:nvPr>
        </p:nvSpPr>
        <p:spPr>
          <a:xfrm>
            <a:off x="457200" y="1135285"/>
            <a:ext cx="8229600" cy="4525963"/>
          </a:xfrm>
        </p:spPr>
        <p:txBody>
          <a:bodyPr>
            <a:noAutofit/>
          </a:bodyPr>
          <a:lstStyle/>
          <a:p>
            <a:r>
              <a:rPr lang="en-US" sz="2400" dirty="0" smtClean="0">
                <a:solidFill>
                  <a:srgbClr val="C00000"/>
                </a:solidFill>
              </a:rPr>
              <a:t>Historically, nobody from the research community had access + the right to publish to version histories of database schemata</a:t>
            </a:r>
          </a:p>
          <a:p>
            <a:r>
              <a:rPr lang="en-US" sz="2400" u="sng" dirty="0" smtClean="0">
                <a:solidFill>
                  <a:srgbClr val="0000FF"/>
                </a:solidFill>
              </a:rPr>
              <a:t>Open source tools </a:t>
            </a:r>
            <a:r>
              <a:rPr lang="en-US" sz="2400" dirty="0" smtClean="0">
                <a:solidFill>
                  <a:srgbClr val="0000FF"/>
                </a:solidFill>
              </a:rPr>
              <a:t>internally hosting databases</a:t>
            </a:r>
            <a:r>
              <a:rPr lang="en-US" sz="2400" dirty="0" smtClean="0"/>
              <a:t> have changed this landscape &amp;</a:t>
            </a:r>
            <a:endParaRPr lang="en-US" sz="2000" dirty="0" smtClean="0"/>
          </a:p>
          <a:p>
            <a:r>
              <a:rPr lang="en-US" sz="2400" dirty="0" smtClean="0">
                <a:solidFill>
                  <a:srgbClr val="0000FF"/>
                </a:solidFill>
              </a:rPr>
              <a:t>We are now presented with the opportunity to  study the version histories of such “open source databases”</a:t>
            </a:r>
            <a:endParaRPr lang="el-GR" sz="2400" dirty="0">
              <a:solidFill>
                <a:srgbClr val="0000FF"/>
              </a:solidFill>
            </a:endParaRPr>
          </a:p>
        </p:txBody>
      </p:sp>
      <p:sp>
        <p:nvSpPr>
          <p:cNvPr id="7" name="Footer Placeholder 6"/>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8028384" y="1483327"/>
            <a:ext cx="1115616" cy="866424"/>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8028384" y="3495693"/>
            <a:ext cx="1115616" cy="869411"/>
          </a:xfrm>
          <a:prstGeom prst="rect">
            <a:avLst/>
          </a:prstGeom>
          <a:noFill/>
        </p:spPr>
      </p:pic>
      <p:sp>
        <p:nvSpPr>
          <p:cNvPr id="63" name="Left Brace 62"/>
          <p:cNvSpPr/>
          <p:nvPr/>
        </p:nvSpPr>
        <p:spPr>
          <a:xfrm rot="5400000">
            <a:off x="1187624" y="4077072"/>
            <a:ext cx="360040" cy="136815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4" name="TextBox 63"/>
          <p:cNvSpPr txBox="1"/>
          <p:nvPr/>
        </p:nvSpPr>
        <p:spPr>
          <a:xfrm>
            <a:off x="611560" y="4005064"/>
            <a:ext cx="1584176" cy="646331"/>
          </a:xfrm>
          <a:prstGeom prst="rect">
            <a:avLst/>
          </a:prstGeom>
          <a:noFill/>
        </p:spPr>
        <p:txBody>
          <a:bodyPr wrap="square" rtlCol="0">
            <a:spAutoFit/>
          </a:bodyPr>
          <a:lstStyle/>
          <a:p>
            <a:pPr algn="ctr"/>
            <a:r>
              <a:rPr lang="en-US" dirty="0" smtClean="0">
                <a:solidFill>
                  <a:srgbClr val="FF0000"/>
                </a:solidFill>
              </a:rPr>
              <a:t>Mind the gap! </a:t>
            </a:r>
            <a:endParaRPr lang="en-US" dirty="0" smtClean="0">
              <a:solidFill>
                <a:srgbClr val="FF0000"/>
              </a:solidFill>
              <a:latin typeface="+mn-lt"/>
            </a:endParaRPr>
          </a:p>
          <a:p>
            <a:pPr algn="ctr"/>
            <a:r>
              <a:rPr lang="en-US" dirty="0" smtClean="0">
                <a:solidFill>
                  <a:srgbClr val="FF0000"/>
                </a:solidFill>
                <a:latin typeface="+mn-lt"/>
              </a:rPr>
              <a:t>(15 years)</a:t>
            </a:r>
            <a:endParaRPr lang="el-GR" dirty="0" smtClean="0">
              <a:solidFill>
                <a:srgbClr val="FF0000"/>
              </a:solidFill>
              <a:latin typeface="+mn-lt"/>
            </a:endParaRPr>
          </a:p>
        </p:txBody>
      </p:sp>
      <p:cxnSp>
        <p:nvCxnSpPr>
          <p:cNvPr id="65" name="Straight Connector 64"/>
          <p:cNvCxnSpPr/>
          <p:nvPr/>
        </p:nvCxnSpPr>
        <p:spPr>
          <a:xfrm>
            <a:off x="513102" y="5730351"/>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6" name="Group 25"/>
          <p:cNvGrpSpPr/>
          <p:nvPr/>
        </p:nvGrpSpPr>
        <p:grpSpPr>
          <a:xfrm>
            <a:off x="5985710" y="5442319"/>
            <a:ext cx="720080" cy="883841"/>
            <a:chOff x="8028384" y="4941168"/>
            <a:chExt cx="720080" cy="883841"/>
          </a:xfrm>
        </p:grpSpPr>
        <p:cxnSp>
          <p:nvCxnSpPr>
            <p:cNvPr id="67" name="Straight Connector 66"/>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69" name="Group 24"/>
          <p:cNvGrpSpPr/>
          <p:nvPr/>
        </p:nvGrpSpPr>
        <p:grpSpPr>
          <a:xfrm>
            <a:off x="4996719" y="5442319"/>
            <a:ext cx="720080" cy="883841"/>
            <a:chOff x="7092280" y="4941168"/>
            <a:chExt cx="720080" cy="883841"/>
          </a:xfrm>
        </p:grpSpPr>
        <p:cxnSp>
          <p:nvCxnSpPr>
            <p:cNvPr id="70" name="Straight Connector 69"/>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72" name="Group 23"/>
          <p:cNvGrpSpPr/>
          <p:nvPr/>
        </p:nvGrpSpPr>
        <p:grpSpPr>
          <a:xfrm>
            <a:off x="4210972" y="5442319"/>
            <a:ext cx="720080" cy="883841"/>
            <a:chOff x="6228184" y="4941168"/>
            <a:chExt cx="720080" cy="883841"/>
          </a:xfrm>
        </p:grpSpPr>
        <p:cxnSp>
          <p:nvCxnSpPr>
            <p:cNvPr id="73" name="Straight Connector 72"/>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75" name="Group 22"/>
          <p:cNvGrpSpPr/>
          <p:nvPr/>
        </p:nvGrpSpPr>
        <p:grpSpPr>
          <a:xfrm>
            <a:off x="3393635" y="5442319"/>
            <a:ext cx="720080" cy="883841"/>
            <a:chOff x="5292080" y="4941168"/>
            <a:chExt cx="720080" cy="883841"/>
          </a:xfrm>
        </p:grpSpPr>
        <p:cxnSp>
          <p:nvCxnSpPr>
            <p:cNvPr id="76" name="Straight Connector 75"/>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78" name="Group 21"/>
          <p:cNvGrpSpPr/>
          <p:nvPr/>
        </p:nvGrpSpPr>
        <p:grpSpPr>
          <a:xfrm>
            <a:off x="2299113" y="5442319"/>
            <a:ext cx="720080" cy="883841"/>
            <a:chOff x="4355976" y="4941168"/>
            <a:chExt cx="720080" cy="883841"/>
          </a:xfrm>
        </p:grpSpPr>
        <p:cxnSp>
          <p:nvCxnSpPr>
            <p:cNvPr id="79" name="Straight Connector 7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81" name="Group 20"/>
          <p:cNvGrpSpPr/>
          <p:nvPr/>
        </p:nvGrpSpPr>
        <p:grpSpPr>
          <a:xfrm>
            <a:off x="1678169" y="5442319"/>
            <a:ext cx="720080" cy="883841"/>
            <a:chOff x="2555776" y="4941168"/>
            <a:chExt cx="720080" cy="883841"/>
          </a:xfrm>
        </p:grpSpPr>
        <p:cxnSp>
          <p:nvCxnSpPr>
            <p:cNvPr id="82" name="Straight Connector 81"/>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84" name="Group 27"/>
          <p:cNvGrpSpPr/>
          <p:nvPr/>
        </p:nvGrpSpPr>
        <p:grpSpPr>
          <a:xfrm>
            <a:off x="457124" y="5442319"/>
            <a:ext cx="550151" cy="883841"/>
            <a:chOff x="411566" y="4941168"/>
            <a:chExt cx="550151" cy="883841"/>
          </a:xfrm>
        </p:grpSpPr>
        <p:cxnSp>
          <p:nvCxnSpPr>
            <p:cNvPr id="85" name="Straight Connector 84"/>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87" name="Rectangle 86"/>
          <p:cNvSpPr/>
          <p:nvPr/>
        </p:nvSpPr>
        <p:spPr>
          <a:xfrm>
            <a:off x="344116" y="4938263"/>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88" name="Rectangle 87"/>
          <p:cNvSpPr/>
          <p:nvPr/>
        </p:nvSpPr>
        <p:spPr>
          <a:xfrm>
            <a:off x="1665230" y="4869683"/>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89" name="Rectangle 88"/>
          <p:cNvSpPr/>
          <p:nvPr/>
        </p:nvSpPr>
        <p:spPr>
          <a:xfrm>
            <a:off x="2515137" y="4869683"/>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90" name="Rectangle 89"/>
          <p:cNvSpPr/>
          <p:nvPr/>
        </p:nvSpPr>
        <p:spPr>
          <a:xfrm>
            <a:off x="4063452" y="4869683"/>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91" name="Rectangle 90"/>
          <p:cNvSpPr/>
          <p:nvPr/>
        </p:nvSpPr>
        <p:spPr>
          <a:xfrm>
            <a:off x="4997520" y="4869683"/>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92" name="Rectangle 91"/>
          <p:cNvSpPr/>
          <p:nvPr/>
        </p:nvSpPr>
        <p:spPr>
          <a:xfrm>
            <a:off x="6414775" y="4869683"/>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93" name="Group 24"/>
          <p:cNvGrpSpPr/>
          <p:nvPr/>
        </p:nvGrpSpPr>
        <p:grpSpPr>
          <a:xfrm>
            <a:off x="7308304" y="5445224"/>
            <a:ext cx="720080" cy="945396"/>
            <a:chOff x="7092280" y="4941168"/>
            <a:chExt cx="720080" cy="945396"/>
          </a:xfrm>
        </p:grpSpPr>
        <p:cxnSp>
          <p:nvCxnSpPr>
            <p:cNvPr id="94" name="Straight Connector 9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96" name="Rectangle 95"/>
          <p:cNvSpPr/>
          <p:nvPr/>
        </p:nvSpPr>
        <p:spPr>
          <a:xfrm>
            <a:off x="7238244" y="4872588"/>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97" name="TextBox 96"/>
          <p:cNvSpPr txBox="1"/>
          <p:nvPr/>
        </p:nvSpPr>
        <p:spPr>
          <a:xfrm>
            <a:off x="1068648" y="5575115"/>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Auxiliary slides</a:t>
            </a:r>
            <a:endParaRPr lang="en-US" dirty="0"/>
          </a:p>
        </p:txBody>
      </p:sp>
      <p:sp>
        <p:nvSpPr>
          <p:cNvPr id="8" name="Text Placeholder 7"/>
          <p:cNvSpPr>
            <a:spLocks noGrp="1"/>
          </p:cNvSpPr>
          <p:nvPr>
            <p:ph type="body" idx="1"/>
          </p:nvPr>
        </p:nvSpPr>
        <p:spPr/>
        <p:txBody>
          <a:bodyPr/>
          <a:lstStyle/>
          <a:p>
            <a:endParaRPr lang="el-GR"/>
          </a:p>
        </p:txBody>
      </p:sp>
      <p:sp>
        <p:nvSpPr>
          <p:cNvPr id="7" name="Footer Placeholder 6"/>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005143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“laws” of database (schema) evolution?</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How do databases change?</a:t>
            </a:r>
          </a:p>
          <a:p>
            <a:r>
              <a:rPr lang="en-US" dirty="0" smtClean="0"/>
              <a:t>In particular, </a:t>
            </a:r>
            <a:r>
              <a:rPr lang="en-US" dirty="0" smtClean="0">
                <a:solidFill>
                  <a:srgbClr val="C00000"/>
                </a:solidFill>
              </a:rPr>
              <a:t>how</a:t>
            </a:r>
            <a:r>
              <a:rPr lang="en-US" dirty="0" smtClean="0"/>
              <a:t> </a:t>
            </a:r>
            <a:r>
              <a:rPr lang="en-US" dirty="0" smtClean="0">
                <a:solidFill>
                  <a:srgbClr val="C00000"/>
                </a:solidFill>
              </a:rPr>
              <a:t>does the schema of a database evolve over time?</a:t>
            </a:r>
          </a:p>
          <a:p>
            <a:endParaRPr lang="en-US" dirty="0" smtClean="0">
              <a:solidFill>
                <a:srgbClr val="C00000"/>
              </a:solidFill>
            </a:endParaRPr>
          </a:p>
          <a:p>
            <a:r>
              <a:rPr lang="en-US" dirty="0" smtClean="0"/>
              <a:t>Long term research goals:</a:t>
            </a:r>
          </a:p>
          <a:p>
            <a:pPr lvl="1"/>
            <a:r>
              <a:rPr lang="en-US" dirty="0" smtClean="0"/>
              <a:t>Are there any </a:t>
            </a:r>
            <a:r>
              <a:rPr lang="en-US" dirty="0" smtClean="0">
                <a:solidFill>
                  <a:srgbClr val="0000FF"/>
                </a:solidFill>
              </a:rPr>
              <a:t>“invariant properties” </a:t>
            </a:r>
            <a:r>
              <a:rPr lang="en-US" dirty="0" smtClean="0"/>
              <a:t>(e.g., patterns of repeating behavior) on the way database (schemata) change?</a:t>
            </a:r>
          </a:p>
          <a:p>
            <a:pPr lvl="1"/>
            <a:r>
              <a:rPr lang="en-US" dirty="0" smtClean="0"/>
              <a:t>Is there a </a:t>
            </a:r>
            <a:r>
              <a:rPr lang="en-US" dirty="0" smtClean="0">
                <a:solidFill>
                  <a:srgbClr val="0000FF"/>
                </a:solidFill>
              </a:rPr>
              <a:t>theory / model </a:t>
            </a:r>
            <a:r>
              <a:rPr lang="en-US" dirty="0" smtClean="0"/>
              <a:t>to explain them? </a:t>
            </a:r>
          </a:p>
          <a:p>
            <a:pPr lvl="1"/>
            <a:r>
              <a:rPr lang="en-US" dirty="0" smtClean="0"/>
              <a:t>Can we </a:t>
            </a:r>
            <a:r>
              <a:rPr lang="en-US" dirty="0" smtClean="0">
                <a:solidFill>
                  <a:srgbClr val="3333FF"/>
                </a:solidFill>
              </a:rPr>
              <a:t>exploit findings to engineer data-intensive ecosystems</a:t>
            </a:r>
            <a:r>
              <a:rPr lang="en-US" dirty="0" smtClean="0"/>
              <a:t> that withstand change gracefully?</a:t>
            </a:r>
          </a:p>
        </p:txBody>
      </p:sp>
      <p:sp>
        <p:nvSpPr>
          <p:cNvPr id="6" name="Footer Placeholder 5"/>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31</a:t>
            </a:fld>
            <a:endParaRPr kumimoji="0" lang="en-US" dirty="0"/>
          </a:p>
        </p:txBody>
      </p:sp>
      <p:pic>
        <p:nvPicPr>
          <p:cNvPr id="5"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2348880"/>
            <a:ext cx="192405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care for the “laws”/patterns of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Scientific curiosity!</a:t>
            </a:r>
          </a:p>
          <a:p>
            <a:r>
              <a:rPr lang="en-US" dirty="0" smtClean="0">
                <a:solidFill>
                  <a:srgbClr val="C00000"/>
                </a:solidFill>
              </a:rPr>
              <a:t>Practical Impact</a:t>
            </a:r>
            <a:r>
              <a:rPr lang="en-US" dirty="0" smtClean="0"/>
              <a:t>: DB’s are </a:t>
            </a:r>
            <a:r>
              <a:rPr lang="en-US" dirty="0" smtClean="0">
                <a:solidFill>
                  <a:srgbClr val="C00000"/>
                </a:solidFill>
              </a:rPr>
              <a:t>dependency magnets</a:t>
            </a:r>
            <a:r>
              <a:rPr lang="en-US" dirty="0" smtClean="0"/>
              <a:t>. Applications have to conform to the structure of the db…</a:t>
            </a:r>
          </a:p>
          <a:p>
            <a:pPr lvl="1"/>
            <a:r>
              <a:rPr lang="en-US" dirty="0" smtClean="0"/>
              <a:t>typically</a:t>
            </a:r>
            <a:r>
              <a:rPr lang="en-US" dirty="0" smtClean="0">
                <a:solidFill>
                  <a:srgbClr val="C00000"/>
                </a:solidFill>
              </a:rPr>
              <a:t>, development waits till the “db backbone” is stable </a:t>
            </a:r>
            <a:r>
              <a:rPr lang="en-US" dirty="0" smtClean="0"/>
              <a:t>and applications are build on top of it</a:t>
            </a:r>
          </a:p>
          <a:p>
            <a:pPr lvl="1"/>
            <a:r>
              <a:rPr lang="en-US" dirty="0" smtClean="0">
                <a:solidFill>
                  <a:srgbClr val="C00000"/>
                </a:solidFill>
              </a:rPr>
              <a:t>slight changes </a:t>
            </a:r>
            <a:r>
              <a:rPr lang="en-US" dirty="0" smtClean="0"/>
              <a:t>to the structure of a db </a:t>
            </a:r>
            <a:r>
              <a:rPr lang="en-US" dirty="0" smtClean="0">
                <a:solidFill>
                  <a:srgbClr val="C00000"/>
                </a:solidFill>
              </a:rPr>
              <a:t>can cause </a:t>
            </a:r>
            <a:r>
              <a:rPr lang="en-US" dirty="0" smtClean="0"/>
              <a:t>several (parts of) different applications to </a:t>
            </a:r>
            <a:r>
              <a:rPr lang="en-US" dirty="0" smtClean="0">
                <a:solidFill>
                  <a:srgbClr val="C00000"/>
                </a:solidFill>
              </a:rPr>
              <a:t>crash</a:t>
            </a:r>
            <a:r>
              <a:rPr lang="en-US" dirty="0" smtClean="0"/>
              <a:t>, causing the need for </a:t>
            </a:r>
            <a:r>
              <a:rPr lang="en-US" dirty="0" smtClean="0">
                <a:solidFill>
                  <a:srgbClr val="C00000"/>
                </a:solidFill>
              </a:rPr>
              <a:t>emergency repairing</a:t>
            </a:r>
          </a:p>
        </p:txBody>
      </p:sp>
      <p:sp>
        <p:nvSpPr>
          <p:cNvPr id="6" name="Footer Placeholder 5"/>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32</a:t>
            </a:fld>
            <a:endParaRPr kumimoji="0"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86816" y="274638"/>
            <a:ext cx="8229600" cy="1143000"/>
          </a:xfrm>
        </p:spPr>
        <p:txBody>
          <a:bodyPr>
            <a:normAutofit fontScale="90000"/>
          </a:bodyPr>
          <a:lstStyle/>
          <a:p>
            <a:pPr algn="l"/>
            <a:r>
              <a:rPr lang="en-US" dirty="0" smtClean="0"/>
              <a:t>Abstract coupling example </a:t>
            </a:r>
            <a:br>
              <a:rPr lang="en-US" dirty="0" smtClean="0"/>
            </a:br>
            <a:r>
              <a:rPr lang="en-US" dirty="0" smtClean="0"/>
              <a:t>from my SW Dev course</a:t>
            </a:r>
            <a:endParaRPr lang="el-GR"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1026" name="Picture 2" descr="D:\Users\pvassil\COURSES\OOP\SW_DEV\SCRIPTS\01_simpleInterfaces\abstractCouplingExample.png"/>
          <p:cNvPicPr>
            <a:picLocks noChangeAspect="1" noChangeArrowheads="1"/>
          </p:cNvPicPr>
          <p:nvPr/>
        </p:nvPicPr>
        <p:blipFill>
          <a:blip r:embed="rId2" cstate="print"/>
          <a:srcRect/>
          <a:stretch>
            <a:fillRect/>
          </a:stretch>
        </p:blipFill>
        <p:spPr bwMode="auto">
          <a:xfrm>
            <a:off x="76200" y="1500188"/>
            <a:ext cx="9035679" cy="4595812"/>
          </a:xfrm>
          <a:prstGeom prst="rect">
            <a:avLst/>
          </a:prstGeom>
          <a:noFill/>
        </p:spPr>
      </p:pic>
      <p:sp>
        <p:nvSpPr>
          <p:cNvPr id="14" name="TextBox 13"/>
          <p:cNvSpPr txBox="1"/>
          <p:nvPr/>
        </p:nvSpPr>
        <p:spPr>
          <a:xfrm>
            <a:off x="7848600" y="533400"/>
            <a:ext cx="1143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Comic Sans MS" pitchFamily="66" charset="0"/>
              </a:rPr>
              <a:t>Interface as a contract </a:t>
            </a:r>
            <a:endParaRPr lang="el-GR" sz="1600" dirty="0">
              <a:latin typeface="Comic Sans MS" pitchFamily="66" charset="0"/>
            </a:endParaRPr>
          </a:p>
        </p:txBody>
      </p:sp>
      <p:cxnSp>
        <p:nvCxnSpPr>
          <p:cNvPr id="15" name="Straight Arrow Connector 14"/>
          <p:cNvCxnSpPr>
            <a:stCxn id="14" idx="1"/>
          </p:cNvCxnSpPr>
          <p:nvPr/>
        </p:nvCxnSpPr>
        <p:spPr>
          <a:xfrm flipH="1">
            <a:off x="7086600" y="948899"/>
            <a:ext cx="762000" cy="49890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0" y="5029200"/>
            <a:ext cx="1143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Client class</a:t>
            </a:r>
            <a:endParaRPr lang="el-GR" dirty="0"/>
          </a:p>
        </p:txBody>
      </p:sp>
      <p:cxnSp>
        <p:nvCxnSpPr>
          <p:cNvPr id="23" name="Straight Arrow Connector 22"/>
          <p:cNvCxnSpPr>
            <a:stCxn id="22" idx="0"/>
          </p:cNvCxnSpPr>
          <p:nvPr/>
        </p:nvCxnSpPr>
        <p:spPr>
          <a:xfrm flipV="1">
            <a:off x="2095500" y="3810000"/>
            <a:ext cx="3429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29000" y="6019800"/>
            <a:ext cx="121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latin typeface="Consolas" pitchFamily="49" charset="0"/>
                <a:cs typeface="Consolas" pitchFamily="49" charset="0"/>
              </a:rPr>
              <a:t>Service providers</a:t>
            </a:r>
            <a:endParaRPr lang="el-GR" sz="1600" dirty="0">
              <a:latin typeface="Consolas" pitchFamily="49" charset="0"/>
              <a:cs typeface="Consolas" pitchFamily="49" charset="0"/>
            </a:endParaRPr>
          </a:p>
        </p:txBody>
      </p:sp>
      <p:cxnSp>
        <p:nvCxnSpPr>
          <p:cNvPr id="25" name="Straight Arrow Connector 24"/>
          <p:cNvCxnSpPr>
            <a:stCxn id="24" idx="0"/>
          </p:cNvCxnSpPr>
          <p:nvPr/>
        </p:nvCxnSpPr>
        <p:spPr>
          <a:xfrm flipV="1">
            <a:off x="4038600" y="5562600"/>
            <a:ext cx="9906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48200" y="6172200"/>
            <a:ext cx="2667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05200" y="4495800"/>
            <a:ext cx="11430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Comic Sans MS" pitchFamily="66" charset="0"/>
              </a:rPr>
              <a:t>Factory as a bridge</a:t>
            </a:r>
            <a:endParaRPr lang="el-GR" sz="1600" dirty="0">
              <a:latin typeface="Comic Sans MS" pitchFamily="66" charset="0"/>
            </a:endParaRPr>
          </a:p>
        </p:txBody>
      </p:sp>
      <p:grpSp>
        <p:nvGrpSpPr>
          <p:cNvPr id="30" name="Group 29"/>
          <p:cNvGrpSpPr/>
          <p:nvPr/>
        </p:nvGrpSpPr>
        <p:grpSpPr>
          <a:xfrm>
            <a:off x="3275856" y="3789040"/>
            <a:ext cx="5868144" cy="20960"/>
            <a:chOff x="3275856" y="3789040"/>
            <a:chExt cx="5868144" cy="20960"/>
          </a:xfrm>
        </p:grpSpPr>
        <p:cxnSp>
          <p:nvCxnSpPr>
            <p:cNvPr id="16" name="Straight Connector 15"/>
            <p:cNvCxnSpPr/>
            <p:nvPr/>
          </p:nvCxnSpPr>
          <p:spPr>
            <a:xfrm rot="-60000">
              <a:off x="3275856" y="3789040"/>
              <a:ext cx="839041" cy="1112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19800" y="3810000"/>
              <a:ext cx="312420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00192" y="3113673"/>
            <a:ext cx="2627784" cy="1323439"/>
          </a:xfrm>
          <a:prstGeom prst="rect">
            <a:avLst/>
          </a:prstGeom>
          <a:solidFill>
            <a:schemeClr val="bg1">
              <a:lumMod val="95000"/>
              <a:alpha val="5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solidFill>
                  <a:srgbClr val="7030A0"/>
                </a:solidFill>
                <a:latin typeface="Comic Sans MS" pitchFamily="66" charset="0"/>
              </a:rPr>
              <a:t>Specification</a:t>
            </a:r>
            <a:r>
              <a:rPr lang="en-US" sz="2000" dirty="0" smtClean="0"/>
              <a:t>  </a:t>
            </a:r>
          </a:p>
          <a:p>
            <a:pPr algn="ctr"/>
            <a:r>
              <a:rPr lang="en-US" sz="4000" dirty="0" smtClean="0">
                <a:sym typeface="Symbol"/>
              </a:rPr>
              <a:t></a:t>
            </a:r>
            <a:r>
              <a:rPr lang="en-US" sz="2000" dirty="0" smtClean="0">
                <a:sym typeface="Symbol"/>
              </a:rPr>
              <a:t>  </a:t>
            </a:r>
          </a:p>
          <a:p>
            <a:pPr algn="ctr"/>
            <a:r>
              <a:rPr lang="en-US" sz="2000" dirty="0" smtClean="0">
                <a:solidFill>
                  <a:srgbClr val="C00000"/>
                </a:solidFill>
                <a:latin typeface="Consolas" pitchFamily="49" charset="0"/>
                <a:cs typeface="Consolas" pitchFamily="49" charset="0"/>
                <a:sym typeface="Symbol"/>
              </a:rPr>
              <a:t>Implementation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ea typeface="Calibri"/>
                <a:cs typeface="Calibri"/>
                <a:sym typeface="Calibri"/>
              </a:rPr>
              <a:t>Hecate: </a:t>
            </a:r>
            <a:r>
              <a:rPr lang="en-US" dirty="0" smtClean="0">
                <a:latin typeface="Calibri" pitchFamily="34" charset="0"/>
              </a:rPr>
              <a:t>SQL schema diff extractor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lang="en-US" smtClean="0"/>
              <a:pPr/>
              <a:t>34</a:t>
            </a:fld>
            <a:endParaRPr lang="en-US"/>
          </a:p>
        </p:txBody>
      </p:sp>
      <p:pic>
        <p:nvPicPr>
          <p:cNvPr id="5" name="Picture 4" descr="D:\Users\pvassil\PROPOSALS\2013\Latsis\WORKING\MaterialForAppendix\screenshots\Hecate_inaction.png"/>
          <p:cNvPicPr/>
          <p:nvPr/>
        </p:nvPicPr>
        <p:blipFill>
          <a:blip r:embed="rId3" cstate="print"/>
          <a:srcRect/>
          <a:stretch>
            <a:fillRect/>
          </a:stretch>
        </p:blipFill>
        <p:spPr bwMode="auto">
          <a:xfrm>
            <a:off x="1115616" y="1412776"/>
            <a:ext cx="7214235" cy="4608512"/>
          </a:xfrm>
          <a:prstGeom prst="rect">
            <a:avLst/>
          </a:prstGeom>
          <a:noFill/>
          <a:ln w="9525">
            <a:noFill/>
            <a:miter lim="800000"/>
            <a:headEnd/>
            <a:tailEnd/>
          </a:ln>
        </p:spPr>
      </p:pic>
      <p:sp>
        <p:nvSpPr>
          <p:cNvPr id="6" name="Rectangle 5"/>
          <p:cNvSpPr/>
          <p:nvPr/>
        </p:nvSpPr>
        <p:spPr>
          <a:xfrm>
            <a:off x="611560" y="6165304"/>
            <a:ext cx="6912768" cy="525400"/>
          </a:xfrm>
          <a:prstGeom prst="rect">
            <a:avLst/>
          </a:prstGeom>
          <a:solidFill>
            <a:schemeClr val="bg1"/>
          </a:solidFill>
        </p:spPr>
        <p:txBody>
          <a:bodyPr wrap="square">
            <a:spAutoFit/>
          </a:bodyPr>
          <a:lstStyle/>
          <a:p>
            <a:pPr marL="857250" lvl="1" indent="-419100">
              <a:lnSpc>
                <a:spcPct val="115000"/>
              </a:lnSpc>
              <a:buSzPct val="100000"/>
              <a:buNone/>
            </a:pPr>
            <a:r>
              <a:rPr lang="fr-FR" sz="2600" dirty="0" smtClean="0">
                <a:cs typeface="Consolas" pitchFamily="49" charset="0"/>
                <a:hlinkClick r:id="rId4"/>
              </a:rPr>
              <a:t>https://github.com/DAINTINESS-Group/Hecate</a:t>
            </a:r>
            <a:r>
              <a:rPr lang="fr-FR" sz="2600" dirty="0" smtClean="0">
                <a:cs typeface="Consolas" pitchFamily="49"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Hecate: </a:t>
            </a:r>
            <a:r>
              <a:rPr lang="en-US" dirty="0" smtClean="0">
                <a:latin typeface="Calibri" pitchFamily="34" charset="0"/>
              </a:rPr>
              <a:t>SQL schema diff extractor</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20000"/>
          </a:bodyPr>
          <a:lstStyle/>
          <a:p>
            <a:pPr marL="457200" lvl="0" indent="-419100">
              <a:lnSpc>
                <a:spcPct val="115000"/>
              </a:lnSpc>
              <a:buSzPct val="100000"/>
              <a:buFont typeface="Calibri"/>
              <a:buChar char="●"/>
            </a:pPr>
            <a:r>
              <a:rPr lang="en" dirty="0" smtClean="0">
                <a:latin typeface="Calibri"/>
                <a:ea typeface="Calibri"/>
                <a:cs typeface="Calibri"/>
                <a:sym typeface="Calibri"/>
              </a:rPr>
              <a:t>Parses DDL files</a:t>
            </a:r>
          </a:p>
          <a:p>
            <a:pPr marL="457200" lvl="0" indent="-419100">
              <a:lnSpc>
                <a:spcPct val="115000"/>
              </a:lnSpc>
              <a:buSzPct val="100000"/>
              <a:buFont typeface="Calibri"/>
              <a:buChar char="●"/>
            </a:pPr>
            <a:r>
              <a:rPr lang="en-US" dirty="0" smtClean="0">
                <a:latin typeface="Calibri" pitchFamily="34" charset="0"/>
              </a:rPr>
              <a:t>Creates a model for the parsed SQL elements</a:t>
            </a:r>
          </a:p>
          <a:p>
            <a:pPr marL="457200" lvl="0" indent="-419100">
              <a:lnSpc>
                <a:spcPct val="115000"/>
              </a:lnSpc>
              <a:buSzPct val="100000"/>
              <a:buFont typeface="Calibri"/>
              <a:buChar char="●"/>
            </a:pPr>
            <a:r>
              <a:rPr lang="en-US" dirty="0" smtClean="0">
                <a:latin typeface="Calibri" pitchFamily="34" charset="0"/>
              </a:rPr>
              <a:t>Compares two versions of the same schema</a:t>
            </a:r>
          </a:p>
          <a:p>
            <a:pPr marL="457200" lvl="0" indent="-419100">
              <a:lnSpc>
                <a:spcPct val="115000"/>
              </a:lnSpc>
              <a:buSzPct val="100000"/>
              <a:buFont typeface="Calibri"/>
              <a:buChar char="●"/>
            </a:pPr>
            <a:r>
              <a:rPr lang="en-US" dirty="0" smtClean="0">
                <a:latin typeface="Calibri" pitchFamily="34" charset="0"/>
              </a:rPr>
              <a:t>Reports on the diff performed with a variety of metrics</a:t>
            </a:r>
          </a:p>
          <a:p>
            <a:pPr marL="457200" lvl="0" indent="-419100">
              <a:lnSpc>
                <a:spcPct val="115000"/>
              </a:lnSpc>
              <a:buSzPct val="100000"/>
              <a:buFont typeface="Calibri"/>
              <a:buChar char="●"/>
            </a:pPr>
            <a:r>
              <a:rPr lang="en-US" dirty="0" smtClean="0">
                <a:latin typeface="Calibri" pitchFamily="34" charset="0"/>
              </a:rPr>
              <a:t>Exports the transitions that occurred in XML format</a:t>
            </a:r>
          </a:p>
          <a:p>
            <a:pPr marL="857250" lvl="1" indent="-419100">
              <a:lnSpc>
                <a:spcPct val="115000"/>
              </a:lnSpc>
              <a:buSzPct val="100000"/>
              <a:buNone/>
            </a:pPr>
            <a:endParaRPr lang="fr-FR" dirty="0" smtClean="0">
              <a:cs typeface="Consolas" pitchFamily="49" charset="0"/>
              <a:hlinkClick r:id="rId3"/>
            </a:endParaRPr>
          </a:p>
          <a:p>
            <a:pPr marL="857250" lvl="1" indent="-419100">
              <a:lnSpc>
                <a:spcPct val="115000"/>
              </a:lnSpc>
              <a:buSzPct val="100000"/>
              <a:buNone/>
            </a:pPr>
            <a:r>
              <a:rPr lang="fr-FR" dirty="0" smtClean="0">
                <a:cs typeface="Consolas" pitchFamily="49" charset="0"/>
                <a:hlinkClick r:id="rId3"/>
              </a:rPr>
              <a:t>https://github.com/DAINTINESS-Group/Hecate</a:t>
            </a:r>
            <a:r>
              <a:rPr lang="fr-FR" dirty="0" smtClean="0">
                <a:cs typeface="Consolas" pitchFamily="49" charset="0"/>
              </a:rPr>
              <a:t> </a:t>
            </a:r>
          </a:p>
          <a:p>
            <a:pPr marL="457200" lvl="0" indent="-419100">
              <a:lnSpc>
                <a:spcPct val="115000"/>
              </a:lnSpc>
              <a:buSzPct val="100000"/>
              <a:buNone/>
            </a:pPr>
            <a:endParaRPr lang="en-US" dirty="0" smtClean="0">
              <a:latin typeface="Calibri" pitchFamily="34" charset="0"/>
            </a:endParaRPr>
          </a:p>
        </p:txBody>
      </p:sp>
      <p:sp>
        <p:nvSpPr>
          <p:cNvPr id="5" name="Footer Placeholder 4"/>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35</a:t>
            </a:fld>
            <a:endParaRPr kumimoji="0" lang="en-US"/>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study &amp;&amp; Validity considerations</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l-GR"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29E33-B620-47F9-BB04-8846C2A5AFCC}" type="slidenum">
              <a:rPr lang="en-US" smtClean="0"/>
              <a:pPr/>
              <a:t>37</a:t>
            </a:fld>
            <a:endParaRPr lang="en-US"/>
          </a:p>
        </p:txBody>
      </p:sp>
      <p:graphicFrame>
        <p:nvGraphicFramePr>
          <p:cNvPr id="5" name="Table 4"/>
          <p:cNvGraphicFramePr>
            <a:graphicFrameLocks noGrp="1"/>
          </p:cNvGraphicFramePr>
          <p:nvPr/>
        </p:nvGraphicFramePr>
        <p:xfrm>
          <a:off x="251521" y="1268730"/>
          <a:ext cx="8640962" cy="5328624"/>
        </p:xfrm>
        <a:graphic>
          <a:graphicData uri="http://schemas.openxmlformats.org/drawingml/2006/table">
            <a:tbl>
              <a:tblPr/>
              <a:tblGrid>
                <a:gridCol w="963596"/>
                <a:gridCol w="433560"/>
                <a:gridCol w="1117123"/>
                <a:gridCol w="443324"/>
                <a:gridCol w="443324"/>
                <a:gridCol w="570454"/>
                <a:gridCol w="568825"/>
                <a:gridCol w="568825"/>
                <a:gridCol w="692697"/>
                <a:gridCol w="2839234"/>
              </a:tblGrid>
              <a:tr h="816061">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Dataset</a:t>
                      </a:r>
                      <a:endParaRPr lang="el-GR" sz="11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Versions</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Lifetime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Commits</a:t>
                      </a:r>
                      <a:r>
                        <a:rPr lang="en-US" sz="1000" b="1" kern="1400" dirty="0">
                          <a:solidFill>
                            <a:srgbClr val="000000"/>
                          </a:solidFill>
                          <a:latin typeface="Calibri"/>
                          <a:ea typeface="Times New Roman"/>
                          <a:cs typeface="Times New Roman"/>
                        </a:rPr>
                        <a:t> per Day</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commits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with</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change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n-US" sz="1000" b="1" kern="1400">
                          <a:solidFill>
                            <a:srgbClr val="000000"/>
                          </a:solidFill>
                          <a:latin typeface="Calibri"/>
                          <a:ea typeface="Times New Roman"/>
                          <a:cs typeface="Times New Roman"/>
                        </a:rPr>
                        <a:t>Repository URL</a:t>
                      </a:r>
                      <a:endParaRPr lang="el-GR" sz="1100" kern="1400">
                        <a:solidFill>
                          <a:srgbClr val="000000"/>
                        </a:solidFill>
                        <a:latin typeface="Times New Roman"/>
                        <a:ea typeface="Times New Roman"/>
                        <a:cs typeface="Times New Roman"/>
                      </a:endParaRPr>
                    </a:p>
                  </a:txBody>
                  <a:tcPr marL="52103" marR="52103"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ATLAS </a:t>
                      </a:r>
                      <a:r>
                        <a:rPr lang="el-GR" sz="1200" kern="1400" dirty="0" err="1">
                          <a:solidFill>
                            <a:srgbClr val="000000"/>
                          </a:solidFill>
                          <a:latin typeface="Calibri"/>
                          <a:ea typeface="Times New Roman"/>
                          <a:cs typeface="Times New Roman"/>
                        </a:rPr>
                        <a:t>Trigger</a:t>
                      </a:r>
                      <a:endParaRPr lang="el-GR" sz="12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84</a:t>
                      </a:r>
                      <a:endParaRPr lang="el-GR" sz="1200" kern="1400" dirty="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2 Y, 7 M, 2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56</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73</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858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0,089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3"/>
                        </a:rPr>
                        <a:t>http://atdaq-sw.cern.ch/cgi-bin/viewcvs-atlas.cgi/offline/Trigger/TrigConfiguration/TrigDb/share/sql/combined_schema.sql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kern="1400" dirty="0" err="1">
                          <a:solidFill>
                            <a:srgbClr val="000000"/>
                          </a:solidFill>
                          <a:latin typeface="Calibri"/>
                          <a:ea typeface="Times New Roman"/>
                          <a:cs typeface="Times New Roman"/>
                        </a:rPr>
                        <a:t>BioSQL</a:t>
                      </a:r>
                      <a:endParaRPr lang="el-GR" sz="12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10 Y, 6 M, 19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28</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0,012</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4"/>
                        </a:rPr>
                        <a:t>https://github.com/biosql/biosql/blob/master/sql/biosqldb-mysql.sql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dirty="0" err="1">
                          <a:solidFill>
                            <a:srgbClr val="000000"/>
                          </a:solidFill>
                          <a:latin typeface="Calibri"/>
                          <a:ea typeface="Times New Roman"/>
                          <a:cs typeface="Times New Roman"/>
                        </a:rPr>
                        <a:t>Coppermine</a:t>
                      </a:r>
                      <a:endParaRPr lang="el-GR" sz="12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117</a:t>
                      </a:r>
                      <a:endParaRPr lang="el-GR" sz="1200" kern="1400" dirty="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8 Y, 6 M, 2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22</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5"/>
                        </a:rPr>
                        <a:t>http://sourceforge.net/p/coppermine/code/8581/tree/trunk/cpg1.5.x/sql/schema.sql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Ensembl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528</a:t>
                      </a:r>
                      <a:endParaRPr lang="el-GR" sz="1200" kern="1400" dirty="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13 Y, 3 M, 15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75</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75</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486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6"/>
                        </a:rPr>
                        <a:t>http://cvs.sanger.ac.uk/cgi-bin/viewvc.cgi/ensembl/sql/table.sql?root=ensembl&amp;view=log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MediaWiki</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322</a:t>
                      </a:r>
                      <a:endParaRPr lang="el-GR" sz="1200" kern="1400" dirty="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8 Y, 10 M, 6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50</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318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7"/>
                        </a:rPr>
                        <a:t>https://svn.wikimedia.org/viewvc/mediawiki/trunk/phase3/maintenance/tables.sql?view=log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OpenCart</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4 Y, 4 M, 3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114</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292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8"/>
                        </a:rPr>
                        <a:t>https://github.com/opencart/opencart/blob/master/upload/install/opencart.sql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phpBB</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133</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6 Y, 7 M, 10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65</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0,055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9"/>
                        </a:rPr>
                        <a:t>https://github.com/phpbb/phpbb3/blob/develop/phpBB/install/schemas/mysql_41_schema.sql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TYPO3</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97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Segoe UI"/>
                          <a:ea typeface="Times New Roman"/>
                          <a:cs typeface="Times New Roman"/>
                        </a:rPr>
                        <a:t>8 Y, 11 M, 0 D</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23</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76%</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10"/>
                        </a:rPr>
                        <a:t>https://git.typo3.org/Packages/TYPO3.CMS.git/history/TYPO3_6-0:/t3lib/stddb/tables.sql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study</a:t>
            </a:r>
            <a:endParaRPr lang="el-GR" dirty="0"/>
          </a:p>
        </p:txBody>
      </p:sp>
      <p:sp>
        <p:nvSpPr>
          <p:cNvPr id="3" name="Content Placeholder 2"/>
          <p:cNvSpPr>
            <a:spLocks noGrp="1"/>
          </p:cNvSpPr>
          <p:nvPr>
            <p:ph idx="1"/>
          </p:nvPr>
        </p:nvSpPr>
        <p:spPr>
          <a:xfrm>
            <a:off x="457200" y="1600200"/>
            <a:ext cx="5050904" cy="4925144"/>
          </a:xfrm>
        </p:spPr>
        <p:txBody>
          <a:bodyPr>
            <a:normAutofit fontScale="70000" lnSpcReduction="20000"/>
          </a:bodyPr>
          <a:lstStyle/>
          <a:p>
            <a:r>
              <a:rPr lang="en-US" b="1" dirty="0" smtClean="0"/>
              <a:t>Scope</a:t>
            </a:r>
            <a:r>
              <a:rPr lang="en-US" dirty="0" smtClean="0"/>
              <a:t>:</a:t>
            </a:r>
          </a:p>
          <a:p>
            <a:pPr lvl="1"/>
            <a:r>
              <a:rPr lang="en-US" dirty="0" smtClean="0"/>
              <a:t>databases being part of </a:t>
            </a:r>
            <a:r>
              <a:rPr lang="en-US" dirty="0" smtClean="0">
                <a:solidFill>
                  <a:srgbClr val="008000"/>
                </a:solidFill>
              </a:rPr>
              <a:t>open-source software </a:t>
            </a:r>
            <a:r>
              <a:rPr lang="en-US" dirty="0" smtClean="0"/>
              <a:t>(and not proprietary ones)</a:t>
            </a:r>
          </a:p>
          <a:p>
            <a:pPr lvl="1"/>
            <a:r>
              <a:rPr lang="en-US" dirty="0" smtClean="0">
                <a:solidFill>
                  <a:srgbClr val="002060"/>
                </a:solidFill>
              </a:rPr>
              <a:t>long </a:t>
            </a:r>
            <a:r>
              <a:rPr lang="en-US" dirty="0" smtClean="0">
                <a:solidFill>
                  <a:srgbClr val="3333FF"/>
                </a:solidFill>
              </a:rPr>
              <a:t>history</a:t>
            </a:r>
            <a:endParaRPr lang="en-US" dirty="0" smtClean="0"/>
          </a:p>
          <a:p>
            <a:pPr lvl="1"/>
            <a:r>
              <a:rPr lang="en-US" dirty="0" smtClean="0"/>
              <a:t>we work only with changes at the </a:t>
            </a:r>
            <a:r>
              <a:rPr lang="en-US" dirty="0" smtClean="0">
                <a:solidFill>
                  <a:srgbClr val="7030A0"/>
                </a:solidFill>
              </a:rPr>
              <a:t>logical schema level </a:t>
            </a:r>
            <a:r>
              <a:rPr lang="en-US" dirty="0" smtClean="0"/>
              <a:t>(and ignore physical-level changes like index creation or change of storage engine)</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We encompass datasets with different </a:t>
            </a:r>
            <a:r>
              <a:rPr lang="en-US" dirty="0" smtClean="0">
                <a:solidFill>
                  <a:srgbClr val="008000"/>
                </a:solidFill>
              </a:rPr>
              <a:t>domains ([A]: physics, [B]: biomedical, [C]: CMS’s)</a:t>
            </a:r>
            <a:r>
              <a:rPr lang="en-US" dirty="0" smtClean="0"/>
              <a:t>, </a:t>
            </a:r>
            <a:r>
              <a:rPr lang="en-US" dirty="0" smtClean="0">
                <a:solidFill>
                  <a:srgbClr val="FF0000"/>
                </a:solidFill>
              </a:rPr>
              <a:t>amount of growth </a:t>
            </a:r>
            <a:r>
              <a:rPr lang="en-US" dirty="0">
                <a:solidFill>
                  <a:srgbClr val="002060"/>
                </a:solidFill>
              </a:rPr>
              <a:t>(shade: </a:t>
            </a:r>
            <a:r>
              <a:rPr lang="en-US" dirty="0" smtClean="0">
                <a:solidFill>
                  <a:schemeClr val="accent3">
                    <a:lumMod val="75000"/>
                  </a:schemeClr>
                </a:solidFill>
              </a:rPr>
              <a:t>high</a:t>
            </a:r>
            <a:r>
              <a:rPr lang="en-US" dirty="0">
                <a:solidFill>
                  <a:srgbClr val="002060"/>
                </a:solidFill>
              </a:rPr>
              <a:t>,</a:t>
            </a:r>
            <a:r>
              <a:rPr lang="en-US" dirty="0" smtClean="0">
                <a:solidFill>
                  <a:srgbClr val="FF0000"/>
                </a:solidFill>
              </a:rPr>
              <a:t> </a:t>
            </a:r>
            <a:r>
              <a:rPr lang="en-US" dirty="0" smtClean="0">
                <a:solidFill>
                  <a:schemeClr val="bg1">
                    <a:lumMod val="50000"/>
                  </a:schemeClr>
                </a:solidFill>
              </a:rPr>
              <a:t>med</a:t>
            </a:r>
            <a:r>
              <a:rPr lang="en-US" dirty="0">
                <a:solidFill>
                  <a:srgbClr val="002060"/>
                </a:solidFill>
              </a:rPr>
              <a:t>,</a:t>
            </a:r>
            <a:r>
              <a:rPr lang="en-US" dirty="0" smtClean="0">
                <a:solidFill>
                  <a:srgbClr val="FF0000"/>
                </a:solidFill>
              </a:rPr>
              <a:t> </a:t>
            </a:r>
            <a:r>
              <a:rPr lang="en-US" dirty="0" smtClean="0">
                <a:solidFill>
                  <a:schemeClr val="accent6">
                    <a:lumMod val="75000"/>
                  </a:schemeClr>
                </a:solidFill>
              </a:rPr>
              <a:t>low</a:t>
            </a:r>
            <a:r>
              <a:rPr lang="en-US" dirty="0">
                <a:solidFill>
                  <a:srgbClr val="002060"/>
                </a:solidFill>
              </a:rPr>
              <a:t>) &amp; </a:t>
            </a:r>
            <a:r>
              <a:rPr lang="en-US" dirty="0" smtClean="0">
                <a:solidFill>
                  <a:srgbClr val="FF0000"/>
                </a:solidFill>
              </a:rPr>
              <a:t>schema size</a:t>
            </a:r>
          </a:p>
          <a:p>
            <a:endParaRPr lang="en-US" dirty="0" smtClean="0"/>
          </a:p>
          <a:p>
            <a:r>
              <a:rPr lang="en-US" dirty="0" smtClean="0"/>
              <a:t>We should be very careful to not </a:t>
            </a:r>
            <a:r>
              <a:rPr lang="en-US" dirty="0" err="1" smtClean="0"/>
              <a:t>overgeneralize</a:t>
            </a:r>
            <a:r>
              <a:rPr lang="en-US" dirty="0" smtClean="0"/>
              <a:t> findings to proprietary databases or physical schemata!</a:t>
            </a:r>
          </a:p>
        </p:txBody>
      </p:sp>
      <p:graphicFrame>
        <p:nvGraphicFramePr>
          <p:cNvPr id="5" name="Table 4"/>
          <p:cNvGraphicFramePr>
            <a:graphicFrameLocks noGrp="1"/>
          </p:cNvGraphicFramePr>
          <p:nvPr/>
        </p:nvGraphicFramePr>
        <p:xfrm>
          <a:off x="5436095" y="1340768"/>
          <a:ext cx="3544944" cy="5328624"/>
        </p:xfrm>
        <a:graphic>
          <a:graphicData uri="http://schemas.openxmlformats.org/drawingml/2006/table">
            <a:tbl>
              <a:tblPr/>
              <a:tblGrid>
                <a:gridCol w="1004401"/>
                <a:gridCol w="451920"/>
                <a:gridCol w="1164429"/>
                <a:gridCol w="462097"/>
                <a:gridCol w="462097"/>
              </a:tblGrid>
              <a:tr h="816061">
                <a:tc>
                  <a:txBody>
                    <a:bodyPr/>
                    <a:lstStyle/>
                    <a:p>
                      <a:pPr algn="ctr">
                        <a:lnSpc>
                          <a:spcPct val="150000"/>
                        </a:lnSpc>
                        <a:spcBef>
                          <a:spcPts val="600"/>
                        </a:spcBef>
                        <a:spcAft>
                          <a:spcPts val="600"/>
                        </a:spcAft>
                        <a:tabLst>
                          <a:tab pos="457200" algn="l"/>
                          <a:tab pos="2743200" algn="l"/>
                          <a:tab pos="5029200" algn="l"/>
                        </a:tabLst>
                      </a:pPr>
                      <a:r>
                        <a:rPr lang="en-US" sz="1200" b="1" kern="1400" dirty="0" err="1" smtClean="0">
                          <a:solidFill>
                            <a:srgbClr val="008000"/>
                          </a:solidFill>
                          <a:latin typeface="+mn-lt"/>
                          <a:ea typeface="Times New Roman"/>
                          <a:cs typeface="Times New Roman"/>
                        </a:rPr>
                        <a:t>FoSS</a:t>
                      </a:r>
                      <a:r>
                        <a:rPr lang="en-US" sz="1200" b="1" kern="1400" dirty="0" smtClean="0">
                          <a:solidFill>
                            <a:srgbClr val="008000"/>
                          </a:solidFill>
                          <a:latin typeface="+mn-lt"/>
                          <a:ea typeface="Times New Roman"/>
                          <a:cs typeface="Times New Roman"/>
                        </a:rPr>
                        <a:t> </a:t>
                      </a:r>
                      <a:r>
                        <a:rPr lang="el-GR" sz="1200" b="1" kern="1400" dirty="0" err="1" smtClean="0">
                          <a:solidFill>
                            <a:srgbClr val="008000"/>
                          </a:solidFill>
                          <a:latin typeface="+mn-lt"/>
                          <a:ea typeface="Times New Roman"/>
                          <a:cs typeface="Times New Roman"/>
                        </a:rPr>
                        <a:t>Dataset</a:t>
                      </a:r>
                      <a:endParaRPr lang="el-GR" sz="16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3333FF"/>
                          </a:solidFill>
                          <a:latin typeface="+mn-lt"/>
                          <a:ea typeface="Times New Roman"/>
                          <a:cs typeface="Times New Roman"/>
                        </a:rPr>
                        <a:t>Versions</a:t>
                      </a:r>
                      <a:endParaRPr lang="el-GR" sz="1100" kern="1400" dirty="0">
                        <a:solidFill>
                          <a:srgbClr val="3333FF"/>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3333FF"/>
                          </a:solidFill>
                          <a:latin typeface="+mn-lt"/>
                          <a:ea typeface="Times New Roman"/>
                          <a:cs typeface="Times New Roman"/>
                        </a:rPr>
                        <a:t>Lifetime</a:t>
                      </a:r>
                      <a:endParaRPr lang="el-GR" sz="1100" kern="1400" dirty="0">
                        <a:solidFill>
                          <a:srgbClr val="3333FF"/>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FF0000"/>
                          </a:solidFill>
                          <a:latin typeface="+mn-lt"/>
                          <a:ea typeface="Times New Roman"/>
                          <a:cs typeface="Times New Roman"/>
                        </a:rPr>
                        <a:t>Tables</a:t>
                      </a:r>
                      <a:r>
                        <a:rPr lang="el-GR" sz="1000" b="1" kern="1400" dirty="0">
                          <a:solidFill>
                            <a:srgbClr val="FF0000"/>
                          </a:solidFill>
                          <a:latin typeface="+mn-lt"/>
                          <a:ea typeface="Times New Roman"/>
                          <a:cs typeface="Times New Roman"/>
                        </a:rPr>
                        <a:t> </a:t>
                      </a:r>
                      <a:r>
                        <a:rPr lang="en-US" sz="1000" b="1" kern="1400" dirty="0" smtClean="0">
                          <a:solidFill>
                            <a:srgbClr val="FF0000"/>
                          </a:solidFill>
                          <a:latin typeface="+mn-lt"/>
                          <a:ea typeface="Times New Roman"/>
                          <a:cs typeface="Times New Roman"/>
                        </a:rPr>
                        <a:t>@ </a:t>
                      </a:r>
                      <a:r>
                        <a:rPr lang="el-GR" sz="1000" b="1" kern="1400" dirty="0" err="1" smtClean="0">
                          <a:solidFill>
                            <a:srgbClr val="FF0000"/>
                          </a:solidFill>
                          <a:latin typeface="+mn-lt"/>
                          <a:ea typeface="Times New Roman"/>
                          <a:cs typeface="Times New Roman"/>
                        </a:rPr>
                        <a:t>Start</a:t>
                      </a:r>
                      <a:endParaRPr lang="el-GR" sz="1100" kern="1400" dirty="0">
                        <a:solidFill>
                          <a:srgbClr val="FF0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FF0000"/>
                          </a:solidFill>
                          <a:latin typeface="+mn-lt"/>
                          <a:ea typeface="Times New Roman"/>
                          <a:cs typeface="Times New Roman"/>
                        </a:rPr>
                        <a:t>Tables</a:t>
                      </a:r>
                      <a:r>
                        <a:rPr lang="el-GR" sz="1000" b="1" kern="1400" dirty="0">
                          <a:solidFill>
                            <a:srgbClr val="FF0000"/>
                          </a:solidFill>
                          <a:latin typeface="+mn-lt"/>
                          <a:ea typeface="Times New Roman"/>
                          <a:cs typeface="Times New Roman"/>
                        </a:rPr>
                        <a:t> </a:t>
                      </a:r>
                      <a:r>
                        <a:rPr lang="en-US" sz="1000" b="1" kern="1400" dirty="0" smtClean="0">
                          <a:solidFill>
                            <a:srgbClr val="FF0000"/>
                          </a:solidFill>
                          <a:latin typeface="+mn-lt"/>
                          <a:ea typeface="Times New Roman"/>
                          <a:cs typeface="Times New Roman"/>
                        </a:rPr>
                        <a:t>@  </a:t>
                      </a:r>
                      <a:r>
                        <a:rPr lang="el-GR" sz="1000" b="1" kern="1400" dirty="0" err="1" smtClean="0">
                          <a:solidFill>
                            <a:srgbClr val="FF0000"/>
                          </a:solidFill>
                          <a:latin typeface="+mn-lt"/>
                          <a:ea typeface="Times New Roman"/>
                          <a:cs typeface="Times New Roman"/>
                        </a:rPr>
                        <a:t>End</a:t>
                      </a:r>
                      <a:endParaRPr lang="el-GR" sz="1100" kern="1400" dirty="0">
                        <a:solidFill>
                          <a:srgbClr val="FF0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b="1" kern="1400" dirty="0" smtClean="0">
                          <a:solidFill>
                            <a:srgbClr val="008000"/>
                          </a:solidFill>
                          <a:latin typeface="+mn-lt"/>
                          <a:ea typeface="Times New Roman"/>
                          <a:cs typeface="Times New Roman"/>
                        </a:rPr>
                        <a:t>ATLAS </a:t>
                      </a:r>
                      <a:r>
                        <a:rPr lang="el-GR" sz="1200" b="1" kern="1400" dirty="0" err="1" smtClean="0">
                          <a:solidFill>
                            <a:srgbClr val="008000"/>
                          </a:solidFill>
                          <a:latin typeface="+mn-lt"/>
                          <a:ea typeface="Times New Roman"/>
                          <a:cs typeface="Times New Roman"/>
                        </a:rPr>
                        <a:t>Trigger</a:t>
                      </a:r>
                      <a:r>
                        <a:rPr lang="en-US" sz="1200" b="1" kern="1400" dirty="0" smtClean="0">
                          <a:solidFill>
                            <a:srgbClr val="008000"/>
                          </a:solidFill>
                          <a:latin typeface="+mn-lt"/>
                          <a:ea typeface="Times New Roman"/>
                          <a:cs typeface="Times New Roman"/>
                        </a:rPr>
                        <a:t> [A]</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2 Y</a:t>
                      </a:r>
                      <a:r>
                        <a:rPr lang="el-GR" sz="1200" kern="1400" dirty="0">
                          <a:solidFill>
                            <a:srgbClr val="000000"/>
                          </a:solidFill>
                          <a:latin typeface="+mn-lt"/>
                          <a:ea typeface="Times New Roman"/>
                          <a:cs typeface="Times New Roman"/>
                        </a:rPr>
                        <a:t>, 7 M, 2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56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73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BioSQL</a:t>
                      </a:r>
                      <a:r>
                        <a:rPr lang="en-US" sz="1200" b="1" kern="1400" dirty="0" smtClean="0">
                          <a:solidFill>
                            <a:srgbClr val="008000"/>
                          </a:solidFill>
                          <a:latin typeface="+mn-lt"/>
                          <a:ea typeface="Times New Roman"/>
                          <a:cs typeface="Times New Roman"/>
                        </a:rPr>
                        <a:t> [B]</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46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10 Y</a:t>
                      </a:r>
                      <a:r>
                        <a:rPr lang="el-GR" sz="1200" kern="1400" dirty="0">
                          <a:solidFill>
                            <a:srgbClr val="000000"/>
                          </a:solidFill>
                          <a:latin typeface="+mn-lt"/>
                          <a:ea typeface="Times New Roman"/>
                          <a:cs typeface="Times New Roman"/>
                        </a:rPr>
                        <a:t>, 6 M, 19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21</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Coppermine</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6 M, 2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22</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Ensembl</a:t>
                      </a:r>
                      <a:r>
                        <a:rPr lang="en-US" sz="1200" b="1" kern="1400" dirty="0" smtClean="0">
                          <a:solidFill>
                            <a:srgbClr val="008000"/>
                          </a:solidFill>
                          <a:latin typeface="+mn-lt"/>
                          <a:ea typeface="Times New Roman"/>
                          <a:cs typeface="Times New Roman"/>
                        </a:rPr>
                        <a:t> [B]</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528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13 Y</a:t>
                      </a:r>
                      <a:r>
                        <a:rPr lang="el-GR" sz="1200" kern="1400" dirty="0">
                          <a:solidFill>
                            <a:srgbClr val="000000"/>
                          </a:solidFill>
                          <a:latin typeface="+mn-lt"/>
                          <a:ea typeface="Times New Roman"/>
                          <a:cs typeface="Times New Roman"/>
                        </a:rPr>
                        <a:t>, 3 M, 15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75</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MediaWiki</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322</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10 M, 6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50</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OpenCart</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164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4 Y</a:t>
                      </a:r>
                      <a:r>
                        <a:rPr lang="el-GR" sz="1200" kern="1400" dirty="0">
                          <a:solidFill>
                            <a:srgbClr val="000000"/>
                          </a:solidFill>
                          <a:latin typeface="+mn-lt"/>
                          <a:ea typeface="Times New Roman"/>
                          <a:cs typeface="Times New Roman"/>
                        </a:rPr>
                        <a:t>, 4 M, 3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46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114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phpBB</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133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6 Y</a:t>
                      </a:r>
                      <a:r>
                        <a:rPr lang="el-GR" sz="1200" kern="1400" dirty="0">
                          <a:solidFill>
                            <a:srgbClr val="000000"/>
                          </a:solidFill>
                          <a:latin typeface="+mn-lt"/>
                          <a:ea typeface="Times New Roman"/>
                          <a:cs typeface="Times New Roman"/>
                        </a:rPr>
                        <a:t>, 7 M, 10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61</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65</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smtClean="0">
                          <a:solidFill>
                            <a:srgbClr val="008000"/>
                          </a:solidFill>
                          <a:latin typeface="+mn-lt"/>
                          <a:ea typeface="Times New Roman"/>
                          <a:cs typeface="Times New Roman"/>
                        </a:rPr>
                        <a:t>TYPO3</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97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11 M, 0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FF0000"/>
                          </a:solidFill>
                          <a:latin typeface="+mn-lt"/>
                          <a:ea typeface="Times New Roman"/>
                          <a:cs typeface="Times New Roman"/>
                        </a:rPr>
                        <a:t>10</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 name="Slide Number Placeholder 5"/>
          <p:cNvSpPr>
            <a:spLocks noGrp="1"/>
          </p:cNvSpPr>
          <p:nvPr>
            <p:ph type="sldNum" sz="quarter" idx="12"/>
          </p:nvPr>
        </p:nvSpPr>
        <p:spPr/>
        <p:txBody>
          <a:bodyPr/>
          <a:lstStyle/>
          <a:p>
            <a:fld id="{70A26F0C-9141-4964-A528-E266BF9D7C84}"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and Terminology</a:t>
            </a:r>
            <a:endParaRPr lang="el-GR" dirty="0"/>
          </a:p>
        </p:txBody>
      </p:sp>
      <p:sp>
        <p:nvSpPr>
          <p:cNvPr id="3" name="Content Placeholder 2"/>
          <p:cNvSpPr>
            <a:spLocks noGrp="1"/>
          </p:cNvSpPr>
          <p:nvPr>
            <p:ph idx="1"/>
          </p:nvPr>
        </p:nvSpPr>
        <p:spPr/>
        <p:txBody>
          <a:bodyPr>
            <a:normAutofit fontScale="62500" lnSpcReduction="20000"/>
          </a:bodyPr>
          <a:lstStyle/>
          <a:p>
            <a:r>
              <a:rPr lang="en-US" i="1" dirty="0" err="1"/>
              <a:t>SurvivalClass</a:t>
            </a:r>
            <a:r>
              <a:rPr lang="en-US" dirty="0"/>
              <a:t>: this measure classifies a tables as (a) a </a:t>
            </a:r>
            <a:r>
              <a:rPr lang="en-US" i="1" dirty="0"/>
              <a:t>survivor </a:t>
            </a:r>
            <a:r>
              <a:rPr lang="en-US" dirty="0"/>
              <a:t>table (with the value of 20 in our data) if the table has survived (i.e., was present at the last known version of the database schema) or (b)a </a:t>
            </a:r>
            <a:r>
              <a:rPr lang="en-US" i="1" dirty="0"/>
              <a:t>dead</a:t>
            </a:r>
            <a:r>
              <a:rPr lang="en-US" dirty="0"/>
              <a:t> table (with the value of 10 in our data),  if its last known version is prior to the last known version of the schema history. </a:t>
            </a:r>
            <a:endParaRPr lang="el-GR" dirty="0"/>
          </a:p>
          <a:p>
            <a:r>
              <a:rPr lang="en-US" i="1" dirty="0"/>
              <a:t>ATU</a:t>
            </a:r>
            <a:r>
              <a:rPr lang="en-US" dirty="0"/>
              <a:t>: </a:t>
            </a:r>
            <a:r>
              <a:rPr lang="en-US" u="sng" dirty="0"/>
              <a:t>A</a:t>
            </a:r>
            <a:r>
              <a:rPr lang="en-US" dirty="0"/>
              <a:t>verage </a:t>
            </a:r>
            <a:r>
              <a:rPr lang="en-US" u="sng" dirty="0"/>
              <a:t>T</a:t>
            </a:r>
            <a:r>
              <a:rPr lang="en-US" dirty="0"/>
              <a:t>ransitional amount of </a:t>
            </a:r>
            <a:r>
              <a:rPr lang="en-US" u="sng" dirty="0"/>
              <a:t>U</a:t>
            </a:r>
            <a:r>
              <a:rPr lang="en-US" dirty="0"/>
              <a:t>pdates is the ratio </a:t>
            </a:r>
            <a:r>
              <a:rPr lang="en-US" i="1" dirty="0" err="1"/>
              <a:t>SumUpd</a:t>
            </a:r>
            <a:r>
              <a:rPr lang="en-US" i="1" dirty="0"/>
              <a:t> / Duration</a:t>
            </a:r>
            <a:endParaRPr lang="el-GR" dirty="0"/>
          </a:p>
          <a:p>
            <a:r>
              <a:rPr lang="en-US" i="1" dirty="0" err="1"/>
              <a:t>ActivityClass</a:t>
            </a:r>
            <a:r>
              <a:rPr lang="en-US" dirty="0"/>
              <a:t>: characterization of how “active” a table is. Takes the value 0 for </a:t>
            </a:r>
            <a:r>
              <a:rPr lang="en-US" i="1" dirty="0"/>
              <a:t>rigid</a:t>
            </a:r>
            <a:r>
              <a:rPr lang="en-US" dirty="0"/>
              <a:t> tables that go through zero updates in their life, 2 for </a:t>
            </a:r>
            <a:r>
              <a:rPr lang="en-US" i="1" dirty="0"/>
              <a:t>active</a:t>
            </a:r>
            <a:r>
              <a:rPr lang="en-US" dirty="0"/>
              <a:t> tables, having ATU larger than 0.1 and </a:t>
            </a:r>
            <a:r>
              <a:rPr lang="en-US" dirty="0" err="1"/>
              <a:t>sumUpd</a:t>
            </a:r>
            <a:r>
              <a:rPr lang="en-US" dirty="0"/>
              <a:t> larger than 5 (see [ER 2015]), and 1 for the rest of the tables, characterized as </a:t>
            </a:r>
            <a:r>
              <a:rPr lang="en-US" i="1" dirty="0"/>
              <a:t>quiet</a:t>
            </a:r>
            <a:r>
              <a:rPr lang="en-US" dirty="0"/>
              <a:t> tables.</a:t>
            </a:r>
            <a:endParaRPr lang="el-GR" dirty="0"/>
          </a:p>
          <a:p>
            <a:r>
              <a:rPr lang="en-US" i="1" dirty="0" err="1"/>
              <a:t>LifeAndDeath</a:t>
            </a:r>
            <a:r>
              <a:rPr lang="en-US" i="1" dirty="0"/>
              <a:t> Class</a:t>
            </a:r>
            <a:r>
              <a:rPr lang="en-US" dirty="0"/>
              <a:t>: the Cartesian product of the measures </a:t>
            </a:r>
            <a:r>
              <a:rPr lang="en-US" i="1" dirty="0" err="1"/>
              <a:t>SurvivorClass</a:t>
            </a:r>
            <a:r>
              <a:rPr lang="en-US" i="1" dirty="0"/>
              <a:t> </a:t>
            </a:r>
            <a:r>
              <a:rPr lang="en-US" dirty="0"/>
              <a:t>and</a:t>
            </a:r>
            <a:r>
              <a:rPr lang="en-US" i="1" dirty="0"/>
              <a:t> </a:t>
            </a:r>
            <a:r>
              <a:rPr lang="en-US" i="1" dirty="0" err="1"/>
              <a:t>ActivityClass</a:t>
            </a:r>
            <a:r>
              <a:rPr lang="en-US" dirty="0"/>
              <a:t>. The </a:t>
            </a:r>
            <a:r>
              <a:rPr lang="en-US" i="1" dirty="0" err="1"/>
              <a:t>LifeAndDeath</a:t>
            </a:r>
            <a:r>
              <a:rPr lang="en-US" dirty="0"/>
              <a:t> </a:t>
            </a:r>
            <a:r>
              <a:rPr lang="en-US" i="1" dirty="0"/>
              <a:t>Class</a:t>
            </a:r>
            <a:r>
              <a:rPr lang="en-US" dirty="0"/>
              <a:t> characterizes a table both with respect to its survival and to its update profile during its lifetime. The measure’s domain includes six values produced by the combination of {dead, survivor} x {rigid, quiet, active} (and conveniently computed as the sum </a:t>
            </a:r>
            <a:r>
              <a:rPr lang="en-US" i="1" dirty="0" err="1"/>
              <a:t>SurvivorClass</a:t>
            </a:r>
            <a:r>
              <a:rPr lang="en-US" i="1" dirty="0"/>
              <a:t> + </a:t>
            </a:r>
            <a:r>
              <a:rPr lang="en-US" i="1" dirty="0" err="1"/>
              <a:t>ActivityClass</a:t>
            </a:r>
            <a:r>
              <a:rPr lang="en-US" dirty="0"/>
              <a:t> in our data).</a:t>
            </a:r>
            <a:endParaRPr lang="el-GR" dirty="0"/>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39</a:t>
            </a:fld>
            <a:endParaRPr lang="el-GR"/>
          </a:p>
        </p:txBody>
      </p:sp>
    </p:spTree>
    <p:extLst>
      <p:ext uri="{BB962C8B-B14F-4D97-AF65-F5344CB8AC3E}">
        <p14:creationId xmlns:p14="http://schemas.microsoft.com/office/powerpoint/2010/main" val="353761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take on the problem</a:t>
            </a:r>
            <a:endParaRPr lang="el-GR" dirty="0"/>
          </a:p>
        </p:txBody>
      </p:sp>
      <p:sp>
        <p:nvSpPr>
          <p:cNvPr id="3" name="Content Placeholder 2"/>
          <p:cNvSpPr>
            <a:spLocks noGrp="1"/>
          </p:cNvSpPr>
          <p:nvPr>
            <p:ph idx="1"/>
          </p:nvPr>
        </p:nvSpPr>
        <p:spPr/>
        <p:txBody>
          <a:bodyPr>
            <a:normAutofit fontScale="92500" lnSpcReduction="20000"/>
          </a:bodyPr>
          <a:lstStyle/>
          <a:p>
            <a:r>
              <a:rPr lang="en-US" sz="2400" dirty="0" smtClean="0"/>
              <a:t>To address the quest for finding patterns in the evolution of relational schemata, we have …</a:t>
            </a:r>
          </a:p>
          <a:p>
            <a:pPr lvl="1"/>
            <a:r>
              <a:rPr lang="en-US" sz="2200" dirty="0" smtClean="0"/>
              <a:t>Collected </a:t>
            </a:r>
            <a:r>
              <a:rPr lang="en-US" sz="2200" dirty="0" smtClean="0">
                <a:solidFill>
                  <a:srgbClr val="3333FF"/>
                </a:solidFill>
              </a:rPr>
              <a:t>version histories for the schemata of 8 open-source projects</a:t>
            </a:r>
          </a:p>
          <a:p>
            <a:pPr lvl="2"/>
            <a:r>
              <a:rPr lang="en-US" sz="2200" dirty="0" smtClean="0">
                <a:ea typeface="Calibri"/>
                <a:cs typeface="Calibri"/>
                <a:sym typeface="Calibri"/>
              </a:rPr>
              <a:t>CMS’s: </a:t>
            </a:r>
            <a:r>
              <a:rPr lang="en-US" sz="2200" dirty="0" err="1" smtClean="0">
                <a:sym typeface="Calibri"/>
              </a:rPr>
              <a:t>MediaWiki</a:t>
            </a:r>
            <a:r>
              <a:rPr lang="en-US" sz="2200" dirty="0" smtClean="0">
                <a:sym typeface="Calibri"/>
              </a:rPr>
              <a:t>, TYPO3, Coppermine, </a:t>
            </a:r>
            <a:r>
              <a:rPr lang="en-US" sz="2200" dirty="0" err="1" smtClean="0">
                <a:sym typeface="Calibri"/>
              </a:rPr>
              <a:t>phpBB</a:t>
            </a:r>
            <a:r>
              <a:rPr lang="en-US" sz="2200" dirty="0" smtClean="0">
                <a:sym typeface="Calibri"/>
              </a:rPr>
              <a:t>, </a:t>
            </a:r>
            <a:r>
              <a:rPr lang="en-US" sz="2200" dirty="0" err="1" smtClean="0">
                <a:sym typeface="Calibri"/>
              </a:rPr>
              <a:t>OpenCart</a:t>
            </a:r>
            <a:endParaRPr lang="en-US" sz="2200" dirty="0" smtClean="0">
              <a:sym typeface="Calibri"/>
            </a:endParaRPr>
          </a:p>
          <a:p>
            <a:pPr lvl="2"/>
            <a:r>
              <a:rPr lang="en-US" sz="2200" dirty="0" smtClean="0">
                <a:latin typeface="Calibri" pitchFamily="34" charset="0"/>
              </a:rPr>
              <a:t>Physics: ATLAS Trigger  </a:t>
            </a:r>
          </a:p>
          <a:p>
            <a:pPr lvl="2"/>
            <a:r>
              <a:rPr lang="en-US" sz="2200" dirty="0" smtClean="0">
                <a:latin typeface="Calibri" pitchFamily="34" charset="0"/>
              </a:rPr>
              <a:t>Biomed: Ensemble, </a:t>
            </a:r>
            <a:r>
              <a:rPr lang="en-US" sz="2200" dirty="0" err="1" smtClean="0">
                <a:latin typeface="Calibri" pitchFamily="34" charset="0"/>
              </a:rPr>
              <a:t>BioSQL</a:t>
            </a:r>
            <a:endParaRPr lang="en-US" sz="2200" dirty="0" smtClean="0">
              <a:latin typeface="Calibri" pitchFamily="34" charset="0"/>
            </a:endParaRPr>
          </a:p>
          <a:p>
            <a:pPr lvl="1"/>
            <a:r>
              <a:rPr lang="en-US" sz="2200" dirty="0" smtClean="0">
                <a:latin typeface="Calibri" pitchFamily="34" charset="0"/>
              </a:rPr>
              <a:t>Preprocessed them to be </a:t>
            </a:r>
            <a:r>
              <a:rPr lang="en-US" sz="2200" dirty="0" err="1" smtClean="0">
                <a:latin typeface="Calibri" pitchFamily="34" charset="0"/>
              </a:rPr>
              <a:t>parsable</a:t>
            </a:r>
            <a:r>
              <a:rPr lang="en-US" sz="2200" dirty="0" smtClean="0">
                <a:latin typeface="Calibri" pitchFamily="34" charset="0"/>
              </a:rPr>
              <a:t> by our </a:t>
            </a:r>
            <a:r>
              <a:rPr lang="en-US" sz="2200" b="1" dirty="0" smtClean="0">
                <a:latin typeface="Calibri" pitchFamily="34" charset="0"/>
              </a:rPr>
              <a:t>HECATE schema comparison tool</a:t>
            </a:r>
            <a:r>
              <a:rPr lang="en-US" sz="2200" dirty="0" smtClean="0">
                <a:latin typeface="Calibri" pitchFamily="34" charset="0"/>
              </a:rPr>
              <a:t> and exported the </a:t>
            </a:r>
            <a:r>
              <a:rPr lang="en-US" sz="2200" dirty="0" smtClean="0">
                <a:solidFill>
                  <a:srgbClr val="0000FF"/>
                </a:solidFill>
                <a:latin typeface="Calibri" pitchFamily="34" charset="0"/>
              </a:rPr>
              <a:t>transitions</a:t>
            </a:r>
            <a:r>
              <a:rPr lang="en-US" sz="2200" dirty="0" smtClean="0">
                <a:latin typeface="Calibri" pitchFamily="34" charset="0"/>
              </a:rPr>
              <a:t> between each two subsequent versions and </a:t>
            </a:r>
            <a:r>
              <a:rPr lang="en-US" sz="2200" dirty="0" smtClean="0">
                <a:solidFill>
                  <a:srgbClr val="C00000"/>
                </a:solidFill>
                <a:latin typeface="Calibri" pitchFamily="34" charset="0"/>
              </a:rPr>
              <a:t>measures</a:t>
            </a:r>
            <a:r>
              <a:rPr lang="en-US" sz="2200" dirty="0" smtClean="0">
                <a:latin typeface="Calibri" pitchFamily="34" charset="0"/>
              </a:rPr>
              <a:t> for them </a:t>
            </a:r>
            <a:r>
              <a:rPr lang="en" sz="2200" dirty="0" smtClean="0">
                <a:ea typeface="Calibri"/>
                <a:cs typeface="Calibri"/>
                <a:sym typeface="Calibri"/>
              </a:rPr>
              <a:t>(size, growth, changes)  </a:t>
            </a:r>
          </a:p>
          <a:p>
            <a:pPr lvl="1"/>
            <a:r>
              <a:rPr lang="en-US" sz="2200" dirty="0" smtClean="0"/>
              <a:t>Performed exploratory research </a:t>
            </a:r>
            <a:r>
              <a:rPr lang="en-US" sz="2200" dirty="0" smtClean="0">
                <a:latin typeface="Calibri" pitchFamily="34" charset="0"/>
              </a:rPr>
              <a:t>where we </a:t>
            </a:r>
            <a:r>
              <a:rPr lang="en-US" sz="2200" dirty="0" smtClean="0">
                <a:solidFill>
                  <a:srgbClr val="C00000"/>
                </a:solidFill>
                <a:latin typeface="Calibri" pitchFamily="34" charset="0"/>
              </a:rPr>
              <a:t>statistically study / mine these measures</a:t>
            </a:r>
            <a:r>
              <a:rPr lang="en-US" sz="2200" dirty="0" smtClean="0">
                <a:latin typeface="Calibri" pitchFamily="34" charset="0"/>
              </a:rPr>
              <a:t>, to </a:t>
            </a:r>
            <a:r>
              <a:rPr lang="en-US" sz="2200" b="1" dirty="0" smtClean="0">
                <a:latin typeface="Calibri" pitchFamily="34" charset="0"/>
              </a:rPr>
              <a:t>extract patterns &amp; regularities  for the lives of tables</a:t>
            </a:r>
          </a:p>
          <a:p>
            <a:endParaRPr lang="en-US" sz="2200" b="1" dirty="0" smtClean="0">
              <a:latin typeface="Calibri" pitchFamily="34" charset="0"/>
            </a:endParaRPr>
          </a:p>
          <a:p>
            <a:r>
              <a:rPr lang="en-US" sz="2200" b="1" dirty="0" smtClean="0">
                <a:latin typeface="Calibri" pitchFamily="34" charset="0"/>
              </a:rPr>
              <a:t>Available at:</a:t>
            </a:r>
          </a:p>
          <a:p>
            <a:pPr algn="ctr">
              <a:buNone/>
            </a:pPr>
            <a:r>
              <a:rPr lang="fr-FR" sz="2400" dirty="0" smtClean="0">
                <a:cs typeface="Consolas" pitchFamily="49" charset="0"/>
                <a:hlinkClick r:id="rId3"/>
              </a:rPr>
              <a:t>https://github.com/DAINTINESS-Group/EvolutionDatasets</a:t>
            </a:r>
            <a:endParaRPr lang="en-US" sz="2400"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a:t>
            </a:fld>
            <a:endParaRPr kumimoji="0" lang="en-US"/>
          </a:p>
        </p:txBody>
      </p:sp>
      <p:pic>
        <p:nvPicPr>
          <p:cNvPr id="7" name="Picture 7" descr="C:\Users\pvassil\AppData\Local\Microsoft\Windows\Temporary Internet Files\Content.IE5\5Q1D2M5Y\MC900440454[1].wmf"/>
          <p:cNvPicPr>
            <a:picLocks noChangeAspect="1" noChangeArrowheads="1"/>
          </p:cNvPicPr>
          <p:nvPr/>
        </p:nvPicPr>
        <p:blipFill>
          <a:blip r:embed="rId4" cstate="print"/>
          <a:srcRect/>
          <a:stretch>
            <a:fillRect/>
          </a:stretch>
        </p:blipFill>
        <p:spPr bwMode="auto">
          <a:xfrm>
            <a:off x="7767637" y="548680"/>
            <a:ext cx="1412875" cy="1828800"/>
          </a:xfrm>
          <a:prstGeom prst="rect">
            <a:avLst/>
          </a:prstGeom>
          <a:noFill/>
          <a:ln w="9525">
            <a:noFill/>
            <a:miter lim="800000"/>
            <a:headEnd/>
            <a:tailEnd/>
          </a:ln>
        </p:spPr>
      </p:pic>
      <p:grpSp>
        <p:nvGrpSpPr>
          <p:cNvPr id="5" name="Group 9"/>
          <p:cNvGrpSpPr/>
          <p:nvPr/>
        </p:nvGrpSpPr>
        <p:grpSpPr>
          <a:xfrm>
            <a:off x="7441562" y="116632"/>
            <a:ext cx="1018870" cy="1080120"/>
            <a:chOff x="7772626" y="116632"/>
            <a:chExt cx="1018870" cy="1080120"/>
          </a:xfrm>
        </p:grpSpPr>
        <p:pic>
          <p:nvPicPr>
            <p:cNvPr id="6" name="Picture 45" descr="C:\Users\pvassil\AppData\Local\Microsoft\Windows\Temporary Internet Files\Content.IE5\USRROZJH\MC900384174[1].wmf"/>
            <p:cNvPicPr>
              <a:picLocks noChangeAspect="1" noChangeArrowheads="1"/>
            </p:cNvPicPr>
            <p:nvPr/>
          </p:nvPicPr>
          <p:blipFill>
            <a:blip r:embed="rId5"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6" cstate="print"/>
            <a:srcRect/>
            <a:stretch>
              <a:fillRect/>
            </a:stretch>
          </p:blipFill>
          <p:spPr bwMode="auto">
            <a:xfrm>
              <a:off x="7772626" y="188640"/>
              <a:ext cx="1018870" cy="1008112"/>
            </a:xfrm>
            <a:prstGeom prst="rect">
              <a:avLst/>
            </a:prstGeom>
            <a:noFill/>
          </p:spPr>
        </p:pic>
      </p:grpSp>
      <p:sp>
        <p:nvSpPr>
          <p:cNvPr id="10" name="Footer Placeholder 9"/>
          <p:cNvSpPr>
            <a:spLocks noGrp="1"/>
          </p:cNvSpPr>
          <p:nvPr>
            <p:ph type="ftr" sz="quarter" idx="11"/>
          </p:nvPr>
        </p:nvSpPr>
        <p:spPr/>
        <p:txBody>
          <a:bodyPr/>
          <a:lstStyle/>
          <a:p>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validity</a:t>
            </a:r>
            <a:endParaRPr lang="el-GR" dirty="0"/>
          </a:p>
        </p:txBody>
      </p:sp>
      <p:sp>
        <p:nvSpPr>
          <p:cNvPr id="3" name="Content Placeholder 2"/>
          <p:cNvSpPr>
            <a:spLocks noGrp="1"/>
          </p:cNvSpPr>
          <p:nvPr>
            <p:ph idx="1"/>
          </p:nvPr>
        </p:nvSpPr>
        <p:spPr/>
        <p:txBody>
          <a:bodyPr>
            <a:normAutofit fontScale="70000" lnSpcReduction="20000"/>
          </a:bodyPr>
          <a:lstStyle/>
          <a:p>
            <a:r>
              <a:rPr lang="en-US" dirty="0" smtClean="0"/>
              <a:t>We perform an </a:t>
            </a:r>
            <a:r>
              <a:rPr lang="en-US" b="1" dirty="0" smtClean="0"/>
              <a:t>exploratory study to observe frequently occurring phenomena </a:t>
            </a:r>
            <a:r>
              <a:rPr lang="en-US" dirty="0" smtClean="0"/>
              <a:t>within the scope of the aforementioned population </a:t>
            </a:r>
          </a:p>
          <a:p>
            <a:r>
              <a:rPr lang="en-US" b="1" dirty="0" smtClean="0">
                <a:solidFill>
                  <a:srgbClr val="002060"/>
                </a:solidFill>
              </a:rPr>
              <a:t>Are our data sets representative enough? </a:t>
            </a:r>
            <a:r>
              <a:rPr lang="en-US" dirty="0" smtClean="0"/>
              <a:t>Is it possible that the observed behaviors are caused by sui-generis characteristics of the studied data sets?</a:t>
            </a:r>
          </a:p>
          <a:p>
            <a:pPr lvl="1"/>
            <a:r>
              <a:rPr lang="en-US" dirty="0" smtClean="0">
                <a:solidFill>
                  <a:srgbClr val="3333FF"/>
                </a:solidFill>
              </a:rPr>
              <a:t>Yes</a:t>
            </a:r>
            <a:r>
              <a:rPr lang="en-US" dirty="0" smtClean="0"/>
              <a:t>: we believe we have a good </a:t>
            </a:r>
            <a:r>
              <a:rPr lang="en-US" dirty="0" smtClean="0">
                <a:solidFill>
                  <a:srgbClr val="3333FF"/>
                </a:solidFill>
              </a:rPr>
              <a:t>population definition &amp; we abide by it</a:t>
            </a:r>
          </a:p>
          <a:p>
            <a:pPr lvl="1"/>
            <a:r>
              <a:rPr lang="en-US" dirty="0" smtClean="0">
                <a:solidFill>
                  <a:srgbClr val="3333FF"/>
                </a:solidFill>
              </a:rPr>
              <a:t>Yes</a:t>
            </a:r>
            <a:r>
              <a:rPr lang="en-US" dirty="0" smtClean="0"/>
              <a:t>: we believe we have a </a:t>
            </a:r>
            <a:r>
              <a:rPr lang="en-US" dirty="0" smtClean="0">
                <a:solidFill>
                  <a:srgbClr val="3333FF"/>
                </a:solidFill>
              </a:rPr>
              <a:t>large number of databases</a:t>
            </a:r>
            <a:r>
              <a:rPr lang="en-US" dirty="0" smtClean="0"/>
              <a:t>, from a </a:t>
            </a:r>
            <a:r>
              <a:rPr lang="en-US" dirty="0" smtClean="0">
                <a:solidFill>
                  <a:srgbClr val="3333FF"/>
                </a:solidFill>
              </a:rPr>
              <a:t>variety of domains</a:t>
            </a:r>
            <a:r>
              <a:rPr lang="en-US" dirty="0" smtClean="0"/>
              <a:t> with </a:t>
            </a:r>
            <a:r>
              <a:rPr lang="en-US" dirty="0" smtClean="0">
                <a:solidFill>
                  <a:srgbClr val="3333FF"/>
                </a:solidFill>
              </a:rPr>
              <a:t>different profiles</a:t>
            </a:r>
            <a:r>
              <a:rPr lang="en-US" dirty="0" smtClean="0"/>
              <a:t>, that seem to give fairly </a:t>
            </a:r>
            <a:r>
              <a:rPr lang="en-US" dirty="0" smtClean="0">
                <a:solidFill>
                  <a:srgbClr val="3333FF"/>
                </a:solidFill>
              </a:rPr>
              <a:t>consistent answers </a:t>
            </a:r>
            <a:r>
              <a:rPr lang="en-US" dirty="0" smtClean="0"/>
              <a:t>to our research questions (behavior deviations are mostly related to the maturity of the database and not to its application area).</a:t>
            </a:r>
          </a:p>
          <a:p>
            <a:pPr lvl="1"/>
            <a:r>
              <a:rPr lang="en-US" dirty="0" smtClean="0">
                <a:solidFill>
                  <a:srgbClr val="3333FF"/>
                </a:solidFill>
              </a:rPr>
              <a:t>Yes</a:t>
            </a:r>
            <a:r>
              <a:rPr lang="en-US" dirty="0" smtClean="0"/>
              <a:t>: we believe we have </a:t>
            </a:r>
            <a:r>
              <a:rPr lang="en-US" dirty="0" smtClean="0">
                <a:solidFill>
                  <a:srgbClr val="3333FF"/>
                </a:solidFill>
              </a:rPr>
              <a:t>a good data extraction and measurement process</a:t>
            </a:r>
            <a:r>
              <a:rPr lang="en-US" dirty="0" smtClean="0"/>
              <a:t> without interference / selection / … of the input from our part</a:t>
            </a:r>
          </a:p>
          <a:p>
            <a:pPr lvl="1"/>
            <a:r>
              <a:rPr lang="en-US" dirty="0" smtClean="0">
                <a:solidFill>
                  <a:srgbClr val="FF0000"/>
                </a:solidFill>
              </a:rPr>
              <a:t>Maybe</a:t>
            </a:r>
            <a:r>
              <a:rPr lang="en-US" dirty="0" smtClean="0"/>
              <a:t>: </a:t>
            </a:r>
            <a:r>
              <a:rPr lang="en-US" dirty="0" smtClean="0">
                <a:solidFill>
                  <a:srgbClr val="FF0000"/>
                </a:solidFill>
              </a:rPr>
              <a:t>unclear when the number of studied databases is large enough</a:t>
            </a:r>
            <a:r>
              <a:rPr lang="en-US" dirty="0" smtClean="0"/>
              <a:t> to declare the general application of a pattern as “universal”.</a:t>
            </a:r>
          </a:p>
          <a:p>
            <a:pPr lvl="1"/>
            <a:endParaRPr lang="el-GR" dirty="0"/>
          </a:p>
        </p:txBody>
      </p:sp>
      <p:sp>
        <p:nvSpPr>
          <p:cNvPr id="4" name="TextBox 3"/>
          <p:cNvSpPr txBox="1"/>
          <p:nvPr/>
        </p:nvSpPr>
        <p:spPr>
          <a:xfrm>
            <a:off x="6911752" y="116632"/>
            <a:ext cx="2232248" cy="646331"/>
          </a:xfrm>
          <a:prstGeom prst="rect">
            <a:avLst/>
          </a:prstGeom>
          <a:solidFill>
            <a:schemeClr val="accent1">
              <a:lumMod val="20000"/>
              <a:lumOff val="80000"/>
            </a:schemeClr>
          </a:solidFill>
        </p:spPr>
        <p:txBody>
          <a:bodyPr wrap="square" rtlCol="0">
            <a:spAutoFit/>
          </a:bodyPr>
          <a:lstStyle/>
          <a:p>
            <a:r>
              <a:rPr lang="en-US" dirty="0" smtClean="0"/>
              <a:t>Can we generalize out findings broadly?</a:t>
            </a:r>
            <a:endParaRPr lang="el-GR" dirty="0"/>
          </a:p>
        </p:txBody>
      </p:sp>
      <p:sp>
        <p:nvSpPr>
          <p:cNvPr id="5" name="Right Arrow 4"/>
          <p:cNvSpPr/>
          <p:nvPr/>
        </p:nvSpPr>
        <p:spPr>
          <a:xfrm>
            <a:off x="8172400" y="5949280"/>
            <a:ext cx="792088" cy="576064"/>
          </a:xfrm>
          <a:prstGeom prst="rightArrow">
            <a:avLst/>
          </a:prstGeom>
          <a:solidFill>
            <a:schemeClr val="tx1">
              <a:lumMod val="10000"/>
              <a:lumOff val="9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12"/>
          </p:nvPr>
        </p:nvSpPr>
        <p:spPr/>
        <p:txBody>
          <a:bodyPr/>
          <a:lstStyle/>
          <a:p>
            <a:fld id="{70A26F0C-9141-4964-A528-E266BF9D7C84}"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validity</a:t>
            </a:r>
            <a:endParaRPr lang="el-GR" dirty="0"/>
          </a:p>
        </p:txBody>
      </p:sp>
      <p:sp>
        <p:nvSpPr>
          <p:cNvPr id="3" name="Content Placeholder 2"/>
          <p:cNvSpPr>
            <a:spLocks noGrp="1"/>
          </p:cNvSpPr>
          <p:nvPr>
            <p:ph idx="1"/>
          </p:nvPr>
        </p:nvSpPr>
        <p:spPr/>
        <p:txBody>
          <a:bodyPr>
            <a:noAutofit/>
          </a:bodyPr>
          <a:lstStyle/>
          <a:p>
            <a:r>
              <a:rPr lang="en-US" sz="1800" dirty="0" smtClean="0"/>
              <a:t>Understanding the represented population</a:t>
            </a:r>
          </a:p>
          <a:p>
            <a:pPr lvl="1"/>
            <a:r>
              <a:rPr lang="en-US" sz="1600" dirty="0" smtClean="0"/>
              <a:t>Precision: all our data sets belong to the specified population</a:t>
            </a:r>
          </a:p>
          <a:p>
            <a:pPr lvl="1"/>
            <a:r>
              <a:rPr lang="en-US" sz="1600" dirty="0" smtClean="0"/>
              <a:t>Definition Completeness: no missing property that we knowledgably omit to report</a:t>
            </a:r>
          </a:p>
          <a:p>
            <a:pPr lvl="1"/>
            <a:r>
              <a:rPr lang="en-US" sz="1600" dirty="0" err="1" smtClean="0"/>
              <a:t>FoSS</a:t>
            </a:r>
            <a:r>
              <a:rPr lang="en-US" sz="1600" dirty="0" smtClean="0"/>
              <a:t> has an inherent way of maintenance and evolution</a:t>
            </a:r>
          </a:p>
          <a:p>
            <a:r>
              <a:rPr lang="en-US" sz="1800" dirty="0" smtClean="0"/>
              <a:t>Representativeness of selected datasets</a:t>
            </a:r>
          </a:p>
          <a:p>
            <a:pPr lvl="1"/>
            <a:r>
              <a:rPr lang="en-US" sz="1600" dirty="0" smtClean="0"/>
              <a:t>Data sets come from 3 categories of </a:t>
            </a:r>
            <a:r>
              <a:rPr lang="en-US" sz="1600" dirty="0" err="1" smtClean="0"/>
              <a:t>FoSS</a:t>
            </a:r>
            <a:r>
              <a:rPr lang="en-US" sz="1600" dirty="0" smtClean="0"/>
              <a:t> (CMS / Biomedical / Physics) </a:t>
            </a:r>
          </a:p>
          <a:p>
            <a:pPr lvl="1"/>
            <a:r>
              <a:rPr lang="en-US" sz="1600" dirty="0" smtClean="0"/>
              <a:t>They have different size and growth volumes</a:t>
            </a:r>
          </a:p>
          <a:p>
            <a:pPr lvl="1"/>
            <a:r>
              <a:rPr lang="en-US" sz="1600" dirty="0" smtClean="0"/>
              <a:t>Results are fairly consistent both in our ER’15 and our CAiSE’14 papers</a:t>
            </a:r>
          </a:p>
          <a:p>
            <a:r>
              <a:rPr lang="en-US" sz="1800" dirty="0" smtClean="0"/>
              <a:t>Treatment of data</a:t>
            </a:r>
          </a:p>
          <a:p>
            <a:pPr lvl="1"/>
            <a:r>
              <a:rPr lang="en-US" sz="1600" dirty="0" smtClean="0"/>
              <a:t>We have tested our “Delta Extractor”, Hecate, to  parse the input correctly &amp; adapted it during its development; the parser is not a full-blown SQL parser, but robust to ignore parts unknown to it</a:t>
            </a:r>
          </a:p>
          <a:p>
            <a:pPr lvl="1"/>
            <a:r>
              <a:rPr lang="en-US" sz="1600" dirty="0" smtClean="0"/>
              <a:t>A handful of cases where adapted in the Coppermine to avoid overcomplicating the parser; not a serious threat to validity ; other than that we have not interfered with the input</a:t>
            </a:r>
          </a:p>
          <a:p>
            <a:pPr lvl="1"/>
            <a:r>
              <a:rPr lang="en-US" sz="1600" dirty="0" smtClean="0"/>
              <a:t>Fully automated counting for the measures via Hecate</a:t>
            </a:r>
          </a:p>
        </p:txBody>
      </p:sp>
      <p:sp>
        <p:nvSpPr>
          <p:cNvPr id="4" name="TextBox 3"/>
          <p:cNvSpPr txBox="1"/>
          <p:nvPr/>
        </p:nvSpPr>
        <p:spPr>
          <a:xfrm>
            <a:off x="6911752" y="116632"/>
            <a:ext cx="2232248" cy="646331"/>
          </a:xfrm>
          <a:prstGeom prst="rect">
            <a:avLst/>
          </a:prstGeom>
          <a:solidFill>
            <a:schemeClr val="accent1">
              <a:lumMod val="20000"/>
              <a:lumOff val="80000"/>
            </a:schemeClr>
          </a:solidFill>
        </p:spPr>
        <p:txBody>
          <a:bodyPr wrap="square" rtlCol="0">
            <a:spAutoFit/>
          </a:bodyPr>
          <a:lstStyle/>
          <a:p>
            <a:r>
              <a:rPr lang="en-US" dirty="0" smtClean="0"/>
              <a:t>Can we generalize out findings broadly?</a:t>
            </a:r>
            <a:endParaRPr lang="el-GR" dirty="0"/>
          </a:p>
        </p:txBody>
      </p:sp>
      <p:sp>
        <p:nvSpPr>
          <p:cNvPr id="5" name="Slide Number Placeholder 4"/>
          <p:cNvSpPr>
            <a:spLocks noGrp="1"/>
          </p:cNvSpPr>
          <p:nvPr>
            <p:ph type="sldNum" sz="quarter" idx="12"/>
          </p:nvPr>
        </p:nvSpPr>
        <p:spPr/>
        <p:txBody>
          <a:bodyPr/>
          <a:lstStyle/>
          <a:p>
            <a:fld id="{70A26F0C-9141-4964-A528-E266BF9D7C84}"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aintiness-short.png"/>
          <p:cNvPicPr>
            <a:picLocks noGrp="1" noChangeAspect="1"/>
          </p:cNvPicPr>
          <p:nvPr>
            <p:ph idx="1"/>
          </p:nvPr>
        </p:nvPicPr>
        <p:blipFill>
          <a:blip r:embed="rId3" cstate="print"/>
          <a:stretch>
            <a:fillRect/>
          </a:stretch>
        </p:blipFill>
        <p:spPr>
          <a:xfrm>
            <a:off x="0" y="0"/>
            <a:ext cx="9036496" cy="5630121"/>
          </a:xfrm>
        </p:spPr>
      </p:pic>
      <p:sp>
        <p:nvSpPr>
          <p:cNvPr id="4" name="Content Placeholder 3"/>
          <p:cNvSpPr txBox="1">
            <a:spLocks/>
          </p:cNvSpPr>
          <p:nvPr/>
        </p:nvSpPr>
        <p:spPr>
          <a:xfrm>
            <a:off x="1187624" y="5123008"/>
            <a:ext cx="7848872" cy="1700808"/>
          </a:xfrm>
          <a:prstGeom prst="rect">
            <a:avLst/>
          </a:prstGeom>
          <a:solidFill>
            <a:schemeClr val="accent2">
              <a:lumMod val="20000"/>
              <a:lumOff val="80000"/>
            </a:schemeClr>
          </a:solidFill>
        </p:spPr>
        <p:txBody>
          <a:bodyPr vert="horz" lIns="91440" tIns="45720" rIns="91440" bIns="45720" rtlCol="0">
            <a:noAutofit/>
          </a:bodyPr>
          <a:lstStyle/>
          <a:p>
            <a:pPr marL="342900" lvl="0" indent="-342900" algn="r">
              <a:spcBef>
                <a:spcPct val="20000"/>
              </a:spcBef>
              <a:defRPr/>
            </a:pPr>
            <a:r>
              <a:rPr kumimoji="0" lang="en-US" sz="2800" b="1"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lang="en-US" sz="2800" dirty="0" smtClean="0">
                <a:solidFill>
                  <a:schemeClr val="accent6">
                    <a:lumMod val="75000"/>
                  </a:schemeClr>
                </a:solidFill>
              </a:rPr>
              <a:t>results</a:t>
            </a:r>
            <a:r>
              <a:rPr lang="en-US" sz="2800" dirty="0" smtClean="0">
                <a:solidFill>
                  <a:srgbClr val="808080"/>
                </a:solidFill>
              </a:rPr>
              <a:t>, </a:t>
            </a:r>
            <a:r>
              <a:rPr lang="en-US" sz="2800" dirty="0">
                <a:solidFill>
                  <a:srgbClr val="808080"/>
                </a:solidFill>
              </a:rPr>
              <a:t>…)</a:t>
            </a:r>
            <a:endParaRPr kumimoji="0" lang="en-US" sz="2800" b="0" i="0" u="none" strike="noStrike" kern="1200" cap="none" spc="0" normalizeH="0" baseline="0" noProof="0" dirty="0" smtClean="0">
              <a:ln>
                <a:noFill/>
              </a:ln>
              <a:solidFill>
                <a:srgbClr val="808080"/>
              </a:solidFill>
              <a:effectLst/>
              <a:uLnTx/>
              <a:uFillTx/>
              <a:latin typeface="+mn-lt"/>
              <a:ea typeface="+mn-ea"/>
              <a:cs typeface="+mn-cs"/>
            </a:endParaRPr>
          </a:p>
          <a:p>
            <a:pPr marL="266700" lvl="2" indent="-228600" algn="r">
              <a:spcBef>
                <a:spcPct val="20000"/>
              </a:spcBef>
              <a:defRPr/>
            </a:pPr>
            <a:r>
              <a:rPr lang="en-US" sz="2400" b="1" dirty="0">
                <a:hlinkClick r:id="rId4"/>
              </a:rPr>
              <a:t>http://</a:t>
            </a:r>
            <a:r>
              <a:rPr lang="en-US" sz="2400" b="1" dirty="0" smtClean="0">
                <a:hlinkClick r:id="rId4"/>
              </a:rPr>
              <a:t>www.cs.uoi.gr/~pvassil/projects/schemaBiographies</a:t>
            </a:r>
            <a:endParaRPr lang="en-US" sz="1050" dirty="0" smtClean="0"/>
          </a:p>
          <a:p>
            <a:pPr marL="266700" marR="0" lvl="2" indent="-2286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1" i="0" u="none" strike="noStrike" kern="1200" cap="none" spc="0" normalizeH="0" baseline="0" noProof="0" dirty="0" smtClean="0">
                <a:ln>
                  <a:noFill/>
                </a:ln>
                <a:solidFill>
                  <a:srgbClr val="0000FF"/>
                </a:solidFill>
                <a:effectLst/>
                <a:uLnTx/>
                <a:uFillTx/>
                <a:latin typeface="Consolas" pitchFamily="49" charset="0"/>
                <a:ea typeface="+mn-ea"/>
                <a:cs typeface="Consolas" pitchFamily="49" charset="0"/>
              </a:rPr>
              <a:t> </a:t>
            </a:r>
          </a:p>
          <a:p>
            <a:pPr marL="266700" lvl="2" indent="-228600" algn="r">
              <a:spcBef>
                <a:spcPct val="20000"/>
              </a:spcBef>
              <a:defRPr/>
            </a:pPr>
            <a:r>
              <a:rPr lang="fr-FR" sz="2400" b="1" dirty="0" smtClean="0">
                <a:solidFill>
                  <a:srgbClr val="0000FF"/>
                </a:solidFill>
                <a:latin typeface="Consolas" pitchFamily="49" charset="0"/>
                <a:cs typeface="Consolas" pitchFamily="49" charset="0"/>
                <a:hlinkClick r:id="rId5"/>
              </a:rPr>
              <a:t>https</a:t>
            </a:r>
            <a:r>
              <a:rPr lang="fr-FR" sz="2400" b="1" dirty="0">
                <a:solidFill>
                  <a:srgbClr val="0000FF"/>
                </a:solidFill>
                <a:latin typeface="Consolas" pitchFamily="49" charset="0"/>
                <a:cs typeface="Consolas" pitchFamily="49" charset="0"/>
                <a:hlinkClick r:id="rId5"/>
              </a:rPr>
              <a:t>://</a:t>
            </a:r>
            <a:r>
              <a:rPr lang="fr-FR" sz="2400" b="1" dirty="0" smtClean="0">
                <a:solidFill>
                  <a:srgbClr val="0000FF"/>
                </a:solidFill>
                <a:latin typeface="Consolas" pitchFamily="49" charset="0"/>
                <a:cs typeface="Consolas" pitchFamily="49" charset="0"/>
                <a:hlinkClick r:id="rId5"/>
              </a:rPr>
              <a:t>github.com/DAINTINESS-Group</a:t>
            </a:r>
            <a:r>
              <a:rPr lang="fr-FR" sz="2400" b="1" dirty="0" smtClean="0">
                <a:solidFill>
                  <a:srgbClr val="0000FF"/>
                </a:solidFill>
                <a:latin typeface="Consolas" pitchFamily="49" charset="0"/>
                <a:cs typeface="Consolas" pitchFamily="49" charset="0"/>
              </a:rPr>
              <a:t> </a:t>
            </a:r>
            <a:endParaRPr kumimoji="0" lang="fr-FR" sz="2400" b="1" i="0" u="none" strike="noStrike" kern="1200" cap="none" spc="0" normalizeH="0" baseline="0" noProof="0" dirty="0" smtClean="0">
              <a:ln>
                <a:noFill/>
              </a:ln>
              <a:solidFill>
                <a:srgbClr val="0000FF"/>
              </a:solidFill>
              <a:effectLst/>
              <a:uLnTx/>
              <a:uFillTx/>
              <a:latin typeface="Consolas" pitchFamily="49" charset="0"/>
              <a:cs typeface="Consolas" pitchFamily="49" charset="0"/>
            </a:endParaRP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a:off x="4427984" y="1484784"/>
            <a:ext cx="4716016" cy="2952328"/>
          </a:xfrm>
          <a:solidFill>
            <a:schemeClr val="accent2">
              <a:lumMod val="20000"/>
              <a:lumOff val="80000"/>
            </a:schemeClr>
          </a:solidFill>
        </p:spPr>
        <p:txBody>
          <a:bodyPr>
            <a:normAutofit/>
          </a:bodyPr>
          <a:lstStyle/>
          <a:p>
            <a:r>
              <a:rPr lang="en-US" sz="2600" dirty="0" smtClean="0"/>
              <a:t>Most importantly:</a:t>
            </a:r>
            <a:br>
              <a:rPr lang="en-US" sz="2600" dirty="0" smtClean="0"/>
            </a:br>
            <a:r>
              <a:rPr lang="en-US" sz="2600" dirty="0" smtClean="0"/>
              <a:t>we are happy to invite you to reuse /test /assess /disprove /… all our code, data and results!</a:t>
            </a:r>
            <a:endParaRPr lang="el-GR" sz="2600" dirty="0"/>
          </a:p>
        </p:txBody>
      </p:sp>
      <p:sp>
        <p:nvSpPr>
          <p:cNvPr id="6" name="Rectangle 5"/>
          <p:cNvSpPr/>
          <p:nvPr/>
        </p:nvSpPr>
        <p:spPr>
          <a:xfrm>
            <a:off x="73320" y="2996952"/>
            <a:ext cx="2520280" cy="1008112"/>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73320" y="4293096"/>
            <a:ext cx="2520280"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Slide Number Placeholder 10"/>
          <p:cNvSpPr>
            <a:spLocks noGrp="1"/>
          </p:cNvSpPr>
          <p:nvPr>
            <p:ph type="sldNum" sz="quarter" idx="12"/>
          </p:nvPr>
        </p:nvSpPr>
        <p:spPr/>
        <p:txBody>
          <a:bodyPr/>
          <a:lstStyle/>
          <a:p>
            <a:fld id="{70A26F0C-9141-4964-A528-E266BF9D7C84}"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validity</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Internal validity concerns the accuracy of cause-effect statements: “change in A =&gt; change in B”</a:t>
            </a:r>
          </a:p>
          <a:p>
            <a:r>
              <a:rPr lang="en-US" b="1" dirty="0" smtClean="0"/>
              <a:t>We are very careful to avoid making strong causation statements!</a:t>
            </a:r>
          </a:p>
          <a:p>
            <a:pPr lvl="1"/>
            <a:r>
              <a:rPr lang="en-US" dirty="0" smtClean="0"/>
              <a:t>In some places, we just </a:t>
            </a:r>
            <a:r>
              <a:rPr lang="en-US" u="sng" dirty="0" smtClean="0"/>
              <a:t>hint</a:t>
            </a:r>
            <a:r>
              <a:rPr lang="en-US" dirty="0" smtClean="0"/>
              <a:t> that we </a:t>
            </a:r>
            <a:r>
              <a:rPr lang="en-US" u="sng" dirty="0" smtClean="0"/>
              <a:t>suspect</a:t>
            </a:r>
            <a:r>
              <a:rPr lang="en-US" dirty="0" smtClean="0"/>
              <a:t> the causes for a particular phenomenon, in some places in the text, but </a:t>
            </a:r>
            <a:r>
              <a:rPr lang="en-US" u="sng" dirty="0" smtClean="0"/>
              <a:t>we have no data, yet, to verify our gut-feeling</a:t>
            </a:r>
            <a:r>
              <a:rPr lang="en-US" dirty="0" smtClean="0"/>
              <a:t>.</a:t>
            </a:r>
          </a:p>
          <a:p>
            <a:pPr lvl="1"/>
            <a:r>
              <a:rPr lang="en-US" dirty="0" smtClean="0"/>
              <a:t>And yes, it is quite possible that our correlations hide cofounding variables.</a:t>
            </a:r>
            <a:endParaRPr lang="el-GR" dirty="0"/>
          </a:p>
        </p:txBody>
      </p:sp>
      <p:sp>
        <p:nvSpPr>
          <p:cNvPr id="4" name="TextBox 3"/>
          <p:cNvSpPr txBox="1"/>
          <p:nvPr/>
        </p:nvSpPr>
        <p:spPr>
          <a:xfrm>
            <a:off x="6660232" y="116632"/>
            <a:ext cx="2483768" cy="1200329"/>
          </a:xfrm>
          <a:prstGeom prst="rect">
            <a:avLst/>
          </a:prstGeom>
          <a:solidFill>
            <a:schemeClr val="accent1">
              <a:lumMod val="20000"/>
              <a:lumOff val="80000"/>
            </a:schemeClr>
          </a:solidFill>
        </p:spPr>
        <p:txBody>
          <a:bodyPr wrap="square" rtlCol="0">
            <a:spAutoFit/>
          </a:bodyPr>
          <a:lstStyle/>
          <a:p>
            <a:pPr marL="179388" indent="-179388">
              <a:buFont typeface="Arial" pitchFamily="34" charset="0"/>
              <a:buChar char="•"/>
            </a:pPr>
            <a:r>
              <a:rPr lang="en-US" dirty="0" smtClean="0"/>
              <a:t>Can we confirm statements A=&gt;B? </a:t>
            </a:r>
            <a:r>
              <a:rPr lang="en-US" dirty="0" smtClean="0">
                <a:solidFill>
                  <a:srgbClr val="FF0000"/>
                </a:solidFill>
              </a:rPr>
              <a:t>No!</a:t>
            </a:r>
          </a:p>
          <a:p>
            <a:pPr marL="179388" indent="-179388">
              <a:buFont typeface="Arial" pitchFamily="34" charset="0"/>
              <a:buChar char="•"/>
            </a:pPr>
            <a:r>
              <a:rPr lang="en-US" dirty="0" smtClean="0"/>
              <a:t>Are there any spurious relationships? </a:t>
            </a:r>
            <a:r>
              <a:rPr lang="en-US" dirty="0" smtClean="0">
                <a:solidFill>
                  <a:schemeClr val="bg1">
                    <a:lumMod val="50000"/>
                  </a:schemeClr>
                </a:solidFill>
              </a:rPr>
              <a:t>Maybe!</a:t>
            </a:r>
            <a:endParaRPr lang="el-GR"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70A26F0C-9141-4964-A528-E266BF9D7C84}"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theory?</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Our study should be regarded as a </a:t>
            </a:r>
            <a:r>
              <a:rPr lang="en-US" dirty="0" smtClean="0">
                <a:solidFill>
                  <a:srgbClr val="3333FF"/>
                </a:solidFill>
              </a:rPr>
              <a:t>pattern observer</a:t>
            </a:r>
            <a:r>
              <a:rPr lang="en-US" dirty="0" smtClean="0"/>
              <a:t>, rather than as a collection of </a:t>
            </a:r>
            <a:r>
              <a:rPr lang="en-US" dirty="0" smtClean="0">
                <a:solidFill>
                  <a:srgbClr val="FF0000"/>
                </a:solidFill>
              </a:rPr>
              <a:t>laws</a:t>
            </a:r>
            <a:r>
              <a:rPr lang="en-US" dirty="0" smtClean="0"/>
              <a:t>, coming with their internal mechanics and architecture.</a:t>
            </a:r>
          </a:p>
          <a:p>
            <a:r>
              <a:rPr lang="en-US" dirty="0" smtClean="0"/>
              <a:t>It will take too many studies (to enlarge the representativeness even more) and more controlled experiments (in-depth excavation of cause-effect relationships) to produce a solid theory.</a:t>
            </a:r>
          </a:p>
          <a:p>
            <a:r>
              <a:rPr lang="en-US" b="1" dirty="0" smtClean="0"/>
              <a:t>It would be highly desirable if a clear set of requirements on the population definition, the breadth of study and the experimental protocol could be solidified by the scientific community (like e.g., the TREC benchmarks)</a:t>
            </a:r>
          </a:p>
          <a:p>
            <a:r>
              <a:rPr lang="en-US" dirty="0" smtClean="0"/>
              <a:t>… and of course, there might be other suggestions on how to proceed…</a:t>
            </a:r>
            <a:endParaRPr lang="el-GR" dirty="0"/>
          </a:p>
        </p:txBody>
      </p:sp>
      <p:sp>
        <p:nvSpPr>
          <p:cNvPr id="4" name="Slide Number Placeholder 3"/>
          <p:cNvSpPr>
            <a:spLocks noGrp="1"/>
          </p:cNvSpPr>
          <p:nvPr>
            <p:ph type="sldNum" sz="quarter" idx="12"/>
          </p:nvPr>
        </p:nvSpPr>
        <p:spPr/>
        <p:txBody>
          <a:bodyPr/>
          <a:lstStyle/>
          <a:p>
            <a:fld id="{70A26F0C-9141-4964-A528-E266BF9D7C84}"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aren’t we there yet?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C00000"/>
                </a:solidFill>
              </a:rPr>
              <a:t>Historically, nobody from the research community had access + the right to publish to version histories of database schemata</a:t>
            </a:r>
          </a:p>
          <a:p>
            <a:r>
              <a:rPr lang="en-US" dirty="0" smtClean="0">
                <a:solidFill>
                  <a:srgbClr val="0000FF"/>
                </a:solidFill>
              </a:rPr>
              <a:t>Open source tools internally hosting databases</a:t>
            </a:r>
            <a:r>
              <a:rPr lang="en-US" dirty="0" smtClean="0"/>
              <a:t> have changed this landscape:</a:t>
            </a:r>
          </a:p>
          <a:p>
            <a:pPr lvl="1"/>
            <a:r>
              <a:rPr lang="en-US" dirty="0" smtClean="0"/>
              <a:t>not only is the code available, but also,</a:t>
            </a:r>
          </a:p>
          <a:p>
            <a:pPr lvl="1"/>
            <a:r>
              <a:rPr lang="en-US" dirty="0" smtClean="0"/>
              <a:t>public repositories (</a:t>
            </a:r>
            <a:r>
              <a:rPr lang="en-US" dirty="0" err="1" smtClean="0"/>
              <a:t>git</a:t>
            </a:r>
            <a:r>
              <a:rPr lang="en-US" dirty="0" smtClean="0"/>
              <a:t>, </a:t>
            </a:r>
            <a:r>
              <a:rPr lang="en-US" dirty="0" err="1" smtClean="0"/>
              <a:t>svn</a:t>
            </a:r>
            <a:r>
              <a:rPr lang="en-US" dirty="0" smtClean="0"/>
              <a:t>, …)  keep the entire history of revisions</a:t>
            </a:r>
          </a:p>
          <a:p>
            <a:r>
              <a:rPr lang="en-US" dirty="0" smtClean="0">
                <a:solidFill>
                  <a:srgbClr val="0000FF"/>
                </a:solidFill>
              </a:rPr>
              <a:t>We are now presented with the opportunity to  study the version histories of such “open source databases”</a:t>
            </a:r>
            <a:endParaRPr lang="el-GR" dirty="0">
              <a:solidFill>
                <a:srgbClr val="0000FF"/>
              </a:solidFill>
            </a:endParaRPr>
          </a:p>
        </p:txBody>
      </p:sp>
      <p:sp>
        <p:nvSpPr>
          <p:cNvPr id="7" name="Footer Placeholder 6"/>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46</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7524328" y="1086389"/>
            <a:ext cx="1440160" cy="1118475"/>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7524328" y="5475020"/>
            <a:ext cx="1440160" cy="112233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5" name="Footer Placeholder 34"/>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47</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5940152"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4951161"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4165414"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3348077"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2253555"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1632611"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32" name="Rectangle 3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40" name="Rectangle 39"/>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sp>
        <p:nvSpPr>
          <p:cNvPr id="47" name="TextBox 46"/>
          <p:cNvSpPr txBox="1"/>
          <p:nvPr/>
        </p:nvSpPr>
        <p:spPr>
          <a:xfrm>
            <a:off x="4951161" y="5816694"/>
            <a:ext cx="720080" cy="523220"/>
          </a:xfrm>
          <a:prstGeom prst="rect">
            <a:avLst/>
          </a:prstGeom>
          <a:noFill/>
        </p:spPr>
        <p:txBody>
          <a:bodyPr wrap="square" rtlCol="0">
            <a:spAutoFit/>
          </a:bodyPr>
          <a:lstStyle/>
          <a:p>
            <a:r>
              <a:rPr lang="en-US" sz="1400" dirty="0" smtClean="0"/>
              <a:t>Long v. IS’15</a:t>
            </a:r>
            <a:endParaRPr lang="el-GR" sz="1400" dirty="0" smtClean="0"/>
          </a:p>
        </p:txBody>
      </p:sp>
      <p:sp>
        <p:nvSpPr>
          <p:cNvPr id="48" name="TextBox 47"/>
          <p:cNvSpPr txBox="1"/>
          <p:nvPr/>
        </p:nvSpPr>
        <p:spPr>
          <a:xfrm>
            <a:off x="5641144" y="5816694"/>
            <a:ext cx="720080" cy="523220"/>
          </a:xfrm>
          <a:prstGeom prst="rect">
            <a:avLst/>
          </a:prstGeom>
          <a:noFill/>
        </p:spPr>
        <p:txBody>
          <a:bodyPr wrap="square" rtlCol="0">
            <a:spAutoFit/>
          </a:bodyPr>
          <a:lstStyle/>
          <a:p>
            <a:r>
              <a:rPr lang="en-US" sz="1400" dirty="0" smtClean="0"/>
              <a:t>Long v. IS’17</a:t>
            </a:r>
            <a:endParaRPr lang="el-GR" sz="1400" dirty="0" smtClean="0"/>
          </a:p>
        </p:txBody>
      </p:sp>
      <p:grpSp>
        <p:nvGrpSpPr>
          <p:cNvPr id="49" name="Group 24"/>
          <p:cNvGrpSpPr/>
          <p:nvPr/>
        </p:nvGrpSpPr>
        <p:grpSpPr>
          <a:xfrm>
            <a:off x="7262746" y="4944073"/>
            <a:ext cx="720080" cy="945396"/>
            <a:chOff x="7092280" y="4941168"/>
            <a:chExt cx="720080" cy="945396"/>
          </a:xfrm>
        </p:grpSpPr>
        <p:cxnSp>
          <p:nvCxnSpPr>
            <p:cNvPr id="50" name="Straight Connector 49"/>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52" name="Rectangle 51"/>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53" name="TextBox 52"/>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48</a:t>
            </a:fld>
            <a:endParaRPr kumimoji="0" lang="en-US" dirty="0">
              <a:latin typeface="+mn-lt"/>
            </a:endParaRPr>
          </a:p>
        </p:txBody>
      </p:sp>
      <p:sp>
        <p:nvSpPr>
          <p:cNvPr id="35" name="TextBox 34"/>
          <p:cNvSpPr txBox="1"/>
          <p:nvPr/>
        </p:nvSpPr>
        <p:spPr>
          <a:xfrm>
            <a:off x="179512" y="1268760"/>
            <a:ext cx="8568952" cy="2492990"/>
          </a:xfrm>
          <a:prstGeom prst="rect">
            <a:avLst/>
          </a:prstGeom>
          <a:noFill/>
        </p:spPr>
        <p:txBody>
          <a:bodyPr wrap="square" rtlCol="0">
            <a:spAutoFit/>
          </a:bodyPr>
          <a:lstStyle/>
          <a:p>
            <a:r>
              <a:rPr lang="en-US" sz="2000" b="1" dirty="0" err="1" smtClean="0">
                <a:solidFill>
                  <a:srgbClr val="0000FF"/>
                </a:solidFill>
                <a:latin typeface="+mn-lt"/>
              </a:rPr>
              <a:t>Sjoberg</a:t>
            </a:r>
            <a:r>
              <a:rPr lang="en-US" sz="2000" b="1" dirty="0" smtClean="0">
                <a:solidFill>
                  <a:srgbClr val="0000FF"/>
                </a:solidFill>
                <a:latin typeface="+mn-lt"/>
              </a:rPr>
              <a:t> @ IST 93</a:t>
            </a:r>
            <a:r>
              <a:rPr lang="en-US" sz="2000" dirty="0" smtClean="0">
                <a:latin typeface="+mn-lt"/>
              </a:rPr>
              <a:t>: 18 months study of a health system.</a:t>
            </a:r>
          </a:p>
          <a:p>
            <a:r>
              <a:rPr lang="en-US" sz="2000" dirty="0" smtClean="0">
                <a:latin typeface="+mn-lt"/>
              </a:rPr>
              <a:t>139% increase of #tables ; 274% increase of the #attributes</a:t>
            </a:r>
          </a:p>
          <a:p>
            <a:endParaRPr lang="en-US" sz="800" dirty="0" smtClean="0">
              <a:latin typeface="+mn-lt"/>
            </a:endParaRPr>
          </a:p>
          <a:p>
            <a:r>
              <a:rPr lang="en-US" sz="2000" dirty="0" smtClean="0">
                <a:latin typeface="+mn-lt"/>
              </a:rPr>
              <a:t>Changes in the code (on </a:t>
            </a:r>
            <a:r>
              <a:rPr lang="en-US" sz="2000" dirty="0" err="1" smtClean="0">
                <a:latin typeface="+mn-lt"/>
              </a:rPr>
              <a:t>avg</a:t>
            </a:r>
            <a:r>
              <a:rPr lang="en-US" sz="2000" dirty="0" smtClean="0">
                <a:latin typeface="+mn-lt"/>
              </a:rPr>
              <a:t>):</a:t>
            </a:r>
          </a:p>
          <a:p>
            <a:pPr lvl="2">
              <a:buFont typeface="Wingdings" pitchFamily="2" charset="2"/>
              <a:buChar char="§"/>
            </a:pPr>
            <a:r>
              <a:rPr lang="en-US" sz="2000" dirty="0" smtClean="0">
                <a:latin typeface="+mn-lt"/>
              </a:rPr>
              <a:t>relation addition: 19 changes ; attribute additions: 2 changes</a:t>
            </a:r>
          </a:p>
          <a:p>
            <a:pPr lvl="2">
              <a:buFont typeface="Wingdings" pitchFamily="2" charset="2"/>
              <a:buChar char="§"/>
            </a:pPr>
            <a:r>
              <a:rPr lang="en-US" sz="2000" dirty="0" smtClean="0">
                <a:latin typeface="+mn-lt"/>
              </a:rPr>
              <a:t>relation deletion : 59.5 changes; attribute deletions:  3.25 changes </a:t>
            </a:r>
          </a:p>
          <a:p>
            <a:endParaRPr lang="en-US" sz="800" dirty="0" smtClean="0">
              <a:latin typeface="+mn-lt"/>
            </a:endParaRPr>
          </a:p>
          <a:p>
            <a:r>
              <a:rPr lang="en-US" sz="2000" dirty="0" smtClean="0">
                <a:latin typeface="+mn-lt"/>
              </a:rPr>
              <a:t>An </a:t>
            </a:r>
            <a:r>
              <a:rPr lang="en-US" sz="2000" b="1" dirty="0" smtClean="0">
                <a:latin typeface="+mn-lt"/>
              </a:rPr>
              <a:t>inflating period </a:t>
            </a:r>
            <a:r>
              <a:rPr lang="en-US" sz="2000" dirty="0" smtClean="0">
                <a:latin typeface="+mn-lt"/>
              </a:rPr>
              <a:t>during construction where almost all changes were additions, and a </a:t>
            </a:r>
            <a:r>
              <a:rPr lang="en-US" sz="2000" b="1" dirty="0" smtClean="0">
                <a:latin typeface="+mn-lt"/>
              </a:rPr>
              <a:t>subsequent period </a:t>
            </a:r>
            <a:r>
              <a:rPr lang="en-US" sz="2000" dirty="0" smtClean="0">
                <a:latin typeface="+mn-lt"/>
              </a:rPr>
              <a:t>where additions and deletions where balanced.</a:t>
            </a:r>
            <a:endParaRPr lang="el-GR" sz="2000" dirty="0">
              <a:latin typeface="+mn-lt"/>
            </a:endParaRP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08534" y="4437112"/>
            <a:ext cx="956224" cy="646331"/>
          </a:xfrm>
          <a:prstGeom prst="rect">
            <a:avLst/>
          </a:prstGeom>
        </p:spPr>
        <p:txBody>
          <a:bodyPr wrap="none">
            <a:spAutoFit/>
          </a:bodyPr>
          <a:lstStyle/>
          <a:p>
            <a:pPr algn="ctr"/>
            <a:r>
              <a:rPr lang="en-US" b="1" dirty="0" err="1" smtClean="0">
                <a:solidFill>
                  <a:srgbClr val="0000FF"/>
                </a:solidFill>
                <a:latin typeface="+mn-lt"/>
              </a:rPr>
              <a:t>Sjoberg</a:t>
            </a:r>
            <a:r>
              <a:rPr lang="en-US" b="1" dirty="0" smtClean="0">
                <a:solidFill>
                  <a:srgbClr val="0000FF"/>
                </a:solidFill>
                <a:latin typeface="+mn-lt"/>
              </a:rPr>
              <a:t> </a:t>
            </a:r>
          </a:p>
          <a:p>
            <a:pPr algn="ctr"/>
            <a:r>
              <a:rPr lang="en-US" b="1" dirty="0" smtClean="0">
                <a:solidFill>
                  <a:srgbClr val="0000FF"/>
                </a:solidFill>
                <a:latin typeface="+mn-lt"/>
              </a:rPr>
              <a:t>IST 93</a:t>
            </a:r>
            <a:endParaRPr lang="el-GR" b="1" dirty="0">
              <a:solidFill>
                <a:srgbClr val="0000FF"/>
              </a:solidFill>
              <a:latin typeface="+mn-lt"/>
            </a:endParaRPr>
          </a:p>
        </p:txBody>
      </p:sp>
      <p:sp>
        <p:nvSpPr>
          <p:cNvPr id="60" name="Rectangle 5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61" name="Rectangle 6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62" name="Rectangle 6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49</a:t>
            </a:fld>
            <a:endParaRPr kumimoji="0" lang="en-US" dirty="0">
              <a:latin typeface="+mn-lt"/>
            </a:endParaRPr>
          </a:p>
        </p:txBody>
      </p:sp>
      <p:sp>
        <p:nvSpPr>
          <p:cNvPr id="35" name="TextBox 34"/>
          <p:cNvSpPr txBox="1"/>
          <p:nvPr/>
        </p:nvSpPr>
        <p:spPr>
          <a:xfrm>
            <a:off x="251520" y="1268760"/>
            <a:ext cx="7776864" cy="1938992"/>
          </a:xfrm>
          <a:prstGeom prst="rect">
            <a:avLst/>
          </a:prstGeom>
          <a:noFill/>
        </p:spPr>
        <p:txBody>
          <a:bodyPr wrap="square" rtlCol="0">
            <a:spAutoFit/>
          </a:bodyPr>
          <a:lstStyle/>
          <a:p>
            <a:r>
              <a:rPr lang="en-US" sz="2000" dirty="0" err="1" smtClean="0">
                <a:solidFill>
                  <a:srgbClr val="0000FF"/>
                </a:solidFill>
                <a:latin typeface="+mn-lt"/>
              </a:rPr>
              <a:t>Curino</a:t>
            </a:r>
            <a:r>
              <a:rPr lang="en-US" sz="2000" dirty="0" smtClean="0">
                <a:solidFill>
                  <a:srgbClr val="0000FF"/>
                </a:solidFill>
                <a:latin typeface="+mn-lt"/>
              </a:rPr>
              <a:t>+ @ ICEIS08: </a:t>
            </a:r>
            <a:r>
              <a:rPr lang="en-US" sz="2000" dirty="0" err="1" smtClean="0">
                <a:latin typeface="+mn-lt"/>
              </a:rPr>
              <a:t>Mediawiki</a:t>
            </a:r>
            <a:r>
              <a:rPr lang="en-US" sz="2000" dirty="0" smtClean="0">
                <a:latin typeface="+mn-lt"/>
              </a:rPr>
              <a:t> for 4.5 years</a:t>
            </a:r>
          </a:p>
          <a:p>
            <a:r>
              <a:rPr lang="en-US" sz="2000" dirty="0" smtClean="0">
                <a:latin typeface="+mn-lt"/>
              </a:rPr>
              <a:t>100% increase in the number of tables</a:t>
            </a:r>
          </a:p>
          <a:p>
            <a:r>
              <a:rPr lang="en-US" sz="2000" dirty="0" smtClean="0">
                <a:latin typeface="+mn-lt"/>
              </a:rPr>
              <a:t>142% in the number of attributes.</a:t>
            </a:r>
            <a:endParaRPr lang="el-GR" sz="2000" dirty="0" smtClean="0">
              <a:latin typeface="+mn-lt"/>
            </a:endParaRPr>
          </a:p>
          <a:p>
            <a:endParaRPr lang="en-US" sz="2000" dirty="0" smtClean="0">
              <a:latin typeface="+mn-lt"/>
            </a:endParaRPr>
          </a:p>
          <a:p>
            <a:r>
              <a:rPr lang="en-US" sz="2000" dirty="0" smtClean="0">
                <a:latin typeface="+mn-lt"/>
              </a:rPr>
              <a:t>45% of changes do not affect the information capacity of the schema (but are rather index adjustments, documentation, etc)</a:t>
            </a: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60" name="Rectangle 59"/>
          <p:cNvSpPr/>
          <p:nvPr/>
        </p:nvSpPr>
        <p:spPr>
          <a:xfrm>
            <a:off x="1537919" y="4368532"/>
            <a:ext cx="922048" cy="646331"/>
          </a:xfrm>
          <a:prstGeom prst="rect">
            <a:avLst/>
          </a:prstGeom>
        </p:spPr>
        <p:txBody>
          <a:bodyPr wrap="none">
            <a:spAutoFit/>
          </a:bodyPr>
          <a:lstStyle/>
          <a:p>
            <a:pPr algn="ctr"/>
            <a:r>
              <a:rPr lang="en-US" b="1" dirty="0" err="1" smtClean="0">
                <a:solidFill>
                  <a:srgbClr val="0000FF"/>
                </a:solidFill>
                <a:latin typeface="+mn-lt"/>
              </a:rPr>
              <a:t>Curino</a:t>
            </a:r>
            <a:r>
              <a:rPr lang="en-US" b="1" dirty="0" smtClean="0">
                <a:solidFill>
                  <a:srgbClr val="0000FF"/>
                </a:solidFill>
                <a:latin typeface="+mn-lt"/>
              </a:rPr>
              <a:t>+</a:t>
            </a:r>
          </a:p>
          <a:p>
            <a:pPr algn="ctr"/>
            <a:r>
              <a:rPr lang="en-US" b="1" dirty="0" smtClean="0">
                <a:solidFill>
                  <a:srgbClr val="0000FF"/>
                </a:solidFill>
                <a:latin typeface="+mn-lt"/>
              </a:rPr>
              <a:t>ICEIS08</a:t>
            </a:r>
            <a:endParaRPr lang="el-GR" b="1" dirty="0">
              <a:solidFill>
                <a:srgbClr val="0000FF"/>
              </a:solidFill>
              <a:latin typeface="+mn-lt"/>
            </a:endParaRPr>
          </a:p>
        </p:txBody>
      </p:sp>
      <p:sp>
        <p:nvSpPr>
          <p:cNvPr id="61" name="Rectangle 6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62" name="Rectangle 6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our studies</a:t>
            </a:r>
            <a:endParaRPr lang="el-GR" dirty="0"/>
          </a:p>
        </p:txBody>
      </p:sp>
      <p:sp>
        <p:nvSpPr>
          <p:cNvPr id="3" name="Content Placeholder 2"/>
          <p:cNvSpPr>
            <a:spLocks noGrp="1"/>
          </p:cNvSpPr>
          <p:nvPr>
            <p:ph idx="1"/>
          </p:nvPr>
        </p:nvSpPr>
        <p:spPr>
          <a:xfrm>
            <a:off x="457200" y="1600200"/>
            <a:ext cx="5050904" cy="4925144"/>
          </a:xfrm>
        </p:spPr>
        <p:txBody>
          <a:bodyPr>
            <a:normAutofit fontScale="70000" lnSpcReduction="20000"/>
          </a:bodyPr>
          <a:lstStyle/>
          <a:p>
            <a:r>
              <a:rPr lang="en-US" b="1" dirty="0" smtClean="0"/>
              <a:t>Scope</a:t>
            </a:r>
            <a:r>
              <a:rPr lang="en-US" dirty="0" smtClean="0"/>
              <a:t>:</a:t>
            </a:r>
          </a:p>
          <a:p>
            <a:pPr lvl="1"/>
            <a:r>
              <a:rPr lang="en-US" dirty="0" smtClean="0"/>
              <a:t>databases being part of </a:t>
            </a:r>
            <a:r>
              <a:rPr lang="en-US" dirty="0" smtClean="0">
                <a:solidFill>
                  <a:srgbClr val="008000"/>
                </a:solidFill>
              </a:rPr>
              <a:t>open-source software </a:t>
            </a:r>
            <a:r>
              <a:rPr lang="en-US" dirty="0" smtClean="0"/>
              <a:t>(and not proprietary ones)</a:t>
            </a:r>
          </a:p>
          <a:p>
            <a:pPr lvl="1"/>
            <a:r>
              <a:rPr lang="en-US" dirty="0" smtClean="0">
                <a:solidFill>
                  <a:srgbClr val="002060"/>
                </a:solidFill>
              </a:rPr>
              <a:t>long </a:t>
            </a:r>
            <a:r>
              <a:rPr lang="en-US" dirty="0" smtClean="0">
                <a:solidFill>
                  <a:srgbClr val="3333FF"/>
                </a:solidFill>
              </a:rPr>
              <a:t>history</a:t>
            </a:r>
            <a:endParaRPr lang="en-US" dirty="0" smtClean="0"/>
          </a:p>
          <a:p>
            <a:pPr lvl="1"/>
            <a:r>
              <a:rPr lang="en-US" dirty="0" smtClean="0"/>
              <a:t>we work only with changes at the </a:t>
            </a:r>
            <a:r>
              <a:rPr lang="en-US" dirty="0" smtClean="0">
                <a:solidFill>
                  <a:srgbClr val="C00000"/>
                </a:solidFill>
              </a:rPr>
              <a:t>logical schema level </a:t>
            </a:r>
            <a:r>
              <a:rPr lang="en-US" dirty="0" smtClean="0"/>
              <a:t>(and ignore physical-level changes like index creation or change of storage engine)</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We encompass datasets with different </a:t>
            </a:r>
            <a:r>
              <a:rPr lang="en-US" dirty="0" smtClean="0">
                <a:solidFill>
                  <a:srgbClr val="008000"/>
                </a:solidFill>
              </a:rPr>
              <a:t>domains ([A]: physics, [B]: biomedical, [C]: CMS’s)</a:t>
            </a:r>
            <a:r>
              <a:rPr lang="en-US" dirty="0" smtClean="0"/>
              <a:t>, </a:t>
            </a:r>
            <a:r>
              <a:rPr lang="en-US" dirty="0" smtClean="0">
                <a:solidFill>
                  <a:srgbClr val="FF0000"/>
                </a:solidFill>
              </a:rPr>
              <a:t>amount of growth </a:t>
            </a:r>
            <a:r>
              <a:rPr lang="en-US" dirty="0">
                <a:solidFill>
                  <a:srgbClr val="002060"/>
                </a:solidFill>
              </a:rPr>
              <a:t>(shade: </a:t>
            </a:r>
            <a:r>
              <a:rPr lang="en-US" dirty="0" smtClean="0">
                <a:solidFill>
                  <a:schemeClr val="accent3">
                    <a:lumMod val="75000"/>
                  </a:schemeClr>
                </a:solidFill>
              </a:rPr>
              <a:t>high</a:t>
            </a:r>
            <a:r>
              <a:rPr lang="en-US" dirty="0">
                <a:solidFill>
                  <a:srgbClr val="002060"/>
                </a:solidFill>
              </a:rPr>
              <a:t>,</a:t>
            </a:r>
            <a:r>
              <a:rPr lang="en-US" dirty="0" smtClean="0">
                <a:solidFill>
                  <a:srgbClr val="FF0000"/>
                </a:solidFill>
              </a:rPr>
              <a:t> </a:t>
            </a:r>
            <a:r>
              <a:rPr lang="en-US" dirty="0" smtClean="0">
                <a:solidFill>
                  <a:schemeClr val="bg1">
                    <a:lumMod val="50000"/>
                  </a:schemeClr>
                </a:solidFill>
              </a:rPr>
              <a:t>med</a:t>
            </a:r>
            <a:r>
              <a:rPr lang="en-US" dirty="0">
                <a:solidFill>
                  <a:srgbClr val="002060"/>
                </a:solidFill>
              </a:rPr>
              <a:t>,</a:t>
            </a:r>
            <a:r>
              <a:rPr lang="en-US" dirty="0" smtClean="0">
                <a:solidFill>
                  <a:srgbClr val="FF0000"/>
                </a:solidFill>
              </a:rPr>
              <a:t> </a:t>
            </a:r>
            <a:r>
              <a:rPr lang="en-US" dirty="0" smtClean="0">
                <a:solidFill>
                  <a:schemeClr val="accent6">
                    <a:lumMod val="75000"/>
                  </a:schemeClr>
                </a:solidFill>
              </a:rPr>
              <a:t>low</a:t>
            </a:r>
            <a:r>
              <a:rPr lang="en-US" dirty="0">
                <a:solidFill>
                  <a:srgbClr val="002060"/>
                </a:solidFill>
              </a:rPr>
              <a:t>) &amp; </a:t>
            </a:r>
            <a:r>
              <a:rPr lang="en-US" dirty="0" smtClean="0">
                <a:solidFill>
                  <a:srgbClr val="FF0000"/>
                </a:solidFill>
              </a:rPr>
              <a:t>schema size</a:t>
            </a:r>
          </a:p>
          <a:p>
            <a:endParaRPr lang="en-US" dirty="0" smtClean="0"/>
          </a:p>
          <a:p>
            <a:r>
              <a:rPr lang="en-US" dirty="0" smtClean="0"/>
              <a:t>We should </a:t>
            </a:r>
            <a:r>
              <a:rPr lang="en-US" dirty="0" smtClean="0">
                <a:solidFill>
                  <a:srgbClr val="C00000"/>
                </a:solidFill>
              </a:rPr>
              <a:t>be very careful to not </a:t>
            </a:r>
            <a:r>
              <a:rPr lang="en-US" dirty="0" err="1" smtClean="0">
                <a:solidFill>
                  <a:srgbClr val="C00000"/>
                </a:solidFill>
              </a:rPr>
              <a:t>overgeneralize</a:t>
            </a:r>
            <a:r>
              <a:rPr lang="en-US" dirty="0" smtClean="0">
                <a:solidFill>
                  <a:srgbClr val="C00000"/>
                </a:solidFill>
              </a:rPr>
              <a:t> findings</a:t>
            </a:r>
            <a:r>
              <a:rPr lang="en-US" dirty="0" smtClean="0"/>
              <a:t> to proprietary databases or physical schemata!</a:t>
            </a:r>
          </a:p>
        </p:txBody>
      </p:sp>
      <p:graphicFrame>
        <p:nvGraphicFramePr>
          <p:cNvPr id="5" name="Table 4"/>
          <p:cNvGraphicFramePr>
            <a:graphicFrameLocks noGrp="1"/>
          </p:cNvGraphicFramePr>
          <p:nvPr/>
        </p:nvGraphicFramePr>
        <p:xfrm>
          <a:off x="5436095" y="1340768"/>
          <a:ext cx="3544944" cy="5328624"/>
        </p:xfrm>
        <a:graphic>
          <a:graphicData uri="http://schemas.openxmlformats.org/drawingml/2006/table">
            <a:tbl>
              <a:tblPr/>
              <a:tblGrid>
                <a:gridCol w="1004401"/>
                <a:gridCol w="451920"/>
                <a:gridCol w="1164429"/>
                <a:gridCol w="462097"/>
                <a:gridCol w="462097"/>
              </a:tblGrid>
              <a:tr h="816061">
                <a:tc>
                  <a:txBody>
                    <a:bodyPr/>
                    <a:lstStyle/>
                    <a:p>
                      <a:pPr algn="ctr">
                        <a:lnSpc>
                          <a:spcPct val="150000"/>
                        </a:lnSpc>
                        <a:spcBef>
                          <a:spcPts val="600"/>
                        </a:spcBef>
                        <a:spcAft>
                          <a:spcPts val="600"/>
                        </a:spcAft>
                        <a:tabLst>
                          <a:tab pos="457200" algn="l"/>
                          <a:tab pos="2743200" algn="l"/>
                          <a:tab pos="5029200" algn="l"/>
                        </a:tabLst>
                      </a:pPr>
                      <a:r>
                        <a:rPr lang="en-US" sz="1200" b="1" kern="1400" dirty="0" err="1" smtClean="0">
                          <a:solidFill>
                            <a:srgbClr val="008000"/>
                          </a:solidFill>
                          <a:latin typeface="+mn-lt"/>
                          <a:ea typeface="Times New Roman"/>
                          <a:cs typeface="Times New Roman"/>
                        </a:rPr>
                        <a:t>FoSS</a:t>
                      </a:r>
                      <a:r>
                        <a:rPr lang="en-US" sz="1200" b="1" kern="1400" dirty="0" smtClean="0">
                          <a:solidFill>
                            <a:srgbClr val="008000"/>
                          </a:solidFill>
                          <a:latin typeface="+mn-lt"/>
                          <a:ea typeface="Times New Roman"/>
                          <a:cs typeface="Times New Roman"/>
                        </a:rPr>
                        <a:t> </a:t>
                      </a:r>
                      <a:r>
                        <a:rPr lang="el-GR" sz="1200" b="1" kern="1400" dirty="0" err="1" smtClean="0">
                          <a:solidFill>
                            <a:srgbClr val="008000"/>
                          </a:solidFill>
                          <a:latin typeface="+mn-lt"/>
                          <a:ea typeface="Times New Roman"/>
                          <a:cs typeface="Times New Roman"/>
                        </a:rPr>
                        <a:t>Dataset</a:t>
                      </a:r>
                      <a:endParaRPr lang="el-GR" sz="16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3333FF"/>
                          </a:solidFill>
                          <a:latin typeface="+mn-lt"/>
                          <a:ea typeface="Times New Roman"/>
                          <a:cs typeface="Times New Roman"/>
                        </a:rPr>
                        <a:t>Versions</a:t>
                      </a:r>
                      <a:endParaRPr lang="el-GR" sz="1100" kern="1400" dirty="0">
                        <a:solidFill>
                          <a:srgbClr val="3333FF"/>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3333FF"/>
                          </a:solidFill>
                          <a:latin typeface="+mn-lt"/>
                          <a:ea typeface="Times New Roman"/>
                          <a:cs typeface="Times New Roman"/>
                        </a:rPr>
                        <a:t>Lifetime</a:t>
                      </a:r>
                      <a:endParaRPr lang="el-GR" sz="1100" kern="1400" dirty="0">
                        <a:solidFill>
                          <a:srgbClr val="3333FF"/>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FF0000"/>
                          </a:solidFill>
                          <a:latin typeface="+mn-lt"/>
                          <a:ea typeface="Times New Roman"/>
                          <a:cs typeface="Times New Roman"/>
                        </a:rPr>
                        <a:t>Tables</a:t>
                      </a:r>
                      <a:r>
                        <a:rPr lang="el-GR" sz="1000" b="1" kern="1400" dirty="0">
                          <a:solidFill>
                            <a:srgbClr val="FF0000"/>
                          </a:solidFill>
                          <a:latin typeface="+mn-lt"/>
                          <a:ea typeface="Times New Roman"/>
                          <a:cs typeface="Times New Roman"/>
                        </a:rPr>
                        <a:t> </a:t>
                      </a:r>
                      <a:r>
                        <a:rPr lang="en-US" sz="1000" b="1" kern="1400" dirty="0" smtClean="0">
                          <a:solidFill>
                            <a:srgbClr val="FF0000"/>
                          </a:solidFill>
                          <a:latin typeface="+mn-lt"/>
                          <a:ea typeface="Times New Roman"/>
                          <a:cs typeface="Times New Roman"/>
                        </a:rPr>
                        <a:t>@ </a:t>
                      </a:r>
                      <a:r>
                        <a:rPr lang="el-GR" sz="1000" b="1" kern="1400" dirty="0" err="1" smtClean="0">
                          <a:solidFill>
                            <a:srgbClr val="FF0000"/>
                          </a:solidFill>
                          <a:latin typeface="+mn-lt"/>
                          <a:ea typeface="Times New Roman"/>
                          <a:cs typeface="Times New Roman"/>
                        </a:rPr>
                        <a:t>Start</a:t>
                      </a:r>
                      <a:endParaRPr lang="el-GR" sz="1100" kern="1400" dirty="0">
                        <a:solidFill>
                          <a:srgbClr val="FF0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FF0000"/>
                          </a:solidFill>
                          <a:latin typeface="+mn-lt"/>
                          <a:ea typeface="Times New Roman"/>
                          <a:cs typeface="Times New Roman"/>
                        </a:rPr>
                        <a:t>Tables</a:t>
                      </a:r>
                      <a:r>
                        <a:rPr lang="el-GR" sz="1000" b="1" kern="1400" dirty="0">
                          <a:solidFill>
                            <a:srgbClr val="FF0000"/>
                          </a:solidFill>
                          <a:latin typeface="+mn-lt"/>
                          <a:ea typeface="Times New Roman"/>
                          <a:cs typeface="Times New Roman"/>
                        </a:rPr>
                        <a:t> </a:t>
                      </a:r>
                      <a:r>
                        <a:rPr lang="en-US" sz="1000" b="1" kern="1400" dirty="0" smtClean="0">
                          <a:solidFill>
                            <a:srgbClr val="FF0000"/>
                          </a:solidFill>
                          <a:latin typeface="+mn-lt"/>
                          <a:ea typeface="Times New Roman"/>
                          <a:cs typeface="Times New Roman"/>
                        </a:rPr>
                        <a:t>@  </a:t>
                      </a:r>
                      <a:r>
                        <a:rPr lang="el-GR" sz="1000" b="1" kern="1400" dirty="0" err="1" smtClean="0">
                          <a:solidFill>
                            <a:srgbClr val="FF0000"/>
                          </a:solidFill>
                          <a:latin typeface="+mn-lt"/>
                          <a:ea typeface="Times New Roman"/>
                          <a:cs typeface="Times New Roman"/>
                        </a:rPr>
                        <a:t>End</a:t>
                      </a:r>
                      <a:endParaRPr lang="el-GR" sz="1100" kern="1400" dirty="0">
                        <a:solidFill>
                          <a:srgbClr val="FF0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b="1" kern="1400" dirty="0" smtClean="0">
                          <a:solidFill>
                            <a:srgbClr val="008000"/>
                          </a:solidFill>
                          <a:latin typeface="+mn-lt"/>
                          <a:ea typeface="Times New Roman"/>
                          <a:cs typeface="Times New Roman"/>
                        </a:rPr>
                        <a:t>ATLAS </a:t>
                      </a:r>
                      <a:r>
                        <a:rPr lang="el-GR" sz="1200" b="1" kern="1400" dirty="0" err="1" smtClean="0">
                          <a:solidFill>
                            <a:srgbClr val="008000"/>
                          </a:solidFill>
                          <a:latin typeface="+mn-lt"/>
                          <a:ea typeface="Times New Roman"/>
                          <a:cs typeface="Times New Roman"/>
                        </a:rPr>
                        <a:t>Trigger</a:t>
                      </a:r>
                      <a:r>
                        <a:rPr lang="en-US" sz="1200" b="1" kern="1400" dirty="0" smtClean="0">
                          <a:solidFill>
                            <a:srgbClr val="008000"/>
                          </a:solidFill>
                          <a:latin typeface="+mn-lt"/>
                          <a:ea typeface="Times New Roman"/>
                          <a:cs typeface="Times New Roman"/>
                        </a:rPr>
                        <a:t> [A]</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2 Y</a:t>
                      </a:r>
                      <a:r>
                        <a:rPr lang="el-GR" sz="1200" kern="1400" dirty="0">
                          <a:solidFill>
                            <a:srgbClr val="000000"/>
                          </a:solidFill>
                          <a:latin typeface="+mn-lt"/>
                          <a:ea typeface="Times New Roman"/>
                          <a:cs typeface="Times New Roman"/>
                        </a:rPr>
                        <a:t>, 7 M, 2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56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73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BioSQL</a:t>
                      </a:r>
                      <a:r>
                        <a:rPr lang="en-US" sz="1200" b="1" kern="1400" dirty="0" smtClean="0">
                          <a:solidFill>
                            <a:srgbClr val="008000"/>
                          </a:solidFill>
                          <a:latin typeface="+mn-lt"/>
                          <a:ea typeface="Times New Roman"/>
                          <a:cs typeface="Times New Roman"/>
                        </a:rPr>
                        <a:t> [B]</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46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10 Y</a:t>
                      </a:r>
                      <a:r>
                        <a:rPr lang="el-GR" sz="1200" kern="1400" dirty="0">
                          <a:solidFill>
                            <a:srgbClr val="000000"/>
                          </a:solidFill>
                          <a:latin typeface="+mn-lt"/>
                          <a:ea typeface="Times New Roman"/>
                          <a:cs typeface="Times New Roman"/>
                        </a:rPr>
                        <a:t>, 6 M, 19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21</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Coppermine</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6 M, 2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22</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Ensembl</a:t>
                      </a:r>
                      <a:r>
                        <a:rPr lang="en-US" sz="1200" b="1" kern="1400" dirty="0" smtClean="0">
                          <a:solidFill>
                            <a:srgbClr val="008000"/>
                          </a:solidFill>
                          <a:latin typeface="+mn-lt"/>
                          <a:ea typeface="Times New Roman"/>
                          <a:cs typeface="Times New Roman"/>
                        </a:rPr>
                        <a:t> [B]</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528</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13 Y</a:t>
                      </a:r>
                      <a:r>
                        <a:rPr lang="el-GR" sz="1200" kern="1400" dirty="0">
                          <a:solidFill>
                            <a:srgbClr val="000000"/>
                          </a:solidFill>
                          <a:latin typeface="+mn-lt"/>
                          <a:ea typeface="Times New Roman"/>
                          <a:cs typeface="Times New Roman"/>
                        </a:rPr>
                        <a:t>, 3 M, 15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75</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MediaWiki</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322</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10 M, 6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50</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OpenCart</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164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4 Y</a:t>
                      </a:r>
                      <a:r>
                        <a:rPr lang="el-GR" sz="1200" kern="1400" dirty="0">
                          <a:solidFill>
                            <a:srgbClr val="000000"/>
                          </a:solidFill>
                          <a:latin typeface="+mn-lt"/>
                          <a:ea typeface="Times New Roman"/>
                          <a:cs typeface="Times New Roman"/>
                        </a:rPr>
                        <a:t>, 4 M, 3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46</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114</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err="1" smtClean="0">
                          <a:solidFill>
                            <a:srgbClr val="008000"/>
                          </a:solidFill>
                          <a:latin typeface="+mn-lt"/>
                          <a:ea typeface="Times New Roman"/>
                          <a:cs typeface="Times New Roman"/>
                        </a:rPr>
                        <a:t>phpBB</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133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6 Y</a:t>
                      </a:r>
                      <a:r>
                        <a:rPr lang="el-GR" sz="1200" kern="1400" dirty="0">
                          <a:solidFill>
                            <a:srgbClr val="000000"/>
                          </a:solidFill>
                          <a:latin typeface="+mn-lt"/>
                          <a:ea typeface="Times New Roman"/>
                          <a:cs typeface="Times New Roman"/>
                        </a:rPr>
                        <a:t>, 7 M, 10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61</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65</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b="1" kern="1400" dirty="0" smtClean="0">
                          <a:solidFill>
                            <a:srgbClr val="008000"/>
                          </a:solidFill>
                          <a:latin typeface="+mn-lt"/>
                          <a:ea typeface="Times New Roman"/>
                          <a:cs typeface="Times New Roman"/>
                        </a:rPr>
                        <a:t>TYPO3</a:t>
                      </a:r>
                      <a:r>
                        <a:rPr lang="en-US" sz="1200" b="1" kern="1400" dirty="0" smtClean="0">
                          <a:solidFill>
                            <a:srgbClr val="008000"/>
                          </a:solidFill>
                          <a:latin typeface="+mn-lt"/>
                          <a:ea typeface="Times New Roman"/>
                          <a:cs typeface="Times New Roman"/>
                        </a:rPr>
                        <a:t> [C]</a:t>
                      </a:r>
                      <a:endParaRPr lang="el-GR" sz="1200" b="1" kern="1400" dirty="0">
                        <a:solidFill>
                          <a:srgbClr val="008000"/>
                        </a:solidFill>
                        <a:latin typeface="+mn-lt"/>
                        <a:ea typeface="Times New Roman"/>
                        <a:cs typeface="Times New Roman"/>
                      </a:endParaRP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97</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b="1" kern="1400" dirty="0">
                          <a:solidFill>
                            <a:srgbClr val="3333FF"/>
                          </a:solidFill>
                          <a:latin typeface="+mn-lt"/>
                          <a:ea typeface="Times New Roman"/>
                          <a:cs typeface="Times New Roman"/>
                        </a:rPr>
                        <a:t>8 Y</a:t>
                      </a:r>
                      <a:r>
                        <a:rPr lang="el-GR" sz="1200" kern="1400" dirty="0">
                          <a:solidFill>
                            <a:srgbClr val="000000"/>
                          </a:solidFill>
                          <a:latin typeface="+mn-lt"/>
                          <a:ea typeface="Times New Roman"/>
                          <a:cs typeface="Times New Roman"/>
                        </a:rPr>
                        <a:t>, 11 M, 0 D</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FF0000"/>
                          </a:solidFill>
                          <a:latin typeface="+mn-lt"/>
                          <a:ea typeface="Times New Roman"/>
                          <a:cs typeface="Times New Roman"/>
                        </a:rPr>
                        <a:t>10</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FF0000"/>
                          </a:solidFill>
                          <a:latin typeface="+mn-lt"/>
                          <a:ea typeface="Times New Roman"/>
                          <a:cs typeface="Times New Roman"/>
                        </a:rPr>
                        <a:t>23</a:t>
                      </a:r>
                    </a:p>
                  </a:txBody>
                  <a:tcPr marL="52103" marR="521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 name="Slide Number Placeholder 5"/>
          <p:cNvSpPr>
            <a:spLocks noGrp="1"/>
          </p:cNvSpPr>
          <p:nvPr>
            <p:ph type="sldNum" sz="quarter" idx="12"/>
          </p:nvPr>
        </p:nvSpPr>
        <p:spPr/>
        <p:txBody>
          <a:bodyPr/>
          <a:lstStyle/>
          <a:p>
            <a:fld id="{70A26F0C-9141-4964-A528-E266BF9D7C84}"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50</a:t>
            </a:fld>
            <a:endParaRPr kumimoji="0" lang="en-US" dirty="0">
              <a:latin typeface="+mn-lt"/>
            </a:endParaRPr>
          </a:p>
        </p:txBody>
      </p:sp>
      <p:sp>
        <p:nvSpPr>
          <p:cNvPr id="35" name="TextBox 34"/>
          <p:cNvSpPr txBox="1"/>
          <p:nvPr/>
        </p:nvSpPr>
        <p:spPr>
          <a:xfrm>
            <a:off x="251520" y="1268760"/>
            <a:ext cx="7776864" cy="2554545"/>
          </a:xfrm>
          <a:prstGeom prst="rect">
            <a:avLst/>
          </a:prstGeom>
          <a:noFill/>
        </p:spPr>
        <p:txBody>
          <a:bodyPr wrap="square" rtlCol="0">
            <a:spAutoFit/>
          </a:bodyPr>
          <a:lstStyle/>
          <a:p>
            <a:r>
              <a:rPr lang="en-US" sz="2000" dirty="0" smtClean="0">
                <a:solidFill>
                  <a:srgbClr val="0000FF"/>
                </a:solidFill>
                <a:latin typeface="+mj-lt"/>
              </a:rPr>
              <a:t>IWPSE09: </a:t>
            </a:r>
            <a:r>
              <a:rPr lang="en-US" sz="2000" dirty="0" smtClean="0">
                <a:latin typeface="+mj-lt"/>
              </a:rPr>
              <a:t>Mozilla and Monotone (a version control system)</a:t>
            </a:r>
          </a:p>
          <a:p>
            <a:r>
              <a:rPr lang="en-US" sz="2000" dirty="0" smtClean="0">
                <a:latin typeface="+mj-lt"/>
              </a:rPr>
              <a:t>Many ways to be out of synch between code and evolving db schema</a:t>
            </a:r>
            <a:endParaRPr lang="el-GR" sz="2000" dirty="0" smtClean="0">
              <a:latin typeface="+mj-lt"/>
            </a:endParaRPr>
          </a:p>
          <a:p>
            <a:endParaRPr lang="en-US" sz="2000" dirty="0" smtClean="0">
              <a:latin typeface="+mj-lt"/>
            </a:endParaRPr>
          </a:p>
          <a:p>
            <a:r>
              <a:rPr lang="en-US" sz="2000" dirty="0" smtClean="0">
                <a:solidFill>
                  <a:srgbClr val="0000FF"/>
                </a:solidFill>
                <a:latin typeface="+mj-lt"/>
              </a:rPr>
              <a:t>ICDEW11: </a:t>
            </a:r>
            <a:r>
              <a:rPr lang="en-US" sz="2000" dirty="0" smtClean="0">
                <a:latin typeface="+mj-lt"/>
              </a:rPr>
              <a:t>Firefox, Monotone , </a:t>
            </a:r>
            <a:r>
              <a:rPr lang="en-US" sz="2000" dirty="0" err="1" smtClean="0">
                <a:latin typeface="+mj-lt"/>
              </a:rPr>
              <a:t>Biblioteq</a:t>
            </a:r>
            <a:r>
              <a:rPr lang="en-US" sz="2000" dirty="0" smtClean="0">
                <a:latin typeface="+mj-lt"/>
              </a:rPr>
              <a:t> (catalogue man.) , Vienna (RSS)</a:t>
            </a:r>
          </a:p>
          <a:p>
            <a:r>
              <a:rPr lang="en-US" sz="2000" dirty="0" smtClean="0">
                <a:latin typeface="+mj-lt"/>
              </a:rPr>
              <a:t>Similar pct of changes with previous work</a:t>
            </a:r>
          </a:p>
          <a:p>
            <a:r>
              <a:rPr lang="en-US" sz="2000" dirty="0" smtClean="0">
                <a:latin typeface="+mj-lt"/>
              </a:rPr>
              <a:t>Frequency and timing analysis: </a:t>
            </a:r>
            <a:r>
              <a:rPr lang="en-US" sz="2000" b="1" dirty="0" smtClean="0">
                <a:latin typeface="+mj-lt"/>
              </a:rPr>
              <a:t>db schemata tend to stabilize over time</a:t>
            </a:r>
            <a:r>
              <a:rPr lang="en-US" sz="2000" dirty="0" smtClean="0">
                <a:latin typeface="+mj-lt"/>
              </a:rPr>
              <a:t>, as there is more change at the beginning of their history, but seem to converge to a relatively fixed </a:t>
            </a:r>
            <a:r>
              <a:rPr lang="fr-FR" sz="2000" dirty="0" smtClean="0">
                <a:latin typeface="+mj-lt"/>
              </a:rPr>
              <a:t>structure </a:t>
            </a:r>
            <a:r>
              <a:rPr lang="en-GB" sz="2000" dirty="0" smtClean="0">
                <a:latin typeface="+mj-lt"/>
              </a:rPr>
              <a:t>later</a:t>
            </a: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60" name="Rectangle 5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61" name="Rectangle 60"/>
          <p:cNvSpPr/>
          <p:nvPr/>
        </p:nvSpPr>
        <p:spPr>
          <a:xfrm>
            <a:off x="2449221" y="4368532"/>
            <a:ext cx="1594860" cy="923330"/>
          </a:xfrm>
          <a:prstGeom prst="rect">
            <a:avLst/>
          </a:prstGeom>
        </p:spPr>
        <p:txBody>
          <a:bodyPr wrap="none">
            <a:spAutoFit/>
          </a:bodyPr>
          <a:lstStyle/>
          <a:p>
            <a:pPr algn="ctr"/>
            <a:r>
              <a:rPr lang="en-US" b="1" dirty="0" smtClean="0">
                <a:solidFill>
                  <a:srgbClr val="0000FF"/>
                </a:solidFill>
                <a:latin typeface="+mn-lt"/>
              </a:rPr>
              <a:t>Univ. Riverside</a:t>
            </a:r>
          </a:p>
          <a:p>
            <a:pPr algn="ctr"/>
            <a:r>
              <a:rPr lang="en-US" b="1" dirty="0" smtClean="0">
                <a:solidFill>
                  <a:srgbClr val="0000FF"/>
                </a:solidFill>
                <a:latin typeface="+mn-lt"/>
              </a:rPr>
              <a:t>IWPSE09, </a:t>
            </a:r>
          </a:p>
          <a:p>
            <a:pPr algn="ctr"/>
            <a:r>
              <a:rPr lang="en-US" b="1" dirty="0" smtClean="0">
                <a:solidFill>
                  <a:srgbClr val="0000FF"/>
                </a:solidFill>
                <a:latin typeface="+mn-lt"/>
              </a:rPr>
              <a:t>ICDEW11</a:t>
            </a:r>
          </a:p>
        </p:txBody>
      </p:sp>
      <p:sp>
        <p:nvSpPr>
          <p:cNvPr id="62" name="Rectangle 6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51</a:t>
            </a:fld>
            <a:endParaRPr kumimoji="0" lang="en-US" dirty="0">
              <a:latin typeface="+mn-lt"/>
            </a:endParaRPr>
          </a:p>
        </p:txBody>
      </p:sp>
      <p:sp>
        <p:nvSpPr>
          <p:cNvPr id="35" name="TextBox 34"/>
          <p:cNvSpPr txBox="1"/>
          <p:nvPr/>
        </p:nvSpPr>
        <p:spPr>
          <a:xfrm>
            <a:off x="251520" y="1268760"/>
            <a:ext cx="7776864" cy="3108543"/>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dirty="0" smtClean="0">
                <a:solidFill>
                  <a:schemeClr val="tx1"/>
                </a:solidFill>
                <a:latin typeface="+mj-lt"/>
              </a:rPr>
              <a:t>10 (!) database schemata studied.</a:t>
            </a:r>
          </a:p>
          <a:p>
            <a:r>
              <a:rPr lang="en-US" sz="1800" b="1" dirty="0" smtClean="0">
                <a:solidFill>
                  <a:schemeClr val="tx1"/>
                </a:solidFill>
                <a:latin typeface="+mj-lt"/>
              </a:rPr>
              <a:t>Change is focused both (a) with respect to time and (b) with respect to the tables who change. </a:t>
            </a:r>
          </a:p>
          <a:p>
            <a:endParaRPr lang="en-US" sz="800" dirty="0" smtClean="0">
              <a:solidFill>
                <a:schemeClr val="tx1"/>
              </a:solidFill>
              <a:latin typeface="+mj-lt"/>
            </a:endParaRPr>
          </a:p>
          <a:p>
            <a:r>
              <a:rPr lang="en-US" sz="1800" b="1" dirty="0" smtClean="0">
                <a:solidFill>
                  <a:schemeClr val="tx1"/>
                </a:solidFill>
                <a:latin typeface="+mj-lt"/>
              </a:rPr>
              <a:t>Timing</a:t>
            </a:r>
            <a:r>
              <a:rPr lang="en-US" sz="1800" dirty="0" smtClean="0">
                <a:solidFill>
                  <a:schemeClr val="tx1"/>
                </a:solidFill>
                <a:latin typeface="+mj-lt"/>
              </a:rPr>
              <a:t>: 7 out of 10 databases reached 60% of their schema size within 20% of their early lifetime. </a:t>
            </a:r>
          </a:p>
          <a:p>
            <a:r>
              <a:rPr lang="en-US" sz="1800" dirty="0" smtClean="0">
                <a:solidFill>
                  <a:schemeClr val="tx1"/>
                </a:solidFill>
                <a:latin typeface="+mj-lt"/>
              </a:rPr>
              <a:t>Change is frequent in the early stages of the databases, with inflationary characteristics; then, the schema evolution process calms down.</a:t>
            </a:r>
          </a:p>
          <a:p>
            <a:endParaRPr lang="en-US" sz="800" dirty="0" smtClean="0">
              <a:solidFill>
                <a:schemeClr val="tx1"/>
              </a:solidFill>
              <a:latin typeface="+mj-lt"/>
            </a:endParaRPr>
          </a:p>
          <a:p>
            <a:r>
              <a:rPr lang="en-US" sz="1800" b="1" dirty="0" smtClean="0">
                <a:solidFill>
                  <a:schemeClr val="tx1"/>
                </a:solidFill>
                <a:latin typeface="+mj-lt"/>
              </a:rPr>
              <a:t>Tables that change</a:t>
            </a:r>
            <a:r>
              <a:rPr lang="en-US" sz="1800" dirty="0" smtClean="0">
                <a:solidFill>
                  <a:schemeClr val="tx1"/>
                </a:solidFill>
                <a:latin typeface="+mj-lt"/>
              </a:rPr>
              <a:t>: 40% of tables do not undergo any change at all, and 60%-90% of changes pertain to 20% of the tables (in other words, 80% of the tables live quiet lives). The most frequently modified tables attract 80% of the changes.</a:t>
            </a: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60" name="Rectangle 5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61" name="Rectangle 6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62" name="Rectangle 61"/>
          <p:cNvSpPr/>
          <p:nvPr/>
        </p:nvSpPr>
        <p:spPr>
          <a:xfrm>
            <a:off x="4008276" y="4368532"/>
            <a:ext cx="1027846" cy="646331"/>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52</a:t>
            </a:fld>
            <a:endParaRPr kumimoji="0" lang="en-US" dirty="0">
              <a:latin typeface="+mn-lt"/>
            </a:endParaRPr>
          </a:p>
        </p:txBody>
      </p:sp>
      <p:sp>
        <p:nvSpPr>
          <p:cNvPr id="35" name="TextBox 34"/>
          <p:cNvSpPr txBox="1"/>
          <p:nvPr/>
        </p:nvSpPr>
        <p:spPr>
          <a:xfrm>
            <a:off x="251520" y="1268760"/>
            <a:ext cx="7776864" cy="2862322"/>
          </a:xfrm>
          <a:prstGeom prst="rect">
            <a:avLst/>
          </a:prstGeom>
          <a:noFill/>
        </p:spPr>
        <p:txBody>
          <a:bodyPr wrap="square" rtlCol="0">
            <a:spAutoFit/>
          </a:bodyPr>
          <a:lstStyle/>
          <a:p>
            <a:r>
              <a:rPr lang="en-US" sz="1800" dirty="0" err="1" smtClean="0">
                <a:solidFill>
                  <a:srgbClr val="0000FF"/>
                </a:solidFill>
                <a:latin typeface="+mj-lt"/>
              </a:rPr>
              <a:t>Qiu,Li,Su</a:t>
            </a:r>
            <a:r>
              <a:rPr lang="en-US" sz="1800" dirty="0" smtClean="0">
                <a:solidFill>
                  <a:srgbClr val="0000FF"/>
                </a:solidFill>
                <a:latin typeface="+mj-lt"/>
              </a:rPr>
              <a:t>@ FSE 2013:</a:t>
            </a:r>
            <a:r>
              <a:rPr lang="el-GR" sz="1800" dirty="0" smtClean="0">
                <a:solidFill>
                  <a:srgbClr val="0000FF"/>
                </a:solidFill>
                <a:latin typeface="+mj-lt"/>
              </a:rPr>
              <a:t> </a:t>
            </a:r>
            <a:r>
              <a:rPr lang="en-US" sz="1800" b="1" dirty="0" smtClean="0">
                <a:solidFill>
                  <a:schemeClr val="tx1"/>
                </a:solidFill>
                <a:latin typeface="+mj-lt"/>
              </a:rPr>
              <a:t>Code and db co-evolution, not always in synch</a:t>
            </a:r>
            <a:r>
              <a:rPr lang="en-US" sz="1800" dirty="0" smtClean="0">
                <a:solidFill>
                  <a:schemeClr val="tx1"/>
                </a:solidFill>
                <a:latin typeface="+mj-lt"/>
              </a:rPr>
              <a:t>.</a:t>
            </a:r>
          </a:p>
          <a:p>
            <a:pPr marL="182563" indent="-182563">
              <a:buFont typeface="Arial" pitchFamily="34" charset="0"/>
              <a:buChar char="•"/>
            </a:pPr>
            <a:r>
              <a:rPr lang="en-US" sz="1800" dirty="0" smtClean="0">
                <a:solidFill>
                  <a:schemeClr val="tx1"/>
                </a:solidFill>
                <a:latin typeface="+mj-lt"/>
              </a:rPr>
              <a:t>Code and db changed in the same revision: 50.67% occasions</a:t>
            </a:r>
          </a:p>
          <a:p>
            <a:pPr marL="182563" indent="-182563">
              <a:buFont typeface="Arial" pitchFamily="34" charset="0"/>
              <a:buChar char="•"/>
            </a:pPr>
            <a:r>
              <a:rPr lang="en-US" sz="1800" dirty="0" smtClean="0">
                <a:solidFill>
                  <a:schemeClr val="tx1"/>
                </a:solidFill>
                <a:latin typeface="+mj-lt"/>
              </a:rPr>
              <a:t>Code change was in a previous/subsequent version than the one where the database schema change: 16.22% of occasions</a:t>
            </a:r>
          </a:p>
          <a:p>
            <a:pPr marL="182563" indent="-182563">
              <a:buFont typeface="Arial" pitchFamily="34" charset="0"/>
              <a:buChar char="•"/>
            </a:pPr>
            <a:r>
              <a:rPr lang="en-US" sz="1800" dirty="0" smtClean="0">
                <a:solidFill>
                  <a:schemeClr val="tx1"/>
                </a:solidFill>
                <a:latin typeface="+mj-lt"/>
              </a:rPr>
              <a:t>database changes not followed by code adaptation: 21.62% of occasions</a:t>
            </a:r>
          </a:p>
          <a:p>
            <a:pPr marL="182563" indent="-182563">
              <a:buFont typeface="Arial" pitchFamily="34" charset="0"/>
              <a:buChar char="•"/>
            </a:pPr>
            <a:r>
              <a:rPr lang="en-US" sz="1800" dirty="0" smtClean="0">
                <a:solidFill>
                  <a:schemeClr val="tx1"/>
                </a:solidFill>
                <a:latin typeface="+mj-lt"/>
              </a:rPr>
              <a:t>11.49% of code changes were unrelated to the database evolution.</a:t>
            </a:r>
          </a:p>
          <a:p>
            <a:endParaRPr lang="en-US" sz="1800" dirty="0" smtClean="0">
              <a:solidFill>
                <a:schemeClr val="tx1"/>
              </a:solidFill>
              <a:latin typeface="+mj-lt"/>
            </a:endParaRPr>
          </a:p>
          <a:p>
            <a:r>
              <a:rPr lang="en-US" sz="1800" dirty="0" smtClean="0">
                <a:solidFill>
                  <a:schemeClr val="tx1"/>
                </a:solidFill>
                <a:latin typeface="+mj-lt"/>
              </a:rPr>
              <a:t>Each atomic change at the schema level is estimated to result in 10 -- 100 lines of application code been updated;</a:t>
            </a:r>
          </a:p>
          <a:p>
            <a:r>
              <a:rPr lang="en-US" sz="1800" dirty="0" smtClean="0">
                <a:solidFill>
                  <a:schemeClr val="tx1"/>
                </a:solidFill>
                <a:latin typeface="+mj-lt"/>
              </a:rPr>
              <a:t>A valid db</a:t>
            </a:r>
            <a:r>
              <a:rPr lang="el-GR" sz="1800" dirty="0" smtClean="0">
                <a:solidFill>
                  <a:schemeClr val="tx1"/>
                </a:solidFill>
                <a:latin typeface="+mj-lt"/>
              </a:rPr>
              <a:t> </a:t>
            </a:r>
            <a:r>
              <a:rPr lang="en-US" sz="1800" dirty="0" smtClean="0">
                <a:solidFill>
                  <a:schemeClr val="tx1"/>
                </a:solidFill>
                <a:latin typeface="+mj-lt"/>
              </a:rPr>
              <a:t>revision results in 100 -- 1000 lines of application code being updated</a:t>
            </a: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60" name="Rectangle 5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61" name="Rectangle 6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62" name="Rectangle 61"/>
          <p:cNvSpPr/>
          <p:nvPr/>
        </p:nvSpPr>
        <p:spPr>
          <a:xfrm>
            <a:off x="4008276" y="4368532"/>
            <a:ext cx="1027846" cy="646331"/>
          </a:xfrm>
          <a:prstGeom prst="rect">
            <a:avLst/>
          </a:prstGeom>
        </p:spPr>
        <p:txBody>
          <a:bodyPr wrap="none">
            <a:spAutoFit/>
          </a:bodyPr>
          <a:lstStyle/>
          <a:p>
            <a:pPr algn="ctr"/>
            <a:r>
              <a:rPr lang="en-US" b="1" dirty="0" err="1" smtClean="0">
                <a:solidFill>
                  <a:srgbClr val="0000FF"/>
                </a:solidFill>
                <a:latin typeface="+mn-lt"/>
              </a:rPr>
              <a:t>Qiu,Li,Su</a:t>
            </a:r>
            <a:endParaRPr lang="en-US" b="1" dirty="0" smtClean="0">
              <a:solidFill>
                <a:srgbClr val="0000FF"/>
              </a:solidFill>
              <a:latin typeface="+mn-lt"/>
            </a:endParaRPr>
          </a:p>
          <a:p>
            <a:pPr algn="ctr"/>
            <a:r>
              <a:rPr lang="en-US" b="1" dirty="0" smtClean="0">
                <a:solidFill>
                  <a:srgbClr val="0000FF"/>
                </a:solidFill>
                <a:latin typeface="+mn-lt"/>
              </a:rPr>
              <a:t>FSE13</a:t>
            </a:r>
            <a:endParaRPr lang="el-GR" b="1" dirty="0">
              <a:solidFill>
                <a:srgbClr val="0000FF"/>
              </a:solidFill>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6" name="Footer Placeholder 35"/>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53</a:t>
            </a:fld>
            <a:endParaRPr kumimoji="0" lang="en-US" dirty="0">
              <a:latin typeface="+mn-lt"/>
            </a:endParaRPr>
          </a:p>
        </p:txBody>
      </p:sp>
      <p:sp>
        <p:nvSpPr>
          <p:cNvPr id="35" name="TextBox 34"/>
          <p:cNvSpPr txBox="1"/>
          <p:nvPr/>
        </p:nvSpPr>
        <p:spPr>
          <a:xfrm>
            <a:off x="6948264" y="3068960"/>
            <a:ext cx="2016224" cy="646331"/>
          </a:xfrm>
          <a:prstGeom prst="rect">
            <a:avLst/>
          </a:prstGeom>
          <a:noFill/>
        </p:spPr>
        <p:txBody>
          <a:bodyPr wrap="square" rtlCol="0">
            <a:spAutoFit/>
          </a:bodyPr>
          <a:lstStyle/>
          <a:p>
            <a:r>
              <a:rPr lang="en-US" b="1" dirty="0" smtClean="0">
                <a:solidFill>
                  <a:srgbClr val="0000FF"/>
                </a:solidFill>
                <a:latin typeface="+mn-lt"/>
              </a:rPr>
              <a:t>CAiSE14: DB level</a:t>
            </a:r>
          </a:p>
          <a:p>
            <a:r>
              <a:rPr lang="en-US" b="1" dirty="0" smtClean="0">
                <a:solidFill>
                  <a:srgbClr val="FF0000"/>
                </a:solidFill>
                <a:latin typeface="+mn-lt"/>
              </a:rPr>
              <a:t>ER’15: Table level</a:t>
            </a:r>
            <a:endParaRPr lang="el-GR" b="1" dirty="0" smtClean="0">
              <a:solidFill>
                <a:srgbClr val="FF0000"/>
              </a:solidFill>
              <a:latin typeface="+mn-lt"/>
            </a:endParaRPr>
          </a:p>
        </p:txBody>
      </p:sp>
      <p:cxnSp>
        <p:nvCxnSpPr>
          <p:cNvPr id="37" name="Straight Connector 36"/>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8" name="Group 25"/>
          <p:cNvGrpSpPr/>
          <p:nvPr/>
        </p:nvGrpSpPr>
        <p:grpSpPr>
          <a:xfrm>
            <a:off x="5940152" y="4941168"/>
            <a:ext cx="720080" cy="883841"/>
            <a:chOff x="8028384" y="4941168"/>
            <a:chExt cx="720080" cy="883841"/>
          </a:xfrm>
        </p:grpSpPr>
        <p:cxnSp>
          <p:nvCxnSpPr>
            <p:cNvPr id="39" name="Straight Connector 38"/>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1" name="Group 24"/>
          <p:cNvGrpSpPr/>
          <p:nvPr/>
        </p:nvGrpSpPr>
        <p:grpSpPr>
          <a:xfrm>
            <a:off x="4951161" y="4941168"/>
            <a:ext cx="720080" cy="883841"/>
            <a:chOff x="7092280" y="4941168"/>
            <a:chExt cx="720080" cy="883841"/>
          </a:xfrm>
        </p:grpSpPr>
        <p:cxnSp>
          <p:nvCxnSpPr>
            <p:cNvPr id="42" name="Straight Connector 41"/>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44" name="Group 23"/>
          <p:cNvGrpSpPr/>
          <p:nvPr/>
        </p:nvGrpSpPr>
        <p:grpSpPr>
          <a:xfrm>
            <a:off x="4165414" y="4941168"/>
            <a:ext cx="720080" cy="883841"/>
            <a:chOff x="6228184" y="4941168"/>
            <a:chExt cx="720080" cy="883841"/>
          </a:xfrm>
        </p:grpSpPr>
        <p:cxnSp>
          <p:nvCxnSpPr>
            <p:cNvPr id="45" name="Straight Connector 44"/>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47" name="Group 22"/>
          <p:cNvGrpSpPr/>
          <p:nvPr/>
        </p:nvGrpSpPr>
        <p:grpSpPr>
          <a:xfrm>
            <a:off x="3348077" y="4941168"/>
            <a:ext cx="720080" cy="883841"/>
            <a:chOff x="5292080" y="4941168"/>
            <a:chExt cx="720080" cy="883841"/>
          </a:xfrm>
        </p:grpSpPr>
        <p:cxnSp>
          <p:nvCxnSpPr>
            <p:cNvPr id="48" name="Straight Connector 47"/>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50" name="Group 21"/>
          <p:cNvGrpSpPr/>
          <p:nvPr/>
        </p:nvGrpSpPr>
        <p:grpSpPr>
          <a:xfrm>
            <a:off x="2253555" y="4941168"/>
            <a:ext cx="720080" cy="883841"/>
            <a:chOff x="4355976" y="4941168"/>
            <a:chExt cx="720080" cy="883841"/>
          </a:xfrm>
        </p:grpSpPr>
        <p:cxnSp>
          <p:nvCxnSpPr>
            <p:cNvPr id="51" name="Straight Connector 50"/>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53" name="Group 20"/>
          <p:cNvGrpSpPr/>
          <p:nvPr/>
        </p:nvGrpSpPr>
        <p:grpSpPr>
          <a:xfrm>
            <a:off x="1632611" y="4941168"/>
            <a:ext cx="720080" cy="883841"/>
            <a:chOff x="2555776" y="4941168"/>
            <a:chExt cx="720080" cy="883841"/>
          </a:xfrm>
        </p:grpSpPr>
        <p:cxnSp>
          <p:nvCxnSpPr>
            <p:cNvPr id="54" name="Straight Connector 53"/>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56" name="Group 27"/>
          <p:cNvGrpSpPr/>
          <p:nvPr/>
        </p:nvGrpSpPr>
        <p:grpSpPr>
          <a:xfrm>
            <a:off x="411566" y="4941168"/>
            <a:ext cx="550151" cy="883841"/>
            <a:chOff x="411566" y="4941168"/>
            <a:chExt cx="550151" cy="883841"/>
          </a:xfrm>
        </p:grpSpPr>
        <p:cxnSp>
          <p:nvCxnSpPr>
            <p:cNvPr id="57" name="Straight Connector 5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59" name="Rectangle 5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60" name="Rectangle 5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61" name="Rectangle 6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62" name="Rectangle 6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63" name="Rectangle 6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solidFill>
                  <a:srgbClr val="0000FF"/>
                </a:solidFill>
                <a:latin typeface="+mn-lt"/>
              </a:rPr>
              <a:t>CAiSE14, </a:t>
            </a:r>
          </a:p>
          <a:p>
            <a:pPr algn="r"/>
            <a:r>
              <a:rPr lang="en-US" dirty="0" smtClean="0">
                <a:solidFill>
                  <a:srgbClr val="FF0000"/>
                </a:solidFill>
                <a:latin typeface="+mn-lt"/>
              </a:rPr>
              <a:t>ER15  </a:t>
            </a:r>
          </a:p>
        </p:txBody>
      </p:sp>
      <p:sp>
        <p:nvSpPr>
          <p:cNvPr id="64" name="Rectangle 63"/>
          <p:cNvSpPr/>
          <p:nvPr/>
        </p:nvSpPr>
        <p:spPr>
          <a:xfrm>
            <a:off x="6369217" y="4368532"/>
            <a:ext cx="808042" cy="646331"/>
          </a:xfrm>
          <a:prstGeom prst="rect">
            <a:avLst/>
          </a:prstGeom>
        </p:spPr>
        <p:txBody>
          <a:bodyPr wrap="none">
            <a:spAutoFit/>
          </a:bodyPr>
          <a:lstStyle/>
          <a:p>
            <a:pPr algn="ctr"/>
            <a:r>
              <a:rPr lang="en-US" dirty="0" smtClean="0"/>
              <a:t>Cleve+</a:t>
            </a:r>
            <a:endParaRPr lang="en-US" dirty="0" smtClean="0">
              <a:latin typeface="+mn-lt"/>
            </a:endParaRPr>
          </a:p>
          <a:p>
            <a:r>
              <a:rPr lang="en-US" dirty="0" smtClean="0">
                <a:latin typeface="+mn-lt"/>
              </a:rPr>
              <a:t>SCP15</a:t>
            </a:r>
            <a:endParaRPr lang="el-GR" dirty="0">
              <a:latin typeface="+mn-lt"/>
            </a:endParaRPr>
          </a:p>
        </p:txBody>
      </p:sp>
      <p:grpSp>
        <p:nvGrpSpPr>
          <p:cNvPr id="65" name="Group 24"/>
          <p:cNvGrpSpPr/>
          <p:nvPr/>
        </p:nvGrpSpPr>
        <p:grpSpPr>
          <a:xfrm>
            <a:off x="7262746" y="4944073"/>
            <a:ext cx="720080" cy="945396"/>
            <a:chOff x="7092280" y="4941168"/>
            <a:chExt cx="720080" cy="945396"/>
          </a:xfrm>
        </p:grpSpPr>
        <p:cxnSp>
          <p:nvCxnSpPr>
            <p:cNvPr id="66" name="Straight Connector 65"/>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68" name="Rectangle 67"/>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69" name="TextBox 68"/>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latin typeface="+mn-lt"/>
              </a:rPr>
              <a:t>Timeline of empirical studies</a:t>
            </a:r>
            <a:endParaRPr lang="el-GR" dirty="0">
              <a:latin typeface="+mn-lt"/>
            </a:endParaRPr>
          </a:p>
        </p:txBody>
      </p:sp>
      <p:sp>
        <p:nvSpPr>
          <p:cNvPr id="35" name="Footer Placeholder 34"/>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latin typeface="+mn-lt"/>
              </a:rPr>
              <a:pPr/>
              <a:t>54</a:t>
            </a:fld>
            <a:endParaRPr kumimoji="0" lang="en-US" dirty="0">
              <a:latin typeface="+mn-lt"/>
            </a:endParaRPr>
          </a:p>
        </p:txBody>
      </p:sp>
      <p:cxnSp>
        <p:nvCxnSpPr>
          <p:cNvPr id="5" name="Straight Connector 4"/>
          <p:cNvCxnSpPr/>
          <p:nvPr/>
        </p:nvCxnSpPr>
        <p:spPr>
          <a:xfrm>
            <a:off x="467544" y="5229200"/>
            <a:ext cx="820891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5940152" y="4941168"/>
            <a:ext cx="720080" cy="883841"/>
            <a:chOff x="8028384" y="4941168"/>
            <a:chExt cx="720080" cy="883841"/>
          </a:xfrm>
        </p:grpSpPr>
        <p:cxnSp>
          <p:nvCxnSpPr>
            <p:cNvPr id="13" name="Straight Connector 12"/>
            <p:cNvCxnSpPr/>
            <p:nvPr/>
          </p:nvCxnSpPr>
          <p:spPr>
            <a:xfrm>
              <a:off x="8388424"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28384" y="5517232"/>
              <a:ext cx="720080" cy="307777"/>
            </a:xfrm>
            <a:prstGeom prst="rect">
              <a:avLst/>
            </a:prstGeom>
            <a:noFill/>
          </p:spPr>
          <p:txBody>
            <a:bodyPr wrap="square" rtlCol="0">
              <a:spAutoFit/>
            </a:bodyPr>
            <a:lstStyle/>
            <a:p>
              <a:pPr algn="ctr"/>
              <a:r>
                <a:rPr lang="en-US" dirty="0" smtClean="0">
                  <a:latin typeface="+mn-lt"/>
                </a:rPr>
                <a:t>2015</a:t>
              </a:r>
              <a:endParaRPr lang="el-GR" dirty="0">
                <a:latin typeface="+mn-lt"/>
              </a:endParaRPr>
            </a:p>
          </p:txBody>
        </p:sp>
      </p:grpSp>
      <p:grpSp>
        <p:nvGrpSpPr>
          <p:cNvPr id="4" name="Group 24"/>
          <p:cNvGrpSpPr/>
          <p:nvPr/>
        </p:nvGrpSpPr>
        <p:grpSpPr>
          <a:xfrm>
            <a:off x="4951161" y="4941168"/>
            <a:ext cx="720080" cy="883841"/>
            <a:chOff x="7092280" y="4941168"/>
            <a:chExt cx="720080" cy="883841"/>
          </a:xfrm>
        </p:grpSpPr>
        <p:cxnSp>
          <p:nvCxnSpPr>
            <p:cNvPr id="14" name="Straight Connector 13"/>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5517232"/>
              <a:ext cx="720080" cy="307777"/>
            </a:xfrm>
            <a:prstGeom prst="rect">
              <a:avLst/>
            </a:prstGeom>
            <a:noFill/>
          </p:spPr>
          <p:txBody>
            <a:bodyPr wrap="square" rtlCol="0">
              <a:spAutoFit/>
            </a:bodyPr>
            <a:lstStyle/>
            <a:p>
              <a:pPr algn="ctr"/>
              <a:r>
                <a:rPr lang="en-US" dirty="0" smtClean="0">
                  <a:latin typeface="+mn-lt"/>
                </a:rPr>
                <a:t>2014</a:t>
              </a:r>
              <a:endParaRPr lang="el-GR" dirty="0">
                <a:latin typeface="+mn-lt"/>
              </a:endParaRPr>
            </a:p>
          </p:txBody>
        </p:sp>
      </p:grpSp>
      <p:grpSp>
        <p:nvGrpSpPr>
          <p:cNvPr id="6" name="Group 23"/>
          <p:cNvGrpSpPr/>
          <p:nvPr/>
        </p:nvGrpSpPr>
        <p:grpSpPr>
          <a:xfrm>
            <a:off x="4165414" y="4941168"/>
            <a:ext cx="720080" cy="883841"/>
            <a:chOff x="6228184" y="4941168"/>
            <a:chExt cx="720080" cy="883841"/>
          </a:xfrm>
        </p:grpSpPr>
        <p:cxnSp>
          <p:nvCxnSpPr>
            <p:cNvPr id="12" name="Straight Connector 11"/>
            <p:cNvCxnSpPr/>
            <p:nvPr/>
          </p:nvCxnSpPr>
          <p:spPr>
            <a:xfrm>
              <a:off x="655736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28184" y="5517232"/>
              <a:ext cx="720080" cy="307777"/>
            </a:xfrm>
            <a:prstGeom prst="rect">
              <a:avLst/>
            </a:prstGeom>
            <a:noFill/>
          </p:spPr>
          <p:txBody>
            <a:bodyPr wrap="square" rtlCol="0">
              <a:spAutoFit/>
            </a:bodyPr>
            <a:lstStyle/>
            <a:p>
              <a:pPr algn="ctr"/>
              <a:r>
                <a:rPr lang="en-US" dirty="0" smtClean="0">
                  <a:latin typeface="+mn-lt"/>
                </a:rPr>
                <a:t>2013</a:t>
              </a:r>
              <a:endParaRPr lang="el-GR" dirty="0">
                <a:latin typeface="+mn-lt"/>
              </a:endParaRPr>
            </a:p>
          </p:txBody>
        </p:sp>
      </p:grpSp>
      <p:grpSp>
        <p:nvGrpSpPr>
          <p:cNvPr id="8" name="Group 22"/>
          <p:cNvGrpSpPr/>
          <p:nvPr/>
        </p:nvGrpSpPr>
        <p:grpSpPr>
          <a:xfrm>
            <a:off x="3348077" y="4941168"/>
            <a:ext cx="720080" cy="883841"/>
            <a:chOff x="5292080" y="4941168"/>
            <a:chExt cx="720080" cy="883841"/>
          </a:xfrm>
        </p:grpSpPr>
        <p:cxnSp>
          <p:nvCxnSpPr>
            <p:cNvPr id="11" name="Straight Connector 10"/>
            <p:cNvCxnSpPr/>
            <p:nvPr/>
          </p:nvCxnSpPr>
          <p:spPr>
            <a:xfrm>
              <a:off x="564183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92080" y="5517232"/>
              <a:ext cx="720080" cy="307777"/>
            </a:xfrm>
            <a:prstGeom prst="rect">
              <a:avLst/>
            </a:prstGeom>
            <a:noFill/>
          </p:spPr>
          <p:txBody>
            <a:bodyPr wrap="square" rtlCol="0">
              <a:spAutoFit/>
            </a:bodyPr>
            <a:lstStyle/>
            <a:p>
              <a:pPr algn="ctr"/>
              <a:r>
                <a:rPr lang="en-US" dirty="0" smtClean="0">
                  <a:latin typeface="+mn-lt"/>
                </a:rPr>
                <a:t>2011</a:t>
              </a:r>
              <a:endParaRPr lang="el-GR" dirty="0">
                <a:latin typeface="+mn-lt"/>
              </a:endParaRPr>
            </a:p>
          </p:txBody>
        </p:sp>
      </p:grpSp>
      <p:grpSp>
        <p:nvGrpSpPr>
          <p:cNvPr id="21" name="Group 21"/>
          <p:cNvGrpSpPr/>
          <p:nvPr/>
        </p:nvGrpSpPr>
        <p:grpSpPr>
          <a:xfrm>
            <a:off x="2253555" y="4941168"/>
            <a:ext cx="720080" cy="883841"/>
            <a:chOff x="4355976" y="4941168"/>
            <a:chExt cx="720080" cy="883841"/>
          </a:xfrm>
        </p:grpSpPr>
        <p:cxnSp>
          <p:nvCxnSpPr>
            <p:cNvPr id="9" name="Straight Connector 8"/>
            <p:cNvCxnSpPr/>
            <p:nvPr/>
          </p:nvCxnSpPr>
          <p:spPr>
            <a:xfrm>
              <a:off x="4726302"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5976" y="5517232"/>
              <a:ext cx="720080" cy="307777"/>
            </a:xfrm>
            <a:prstGeom prst="rect">
              <a:avLst/>
            </a:prstGeom>
            <a:noFill/>
          </p:spPr>
          <p:txBody>
            <a:bodyPr wrap="square" rtlCol="0">
              <a:spAutoFit/>
            </a:bodyPr>
            <a:lstStyle/>
            <a:p>
              <a:pPr algn="ctr"/>
              <a:r>
                <a:rPr lang="en-US" dirty="0" smtClean="0">
                  <a:latin typeface="+mn-lt"/>
                </a:rPr>
                <a:t>2009</a:t>
              </a:r>
              <a:endParaRPr lang="el-GR" dirty="0">
                <a:latin typeface="+mn-lt"/>
              </a:endParaRPr>
            </a:p>
          </p:txBody>
        </p:sp>
      </p:grpSp>
      <p:grpSp>
        <p:nvGrpSpPr>
          <p:cNvPr id="22" name="Group 20"/>
          <p:cNvGrpSpPr/>
          <p:nvPr/>
        </p:nvGrpSpPr>
        <p:grpSpPr>
          <a:xfrm>
            <a:off x="1632611" y="4941168"/>
            <a:ext cx="720080" cy="883841"/>
            <a:chOff x="2555776" y="4941168"/>
            <a:chExt cx="720080" cy="883841"/>
          </a:xfrm>
        </p:grpSpPr>
        <p:cxnSp>
          <p:nvCxnSpPr>
            <p:cNvPr id="10" name="Straight Connector 9"/>
            <p:cNvCxnSpPr/>
            <p:nvPr/>
          </p:nvCxnSpPr>
          <p:spPr>
            <a:xfrm>
              <a:off x="2915816"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5776" y="5517232"/>
              <a:ext cx="720080" cy="307777"/>
            </a:xfrm>
            <a:prstGeom prst="rect">
              <a:avLst/>
            </a:prstGeom>
            <a:noFill/>
          </p:spPr>
          <p:txBody>
            <a:bodyPr wrap="square" rtlCol="0">
              <a:spAutoFit/>
            </a:bodyPr>
            <a:lstStyle/>
            <a:p>
              <a:pPr algn="ctr"/>
              <a:r>
                <a:rPr lang="en-US" dirty="0" smtClean="0">
                  <a:latin typeface="+mn-lt"/>
                </a:rPr>
                <a:t>2008</a:t>
              </a:r>
              <a:endParaRPr lang="el-GR" dirty="0">
                <a:latin typeface="+mn-lt"/>
              </a:endParaRPr>
            </a:p>
          </p:txBody>
        </p:sp>
      </p:grpSp>
      <p:grpSp>
        <p:nvGrpSpPr>
          <p:cNvPr id="23" name="Group 27"/>
          <p:cNvGrpSpPr/>
          <p:nvPr/>
        </p:nvGrpSpPr>
        <p:grpSpPr>
          <a:xfrm>
            <a:off x="411566" y="4941168"/>
            <a:ext cx="550151" cy="883841"/>
            <a:chOff x="411566" y="4941168"/>
            <a:chExt cx="550151" cy="883841"/>
          </a:xfrm>
        </p:grpSpPr>
        <p:cxnSp>
          <p:nvCxnSpPr>
            <p:cNvPr id="7" name="Straight Connector 6"/>
            <p:cNvCxnSpPr/>
            <p:nvPr/>
          </p:nvCxnSpPr>
          <p:spPr>
            <a:xfrm>
              <a:off x="683568"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1566" y="5517232"/>
              <a:ext cx="550151" cy="307777"/>
            </a:xfrm>
            <a:prstGeom prst="rect">
              <a:avLst/>
            </a:prstGeom>
          </p:spPr>
          <p:txBody>
            <a:bodyPr wrap="none">
              <a:spAutoFit/>
            </a:bodyPr>
            <a:lstStyle/>
            <a:p>
              <a:pPr algn="ctr"/>
              <a:r>
                <a:rPr lang="en-US" dirty="0" smtClean="0">
                  <a:latin typeface="+mn-lt"/>
                </a:rPr>
                <a:t>1993</a:t>
              </a:r>
              <a:endParaRPr lang="el-GR" dirty="0">
                <a:latin typeface="+mn-lt"/>
              </a:endParaRPr>
            </a:p>
          </p:txBody>
        </p:sp>
      </p:grpSp>
      <p:sp>
        <p:nvSpPr>
          <p:cNvPr id="29" name="Rectangle 28"/>
          <p:cNvSpPr/>
          <p:nvPr/>
        </p:nvSpPr>
        <p:spPr>
          <a:xfrm>
            <a:off x="298558" y="4437112"/>
            <a:ext cx="776175" cy="523220"/>
          </a:xfrm>
          <a:prstGeom prst="rect">
            <a:avLst/>
          </a:prstGeom>
        </p:spPr>
        <p:txBody>
          <a:bodyPr wrap="none">
            <a:spAutoFit/>
          </a:bodyPr>
          <a:lstStyle/>
          <a:p>
            <a:pPr algn="ctr"/>
            <a:r>
              <a:rPr lang="en-US" dirty="0" err="1" smtClean="0">
                <a:latin typeface="+mn-lt"/>
              </a:rPr>
              <a:t>Sjoberg</a:t>
            </a:r>
            <a:r>
              <a:rPr lang="en-US" dirty="0" smtClean="0">
                <a:latin typeface="+mn-lt"/>
              </a:rPr>
              <a:t> </a:t>
            </a:r>
          </a:p>
          <a:p>
            <a:pPr algn="ctr"/>
            <a:r>
              <a:rPr lang="en-US" dirty="0" smtClean="0">
                <a:latin typeface="+mn-lt"/>
              </a:rPr>
              <a:t>IST 93</a:t>
            </a:r>
            <a:endParaRPr lang="el-GR" dirty="0">
              <a:latin typeface="+mn-lt"/>
            </a:endParaRPr>
          </a:p>
        </p:txBody>
      </p:sp>
      <p:sp>
        <p:nvSpPr>
          <p:cNvPr id="30" name="Rectangle 29"/>
          <p:cNvSpPr/>
          <p:nvPr/>
        </p:nvSpPr>
        <p:spPr>
          <a:xfrm>
            <a:off x="1619672" y="4368532"/>
            <a:ext cx="758541" cy="523220"/>
          </a:xfrm>
          <a:prstGeom prst="rect">
            <a:avLst/>
          </a:prstGeom>
        </p:spPr>
        <p:txBody>
          <a:bodyPr wrap="none">
            <a:spAutoFit/>
          </a:bodyPr>
          <a:lstStyle/>
          <a:p>
            <a:pPr algn="ctr"/>
            <a:r>
              <a:rPr lang="en-US" dirty="0" err="1" smtClean="0">
                <a:latin typeface="+mn-lt"/>
              </a:rPr>
              <a:t>Curino</a:t>
            </a:r>
            <a:r>
              <a:rPr lang="en-US" dirty="0" smtClean="0">
                <a:latin typeface="+mn-lt"/>
              </a:rPr>
              <a:t>+</a:t>
            </a:r>
          </a:p>
          <a:p>
            <a:pPr algn="ctr"/>
            <a:r>
              <a:rPr lang="en-US" dirty="0" smtClean="0">
                <a:latin typeface="+mn-lt"/>
              </a:rPr>
              <a:t>ICEIS08</a:t>
            </a:r>
            <a:endParaRPr lang="el-GR" dirty="0">
              <a:latin typeface="+mn-lt"/>
            </a:endParaRPr>
          </a:p>
        </p:txBody>
      </p:sp>
      <p:sp>
        <p:nvSpPr>
          <p:cNvPr id="31" name="Rectangle 30"/>
          <p:cNvSpPr/>
          <p:nvPr/>
        </p:nvSpPr>
        <p:spPr>
          <a:xfrm>
            <a:off x="2469579" y="4368532"/>
            <a:ext cx="1554143" cy="923330"/>
          </a:xfrm>
          <a:prstGeom prst="rect">
            <a:avLst/>
          </a:prstGeom>
        </p:spPr>
        <p:txBody>
          <a:bodyPr wrap="none">
            <a:spAutoFit/>
          </a:bodyPr>
          <a:lstStyle/>
          <a:p>
            <a:pPr algn="ctr"/>
            <a:r>
              <a:rPr lang="en-US" dirty="0" smtClean="0">
                <a:latin typeface="+mn-lt"/>
              </a:rPr>
              <a:t>Univ. Riverside</a:t>
            </a:r>
          </a:p>
          <a:p>
            <a:pPr algn="ctr"/>
            <a:r>
              <a:rPr lang="en-US" dirty="0" smtClean="0">
                <a:latin typeface="+mn-lt"/>
              </a:rPr>
              <a:t>IWPSE09, </a:t>
            </a:r>
          </a:p>
          <a:p>
            <a:pPr algn="ctr"/>
            <a:r>
              <a:rPr lang="en-US" dirty="0" smtClean="0">
                <a:latin typeface="+mn-lt"/>
              </a:rPr>
              <a:t>ICDEW11</a:t>
            </a:r>
          </a:p>
        </p:txBody>
      </p:sp>
      <p:sp>
        <p:nvSpPr>
          <p:cNvPr id="32" name="Rectangle 31"/>
          <p:cNvSpPr/>
          <p:nvPr/>
        </p:nvSpPr>
        <p:spPr>
          <a:xfrm>
            <a:off x="4017894" y="4368532"/>
            <a:ext cx="1008610" cy="646331"/>
          </a:xfrm>
          <a:prstGeom prst="rect">
            <a:avLst/>
          </a:prstGeom>
        </p:spPr>
        <p:txBody>
          <a:bodyPr wrap="none">
            <a:spAutoFit/>
          </a:bodyPr>
          <a:lstStyle/>
          <a:p>
            <a:pPr algn="ctr"/>
            <a:r>
              <a:rPr lang="en-US" dirty="0" err="1" smtClean="0">
                <a:latin typeface="+mn-lt"/>
              </a:rPr>
              <a:t>Qiu,Li,Su</a:t>
            </a:r>
            <a:endParaRPr lang="en-US" dirty="0" smtClean="0">
              <a:latin typeface="+mn-lt"/>
            </a:endParaRPr>
          </a:p>
          <a:p>
            <a:pPr algn="ctr"/>
            <a:r>
              <a:rPr lang="en-US" dirty="0" smtClean="0">
                <a:latin typeface="+mn-lt"/>
              </a:rPr>
              <a:t>FSE13</a:t>
            </a:r>
            <a:endParaRPr lang="el-GR" dirty="0">
              <a:latin typeface="+mn-lt"/>
            </a:endParaRPr>
          </a:p>
        </p:txBody>
      </p:sp>
      <p:sp>
        <p:nvSpPr>
          <p:cNvPr id="33" name="Rectangle 32"/>
          <p:cNvSpPr/>
          <p:nvPr/>
        </p:nvSpPr>
        <p:spPr>
          <a:xfrm>
            <a:off x="4951962" y="4368532"/>
            <a:ext cx="1436611" cy="923330"/>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CAiSE14, </a:t>
            </a:r>
          </a:p>
          <a:p>
            <a:pPr algn="r"/>
            <a:r>
              <a:rPr lang="en-US" dirty="0" smtClean="0">
                <a:latin typeface="+mn-lt"/>
              </a:rPr>
              <a:t>ER15  </a:t>
            </a:r>
          </a:p>
        </p:txBody>
      </p:sp>
      <p:sp>
        <p:nvSpPr>
          <p:cNvPr id="40" name="Rectangle 39"/>
          <p:cNvSpPr/>
          <p:nvPr/>
        </p:nvSpPr>
        <p:spPr>
          <a:xfrm>
            <a:off x="6369217" y="4368532"/>
            <a:ext cx="808042" cy="646331"/>
          </a:xfrm>
          <a:prstGeom prst="rect">
            <a:avLst/>
          </a:prstGeom>
        </p:spPr>
        <p:txBody>
          <a:bodyPr wrap="none">
            <a:spAutoFit/>
          </a:bodyPr>
          <a:lstStyle/>
          <a:p>
            <a:pPr algn="ctr"/>
            <a:r>
              <a:rPr lang="en-US" b="1" dirty="0" smtClean="0">
                <a:solidFill>
                  <a:srgbClr val="0000FF"/>
                </a:solidFill>
              </a:rPr>
              <a:t>Cleve+</a:t>
            </a:r>
            <a:endParaRPr lang="en-US" b="1" dirty="0" smtClean="0">
              <a:solidFill>
                <a:srgbClr val="0000FF"/>
              </a:solidFill>
              <a:latin typeface="+mn-lt"/>
            </a:endParaRPr>
          </a:p>
          <a:p>
            <a:r>
              <a:rPr lang="en-US" b="1" dirty="0" smtClean="0">
                <a:solidFill>
                  <a:srgbClr val="0000FF"/>
                </a:solidFill>
                <a:latin typeface="+mn-lt"/>
              </a:rPr>
              <a:t>SCP15</a:t>
            </a:r>
            <a:endParaRPr lang="el-GR" b="1" dirty="0">
              <a:solidFill>
                <a:srgbClr val="0000FF"/>
              </a:solidFill>
              <a:latin typeface="+mn-lt"/>
            </a:endParaRPr>
          </a:p>
        </p:txBody>
      </p:sp>
      <p:sp>
        <p:nvSpPr>
          <p:cNvPr id="47" name="TextBox 46"/>
          <p:cNvSpPr txBox="1"/>
          <p:nvPr/>
        </p:nvSpPr>
        <p:spPr>
          <a:xfrm>
            <a:off x="4951161" y="5816694"/>
            <a:ext cx="720080" cy="523220"/>
          </a:xfrm>
          <a:prstGeom prst="rect">
            <a:avLst/>
          </a:prstGeom>
          <a:noFill/>
        </p:spPr>
        <p:txBody>
          <a:bodyPr wrap="square" rtlCol="0">
            <a:spAutoFit/>
          </a:bodyPr>
          <a:lstStyle/>
          <a:p>
            <a:r>
              <a:rPr lang="en-US" sz="1400" dirty="0" smtClean="0"/>
              <a:t>Long v. IS’15</a:t>
            </a:r>
            <a:endParaRPr lang="el-GR" sz="1400" dirty="0" smtClean="0"/>
          </a:p>
        </p:txBody>
      </p:sp>
      <p:sp>
        <p:nvSpPr>
          <p:cNvPr id="48" name="TextBox 47"/>
          <p:cNvSpPr txBox="1"/>
          <p:nvPr/>
        </p:nvSpPr>
        <p:spPr>
          <a:xfrm>
            <a:off x="5641144" y="5816694"/>
            <a:ext cx="720080" cy="523220"/>
          </a:xfrm>
          <a:prstGeom prst="rect">
            <a:avLst/>
          </a:prstGeom>
          <a:noFill/>
        </p:spPr>
        <p:txBody>
          <a:bodyPr wrap="square" rtlCol="0">
            <a:spAutoFit/>
          </a:bodyPr>
          <a:lstStyle/>
          <a:p>
            <a:r>
              <a:rPr lang="en-US" sz="1400" dirty="0" smtClean="0"/>
              <a:t>Long v. IS’17</a:t>
            </a:r>
            <a:endParaRPr lang="el-GR" sz="1400" dirty="0" smtClean="0"/>
          </a:p>
        </p:txBody>
      </p:sp>
      <p:grpSp>
        <p:nvGrpSpPr>
          <p:cNvPr id="24" name="Group 24"/>
          <p:cNvGrpSpPr/>
          <p:nvPr/>
        </p:nvGrpSpPr>
        <p:grpSpPr>
          <a:xfrm>
            <a:off x="7262746" y="4944073"/>
            <a:ext cx="720080" cy="945396"/>
            <a:chOff x="7092280" y="4941168"/>
            <a:chExt cx="720080" cy="945396"/>
          </a:xfrm>
        </p:grpSpPr>
        <p:cxnSp>
          <p:nvCxnSpPr>
            <p:cNvPr id="50" name="Straight Connector 49"/>
            <p:cNvCxnSpPr/>
            <p:nvPr/>
          </p:nvCxnSpPr>
          <p:spPr>
            <a:xfrm>
              <a:off x="7452320" y="4941168"/>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092280" y="5517232"/>
              <a:ext cx="720080" cy="369332"/>
            </a:xfrm>
            <a:prstGeom prst="rect">
              <a:avLst/>
            </a:prstGeom>
            <a:noFill/>
          </p:spPr>
          <p:txBody>
            <a:bodyPr wrap="square" rtlCol="0">
              <a:spAutoFit/>
            </a:bodyPr>
            <a:lstStyle/>
            <a:p>
              <a:pPr algn="ctr"/>
              <a:r>
                <a:rPr lang="en-US" dirty="0" smtClean="0">
                  <a:latin typeface="+mn-lt"/>
                </a:rPr>
                <a:t>2017</a:t>
              </a:r>
              <a:endParaRPr lang="el-GR" dirty="0">
                <a:latin typeface="+mn-lt"/>
              </a:endParaRPr>
            </a:p>
          </p:txBody>
        </p:sp>
      </p:grpSp>
      <p:sp>
        <p:nvSpPr>
          <p:cNvPr id="52" name="Rectangle 51"/>
          <p:cNvSpPr/>
          <p:nvPr/>
        </p:nvSpPr>
        <p:spPr>
          <a:xfrm>
            <a:off x="7192686" y="4371437"/>
            <a:ext cx="1383712" cy="646331"/>
          </a:xfrm>
          <a:prstGeom prst="rect">
            <a:avLst/>
          </a:prstGeom>
        </p:spPr>
        <p:txBody>
          <a:bodyPr wrap="none">
            <a:spAutoFit/>
          </a:bodyPr>
          <a:lstStyle/>
          <a:p>
            <a:pPr algn="ctr"/>
            <a:r>
              <a:rPr lang="en-US" dirty="0" smtClean="0">
                <a:latin typeface="+mn-lt"/>
              </a:rPr>
              <a:t>Un. Ioannina</a:t>
            </a:r>
          </a:p>
          <a:p>
            <a:pPr algn="ctr"/>
            <a:r>
              <a:rPr lang="en-US" dirty="0" smtClean="0">
                <a:latin typeface="+mn-lt"/>
              </a:rPr>
              <a:t>CAiSE17 </a:t>
            </a:r>
          </a:p>
        </p:txBody>
      </p:sp>
      <p:sp>
        <p:nvSpPr>
          <p:cNvPr id="53" name="TextBox 52"/>
          <p:cNvSpPr txBox="1"/>
          <p:nvPr/>
        </p:nvSpPr>
        <p:spPr>
          <a:xfrm>
            <a:off x="1023090" y="5073964"/>
            <a:ext cx="668590" cy="369332"/>
          </a:xfrm>
          <a:prstGeom prst="rect">
            <a:avLst/>
          </a:prstGeom>
          <a:solidFill>
            <a:schemeClr val="bg1"/>
          </a:solidFill>
        </p:spPr>
        <p:txBody>
          <a:bodyPr wrap="square" rtlCol="0">
            <a:spAutoFit/>
          </a:bodyPr>
          <a:lstStyle/>
          <a:p>
            <a:pPr algn="ctr"/>
            <a:r>
              <a:rPr lang="en-US" dirty="0" smtClean="0">
                <a:latin typeface="+mn-lt"/>
              </a:rPr>
              <a:t>~ </a:t>
            </a:r>
            <a:r>
              <a:rPr lang="en-US" baseline="30000" dirty="0" smtClean="0">
                <a:latin typeface="+mn-lt"/>
              </a:rPr>
              <a:t>…</a:t>
            </a:r>
            <a:r>
              <a:rPr lang="en-US" dirty="0" smtClean="0">
                <a:latin typeface="+mn-lt"/>
              </a:rPr>
              <a:t> ~</a:t>
            </a:r>
            <a:endParaRPr lang="el-GR" dirty="0" smtClean="0">
              <a:latin typeface="+mn-lt"/>
            </a:endParaRPr>
          </a:p>
        </p:txBody>
      </p:sp>
      <p:sp>
        <p:nvSpPr>
          <p:cNvPr id="41" name="TextBox 40"/>
          <p:cNvSpPr txBox="1"/>
          <p:nvPr/>
        </p:nvSpPr>
        <p:spPr>
          <a:xfrm>
            <a:off x="251520" y="1268760"/>
            <a:ext cx="7776864" cy="1631216"/>
          </a:xfrm>
          <a:prstGeom prst="rect">
            <a:avLst/>
          </a:prstGeom>
          <a:noFill/>
        </p:spPr>
        <p:txBody>
          <a:bodyPr wrap="square" rtlCol="0">
            <a:spAutoFit/>
          </a:bodyPr>
          <a:lstStyle/>
          <a:p>
            <a:r>
              <a:rPr lang="en-US" sz="2000" dirty="0" smtClean="0">
                <a:solidFill>
                  <a:srgbClr val="0000FF"/>
                </a:solidFill>
                <a:latin typeface="+mj-lt"/>
              </a:rPr>
              <a:t>Cleve+ Science Comp. </a:t>
            </a:r>
            <a:r>
              <a:rPr lang="en-US" sz="2000" dirty="0" err="1" smtClean="0">
                <a:solidFill>
                  <a:srgbClr val="0000FF"/>
                </a:solidFill>
                <a:latin typeface="+mj-lt"/>
              </a:rPr>
              <a:t>Progr</a:t>
            </a:r>
            <a:r>
              <a:rPr lang="en-US" sz="2000" dirty="0" smtClean="0">
                <a:solidFill>
                  <a:srgbClr val="0000FF"/>
                </a:solidFill>
                <a:latin typeface="+mj-lt"/>
              </a:rPr>
              <a:t>. 2015: </a:t>
            </a:r>
            <a:r>
              <a:rPr lang="en-US" sz="2000" dirty="0" smtClean="0">
                <a:latin typeface="+mj-lt"/>
              </a:rPr>
              <a:t>Oscar, an open source electronic medical record system </a:t>
            </a:r>
            <a:endParaRPr lang="el-GR" sz="2000" dirty="0" smtClean="0">
              <a:latin typeface="+mj-lt"/>
            </a:endParaRPr>
          </a:p>
          <a:p>
            <a:pPr marL="182563" indent="-182563">
              <a:buFont typeface="Arial" pitchFamily="34" charset="0"/>
              <a:buChar char="•"/>
            </a:pPr>
            <a:r>
              <a:rPr lang="en-US" sz="2000" dirty="0" smtClean="0">
                <a:latin typeface="+mj-lt"/>
              </a:rPr>
              <a:t>schema grows over time</a:t>
            </a:r>
          </a:p>
          <a:p>
            <a:pPr marL="182563" indent="-182563">
              <a:buFont typeface="Arial" pitchFamily="34" charset="0"/>
              <a:buChar char="•"/>
            </a:pPr>
            <a:r>
              <a:rPr lang="en-US" sz="2000" dirty="0" smtClean="0">
                <a:latin typeface="+mj-lt"/>
              </a:rPr>
              <a:t>deletions are rare</a:t>
            </a:r>
          </a:p>
          <a:p>
            <a:pPr marL="182563" indent="-182563">
              <a:buFont typeface="Arial" pitchFamily="34" charset="0"/>
              <a:buChar char="•"/>
            </a:pPr>
            <a:r>
              <a:rPr lang="en-US" sz="2000" dirty="0" smtClean="0">
                <a:latin typeface="+mj-lt"/>
              </a:rPr>
              <a:t>change is infrequent: most tables have less than 4 changes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Caise</a:t>
            </a:r>
            <a:r>
              <a:rPr lang="en-US" dirty="0" smtClean="0"/>
              <a:t> 14 / Inf. Systems 15</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a:ea typeface="Calibri"/>
                <a:cs typeface="Calibri"/>
                <a:sym typeface="Calibri"/>
              </a:rPr>
              <a:t>Datasets</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77500" lnSpcReduction="20000"/>
          </a:bodyPr>
          <a:lstStyle/>
          <a:p>
            <a:pPr marL="457200" indent="-419100">
              <a:lnSpc>
                <a:spcPct val="115000"/>
              </a:lnSpc>
              <a:spcAft>
                <a:spcPts val="600"/>
              </a:spcAft>
              <a:buSzPct val="100000"/>
              <a:buNone/>
            </a:pPr>
            <a:r>
              <a:rPr lang="fr-FR" dirty="0" smtClean="0">
                <a:cs typeface="Consolas" pitchFamily="49" charset="0"/>
                <a:hlinkClick r:id="rId3"/>
              </a:rPr>
              <a:t>https://github.com/DAINTINESS-Group/EvolutionDatasets</a:t>
            </a:r>
            <a:r>
              <a:rPr lang="fr-FR" dirty="0" smtClean="0">
                <a:cs typeface="Consolas" pitchFamily="49" charset="0"/>
                <a:hlinkClick r:id="rId4"/>
              </a:rPr>
              <a:t> </a:t>
            </a:r>
            <a:endParaRPr lang="fr-FR" dirty="0" smtClean="0">
              <a:cs typeface="Consolas" pitchFamily="49" charset="0"/>
            </a:endParaRPr>
          </a:p>
          <a:p>
            <a:pPr marL="457200" lvl="0" indent="-419100">
              <a:lnSpc>
                <a:spcPct val="115000"/>
              </a:lnSpc>
              <a:spcAft>
                <a:spcPts val="600"/>
              </a:spcAft>
              <a:buSzPct val="100000"/>
              <a:buNone/>
            </a:pPr>
            <a:endParaRPr lang="en-US" dirty="0" smtClean="0">
              <a:latin typeface="Calibri"/>
              <a:ea typeface="Calibri"/>
              <a:cs typeface="Calibri"/>
              <a:sym typeface="Calibri"/>
            </a:endParaRPr>
          </a:p>
          <a:p>
            <a:pPr marL="457200" lvl="0" indent="-419100">
              <a:lnSpc>
                <a:spcPct val="115000"/>
              </a:lnSpc>
              <a:spcAft>
                <a:spcPts val="600"/>
              </a:spcAft>
              <a:buSzPct val="100000"/>
              <a:buFont typeface="Calibri"/>
              <a:buChar char="●"/>
            </a:pPr>
            <a:r>
              <a:rPr lang="en-US" dirty="0" smtClean="0">
                <a:latin typeface="Calibri"/>
                <a:ea typeface="Calibri"/>
                <a:cs typeface="Calibri"/>
                <a:sym typeface="Calibri"/>
              </a:rPr>
              <a:t>Content management Systems</a:t>
            </a:r>
          </a:p>
          <a:p>
            <a:pPr marL="857250" lvl="1" indent="-419100">
              <a:lnSpc>
                <a:spcPct val="115000"/>
              </a:lnSpc>
              <a:spcBef>
                <a:spcPts val="600"/>
              </a:spcBef>
              <a:spcAft>
                <a:spcPts val="600"/>
              </a:spcAft>
              <a:buFont typeface="Calibri"/>
              <a:buChar char="●"/>
            </a:pPr>
            <a:r>
              <a:rPr lang="en-US" dirty="0" smtClean="0">
                <a:latin typeface="Calibri"/>
                <a:sym typeface="Calibri"/>
              </a:rPr>
              <a:t>MediaWiki, TYPO3, Coppermine, phpBB, OpenCart</a:t>
            </a:r>
            <a:endParaRPr lang="en-US" dirty="0" smtClean="0">
              <a:latin typeface="Calibri" pitchFamily="34" charset="0"/>
            </a:endParaRPr>
          </a:p>
          <a:p>
            <a:pPr marL="457200" lvl="0" indent="-419100">
              <a:lnSpc>
                <a:spcPct val="115000"/>
              </a:lnSpc>
              <a:spcAft>
                <a:spcPts val="600"/>
              </a:spcAft>
              <a:buSzPct val="100000"/>
              <a:buFont typeface="Calibri"/>
              <a:buChar char="●"/>
            </a:pPr>
            <a:r>
              <a:rPr lang="en-US" dirty="0" smtClean="0">
                <a:latin typeface="Calibri" pitchFamily="34" charset="0"/>
              </a:rPr>
              <a:t>Medical Databases</a:t>
            </a:r>
          </a:p>
          <a:p>
            <a:pPr marL="857250" lvl="1" indent="-419100">
              <a:lnSpc>
                <a:spcPct val="115000"/>
              </a:lnSpc>
              <a:spcBef>
                <a:spcPts val="600"/>
              </a:spcBef>
              <a:spcAft>
                <a:spcPts val="600"/>
              </a:spcAft>
              <a:buFont typeface="Calibri"/>
              <a:buChar char="●"/>
            </a:pPr>
            <a:r>
              <a:rPr lang="en-US" dirty="0" smtClean="0">
                <a:latin typeface="Calibri" pitchFamily="34" charset="0"/>
              </a:rPr>
              <a:t>Ensemble, BioSQL</a:t>
            </a:r>
          </a:p>
          <a:p>
            <a:pPr marL="457200" lvl="0" indent="-419100">
              <a:lnSpc>
                <a:spcPct val="115000"/>
              </a:lnSpc>
              <a:spcAft>
                <a:spcPts val="600"/>
              </a:spcAft>
              <a:buSzPct val="100000"/>
              <a:buFont typeface="Calibri"/>
              <a:buChar char="●"/>
            </a:pPr>
            <a:r>
              <a:rPr lang="en-US" dirty="0" smtClean="0">
                <a:latin typeface="Calibri" pitchFamily="34" charset="0"/>
              </a:rPr>
              <a:t>Scientific</a:t>
            </a:r>
          </a:p>
          <a:p>
            <a:pPr marL="857250" lvl="1" indent="-419100">
              <a:lnSpc>
                <a:spcPct val="115000"/>
              </a:lnSpc>
              <a:spcBef>
                <a:spcPts val="600"/>
              </a:spcBef>
              <a:spcAft>
                <a:spcPts val="600"/>
              </a:spcAft>
              <a:buFont typeface="Calibri"/>
              <a:buChar char="●"/>
            </a:pPr>
            <a:r>
              <a:rPr lang="en-US" dirty="0" smtClean="0">
                <a:latin typeface="Calibri" pitchFamily="34" charset="0"/>
              </a:rPr>
              <a:t>ATLAS Trigger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56</a:t>
            </a:fld>
            <a:endParaRPr kumimoji="0" lang="en-US"/>
          </a:p>
        </p:txBody>
      </p:sp>
      <p:sp>
        <p:nvSpPr>
          <p:cNvPr id="5" name="Footer Placeholder 4"/>
          <p:cNvSpPr>
            <a:spLocks noGrp="1"/>
          </p:cNvSpPr>
          <p:nvPr>
            <p:ph type="ftr" sz="quarter" idx="11"/>
          </p:nvPr>
        </p:nvSpPr>
        <p:spPr/>
        <p:txBody>
          <a:bodyPr/>
          <a:lstStyle/>
          <a:p>
            <a:endParaRPr lang="el-G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xfrm>
            <a:off x="457200" y="274638"/>
            <a:ext cx="8219256" cy="1143000"/>
          </a:xfrm>
          <a:prstGeom prst="rect">
            <a:avLst/>
          </a:prstGeom>
        </p:spPr>
        <p:txBody>
          <a:bodyPr lIns="91425" tIns="91425" rIns="91425" bIns="91425" anchor="b" anchorCtr="0">
            <a:noAutofit/>
          </a:bodyPr>
          <a:lstStyle/>
          <a:p>
            <a:pPr algn="ctr"/>
            <a:r>
              <a:rPr lang="en-US" sz="4000" dirty="0" smtClean="0">
                <a:solidFill>
                  <a:schemeClr val="tx1"/>
                </a:solidFill>
                <a:latin typeface="Calibri" pitchFamily="34" charset="0"/>
                <a:ea typeface="Calibri"/>
                <a:cs typeface="Calibri"/>
                <a:sym typeface="Calibri"/>
              </a:rPr>
              <a:t>Schema Size (relations)</a:t>
            </a:r>
            <a:br>
              <a:rPr lang="en-US" sz="4000" dirty="0" smtClean="0">
                <a:solidFill>
                  <a:schemeClr val="tx1"/>
                </a:solidFill>
                <a:latin typeface="Calibri" pitchFamily="34" charset="0"/>
                <a:ea typeface="Calibri"/>
                <a:cs typeface="Calibri"/>
                <a:sym typeface="Calibri"/>
              </a:rPr>
            </a:br>
            <a:endParaRPr lang="en" sz="4000" dirty="0">
              <a:solidFill>
                <a:schemeClr val="tx1"/>
              </a:solidFill>
              <a:latin typeface="Calibri"/>
              <a:ea typeface="Calibri"/>
              <a:cs typeface="Calibri"/>
              <a:sym typeface="Calibri"/>
            </a:endParaRPr>
          </a:p>
        </p:txBody>
      </p:sp>
      <p:sp>
        <p:nvSpPr>
          <p:cNvPr id="16" name="Footer Placeholder 11"/>
          <p:cNvSpPr>
            <a:spLocks noGrp="1"/>
          </p:cNvSpPr>
          <p:nvPr>
            <p:ph type="ftr" sz="quarter" idx="11"/>
          </p:nvPr>
        </p:nvSpPr>
        <p:spPr>
          <a:xfrm>
            <a:off x="467544" y="6356350"/>
            <a:ext cx="5552256" cy="365125"/>
          </a:xfrm>
        </p:spPr>
        <p:txBody>
          <a:bodyPr/>
          <a:lstStyle/>
          <a:p>
            <a:endParaRPr kumimoji="0" lang="en-US"/>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57</a:t>
            </a:fld>
            <a:endParaRPr kumimoji="0"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CaiSE’14: Main results</a:t>
            </a:r>
            <a:endParaRPr lang="el-GR" dirty="0"/>
          </a:p>
        </p:txBody>
      </p:sp>
      <p:sp>
        <p:nvSpPr>
          <p:cNvPr id="3" name="Content Placeholder 2"/>
          <p:cNvSpPr>
            <a:spLocks noGrp="1"/>
          </p:cNvSpPr>
          <p:nvPr>
            <p:ph idx="1"/>
          </p:nvPr>
        </p:nvSpPr>
        <p:spPr>
          <a:xfrm>
            <a:off x="457200" y="1600200"/>
            <a:ext cx="8229600" cy="4781128"/>
          </a:xfrm>
        </p:spPr>
        <p:txBody>
          <a:bodyPr>
            <a:normAutofit fontScale="55000" lnSpcReduction="20000"/>
          </a:bodyPr>
          <a:lstStyle/>
          <a:p>
            <a:pPr>
              <a:buNone/>
            </a:pPr>
            <a:r>
              <a:rPr lang="en-US" b="1" dirty="0" smtClean="0"/>
              <a:t>Schema size (#tables, #attributes) supports the assumption of a feedback mechanism</a:t>
            </a:r>
          </a:p>
          <a:p>
            <a:r>
              <a:rPr lang="en-US" dirty="0" smtClean="0"/>
              <a:t>Schema size </a:t>
            </a:r>
            <a:r>
              <a:rPr lang="en-US" dirty="0" smtClean="0">
                <a:solidFill>
                  <a:srgbClr val="0000FF"/>
                </a:solidFill>
              </a:rPr>
              <a:t>grows over time</a:t>
            </a:r>
            <a:r>
              <a:rPr lang="en-US" dirty="0" smtClean="0"/>
              <a:t>; not continuously, but with bursts of concentrated effort</a:t>
            </a:r>
          </a:p>
          <a:p>
            <a:r>
              <a:rPr lang="en-US" dirty="0" smtClean="0">
                <a:solidFill>
                  <a:srgbClr val="C00000"/>
                </a:solidFill>
              </a:rPr>
              <a:t>Drops in schema size signifies the existence of perfective maintenance </a:t>
            </a:r>
          </a:p>
          <a:p>
            <a:r>
              <a:rPr lang="en-US" dirty="0" smtClean="0"/>
              <a:t>Regressive formula for size estimation holds, with a quite short memory</a:t>
            </a:r>
          </a:p>
          <a:p>
            <a:pPr>
              <a:buNone/>
            </a:pPr>
            <a:endParaRPr lang="en-US" dirty="0" smtClean="0"/>
          </a:p>
          <a:p>
            <a:pPr>
              <a:buNone/>
            </a:pPr>
            <a:r>
              <a:rPr lang="en-US" b="1" dirty="0" smtClean="0">
                <a:solidFill>
                  <a:srgbClr val="C00000"/>
                </a:solidFill>
              </a:rPr>
              <a:t>Schema Growth </a:t>
            </a:r>
            <a:r>
              <a:rPr lang="en-US" b="1" dirty="0" smtClean="0"/>
              <a:t>(diff in size between subsequent versions) </a:t>
            </a:r>
            <a:r>
              <a:rPr lang="en-US" b="1" dirty="0" smtClean="0">
                <a:solidFill>
                  <a:srgbClr val="C00000"/>
                </a:solidFill>
              </a:rPr>
              <a:t>is small!!</a:t>
            </a:r>
          </a:p>
          <a:p>
            <a:r>
              <a:rPr lang="en-US" dirty="0" smtClean="0">
                <a:solidFill>
                  <a:srgbClr val="0000FF"/>
                </a:solidFill>
              </a:rPr>
              <a:t>Growth is small</a:t>
            </a:r>
            <a:r>
              <a:rPr lang="en-US" dirty="0" smtClean="0"/>
              <a:t>, smaller than in typical software</a:t>
            </a:r>
          </a:p>
          <a:p>
            <a:r>
              <a:rPr lang="en-US" dirty="0" smtClean="0"/>
              <a:t>The number of changes for each evolution step follows </a:t>
            </a:r>
            <a:r>
              <a:rPr lang="en-US" dirty="0" err="1" smtClean="0">
                <a:solidFill>
                  <a:srgbClr val="0000FF"/>
                </a:solidFill>
              </a:rPr>
              <a:t>Zipf’s</a:t>
            </a:r>
            <a:r>
              <a:rPr lang="en-US" dirty="0" smtClean="0">
                <a:solidFill>
                  <a:srgbClr val="0000FF"/>
                </a:solidFill>
              </a:rPr>
              <a:t> law </a:t>
            </a:r>
            <a:r>
              <a:rPr lang="en-US" dirty="0" smtClean="0"/>
              <a:t>around zero </a:t>
            </a:r>
            <a:endParaRPr lang="en-US" dirty="0" smtClean="0">
              <a:solidFill>
                <a:srgbClr val="0000FF"/>
              </a:solidFill>
            </a:endParaRPr>
          </a:p>
          <a:p>
            <a:r>
              <a:rPr lang="en-US" dirty="0" smtClean="0">
                <a:solidFill>
                  <a:srgbClr val="0000FF"/>
                </a:solidFill>
              </a:rPr>
              <a:t>Average growth is close (slightly higher) to zero</a:t>
            </a:r>
          </a:p>
          <a:p>
            <a:pPr>
              <a:buNone/>
            </a:pPr>
            <a:endParaRPr lang="en-US" dirty="0" smtClean="0">
              <a:solidFill>
                <a:schemeClr val="bg1">
                  <a:lumMod val="50000"/>
                </a:schemeClr>
              </a:solidFill>
            </a:endParaRPr>
          </a:p>
          <a:p>
            <a:pPr>
              <a:buNone/>
            </a:pPr>
            <a:r>
              <a:rPr lang="en-US" b="1" dirty="0" smtClean="0">
                <a:solidFill>
                  <a:srgbClr val="808080"/>
                </a:solidFill>
              </a:rPr>
              <a:t>Patterns of change: no consistently constant behavior</a:t>
            </a:r>
          </a:p>
          <a:p>
            <a:r>
              <a:rPr lang="en-US" dirty="0" smtClean="0">
                <a:solidFill>
                  <a:srgbClr val="0000FF"/>
                </a:solidFill>
              </a:rPr>
              <a:t>Changes reduce in density as databases age</a:t>
            </a:r>
          </a:p>
          <a:p>
            <a:r>
              <a:rPr lang="en-US" dirty="0" smtClean="0">
                <a:solidFill>
                  <a:srgbClr val="808080"/>
                </a:solidFill>
              </a:rPr>
              <a:t>Change follows three patterns: </a:t>
            </a:r>
            <a:r>
              <a:rPr lang="en-US" b="1" dirty="0" smtClean="0">
                <a:solidFill>
                  <a:srgbClr val="808080"/>
                </a:solidFill>
              </a:rPr>
              <a:t>Stillness</a:t>
            </a:r>
            <a:r>
              <a:rPr lang="en-US" dirty="0" smtClean="0">
                <a:solidFill>
                  <a:srgbClr val="808080"/>
                </a:solidFill>
              </a:rPr>
              <a:t>, </a:t>
            </a:r>
            <a:r>
              <a:rPr lang="en-US" b="1" dirty="0" smtClean="0">
                <a:solidFill>
                  <a:srgbClr val="808080"/>
                </a:solidFill>
              </a:rPr>
              <a:t>Abrupt change </a:t>
            </a:r>
            <a:r>
              <a:rPr lang="en-US" dirty="0" smtClean="0">
                <a:solidFill>
                  <a:srgbClr val="808080"/>
                </a:solidFill>
              </a:rPr>
              <a:t>(up or down), </a:t>
            </a:r>
            <a:r>
              <a:rPr lang="en-US" b="1" dirty="0" smtClean="0">
                <a:solidFill>
                  <a:srgbClr val="808080"/>
                </a:solidFill>
              </a:rPr>
              <a:t>Smooth growth upwards</a:t>
            </a:r>
          </a:p>
          <a:p>
            <a:r>
              <a:rPr lang="en-US" dirty="0" smtClean="0">
                <a:solidFill>
                  <a:srgbClr val="808080"/>
                </a:solidFill>
              </a:rPr>
              <a:t>Change frequently follows </a:t>
            </a:r>
            <a:r>
              <a:rPr lang="en-US" b="1" dirty="0" smtClean="0">
                <a:solidFill>
                  <a:srgbClr val="808080"/>
                </a:solidFill>
              </a:rPr>
              <a:t>spike</a:t>
            </a:r>
            <a:r>
              <a:rPr lang="en-US" dirty="0" smtClean="0">
                <a:solidFill>
                  <a:srgbClr val="808080"/>
                </a:solidFill>
              </a:rPr>
              <a:t> patterns</a:t>
            </a:r>
          </a:p>
          <a:p>
            <a:r>
              <a:rPr lang="en-US" b="1" dirty="0" smtClean="0">
                <a:solidFill>
                  <a:srgbClr val="808080"/>
                </a:solidFill>
              </a:rPr>
              <a:t>Complexity</a:t>
            </a:r>
            <a:r>
              <a:rPr lang="en-US" dirty="0" smtClean="0">
                <a:solidFill>
                  <a:srgbClr val="808080"/>
                </a:solidFill>
              </a:rPr>
              <a:t> does </a:t>
            </a:r>
            <a:r>
              <a:rPr lang="en-US" b="1" dirty="0" smtClean="0">
                <a:solidFill>
                  <a:srgbClr val="808080"/>
                </a:solidFill>
              </a:rPr>
              <a:t>not</a:t>
            </a:r>
            <a:r>
              <a:rPr lang="en-US" dirty="0" smtClean="0">
                <a:solidFill>
                  <a:srgbClr val="808080"/>
                </a:solidFill>
              </a:rPr>
              <a:t> increase with age</a:t>
            </a:r>
            <a:endParaRPr lang="el-GR" dirty="0">
              <a:solidFill>
                <a:srgbClr val="808080"/>
              </a:solidFill>
            </a:endParaRPr>
          </a:p>
        </p:txBody>
      </p:sp>
      <p:sp>
        <p:nvSpPr>
          <p:cNvPr id="12" name="Footer Placeholder 11"/>
          <p:cNvSpPr>
            <a:spLocks noGrp="1"/>
          </p:cNvSpPr>
          <p:nvPr>
            <p:ph type="ftr" sz="quarter" idx="11"/>
          </p:nvPr>
        </p:nvSpPr>
        <p:spPr>
          <a:xfrm>
            <a:off x="467544" y="6356350"/>
            <a:ext cx="5552256" cy="365125"/>
          </a:xfrm>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58</a:t>
            </a:fld>
            <a:endParaRPr kumimoji="0" lang="en-US" dirty="0"/>
          </a:p>
        </p:txBody>
      </p:sp>
      <p:pic>
        <p:nvPicPr>
          <p:cNvPr id="5"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7308304" y="44624"/>
            <a:ext cx="1368152" cy="1594403"/>
          </a:xfrm>
          <a:prstGeom prst="rect">
            <a:avLst/>
          </a:prstGeom>
          <a:noFill/>
          <a:ln w="9525">
            <a:noFill/>
            <a:miter lim="800000"/>
            <a:headEnd/>
            <a:tailEnd/>
          </a:ln>
        </p:spPr>
      </p:pic>
      <p:pic>
        <p:nvPicPr>
          <p:cNvPr id="9" name="Picture 8"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4" cstate="print"/>
          <a:srcRect/>
          <a:stretch>
            <a:fillRect/>
          </a:stretch>
        </p:blipFill>
        <p:spPr bwMode="auto">
          <a:xfrm>
            <a:off x="7452320" y="5445224"/>
            <a:ext cx="792088" cy="792088"/>
          </a:xfrm>
          <a:prstGeom prst="rect">
            <a:avLst/>
          </a:prstGeom>
          <a:noFill/>
        </p:spPr>
      </p:pic>
      <p:pic>
        <p:nvPicPr>
          <p:cNvPr id="10"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5" cstate="print"/>
          <a:srcRect/>
          <a:stretch>
            <a:fillRect/>
          </a:stretch>
        </p:blipFill>
        <p:spPr bwMode="auto">
          <a:xfrm>
            <a:off x="6300192" y="404664"/>
            <a:ext cx="1224136" cy="1224136"/>
          </a:xfrm>
          <a:prstGeom prst="rect">
            <a:avLst/>
          </a:prstGeom>
          <a:noFill/>
        </p:spPr>
      </p:pic>
      <p:sp>
        <p:nvSpPr>
          <p:cNvPr id="11" name="TextBox 10"/>
          <p:cNvSpPr txBox="1"/>
          <p:nvPr/>
        </p:nvSpPr>
        <p:spPr>
          <a:xfrm>
            <a:off x="7127776" y="4077072"/>
            <a:ext cx="1908720" cy="923330"/>
          </a:xfrm>
          <a:prstGeom prst="rect">
            <a:avLst/>
          </a:prstGeom>
          <a:noFill/>
          <a:ln>
            <a:solidFill>
              <a:schemeClr val="bg1">
                <a:lumMod val="50000"/>
              </a:schemeClr>
            </a:solidFill>
          </a:ln>
        </p:spPr>
        <p:txBody>
          <a:bodyPr wrap="square" rtlCol="0">
            <a:spAutoFit/>
          </a:bodyPr>
          <a:lstStyle/>
          <a:p>
            <a:r>
              <a:rPr lang="en-US" dirty="0" smtClean="0">
                <a:solidFill>
                  <a:srgbClr val="808080"/>
                </a:solidFill>
              </a:rPr>
              <a:t>Grey for results requiring further search</a:t>
            </a:r>
            <a:endParaRPr lang="el-GR" dirty="0">
              <a:solidFill>
                <a:srgbClr val="808080"/>
              </a:solidFill>
            </a:endParaRPr>
          </a:p>
        </p:txBody>
      </p:sp>
      <p:pic>
        <p:nvPicPr>
          <p:cNvPr id="8" name="Picture 9" descr="C:\Users\pvassil\AppData\Local\Microsoft\Windows\Temporary Internet Files\Content.IE5\9M71O059\MC900434389[1].wmf"/>
          <p:cNvPicPr>
            <a:picLocks noChangeAspect="1" noChangeArrowheads="1"/>
          </p:cNvPicPr>
          <p:nvPr/>
        </p:nvPicPr>
        <p:blipFill>
          <a:blip r:embed="rId6" cstate="print"/>
          <a:srcRect/>
          <a:stretch>
            <a:fillRect/>
          </a:stretch>
        </p:blipFill>
        <p:spPr bwMode="auto">
          <a:xfrm flipH="1">
            <a:off x="8244408" y="4725144"/>
            <a:ext cx="737305" cy="11622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have found for </a:t>
            </a:r>
            <a:r>
              <a:rPr lang="en-US" u="sng" dirty="0" smtClean="0"/>
              <a:t>schema</a:t>
            </a:r>
            <a:r>
              <a:rPr lang="en-US" dirty="0" smtClean="0"/>
              <a:t> evolution [</a:t>
            </a:r>
            <a:r>
              <a:rPr lang="en-US" dirty="0" err="1" smtClean="0"/>
              <a:t>CAiSE</a:t>
            </a:r>
            <a:r>
              <a:rPr lang="en-US" dirty="0" smtClean="0"/>
              <a:t> 14, IS 15]</a:t>
            </a:r>
            <a:endParaRPr lang="el-GR" dirty="0"/>
          </a:p>
        </p:txBody>
      </p:sp>
      <p:sp>
        <p:nvSpPr>
          <p:cNvPr id="3" name="Content Placeholder 2"/>
          <p:cNvSpPr>
            <a:spLocks noGrp="1"/>
          </p:cNvSpPr>
          <p:nvPr>
            <p:ph idx="1"/>
          </p:nvPr>
        </p:nvSpPr>
        <p:spPr/>
        <p:txBody>
          <a:bodyPr>
            <a:normAutofit fontScale="92500"/>
          </a:bodyPr>
          <a:lstStyle/>
          <a:p>
            <a:r>
              <a:rPr lang="en-US" dirty="0" smtClean="0"/>
              <a:t>Schemata grow over time in order to satisfy new requirements, albeit not in a continuous or linear fashion, but rather, with bursts of concentrated effort interrupting longer periods of calmness. </a:t>
            </a:r>
          </a:p>
          <a:p>
            <a:r>
              <a:rPr lang="en-US" dirty="0" smtClean="0"/>
              <a:t>Growth is small, with average growth being close to zero. </a:t>
            </a:r>
          </a:p>
          <a:p>
            <a:r>
              <a:rPr lang="en-US" dirty="0" smtClean="0"/>
              <a:t>Growth comes with drops in schema size that signify the existence of perfective maintenance. </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59</a:t>
            </a:fld>
            <a:endParaRPr lang="el-GR"/>
          </a:p>
        </p:txBody>
      </p:sp>
    </p:spTree>
    <p:extLst>
      <p:ext uri="{BB962C8B-B14F-4D97-AF65-F5344CB8AC3E}">
        <p14:creationId xmlns:p14="http://schemas.microsoft.com/office/powerpoint/2010/main" val="29103253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have found for </a:t>
            </a:r>
            <a:r>
              <a:rPr lang="en-US" u="sng" dirty="0"/>
              <a:t>schema</a:t>
            </a:r>
            <a:r>
              <a:rPr lang="en-US" dirty="0"/>
              <a:t> evolution [</a:t>
            </a:r>
            <a:r>
              <a:rPr lang="en-US" dirty="0" err="1"/>
              <a:t>CAiSE</a:t>
            </a:r>
            <a:r>
              <a:rPr lang="en-US" dirty="0"/>
              <a:t> 14, IS 15]</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6</a:t>
            </a:fld>
            <a:endParaRPr lang="el-GR"/>
          </a:p>
        </p:txBody>
      </p:sp>
      <p:pic>
        <p:nvPicPr>
          <p:cNvPr id="6" name="Content Placeholder 5" descr="C:\WORKING\DemoLL4DB.png"/>
          <p:cNvPicPr>
            <a:picLocks noGrp="1"/>
          </p:cNvPicPr>
          <p:nvPr>
            <p:ph idx="1"/>
          </p:nvPr>
        </p:nvPicPr>
        <p:blipFill>
          <a:blip r:embed="rId3" cstate="print"/>
          <a:srcRect/>
          <a:stretch>
            <a:fillRect/>
          </a:stretch>
        </p:blipFill>
        <p:spPr bwMode="auto">
          <a:xfrm>
            <a:off x="0" y="1628800"/>
            <a:ext cx="9144000" cy="2808312"/>
          </a:xfrm>
          <a:prstGeom prst="rect">
            <a:avLst/>
          </a:prstGeom>
          <a:noFill/>
          <a:ln w="9525">
            <a:noFill/>
            <a:miter lim="800000"/>
            <a:headEnd/>
            <a:tailEnd/>
          </a:ln>
        </p:spPr>
      </p:pic>
      <p:sp>
        <p:nvSpPr>
          <p:cNvPr id="7" name="Rectangle 6"/>
          <p:cNvSpPr/>
          <p:nvPr/>
        </p:nvSpPr>
        <p:spPr>
          <a:xfrm>
            <a:off x="251520" y="4845353"/>
            <a:ext cx="8424936" cy="1200329"/>
          </a:xfrm>
          <a:prstGeom prst="rect">
            <a:avLst/>
          </a:prstGeom>
        </p:spPr>
        <p:txBody>
          <a:bodyPr wrap="square">
            <a:spAutoFit/>
          </a:bodyPr>
          <a:lstStyle/>
          <a:p>
            <a:r>
              <a:rPr lang="en-US" dirty="0"/>
              <a:t>Schema growth over time (red </a:t>
            </a:r>
            <a:r>
              <a:rPr lang="en-US" dirty="0" smtClean="0"/>
              <a:t>continuous </a:t>
            </a:r>
            <a:r>
              <a:rPr lang="en-US" dirty="0"/>
              <a:t>line) along with the heartbeat of changes (spikes) for two of our datasets. </a:t>
            </a:r>
            <a:r>
              <a:rPr lang="en-US" dirty="0" err="1"/>
              <a:t>Overlayed</a:t>
            </a:r>
            <a:r>
              <a:rPr lang="en-US" dirty="0"/>
              <a:t> darker green rectangles highlight the </a:t>
            </a:r>
            <a:r>
              <a:rPr lang="en-US" b="1" dirty="0">
                <a:solidFill>
                  <a:srgbClr val="00B050"/>
                </a:solidFill>
              </a:rPr>
              <a:t>calmness</a:t>
            </a:r>
            <a:r>
              <a:rPr lang="en-US" dirty="0"/>
              <a:t> v</a:t>
            </a:r>
            <a:r>
              <a:rPr lang="en-US" dirty="0" smtClean="0"/>
              <a:t>ersions</a:t>
            </a:r>
            <a:r>
              <a:rPr lang="en-US" dirty="0"/>
              <a:t>, and lighter blue rectangles highlight </a:t>
            </a:r>
            <a:r>
              <a:rPr lang="en-US" b="1" dirty="0"/>
              <a:t>smooth expansions</a:t>
            </a:r>
            <a:r>
              <a:rPr lang="en-US" dirty="0"/>
              <a:t>. Arrows point at periods of </a:t>
            </a:r>
            <a:r>
              <a:rPr lang="en-US" b="1" dirty="0">
                <a:solidFill>
                  <a:srgbClr val="0000FF"/>
                </a:solidFill>
              </a:rPr>
              <a:t>abrupt expansion </a:t>
            </a:r>
            <a:r>
              <a:rPr lang="en-US" dirty="0"/>
              <a:t>and circles highlight </a:t>
            </a:r>
            <a:r>
              <a:rPr lang="en-US" b="1" dirty="0">
                <a:solidFill>
                  <a:srgbClr val="FF0000"/>
                </a:solidFill>
              </a:rPr>
              <a:t>drops in size</a:t>
            </a:r>
            <a:r>
              <a:rPr lang="en-US" dirty="0"/>
              <a:t>. [IS15]</a:t>
            </a:r>
            <a:endParaRPr lang="el-GR" dirty="0"/>
          </a:p>
        </p:txBody>
      </p:sp>
    </p:spTree>
    <p:extLst>
      <p:ext uri="{BB962C8B-B14F-4D97-AF65-F5344CB8AC3E}">
        <p14:creationId xmlns:p14="http://schemas.microsoft.com/office/powerpoint/2010/main" val="225335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98333" y="1088920"/>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313555" y="1088920"/>
          <a:ext cx="251688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6228777" y="1088920"/>
          <a:ext cx="251688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398333" y="2961128"/>
          <a:ext cx="251688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3313555" y="2961128"/>
          <a:ext cx="251688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6228777" y="2961128"/>
          <a:ext cx="2516889"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1370074" y="4738500"/>
          <a:ext cx="251688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p:nvPr/>
        </p:nvGraphicFramePr>
        <p:xfrm>
          <a:off x="5257037" y="4738500"/>
          <a:ext cx="2516889"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12" name="Footer Placeholder 11"/>
          <p:cNvSpPr>
            <a:spLocks noGrp="1"/>
          </p:cNvSpPr>
          <p:nvPr>
            <p:ph type="ftr" sz="quarter" idx="11"/>
          </p:nvPr>
        </p:nvSpPr>
        <p:spPr/>
        <p:txBody>
          <a:bodyPr/>
          <a:lstStyle/>
          <a:p>
            <a:endParaRPr kumimoji="0" lang="en-US"/>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60</a:t>
            </a:fld>
            <a:endParaRPr kumimoji="0" lang="en-US"/>
          </a:p>
        </p:txBody>
      </p:sp>
      <p:sp>
        <p:nvSpPr>
          <p:cNvPr id="13" name="Shape 159"/>
          <p:cNvSpPr txBox="1">
            <a:spLocks noGrp="1"/>
          </p:cNvSpPr>
          <p:nvPr>
            <p:ph type="title" idx="4294967295"/>
          </p:nvPr>
        </p:nvSpPr>
        <p:spPr>
          <a:xfrm>
            <a:off x="0" y="44450"/>
            <a:ext cx="9144000" cy="936625"/>
          </a:xfrm>
          <a:prstGeom prst="rect">
            <a:avLst/>
          </a:prstGeom>
        </p:spPr>
        <p:txBody>
          <a:bodyPr lIns="91425" tIns="91425" rIns="91425" bIns="91425" anchor="b" anchorCtr="0">
            <a:noAutofit/>
          </a:bodyPr>
          <a:lstStyle/>
          <a:p>
            <a:pPr algn="ctr"/>
            <a:r>
              <a:rPr lang="en-US" dirty="0" smtClean="0">
                <a:solidFill>
                  <a:schemeClr val="tx1"/>
                </a:solidFill>
                <a:latin typeface="Calibri" pitchFamily="34" charset="0"/>
                <a:ea typeface="Calibri"/>
                <a:cs typeface="Calibri"/>
                <a:sym typeface="Calibri"/>
              </a:rPr>
              <a:t>Schema Growth (diff in #tables)</a:t>
            </a:r>
            <a:endParaRPr lang="en"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6048054" y="1124964"/>
          <a:ext cx="2844016" cy="1475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048054" y="2961995"/>
          <a:ext cx="2844016" cy="1475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088088" y="4833980"/>
          <a:ext cx="2844016" cy="1475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3168131" y="1124964"/>
          <a:ext cx="2627992" cy="14751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nvGraphicFramePr>
        <p:xfrm>
          <a:off x="3168131" y="2961995"/>
          <a:ext cx="2627992" cy="14751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nvGraphicFramePr>
        <p:xfrm>
          <a:off x="251931" y="1124744"/>
          <a:ext cx="2664269" cy="14751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nvGraphicFramePr>
        <p:xfrm>
          <a:off x="1211896" y="4833320"/>
          <a:ext cx="2664296" cy="147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p:nvPr/>
        </p:nvGraphicFramePr>
        <p:xfrm>
          <a:off x="251931" y="2961555"/>
          <a:ext cx="2664269" cy="1475117"/>
        </p:xfrm>
        <a:graphic>
          <a:graphicData uri="http://schemas.openxmlformats.org/drawingml/2006/chart">
            <c:chart xmlns:c="http://schemas.openxmlformats.org/drawingml/2006/chart" xmlns:r="http://schemas.openxmlformats.org/officeDocument/2006/relationships" r:id="rId10"/>
          </a:graphicData>
        </a:graphic>
      </p:graphicFrame>
      <p:sp>
        <p:nvSpPr>
          <p:cNvPr id="22" name="Title 21"/>
          <p:cNvSpPr>
            <a:spLocks noGrp="1"/>
          </p:cNvSpPr>
          <p:nvPr>
            <p:ph type="title"/>
          </p:nvPr>
        </p:nvSpPr>
        <p:spPr/>
        <p:txBody>
          <a:bodyPr>
            <a:normAutofit fontScale="90000"/>
          </a:bodyPr>
          <a:lstStyle/>
          <a:p>
            <a:r>
              <a:rPr lang="en" dirty="0">
                <a:ea typeface="Calibri"/>
                <a:cs typeface="Calibri"/>
                <a:sym typeface="Calibri"/>
              </a:rPr>
              <a:t>Change over </a:t>
            </a:r>
            <a:r>
              <a:rPr lang="en" dirty="0" smtClean="0">
                <a:ea typeface="Calibri"/>
                <a:cs typeface="Calibri"/>
                <a:sym typeface="Calibri"/>
              </a:rPr>
              <a:t>time</a:t>
            </a:r>
            <a:br>
              <a:rPr lang="en" dirty="0" smtClean="0">
                <a:ea typeface="Calibri"/>
                <a:cs typeface="Calibri"/>
                <a:sym typeface="Calibri"/>
              </a:rPr>
            </a:br>
            <a:endParaRPr lang="el-GR" dirty="0"/>
          </a:p>
        </p:txBody>
      </p:sp>
      <p:sp>
        <p:nvSpPr>
          <p:cNvPr id="13" name="Footer Placeholder 11"/>
          <p:cNvSpPr>
            <a:spLocks noGrp="1"/>
          </p:cNvSpPr>
          <p:nvPr>
            <p:ph type="ftr" sz="quarter" idx="11"/>
          </p:nvPr>
        </p:nvSpPr>
        <p:spPr>
          <a:xfrm>
            <a:off x="467544" y="6356350"/>
            <a:ext cx="5552256" cy="365125"/>
          </a:xfrm>
        </p:spPr>
        <p:txBody>
          <a:bodyPr/>
          <a:lstStyle/>
          <a:p>
            <a:endParaRPr kumimoji="0" lang="en-US"/>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61</a:t>
            </a:fld>
            <a:endParaRPr kumimoji="0"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2015 / IS 2017</a:t>
            </a:r>
            <a:endParaRPr lang="el-GR" dirty="0"/>
          </a:p>
        </p:txBody>
      </p:sp>
      <p:sp>
        <p:nvSpPr>
          <p:cNvPr id="3" name="Text Placeholder 2"/>
          <p:cNvSpPr>
            <a:spLocks noGrp="1"/>
          </p:cNvSpPr>
          <p:nvPr>
            <p:ph type="body" idx="1"/>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E29E33-B620-47F9-BB04-8846C2A5AFCC}" type="slidenum">
              <a:rPr kumimoji="0" lang="en-US" smtClean="0"/>
              <a:pPr/>
              <a:t>63</a:t>
            </a:fld>
            <a:endParaRPr kumimoji="0" lang="en-US"/>
          </a:p>
        </p:txBody>
      </p:sp>
      <p:pic>
        <p:nvPicPr>
          <p:cNvPr id="4" name="Picture 3"/>
          <p:cNvPicPr/>
          <p:nvPr/>
        </p:nvPicPr>
        <p:blipFill>
          <a:blip r:embed="rId3" cstate="print"/>
          <a:srcRect/>
          <a:stretch>
            <a:fillRect/>
          </a:stretch>
        </p:blipFill>
        <p:spPr bwMode="auto">
          <a:xfrm>
            <a:off x="4716016" y="3310454"/>
            <a:ext cx="3744416" cy="2455054"/>
          </a:xfrm>
          <a:prstGeom prst="rect">
            <a:avLst/>
          </a:prstGeom>
          <a:noFill/>
        </p:spPr>
      </p:pic>
      <p:pic>
        <p:nvPicPr>
          <p:cNvPr id="5" name="Picture 4"/>
          <p:cNvPicPr/>
          <p:nvPr/>
        </p:nvPicPr>
        <p:blipFill>
          <a:blip r:embed="rId4" cstate="print"/>
          <a:srcRect/>
          <a:stretch>
            <a:fillRect/>
          </a:stretch>
        </p:blipFill>
        <p:spPr bwMode="auto">
          <a:xfrm>
            <a:off x="827584" y="764704"/>
            <a:ext cx="3719748" cy="2460473"/>
          </a:xfrm>
          <a:prstGeom prst="rect">
            <a:avLst/>
          </a:prstGeom>
          <a:noFill/>
        </p:spPr>
      </p:pic>
      <p:pic>
        <p:nvPicPr>
          <p:cNvPr id="7" name="Picture 6"/>
          <p:cNvPicPr/>
          <p:nvPr/>
        </p:nvPicPr>
        <p:blipFill>
          <a:blip r:embed="rId5" cstate="print"/>
          <a:srcRect/>
          <a:stretch>
            <a:fillRect/>
          </a:stretch>
        </p:blipFill>
        <p:spPr bwMode="auto">
          <a:xfrm>
            <a:off x="4716016" y="764704"/>
            <a:ext cx="3719748" cy="2460473"/>
          </a:xfrm>
          <a:prstGeom prst="rect">
            <a:avLst/>
          </a:prstGeom>
          <a:noFill/>
        </p:spPr>
      </p:pic>
      <p:sp>
        <p:nvSpPr>
          <p:cNvPr id="9" name="Content Placeholder 3"/>
          <p:cNvSpPr txBox="1">
            <a:spLocks/>
          </p:cNvSpPr>
          <p:nvPr/>
        </p:nvSpPr>
        <p:spPr>
          <a:xfrm>
            <a:off x="601216" y="5772397"/>
            <a:ext cx="8363272" cy="1040979"/>
          </a:xfrm>
          <a:prstGeom prst="rect">
            <a:avLst/>
          </a:prstGeom>
          <a:solidFill>
            <a:schemeClr val="bg1"/>
          </a:solidFill>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808080"/>
                </a:solidFill>
                <a:effectLst/>
                <a:uLnTx/>
                <a:uFillTx/>
                <a:latin typeface="+mn-lt"/>
                <a:ea typeface="+mn-ea"/>
                <a:cs typeface="+mn-cs"/>
              </a:rPr>
              <a:t>To probe further (</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code</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data</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chemeClr val="accent6">
                    <a:lumMod val="75000"/>
                  </a:schemeClr>
                </a:solidFill>
                <a:effectLst/>
                <a:uLnTx/>
                <a:uFillTx/>
                <a:latin typeface="+mn-lt"/>
                <a:ea typeface="+mn-ea"/>
                <a:cs typeface="+mn-cs"/>
              </a:rPr>
              <a:t>details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presentations</a:t>
            </a:r>
            <a:r>
              <a:rPr kumimoji="0" lang="en-US" sz="2800" b="0" i="0" u="none" strike="noStrike" kern="1200" cap="none" spc="0" normalizeH="0" baseline="0" noProof="0" dirty="0" smtClean="0">
                <a:ln>
                  <a:noFill/>
                </a:ln>
                <a:solidFill>
                  <a:srgbClr val="808080"/>
                </a:solidFill>
                <a:effectLst/>
                <a:uLnTx/>
                <a:uFillTx/>
                <a:latin typeface="+mn-lt"/>
                <a:ea typeface="+mn-ea"/>
                <a:cs typeface="+mn-cs"/>
              </a:rPr>
              <a:t>, …)</a:t>
            </a:r>
          </a:p>
          <a:p>
            <a:pPr marL="266700" marR="0" lvl="2" indent="-2286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smtClean="0">
                <a:ln>
                  <a:noFill/>
                </a:ln>
                <a:solidFill>
                  <a:srgbClr val="0000FF"/>
                </a:solidFill>
                <a:effectLst/>
                <a:uLnTx/>
                <a:uFillTx/>
                <a:latin typeface="Consolas" pitchFamily="49" charset="0"/>
                <a:ea typeface="+mn-ea"/>
                <a:cs typeface="Consolas" pitchFamily="49" charset="0"/>
                <a:hlinkClick r:id="rId6"/>
              </a:rPr>
              <a:t>http://www.cs.uoi.gr/~pvassil/publications/2015_ER/</a:t>
            </a:r>
            <a:r>
              <a:rPr kumimoji="0" lang="fr-FR" sz="2000" b="1" i="0" u="none" strike="noStrike" kern="1200" cap="none" spc="0" normalizeH="0" baseline="0" noProof="0" dirty="0" smtClean="0">
                <a:ln>
                  <a:noFill/>
                </a:ln>
                <a:solidFill>
                  <a:srgbClr val="0000FF"/>
                </a:solidFill>
                <a:effectLst/>
                <a:uLnTx/>
                <a:uFillTx/>
                <a:latin typeface="Consolas" pitchFamily="49" charset="0"/>
                <a:ea typeface="+mn-ea"/>
                <a:cs typeface="Consolas" pitchFamily="49" charset="0"/>
              </a:rPr>
              <a:t> </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2" descr="D:\Users\pvassil\RESEARCH\SUBMITTED\15ER\CR\Greek_gamma_Capital.png"/>
          <p:cNvPicPr>
            <a:picLocks noChangeAspect="1" noChangeArrowheads="1"/>
          </p:cNvPicPr>
          <p:nvPr/>
        </p:nvPicPr>
        <p:blipFill>
          <a:blip r:embed="rId7" cstate="print"/>
          <a:srcRect/>
          <a:stretch>
            <a:fillRect/>
          </a:stretch>
        </p:blipFill>
        <p:spPr bwMode="auto">
          <a:xfrm>
            <a:off x="251520" y="1268760"/>
            <a:ext cx="390000" cy="488571"/>
          </a:xfrm>
          <a:prstGeom prst="rect">
            <a:avLst/>
          </a:prstGeom>
          <a:noFill/>
        </p:spPr>
      </p:pic>
      <p:pic>
        <p:nvPicPr>
          <p:cNvPr id="11" name="Picture 2" descr="D:\Users\pvassil\RESEARCH\SUBMITTED\15ER\CR\Greek_gamma_Capital.png"/>
          <p:cNvPicPr>
            <a:picLocks noChangeAspect="1" noChangeArrowheads="1"/>
          </p:cNvPicPr>
          <p:nvPr/>
        </p:nvPicPr>
        <p:blipFill>
          <a:blip r:embed="rId7" cstate="print"/>
          <a:srcRect/>
          <a:stretch>
            <a:fillRect/>
          </a:stretch>
        </p:blipFill>
        <p:spPr bwMode="auto">
          <a:xfrm rot="10800000">
            <a:off x="8460432" y="2204864"/>
            <a:ext cx="402361" cy="504056"/>
          </a:xfrm>
          <a:prstGeom prst="rect">
            <a:avLst/>
          </a:prstGeom>
          <a:noFill/>
        </p:spPr>
      </p:pic>
      <p:pic>
        <p:nvPicPr>
          <p:cNvPr id="12" name="Picture 2" descr="The parts of a comet:  nucleus, coma, and tails."/>
          <p:cNvPicPr>
            <a:picLocks noChangeAspect="1" noChangeArrowheads="1"/>
          </p:cNvPicPr>
          <p:nvPr/>
        </p:nvPicPr>
        <p:blipFill>
          <a:blip r:embed="rId8" cstate="print"/>
          <a:srcRect t="22651" r="36181" b="12226"/>
          <a:stretch>
            <a:fillRect/>
          </a:stretch>
        </p:blipFill>
        <p:spPr bwMode="auto">
          <a:xfrm>
            <a:off x="251520" y="4725144"/>
            <a:ext cx="396752" cy="540486"/>
          </a:xfrm>
          <a:prstGeom prst="rect">
            <a:avLst/>
          </a:prstGeom>
          <a:noFill/>
        </p:spPr>
      </p:pic>
      <p:grpSp>
        <p:nvGrpSpPr>
          <p:cNvPr id="2" name="Group 13"/>
          <p:cNvGrpSpPr/>
          <p:nvPr/>
        </p:nvGrpSpPr>
        <p:grpSpPr>
          <a:xfrm>
            <a:off x="8460432" y="4651759"/>
            <a:ext cx="369401" cy="649449"/>
            <a:chOff x="1754327" y="4526212"/>
            <a:chExt cx="369401" cy="649449"/>
          </a:xfrm>
        </p:grpSpPr>
        <p:sp>
          <p:nvSpPr>
            <p:cNvPr id="15" name="Right Triangle 14"/>
            <p:cNvSpPr>
              <a:spLocks noChangeAspect="1"/>
            </p:cNvSpPr>
            <p:nvPr/>
          </p:nvSpPr>
          <p:spPr>
            <a:xfrm>
              <a:off x="1763688" y="4526212"/>
              <a:ext cx="360040" cy="576064"/>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rtlCol="0" anchor="b" anchorCtr="0">
              <a:noAutofit/>
            </a:bodyPr>
            <a:lstStyle/>
            <a:p>
              <a:pPr algn="ctr"/>
              <a:endParaRPr lang="el-GR" sz="1400" dirty="0">
                <a:solidFill>
                  <a:srgbClr val="FF0000"/>
                </a:solidFill>
                <a:latin typeface="Arial Narrow" pitchFamily="34" charset="0"/>
              </a:endParaRPr>
            </a:p>
          </p:txBody>
        </p:sp>
        <p:sp>
          <p:nvSpPr>
            <p:cNvPr id="16" name="Rectangle 15"/>
            <p:cNvSpPr/>
            <p:nvPr/>
          </p:nvSpPr>
          <p:spPr>
            <a:xfrm rot="2763490">
              <a:off x="1664399" y="4777955"/>
              <a:ext cx="487634" cy="307777"/>
            </a:xfrm>
            <a:prstGeom prst="rect">
              <a:avLst/>
            </a:prstGeom>
          </p:spPr>
          <p:txBody>
            <a:bodyPr wrap="none">
              <a:spAutoFit/>
            </a:bodyPr>
            <a:lstStyle/>
            <a:p>
              <a:pPr algn="ctr"/>
              <a:r>
                <a:rPr lang="en-US" sz="1400" b="1" dirty="0" smtClean="0">
                  <a:solidFill>
                    <a:srgbClr val="FF0000"/>
                  </a:solidFill>
                  <a:latin typeface="Arial Narrow" pitchFamily="34" charset="0"/>
                </a:rPr>
                <a:t>void</a:t>
              </a:r>
              <a:endParaRPr lang="el-GR" sz="1400" b="1" dirty="0">
                <a:solidFill>
                  <a:srgbClr val="FF0000"/>
                </a:solidFill>
                <a:latin typeface="Arial Narrow" pitchFamily="34" charset="0"/>
              </a:endParaRPr>
            </a:p>
          </p:txBody>
        </p:sp>
      </p:grpSp>
      <p:pic>
        <p:nvPicPr>
          <p:cNvPr id="17" name="Picture 16"/>
          <p:cNvPicPr/>
          <p:nvPr/>
        </p:nvPicPr>
        <p:blipFill>
          <a:blip r:embed="rId9" cstate="print"/>
          <a:srcRect/>
          <a:stretch>
            <a:fillRect/>
          </a:stretch>
        </p:blipFill>
        <p:spPr bwMode="auto">
          <a:xfrm>
            <a:off x="827584" y="3284984"/>
            <a:ext cx="3744416" cy="244827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Statistical study of durations</a:t>
            </a:r>
            <a:endParaRPr lang="el-GR" dirty="0"/>
          </a:p>
        </p:txBody>
      </p:sp>
      <p:sp>
        <p:nvSpPr>
          <p:cNvPr id="6" name="Content Placeholder 5"/>
          <p:cNvSpPr>
            <a:spLocks noGrp="1"/>
          </p:cNvSpPr>
          <p:nvPr>
            <p:ph sz="half" idx="1"/>
          </p:nvPr>
        </p:nvSpPr>
        <p:spPr>
          <a:xfrm>
            <a:off x="457200" y="1600200"/>
            <a:ext cx="3657600" cy="4525963"/>
          </a:xfrm>
        </p:spPr>
        <p:txBody>
          <a:bodyPr>
            <a:normAutofit/>
          </a:bodyPr>
          <a:lstStyle/>
          <a:p>
            <a:r>
              <a:rPr lang="en-US" sz="2400" dirty="0" smtClean="0"/>
              <a:t>Short and long lived tables are practically equally proportioned</a:t>
            </a:r>
          </a:p>
          <a:p>
            <a:r>
              <a:rPr lang="en-US" sz="2400" dirty="0" smtClean="0"/>
              <a:t>Medium size durations are fewer than the rest!</a:t>
            </a:r>
          </a:p>
          <a:p>
            <a:r>
              <a:rPr lang="en-US" sz="2400" dirty="0" smtClean="0"/>
              <a:t>Long lived tables are mostly survivors (see on the right)</a:t>
            </a:r>
            <a:endParaRPr lang="el-GR" sz="2400" dirty="0"/>
          </a:p>
        </p:txBody>
      </p:sp>
      <p:pic>
        <p:nvPicPr>
          <p:cNvPr id="8" name="Picture 2" descr="D:\Users\pvassil\RESEARCH\SUBMITTED\15ER\WORKING\v0.1.9_postSubmit\figures\png\durationNorm.png"/>
          <p:cNvPicPr>
            <a:picLocks noGrp="1" noChangeAspect="1" noChangeArrowheads="1"/>
          </p:cNvPicPr>
          <p:nvPr>
            <p:ph sz="half" idx="2"/>
          </p:nvPr>
        </p:nvPicPr>
        <p:blipFill>
          <a:blip r:embed="rId3" cstate="print"/>
          <a:srcRect/>
          <a:stretch>
            <a:fillRect/>
          </a:stretch>
        </p:blipFill>
        <p:spPr bwMode="auto">
          <a:xfrm>
            <a:off x="3979625" y="1524000"/>
            <a:ext cx="5051973" cy="1828800"/>
          </a:xfrm>
          <a:prstGeom prst="rect">
            <a:avLst/>
          </a:prstGeom>
          <a:noFill/>
        </p:spPr>
      </p:pic>
      <p:sp>
        <p:nvSpPr>
          <p:cNvPr id="7" name="Footer Placeholder 3"/>
          <p:cNvSpPr>
            <a:spLocks noGrp="1"/>
          </p:cNvSpPr>
          <p:nvPr>
            <p:ph type="ftr" sz="quarter" idx="11"/>
          </p:nvPr>
        </p:nvSpPr>
        <p:spPr>
          <a:xfrm>
            <a:off x="755576" y="6356350"/>
            <a:ext cx="5264224" cy="365125"/>
          </a:xfrm>
        </p:spPr>
        <p:txBody>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sp>
        <p:nvSpPr>
          <p:cNvPr id="9" name="TextBox 8"/>
          <p:cNvSpPr txBox="1"/>
          <p:nvPr/>
        </p:nvSpPr>
        <p:spPr>
          <a:xfrm>
            <a:off x="4038600" y="3733800"/>
            <a:ext cx="4876800" cy="2554545"/>
          </a:xfrm>
          <a:prstGeom prst="rect">
            <a:avLst/>
          </a:prstGeom>
          <a:noFill/>
        </p:spPr>
        <p:txBody>
          <a:bodyPr wrap="square" rtlCol="0">
            <a:spAutoFit/>
          </a:bodyPr>
          <a:lstStyle/>
          <a:p>
            <a:r>
              <a:rPr lang="en-US" sz="2000" dirty="0" smtClean="0">
                <a:solidFill>
                  <a:srgbClr val="3333FF"/>
                </a:solidFill>
                <a:latin typeface="+mn-lt"/>
              </a:rPr>
              <a:t>One of the fascinating revelations of this measurement was that there is a 26.11% fraction of tables that appeared in the beginning of the database and survived until the end. </a:t>
            </a:r>
          </a:p>
          <a:p>
            <a:r>
              <a:rPr lang="en-US" sz="2000" dirty="0" smtClean="0">
                <a:solidFill>
                  <a:schemeClr val="tx1"/>
                </a:solidFill>
                <a:latin typeface="+mn-lt"/>
              </a:rPr>
              <a:t>In fact</a:t>
            </a:r>
            <a:r>
              <a:rPr lang="en-US" sz="2000" dirty="0" smtClean="0">
                <a:solidFill>
                  <a:srgbClr val="3333FF"/>
                </a:solidFill>
                <a:latin typeface="+mn-lt"/>
              </a:rPr>
              <a:t>, if a table is long-lived there is a 70% chance (188 over 269 occasions) that it has appeared in the beginning of the database.</a:t>
            </a:r>
            <a:endParaRPr lang="el-GR" sz="2000" dirty="0">
              <a:solidFill>
                <a:srgbClr val="3333FF"/>
              </a:solidFill>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are mostly thin</a:t>
            </a:r>
            <a:endParaRPr lang="el-GR" dirty="0"/>
          </a:p>
        </p:txBody>
      </p:sp>
      <p:sp>
        <p:nvSpPr>
          <p:cNvPr id="3" name="Content Placeholder 2"/>
          <p:cNvSpPr>
            <a:spLocks noGrp="1"/>
          </p:cNvSpPr>
          <p:nvPr>
            <p:ph sz="half" idx="1"/>
          </p:nvPr>
        </p:nvSpPr>
        <p:spPr/>
        <p:txBody>
          <a:bodyPr>
            <a:normAutofit fontScale="85000" lnSpcReduction="20000"/>
          </a:bodyPr>
          <a:lstStyle/>
          <a:p>
            <a:pPr lvl="0"/>
            <a:r>
              <a:rPr lang="en-US" dirty="0" smtClean="0"/>
              <a:t>On average, </a:t>
            </a:r>
            <a:r>
              <a:rPr lang="en-US" dirty="0" smtClean="0">
                <a:solidFill>
                  <a:srgbClr val="FF0000"/>
                </a:solidFill>
              </a:rPr>
              <a:t>half of the tables</a:t>
            </a:r>
            <a:r>
              <a:rPr lang="en-US" dirty="0" smtClean="0"/>
              <a:t> (approx. 47%) </a:t>
            </a:r>
            <a:r>
              <a:rPr lang="en-US" dirty="0" smtClean="0">
                <a:solidFill>
                  <a:srgbClr val="FF0000"/>
                </a:solidFill>
              </a:rPr>
              <a:t>are</a:t>
            </a:r>
            <a:r>
              <a:rPr lang="en-US" dirty="0" smtClean="0"/>
              <a:t> </a:t>
            </a:r>
            <a:r>
              <a:rPr lang="en-US" dirty="0" smtClean="0">
                <a:solidFill>
                  <a:srgbClr val="FF0000"/>
                </a:solidFill>
              </a:rPr>
              <a:t>thin </a:t>
            </a:r>
            <a:r>
              <a:rPr lang="en-US" dirty="0" smtClean="0"/>
              <a:t>tables with less than 5 attributes. </a:t>
            </a:r>
          </a:p>
          <a:p>
            <a:pPr lvl="0"/>
            <a:endParaRPr lang="en-US" dirty="0" smtClean="0"/>
          </a:p>
          <a:p>
            <a:pPr lvl="0"/>
            <a:r>
              <a:rPr lang="en-US" dirty="0" smtClean="0"/>
              <a:t>The tables with 5 to 10 attributes are approximately one third of the tables' population </a:t>
            </a:r>
          </a:p>
          <a:p>
            <a:pPr lvl="0"/>
            <a:endParaRPr lang="en-US" dirty="0" smtClean="0"/>
          </a:p>
          <a:p>
            <a:pPr lvl="0"/>
            <a:r>
              <a:rPr lang="en-US" dirty="0" smtClean="0"/>
              <a:t>The large tables with more than 10 attributes are approximately 17% of the tables.</a:t>
            </a:r>
            <a:endParaRPr lang="el-GR" dirty="0" smtClean="0"/>
          </a:p>
          <a:p>
            <a:endParaRPr lang="el-GR" dirty="0"/>
          </a:p>
        </p:txBody>
      </p:sp>
      <p:pic>
        <p:nvPicPr>
          <p:cNvPr id="2050" name="Picture 2" descr="D:\Users\pvassil\RESEARCH\SUBMITTED\15ER\WORKING\v0.1.9_postSubmit\figures\png\tblSizes.png"/>
          <p:cNvPicPr>
            <a:picLocks noGrp="1" noChangeAspect="1" noChangeArrowheads="1"/>
          </p:cNvPicPr>
          <p:nvPr>
            <p:ph sz="half" idx="2"/>
          </p:nvPr>
        </p:nvPicPr>
        <p:blipFill>
          <a:blip r:embed="rId3" cstate="print"/>
          <a:srcRect/>
          <a:stretch>
            <a:fillRect/>
          </a:stretch>
        </p:blipFill>
        <p:spPr bwMode="auto">
          <a:xfrm>
            <a:off x="4724400" y="1600200"/>
            <a:ext cx="4038600" cy="2944663"/>
          </a:xfrm>
          <a:prstGeom prst="rect">
            <a:avLst/>
          </a:prstGeom>
          <a:noFill/>
        </p:spPr>
      </p:pic>
      <p:sp>
        <p:nvSpPr>
          <p:cNvPr id="7" name="Footer Placeholder 3"/>
          <p:cNvSpPr>
            <a:spLocks noGrp="1"/>
          </p:cNvSpPr>
          <p:nvPr>
            <p:ph type="ftr" sz="quarter" idx="11"/>
          </p:nvPr>
        </p:nvSpPr>
        <p:spPr>
          <a:xfrm>
            <a:off x="755576" y="6356350"/>
            <a:ext cx="5264224" cy="365125"/>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patterns</a:t>
            </a:r>
            <a:endParaRPr lang="el-GR" dirty="0"/>
          </a:p>
        </p:txBody>
      </p:sp>
      <p:sp>
        <p:nvSpPr>
          <p:cNvPr id="3" name="Text Placeholder 2"/>
          <p:cNvSpPr>
            <a:spLocks noGrp="1"/>
          </p:cNvSpPr>
          <p:nvPr>
            <p:ph type="body" idx="1"/>
          </p:nvPr>
        </p:nvSpPr>
        <p:spPr/>
        <p:txBody>
          <a:bodyPr/>
          <a:lstStyle/>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0648"/>
            <a:ext cx="8229600" cy="1143000"/>
          </a:xfrm>
        </p:spPr>
        <p:txBody>
          <a:bodyPr>
            <a:normAutofit fontScale="90000"/>
          </a:bodyPr>
          <a:lstStyle/>
          <a:p>
            <a:r>
              <a:rPr lang="en-US" dirty="0" smtClean="0"/>
              <a:t>Exploratory search of the schema histories for patterns</a:t>
            </a:r>
            <a:endParaRPr lang="el-GR" dirty="0"/>
          </a:p>
        </p:txBody>
      </p:sp>
      <p:sp>
        <p:nvSpPr>
          <p:cNvPr id="2" name="Footer Placeholder 1"/>
          <p:cNvSpPr>
            <a:spLocks noGrp="1"/>
          </p:cNvSpPr>
          <p:nvPr>
            <p:ph type="ftr" sz="quarter" idx="11"/>
          </p:nvPr>
        </p:nvSpPr>
        <p:spPr/>
        <p:txBody>
          <a:bodyPr/>
          <a:lstStyle/>
          <a:p>
            <a:endParaRPr lang="el-GR"/>
          </a:p>
        </p:txBody>
      </p:sp>
      <p:sp>
        <p:nvSpPr>
          <p:cNvPr id="3" name="Slide Number Placeholder 2"/>
          <p:cNvSpPr>
            <a:spLocks noGrp="1"/>
          </p:cNvSpPr>
          <p:nvPr>
            <p:ph type="sldNum" sz="quarter" idx="12"/>
          </p:nvPr>
        </p:nvSpPr>
        <p:spPr/>
        <p:txBody>
          <a:bodyPr/>
          <a:lstStyle/>
          <a:p>
            <a:fld id="{17436D98-9539-44E1-9C46-C8A7EE3A4F66}" type="slidenum">
              <a:rPr lang="el-GR" smtClean="0"/>
              <a:pPr/>
              <a:t>67</a:t>
            </a:fld>
            <a:endParaRPr lang="el-GR" dirty="0"/>
          </a:p>
        </p:txBody>
      </p:sp>
      <p:pic>
        <p:nvPicPr>
          <p:cNvPr id="4" name="Picture 3" descr="in-out.png"/>
          <p:cNvPicPr>
            <a:picLocks noChangeAspect="1"/>
          </p:cNvPicPr>
          <p:nvPr/>
        </p:nvPicPr>
        <p:blipFill>
          <a:blip r:embed="rId2" cstate="print"/>
          <a:stretch>
            <a:fillRect/>
          </a:stretch>
        </p:blipFill>
        <p:spPr>
          <a:xfrm>
            <a:off x="0" y="3000375"/>
            <a:ext cx="9144000" cy="3596977"/>
          </a:xfrm>
          <a:prstGeom prst="rect">
            <a:avLst/>
          </a:prstGeom>
        </p:spPr>
      </p:pic>
      <p:sp>
        <p:nvSpPr>
          <p:cNvPr id="5" name="TextBox 4"/>
          <p:cNvSpPr txBox="1"/>
          <p:nvPr/>
        </p:nvSpPr>
        <p:spPr>
          <a:xfrm>
            <a:off x="323528" y="1492275"/>
            <a:ext cx="3816424"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latin typeface="+mn-lt"/>
              </a:rPr>
              <a:t>Input: </a:t>
            </a:r>
            <a:r>
              <a:rPr lang="en-US" sz="2400" dirty="0" smtClean="0">
                <a:latin typeface="+mn-lt"/>
              </a:rPr>
              <a:t>schema histories from </a:t>
            </a:r>
            <a:r>
              <a:rPr lang="en-US" sz="2400" dirty="0" err="1" smtClean="0">
                <a:latin typeface="+mn-lt"/>
              </a:rPr>
              <a:t>github</a:t>
            </a:r>
            <a:r>
              <a:rPr lang="en-US" sz="2400" dirty="0" smtClean="0">
                <a:latin typeface="+mn-lt"/>
              </a:rPr>
              <a:t>/</a:t>
            </a:r>
            <a:r>
              <a:rPr lang="en-US" sz="2400" dirty="0" err="1" smtClean="0">
                <a:latin typeface="+mn-lt"/>
              </a:rPr>
              <a:t>sourceforge</a:t>
            </a:r>
            <a:r>
              <a:rPr lang="en-US" sz="2400" dirty="0" smtClean="0">
                <a:latin typeface="+mn-lt"/>
              </a:rPr>
              <a:t>/…</a:t>
            </a:r>
          </a:p>
          <a:p>
            <a:r>
              <a:rPr lang="en-US" sz="2400" b="1" dirty="0" smtClean="0">
                <a:latin typeface="+mn-lt"/>
              </a:rPr>
              <a:t>Raw material</a:t>
            </a:r>
            <a:r>
              <a:rPr lang="en-US" sz="2400" dirty="0" smtClean="0">
                <a:latin typeface="+mn-lt"/>
              </a:rPr>
              <a:t>: details and stats on each table’s life, as produced by our diff extractor, for all the 8 datasets</a:t>
            </a:r>
            <a:endParaRPr lang="el-GR" sz="2400" dirty="0" smtClean="0">
              <a:latin typeface="+mn-lt"/>
            </a:endParaRPr>
          </a:p>
        </p:txBody>
      </p:sp>
      <p:sp>
        <p:nvSpPr>
          <p:cNvPr id="7" name="TextBox 6"/>
          <p:cNvSpPr txBox="1"/>
          <p:nvPr/>
        </p:nvSpPr>
        <p:spPr>
          <a:xfrm>
            <a:off x="5220072" y="1488207"/>
            <a:ext cx="3816424"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latin typeface="+mn-lt"/>
              </a:rPr>
              <a:t>Output</a:t>
            </a:r>
            <a:r>
              <a:rPr lang="en-US" sz="2400" dirty="0" smtClean="0">
                <a:latin typeface="+mn-lt"/>
              </a:rPr>
              <a:t>: </a:t>
            </a:r>
            <a:r>
              <a:rPr lang="en-US" sz="2400" u="sng" dirty="0" smtClean="0">
                <a:latin typeface="+mn-lt"/>
              </a:rPr>
              <a:t>properties &amp; patterns on table properties (birth, duration, amt of change, …)</a:t>
            </a:r>
            <a:r>
              <a:rPr lang="en-US" sz="2400" dirty="0" smtClean="0">
                <a:latin typeface="+mn-lt"/>
              </a:rPr>
              <a:t> that occur frequently in our data sets</a:t>
            </a:r>
          </a:p>
          <a:p>
            <a:r>
              <a:rPr lang="en-US" sz="2400" b="1" u="sng" dirty="0" smtClean="0"/>
              <a:t>Highlights</a:t>
            </a:r>
            <a:endParaRPr lang="en-US" sz="2400" u="sng" dirty="0" smtClean="0"/>
          </a:p>
          <a:p>
            <a:r>
              <a:rPr lang="en-US" sz="2400" u="sng" dirty="0" smtClean="0"/>
              <a:t>4 patterns of evolution</a:t>
            </a:r>
            <a:endParaRPr lang="el-GR" sz="2400" u="sng" dirty="0" smtClean="0">
              <a:latin typeface="+mn-lt"/>
            </a:endParaRPr>
          </a:p>
        </p:txBody>
      </p:sp>
    </p:spTree>
    <p:extLst>
      <p:ext uri="{BB962C8B-B14F-4D97-AF65-F5344CB8AC3E}">
        <p14:creationId xmlns:p14="http://schemas.microsoft.com/office/powerpoint/2010/main" val="2038622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know so far for </a:t>
            </a:r>
            <a:r>
              <a:rPr lang="en-US" u="sng" dirty="0"/>
              <a:t>table</a:t>
            </a:r>
            <a:r>
              <a:rPr lang="en-US" dirty="0"/>
              <a:t> evolution [ER 15, IS 17]</a:t>
            </a:r>
            <a:endParaRPr lang="el-GR" dirty="0"/>
          </a:p>
        </p:txBody>
      </p:sp>
      <p:sp>
        <p:nvSpPr>
          <p:cNvPr id="3" name="Content Placeholder 2"/>
          <p:cNvSpPr>
            <a:spLocks noGrp="1"/>
          </p:cNvSpPr>
          <p:nvPr>
            <p:ph idx="1"/>
          </p:nvPr>
        </p:nvSpPr>
        <p:spPr/>
        <p:txBody>
          <a:bodyPr>
            <a:normAutofit fontScale="77500" lnSpcReduction="20000"/>
          </a:bodyPr>
          <a:lstStyle/>
          <a:p>
            <a:pPr lvl="0"/>
            <a:r>
              <a:rPr lang="en-US" dirty="0"/>
              <a:t>The </a:t>
            </a:r>
            <a:r>
              <a:rPr lang="en-US" i="1" dirty="0"/>
              <a:t>Γ pattern </a:t>
            </a:r>
            <a:r>
              <a:rPr lang="en-US" dirty="0" smtClean="0"/>
              <a:t>indicates </a:t>
            </a:r>
            <a:r>
              <a:rPr lang="en-US" dirty="0"/>
              <a:t>that tables with large schemata tend to have long durations and avoid removal;</a:t>
            </a:r>
            <a:endParaRPr lang="el-GR" dirty="0"/>
          </a:p>
          <a:p>
            <a:pPr lvl="0"/>
            <a:r>
              <a:rPr lang="en-US" dirty="0"/>
              <a:t>The </a:t>
            </a:r>
            <a:r>
              <a:rPr lang="en-US" i="1" dirty="0"/>
              <a:t>Comet pattern </a:t>
            </a:r>
            <a:r>
              <a:rPr lang="en-US" dirty="0" smtClean="0"/>
              <a:t>indicates </a:t>
            </a:r>
            <a:r>
              <a:rPr lang="en-US" dirty="0"/>
              <a:t>that the tables with most updates are frequently the ones with medium schema size; </a:t>
            </a:r>
            <a:endParaRPr lang="el-GR" dirty="0"/>
          </a:p>
          <a:p>
            <a:pPr lvl="0"/>
            <a:r>
              <a:rPr lang="en-US" dirty="0"/>
              <a:t>The </a:t>
            </a:r>
            <a:r>
              <a:rPr lang="en-US" i="1" dirty="0"/>
              <a:t>Inverse Γ pattern</a:t>
            </a:r>
            <a:r>
              <a:rPr lang="en-US" dirty="0"/>
              <a:t> </a:t>
            </a:r>
            <a:r>
              <a:rPr lang="en-US" dirty="0" smtClean="0"/>
              <a:t>indicates </a:t>
            </a:r>
            <a:r>
              <a:rPr lang="en-US" dirty="0"/>
              <a:t>that tables with medium or small durations produce amounts of updates lower than expected, whereas tables with long duration expose all sorts of update behavior.</a:t>
            </a:r>
            <a:endParaRPr lang="el-GR" dirty="0"/>
          </a:p>
          <a:p>
            <a:pPr lvl="0"/>
            <a:r>
              <a:rPr lang="en-US" dirty="0"/>
              <a:t>The </a:t>
            </a:r>
            <a:r>
              <a:rPr lang="en-US" i="1" dirty="0"/>
              <a:t>Empty Triangle </a:t>
            </a:r>
            <a:r>
              <a:rPr lang="en-US" dirty="0"/>
              <a:t>pattern </a:t>
            </a:r>
            <a:r>
              <a:rPr lang="en-US" dirty="0" smtClean="0"/>
              <a:t>indicates </a:t>
            </a:r>
            <a:r>
              <a:rPr lang="en-US" dirty="0"/>
              <a:t>a significant absence of tables of medium or long durations that were removed –thus, an empty triangle – signifying mainly short lives for deleted tables and low probability of deletion for old timers.</a:t>
            </a:r>
            <a:endParaRPr lang="el-GR" dirty="0"/>
          </a:p>
          <a:p>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68</a:t>
            </a:fld>
            <a:endParaRPr lang="el-GR" dirty="0"/>
          </a:p>
        </p:txBody>
      </p:sp>
    </p:spTree>
    <p:extLst>
      <p:ext uri="{BB962C8B-B14F-4D97-AF65-F5344CB8AC3E}">
        <p14:creationId xmlns:p14="http://schemas.microsoft.com/office/powerpoint/2010/main" val="3231406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size, change and duration</a:t>
            </a:r>
            <a:endParaRPr lang="el-GR" dirty="0"/>
          </a:p>
        </p:txBody>
      </p:sp>
      <p:sp>
        <p:nvSpPr>
          <p:cNvPr id="3" name="Text Placeholder 2"/>
          <p:cNvSpPr>
            <a:spLocks noGrp="1"/>
          </p:cNvSpPr>
          <p:nvPr>
            <p:ph type="body" idx="1"/>
          </p:nvPr>
        </p:nvSpPr>
        <p:spPr/>
        <p:txBody>
          <a:bodyPr/>
          <a:lstStyle/>
          <a:p>
            <a:pPr>
              <a:buFontTx/>
              <a:buChar char="-"/>
            </a:pPr>
            <a:r>
              <a:rPr lang="en-US" dirty="0" smtClean="0"/>
              <a:t>Statistical properties for schema size, change and duration of tables </a:t>
            </a:r>
          </a:p>
          <a:p>
            <a:pPr>
              <a:buFontTx/>
              <a:buChar char="-"/>
            </a:pPr>
            <a:r>
              <a:rPr lang="en-US" dirty="0" smtClean="0"/>
              <a:t> How are these measures interrelated?</a:t>
            </a:r>
            <a:endParaRPr lang="el-GR" dirty="0"/>
          </a:p>
        </p:txBody>
      </p:sp>
      <p:sp>
        <p:nvSpPr>
          <p:cNvPr id="4" name="Slide Number Placeholder 3"/>
          <p:cNvSpPr>
            <a:spLocks noGrp="1"/>
          </p:cNvSpPr>
          <p:nvPr>
            <p:ph type="sldNum" sz="quarter" idx="12"/>
          </p:nvPr>
        </p:nvSpPr>
        <p:spPr/>
        <p:txBody>
          <a:bodyPr/>
          <a:lstStyle/>
          <a:p>
            <a:fld id="{17436D98-9539-44E1-9C46-C8A7EE3A4F66}" type="slidenum">
              <a:rPr lang="el-GR" smtClean="0"/>
              <a:pPr/>
              <a:t>69</a:t>
            </a:fld>
            <a:endParaRPr lang="el-GR"/>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15558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know so far for </a:t>
            </a:r>
            <a:r>
              <a:rPr lang="en-US" u="sng" dirty="0" smtClean="0"/>
              <a:t>table</a:t>
            </a:r>
            <a:r>
              <a:rPr lang="en-US" dirty="0" smtClean="0"/>
              <a:t> evolution [ER 15, IS 17]</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7</a:t>
            </a:fld>
            <a:endParaRPr lang="el-GR"/>
          </a:p>
        </p:txBody>
      </p:sp>
      <p:pic>
        <p:nvPicPr>
          <p:cNvPr id="6" name="Content Placeholder 5" descr="D:\Users\pvassil\RESEARCH\ON_GOING\EVOLUTION\DB_Evolution\21_TableLifetimes\15ER\02_ISeeDeadPeople\16Summer\figures_MASTER\DemoEvoTables.png"/>
          <p:cNvPicPr>
            <a:picLocks noGrp="1"/>
          </p:cNvPicPr>
          <p:nvPr>
            <p:ph idx="1"/>
          </p:nvPr>
        </p:nvPicPr>
        <p:blipFill>
          <a:blip r:embed="rId3" cstate="print"/>
          <a:stretch>
            <a:fillRect/>
          </a:stretch>
        </p:blipFill>
        <p:spPr bwMode="auto">
          <a:xfrm>
            <a:off x="755576" y="1556792"/>
            <a:ext cx="7776864" cy="4680520"/>
          </a:xfrm>
          <a:prstGeom prst="rect">
            <a:avLst/>
          </a:prstGeom>
          <a:noFill/>
          <a:ln>
            <a:noFill/>
          </a:ln>
        </p:spPr>
      </p:pic>
    </p:spTree>
    <p:extLst>
      <p:ext uri="{BB962C8B-B14F-4D97-AF65-F5344CB8AC3E}">
        <p14:creationId xmlns:p14="http://schemas.microsoft.com/office/powerpoint/2010/main" val="30845625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Gamma </a:t>
            </a:r>
            <a:r>
              <a:rPr lang="en-US" dirty="0" smtClean="0">
                <a:solidFill>
                  <a:srgbClr val="FF0000"/>
                </a:solidFill>
                <a:sym typeface="Symbol"/>
              </a:rPr>
              <a:t>      </a:t>
            </a:r>
            <a:r>
              <a:rPr lang="en-US" dirty="0" smtClean="0"/>
              <a:t>Pattern: </a:t>
            </a:r>
            <a:br>
              <a:rPr lang="en-US" dirty="0" smtClean="0"/>
            </a:br>
            <a:r>
              <a:rPr lang="en-US" dirty="0" smtClean="0"/>
              <a:t>"if you 're wide, you survive"</a:t>
            </a:r>
            <a:endParaRPr lang="el-GR" dirty="0"/>
          </a:p>
        </p:txBody>
      </p:sp>
      <p:sp>
        <p:nvSpPr>
          <p:cNvPr id="3" name="Content Placeholder 2"/>
          <p:cNvSpPr>
            <a:spLocks noGrp="1"/>
          </p:cNvSpPr>
          <p:nvPr>
            <p:ph sz="half" idx="1"/>
          </p:nvPr>
        </p:nvSpPr>
        <p:spPr>
          <a:xfrm>
            <a:off x="457200" y="1600200"/>
            <a:ext cx="5410200" cy="4525963"/>
          </a:xfrm>
        </p:spPr>
        <p:txBody>
          <a:bodyPr>
            <a:normAutofit fontScale="92500" lnSpcReduction="10000"/>
          </a:bodyPr>
          <a:lstStyle/>
          <a:p>
            <a:pPr lvl="0"/>
            <a:r>
              <a:rPr lang="en-US" dirty="0" smtClean="0"/>
              <a:t>The Gamma phenomenon: </a:t>
            </a:r>
          </a:p>
          <a:p>
            <a:pPr lvl="1"/>
            <a:r>
              <a:rPr lang="en-US" dirty="0" smtClean="0"/>
              <a:t>tables with small schema sizes can have arbitrary durations, </a:t>
            </a:r>
            <a:r>
              <a:rPr lang="en-US" sz="1800" dirty="0" smtClean="0"/>
              <a:t>//small size does not determine duration</a:t>
            </a:r>
            <a:endParaRPr lang="en-US" dirty="0" smtClean="0"/>
          </a:p>
          <a:p>
            <a:pPr lvl="1"/>
            <a:r>
              <a:rPr lang="en-US" dirty="0" smtClean="0"/>
              <a:t>larger size tables last long </a:t>
            </a:r>
          </a:p>
          <a:p>
            <a:pPr lvl="1"/>
            <a:endParaRPr lang="en-US" dirty="0" smtClean="0"/>
          </a:p>
          <a:p>
            <a:pPr lvl="0"/>
            <a:r>
              <a:rPr lang="en-US" dirty="0" smtClean="0"/>
              <a:t>Observations: </a:t>
            </a:r>
          </a:p>
          <a:p>
            <a:pPr lvl="1"/>
            <a:r>
              <a:rPr lang="en-US" dirty="0" smtClean="0"/>
              <a:t>whenever a table exceeds the critical value of 10 attributes in its schema, its chances of surviving are high. </a:t>
            </a:r>
          </a:p>
          <a:p>
            <a:pPr lvl="1"/>
            <a:r>
              <a:rPr lang="en-US" dirty="0" smtClean="0"/>
              <a:t>in most cases, the large tables are created early on and are not deleted afterwards.</a:t>
            </a:r>
            <a:endParaRPr lang="el-GR" dirty="0" smtClean="0"/>
          </a:p>
        </p:txBody>
      </p:sp>
      <p:sp>
        <p:nvSpPr>
          <p:cNvPr id="9" name="Footer Placeholder 3"/>
          <p:cNvSpPr>
            <a:spLocks noGrp="1"/>
          </p:cNvSpPr>
          <p:nvPr>
            <p:ph type="ftr" sz="quarter" idx="11"/>
          </p:nvPr>
        </p:nvSpPr>
        <p:spPr>
          <a:xfrm>
            <a:off x="755576" y="6356350"/>
            <a:ext cx="5264224" cy="365125"/>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pic>
        <p:nvPicPr>
          <p:cNvPr id="32772" name="Picture 4"/>
          <p:cNvPicPr>
            <a:picLocks noChangeAspect="1" noChangeArrowheads="1"/>
          </p:cNvPicPr>
          <p:nvPr/>
        </p:nvPicPr>
        <p:blipFill>
          <a:blip r:embed="rId3" cstate="print"/>
          <a:srcRect r="59758" b="5404"/>
          <a:stretch>
            <a:fillRect/>
          </a:stretch>
        </p:blipFill>
        <p:spPr bwMode="auto">
          <a:xfrm>
            <a:off x="6400800" y="76200"/>
            <a:ext cx="2743200" cy="6669088"/>
          </a:xfrm>
          <a:prstGeom prst="rect">
            <a:avLst/>
          </a:prstGeom>
          <a:noFill/>
          <a:ln w="9525">
            <a:noFill/>
            <a:miter lim="800000"/>
            <a:headEnd/>
            <a:tailEnd/>
          </a:ln>
          <a:effectLst/>
        </p:spPr>
      </p:pic>
      <p:pic>
        <p:nvPicPr>
          <p:cNvPr id="8" name="Picture 2" descr="D:\Users\pvassil\RESEARCH\SUBMITTED\15ER\CR\Greek_gamma_Capital.png"/>
          <p:cNvPicPr>
            <a:picLocks noChangeAspect="1" noChangeArrowheads="1"/>
          </p:cNvPicPr>
          <p:nvPr/>
        </p:nvPicPr>
        <p:blipFill>
          <a:blip r:embed="rId4" cstate="print"/>
          <a:srcRect/>
          <a:stretch>
            <a:fillRect/>
          </a:stretch>
        </p:blipFill>
        <p:spPr bwMode="auto">
          <a:xfrm>
            <a:off x="3203849" y="260648"/>
            <a:ext cx="432047" cy="541246"/>
          </a:xfrm>
          <a:prstGeom prst="rect">
            <a:avLst/>
          </a:prstGeom>
          <a:noFill/>
        </p:spPr>
      </p:pic>
    </p:spTree>
    <p:extLst>
      <p:ext uri="{BB962C8B-B14F-4D97-AF65-F5344CB8AC3E}">
        <p14:creationId xmlns:p14="http://schemas.microsoft.com/office/powerpoint/2010/main" val="7584841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E29E33-B620-47F9-BB04-8846C2A5AFCC}" type="slidenum">
              <a:rPr kumimoji="0" lang="en-US" smtClean="0"/>
              <a:pPr/>
              <a:t>71</a:t>
            </a:fld>
            <a:endParaRPr kumimoji="0" lang="en-US"/>
          </a:p>
        </p:txBody>
      </p:sp>
      <p:pic>
        <p:nvPicPr>
          <p:cNvPr id="96258" name="Picture 2"/>
          <p:cNvPicPr>
            <a:picLocks noChangeAspect="1" noChangeArrowheads="1"/>
          </p:cNvPicPr>
          <p:nvPr/>
        </p:nvPicPr>
        <p:blipFill>
          <a:blip r:embed="rId3" cstate="print"/>
          <a:srcRect b="6947"/>
          <a:stretch>
            <a:fillRect/>
          </a:stretch>
        </p:blipFill>
        <p:spPr bwMode="auto">
          <a:xfrm>
            <a:off x="0" y="260648"/>
            <a:ext cx="4901465" cy="6309320"/>
          </a:xfrm>
          <a:prstGeom prst="rect">
            <a:avLst/>
          </a:prstGeom>
          <a:noFill/>
          <a:ln w="9525">
            <a:noFill/>
            <a:miter lim="800000"/>
            <a:headEnd/>
            <a:tailEnd/>
          </a:ln>
          <a:effectLst/>
        </p:spPr>
      </p:pic>
      <p:pic>
        <p:nvPicPr>
          <p:cNvPr id="5" name="Picture 2" descr="D:\Users\pvassil\RESEARCH\SUBMITTED\15ER\CR\Greek_gamma_Capital.png"/>
          <p:cNvPicPr>
            <a:picLocks noChangeAspect="1" noChangeArrowheads="1"/>
          </p:cNvPicPr>
          <p:nvPr/>
        </p:nvPicPr>
        <p:blipFill>
          <a:blip r:embed="rId4" cstate="print"/>
          <a:srcRect/>
          <a:stretch>
            <a:fillRect/>
          </a:stretch>
        </p:blipFill>
        <p:spPr bwMode="auto">
          <a:xfrm>
            <a:off x="7668344" y="5085184"/>
            <a:ext cx="1040000" cy="1302857"/>
          </a:xfrm>
          <a:prstGeom prst="rect">
            <a:avLst/>
          </a:prstGeom>
          <a:noFill/>
        </p:spPr>
      </p:pic>
      <p:sp>
        <p:nvSpPr>
          <p:cNvPr id="6" name="TextBox 5"/>
          <p:cNvSpPr txBox="1"/>
          <p:nvPr/>
        </p:nvSpPr>
        <p:spPr>
          <a:xfrm>
            <a:off x="5364088" y="1412776"/>
            <a:ext cx="2808312" cy="2308324"/>
          </a:xfrm>
          <a:prstGeom prst="rect">
            <a:avLst/>
          </a:prstGeom>
          <a:noFill/>
        </p:spPr>
        <p:txBody>
          <a:bodyPr wrap="square" rtlCol="0">
            <a:spAutoFit/>
          </a:bodyPr>
          <a:lstStyle/>
          <a:p>
            <a:r>
              <a:rPr lang="en-US" dirty="0" smtClean="0">
                <a:solidFill>
                  <a:schemeClr val="tx1"/>
                </a:solidFill>
                <a:latin typeface="+mn-lt"/>
              </a:rPr>
              <a:t>Exceptions </a:t>
            </a:r>
          </a:p>
          <a:p>
            <a:pPr marL="179388" indent="-179388">
              <a:buFontTx/>
              <a:buChar char="-"/>
            </a:pPr>
            <a:r>
              <a:rPr lang="en-US" dirty="0" smtClean="0"/>
              <a:t> </a:t>
            </a:r>
            <a:r>
              <a:rPr lang="en-US" dirty="0" err="1" smtClean="0"/>
              <a:t>Biosql</a:t>
            </a:r>
            <a:r>
              <a:rPr lang="en-US" dirty="0" smtClean="0"/>
              <a:t>: nobody </a:t>
            </a:r>
            <a:r>
              <a:rPr lang="en-US" dirty="0" smtClean="0">
                <a:solidFill>
                  <a:schemeClr val="tx1"/>
                </a:solidFill>
                <a:latin typeface="+mn-lt"/>
              </a:rPr>
              <a:t>exceeds 10 attributes</a:t>
            </a:r>
          </a:p>
          <a:p>
            <a:pPr marL="179388" indent="-179388">
              <a:buFontTx/>
              <a:buChar char="-"/>
            </a:pPr>
            <a:r>
              <a:rPr lang="en-US" dirty="0" smtClean="0"/>
              <a:t> </a:t>
            </a:r>
            <a:r>
              <a:rPr lang="en-US" dirty="0" err="1" smtClean="0"/>
              <a:t>Ensembl</a:t>
            </a:r>
            <a:r>
              <a:rPr lang="en-US" dirty="0" smtClean="0"/>
              <a:t>, </a:t>
            </a:r>
            <a:r>
              <a:rPr lang="en-US" dirty="0" err="1" smtClean="0"/>
              <a:t>mwiki</a:t>
            </a:r>
            <a:r>
              <a:rPr lang="en-US" dirty="0" smtClean="0"/>
              <a:t>: very few exceed 10 attributes, 3 of them died</a:t>
            </a:r>
          </a:p>
          <a:p>
            <a:pPr marL="179388" indent="-179388">
              <a:buFontTx/>
              <a:buChar char="-"/>
            </a:pPr>
            <a:r>
              <a:rPr lang="en-US" dirty="0" smtClean="0">
                <a:solidFill>
                  <a:schemeClr val="tx1"/>
                </a:solidFill>
                <a:latin typeface="+mn-lt"/>
              </a:rPr>
              <a:t> typo: has many late born survivors</a:t>
            </a:r>
          </a:p>
        </p:txBody>
      </p:sp>
      <p:sp>
        <p:nvSpPr>
          <p:cNvPr id="7" name="Footer Placeholder 6"/>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30426390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The Comet Pattern</a:t>
            </a:r>
            <a:endParaRPr lang="el-GR" dirty="0">
              <a:solidFill>
                <a:schemeClr val="accent6">
                  <a:lumMod val="60000"/>
                  <a:lumOff val="40000"/>
                </a:schemeClr>
              </a:solidFill>
            </a:endParaRPr>
          </a:p>
        </p:txBody>
      </p:sp>
      <p:sp>
        <p:nvSpPr>
          <p:cNvPr id="3" name="Content Placeholder 2"/>
          <p:cNvSpPr>
            <a:spLocks noGrp="1"/>
          </p:cNvSpPr>
          <p:nvPr>
            <p:ph sz="half" idx="1"/>
          </p:nvPr>
        </p:nvSpPr>
        <p:spPr>
          <a:xfrm>
            <a:off x="457200" y="1600200"/>
            <a:ext cx="5638800" cy="4525963"/>
          </a:xfrm>
        </p:spPr>
        <p:txBody>
          <a:bodyPr>
            <a:noAutofit/>
          </a:bodyPr>
          <a:lstStyle/>
          <a:p>
            <a:pPr lvl="0">
              <a:buNone/>
            </a:pPr>
            <a:r>
              <a:rPr lang="en-US" sz="2400" dirty="0" smtClean="0"/>
              <a:t>“Comet “ for change over schema size with:</a:t>
            </a:r>
          </a:p>
          <a:p>
            <a:pPr lvl="0"/>
            <a:r>
              <a:rPr lang="en-US" sz="2400" dirty="0" smtClean="0"/>
              <a:t>a large, dense, </a:t>
            </a:r>
            <a:r>
              <a:rPr lang="en-US" sz="2400" dirty="0" smtClean="0">
                <a:solidFill>
                  <a:srgbClr val="FF0000"/>
                </a:solidFill>
              </a:rPr>
              <a:t>nucleus</a:t>
            </a:r>
            <a:r>
              <a:rPr lang="en-US" sz="2400" dirty="0" smtClean="0"/>
              <a:t> cluster close to the beginning of the axes, denoting small size and small amount of change, </a:t>
            </a:r>
          </a:p>
          <a:p>
            <a:pPr lvl="0"/>
            <a:r>
              <a:rPr lang="en-US" sz="2400" dirty="0" smtClean="0">
                <a:solidFill>
                  <a:srgbClr val="FF0000"/>
                </a:solidFill>
              </a:rPr>
              <a:t>medium</a:t>
            </a:r>
            <a:r>
              <a:rPr lang="en-US" sz="2400" dirty="0" smtClean="0"/>
              <a:t> schema </a:t>
            </a:r>
            <a:r>
              <a:rPr lang="en-US" sz="2400" dirty="0" smtClean="0">
                <a:solidFill>
                  <a:srgbClr val="FF0000"/>
                </a:solidFill>
              </a:rPr>
              <a:t>size</a:t>
            </a:r>
            <a:r>
              <a:rPr lang="en-US" sz="2400" dirty="0" smtClean="0"/>
              <a:t> tables typically demonstrating </a:t>
            </a:r>
            <a:r>
              <a:rPr lang="en-US" sz="2400" dirty="0" smtClean="0">
                <a:solidFill>
                  <a:srgbClr val="FF0000"/>
                </a:solidFill>
              </a:rPr>
              <a:t>medium to large change</a:t>
            </a:r>
          </a:p>
          <a:p>
            <a:pPr lvl="1"/>
            <a:r>
              <a:rPr lang="en-US" sz="1800" dirty="0" smtClean="0"/>
              <a:t>The tables with the largest amount of change are typically </a:t>
            </a:r>
            <a:r>
              <a:rPr lang="en-US" sz="1800" smtClean="0"/>
              <a:t>tables whose schema is on average one standard deviation above the mean</a:t>
            </a:r>
            <a:endParaRPr lang="en-US" sz="1800" dirty="0" smtClean="0"/>
          </a:p>
          <a:p>
            <a:pPr lvl="0"/>
            <a:r>
              <a:rPr lang="en-US" sz="2400" dirty="0" smtClean="0">
                <a:solidFill>
                  <a:srgbClr val="FF0000"/>
                </a:solidFill>
              </a:rPr>
              <a:t>wide</a:t>
            </a:r>
            <a:r>
              <a:rPr lang="en-US" sz="2400" dirty="0" smtClean="0"/>
              <a:t> tables with large schema sizes demonstrating </a:t>
            </a:r>
            <a:r>
              <a:rPr lang="en-US" sz="2400" dirty="0" smtClean="0">
                <a:solidFill>
                  <a:srgbClr val="FF0000"/>
                </a:solidFill>
              </a:rPr>
              <a:t>small to medium </a:t>
            </a:r>
            <a:r>
              <a:rPr lang="en-US" sz="2400" dirty="0" smtClean="0"/>
              <a:t>(typically around the middle of the y-axis) amount of change.</a:t>
            </a:r>
          </a:p>
        </p:txBody>
      </p:sp>
      <p:pic>
        <p:nvPicPr>
          <p:cNvPr id="31745" name="Picture 1"/>
          <p:cNvPicPr>
            <a:picLocks noGrp="1" noChangeAspect="1" noChangeArrowheads="1"/>
          </p:cNvPicPr>
          <p:nvPr>
            <p:ph sz="half" idx="2"/>
          </p:nvPr>
        </p:nvPicPr>
        <p:blipFill>
          <a:blip r:embed="rId3" cstate="print"/>
          <a:srcRect r="58491" b="3957"/>
          <a:stretch>
            <a:fillRect/>
          </a:stretch>
        </p:blipFill>
        <p:spPr bwMode="auto">
          <a:xfrm>
            <a:off x="6477000" y="76200"/>
            <a:ext cx="2667000" cy="6398204"/>
          </a:xfrm>
          <a:prstGeom prst="rect">
            <a:avLst/>
          </a:prstGeom>
          <a:noFill/>
          <a:ln w="9525">
            <a:noFill/>
            <a:miter lim="800000"/>
            <a:headEnd/>
            <a:tailEnd/>
          </a:ln>
          <a:effectLst/>
        </p:spPr>
      </p:pic>
      <p:sp>
        <p:nvSpPr>
          <p:cNvPr id="8" name="Footer Placeholder 3"/>
          <p:cNvSpPr>
            <a:spLocks noGrp="1"/>
          </p:cNvSpPr>
          <p:nvPr>
            <p:ph type="ftr" sz="quarter" idx="11"/>
          </p:nvPr>
        </p:nvSpPr>
        <p:spPr>
          <a:xfrm>
            <a:off x="755576" y="6356350"/>
            <a:ext cx="5264224" cy="365125"/>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42870305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5148064" y="188640"/>
            <a:ext cx="3710782" cy="2590800"/>
            <a:chOff x="5562600" y="2743200"/>
            <a:chExt cx="3710782" cy="2590800"/>
          </a:xfrm>
        </p:grpSpPr>
        <p:pic>
          <p:nvPicPr>
            <p:cNvPr id="27652" name="Picture 4" descr="comet"/>
            <p:cNvPicPr>
              <a:picLocks noChangeAspect="1" noChangeArrowheads="1"/>
            </p:cNvPicPr>
            <p:nvPr/>
          </p:nvPicPr>
          <p:blipFill>
            <a:blip r:embed="rId3" cstate="print"/>
            <a:srcRect/>
            <a:stretch>
              <a:fillRect/>
            </a:stretch>
          </p:blipFill>
          <p:spPr bwMode="auto">
            <a:xfrm>
              <a:off x="5562600" y="2743200"/>
              <a:ext cx="3710782" cy="2590800"/>
            </a:xfrm>
            <a:prstGeom prst="rect">
              <a:avLst/>
            </a:prstGeom>
            <a:noFill/>
          </p:spPr>
        </p:pic>
        <p:sp>
          <p:nvSpPr>
            <p:cNvPr id="9" name="Rectangle 8"/>
            <p:cNvSpPr/>
            <p:nvPr/>
          </p:nvSpPr>
          <p:spPr>
            <a:xfrm>
              <a:off x="5791200" y="2971800"/>
              <a:ext cx="3352800" cy="215444"/>
            </a:xfrm>
            <a:prstGeom prst="rect">
              <a:avLst/>
            </a:prstGeom>
          </p:spPr>
          <p:txBody>
            <a:bodyPr wrap="square">
              <a:spAutoFit/>
            </a:bodyPr>
            <a:lstStyle/>
            <a:p>
              <a:pPr algn="r"/>
              <a:r>
                <a:rPr lang="fr-FR" sz="800" dirty="0" smtClean="0"/>
                <a:t>http://visual.merriam-webster.com/astronomy/celestial-bodies/comet.php</a:t>
              </a:r>
              <a:endParaRPr lang="el-GR" sz="8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grpSp>
        <p:nvGrpSpPr>
          <p:cNvPr id="4" name="Group 10"/>
          <p:cNvGrpSpPr/>
          <p:nvPr/>
        </p:nvGrpSpPr>
        <p:grpSpPr>
          <a:xfrm>
            <a:off x="6660232" y="2852936"/>
            <a:ext cx="2169184" cy="2806244"/>
            <a:chOff x="5257800" y="3657600"/>
            <a:chExt cx="2169184" cy="2806244"/>
          </a:xfrm>
        </p:grpSpPr>
        <p:pic>
          <p:nvPicPr>
            <p:cNvPr id="27650" name="Picture 2" descr="The parts of a comet:  nucleus, coma, and tails."/>
            <p:cNvPicPr>
              <a:picLocks noChangeAspect="1" noChangeArrowheads="1"/>
            </p:cNvPicPr>
            <p:nvPr/>
          </p:nvPicPr>
          <p:blipFill>
            <a:blip r:embed="rId4" cstate="print"/>
            <a:srcRect/>
            <a:stretch>
              <a:fillRect/>
            </a:stretch>
          </p:blipFill>
          <p:spPr bwMode="auto">
            <a:xfrm>
              <a:off x="5410200" y="3657600"/>
              <a:ext cx="1905000" cy="2543175"/>
            </a:xfrm>
            <a:prstGeom prst="rect">
              <a:avLst/>
            </a:prstGeom>
            <a:noFill/>
          </p:spPr>
        </p:pic>
        <p:sp>
          <p:nvSpPr>
            <p:cNvPr id="7" name="Rectangle 6"/>
            <p:cNvSpPr/>
            <p:nvPr/>
          </p:nvSpPr>
          <p:spPr>
            <a:xfrm>
              <a:off x="5257800" y="6248400"/>
              <a:ext cx="2169184" cy="215444"/>
            </a:xfrm>
            <a:prstGeom prst="rect">
              <a:avLst/>
            </a:prstGeom>
          </p:spPr>
          <p:txBody>
            <a:bodyPr wrap="none">
              <a:spAutoFit/>
            </a:bodyPr>
            <a:lstStyle/>
            <a:p>
              <a:r>
                <a:rPr lang="fr-FR" sz="800" dirty="0" smtClean="0"/>
                <a:t>http://spaceplace.nasa.gov/comet-nucleus/en/</a:t>
              </a:r>
              <a:endParaRPr lang="el-GR" sz="800" dirty="0"/>
            </a:p>
          </p:txBody>
        </p:sp>
      </p:grpSp>
      <p:pic>
        <p:nvPicPr>
          <p:cNvPr id="97282" name="Picture 2"/>
          <p:cNvPicPr>
            <a:picLocks noChangeAspect="1" noChangeArrowheads="1"/>
          </p:cNvPicPr>
          <p:nvPr/>
        </p:nvPicPr>
        <p:blipFill>
          <a:blip r:embed="rId5" cstate="print"/>
          <a:srcRect b="7306"/>
          <a:stretch>
            <a:fillRect/>
          </a:stretch>
        </p:blipFill>
        <p:spPr bwMode="auto">
          <a:xfrm>
            <a:off x="251520" y="216024"/>
            <a:ext cx="5032730" cy="6453336"/>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840612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inverse Gamma </a:t>
            </a:r>
            <a:br>
              <a:rPr lang="en-US" dirty="0" smtClean="0"/>
            </a:br>
            <a:r>
              <a:rPr lang="en-US" dirty="0" smtClean="0"/>
              <a:t>pattern</a:t>
            </a:r>
            <a:endParaRPr lang="el-GR" dirty="0"/>
          </a:p>
        </p:txBody>
      </p:sp>
      <p:sp>
        <p:nvSpPr>
          <p:cNvPr id="3" name="Content Placeholder 2"/>
          <p:cNvSpPr>
            <a:spLocks noGrp="1"/>
          </p:cNvSpPr>
          <p:nvPr>
            <p:ph sz="half" idx="1"/>
          </p:nvPr>
        </p:nvSpPr>
        <p:spPr>
          <a:xfrm>
            <a:off x="457200" y="1600200"/>
            <a:ext cx="5486400" cy="4525963"/>
          </a:xfrm>
        </p:spPr>
        <p:txBody>
          <a:bodyPr>
            <a:normAutofit/>
          </a:bodyPr>
          <a:lstStyle/>
          <a:p>
            <a:pPr lvl="0"/>
            <a:r>
              <a:rPr lang="en-US" dirty="0" smtClean="0"/>
              <a:t>The correlation of change and duration is as follows:</a:t>
            </a:r>
          </a:p>
          <a:p>
            <a:pPr lvl="1"/>
            <a:r>
              <a:rPr lang="en-US" dirty="0" smtClean="0"/>
              <a:t>small durations come necessarily with small change, </a:t>
            </a:r>
          </a:p>
          <a:p>
            <a:pPr lvl="1"/>
            <a:r>
              <a:rPr lang="en-US" dirty="0" smtClean="0"/>
              <a:t>large durations come with all kinds of change activity and </a:t>
            </a:r>
          </a:p>
          <a:p>
            <a:pPr lvl="1"/>
            <a:r>
              <a:rPr lang="en-US" dirty="0" smtClean="0"/>
              <a:t>medium sized durations come mostly with small change activity (Inverse Gamma). </a:t>
            </a:r>
            <a:endParaRPr lang="el-GR" dirty="0" smtClean="0"/>
          </a:p>
          <a:p>
            <a:endParaRPr lang="el-GR" dirty="0"/>
          </a:p>
        </p:txBody>
      </p:sp>
      <p:pic>
        <p:nvPicPr>
          <p:cNvPr id="30721" name="Picture 1"/>
          <p:cNvPicPr>
            <a:picLocks noGrp="1" noChangeAspect="1" noChangeArrowheads="1"/>
          </p:cNvPicPr>
          <p:nvPr>
            <p:ph sz="half" idx="2"/>
          </p:nvPr>
        </p:nvPicPr>
        <p:blipFill>
          <a:blip r:embed="rId3" cstate="print"/>
          <a:srcRect r="58491" b="3957"/>
          <a:stretch>
            <a:fillRect/>
          </a:stretch>
        </p:blipFill>
        <p:spPr bwMode="auto">
          <a:xfrm>
            <a:off x="6324600" y="152399"/>
            <a:ext cx="2743200" cy="6581009"/>
          </a:xfrm>
          <a:prstGeom prst="rect">
            <a:avLst/>
          </a:prstGeom>
          <a:noFill/>
          <a:ln w="9525">
            <a:noFill/>
            <a:miter lim="800000"/>
            <a:headEnd/>
            <a:tailEnd/>
          </a:ln>
          <a:effectLst/>
        </p:spPr>
      </p:pic>
      <p:sp>
        <p:nvSpPr>
          <p:cNvPr id="9" name="Footer Placeholder 3"/>
          <p:cNvSpPr>
            <a:spLocks noGrp="1"/>
          </p:cNvSpPr>
          <p:nvPr>
            <p:ph type="ftr" sz="quarter" idx="11"/>
          </p:nvPr>
        </p:nvSpPr>
        <p:spPr>
          <a:xfrm>
            <a:off x="755576" y="6356350"/>
            <a:ext cx="5264224" cy="365125"/>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8" name="Picture 2" descr="D:\Users\pvassil\RESEARCH\SUBMITTED\15ER\CR\Greek_gamma_Capital.png"/>
          <p:cNvPicPr>
            <a:picLocks noChangeAspect="1" noChangeArrowheads="1"/>
          </p:cNvPicPr>
          <p:nvPr/>
        </p:nvPicPr>
        <p:blipFill>
          <a:blip r:embed="rId4" cstate="print"/>
          <a:srcRect/>
          <a:stretch>
            <a:fillRect/>
          </a:stretch>
        </p:blipFill>
        <p:spPr bwMode="auto">
          <a:xfrm flipH="1" flipV="1">
            <a:off x="5364088" y="260648"/>
            <a:ext cx="432047" cy="541246"/>
          </a:xfrm>
          <a:prstGeom prst="rect">
            <a:avLst/>
          </a:prstGeom>
          <a:noFill/>
        </p:spPr>
      </p:pic>
    </p:spTree>
    <p:extLst>
      <p:ext uri="{BB962C8B-B14F-4D97-AF65-F5344CB8AC3E}">
        <p14:creationId xmlns:p14="http://schemas.microsoft.com/office/powerpoint/2010/main" val="5289910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pic>
        <p:nvPicPr>
          <p:cNvPr id="5" name="Picture 2" descr="D:\Users\pvassil\RESEARCH\SUBMITTED\15ER\CR\Greek_gamma_Capital.png"/>
          <p:cNvPicPr>
            <a:picLocks noChangeAspect="1" noChangeArrowheads="1"/>
          </p:cNvPicPr>
          <p:nvPr/>
        </p:nvPicPr>
        <p:blipFill>
          <a:blip r:embed="rId3" cstate="print"/>
          <a:srcRect/>
          <a:stretch>
            <a:fillRect/>
          </a:stretch>
        </p:blipFill>
        <p:spPr bwMode="auto">
          <a:xfrm flipH="1" flipV="1">
            <a:off x="7956376" y="5085184"/>
            <a:ext cx="1040000" cy="1302857"/>
          </a:xfrm>
          <a:prstGeom prst="rect">
            <a:avLst/>
          </a:prstGeom>
          <a:noFill/>
        </p:spPr>
      </p:pic>
      <p:sp>
        <p:nvSpPr>
          <p:cNvPr id="6" name="Footer Placeholder 5"/>
          <p:cNvSpPr>
            <a:spLocks noGrp="1"/>
          </p:cNvSpPr>
          <p:nvPr>
            <p:ph type="ftr" sz="quarter" idx="11"/>
          </p:nvPr>
        </p:nvSpPr>
        <p:spPr/>
        <p:txBody>
          <a:bodyPr/>
          <a:lstStyle/>
          <a:p>
            <a:endParaRPr lang="el-GR"/>
          </a:p>
        </p:txBody>
      </p:sp>
      <p:pic>
        <p:nvPicPr>
          <p:cNvPr id="1026" name="Picture 2" descr="C:\Users\pvassil\Downloads\Picture1.png"/>
          <p:cNvPicPr>
            <a:picLocks noChangeAspect="1" noChangeArrowheads="1"/>
          </p:cNvPicPr>
          <p:nvPr/>
        </p:nvPicPr>
        <p:blipFill>
          <a:blip r:embed="rId4" cstate="print"/>
          <a:srcRect/>
          <a:stretch>
            <a:fillRect/>
          </a:stretch>
        </p:blipFill>
        <p:spPr bwMode="auto">
          <a:xfrm>
            <a:off x="395536" y="0"/>
            <a:ext cx="5328592" cy="6788055"/>
          </a:xfrm>
          <a:prstGeom prst="rect">
            <a:avLst/>
          </a:prstGeom>
          <a:noFill/>
        </p:spPr>
      </p:pic>
    </p:spTree>
    <p:extLst>
      <p:ext uri="{BB962C8B-B14F-4D97-AF65-F5344CB8AC3E}">
        <p14:creationId xmlns:p14="http://schemas.microsoft.com/office/powerpoint/2010/main" val="9740880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 &amp; schema size &amp; matters of life and death</a:t>
            </a:r>
            <a:endParaRPr lang="el-GR" dirty="0"/>
          </a:p>
        </p:txBody>
      </p:sp>
      <p:sp>
        <p:nvSpPr>
          <p:cNvPr id="3" name="Text Placeholder 2"/>
          <p:cNvSpPr>
            <a:spLocks noGrp="1"/>
          </p:cNvSpPr>
          <p:nvPr>
            <p:ph type="body" idx="1"/>
          </p:nvPr>
        </p:nvSpPr>
        <p:spPr/>
        <p:txBody>
          <a:bodyPr/>
          <a:lstStyle/>
          <a:p>
            <a:r>
              <a:rPr lang="en-US" dirty="0" smtClean="0"/>
              <a:t>Who are the top changers?</a:t>
            </a:r>
          </a:p>
          <a:p>
            <a:r>
              <a:rPr lang="en-US" dirty="0" smtClean="0"/>
              <a:t>Who are removed at some point of time?</a:t>
            </a:r>
          </a:p>
          <a:p>
            <a:r>
              <a:rPr lang="en-US" dirty="0" smtClean="0"/>
              <a:t>How do removals take place?</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
        <p:nvSpPr>
          <p:cNvPr id="5" name="Footer Placeholder 4"/>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9963518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Quiet tables rule, esp. for mature db’s</a:t>
            </a:r>
            <a:br>
              <a:rPr lang="en-US" dirty="0" smtClean="0"/>
            </a:br>
            <a:endParaRPr lang="el-GR" dirty="0"/>
          </a:p>
        </p:txBody>
      </p:sp>
      <p:sp>
        <p:nvSpPr>
          <p:cNvPr id="3" name="Content Placeholder 2"/>
          <p:cNvSpPr>
            <a:spLocks noGrp="1"/>
          </p:cNvSpPr>
          <p:nvPr>
            <p:ph sz="half" idx="1"/>
          </p:nvPr>
        </p:nvSpPr>
        <p:spPr>
          <a:xfrm>
            <a:off x="457200" y="3733800"/>
            <a:ext cx="4038600" cy="2468563"/>
          </a:xfrm>
        </p:spPr>
        <p:txBody>
          <a:bodyPr>
            <a:normAutofit/>
          </a:bodyPr>
          <a:lstStyle/>
          <a:p>
            <a:pPr>
              <a:buNone/>
            </a:pPr>
            <a:r>
              <a:rPr lang="en-US" sz="2000" u="sng" dirty="0" smtClean="0"/>
              <a:t>Non-survivors</a:t>
            </a:r>
          </a:p>
          <a:p>
            <a:r>
              <a:rPr lang="en-US" sz="2000" dirty="0" smtClean="0"/>
              <a:t>Sudden deaths mostly</a:t>
            </a:r>
          </a:p>
          <a:p>
            <a:r>
              <a:rPr lang="en-US" sz="2000" dirty="0" smtClean="0"/>
              <a:t>Quiet come ~ close</a:t>
            </a:r>
          </a:p>
          <a:p>
            <a:r>
              <a:rPr lang="en-US" sz="2000" dirty="0" smtClean="0"/>
              <a:t>Too few active</a:t>
            </a:r>
            <a:endParaRPr lang="el-GR" sz="2000" dirty="0"/>
          </a:p>
        </p:txBody>
      </p:sp>
      <p:pic>
        <p:nvPicPr>
          <p:cNvPr id="1026" name="Picture 2" descr="C:\USERS\pvassil\RESEARCH\SUBMITTED\15ER\WORKING\v0.1.9_postSubmit\figures\png\perversion_new.png"/>
          <p:cNvPicPr>
            <a:picLocks noGrp="1" noChangeAspect="1" noChangeArrowheads="1"/>
          </p:cNvPicPr>
          <p:nvPr>
            <p:ph sz="half" idx="2"/>
          </p:nvPr>
        </p:nvPicPr>
        <p:blipFill>
          <a:blip r:embed="rId3" cstate="print"/>
          <a:srcRect/>
          <a:stretch>
            <a:fillRect/>
          </a:stretch>
        </p:blipFill>
        <p:spPr bwMode="auto">
          <a:xfrm>
            <a:off x="609600" y="914400"/>
            <a:ext cx="8305800" cy="2681186"/>
          </a:xfrm>
          <a:prstGeom prst="rect">
            <a:avLst/>
          </a:prstGeom>
          <a:noFill/>
        </p:spPr>
      </p:pic>
      <p:sp>
        <p:nvSpPr>
          <p:cNvPr id="10" name="Footer Placeholder 3"/>
          <p:cNvSpPr>
            <a:spLocks noGrp="1"/>
          </p:cNvSpPr>
          <p:nvPr>
            <p:ph type="ftr" sz="quarter" idx="11"/>
          </p:nvPr>
        </p:nvSpPr>
        <p:spPr>
          <a:xfrm>
            <a:off x="755576" y="6356350"/>
            <a:ext cx="5264224" cy="365125"/>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
        <p:nvSpPr>
          <p:cNvPr id="8" name="Content Placeholder 2"/>
          <p:cNvSpPr txBox="1">
            <a:spLocks/>
          </p:cNvSpPr>
          <p:nvPr/>
        </p:nvSpPr>
        <p:spPr>
          <a:xfrm>
            <a:off x="4572000" y="3733800"/>
            <a:ext cx="4038600" cy="2468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sng" strike="noStrike" kern="1200" cap="none" spc="0" normalizeH="0" baseline="0" noProof="0" dirty="0" smtClean="0">
                <a:ln>
                  <a:noFill/>
                </a:ln>
                <a:solidFill>
                  <a:schemeClr val="tx1"/>
                </a:solidFill>
                <a:effectLst/>
                <a:uLnTx/>
                <a:uFillTx/>
                <a:latin typeface="+mn-lt"/>
                <a:ea typeface="+mn-ea"/>
                <a:cs typeface="+mn-cs"/>
              </a:rPr>
              <a:t>Survivors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Quiet tables rule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Rigid and active then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FF0000"/>
                </a:solidFill>
                <a:latin typeface="+mn-lt"/>
              </a:rPr>
              <a:t>Active mostly in “new” db’s</a:t>
            </a: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smtClean="0">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838200" y="5877272"/>
            <a:ext cx="7391400" cy="400110"/>
          </a:xfrm>
          <a:prstGeom prst="rect">
            <a:avLst/>
          </a:prstGeom>
          <a:noFill/>
        </p:spPr>
        <p:txBody>
          <a:bodyPr wrap="square" rtlCol="0">
            <a:spAutoFit/>
          </a:bodyPr>
          <a:lstStyle/>
          <a:p>
            <a:pPr lvl="0"/>
            <a:r>
              <a:rPr lang="en-US" sz="2000" u="sng" dirty="0" smtClean="0">
                <a:solidFill>
                  <a:schemeClr val="tx1"/>
                </a:solidFill>
                <a:latin typeface="+mn-lt"/>
              </a:rPr>
              <a:t>Mature DB’s</a:t>
            </a:r>
            <a:r>
              <a:rPr lang="en-US" sz="2000" dirty="0" smtClean="0">
                <a:solidFill>
                  <a:schemeClr val="tx1"/>
                </a:solidFill>
                <a:latin typeface="+mn-lt"/>
              </a:rPr>
              <a:t>: the </a:t>
            </a:r>
            <a:r>
              <a:rPr lang="en-US" sz="2000" dirty="0" smtClean="0">
                <a:solidFill>
                  <a:srgbClr val="3333FF"/>
                </a:solidFill>
                <a:latin typeface="+mn-lt"/>
              </a:rPr>
              <a:t>pct of active tables drops significantly </a:t>
            </a:r>
          </a:p>
        </p:txBody>
      </p:sp>
    </p:spTree>
    <p:extLst>
      <p:ext uri="{BB962C8B-B14F-4D97-AF65-F5344CB8AC3E}">
        <p14:creationId xmlns:p14="http://schemas.microsoft.com/office/powerpoint/2010/main" val="25949628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76200"/>
            <a:ext cx="8534400" cy="1417638"/>
          </a:xfrm>
        </p:spPr>
        <p:txBody>
          <a:bodyPr>
            <a:normAutofit/>
          </a:bodyPr>
          <a:lstStyle/>
          <a:p>
            <a:pPr lvl="0" algn="r">
              <a:defRPr/>
            </a:pPr>
            <a:r>
              <a:rPr lang="en-US" sz="2800" b="1" dirty="0" smtClean="0"/>
              <a:t>Longevity and update </a:t>
            </a:r>
            <a:br>
              <a:rPr lang="en-US" sz="2800" b="1" dirty="0" smtClean="0"/>
            </a:br>
            <a:r>
              <a:rPr lang="en-US" sz="2800" b="1" dirty="0" smtClean="0"/>
              <a:t>activity correlate !!</a:t>
            </a:r>
            <a:br>
              <a:rPr lang="en-US" sz="2800" b="1" dirty="0" smtClean="0"/>
            </a:br>
            <a:endParaRPr lang="el-GR" sz="2800" dirty="0"/>
          </a:p>
        </p:txBody>
      </p:sp>
      <p:sp>
        <p:nvSpPr>
          <p:cNvPr id="15" name="Footer Placeholder 14"/>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B6F15528-21DE-4FAA-801E-634DDDAF4B2B}" type="slidenum">
              <a:rPr lang="en-US" smtClean="0"/>
              <a:pPr/>
              <a:t>78</a:t>
            </a:fld>
            <a:endParaRPr lang="en-US"/>
          </a:p>
        </p:txBody>
      </p:sp>
      <p:pic>
        <p:nvPicPr>
          <p:cNvPr id="18"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21"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4" name="Right Brace 3"/>
          <p:cNvSpPr/>
          <p:nvPr/>
        </p:nvSpPr>
        <p:spPr>
          <a:xfrm rot="17882556">
            <a:off x="1399597" y="3488793"/>
            <a:ext cx="264894" cy="14531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1600200" y="3810000"/>
            <a:ext cx="2057400" cy="523220"/>
          </a:xfrm>
          <a:prstGeom prst="rect">
            <a:avLst/>
          </a:prstGeom>
          <a:noFill/>
        </p:spPr>
        <p:txBody>
          <a:bodyPr wrap="square" rtlCol="0">
            <a:spAutoFit/>
          </a:bodyPr>
          <a:lstStyle/>
          <a:p>
            <a:r>
              <a:rPr lang="en-US" sz="1400" dirty="0" smtClean="0">
                <a:solidFill>
                  <a:srgbClr val="0000FF"/>
                </a:solidFill>
                <a:latin typeface="+mn-lt"/>
              </a:rPr>
              <a:t>Too many top changers are born early</a:t>
            </a:r>
            <a:endParaRPr lang="el-GR" sz="1400" dirty="0">
              <a:solidFill>
                <a:srgbClr val="0000FF"/>
              </a:solidFill>
              <a:latin typeface="+mn-lt"/>
            </a:endParaRPr>
          </a:p>
        </p:txBody>
      </p:sp>
      <p:sp>
        <p:nvSpPr>
          <p:cNvPr id="6" name="TextBox 5"/>
          <p:cNvSpPr txBox="1"/>
          <p:nvPr/>
        </p:nvSpPr>
        <p:spPr>
          <a:xfrm>
            <a:off x="4114800" y="76200"/>
            <a:ext cx="1296144" cy="523220"/>
          </a:xfrm>
          <a:prstGeom prst="rect">
            <a:avLst/>
          </a:prstGeom>
          <a:noFill/>
        </p:spPr>
        <p:txBody>
          <a:bodyPr wrap="square" rtlCol="0">
            <a:spAutoFit/>
          </a:bodyPr>
          <a:lstStyle/>
          <a:p>
            <a:r>
              <a:rPr lang="en-US" sz="1400" dirty="0" smtClean="0">
                <a:solidFill>
                  <a:srgbClr val="0000FF"/>
                </a:solidFill>
                <a:latin typeface="+mn-lt"/>
              </a:rPr>
              <a:t>Top changers live long</a:t>
            </a:r>
            <a:endParaRPr lang="el-GR" sz="1400" dirty="0">
              <a:solidFill>
                <a:srgbClr val="0000FF"/>
              </a:solidFill>
              <a:latin typeface="+mn-lt"/>
            </a:endParaRPr>
          </a:p>
        </p:txBody>
      </p:sp>
      <p:sp>
        <p:nvSpPr>
          <p:cNvPr id="9" name="TextBox 8"/>
          <p:cNvSpPr txBox="1"/>
          <p:nvPr/>
        </p:nvSpPr>
        <p:spPr>
          <a:xfrm>
            <a:off x="685800"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2" name="Right Brace 11"/>
          <p:cNvSpPr/>
          <p:nvPr/>
        </p:nvSpPr>
        <p:spPr>
          <a:xfrm rot="17751336">
            <a:off x="3869627" y="4310389"/>
            <a:ext cx="264894" cy="2161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3810000" y="4876800"/>
            <a:ext cx="1368152" cy="523220"/>
          </a:xfrm>
          <a:prstGeom prst="rect">
            <a:avLst/>
          </a:prstGeom>
          <a:noFill/>
        </p:spPr>
        <p:txBody>
          <a:bodyPr wrap="square" rtlCol="0">
            <a:spAutoFit/>
          </a:bodyPr>
          <a:lstStyle/>
          <a:p>
            <a:pPr algn="r"/>
            <a:r>
              <a:rPr lang="en-US" sz="1400" dirty="0" smtClean="0">
                <a:solidFill>
                  <a:srgbClr val="0000FF"/>
                </a:solidFill>
                <a:latin typeface="+mn-lt"/>
              </a:rPr>
              <a:t>Birth rate drops over time</a:t>
            </a:r>
            <a:endParaRPr lang="el-GR" sz="1400" dirty="0">
              <a:solidFill>
                <a:srgbClr val="0000FF"/>
              </a:solidFill>
              <a:latin typeface="+mn-lt"/>
            </a:endParaRPr>
          </a:p>
        </p:txBody>
      </p:sp>
      <p:sp>
        <p:nvSpPr>
          <p:cNvPr id="19" name="Content Placeholder 2"/>
          <p:cNvSpPr txBox="1">
            <a:spLocks/>
          </p:cNvSpPr>
          <p:nvPr/>
        </p:nvSpPr>
        <p:spPr>
          <a:xfrm>
            <a:off x="5652120" y="1052736"/>
            <a:ext cx="3200400" cy="5184576"/>
          </a:xfrm>
          <a:prstGeom prst="rect">
            <a:avLst/>
          </a:prstGeom>
        </p:spPr>
        <p:txBody>
          <a:bodyPr/>
          <a:lstStyle/>
          <a:p>
            <a:pPr marL="342900" lvl="0" indent="-342900">
              <a:spcBef>
                <a:spcPct val="20000"/>
              </a:spcBef>
              <a:defRPr/>
            </a:pPr>
            <a:r>
              <a:rPr lang="en-US" sz="2200" dirty="0" smtClean="0">
                <a:solidFill>
                  <a:schemeClr val="tx1"/>
                </a:solidFill>
                <a:latin typeface="+mj-lt"/>
              </a:rPr>
              <a:t>The few top-changers (in terms of </a:t>
            </a:r>
            <a:r>
              <a:rPr lang="en-US" sz="2200" dirty="0" err="1" smtClean="0">
                <a:solidFill>
                  <a:schemeClr val="tx1"/>
                </a:solidFill>
                <a:latin typeface="+mj-lt"/>
              </a:rPr>
              <a:t>avg</a:t>
            </a:r>
            <a:r>
              <a:rPr lang="en-US" sz="2200" dirty="0" smtClean="0">
                <a:solidFill>
                  <a:schemeClr val="tx1"/>
                </a:solidFill>
                <a:latin typeface="+mj-lt"/>
              </a:rPr>
              <a:t> trans. update </a:t>
            </a:r>
            <a:r>
              <a:rPr lang="en-US" sz="2200" dirty="0" smtClean="0">
                <a:latin typeface="+mj-lt"/>
              </a:rPr>
              <a:t>– </a:t>
            </a:r>
            <a:r>
              <a:rPr lang="en-US" sz="2200" dirty="0" smtClean="0">
                <a:solidFill>
                  <a:schemeClr val="tx1"/>
                </a:solidFill>
                <a:latin typeface="+mj-lt"/>
              </a:rPr>
              <a:t>ATU) </a:t>
            </a:r>
          </a:p>
          <a:p>
            <a:pPr marL="265113" lvl="0" indent="-265113">
              <a:spcBef>
                <a:spcPct val="20000"/>
              </a:spcBef>
              <a:buFont typeface="Arial" pitchFamily="34" charset="0"/>
              <a:buChar char="•"/>
              <a:defRPr/>
            </a:pPr>
            <a:r>
              <a:rPr lang="en-US" sz="2200" dirty="0" smtClean="0">
                <a:solidFill>
                  <a:schemeClr val="tx1"/>
                </a:solidFill>
                <a:latin typeface="+mj-lt"/>
              </a:rPr>
              <a:t>are long lived, </a:t>
            </a:r>
          </a:p>
          <a:p>
            <a:pPr marL="265113" lvl="0" indent="-265113">
              <a:spcBef>
                <a:spcPct val="20000"/>
              </a:spcBef>
              <a:buFont typeface="Arial" pitchFamily="34" charset="0"/>
              <a:buChar char="•"/>
              <a:defRPr/>
            </a:pPr>
            <a:r>
              <a:rPr lang="en-US" sz="2200" dirty="0" smtClean="0">
                <a:solidFill>
                  <a:schemeClr val="tx1"/>
                </a:solidFill>
                <a:latin typeface="+mj-lt"/>
              </a:rPr>
              <a:t>typically come from the early versions of the database </a:t>
            </a:r>
          </a:p>
          <a:p>
            <a:pPr marL="265113" lvl="0" indent="-265113">
              <a:spcBef>
                <a:spcPct val="20000"/>
              </a:spcBef>
              <a:buFont typeface="Arial" pitchFamily="34" charset="0"/>
              <a:buChar char="•"/>
              <a:defRPr/>
            </a:pPr>
            <a:r>
              <a:rPr lang="en-US" sz="2200" dirty="0" smtClean="0">
                <a:solidFill>
                  <a:schemeClr val="tx1"/>
                </a:solidFill>
                <a:latin typeface="+mj-lt"/>
              </a:rPr>
              <a:t>due to the combination of high ATU and duration =&gt; they have high total amount of updates, and, </a:t>
            </a:r>
          </a:p>
          <a:p>
            <a:pPr marL="265113" lvl="0" indent="-265113">
              <a:spcBef>
                <a:spcPct val="20000"/>
              </a:spcBef>
              <a:buFont typeface="Arial" pitchFamily="34" charset="0"/>
              <a:buChar char="•"/>
              <a:defRPr/>
            </a:pPr>
            <a:r>
              <a:rPr lang="en-US" sz="2200" dirty="0" smtClean="0">
                <a:solidFill>
                  <a:schemeClr val="tx1"/>
                </a:solidFill>
                <a:latin typeface="+mj-lt"/>
              </a:rPr>
              <a:t>frequently survive!</a:t>
            </a:r>
            <a:endParaRPr kumimoji="0" lang="el-GR" sz="2200" b="0" i="0" u="none" strike="noStrike" kern="1200" cap="none" spc="0" normalizeH="0" baseline="0" noProof="0" dirty="0">
              <a:ln>
                <a:noFill/>
              </a:ln>
              <a:solidFill>
                <a:schemeClr val="tx1"/>
              </a:solidFill>
              <a:effectLst/>
              <a:uLnTx/>
              <a:uFillTx/>
              <a:latin typeface="+mj-lt"/>
              <a:ea typeface="+mn-ea"/>
              <a:cs typeface="+mn-cs"/>
            </a:endParaRPr>
          </a:p>
        </p:txBody>
      </p:sp>
      <p:sp>
        <p:nvSpPr>
          <p:cNvPr id="14" name="TextBox 13"/>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Tree>
    <p:extLst>
      <p:ext uri="{BB962C8B-B14F-4D97-AF65-F5344CB8AC3E}">
        <p14:creationId xmlns:p14="http://schemas.microsoft.com/office/powerpoint/2010/main" val="39825702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14"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7" name="TextBox 6"/>
          <p:cNvSpPr txBox="1"/>
          <p:nvPr/>
        </p:nvSpPr>
        <p:spPr>
          <a:xfrm>
            <a:off x="2267744" y="3933056"/>
            <a:ext cx="2376264" cy="738664"/>
          </a:xfrm>
          <a:prstGeom prst="rect">
            <a:avLst/>
          </a:prstGeom>
          <a:noFill/>
        </p:spPr>
        <p:txBody>
          <a:bodyPr wrap="square" rtlCol="0">
            <a:spAutoFit/>
          </a:bodyPr>
          <a:lstStyle/>
          <a:p>
            <a:pPr algn="r"/>
            <a:r>
              <a:rPr lang="en-US" sz="1400" dirty="0" smtClean="0">
                <a:solidFill>
                  <a:srgbClr val="C00000"/>
                </a:solidFill>
                <a:latin typeface="+mn-lt"/>
              </a:rPr>
              <a:t>An empty triangle: no deleted tables with large or even modest durations</a:t>
            </a:r>
          </a:p>
        </p:txBody>
      </p:sp>
      <p:sp>
        <p:nvSpPr>
          <p:cNvPr id="8" name="Right Arrow 7"/>
          <p:cNvSpPr/>
          <p:nvPr/>
        </p:nvSpPr>
        <p:spPr>
          <a:xfrm rot="7721198">
            <a:off x="2261559" y="4829884"/>
            <a:ext cx="715978"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559038"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0" name="TextBox 9"/>
          <p:cNvSpPr txBox="1"/>
          <p:nvPr/>
        </p:nvSpPr>
        <p:spPr>
          <a:xfrm>
            <a:off x="599374"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11" name="TextBox 10"/>
          <p:cNvSpPr txBox="1"/>
          <p:nvPr/>
        </p:nvSpPr>
        <p:spPr>
          <a:xfrm>
            <a:off x="2411760" y="764704"/>
            <a:ext cx="1584176" cy="954107"/>
          </a:xfrm>
          <a:prstGeom prst="rect">
            <a:avLst/>
          </a:prstGeom>
          <a:noFill/>
        </p:spPr>
        <p:txBody>
          <a:bodyPr wrap="square" rtlCol="0">
            <a:spAutoFit/>
          </a:bodyPr>
          <a:lstStyle/>
          <a:p>
            <a:pPr algn="ctr"/>
            <a:r>
              <a:rPr lang="en-US" sz="1400" dirty="0" smtClean="0">
                <a:solidFill>
                  <a:schemeClr val="bg1">
                    <a:lumMod val="50000"/>
                  </a:schemeClr>
                </a:solidFill>
                <a:latin typeface="+mn-lt"/>
              </a:rPr>
              <a:t>Empty space: high change rates are only for early born &amp; long lived</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Die young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and suddenly</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5715000" y="1066800"/>
            <a:ext cx="3200400" cy="5486400"/>
          </a:xfrm>
          <a:prstGeom prst="rect">
            <a:avLst/>
          </a:prstGeom>
        </p:spPr>
        <p:txBody>
          <a:bodyPr>
            <a:noAutofit/>
          </a:bodyPr>
          <a:lstStyle/>
          <a:p>
            <a:pPr marL="265113" indent="-265113">
              <a:spcBef>
                <a:spcPct val="20000"/>
              </a:spcBef>
              <a:buFont typeface="Arial" pitchFamily="34" charset="0"/>
              <a:buChar char="•"/>
            </a:pPr>
            <a:r>
              <a:rPr lang="en-US" sz="2400" dirty="0" smtClean="0">
                <a:solidFill>
                  <a:schemeClr val="tx1"/>
                </a:solidFill>
                <a:latin typeface="+mj-lt"/>
              </a:rPr>
              <a:t>There is </a:t>
            </a:r>
            <a:r>
              <a:rPr lang="en-US" sz="2400" dirty="0" smtClean="0">
                <a:solidFill>
                  <a:srgbClr val="C00000"/>
                </a:solidFill>
                <a:latin typeface="+mj-lt"/>
              </a:rPr>
              <a:t>a very large concentration of the deleted tables in a small range of newly born, quickly removed, with few or no updates…</a:t>
            </a:r>
          </a:p>
          <a:p>
            <a:pPr marL="265113" indent="-265113">
              <a:spcBef>
                <a:spcPct val="20000"/>
              </a:spcBef>
              <a:buFont typeface="Arial" pitchFamily="34" charset="0"/>
              <a:buChar char="•"/>
            </a:pPr>
            <a:r>
              <a:rPr lang="en-US" sz="2400" dirty="0" smtClean="0">
                <a:solidFill>
                  <a:schemeClr val="tx1"/>
                </a:solidFill>
                <a:latin typeface="+mj-lt"/>
              </a:rPr>
              <a:t>…. resulting </a:t>
            </a:r>
            <a:r>
              <a:rPr lang="en-US" sz="2400" dirty="0" smtClean="0">
                <a:solidFill>
                  <a:srgbClr val="C00000"/>
                </a:solidFill>
                <a:latin typeface="+mj-lt"/>
              </a:rPr>
              <a:t>in very low numbers of removed tables with medium or long durations</a:t>
            </a:r>
            <a:r>
              <a:rPr lang="en-US" sz="2400" dirty="0" smtClean="0">
                <a:latin typeface="+mj-lt"/>
              </a:rPr>
              <a:t> </a:t>
            </a:r>
            <a:r>
              <a:rPr lang="en-US" sz="2400" dirty="0" smtClean="0">
                <a:solidFill>
                  <a:srgbClr val="C00000"/>
                </a:solidFill>
                <a:latin typeface="+mj-lt"/>
              </a:rPr>
              <a:t>(empty triangle)</a:t>
            </a:r>
            <a:r>
              <a:rPr lang="en-US" sz="2400" dirty="0" smtClean="0">
                <a:latin typeface="+mj-lt"/>
              </a:rPr>
              <a: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12" name="Footer Placeholder 11"/>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3528837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we don’t know yet…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Although we have fused the discrimination of survivor vs. dead tables in the graphical representations, the 4 patterns do not tell us …</a:t>
            </a:r>
          </a:p>
          <a:p>
            <a:r>
              <a:rPr lang="en-US" b="1" dirty="0" smtClean="0"/>
              <a:t>… how do survivors differ from dead tables with respect to the combination of duration </a:t>
            </a:r>
            <a:r>
              <a:rPr lang="en-US" b="1" dirty="0"/>
              <a:t>and activity </a:t>
            </a:r>
            <a:r>
              <a:rPr lang="en-US" b="1" dirty="0" smtClean="0"/>
              <a:t>profile</a:t>
            </a:r>
          </a:p>
          <a:p>
            <a:endParaRPr lang="en-US" dirty="0"/>
          </a:p>
          <a:p>
            <a:endParaRPr lang="en-US" dirty="0" smtClean="0"/>
          </a:p>
          <a:p>
            <a:r>
              <a:rPr lang="en-US" dirty="0" smtClean="0"/>
              <a:t>Also studied [not part of the paper]: year of birth, schema size, schema resizing</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8</a:t>
            </a:fld>
            <a:endParaRPr lang="el-GR"/>
          </a:p>
        </p:txBody>
      </p:sp>
      <p:pic>
        <p:nvPicPr>
          <p:cNvPr id="8" name="Picture 7"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2" cstate="print"/>
          <a:srcRect/>
          <a:stretch>
            <a:fillRect/>
          </a:stretch>
        </p:blipFill>
        <p:spPr bwMode="auto">
          <a:xfrm>
            <a:off x="7343800" y="0"/>
            <a:ext cx="1800200" cy="1800200"/>
          </a:xfrm>
          <a:prstGeom prst="rect">
            <a:avLst/>
          </a:prstGeom>
          <a:noFill/>
        </p:spPr>
      </p:pic>
    </p:spTree>
    <p:extLst>
      <p:ext uri="{BB962C8B-B14F-4D97-AF65-F5344CB8AC3E}">
        <p14:creationId xmlns:p14="http://schemas.microsoft.com/office/powerpoint/2010/main" val="20936047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13"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4" name="Right Brace 3"/>
          <p:cNvSpPr/>
          <p:nvPr/>
        </p:nvSpPr>
        <p:spPr>
          <a:xfrm rot="17891265">
            <a:off x="1575023" y="3399228"/>
            <a:ext cx="308828" cy="18815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2438400" y="3886200"/>
            <a:ext cx="2057400" cy="954107"/>
          </a:xfrm>
          <a:prstGeom prst="rect">
            <a:avLst/>
          </a:prstGeom>
          <a:noFill/>
        </p:spPr>
        <p:txBody>
          <a:bodyPr wrap="square" rtlCol="0">
            <a:spAutoFit/>
          </a:bodyPr>
          <a:lstStyle/>
          <a:p>
            <a:r>
              <a:rPr lang="en-US" sz="1400" dirty="0" smtClean="0">
                <a:solidFill>
                  <a:srgbClr val="0000FF"/>
                </a:solidFill>
                <a:latin typeface="+mn-lt"/>
              </a:rPr>
              <a:t>High durations are overwhelmingly blue!</a:t>
            </a:r>
          </a:p>
          <a:p>
            <a:r>
              <a:rPr lang="en-US" sz="1400" dirty="0" smtClean="0">
                <a:solidFill>
                  <a:srgbClr val="C00000"/>
                </a:solidFill>
                <a:latin typeface="+mn-lt"/>
              </a:rPr>
              <a:t>Only a couple of deletions are seen here!</a:t>
            </a:r>
            <a:endParaRPr lang="el-GR" sz="1400" dirty="0">
              <a:solidFill>
                <a:srgbClr val="C00000"/>
              </a:solidFill>
              <a:latin typeface="+mn-lt"/>
            </a:endParaRPr>
          </a:p>
        </p:txBody>
      </p:sp>
      <p:sp>
        <p:nvSpPr>
          <p:cNvPr id="11" name="TextBox 10"/>
          <p:cNvSpPr txBox="1"/>
          <p:nvPr/>
        </p:nvSpPr>
        <p:spPr>
          <a:xfrm>
            <a:off x="2483768" y="620688"/>
            <a:ext cx="1584176" cy="523220"/>
          </a:xfrm>
          <a:prstGeom prst="rect">
            <a:avLst/>
          </a:prstGeom>
          <a:noFill/>
        </p:spPr>
        <p:txBody>
          <a:bodyPr wrap="square" rtlCol="0">
            <a:spAutoFit/>
          </a:bodyPr>
          <a:lstStyle/>
          <a:p>
            <a:pPr algn="ctr"/>
            <a:r>
              <a:rPr lang="en-US" sz="1400" dirty="0" smtClean="0">
                <a:solidFill>
                  <a:schemeClr val="bg1">
                    <a:lumMod val="50000"/>
                  </a:schemeClr>
                </a:solidFill>
                <a:latin typeface="+mn-lt"/>
              </a:rPr>
              <a:t>Too rare to see deletions!</a:t>
            </a:r>
            <a:endParaRPr lang="el-GR" sz="1400" dirty="0">
              <a:solidFill>
                <a:schemeClr val="bg1">
                  <a:lumMod val="50000"/>
                </a:schemeClr>
              </a:solidFill>
              <a:latin typeface="+mn-lt"/>
            </a:endParaRPr>
          </a:p>
        </p:txBody>
      </p:sp>
      <p:sp>
        <p:nvSpPr>
          <p:cNvPr id="15" name="Title 17"/>
          <p:cNvSpPr txBox="1">
            <a:spLocks/>
          </p:cNvSpPr>
          <p:nvPr/>
        </p:nvSpPr>
        <p:spPr>
          <a:xfrm>
            <a:off x="457200" y="76200"/>
            <a:ext cx="85344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Survive long enough &amp;</a:t>
            </a:r>
            <a:r>
              <a:rPr kumimoji="0" lang="en-US" sz="2800" b="1" i="0" u="none" strike="noStrike" kern="1200" cap="none" spc="0" normalizeH="0" noProof="0" dirty="0" smtClean="0">
                <a:ln>
                  <a:noFill/>
                </a:ln>
                <a:solidFill>
                  <a:schemeClr val="tx1"/>
                </a:solidFill>
                <a:effectLst/>
                <a:uLnTx/>
                <a:uFillTx/>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kern="1200" dirty="0" smtClean="0">
                <a:solidFill>
                  <a:schemeClr val="tx1"/>
                </a:solidFill>
                <a:latin typeface="+mj-lt"/>
                <a:ea typeface="+mj-ea"/>
                <a:cs typeface="+mj-cs"/>
              </a:rPr>
              <a:t>you ‘re probably safe</a:t>
            </a:r>
            <a:endParaRPr lang="el-GR" sz="2800" b="1" kern="1200" dirty="0">
              <a:solidFill>
                <a:schemeClr val="tx1"/>
              </a:solidFill>
              <a:latin typeface="+mj-lt"/>
              <a:ea typeface="+mj-ea"/>
              <a:cs typeface="+mj-cs"/>
            </a:endParaRPr>
          </a:p>
        </p:txBody>
      </p:sp>
      <p:sp>
        <p:nvSpPr>
          <p:cNvPr id="17" name="Content Placeholder 2"/>
          <p:cNvSpPr txBox="1">
            <a:spLocks/>
          </p:cNvSpPr>
          <p:nvPr/>
        </p:nvSpPr>
        <p:spPr>
          <a:xfrm>
            <a:off x="5715000" y="1066800"/>
            <a:ext cx="3200400" cy="5486400"/>
          </a:xfrm>
          <a:prstGeom prst="rect">
            <a:avLst/>
          </a:prstGeom>
        </p:spPr>
        <p:txBody>
          <a:bodyPr>
            <a:noAutofit/>
          </a:bodyPr>
          <a:lstStyle/>
          <a:p>
            <a:pPr lvl="0"/>
            <a:r>
              <a:rPr lang="en-US" sz="2400" dirty="0" smtClean="0">
                <a:solidFill>
                  <a:srgbClr val="C00000"/>
                </a:solidFill>
                <a:latin typeface="+mj-lt"/>
              </a:rPr>
              <a:t>It is quite rare to see tables being removed at old age</a:t>
            </a:r>
            <a:endParaRPr lang="en-US" sz="2400" dirty="0" smtClean="0">
              <a:latin typeface="+mj-lt"/>
            </a:endParaRPr>
          </a:p>
          <a:p>
            <a:pPr lvl="0"/>
            <a:r>
              <a:rPr lang="en-US" sz="2400" dirty="0" smtClean="0">
                <a:solidFill>
                  <a:schemeClr val="tx1"/>
                </a:solidFill>
                <a:latin typeface="+mj-lt"/>
              </a:rPr>
              <a:t>Typically, the area of high duration is overwhelmingly inhabited by survivors  (although each data set comes with a few such cases )!</a:t>
            </a:r>
          </a:p>
        </p:txBody>
      </p:sp>
      <p:sp>
        <p:nvSpPr>
          <p:cNvPr id="14" name="Right Brace 13"/>
          <p:cNvSpPr/>
          <p:nvPr/>
        </p:nvSpPr>
        <p:spPr>
          <a:xfrm rot="14822479">
            <a:off x="3021102" y="-391730"/>
            <a:ext cx="552504" cy="3617772"/>
          </a:xfrm>
          <a:prstGeom prst="rightBrace">
            <a:avLst>
              <a:gd name="adj1" fmla="val 661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Footer Placeholder 17"/>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37735962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D:\Users\pvassil\RESEARCH\SUBMITTED\15ER\WORKING\v0.1.9_postSubmit\figures\png\mwiki_DurationBirthNoLegend.png"/>
          <p:cNvPicPr>
            <a:picLocks noChangeAspect="1" noChangeArrowheads="1"/>
          </p:cNvPicPr>
          <p:nvPr/>
        </p:nvPicPr>
        <p:blipFill>
          <a:blip r:embed="rId3" cstate="print"/>
          <a:srcRect/>
          <a:stretch>
            <a:fillRect/>
          </a:stretch>
        </p:blipFill>
        <p:spPr bwMode="auto">
          <a:xfrm>
            <a:off x="1" y="3382630"/>
            <a:ext cx="5652120" cy="3394463"/>
          </a:xfrm>
          <a:prstGeom prst="rect">
            <a:avLst/>
          </a:prstGeom>
          <a:noFill/>
        </p:spPr>
      </p:pic>
      <p:pic>
        <p:nvPicPr>
          <p:cNvPr id="14" name="Picture 4" descr="D:\Users\pvassil\RESEARCH\SUBMITTED\15ER\WORKING\v0.1.9_postSubmit\figures\png\mwiki_updatesDuration.png"/>
          <p:cNvPicPr>
            <a:picLocks noChangeAspect="1" noChangeArrowheads="1"/>
          </p:cNvPicPr>
          <p:nvPr/>
        </p:nvPicPr>
        <p:blipFill>
          <a:blip r:embed="rId4" cstate="print"/>
          <a:srcRect/>
          <a:stretch>
            <a:fillRect/>
          </a:stretch>
        </p:blipFill>
        <p:spPr bwMode="auto">
          <a:xfrm>
            <a:off x="0" y="0"/>
            <a:ext cx="5638825" cy="3393565"/>
          </a:xfrm>
          <a:prstGeom prst="rect">
            <a:avLst/>
          </a:prstGeom>
          <a:noFill/>
        </p:spPr>
      </p:pic>
      <p:sp>
        <p:nvSpPr>
          <p:cNvPr id="7" name="TextBox 6"/>
          <p:cNvSpPr txBox="1"/>
          <p:nvPr/>
        </p:nvSpPr>
        <p:spPr>
          <a:xfrm>
            <a:off x="2843808" y="4509120"/>
            <a:ext cx="2376264" cy="738664"/>
          </a:xfrm>
          <a:prstGeom prst="rect">
            <a:avLst/>
          </a:prstGeom>
          <a:noFill/>
        </p:spPr>
        <p:txBody>
          <a:bodyPr wrap="square" rtlCol="0">
            <a:spAutoFit/>
          </a:bodyPr>
          <a:lstStyle/>
          <a:p>
            <a:pPr algn="r"/>
            <a:r>
              <a:rPr lang="en-US" sz="1400" dirty="0" smtClean="0">
                <a:solidFill>
                  <a:srgbClr val="C00000"/>
                </a:solidFill>
                <a:latin typeface="+mn-lt"/>
              </a:rPr>
              <a:t>Few short lived tables are born and die in the mature life of the db</a:t>
            </a:r>
          </a:p>
        </p:txBody>
      </p:sp>
      <p:sp>
        <p:nvSpPr>
          <p:cNvPr id="9" name="TextBox 8"/>
          <p:cNvSpPr txBox="1"/>
          <p:nvPr/>
        </p:nvSpPr>
        <p:spPr>
          <a:xfrm>
            <a:off x="559038" y="5029200"/>
            <a:ext cx="1584176" cy="738664"/>
          </a:xfrm>
          <a:prstGeom prst="rect">
            <a:avLst/>
          </a:prstGeom>
          <a:noFill/>
        </p:spPr>
        <p:txBody>
          <a:bodyPr wrap="square" rtlCol="0">
            <a:spAutoFit/>
          </a:bodyPr>
          <a:lstStyle/>
          <a:p>
            <a:pPr algn="r"/>
            <a:r>
              <a:rPr lang="en-US" sz="1400" dirty="0" smtClean="0">
                <a:solidFill>
                  <a:srgbClr val="C00000"/>
                </a:solidFill>
              </a:rPr>
              <a:t>Deleted tables are born early &amp; last short</a:t>
            </a:r>
            <a:endParaRPr lang="el-GR" sz="1400" dirty="0">
              <a:solidFill>
                <a:srgbClr val="C00000"/>
              </a:solidFill>
            </a:endParaRPr>
          </a:p>
        </p:txBody>
      </p:sp>
      <p:sp>
        <p:nvSpPr>
          <p:cNvPr id="10" name="TextBox 9"/>
          <p:cNvSpPr txBox="1"/>
          <p:nvPr/>
        </p:nvSpPr>
        <p:spPr>
          <a:xfrm>
            <a:off x="599374" y="1610216"/>
            <a:ext cx="1800200" cy="738664"/>
          </a:xfrm>
          <a:prstGeom prst="rect">
            <a:avLst/>
          </a:prstGeom>
          <a:noFill/>
        </p:spPr>
        <p:txBody>
          <a:bodyPr wrap="square" rtlCol="0">
            <a:spAutoFit/>
          </a:bodyPr>
          <a:lstStyle/>
          <a:p>
            <a:pPr algn="r"/>
            <a:r>
              <a:rPr lang="en-US" sz="1400" dirty="0" smtClean="0">
                <a:solidFill>
                  <a:srgbClr val="C00000"/>
                </a:solidFill>
                <a:latin typeface="+mn-lt"/>
              </a:rPr>
              <a:t>Deleted tables last short &amp; do not change a lot</a:t>
            </a:r>
            <a:endParaRPr lang="el-GR" sz="1400" dirty="0">
              <a:solidFill>
                <a:srgbClr val="C00000"/>
              </a:solidFill>
              <a:latin typeface="+mn-lt"/>
            </a:endParaRPr>
          </a:p>
        </p:txBody>
      </p:sp>
      <p:sp>
        <p:nvSpPr>
          <p:cNvPr id="15" name="Title 17"/>
          <p:cNvSpPr txBox="1">
            <a:spLocks/>
          </p:cNvSpPr>
          <p:nvPr/>
        </p:nvSpPr>
        <p:spPr>
          <a:xfrm>
            <a:off x="457200" y="76200"/>
            <a:ext cx="8229600" cy="114300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Die young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and suddenly</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5715000" y="1066800"/>
            <a:ext cx="3200400" cy="5486400"/>
          </a:xfrm>
          <a:prstGeom prst="rect">
            <a:avLst/>
          </a:prstGeom>
        </p:spPr>
        <p:txBody>
          <a:bodyPr>
            <a:noAutofit/>
          </a:bodyPr>
          <a:lstStyle/>
          <a:p>
            <a:pPr lvl="0"/>
            <a:r>
              <a:rPr lang="en-US" sz="2000" b="1" dirty="0" smtClean="0">
                <a:solidFill>
                  <a:schemeClr val="tx1"/>
                </a:solidFill>
                <a:latin typeface="+mn-lt"/>
              </a:rPr>
              <a:t>[Early life of the db] </a:t>
            </a:r>
            <a:r>
              <a:rPr lang="en-US" sz="2000" dirty="0" smtClean="0">
                <a:solidFill>
                  <a:schemeClr val="tx1"/>
                </a:solidFill>
                <a:latin typeface="+mn-lt"/>
              </a:rPr>
              <a:t>There is</a:t>
            </a:r>
            <a:r>
              <a:rPr lang="en-US" sz="2000" dirty="0" smtClean="0">
                <a:solidFill>
                  <a:srgbClr val="FF0000"/>
                </a:solidFill>
                <a:latin typeface="+mn-lt"/>
              </a:rPr>
              <a:t> a very large concentration</a:t>
            </a:r>
            <a:r>
              <a:rPr lang="en-US" sz="2000" dirty="0" smtClean="0">
                <a:solidFill>
                  <a:srgbClr val="FFC000"/>
                </a:solidFill>
                <a:latin typeface="+mn-lt"/>
              </a:rPr>
              <a:t> </a:t>
            </a:r>
            <a:r>
              <a:rPr lang="en-US" sz="2000" dirty="0" smtClean="0">
                <a:solidFill>
                  <a:srgbClr val="FF0000"/>
                </a:solidFill>
                <a:latin typeface="+mn-lt"/>
              </a:rPr>
              <a:t>of the deleted tables in a small range of newly born, quickly removed, with few or no updates, </a:t>
            </a:r>
            <a:r>
              <a:rPr lang="en-US" sz="2000" dirty="0" smtClean="0">
                <a:solidFill>
                  <a:schemeClr val="tx1"/>
                </a:solidFill>
                <a:latin typeface="+mn-lt"/>
              </a:rPr>
              <a:t>resulting in very low numbers of removed tables with medium or long durations.</a:t>
            </a:r>
          </a:p>
          <a:p>
            <a:pPr lvl="0"/>
            <a:endParaRPr lang="en-US" sz="2000" dirty="0" smtClean="0">
              <a:solidFill>
                <a:schemeClr val="tx1"/>
              </a:solidFill>
              <a:latin typeface="+mn-lt"/>
            </a:endParaRPr>
          </a:p>
          <a:p>
            <a:r>
              <a:rPr lang="en-US" sz="2000" dirty="0" smtClean="0">
                <a:solidFill>
                  <a:schemeClr val="tx1"/>
                </a:solidFill>
                <a:latin typeface="+mn-lt"/>
              </a:rPr>
              <a:t>[</a:t>
            </a:r>
            <a:r>
              <a:rPr lang="en-US" sz="2000" b="1" dirty="0" smtClean="0">
                <a:solidFill>
                  <a:schemeClr val="tx1"/>
                </a:solidFill>
                <a:latin typeface="+mn-lt"/>
              </a:rPr>
              <a:t>Mature db</a:t>
            </a:r>
            <a:r>
              <a:rPr lang="en-US" sz="2000" dirty="0" smtClean="0">
                <a:solidFill>
                  <a:schemeClr val="tx1"/>
                </a:solidFill>
                <a:latin typeface="+mn-lt"/>
              </a:rPr>
              <a:t>] After the early stages of the databases, we see the birth of tables who eventually get deleted, </a:t>
            </a:r>
            <a:r>
              <a:rPr lang="en-US" sz="2000" dirty="0" smtClean="0">
                <a:solidFill>
                  <a:srgbClr val="FF0000"/>
                </a:solidFill>
                <a:latin typeface="+mn-lt"/>
              </a:rPr>
              <a:t>but they mostly come with very small durations and sudden deaths.</a:t>
            </a:r>
            <a:endParaRPr lang="el-GR" sz="2000" dirty="0" smtClean="0">
              <a:solidFill>
                <a:srgbClr val="FF0000"/>
              </a:solidFill>
              <a:latin typeface="+mn-lt"/>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Footer Placeholder 11"/>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23700131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29E33-B620-47F9-BB04-8846C2A5AFCC}" type="slidenum">
              <a:rPr kumimoji="0" lang="en-US" smtClean="0"/>
              <a:pPr/>
              <a:t>82</a:t>
            </a:fld>
            <a:endParaRPr kumimoji="0" lang="en-US"/>
          </a:p>
        </p:txBody>
      </p:sp>
      <p:pic>
        <p:nvPicPr>
          <p:cNvPr id="99330" name="Picture 2"/>
          <p:cNvPicPr>
            <a:picLocks noChangeAspect="1" noChangeArrowheads="1"/>
          </p:cNvPicPr>
          <p:nvPr/>
        </p:nvPicPr>
        <p:blipFill>
          <a:blip r:embed="rId3" cstate="print"/>
          <a:srcRect b="7825"/>
          <a:stretch>
            <a:fillRect/>
          </a:stretch>
        </p:blipFill>
        <p:spPr bwMode="auto">
          <a:xfrm>
            <a:off x="395536" y="260648"/>
            <a:ext cx="4856662" cy="6192688"/>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endParaRPr lang="el-GR"/>
          </a:p>
        </p:txBody>
      </p:sp>
      <p:grpSp>
        <p:nvGrpSpPr>
          <p:cNvPr id="5" name="Group 22"/>
          <p:cNvGrpSpPr/>
          <p:nvPr/>
        </p:nvGrpSpPr>
        <p:grpSpPr>
          <a:xfrm>
            <a:off x="8259006" y="4941171"/>
            <a:ext cx="561466" cy="1150907"/>
            <a:chOff x="1763688" y="4526212"/>
            <a:chExt cx="360040" cy="576064"/>
          </a:xfrm>
        </p:grpSpPr>
        <p:sp>
          <p:nvSpPr>
            <p:cNvPr id="7" name="Right Triangle 6"/>
            <p:cNvSpPr>
              <a:spLocks noChangeAspect="1"/>
            </p:cNvSpPr>
            <p:nvPr/>
          </p:nvSpPr>
          <p:spPr>
            <a:xfrm>
              <a:off x="1763688" y="4526212"/>
              <a:ext cx="360040" cy="576064"/>
            </a:xfrm>
            <a:prstGeom prst="rtTriangl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wordArtVertRtl" wrap="none" lIns="0" tIns="0" rIns="0" bIns="0" rtlCol="0" anchor="b" anchorCtr="0">
              <a:noAutofit/>
            </a:bodyPr>
            <a:lstStyle/>
            <a:p>
              <a:pPr algn="ctr"/>
              <a:endParaRPr lang="el-GR" sz="1400" dirty="0">
                <a:ln>
                  <a:solidFill>
                    <a:srgbClr val="7030A0"/>
                  </a:solidFill>
                </a:ln>
                <a:solidFill>
                  <a:srgbClr val="FF0000"/>
                </a:solidFill>
                <a:latin typeface="Arial Narrow" pitchFamily="34" charset="0"/>
              </a:endParaRPr>
            </a:p>
          </p:txBody>
        </p:sp>
        <p:sp>
          <p:nvSpPr>
            <p:cNvPr id="8" name="Rectangle 7"/>
            <p:cNvSpPr/>
            <p:nvPr/>
          </p:nvSpPr>
          <p:spPr>
            <a:xfrm rot="2763490">
              <a:off x="1754084" y="4803558"/>
              <a:ext cx="308264" cy="256571"/>
            </a:xfrm>
            <a:prstGeom prst="rect">
              <a:avLst/>
            </a:prstGeom>
          </p:spPr>
          <p:txBody>
            <a:bodyPr wrap="none">
              <a:spAutoFit/>
            </a:bodyPr>
            <a:lstStyle/>
            <a:p>
              <a:pPr algn="ctr"/>
              <a:r>
                <a:rPr lang="en-US" sz="2000" b="1" dirty="0" smtClean="0">
                  <a:solidFill>
                    <a:srgbClr val="FF0000"/>
                  </a:solidFill>
                  <a:latin typeface="Arial Narrow" pitchFamily="34" charset="0"/>
                </a:rPr>
                <a:t>void</a:t>
              </a:r>
              <a:endParaRPr lang="el-GR" sz="2000" b="1" dirty="0">
                <a:solidFill>
                  <a:srgbClr val="FF0000"/>
                </a:solidFill>
                <a:latin typeface="Arial Narrow" pitchFamily="34" charset="0"/>
              </a:endParaRPr>
            </a:p>
          </p:txBody>
        </p:sp>
      </p:grpSp>
    </p:spTree>
    <p:extLst>
      <p:ext uri="{BB962C8B-B14F-4D97-AF65-F5344CB8AC3E}">
        <p14:creationId xmlns:p14="http://schemas.microsoft.com/office/powerpoint/2010/main" val="811786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Gamma Pattern</a:t>
            </a:r>
            <a:endParaRPr lang="el-GR" dirty="0"/>
          </a:p>
        </p:txBody>
      </p:sp>
      <p:sp>
        <p:nvSpPr>
          <p:cNvPr id="3" name="Text Placeholder 2"/>
          <p:cNvSpPr>
            <a:spLocks noGrp="1"/>
          </p:cNvSpPr>
          <p:nvPr>
            <p:ph type="body" idx="1"/>
          </p:nvPr>
        </p:nvSpPr>
        <p:spPr/>
        <p:txBody>
          <a:bodyPr/>
          <a:lstStyle/>
          <a:p>
            <a:pPr algn="r"/>
            <a:r>
              <a:rPr lang="en-US" dirty="0" smtClean="0"/>
              <a:t>Schema size @ birth / duration</a:t>
            </a:r>
          </a:p>
          <a:p>
            <a:endParaRPr lang="en-US" dirty="0" smtClean="0"/>
          </a:p>
          <a:p>
            <a:endParaRPr lang="en-US" dirty="0" smtClean="0"/>
          </a:p>
          <a:p>
            <a:r>
              <a:rPr lang="en-US" dirty="0" smtClean="0"/>
              <a:t>Only the thin die young, all the wide ones seem to live forever</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E29E33-B620-47F9-BB04-8846C2A5AFCC}" type="slidenum">
              <a:rPr kumimoji="0" lang="en-US" smtClean="0"/>
              <a:pPr/>
              <a:t>84</a:t>
            </a:fld>
            <a:endParaRPr kumimoji="0" lang="en-US"/>
          </a:p>
        </p:txBody>
      </p:sp>
      <p:pic>
        <p:nvPicPr>
          <p:cNvPr id="96258" name="Picture 2"/>
          <p:cNvPicPr>
            <a:picLocks noChangeAspect="1" noChangeArrowheads="1"/>
          </p:cNvPicPr>
          <p:nvPr/>
        </p:nvPicPr>
        <p:blipFill>
          <a:blip r:embed="rId3" cstate="print"/>
          <a:srcRect b="6947"/>
          <a:stretch>
            <a:fillRect/>
          </a:stretch>
        </p:blipFill>
        <p:spPr bwMode="auto">
          <a:xfrm>
            <a:off x="0" y="260648"/>
            <a:ext cx="4901465" cy="6309320"/>
          </a:xfrm>
          <a:prstGeom prst="rect">
            <a:avLst/>
          </a:prstGeom>
          <a:noFill/>
          <a:ln w="9525">
            <a:noFill/>
            <a:miter lim="800000"/>
            <a:headEnd/>
            <a:tailEnd/>
          </a:ln>
          <a:effectLst/>
        </p:spPr>
      </p:pic>
      <p:pic>
        <p:nvPicPr>
          <p:cNvPr id="5" name="Picture 2" descr="D:\Users\pvassil\RESEARCH\SUBMITTED\15ER\CR\Greek_gamma_Capital.png"/>
          <p:cNvPicPr>
            <a:picLocks noChangeAspect="1" noChangeArrowheads="1"/>
          </p:cNvPicPr>
          <p:nvPr/>
        </p:nvPicPr>
        <p:blipFill>
          <a:blip r:embed="rId4" cstate="print"/>
          <a:srcRect/>
          <a:stretch>
            <a:fillRect/>
          </a:stretch>
        </p:blipFill>
        <p:spPr bwMode="auto">
          <a:xfrm>
            <a:off x="7668344" y="5085184"/>
            <a:ext cx="1040000" cy="1302857"/>
          </a:xfrm>
          <a:prstGeom prst="rect">
            <a:avLst/>
          </a:prstGeom>
          <a:noFill/>
        </p:spPr>
      </p:pic>
      <p:sp>
        <p:nvSpPr>
          <p:cNvPr id="7" name="Footer Placeholder 6"/>
          <p:cNvSpPr>
            <a:spLocks noGrp="1"/>
          </p:cNvSpPr>
          <p:nvPr>
            <p:ph type="ftr" sz="quarter" idx="11"/>
          </p:nvPr>
        </p:nvSpPr>
        <p:spPr/>
        <p:txBody>
          <a:bodyPr/>
          <a:lstStyle/>
          <a:p>
            <a:endParaRPr lang="el-GR"/>
          </a:p>
        </p:txBody>
      </p:sp>
      <p:sp>
        <p:nvSpPr>
          <p:cNvPr id="8" name="TextBox 7"/>
          <p:cNvSpPr txBox="1"/>
          <p:nvPr/>
        </p:nvSpPr>
        <p:spPr>
          <a:xfrm>
            <a:off x="5364088" y="1412776"/>
            <a:ext cx="2808312" cy="2308324"/>
          </a:xfrm>
          <a:prstGeom prst="rect">
            <a:avLst/>
          </a:prstGeom>
          <a:noFill/>
        </p:spPr>
        <p:txBody>
          <a:bodyPr wrap="square" rtlCol="0">
            <a:spAutoFit/>
          </a:bodyPr>
          <a:lstStyle/>
          <a:p>
            <a:r>
              <a:rPr lang="en-US" dirty="0" smtClean="0">
                <a:solidFill>
                  <a:schemeClr val="tx1"/>
                </a:solidFill>
                <a:latin typeface="+mn-lt"/>
              </a:rPr>
              <a:t>Exceptions </a:t>
            </a:r>
          </a:p>
          <a:p>
            <a:pPr marL="179388" indent="-179388">
              <a:buFontTx/>
              <a:buChar char="-"/>
            </a:pPr>
            <a:r>
              <a:rPr lang="en-US" dirty="0" smtClean="0"/>
              <a:t> </a:t>
            </a:r>
            <a:r>
              <a:rPr lang="en-US" dirty="0" err="1" smtClean="0"/>
              <a:t>Biosql</a:t>
            </a:r>
            <a:r>
              <a:rPr lang="en-US" dirty="0" smtClean="0"/>
              <a:t>: nobody </a:t>
            </a:r>
            <a:r>
              <a:rPr lang="en-US" dirty="0" smtClean="0">
                <a:solidFill>
                  <a:schemeClr val="tx1"/>
                </a:solidFill>
                <a:latin typeface="+mn-lt"/>
              </a:rPr>
              <a:t>exceeds 10 attributes</a:t>
            </a:r>
          </a:p>
          <a:p>
            <a:pPr marL="179388" indent="-179388">
              <a:buFontTx/>
              <a:buChar char="-"/>
            </a:pPr>
            <a:r>
              <a:rPr lang="en-US" dirty="0" smtClean="0"/>
              <a:t> </a:t>
            </a:r>
            <a:r>
              <a:rPr lang="en-US" dirty="0" err="1" smtClean="0"/>
              <a:t>Ensembl</a:t>
            </a:r>
            <a:r>
              <a:rPr lang="en-US" dirty="0" smtClean="0"/>
              <a:t>, </a:t>
            </a:r>
            <a:r>
              <a:rPr lang="en-US" dirty="0" err="1" smtClean="0"/>
              <a:t>mwiki</a:t>
            </a:r>
            <a:r>
              <a:rPr lang="en-US" dirty="0" smtClean="0"/>
              <a:t>: very few exceed 10 attributes, 3 of them died</a:t>
            </a:r>
          </a:p>
          <a:p>
            <a:pPr marL="179388" indent="-179388">
              <a:buFontTx/>
              <a:buChar char="-"/>
            </a:pPr>
            <a:r>
              <a:rPr lang="en-US" dirty="0" smtClean="0">
                <a:solidFill>
                  <a:schemeClr val="tx1"/>
                </a:solidFill>
                <a:latin typeface="+mn-lt"/>
              </a:rPr>
              <a:t> typo: has many late born survivors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Stats on wide tables and their survival</a:t>
            </a:r>
            <a:endParaRPr lang="el-GR" dirty="0"/>
          </a:p>
        </p:txBody>
      </p:sp>
      <p:pic>
        <p:nvPicPr>
          <p:cNvPr id="11" name="Picture 2" descr="D:\Users\pvassil\RESEARCH\ON_GOING\EVOLUTION\DB_Evolution\21_TableLifetimes\15ER\10_3x3_Patterns\11_Gamma\figures\distributionOfWideTables.png"/>
          <p:cNvPicPr>
            <a:picLocks noChangeAspect="1" noChangeArrowheads="1"/>
          </p:cNvPicPr>
          <p:nvPr/>
        </p:nvPicPr>
        <p:blipFill>
          <a:blip r:embed="rId3" cstate="print"/>
          <a:srcRect/>
          <a:stretch>
            <a:fillRect/>
          </a:stretch>
        </p:blipFill>
        <p:spPr bwMode="auto">
          <a:xfrm>
            <a:off x="39500" y="1600200"/>
            <a:ext cx="9104500" cy="3048000"/>
          </a:xfrm>
          <a:prstGeom prst="rect">
            <a:avLst/>
          </a:prstGeom>
          <a:noFill/>
        </p:spPr>
      </p:pic>
      <p:sp>
        <p:nvSpPr>
          <p:cNvPr id="13" name="TextBox 12"/>
          <p:cNvSpPr txBox="1"/>
          <p:nvPr/>
        </p:nvSpPr>
        <p:spPr>
          <a:xfrm>
            <a:off x="381000" y="4800600"/>
            <a:ext cx="8382000" cy="1754326"/>
          </a:xfrm>
          <a:prstGeom prst="rect">
            <a:avLst/>
          </a:prstGeom>
          <a:noFill/>
        </p:spPr>
        <p:txBody>
          <a:bodyPr wrap="square" rtlCol="0">
            <a:spAutoFit/>
          </a:bodyPr>
          <a:lstStyle/>
          <a:p>
            <a:r>
              <a:rPr lang="en-US" u="sng" dirty="0" smtClean="0"/>
              <a:t>Definitions</a:t>
            </a:r>
            <a:r>
              <a:rPr lang="en-US" dirty="0" smtClean="0"/>
              <a:t>:</a:t>
            </a:r>
          </a:p>
          <a:p>
            <a:r>
              <a:rPr lang="en-US" b="1" dirty="0" smtClean="0"/>
              <a:t>Wide schema</a:t>
            </a:r>
            <a:r>
              <a:rPr lang="en-US" dirty="0" smtClean="0"/>
              <a:t>: strictly above 10 attributes. </a:t>
            </a:r>
          </a:p>
          <a:p>
            <a:r>
              <a:rPr lang="en-US" b="1" dirty="0" smtClean="0"/>
              <a:t>The top band of durations </a:t>
            </a:r>
            <a:r>
              <a:rPr lang="en-US" dirty="0" smtClean="0"/>
              <a:t>(the upper part of the Gamma shape): the upper 10% of the values in the y-axis. </a:t>
            </a:r>
          </a:p>
          <a:p>
            <a:r>
              <a:rPr lang="en-US" b="1" dirty="0" smtClean="0"/>
              <a:t>Early born  table</a:t>
            </a:r>
            <a:r>
              <a:rPr lang="en-US" dirty="0" smtClean="0"/>
              <a:t>: </a:t>
            </a:r>
            <a:r>
              <a:rPr lang="en-US" dirty="0" err="1" smtClean="0"/>
              <a:t>ts</a:t>
            </a:r>
            <a:r>
              <a:rPr lang="en-US" dirty="0" smtClean="0"/>
              <a:t> birth version is in the lowest 33% of versions; </a:t>
            </a:r>
          </a:p>
          <a:p>
            <a:r>
              <a:rPr lang="en-US" b="1" dirty="0" smtClean="0"/>
              <a:t>Late-comers</a:t>
            </a:r>
            <a:r>
              <a:rPr lang="en-US" dirty="0" smtClean="0"/>
              <a:t>: born after the 77% of the number of versions. </a:t>
            </a:r>
            <a:endParaRPr lang="el-GR"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smtClean="0"/>
              <a:t>Whenever a table is wide, its chances of surviving are high</a:t>
            </a:r>
            <a:endParaRPr lang="el-GR" dirty="0"/>
          </a:p>
        </p:txBody>
      </p:sp>
      <p:pic>
        <p:nvPicPr>
          <p:cNvPr id="11" name="Picture 2" descr="D:\Users\pvassil\RESEARCH\ON_GOING\EVOLUTION\DB_Evolution\21_TableLifetimes\15ER\10_3x3_Patterns\11_Gamma\figures\distributionOfWideTables.png"/>
          <p:cNvPicPr>
            <a:picLocks noChangeAspect="1" noChangeArrowheads="1"/>
          </p:cNvPicPr>
          <p:nvPr/>
        </p:nvPicPr>
        <p:blipFill>
          <a:blip r:embed="rId3" cstate="print"/>
          <a:srcRect/>
          <a:stretch>
            <a:fillRect/>
          </a:stretch>
        </p:blipFill>
        <p:spPr bwMode="auto">
          <a:xfrm>
            <a:off x="39500" y="1600200"/>
            <a:ext cx="9104500" cy="3048000"/>
          </a:xfrm>
          <a:prstGeom prst="rect">
            <a:avLst/>
          </a:prstGeom>
          <a:noFill/>
        </p:spPr>
      </p:pic>
      <p:sp>
        <p:nvSpPr>
          <p:cNvPr id="13" name="TextBox 12"/>
          <p:cNvSpPr txBox="1"/>
          <p:nvPr/>
        </p:nvSpPr>
        <p:spPr>
          <a:xfrm>
            <a:off x="381000" y="4800600"/>
            <a:ext cx="8382000" cy="923330"/>
          </a:xfrm>
          <a:prstGeom prst="rect">
            <a:avLst/>
          </a:prstGeom>
          <a:noFill/>
        </p:spPr>
        <p:txBody>
          <a:bodyPr wrap="square" rtlCol="0">
            <a:spAutoFit/>
          </a:bodyPr>
          <a:lstStyle/>
          <a:p>
            <a:r>
              <a:rPr lang="en-US" dirty="0" smtClean="0">
                <a:solidFill>
                  <a:srgbClr val="008000"/>
                </a:solidFill>
              </a:rPr>
              <a:t>Apart from </a:t>
            </a:r>
            <a:r>
              <a:rPr lang="en-US" dirty="0" err="1" smtClean="0">
                <a:solidFill>
                  <a:srgbClr val="008000"/>
                </a:solidFill>
              </a:rPr>
              <a:t>mwiki</a:t>
            </a:r>
            <a:r>
              <a:rPr lang="en-US" dirty="0" smtClean="0">
                <a:solidFill>
                  <a:srgbClr val="008000"/>
                </a:solidFill>
              </a:rPr>
              <a:t> and </a:t>
            </a:r>
            <a:r>
              <a:rPr lang="en-US" dirty="0" err="1" smtClean="0">
                <a:solidFill>
                  <a:srgbClr val="008000"/>
                </a:solidFill>
              </a:rPr>
              <a:t>ensembl</a:t>
            </a:r>
            <a:r>
              <a:rPr lang="en-US" dirty="0" smtClean="0">
                <a:solidFill>
                  <a:srgbClr val="008000"/>
                </a:solidFill>
              </a:rPr>
              <a:t>, all the rest of the data sets </a:t>
            </a:r>
            <a:r>
              <a:rPr lang="en-US" i="1" dirty="0" smtClean="0">
                <a:solidFill>
                  <a:srgbClr val="008000"/>
                </a:solidFill>
              </a:rPr>
              <a:t>confirm the hypothesis with a percentage higher than 85%</a:t>
            </a:r>
            <a:r>
              <a:rPr lang="en-US" dirty="0" smtClean="0">
                <a:solidFill>
                  <a:srgbClr val="008000"/>
                </a:solidFill>
              </a:rPr>
              <a:t>. </a:t>
            </a:r>
            <a:r>
              <a:rPr lang="en-US" dirty="0" smtClean="0"/>
              <a:t>The two exceptions are as high as 50% for their support to the hypothesis.</a:t>
            </a:r>
            <a:endParaRPr lang="el-GR" dirty="0"/>
          </a:p>
        </p:txBody>
      </p:sp>
      <p:sp>
        <p:nvSpPr>
          <p:cNvPr id="5" name="Rectangle 4"/>
          <p:cNvSpPr/>
          <p:nvPr/>
        </p:nvSpPr>
        <p:spPr>
          <a:xfrm>
            <a:off x="5791200" y="1981200"/>
            <a:ext cx="1143000" cy="2514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3600" dirty="0" smtClean="0"/>
              <a:t>Wide tables are frequently created early on and are not deleted afterwards</a:t>
            </a:r>
            <a:endParaRPr lang="el-GR" sz="3600" dirty="0"/>
          </a:p>
        </p:txBody>
      </p:sp>
      <p:pic>
        <p:nvPicPr>
          <p:cNvPr id="11" name="Picture 2" descr="D:\Users\pvassil\RESEARCH\ON_GOING\EVOLUTION\DB_Evolution\21_TableLifetimes\15ER\10_3x3_Patterns\11_Gamma\figures\distributionOfWideTables.png"/>
          <p:cNvPicPr>
            <a:picLocks noChangeAspect="1" noChangeArrowheads="1"/>
          </p:cNvPicPr>
          <p:nvPr/>
        </p:nvPicPr>
        <p:blipFill>
          <a:blip r:embed="rId3" cstate="print"/>
          <a:srcRect/>
          <a:stretch>
            <a:fillRect/>
          </a:stretch>
        </p:blipFill>
        <p:spPr bwMode="auto">
          <a:xfrm>
            <a:off x="39500" y="1600200"/>
            <a:ext cx="9104500" cy="3048000"/>
          </a:xfrm>
          <a:prstGeom prst="rect">
            <a:avLst/>
          </a:prstGeom>
          <a:noFill/>
        </p:spPr>
      </p:pic>
      <p:sp>
        <p:nvSpPr>
          <p:cNvPr id="13" name="TextBox 12"/>
          <p:cNvSpPr txBox="1"/>
          <p:nvPr/>
        </p:nvSpPr>
        <p:spPr>
          <a:xfrm>
            <a:off x="381000" y="4800600"/>
            <a:ext cx="8382000" cy="1477328"/>
          </a:xfrm>
          <a:prstGeom prst="rect">
            <a:avLst/>
          </a:prstGeom>
          <a:noFill/>
        </p:spPr>
        <p:txBody>
          <a:bodyPr wrap="square" rtlCol="0">
            <a:spAutoFit/>
          </a:bodyPr>
          <a:lstStyle/>
          <a:p>
            <a:r>
              <a:rPr lang="en-US" b="1" dirty="0" smtClean="0">
                <a:solidFill>
                  <a:srgbClr val="3333FF"/>
                </a:solidFill>
              </a:rPr>
              <a:t>Early born, wide, survivor tables</a:t>
            </a:r>
            <a:r>
              <a:rPr lang="en-US" b="1" dirty="0" smtClean="0"/>
              <a:t> </a:t>
            </a:r>
            <a:r>
              <a:rPr lang="en-US" dirty="0" smtClean="0"/>
              <a:t>(as a percentage over the set of wide tables).</a:t>
            </a:r>
          </a:p>
          <a:p>
            <a:pPr>
              <a:buFontTx/>
              <a:buChar char="-"/>
            </a:pPr>
            <a:r>
              <a:rPr lang="en-US" dirty="0" smtClean="0"/>
              <a:t> in half the data sets </a:t>
            </a:r>
            <a:r>
              <a:rPr lang="en-US" dirty="0" smtClean="0">
                <a:solidFill>
                  <a:srgbClr val="3333FF"/>
                </a:solidFill>
              </a:rPr>
              <a:t>the percentage is above 70% </a:t>
            </a:r>
          </a:p>
          <a:p>
            <a:pPr>
              <a:buFontTx/>
              <a:buChar char="-"/>
            </a:pPr>
            <a:r>
              <a:rPr lang="en-US" dirty="0" smtClean="0"/>
              <a:t> in two of them the percentage of these tables is </a:t>
            </a:r>
            <a:r>
              <a:rPr lang="en-US" dirty="0" smtClean="0">
                <a:solidFill>
                  <a:srgbClr val="FF0000"/>
                </a:solidFill>
              </a:rPr>
              <a:t>one third of the wide tables</a:t>
            </a:r>
            <a:r>
              <a:rPr lang="en-US" dirty="0" smtClean="0"/>
              <a:t>. </a:t>
            </a:r>
          </a:p>
          <a:p>
            <a:pPr>
              <a:buFontTx/>
              <a:buChar char="-"/>
            </a:pPr>
            <a:endParaRPr lang="en-US" dirty="0" smtClean="0"/>
          </a:p>
          <a:p>
            <a:pPr>
              <a:buFontTx/>
              <a:buChar char="-"/>
            </a:pPr>
            <a:endParaRPr lang="el-GR" dirty="0" smtClean="0"/>
          </a:p>
        </p:txBody>
      </p:sp>
      <p:sp>
        <p:nvSpPr>
          <p:cNvPr id="6" name="Rectangle 5"/>
          <p:cNvSpPr/>
          <p:nvPr/>
        </p:nvSpPr>
        <p:spPr>
          <a:xfrm>
            <a:off x="6967670" y="1828800"/>
            <a:ext cx="1219200" cy="25908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458200" cy="1143000"/>
          </a:xfrm>
        </p:spPr>
        <p:txBody>
          <a:bodyPr>
            <a:noAutofit/>
          </a:bodyPr>
          <a:lstStyle/>
          <a:p>
            <a:r>
              <a:rPr lang="en-US" sz="2800" dirty="0" smtClean="0"/>
              <a:t>Whenever a table is wide</a:t>
            </a:r>
            <a:r>
              <a:rPr lang="el-GR" sz="2800" dirty="0" smtClean="0"/>
              <a:t>, </a:t>
            </a:r>
            <a:r>
              <a:rPr lang="en-US" sz="2800" dirty="0" smtClean="0"/>
              <a:t>its duration frequently lies within the top-band of durations (upper part of Gamma)</a:t>
            </a:r>
            <a:endParaRPr lang="el-GR" sz="2800" dirty="0"/>
          </a:p>
        </p:txBody>
      </p:sp>
      <p:pic>
        <p:nvPicPr>
          <p:cNvPr id="11" name="Picture 2" descr="D:\Users\pvassil\RESEARCH\ON_GOING\EVOLUTION\DB_Evolution\21_TableLifetimes\15ER\10_3x3_Patterns\11_Gamma\figures\distributionOfWideTables.png"/>
          <p:cNvPicPr>
            <a:picLocks noChangeAspect="1" noChangeArrowheads="1"/>
          </p:cNvPicPr>
          <p:nvPr/>
        </p:nvPicPr>
        <p:blipFill>
          <a:blip r:embed="rId3" cstate="print"/>
          <a:srcRect/>
          <a:stretch>
            <a:fillRect/>
          </a:stretch>
        </p:blipFill>
        <p:spPr bwMode="auto">
          <a:xfrm>
            <a:off x="39500" y="1600200"/>
            <a:ext cx="9104500" cy="3048000"/>
          </a:xfrm>
          <a:prstGeom prst="rect">
            <a:avLst/>
          </a:prstGeom>
          <a:noFill/>
        </p:spPr>
      </p:pic>
      <p:sp>
        <p:nvSpPr>
          <p:cNvPr id="13" name="TextBox 12"/>
          <p:cNvSpPr txBox="1"/>
          <p:nvPr/>
        </p:nvSpPr>
        <p:spPr>
          <a:xfrm>
            <a:off x="381000" y="4800600"/>
            <a:ext cx="8382000" cy="2031325"/>
          </a:xfrm>
          <a:prstGeom prst="rect">
            <a:avLst/>
          </a:prstGeom>
          <a:noFill/>
        </p:spPr>
        <p:txBody>
          <a:bodyPr wrap="square" rtlCol="0">
            <a:spAutoFit/>
          </a:bodyPr>
          <a:lstStyle/>
          <a:p>
            <a:r>
              <a:rPr lang="en-US" dirty="0" smtClean="0"/>
              <a:t>What is probability that a wide table belongs to the upper part of the Gamma? </a:t>
            </a:r>
          </a:p>
          <a:p>
            <a:endParaRPr lang="en-US" dirty="0" smtClean="0"/>
          </a:p>
          <a:p>
            <a:pPr>
              <a:buFontTx/>
              <a:buChar char="-"/>
            </a:pPr>
            <a:r>
              <a:rPr lang="en-US" dirty="0" smtClean="0"/>
              <a:t> there is a very strong correlation between the two last columns: the Pearson correlation is 88% overall; 100% for the datasets with high pct of early born wide tables.</a:t>
            </a:r>
          </a:p>
          <a:p>
            <a:pPr>
              <a:buFontTx/>
              <a:buChar char="-"/>
            </a:pPr>
            <a:r>
              <a:rPr lang="en-US" dirty="0" smtClean="0"/>
              <a:t>  </a:t>
            </a:r>
          </a:p>
          <a:p>
            <a:pPr>
              <a:buFontTx/>
              <a:buChar char="-"/>
            </a:pPr>
            <a:r>
              <a:rPr lang="en-US" i="1" dirty="0" smtClean="0"/>
              <a:t> Bipolarity on this pattern: </a:t>
            </a:r>
            <a:r>
              <a:rPr lang="en-US" i="1" dirty="0" smtClean="0">
                <a:solidFill>
                  <a:srgbClr val="3333FF"/>
                </a:solidFill>
              </a:rPr>
              <a:t>half the cases support the pattern with support higher than 70%</a:t>
            </a:r>
            <a:r>
              <a:rPr lang="en-US" i="1" dirty="0" smtClean="0"/>
              <a:t>, whereas the </a:t>
            </a:r>
            <a:r>
              <a:rPr lang="en-US" i="1" dirty="0" smtClean="0">
                <a:solidFill>
                  <a:srgbClr val="FF0000"/>
                </a:solidFill>
              </a:rPr>
              <a:t>rest of the cases clearly disprove it, with very low support values</a:t>
            </a:r>
            <a:r>
              <a:rPr lang="en-US" dirty="0" smtClean="0">
                <a:solidFill>
                  <a:srgbClr val="FF0000"/>
                </a:solidFill>
              </a:rPr>
              <a:t>.</a:t>
            </a:r>
            <a:endParaRPr lang="el-GR" dirty="0" smtClean="0">
              <a:solidFill>
                <a:srgbClr val="FF0000"/>
              </a:solidFill>
            </a:endParaRPr>
          </a:p>
        </p:txBody>
      </p:sp>
      <p:sp>
        <p:nvSpPr>
          <p:cNvPr id="6" name="Rectangle 5"/>
          <p:cNvSpPr/>
          <p:nvPr/>
        </p:nvSpPr>
        <p:spPr>
          <a:xfrm>
            <a:off x="4572000" y="2286000"/>
            <a:ext cx="838200" cy="10668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4572000" y="3403362"/>
            <a:ext cx="838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429000" y="2286000"/>
            <a:ext cx="68580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8229600" y="2286000"/>
            <a:ext cx="838200" cy="10668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8229600" y="3403362"/>
            <a:ext cx="838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74638"/>
            <a:ext cx="8458200" cy="1143000"/>
          </a:xfrm>
        </p:spPr>
        <p:txBody>
          <a:bodyPr>
            <a:noAutofit/>
          </a:bodyPr>
          <a:lstStyle/>
          <a:p>
            <a:pPr algn="l"/>
            <a:r>
              <a:rPr lang="en-US" sz="2800" dirty="0" smtClean="0"/>
              <a:t>Long-lived  &amp; wide =&gt; early born and survivor</a:t>
            </a:r>
            <a:endParaRPr lang="el-GR" sz="2800" dirty="0"/>
          </a:p>
        </p:txBody>
      </p:sp>
      <p:pic>
        <p:nvPicPr>
          <p:cNvPr id="11" name="Picture 2" descr="D:\Users\pvassil\RESEARCH\ON_GOING\EVOLUTION\DB_Evolution\21_TableLifetimes\15ER\10_3x3_Patterns\11_Gamma\figures\distributionOfWideTables.png"/>
          <p:cNvPicPr>
            <a:picLocks noChangeAspect="1" noChangeArrowheads="1"/>
          </p:cNvPicPr>
          <p:nvPr/>
        </p:nvPicPr>
        <p:blipFill>
          <a:blip r:embed="rId3" cstate="print"/>
          <a:srcRect/>
          <a:stretch>
            <a:fillRect/>
          </a:stretch>
        </p:blipFill>
        <p:spPr bwMode="auto">
          <a:xfrm>
            <a:off x="39500" y="1600200"/>
            <a:ext cx="9104500" cy="3048000"/>
          </a:xfrm>
          <a:prstGeom prst="rect">
            <a:avLst/>
          </a:prstGeom>
          <a:noFill/>
        </p:spPr>
      </p:pic>
      <p:sp>
        <p:nvSpPr>
          <p:cNvPr id="13" name="TextBox 12"/>
          <p:cNvSpPr txBox="1"/>
          <p:nvPr/>
        </p:nvSpPr>
        <p:spPr>
          <a:xfrm>
            <a:off x="152400" y="5152072"/>
            <a:ext cx="8229600" cy="1477328"/>
          </a:xfrm>
          <a:prstGeom prst="rect">
            <a:avLst/>
          </a:prstGeom>
          <a:noFill/>
        </p:spPr>
        <p:txBody>
          <a:bodyPr wrap="square" rtlCol="0">
            <a:spAutoFit/>
          </a:bodyPr>
          <a:lstStyle/>
          <a:p>
            <a:r>
              <a:rPr lang="en-US" b="1" dirty="0" smtClean="0">
                <a:solidFill>
                  <a:srgbClr val="3333FF"/>
                </a:solidFill>
              </a:rPr>
              <a:t>In all data sets</a:t>
            </a:r>
            <a:r>
              <a:rPr lang="en-US" dirty="0" smtClean="0"/>
              <a:t>, </a:t>
            </a:r>
            <a:r>
              <a:rPr lang="en-US" dirty="0" smtClean="0">
                <a:solidFill>
                  <a:srgbClr val="3333FF"/>
                </a:solidFill>
              </a:rPr>
              <a:t>if a </a:t>
            </a:r>
            <a:r>
              <a:rPr lang="en-US" u="sng" dirty="0" smtClean="0">
                <a:solidFill>
                  <a:srgbClr val="3333FF"/>
                </a:solidFill>
              </a:rPr>
              <a:t>wide</a:t>
            </a:r>
            <a:r>
              <a:rPr lang="en-US" dirty="0" smtClean="0">
                <a:solidFill>
                  <a:srgbClr val="3333FF"/>
                </a:solidFill>
              </a:rPr>
              <a:t> table has a </a:t>
            </a:r>
            <a:r>
              <a:rPr lang="en-US" u="sng" dirty="0" smtClean="0">
                <a:solidFill>
                  <a:srgbClr val="3333FF"/>
                </a:solidFill>
              </a:rPr>
              <a:t>long duration</a:t>
            </a:r>
            <a:r>
              <a:rPr lang="en-US" dirty="0" smtClean="0">
                <a:solidFill>
                  <a:srgbClr val="3333FF"/>
                </a:solidFill>
              </a:rPr>
              <a:t> within the </a:t>
            </a:r>
            <a:r>
              <a:rPr lang="en-US" u="sng" dirty="0" smtClean="0">
                <a:solidFill>
                  <a:srgbClr val="3333FF"/>
                </a:solidFill>
              </a:rPr>
              <a:t>upper part of the Gamma</a:t>
            </a:r>
            <a:r>
              <a:rPr lang="en-US" dirty="0" smtClean="0">
                <a:solidFill>
                  <a:srgbClr val="3333FF"/>
                </a:solidFill>
              </a:rPr>
              <a:t>, this deterministically (</a:t>
            </a:r>
            <a:r>
              <a:rPr lang="en-US" dirty="0" smtClean="0"/>
              <a:t>100% of all data sets</a:t>
            </a:r>
            <a:r>
              <a:rPr lang="en-US" dirty="0" smtClean="0">
                <a:solidFill>
                  <a:srgbClr val="3333FF"/>
                </a:solidFill>
              </a:rPr>
              <a:t>) signifies that the table was also </a:t>
            </a:r>
            <a:r>
              <a:rPr lang="en-US" u="sng" dirty="0" smtClean="0">
                <a:solidFill>
                  <a:srgbClr val="3333FF"/>
                </a:solidFill>
              </a:rPr>
              <a:t>early born</a:t>
            </a:r>
            <a:r>
              <a:rPr lang="en-US" dirty="0" smtClean="0">
                <a:solidFill>
                  <a:srgbClr val="3333FF"/>
                </a:solidFill>
              </a:rPr>
              <a:t> and </a:t>
            </a:r>
            <a:r>
              <a:rPr lang="en-US" u="sng" dirty="0" smtClean="0">
                <a:solidFill>
                  <a:srgbClr val="3333FF"/>
                </a:solidFill>
              </a:rPr>
              <a:t>survivor</a:t>
            </a:r>
            <a:r>
              <a:rPr lang="en-US" dirty="0" smtClean="0"/>
              <a:t>. </a:t>
            </a:r>
          </a:p>
          <a:p>
            <a:r>
              <a:rPr lang="en-US" b="1" u="sng" dirty="0" smtClean="0">
                <a:solidFill>
                  <a:srgbClr val="3333FF"/>
                </a:solidFill>
              </a:rPr>
              <a:t>If a wide table is in the top of the Gamma line, it is deterministically an early born survivor</a:t>
            </a:r>
            <a:r>
              <a:rPr lang="en-US" b="1" dirty="0" smtClean="0">
                <a:solidFill>
                  <a:srgbClr val="3333FF"/>
                </a:solidFill>
              </a:rPr>
              <a:t>. </a:t>
            </a:r>
            <a:endParaRPr lang="el-GR" b="1" dirty="0">
              <a:solidFill>
                <a:srgbClr val="3333FF"/>
              </a:solidFill>
            </a:endParaRPr>
          </a:p>
        </p:txBody>
      </p:sp>
      <p:sp>
        <p:nvSpPr>
          <p:cNvPr id="8" name="TextBox 7"/>
          <p:cNvSpPr txBox="1"/>
          <p:nvPr/>
        </p:nvSpPr>
        <p:spPr>
          <a:xfrm>
            <a:off x="7620000" y="4648200"/>
            <a:ext cx="1371600" cy="646331"/>
          </a:xfrm>
          <a:prstGeom prst="rect">
            <a:avLst/>
          </a:prstGeom>
          <a:solidFill>
            <a:schemeClr val="accent1">
              <a:lumMod val="20000"/>
              <a:lumOff val="80000"/>
            </a:schemeClr>
          </a:solidFill>
          <a:ln>
            <a:noFill/>
          </a:ln>
        </p:spPr>
        <p:txBody>
          <a:bodyPr wrap="square" rtlCol="0">
            <a:spAutoFit/>
          </a:bodyPr>
          <a:lstStyle/>
          <a:p>
            <a:pPr algn="ctr"/>
            <a:r>
              <a:rPr lang="en-US" dirty="0" smtClean="0">
                <a:solidFill>
                  <a:srgbClr val="3333FF"/>
                </a:solidFill>
              </a:rPr>
              <a:t>Subset</a:t>
            </a:r>
          </a:p>
          <a:p>
            <a:r>
              <a:rPr lang="en-US" dirty="0" smtClean="0">
                <a:solidFill>
                  <a:srgbClr val="3333FF"/>
                </a:solidFill>
              </a:rPr>
              <a:t>relationship</a:t>
            </a:r>
            <a:endParaRPr lang="el-GR" dirty="0">
              <a:solidFill>
                <a:srgbClr val="3333FF"/>
              </a:solidFill>
            </a:endParaRPr>
          </a:p>
        </p:txBody>
      </p:sp>
      <p:sp>
        <p:nvSpPr>
          <p:cNvPr id="9" name="Right Arrow 8"/>
          <p:cNvSpPr/>
          <p:nvPr/>
        </p:nvSpPr>
        <p:spPr>
          <a:xfrm rot="14287973" flipV="1">
            <a:off x="7786619" y="4389165"/>
            <a:ext cx="304800" cy="381000"/>
          </a:xfrm>
          <a:prstGeom prst="rightArrow">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3333FF"/>
              </a:solidFill>
            </a:endParaRPr>
          </a:p>
        </p:txBody>
      </p:sp>
      <p:sp>
        <p:nvSpPr>
          <p:cNvPr id="10" name="Right Arrow 9"/>
          <p:cNvSpPr/>
          <p:nvPr/>
        </p:nvSpPr>
        <p:spPr>
          <a:xfrm rot="18187299" flipV="1">
            <a:off x="8548620" y="4384630"/>
            <a:ext cx="304800" cy="381000"/>
          </a:xfrm>
          <a:prstGeom prst="rightArrow">
            <a:avLst/>
          </a:prstGeom>
          <a:solidFill>
            <a:schemeClr val="accent1">
              <a:lumMod val="20000"/>
              <a:lumOff val="80000"/>
            </a:scheme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7239000" y="2286000"/>
            <a:ext cx="1905000" cy="21336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Opposite skewed durations</a:t>
            </a:r>
            <a:endParaRPr lang="el-GR" dirty="0"/>
          </a:p>
        </p:txBody>
      </p:sp>
      <p:sp>
        <p:nvSpPr>
          <p:cNvPr id="3" name="Text Placeholder 2"/>
          <p:cNvSpPr>
            <a:spLocks noGrp="1"/>
          </p:cNvSpPr>
          <p:nvPr>
            <p:ph type="body" idx="1"/>
          </p:nvPr>
        </p:nvSpPr>
        <p:spPr/>
        <p:txBody>
          <a:bodyPr/>
          <a:lstStyle/>
          <a:p>
            <a:r>
              <a:rPr lang="en-US" dirty="0" smtClean="0"/>
              <a:t>Compute the histograms of durations for both dead and survivors, and you get …</a:t>
            </a:r>
            <a:endParaRPr lang="el-GR"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7436D98-9539-44E1-9C46-C8A7EE3A4F66}" type="slidenum">
              <a:rPr lang="el-GR" smtClean="0"/>
              <a:pPr/>
              <a:t>9</a:t>
            </a:fld>
            <a:endParaRPr lang="el-GR"/>
          </a:p>
        </p:txBody>
      </p:sp>
      <p:sp>
        <p:nvSpPr>
          <p:cNvPr id="6" name="TextBox 5"/>
          <p:cNvSpPr txBox="1"/>
          <p:nvPr/>
        </p:nvSpPr>
        <p:spPr>
          <a:xfrm>
            <a:off x="6732240" y="260648"/>
            <a:ext cx="2160240" cy="1200329"/>
          </a:xfrm>
          <a:prstGeom prst="rect">
            <a:avLst/>
          </a:prstGeom>
          <a:noFill/>
        </p:spPr>
        <p:txBody>
          <a:bodyPr wrap="square" rtlCol="0">
            <a:spAutoFit/>
          </a:bodyPr>
          <a:lstStyle/>
          <a:p>
            <a:pPr>
              <a:buFont typeface="Arial" pitchFamily="34" charset="0"/>
              <a:buChar char="•"/>
            </a:pPr>
            <a:r>
              <a:rPr lang="en-US" dirty="0" smtClean="0">
                <a:solidFill>
                  <a:schemeClr val="bg1">
                    <a:lumMod val="50000"/>
                  </a:schemeClr>
                </a:solidFill>
                <a:latin typeface="+mn-lt"/>
              </a:rPr>
              <a:t> Background</a:t>
            </a:r>
          </a:p>
          <a:p>
            <a:pPr>
              <a:buFont typeface="Arial" pitchFamily="34" charset="0"/>
              <a:buChar char="•"/>
            </a:pPr>
            <a:r>
              <a:rPr lang="en-US" u="sng" dirty="0" smtClean="0"/>
              <a:t> Durations’ study</a:t>
            </a:r>
          </a:p>
          <a:p>
            <a:pPr>
              <a:buFont typeface="Arial" pitchFamily="34" charset="0"/>
              <a:buChar char="•"/>
            </a:pPr>
            <a:r>
              <a:rPr lang="en-US" dirty="0" smtClean="0">
                <a:solidFill>
                  <a:schemeClr val="bg1">
                    <a:lumMod val="50000"/>
                  </a:schemeClr>
                </a:solidFill>
                <a:latin typeface="+mn-lt"/>
              </a:rPr>
              <a:t> Electrolysis</a:t>
            </a:r>
          </a:p>
          <a:p>
            <a:pPr>
              <a:buFont typeface="Arial" pitchFamily="34" charset="0"/>
              <a:buChar char="•"/>
            </a:pPr>
            <a:r>
              <a:rPr lang="en-US" dirty="0" smtClean="0">
                <a:solidFill>
                  <a:schemeClr val="bg1">
                    <a:lumMod val="50000"/>
                  </a:schemeClr>
                </a:solidFill>
              </a:rPr>
              <a:t> Discussion</a:t>
            </a:r>
            <a:endParaRPr lang="el-GR" dirty="0" smtClean="0">
              <a:solidFill>
                <a:schemeClr val="bg1">
                  <a:lumMod val="50000"/>
                </a:schemeClr>
              </a:solidFill>
              <a:latin typeface="+mn-lt"/>
            </a:endParaRPr>
          </a:p>
        </p:txBody>
      </p:sp>
      <p:pic>
        <p:nvPicPr>
          <p:cNvPr id="7" name="Picture 20" descr="bar graphs,business concepts,businesses,charts,concepts,emoticons,emotions,graphs,presentations,smiley,smiley face,smiley faces,smileys,smilie,smilie face,smilie faces,smilies,smily,smily face,smily faces,smilys,symbols"/>
          <p:cNvPicPr>
            <a:picLocks noChangeAspect="1" noChangeArrowheads="1"/>
          </p:cNvPicPr>
          <p:nvPr/>
        </p:nvPicPr>
        <p:blipFill>
          <a:blip r:embed="rId2" cstate="print"/>
          <a:srcRect/>
          <a:stretch>
            <a:fillRect/>
          </a:stretch>
        </p:blipFill>
        <p:spPr bwMode="auto">
          <a:xfrm>
            <a:off x="7740352" y="4149080"/>
            <a:ext cx="1331640" cy="1331640"/>
          </a:xfrm>
          <a:prstGeom prst="rect">
            <a:avLst/>
          </a:prstGeom>
          <a:noFill/>
        </p:spPr>
      </p:pic>
    </p:spTree>
    <p:extLst>
      <p:ext uri="{BB962C8B-B14F-4D97-AF65-F5344CB8AC3E}">
        <p14:creationId xmlns:p14="http://schemas.microsoft.com/office/powerpoint/2010/main" val="22486865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Comet Pattern</a:t>
            </a:r>
            <a:endParaRPr lang="el-GR" dirty="0"/>
          </a:p>
        </p:txBody>
      </p:sp>
      <p:sp>
        <p:nvSpPr>
          <p:cNvPr id="3" name="Text Placeholder 2"/>
          <p:cNvSpPr>
            <a:spLocks noGrp="1"/>
          </p:cNvSpPr>
          <p:nvPr>
            <p:ph type="body" idx="1"/>
          </p:nvPr>
        </p:nvSpPr>
        <p:spPr/>
        <p:txBody>
          <a:bodyPr/>
          <a:lstStyle/>
          <a:p>
            <a:pPr algn="r"/>
            <a:r>
              <a:rPr lang="en-US" dirty="0" smtClean="0"/>
              <a:t>Schema size and updates</a:t>
            </a:r>
          </a:p>
          <a:p>
            <a:endParaRPr lang="en-US" dirty="0" smtClean="0"/>
          </a:p>
          <a:p>
            <a:endParaRPr lang="en-US" dirty="0" smtClean="0"/>
          </a:p>
          <a:p>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5148064" y="188640"/>
            <a:ext cx="3710782" cy="2590800"/>
            <a:chOff x="5562600" y="2743200"/>
            <a:chExt cx="3710782" cy="2590800"/>
          </a:xfrm>
        </p:grpSpPr>
        <p:pic>
          <p:nvPicPr>
            <p:cNvPr id="27652" name="Picture 4" descr="comet"/>
            <p:cNvPicPr>
              <a:picLocks noChangeAspect="1" noChangeArrowheads="1"/>
            </p:cNvPicPr>
            <p:nvPr/>
          </p:nvPicPr>
          <p:blipFill>
            <a:blip r:embed="rId3" cstate="print"/>
            <a:srcRect/>
            <a:stretch>
              <a:fillRect/>
            </a:stretch>
          </p:blipFill>
          <p:spPr bwMode="auto">
            <a:xfrm>
              <a:off x="5562600" y="2743200"/>
              <a:ext cx="3710782" cy="2590800"/>
            </a:xfrm>
            <a:prstGeom prst="rect">
              <a:avLst/>
            </a:prstGeom>
            <a:noFill/>
          </p:spPr>
        </p:pic>
        <p:sp>
          <p:nvSpPr>
            <p:cNvPr id="9" name="Rectangle 8"/>
            <p:cNvSpPr/>
            <p:nvPr/>
          </p:nvSpPr>
          <p:spPr>
            <a:xfrm>
              <a:off x="5791200" y="2971800"/>
              <a:ext cx="3352800" cy="215444"/>
            </a:xfrm>
            <a:prstGeom prst="rect">
              <a:avLst/>
            </a:prstGeom>
          </p:spPr>
          <p:txBody>
            <a:bodyPr wrap="square">
              <a:spAutoFit/>
            </a:bodyPr>
            <a:lstStyle/>
            <a:p>
              <a:pPr algn="r"/>
              <a:r>
                <a:rPr lang="fr-FR" sz="800" dirty="0" smtClean="0"/>
                <a:t>http://visual.merriam-webster.com/astronomy/celestial-bodies/comet.php</a:t>
              </a:r>
              <a:endParaRPr lang="el-GR" sz="8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grpSp>
        <p:nvGrpSpPr>
          <p:cNvPr id="4" name="Group 10"/>
          <p:cNvGrpSpPr/>
          <p:nvPr/>
        </p:nvGrpSpPr>
        <p:grpSpPr>
          <a:xfrm>
            <a:off x="6660232" y="2852936"/>
            <a:ext cx="2169184" cy="2806244"/>
            <a:chOff x="5257800" y="3657600"/>
            <a:chExt cx="2169184" cy="2806244"/>
          </a:xfrm>
        </p:grpSpPr>
        <p:pic>
          <p:nvPicPr>
            <p:cNvPr id="27650" name="Picture 2" descr="The parts of a comet:  nucleus, coma, and tails."/>
            <p:cNvPicPr>
              <a:picLocks noChangeAspect="1" noChangeArrowheads="1"/>
            </p:cNvPicPr>
            <p:nvPr/>
          </p:nvPicPr>
          <p:blipFill>
            <a:blip r:embed="rId4" cstate="print"/>
            <a:srcRect/>
            <a:stretch>
              <a:fillRect/>
            </a:stretch>
          </p:blipFill>
          <p:spPr bwMode="auto">
            <a:xfrm>
              <a:off x="5410200" y="3657600"/>
              <a:ext cx="1905000" cy="2543175"/>
            </a:xfrm>
            <a:prstGeom prst="rect">
              <a:avLst/>
            </a:prstGeom>
            <a:noFill/>
          </p:spPr>
        </p:pic>
        <p:sp>
          <p:nvSpPr>
            <p:cNvPr id="7" name="Rectangle 6"/>
            <p:cNvSpPr/>
            <p:nvPr/>
          </p:nvSpPr>
          <p:spPr>
            <a:xfrm>
              <a:off x="5257800" y="6248400"/>
              <a:ext cx="2169184" cy="215444"/>
            </a:xfrm>
            <a:prstGeom prst="rect">
              <a:avLst/>
            </a:prstGeom>
          </p:spPr>
          <p:txBody>
            <a:bodyPr wrap="none">
              <a:spAutoFit/>
            </a:bodyPr>
            <a:lstStyle/>
            <a:p>
              <a:r>
                <a:rPr lang="fr-FR" sz="800" dirty="0" smtClean="0"/>
                <a:t>http://spaceplace.nasa.gov/comet-nucleus/en/</a:t>
              </a:r>
              <a:endParaRPr lang="el-GR" sz="800" dirty="0"/>
            </a:p>
          </p:txBody>
        </p:sp>
      </p:grpSp>
      <p:pic>
        <p:nvPicPr>
          <p:cNvPr id="97282" name="Picture 2"/>
          <p:cNvPicPr>
            <a:picLocks noChangeAspect="1" noChangeArrowheads="1"/>
          </p:cNvPicPr>
          <p:nvPr/>
        </p:nvPicPr>
        <p:blipFill>
          <a:blip r:embed="rId5" cstate="print"/>
          <a:srcRect b="7306"/>
          <a:stretch>
            <a:fillRect/>
          </a:stretch>
        </p:blipFill>
        <p:spPr bwMode="auto">
          <a:xfrm>
            <a:off x="251520" y="216024"/>
            <a:ext cx="5032730" cy="6453336"/>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endParaRPr lang="el-G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Statistics of schema size at birth and sum of updates</a:t>
            </a:r>
            <a:endParaRPr lang="el-GR" dirty="0"/>
          </a:p>
        </p:txBody>
      </p:sp>
      <p:pic>
        <p:nvPicPr>
          <p:cNvPr id="4" name="Picture 3" descr="D:\Users\pvassil\RESEARCH\ON_GOING\EVOLUTION\DB_Evolution\21_TableLifetimes\15ER\10_3x3_Patterns\12_Comet\figures\size_upd_stats.png"/>
          <p:cNvPicPr>
            <a:picLocks noChangeAspect="1" noChangeArrowheads="1"/>
          </p:cNvPicPr>
          <p:nvPr/>
        </p:nvPicPr>
        <p:blipFill>
          <a:blip r:embed="rId3" cstate="print"/>
          <a:srcRect/>
          <a:stretch>
            <a:fillRect/>
          </a:stretch>
        </p:blipFill>
        <p:spPr bwMode="auto">
          <a:xfrm>
            <a:off x="263585" y="1628800"/>
            <a:ext cx="8611803" cy="3643822"/>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Typically: ~70% of tables inside the box</a:t>
            </a:r>
            <a:endParaRPr lang="el-GR" dirty="0"/>
          </a:p>
        </p:txBody>
      </p:sp>
      <p:pic>
        <p:nvPicPr>
          <p:cNvPr id="1026" name="Picture 2" descr="E:\__TransientCleanMeUp\_comet\figures\insideCometBox.png"/>
          <p:cNvPicPr>
            <a:picLocks noChangeAspect="1" noChangeArrowheads="1"/>
          </p:cNvPicPr>
          <p:nvPr/>
        </p:nvPicPr>
        <p:blipFill>
          <a:blip r:embed="rId3" cstate="print"/>
          <a:srcRect/>
          <a:stretch>
            <a:fillRect/>
          </a:stretch>
        </p:blipFill>
        <p:spPr bwMode="auto">
          <a:xfrm>
            <a:off x="685800" y="1295400"/>
            <a:ext cx="6934200" cy="4486275"/>
          </a:xfrm>
          <a:prstGeom prst="rect">
            <a:avLst/>
          </a:prstGeom>
          <a:noFill/>
        </p:spPr>
      </p:pic>
      <p:sp>
        <p:nvSpPr>
          <p:cNvPr id="4" name="TextBox 3"/>
          <p:cNvSpPr txBox="1"/>
          <p:nvPr/>
        </p:nvSpPr>
        <p:spPr>
          <a:xfrm>
            <a:off x="304800" y="5867400"/>
            <a:ext cx="8153400" cy="646331"/>
          </a:xfrm>
          <a:prstGeom prst="rect">
            <a:avLst/>
          </a:prstGeom>
          <a:noFill/>
        </p:spPr>
        <p:txBody>
          <a:bodyPr wrap="square" rtlCol="0">
            <a:spAutoFit/>
          </a:bodyPr>
          <a:lstStyle/>
          <a:p>
            <a:r>
              <a:rPr lang="en-US" dirty="0" smtClean="0"/>
              <a:t>Typically, around 70% of the tables of a database is found within the 10x10 box of </a:t>
            </a:r>
            <a:r>
              <a:rPr lang="en-US" i="1" dirty="0" err="1" smtClean="0"/>
              <a:t>schemaSize@birth</a:t>
            </a:r>
            <a:r>
              <a:rPr lang="en-US" dirty="0" smtClean="0"/>
              <a:t> x </a:t>
            </a:r>
            <a:r>
              <a:rPr lang="en-US" i="1" dirty="0" err="1" smtClean="0"/>
              <a:t>sumOfUpdates</a:t>
            </a:r>
            <a:r>
              <a:rPr lang="en-US" dirty="0" smtClean="0"/>
              <a:t> (10 excluded in both axes). </a:t>
            </a:r>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changers tend to have medium schema sizes</a:t>
            </a:r>
            <a:endParaRPr lang="el-GR" dirty="0"/>
          </a:p>
        </p:txBody>
      </p:sp>
      <p:pic>
        <p:nvPicPr>
          <p:cNvPr id="3074" name="Picture 2" descr="E:\__TransientCleanMeUp\_comet\figures\topChangers_size.png"/>
          <p:cNvPicPr>
            <a:picLocks noChangeAspect="1" noChangeArrowheads="1"/>
          </p:cNvPicPr>
          <p:nvPr/>
        </p:nvPicPr>
        <p:blipFill>
          <a:blip r:embed="rId3" cstate="print"/>
          <a:srcRect/>
          <a:stretch>
            <a:fillRect/>
          </a:stretch>
        </p:blipFill>
        <p:spPr bwMode="auto">
          <a:xfrm>
            <a:off x="609600" y="1423987"/>
            <a:ext cx="8008144" cy="4214813"/>
          </a:xfrm>
          <a:prstGeom prst="rect">
            <a:avLst/>
          </a:prstGeom>
          <a:noFill/>
        </p:spPr>
      </p:pic>
      <p:sp>
        <p:nvSpPr>
          <p:cNvPr id="4" name="TextBox 3"/>
          <p:cNvSpPr txBox="1"/>
          <p:nvPr/>
        </p:nvSpPr>
        <p:spPr>
          <a:xfrm>
            <a:off x="457200" y="5638800"/>
            <a:ext cx="8077200" cy="646331"/>
          </a:xfrm>
          <a:prstGeom prst="rect">
            <a:avLst/>
          </a:prstGeom>
          <a:noFill/>
        </p:spPr>
        <p:txBody>
          <a:bodyPr wrap="square" rtlCol="0">
            <a:spAutoFit/>
          </a:bodyPr>
          <a:lstStyle/>
          <a:p>
            <a:r>
              <a:rPr lang="en-US" dirty="0" smtClean="0"/>
              <a:t>For every dataset: we selected the top 5% of tables in terms of this sum of updates and we averaged the schema size at birth of these top 5% tables. </a:t>
            </a:r>
            <a:endParaRPr lang="el-G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changers tend to have medium schema sizes</a:t>
            </a:r>
            <a:endParaRPr lang="el-GR" dirty="0"/>
          </a:p>
        </p:txBody>
      </p:sp>
      <p:pic>
        <p:nvPicPr>
          <p:cNvPr id="3074" name="Picture 2" descr="E:\__TransientCleanMeUp\_comet\figures\topChangers_size.png"/>
          <p:cNvPicPr>
            <a:picLocks noChangeAspect="1" noChangeArrowheads="1"/>
          </p:cNvPicPr>
          <p:nvPr/>
        </p:nvPicPr>
        <p:blipFill>
          <a:blip r:embed="rId3" cstate="print"/>
          <a:srcRect/>
          <a:stretch>
            <a:fillRect/>
          </a:stretch>
        </p:blipFill>
        <p:spPr bwMode="auto">
          <a:xfrm>
            <a:off x="609600" y="1423987"/>
            <a:ext cx="8008144" cy="4214813"/>
          </a:xfrm>
          <a:prstGeom prst="rect">
            <a:avLst/>
          </a:prstGeom>
          <a:noFill/>
        </p:spPr>
      </p:pic>
      <p:sp>
        <p:nvSpPr>
          <p:cNvPr id="4" name="TextBox 3"/>
          <p:cNvSpPr txBox="1"/>
          <p:nvPr/>
        </p:nvSpPr>
        <p:spPr>
          <a:xfrm>
            <a:off x="457200" y="5638800"/>
            <a:ext cx="8077200" cy="923330"/>
          </a:xfrm>
          <a:prstGeom prst="rect">
            <a:avLst/>
          </a:prstGeom>
          <a:noFill/>
        </p:spPr>
        <p:txBody>
          <a:bodyPr wrap="square" rtlCol="0">
            <a:spAutoFit/>
          </a:bodyPr>
          <a:lstStyle/>
          <a:p>
            <a:r>
              <a:rPr lang="en-US" b="1" dirty="0" smtClean="0">
                <a:solidFill>
                  <a:srgbClr val="3333FF"/>
                </a:solidFill>
              </a:rPr>
              <a:t>The average schema size for the top 5% of tables in terms of their update behavior is close to one standard deviation up from the average value of the schema size at  birth(i.e., very close to $mu$+$sigma$). </a:t>
            </a:r>
            <a:r>
              <a:rPr lang="en-US" dirty="0" smtClean="0"/>
              <a:t>	</a:t>
            </a:r>
            <a:r>
              <a:rPr lang="en-US" i="1" dirty="0" smtClean="0"/>
              <a:t>//</a:t>
            </a:r>
            <a:r>
              <a:rPr lang="en-US" i="1" dirty="0" smtClean="0">
                <a:solidFill>
                  <a:srgbClr val="FF0000"/>
                </a:solidFill>
              </a:rPr>
              <a:t>except </a:t>
            </a:r>
            <a:r>
              <a:rPr lang="en-US" i="1" dirty="0" err="1" smtClean="0">
                <a:solidFill>
                  <a:srgbClr val="FF0000"/>
                </a:solidFill>
              </a:rPr>
              <a:t>phpBB</a:t>
            </a:r>
            <a:endParaRPr lang="el-GR" i="1" dirty="0">
              <a:solidFill>
                <a:srgbClr val="FF0000"/>
              </a:solidFill>
            </a:endParaRPr>
          </a:p>
        </p:txBody>
      </p:sp>
      <p:sp>
        <p:nvSpPr>
          <p:cNvPr id="5" name="Rectangle 4"/>
          <p:cNvSpPr/>
          <p:nvPr/>
        </p:nvSpPr>
        <p:spPr>
          <a:xfrm>
            <a:off x="4953000" y="1752600"/>
            <a:ext cx="1828800" cy="28956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changers tend to have medium schema sizes</a:t>
            </a:r>
            <a:endParaRPr lang="el-GR" dirty="0"/>
          </a:p>
        </p:txBody>
      </p:sp>
      <p:pic>
        <p:nvPicPr>
          <p:cNvPr id="3074" name="Picture 2" descr="E:\__TransientCleanMeUp\_comet\figures\topChangers_size.png"/>
          <p:cNvPicPr>
            <a:picLocks noChangeAspect="1" noChangeArrowheads="1"/>
          </p:cNvPicPr>
          <p:nvPr/>
        </p:nvPicPr>
        <p:blipFill>
          <a:blip r:embed="rId3" cstate="print"/>
          <a:srcRect/>
          <a:stretch>
            <a:fillRect/>
          </a:stretch>
        </p:blipFill>
        <p:spPr bwMode="auto">
          <a:xfrm>
            <a:off x="609600" y="1423987"/>
            <a:ext cx="8008144" cy="4214813"/>
          </a:xfrm>
          <a:prstGeom prst="rect">
            <a:avLst/>
          </a:prstGeom>
          <a:noFill/>
        </p:spPr>
      </p:pic>
      <p:sp>
        <p:nvSpPr>
          <p:cNvPr id="4" name="TextBox 3"/>
          <p:cNvSpPr txBox="1"/>
          <p:nvPr/>
        </p:nvSpPr>
        <p:spPr>
          <a:xfrm>
            <a:off x="457200" y="5638800"/>
            <a:ext cx="8153400" cy="1200329"/>
          </a:xfrm>
          <a:prstGeom prst="rect">
            <a:avLst/>
          </a:prstGeom>
          <a:noFill/>
        </p:spPr>
        <p:txBody>
          <a:bodyPr wrap="square" rtlCol="0">
            <a:spAutoFit/>
          </a:bodyPr>
          <a:lstStyle/>
          <a:p>
            <a:r>
              <a:rPr lang="en-US" dirty="0" smtClean="0"/>
              <a:t>- In 5 out of 8 cases, the average schema size of top-changers within 0.4 and 0.5 of the maximum value (practically the middle of the domain) and never above 0.65 of it. </a:t>
            </a:r>
          </a:p>
          <a:p>
            <a:r>
              <a:rPr lang="en-US" dirty="0" smtClean="0">
                <a:solidFill>
                  <a:schemeClr val="bg1">
                    <a:lumMod val="50000"/>
                  </a:schemeClr>
                </a:solidFill>
              </a:rPr>
              <a:t>- Pearson</a:t>
            </a:r>
            <a:r>
              <a:rPr lang="en-US" dirty="0" smtClean="0"/>
              <a:t>: the maximum value, the standard deviation of the entire data set and the average of the top changers are very strongly correlated.</a:t>
            </a:r>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200" dirty="0" smtClean="0"/>
              <a:t>Wide tables have a medium number of updates</a:t>
            </a:r>
            <a:br>
              <a:rPr lang="en-US" sz="3200" dirty="0" smtClean="0"/>
            </a:br>
            <a:endParaRPr lang="el-GR" sz="3200" dirty="0"/>
          </a:p>
        </p:txBody>
      </p:sp>
      <p:pic>
        <p:nvPicPr>
          <p:cNvPr id="4098" name="Picture 2" descr="E:\__TransientCleanMeUp\_comet\figures\topChangers_stats.png"/>
          <p:cNvPicPr>
            <a:picLocks noChangeAspect="1" noChangeArrowheads="1"/>
          </p:cNvPicPr>
          <p:nvPr/>
        </p:nvPicPr>
        <p:blipFill>
          <a:blip r:embed="rId3" cstate="print"/>
          <a:srcRect/>
          <a:stretch>
            <a:fillRect/>
          </a:stretch>
        </p:blipFill>
        <p:spPr bwMode="auto">
          <a:xfrm>
            <a:off x="152400" y="914400"/>
            <a:ext cx="8765381" cy="3629025"/>
          </a:xfrm>
          <a:prstGeom prst="rect">
            <a:avLst/>
          </a:prstGeom>
          <a:noFill/>
        </p:spPr>
      </p:pic>
      <p:sp>
        <p:nvSpPr>
          <p:cNvPr id="5" name="TextBox 4"/>
          <p:cNvSpPr txBox="1"/>
          <p:nvPr/>
        </p:nvSpPr>
        <p:spPr>
          <a:xfrm>
            <a:off x="152400" y="4572000"/>
            <a:ext cx="8839200" cy="2031325"/>
          </a:xfrm>
          <a:prstGeom prst="rect">
            <a:avLst/>
          </a:prstGeom>
          <a:noFill/>
        </p:spPr>
        <p:txBody>
          <a:bodyPr wrap="square" rtlCol="0">
            <a:spAutoFit/>
          </a:bodyPr>
          <a:lstStyle/>
          <a:p>
            <a:r>
              <a:rPr lang="en-US" dirty="0" smtClean="0"/>
              <a:t>For each data set, we took the top 5% in terms of schema size at birth (</a:t>
            </a:r>
            <a:r>
              <a:rPr lang="en-US" b="1" dirty="0" smtClean="0"/>
              <a:t>top wide</a:t>
            </a:r>
            <a:r>
              <a:rPr lang="en-US" dirty="0" smtClean="0"/>
              <a:t>) and contrasted their update behavior </a:t>
            </a:r>
            <a:r>
              <a:rPr lang="en-US" dirty="0" err="1" smtClean="0"/>
              <a:t>wrt</a:t>
            </a:r>
            <a:r>
              <a:rPr lang="en-US" dirty="0" smtClean="0"/>
              <a:t> the update behavior of the entire data set.</a:t>
            </a:r>
          </a:p>
          <a:p>
            <a:r>
              <a:rPr lang="en-US" dirty="0" smtClean="0"/>
              <a:t>Typically, </a:t>
            </a:r>
            <a:r>
              <a:rPr lang="en-US" dirty="0" smtClean="0">
                <a:solidFill>
                  <a:srgbClr val="3333FF"/>
                </a:solidFill>
              </a:rPr>
              <a:t>the avg. number of updates of the top wide tables is close to the 50% of the domain of values for the sum of updates (i.e., the middle of the y-axis of the comet figure, measuring the sum of updates for each table).</a:t>
            </a:r>
          </a:p>
          <a:p>
            <a:r>
              <a:rPr lang="en-US" dirty="0" smtClean="0"/>
              <a:t>This is mainly due to the (very) large standard deviation (twice the mean), rather than the --typically low -- mean value (due to the large part of the population living quiet lives). </a:t>
            </a:r>
            <a:endParaRPr lang="el-GR" dirty="0"/>
          </a:p>
        </p:txBody>
      </p:sp>
      <p:sp>
        <p:nvSpPr>
          <p:cNvPr id="6" name="Rectangle 5"/>
          <p:cNvSpPr/>
          <p:nvPr/>
        </p:nvSpPr>
        <p:spPr>
          <a:xfrm>
            <a:off x="4572000" y="1389888"/>
            <a:ext cx="1905000" cy="26670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Gamma</a:t>
            </a:r>
            <a:endParaRPr lang="el-GR" dirty="0"/>
          </a:p>
        </p:txBody>
      </p:sp>
      <p:sp>
        <p:nvSpPr>
          <p:cNvPr id="3" name="Text Placeholder 2"/>
          <p:cNvSpPr>
            <a:spLocks noGrp="1"/>
          </p:cNvSpPr>
          <p:nvPr>
            <p:ph type="body" idx="1"/>
          </p:nvPr>
        </p:nvSpPr>
        <p:spPr/>
        <p:txBody>
          <a:bodyPr/>
          <a:lstStyle/>
          <a:p>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99</a:t>
            </a:fld>
            <a:endParaRPr lang="en-US"/>
          </a:p>
        </p:txBody>
      </p:sp>
      <p:pic>
        <p:nvPicPr>
          <p:cNvPr id="5" name="Picture 2" descr="D:\Users\pvassil\RESEARCH\SUBMITTED\15ER\CR\Greek_gamma_Capital.png"/>
          <p:cNvPicPr>
            <a:picLocks noChangeAspect="1" noChangeArrowheads="1"/>
          </p:cNvPicPr>
          <p:nvPr/>
        </p:nvPicPr>
        <p:blipFill>
          <a:blip r:embed="rId3" cstate="print"/>
          <a:srcRect/>
          <a:stretch>
            <a:fillRect/>
          </a:stretch>
        </p:blipFill>
        <p:spPr bwMode="auto">
          <a:xfrm flipH="1" flipV="1">
            <a:off x="7956376" y="5085184"/>
            <a:ext cx="1040000" cy="1302857"/>
          </a:xfrm>
          <a:prstGeom prst="rect">
            <a:avLst/>
          </a:prstGeom>
          <a:noFill/>
        </p:spPr>
      </p:pic>
      <p:sp>
        <p:nvSpPr>
          <p:cNvPr id="6" name="Footer Placeholder 5"/>
          <p:cNvSpPr>
            <a:spLocks noGrp="1"/>
          </p:cNvSpPr>
          <p:nvPr>
            <p:ph type="ftr" sz="quarter" idx="11"/>
          </p:nvPr>
        </p:nvSpPr>
        <p:spPr/>
        <p:txBody>
          <a:bodyPr/>
          <a:lstStyle/>
          <a:p>
            <a:endParaRPr lang="el-GR"/>
          </a:p>
        </p:txBody>
      </p:sp>
      <p:pic>
        <p:nvPicPr>
          <p:cNvPr id="7" name="Picture 2" descr="C:\Users\pvassil\Downloads\Picture1.png"/>
          <p:cNvPicPr>
            <a:picLocks noChangeAspect="1" noChangeArrowheads="1"/>
          </p:cNvPicPr>
          <p:nvPr/>
        </p:nvPicPr>
        <p:blipFill>
          <a:blip r:embed="rId4" cstate="print"/>
          <a:srcRect/>
          <a:stretch>
            <a:fillRect/>
          </a:stretch>
        </p:blipFill>
        <p:spPr bwMode="auto">
          <a:xfrm>
            <a:off x="395536" y="0"/>
            <a:ext cx="5328592" cy="678805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ssiliadis_eBiSS15_v02">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Vassiliadis_eBiSS15_v02</Template>
  <TotalTime>1369</TotalTime>
  <Words>10747</Words>
  <Application>Microsoft Office PowerPoint</Application>
  <PresentationFormat>On-screen Show (4:3)</PresentationFormat>
  <Paragraphs>1285</Paragraphs>
  <Slides>129</Slides>
  <Notes>83</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Vassiliadis_eBiSS15_v02</vt:lpstr>
      <vt:lpstr>Survival in schema evolution: putting the lives of survivor and dead tables in counterpoint</vt:lpstr>
      <vt:lpstr>Why is schema evolution so important?</vt:lpstr>
      <vt:lpstr>Why aren’t we there yet? </vt:lpstr>
      <vt:lpstr>Our take on the problem</vt:lpstr>
      <vt:lpstr>Scope of our studies</vt:lpstr>
      <vt:lpstr>What we have found for schema evolution [CAiSE 14, IS 15]</vt:lpstr>
      <vt:lpstr>What we know so far for table evolution [ER 15, IS 17]</vt:lpstr>
      <vt:lpstr>What we don’t know yet…</vt:lpstr>
      <vt:lpstr>Opposite skewed durations</vt:lpstr>
      <vt:lpstr>PowerPoint Presentation</vt:lpstr>
      <vt:lpstr>Electrolysis pattern for table activities</vt:lpstr>
      <vt:lpstr>Electrolysis in chemistry</vt:lpstr>
      <vt:lpstr>Duration is related to the Life &amp; Death Class of the tables!</vt:lpstr>
      <vt:lpstr>PowerPoint Presentation</vt:lpstr>
      <vt:lpstr>The electrolysis pattern</vt:lpstr>
      <vt:lpstr>The electrolysis pattern: survivors</vt:lpstr>
      <vt:lpstr>The electrolysis pattern: dead</vt:lpstr>
      <vt:lpstr>For each data set, for each LifeAndDeath class, percentage of tables per duration range over the total of the data set  (for each data set, the sum of all cells adds up to 100%)</vt:lpstr>
      <vt:lpstr>Indicative, average values over all datasets:  for each LifeAndDeath class, percentage of tables per duration range over the total of the data set </vt:lpstr>
      <vt:lpstr>… electrolysis as a heatmap …</vt:lpstr>
      <vt:lpstr>DISCUSSION &amp; Open issues</vt:lpstr>
      <vt:lpstr>Gravitation to  Rigidity</vt:lpstr>
      <vt:lpstr>Gravitation to  rigidity: death</vt:lpstr>
      <vt:lpstr>Gravitation to  rigidity: life</vt:lpstr>
      <vt:lpstr>Gravitation to  rigidity: life</vt:lpstr>
      <vt:lpstr>Activity &amp; Duration</vt:lpstr>
      <vt:lpstr>Risks for developers</vt:lpstr>
      <vt:lpstr>Future work</vt:lpstr>
      <vt:lpstr>Danke schön! Thank you!</vt:lpstr>
      <vt:lpstr>Auxiliary slides</vt:lpstr>
      <vt:lpstr>What are the “laws” of database (schema) evolution?</vt:lpstr>
      <vt:lpstr>Why care for the “laws”/patterns of schema evolution?</vt:lpstr>
      <vt:lpstr>Abstract coupling example  from my SW Dev course</vt:lpstr>
      <vt:lpstr>Hecate: SQL schema diff extractor</vt:lpstr>
      <vt:lpstr>Hecate: SQL schema diff extractor</vt:lpstr>
      <vt:lpstr>Scope of the study &amp;&amp; Validity considerations</vt:lpstr>
      <vt:lpstr>Data sets</vt:lpstr>
      <vt:lpstr>Scope of the study</vt:lpstr>
      <vt:lpstr>Measures and Terminology</vt:lpstr>
      <vt:lpstr>External validity</vt:lpstr>
      <vt:lpstr>External validity</vt:lpstr>
      <vt:lpstr>Most importantly: we are happy to invite you to reuse /test /assess /disprove /… all our code, data and results!</vt:lpstr>
      <vt:lpstr>Internal validity</vt:lpstr>
      <vt:lpstr>Is there a theory?</vt:lpstr>
      <vt:lpstr>Related work</vt:lpstr>
      <vt:lpstr>Why aren’t we there yet?</vt:lpstr>
      <vt:lpstr>Timeline of empirical studies</vt:lpstr>
      <vt:lpstr>Timeline of empirical studies</vt:lpstr>
      <vt:lpstr>Timeline of empirical studies</vt:lpstr>
      <vt:lpstr>Timeline of empirical studies</vt:lpstr>
      <vt:lpstr>Timeline of empirical studies</vt:lpstr>
      <vt:lpstr>Timeline of empirical studies</vt:lpstr>
      <vt:lpstr>Timeline of empirical studies</vt:lpstr>
      <vt:lpstr>Timeline of empirical studies</vt:lpstr>
      <vt:lpstr>Caise 14 / Inf. Systems 15</vt:lpstr>
      <vt:lpstr>Datasets</vt:lpstr>
      <vt:lpstr>Schema Size (relations) </vt:lpstr>
      <vt:lpstr>CaiSE’14: Main results</vt:lpstr>
      <vt:lpstr>What we have found for schema evolution [CAiSE 14, IS 15]</vt:lpstr>
      <vt:lpstr>Schema Growth (diff in #tables)</vt:lpstr>
      <vt:lpstr>Change over time </vt:lpstr>
      <vt:lpstr>ER 2015 / IS 2017</vt:lpstr>
      <vt:lpstr>PowerPoint Presentation</vt:lpstr>
      <vt:lpstr>Statistical study of durations</vt:lpstr>
      <vt:lpstr>Tables are mostly thin</vt:lpstr>
      <vt:lpstr>The four patterns</vt:lpstr>
      <vt:lpstr>Exploratory search of the schema histories for patterns</vt:lpstr>
      <vt:lpstr>What we know so far for table evolution [ER 15, IS 17]</vt:lpstr>
      <vt:lpstr>Schema size, change and duration</vt:lpstr>
      <vt:lpstr>The Gamma       Pattern:  "if you 're wide, you survive"</vt:lpstr>
      <vt:lpstr>PowerPoint Presentation</vt:lpstr>
      <vt:lpstr>The Comet Pattern</vt:lpstr>
      <vt:lpstr>PowerPoint Presentation</vt:lpstr>
      <vt:lpstr>The inverse Gamma  pattern</vt:lpstr>
      <vt:lpstr>PowerPoint Presentation</vt:lpstr>
      <vt:lpstr>Birthday &amp; schema size &amp; matters of life and death</vt:lpstr>
      <vt:lpstr>Quiet tables rule, esp. for mature db’s </vt:lpstr>
      <vt:lpstr>Longevity and update  activity correlate !! </vt:lpstr>
      <vt:lpstr>PowerPoint Presentation</vt:lpstr>
      <vt:lpstr>PowerPoint Presentation</vt:lpstr>
      <vt:lpstr>PowerPoint Presentation</vt:lpstr>
      <vt:lpstr>PowerPoint Presentation</vt:lpstr>
      <vt:lpstr>The Gamma Pattern</vt:lpstr>
      <vt:lpstr>PowerPoint Presentation</vt:lpstr>
      <vt:lpstr>Stats on wide tables and their survival</vt:lpstr>
      <vt:lpstr>Whenever a table is wide, its chances of surviving are high</vt:lpstr>
      <vt:lpstr>Wide tables are frequently created early on and are not deleted afterwards</vt:lpstr>
      <vt:lpstr>Whenever a table is wide, its duration frequently lies within the top-band of durations (upper part of Gamma)</vt:lpstr>
      <vt:lpstr>Long-lived  &amp; wide =&gt; early born and survivor</vt:lpstr>
      <vt:lpstr>The Comet Pattern</vt:lpstr>
      <vt:lpstr>PowerPoint Presentation</vt:lpstr>
      <vt:lpstr>Statistics of schema size at birth and sum of updates</vt:lpstr>
      <vt:lpstr>Typically: ~70% of tables inside the box</vt:lpstr>
      <vt:lpstr>Top changers tend to have medium schema sizes</vt:lpstr>
      <vt:lpstr>Top changers tend to have medium schema sizes</vt:lpstr>
      <vt:lpstr>Top changers tend to have medium schema sizes</vt:lpstr>
      <vt:lpstr>Wide tables have a medium number of updates </vt:lpstr>
      <vt:lpstr>Inverse Gamma</vt:lpstr>
      <vt:lpstr>PowerPoint Presentation</vt:lpstr>
      <vt:lpstr>Skyline &amp; Avg  for Inverse  Gamma</vt:lpstr>
      <vt:lpstr>The empty triangle pattern</vt:lpstr>
      <vt:lpstr>PowerPoint Presentation</vt:lpstr>
      <vt:lpstr>Top changers: early born, survivors, often with long durations, and often all the above</vt:lpstr>
      <vt:lpstr>Dead are: quiet, early born, short lived, and quite often all three of them</vt:lpstr>
      <vt:lpstr>Most births &amp;deaths  occur early (usually)</vt:lpstr>
      <vt:lpstr>Longevity and update  activity correlate !! </vt:lpstr>
      <vt:lpstr>All in one</vt:lpstr>
      <vt:lpstr>Electrolysis @ CAiSe 2017</vt:lpstr>
      <vt:lpstr>Why do we see  what we see</vt:lpstr>
      <vt:lpstr>PowerPoint Presentation</vt:lpstr>
      <vt:lpstr>PowerPoint Presentation</vt:lpstr>
      <vt:lpstr>PowerPoint Presentation</vt:lpstr>
      <vt:lpstr>PowerPoint Presentation</vt:lpstr>
      <vt:lpstr>The data to support the pattern</vt:lpstr>
      <vt:lpstr>… electrolysis as a heatmap …</vt:lpstr>
      <vt:lpstr>For each data set, for each LifeAndDeath class, percentage of tables per duration range over the total of the data set  (for each data set, the sum of all cells adds up to 100%)</vt:lpstr>
      <vt:lpstr>Indicative, average values over all datasets:  for each LifeAndDeath class, percentage of tables per duration range over the total of the data set </vt:lpstr>
      <vt:lpstr>Do certain LifeAndDeath classes have high concentrations in particular data ranges?</vt:lpstr>
      <vt:lpstr>For each data set, for each LifeAndDeath class,  percentage of tables per duration range over the total of their Life&amp;Death class (for each data set, for each column, percentages add up to 100%)</vt:lpstr>
      <vt:lpstr>Average values over all datasets: for each LifeAndDeath class, percentage of tables per duration range over the total of their LifeAndDeath class (for each data set, for each column, percentages add up to 100%)</vt:lpstr>
      <vt:lpstr>What is the distribution of tables per activity class for the dead tables that have durations less than the 20% of the database’s life?  What is the distribution of tables per activity class for the survivor tables that have durations longer than the 80% of the database’s life? </vt:lpstr>
      <vt:lpstr>Zoom into low 20% of durations for the dead and upper 20% for the survivors</vt:lpstr>
      <vt:lpstr>In more than half of the cells of the table, the percentage reaches or exceeds 50%</vt:lpstr>
      <vt:lpstr>Dead Tables</vt:lpstr>
      <vt:lpstr>Dead tables</vt:lpstr>
      <vt:lpstr>Survivor tables</vt:lpstr>
      <vt:lpstr>Survivor tables</vt:lpstr>
      <vt:lpstr>Unexplored research territory (risky but possibly rewarding)</vt:lpstr>
      <vt:lpstr>Threats To Validity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Life for a Table in an Evolving Relational Schema? Birth, Death &amp; Everything in Between</dc:title>
  <dc:creator>p.v.</dc:creator>
  <cp:lastModifiedBy>pvassil</cp:lastModifiedBy>
  <cp:revision>218</cp:revision>
  <dcterms:created xsi:type="dcterms:W3CDTF">2015-07-10T17:12:56Z</dcterms:created>
  <dcterms:modified xsi:type="dcterms:W3CDTF">2017-06-13T17:55:59Z</dcterms:modified>
</cp:coreProperties>
</file>