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57"/>
  </p:notesMasterIdLst>
  <p:handoutMasterIdLst>
    <p:handoutMasterId r:id="rId58"/>
  </p:handoutMasterIdLst>
  <p:sldIdLst>
    <p:sldId id="284" r:id="rId3"/>
    <p:sldId id="352" r:id="rId4"/>
    <p:sldId id="353" r:id="rId5"/>
    <p:sldId id="354" r:id="rId6"/>
    <p:sldId id="355" r:id="rId7"/>
    <p:sldId id="356" r:id="rId8"/>
    <p:sldId id="357" r:id="rId9"/>
    <p:sldId id="335" r:id="rId10"/>
    <p:sldId id="305" r:id="rId11"/>
    <p:sldId id="358" r:id="rId12"/>
    <p:sldId id="336" r:id="rId13"/>
    <p:sldId id="339" r:id="rId14"/>
    <p:sldId id="322" r:id="rId15"/>
    <p:sldId id="340" r:id="rId16"/>
    <p:sldId id="308" r:id="rId17"/>
    <p:sldId id="343" r:id="rId18"/>
    <p:sldId id="320" r:id="rId19"/>
    <p:sldId id="307" r:id="rId20"/>
    <p:sldId id="342" r:id="rId21"/>
    <p:sldId id="323" r:id="rId22"/>
    <p:sldId id="319" r:id="rId23"/>
    <p:sldId id="341" r:id="rId24"/>
    <p:sldId id="321" r:id="rId25"/>
    <p:sldId id="324" r:id="rId26"/>
    <p:sldId id="337" r:id="rId27"/>
    <p:sldId id="311" r:id="rId28"/>
    <p:sldId id="313" r:id="rId29"/>
    <p:sldId id="314" r:id="rId30"/>
    <p:sldId id="317" r:id="rId31"/>
    <p:sldId id="315" r:id="rId32"/>
    <p:sldId id="333" r:id="rId33"/>
    <p:sldId id="334" r:id="rId34"/>
    <p:sldId id="361" r:id="rId35"/>
    <p:sldId id="347" r:id="rId36"/>
    <p:sldId id="348" r:id="rId37"/>
    <p:sldId id="350" r:id="rId38"/>
    <p:sldId id="351" r:id="rId39"/>
    <p:sldId id="345" r:id="rId40"/>
    <p:sldId id="332" r:id="rId41"/>
    <p:sldId id="327" r:id="rId42"/>
    <p:sldId id="328" r:id="rId43"/>
    <p:sldId id="329" r:id="rId44"/>
    <p:sldId id="359" r:id="rId45"/>
    <p:sldId id="360" r:id="rId46"/>
    <p:sldId id="362" r:id="rId47"/>
    <p:sldId id="363" r:id="rId48"/>
    <p:sldId id="364" r:id="rId49"/>
    <p:sldId id="302" r:id="rId50"/>
    <p:sldId id="365" r:id="rId51"/>
    <p:sldId id="366" r:id="rId52"/>
    <p:sldId id="367" r:id="rId53"/>
    <p:sldId id="368" r:id="rId54"/>
    <p:sldId id="346" r:id="rId55"/>
    <p:sldId id="316" r:id="rId56"/>
  </p:sldIdLst>
  <p:sldSz cx="9144000" cy="6858000" type="screen4x3"/>
  <p:notesSz cx="6662738" cy="98329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589A"/>
    <a:srgbClr val="004A8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67488" autoAdjust="0"/>
  </p:normalViewPr>
  <p:slideViewPr>
    <p:cSldViewPr>
      <p:cViewPr>
        <p:scale>
          <a:sx n="70" d="100"/>
          <a:sy n="70" d="100"/>
        </p:scale>
        <p:origin x="-3060"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002" y="-90"/>
      </p:cViewPr>
      <p:guideLst>
        <p:guide orient="horz" pos="3097"/>
        <p:guide pos="209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EC2-Z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zarras\Documents\zarras-home\doc\publications\work-in-progress\LehmanWS\data\size%20of%20versions\growth-clean\RDS-Z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manualLayout>
          <c:layoutTarget val="inner"/>
          <c:xMode val="edge"/>
          <c:yMode val="edge"/>
          <c:x val="3.5087719298245612E-2"/>
          <c:y val="0.125"/>
          <c:w val="0.90350877192982459"/>
          <c:h val="0.7708333333333337"/>
        </c:manualLayout>
      </c:layout>
      <c:lineChart>
        <c:grouping val="standard"/>
        <c:ser>
          <c:idx val="0"/>
          <c:order val="0"/>
          <c:tx>
            <c:strRef>
              <c:f>EXCEL!$O$1</c:f>
              <c:strCache>
                <c:ptCount val="1"/>
                <c:pt idx="0">
                  <c:v>Growth of operations</c:v>
                </c:pt>
              </c:strCache>
            </c:strRef>
          </c:tx>
          <c:marker>
            <c:symbol val="none"/>
          </c:marker>
          <c:val>
            <c:numRef>
              <c:f>EXCEL!$O$2:$O$74</c:f>
              <c:numCache>
                <c:formatCode>General</c:formatCode>
                <c:ptCount val="73"/>
                <c:pt idx="0">
                  <c:v>0</c:v>
                </c:pt>
                <c:pt idx="1">
                  <c:v>0</c:v>
                </c:pt>
                <c:pt idx="2">
                  <c:v>6</c:v>
                </c:pt>
                <c:pt idx="3">
                  <c:v>0</c:v>
                </c:pt>
                <c:pt idx="4">
                  <c:v>0</c:v>
                </c:pt>
                <c:pt idx="5">
                  <c:v>0</c:v>
                </c:pt>
                <c:pt idx="6">
                  <c:v>6</c:v>
                </c:pt>
                <c:pt idx="7">
                  <c:v>8</c:v>
                </c:pt>
                <c:pt idx="8">
                  <c:v>0</c:v>
                </c:pt>
                <c:pt idx="9">
                  <c:v>0</c:v>
                </c:pt>
                <c:pt idx="10">
                  <c:v>0</c:v>
                </c:pt>
                <c:pt idx="11">
                  <c:v>4</c:v>
                </c:pt>
                <c:pt idx="12">
                  <c:v>0</c:v>
                </c:pt>
                <c:pt idx="13">
                  <c:v>0</c:v>
                </c:pt>
                <c:pt idx="14">
                  <c:v>0</c:v>
                </c:pt>
                <c:pt idx="15">
                  <c:v>0</c:v>
                </c:pt>
                <c:pt idx="16">
                  <c:v>0</c:v>
                </c:pt>
                <c:pt idx="17">
                  <c:v>0</c:v>
                </c:pt>
                <c:pt idx="18">
                  <c:v>27</c:v>
                </c:pt>
                <c:pt idx="19">
                  <c:v>0</c:v>
                </c:pt>
                <c:pt idx="20">
                  <c:v>0</c:v>
                </c:pt>
                <c:pt idx="21">
                  <c:v>0</c:v>
                </c:pt>
                <c:pt idx="22">
                  <c:v>9</c:v>
                </c:pt>
                <c:pt idx="23">
                  <c:v>0</c:v>
                </c:pt>
                <c:pt idx="24">
                  <c:v>0</c:v>
                </c:pt>
                <c:pt idx="25">
                  <c:v>7</c:v>
                </c:pt>
                <c:pt idx="26">
                  <c:v>0</c:v>
                </c:pt>
                <c:pt idx="27">
                  <c:v>0</c:v>
                </c:pt>
                <c:pt idx="28">
                  <c:v>0</c:v>
                </c:pt>
                <c:pt idx="29">
                  <c:v>0</c:v>
                </c:pt>
                <c:pt idx="30">
                  <c:v>6</c:v>
                </c:pt>
                <c:pt idx="31">
                  <c:v>0</c:v>
                </c:pt>
                <c:pt idx="32">
                  <c:v>0</c:v>
                </c:pt>
                <c:pt idx="33">
                  <c:v>4</c:v>
                </c:pt>
                <c:pt idx="34">
                  <c:v>0</c:v>
                </c:pt>
                <c:pt idx="35">
                  <c:v>0</c:v>
                </c:pt>
                <c:pt idx="36">
                  <c:v>0</c:v>
                </c:pt>
                <c:pt idx="37">
                  <c:v>4</c:v>
                </c:pt>
                <c:pt idx="38">
                  <c:v>0</c:v>
                </c:pt>
                <c:pt idx="39">
                  <c:v>23</c:v>
                </c:pt>
                <c:pt idx="40">
                  <c:v>0</c:v>
                </c:pt>
                <c:pt idx="41">
                  <c:v>0</c:v>
                </c:pt>
                <c:pt idx="42">
                  <c:v>0</c:v>
                </c:pt>
                <c:pt idx="43">
                  <c:v>0</c:v>
                </c:pt>
                <c:pt idx="44">
                  <c:v>0</c:v>
                </c:pt>
                <c:pt idx="45">
                  <c:v>0</c:v>
                </c:pt>
                <c:pt idx="46">
                  <c:v>0</c:v>
                </c:pt>
                <c:pt idx="47">
                  <c:v>0</c:v>
                </c:pt>
                <c:pt idx="48">
                  <c:v>1</c:v>
                </c:pt>
                <c:pt idx="49">
                  <c:v>0</c:v>
                </c:pt>
                <c:pt idx="50">
                  <c:v>8</c:v>
                </c:pt>
                <c:pt idx="51">
                  <c:v>1</c:v>
                </c:pt>
                <c:pt idx="52">
                  <c:v>0</c:v>
                </c:pt>
                <c:pt idx="53">
                  <c:v>0</c:v>
                </c:pt>
                <c:pt idx="54">
                  <c:v>0</c:v>
                </c:pt>
                <c:pt idx="55">
                  <c:v>4</c:v>
                </c:pt>
                <c:pt idx="56">
                  <c:v>0</c:v>
                </c:pt>
                <c:pt idx="57">
                  <c:v>0</c:v>
                </c:pt>
                <c:pt idx="58">
                  <c:v>3</c:v>
                </c:pt>
                <c:pt idx="59">
                  <c:v>0</c:v>
                </c:pt>
                <c:pt idx="60">
                  <c:v>0</c:v>
                </c:pt>
                <c:pt idx="61">
                  <c:v>2</c:v>
                </c:pt>
                <c:pt idx="62">
                  <c:v>0</c:v>
                </c:pt>
                <c:pt idx="63">
                  <c:v>0</c:v>
                </c:pt>
                <c:pt idx="64">
                  <c:v>7</c:v>
                </c:pt>
                <c:pt idx="65">
                  <c:v>0</c:v>
                </c:pt>
                <c:pt idx="66">
                  <c:v>0</c:v>
                </c:pt>
                <c:pt idx="67">
                  <c:v>0</c:v>
                </c:pt>
                <c:pt idx="68">
                  <c:v>4</c:v>
                </c:pt>
                <c:pt idx="69">
                  <c:v>1</c:v>
                </c:pt>
                <c:pt idx="70">
                  <c:v>0</c:v>
                </c:pt>
                <c:pt idx="71">
                  <c:v>0</c:v>
                </c:pt>
                <c:pt idx="72">
                  <c:v>2</c:v>
                </c:pt>
              </c:numCache>
            </c:numRef>
          </c:val>
        </c:ser>
        <c:marker val="1"/>
        <c:axId val="77932416"/>
        <c:axId val="77933952"/>
      </c:lineChart>
      <c:catAx>
        <c:axId val="77932416"/>
        <c:scaling>
          <c:orientation val="minMax"/>
        </c:scaling>
        <c:delete val="1"/>
        <c:axPos val="b"/>
        <c:tickLblPos val="none"/>
        <c:crossAx val="77933952"/>
        <c:crosses val="autoZero"/>
        <c:auto val="1"/>
        <c:lblAlgn val="ctr"/>
        <c:lblOffset val="100"/>
        <c:tickLblSkip val="10"/>
      </c:catAx>
      <c:valAx>
        <c:axId val="77933952"/>
        <c:scaling>
          <c:orientation val="minMax"/>
        </c:scaling>
        <c:delete val="1"/>
        <c:axPos val="l"/>
        <c:numFmt formatCode="General" sourceLinked="1"/>
        <c:tickLblPos val="none"/>
        <c:crossAx val="77932416"/>
        <c:crosses val="autoZero"/>
        <c:crossBetween val="between"/>
      </c:valAx>
    </c:plotArea>
    <c:plotVisOnly val="1"/>
  </c:chart>
  <c:txPr>
    <a:bodyPr/>
    <a:lstStyle/>
    <a:p>
      <a:pPr>
        <a:defRPr sz="18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78652544"/>
        <c:axId val="78654080"/>
      </c:lineChart>
      <c:catAx>
        <c:axId val="78652544"/>
        <c:scaling>
          <c:orientation val="minMax"/>
        </c:scaling>
        <c:axPos val="b"/>
        <c:numFmt formatCode="#,##0" sourceLinked="0"/>
        <c:majorTickMark val="none"/>
        <c:tickLblPos val="nextTo"/>
        <c:crossAx val="78654080"/>
        <c:crosses val="autoZero"/>
        <c:auto val="1"/>
        <c:lblAlgn val="ctr"/>
        <c:lblOffset val="100"/>
        <c:tickLblSkip val="10"/>
      </c:catAx>
      <c:valAx>
        <c:axId val="78654080"/>
        <c:scaling>
          <c:orientation val="minMax"/>
          <c:max val="75"/>
          <c:min val="48"/>
        </c:scaling>
        <c:axPos val="l"/>
        <c:numFmt formatCode="General" sourceLinked="1"/>
        <c:majorTickMark val="none"/>
        <c:tickLblPos val="nextTo"/>
        <c:crossAx val="7865254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8694656"/>
        <c:axId val="78700544"/>
      </c:lineChart>
      <c:catAx>
        <c:axId val="78694656"/>
        <c:scaling>
          <c:orientation val="minMax"/>
        </c:scaling>
        <c:axPos val="b"/>
        <c:numFmt formatCode="#,##0" sourceLinked="0"/>
        <c:majorTickMark val="none"/>
        <c:tickLblPos val="nextTo"/>
        <c:crossAx val="78700544"/>
        <c:crosses val="autoZero"/>
        <c:auto val="1"/>
        <c:lblAlgn val="ctr"/>
        <c:lblOffset val="100"/>
      </c:catAx>
      <c:valAx>
        <c:axId val="78700544"/>
        <c:scaling>
          <c:orientation val="minMax"/>
          <c:max val="29"/>
          <c:min val="17"/>
        </c:scaling>
        <c:axPos val="l"/>
        <c:numFmt formatCode="General" sourceLinked="1"/>
        <c:majorTickMark val="none"/>
        <c:tickLblPos val="nextTo"/>
        <c:crossAx val="7869465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8715520"/>
        <c:axId val="78758272"/>
      </c:lineChart>
      <c:catAx>
        <c:axId val="78715520"/>
        <c:scaling>
          <c:orientation val="minMax"/>
        </c:scaling>
        <c:axPos val="b"/>
        <c:numFmt formatCode="#,##0" sourceLinked="0"/>
        <c:majorTickMark val="none"/>
        <c:tickLblPos val="nextTo"/>
        <c:crossAx val="78758272"/>
        <c:crosses val="autoZero"/>
        <c:auto val="1"/>
        <c:lblAlgn val="ctr"/>
        <c:lblOffset val="100"/>
        <c:tickLblSkip val="10"/>
      </c:catAx>
      <c:valAx>
        <c:axId val="78758272"/>
        <c:scaling>
          <c:orientation val="minMax"/>
          <c:max val="24"/>
          <c:min val="5"/>
        </c:scaling>
        <c:axPos val="l"/>
        <c:numFmt formatCode="General" sourceLinked="1"/>
        <c:majorTickMark val="none"/>
        <c:tickLblPos val="nextTo"/>
        <c:crossAx val="7871552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marker val="1"/>
        <c:axId val="95751168"/>
        <c:axId val="95961856"/>
      </c:lineChart>
      <c:catAx>
        <c:axId val="95751168"/>
        <c:scaling>
          <c:orientation val="minMax"/>
        </c:scaling>
        <c:axPos val="b"/>
        <c:numFmt formatCode="#,##0" sourceLinked="0"/>
        <c:majorTickMark val="none"/>
        <c:tickLblPos val="nextTo"/>
        <c:crossAx val="95961856"/>
        <c:crosses val="autoZero"/>
        <c:auto val="1"/>
        <c:lblAlgn val="ctr"/>
        <c:lblOffset val="100"/>
      </c:catAx>
      <c:valAx>
        <c:axId val="95961856"/>
        <c:scaling>
          <c:orientation val="minMax"/>
          <c:max val="80"/>
          <c:min val="10"/>
        </c:scaling>
        <c:axPos val="l"/>
        <c:numFmt formatCode="General" sourceLinked="1"/>
        <c:majorTickMark val="none"/>
        <c:tickLblPos val="nextTo"/>
        <c:crossAx val="957511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marker val="1"/>
        <c:axId val="95968640"/>
        <c:axId val="95995008"/>
      </c:lineChart>
      <c:catAx>
        <c:axId val="95968640"/>
        <c:scaling>
          <c:orientation val="minMax"/>
        </c:scaling>
        <c:axPos val="b"/>
        <c:numFmt formatCode="#,##0" sourceLinked="0"/>
        <c:majorTickMark val="none"/>
        <c:tickLblPos val="nextTo"/>
        <c:crossAx val="95995008"/>
        <c:crosses val="autoZero"/>
        <c:auto val="1"/>
        <c:lblAlgn val="ctr"/>
        <c:lblOffset val="100"/>
      </c:catAx>
      <c:valAx>
        <c:axId val="95995008"/>
        <c:scaling>
          <c:orientation val="minMax"/>
          <c:max val="120"/>
          <c:min val="40"/>
        </c:scaling>
        <c:axPos val="l"/>
        <c:numFmt formatCode="General" sourceLinked="1"/>
        <c:majorTickMark val="none"/>
        <c:tickLblPos val="nextTo"/>
        <c:crossAx val="9596864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marker val="1"/>
        <c:axId val="95903744"/>
        <c:axId val="95905280"/>
      </c:lineChart>
      <c:catAx>
        <c:axId val="95903744"/>
        <c:scaling>
          <c:orientation val="minMax"/>
        </c:scaling>
        <c:axPos val="b"/>
        <c:numFmt formatCode="#,##0" sourceLinked="0"/>
        <c:majorTickMark val="none"/>
        <c:tickLblPos val="nextTo"/>
        <c:crossAx val="95905280"/>
        <c:crosses val="autoZero"/>
        <c:auto val="1"/>
        <c:lblAlgn val="ctr"/>
        <c:lblOffset val="100"/>
      </c:catAx>
      <c:valAx>
        <c:axId val="95905280"/>
        <c:scaling>
          <c:orientation val="minMax"/>
          <c:max val="66"/>
          <c:min val="58"/>
        </c:scaling>
        <c:axPos val="l"/>
        <c:numFmt formatCode="General" sourceLinked="1"/>
        <c:majorTickMark val="none"/>
        <c:tickLblPos val="nextTo"/>
        <c:crossAx val="9590374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95818880"/>
        <c:axId val="95820416"/>
      </c:lineChart>
      <c:catAx>
        <c:axId val="95818880"/>
        <c:scaling>
          <c:orientation val="minMax"/>
        </c:scaling>
        <c:axPos val="b"/>
        <c:numFmt formatCode="#,##0" sourceLinked="0"/>
        <c:majorTickMark val="none"/>
        <c:tickLblPos val="nextTo"/>
        <c:crossAx val="95820416"/>
        <c:crosses val="autoZero"/>
        <c:auto val="1"/>
        <c:lblAlgn val="ctr"/>
        <c:lblOffset val="100"/>
        <c:tickLblSkip val="9"/>
      </c:catAx>
      <c:valAx>
        <c:axId val="95820416"/>
        <c:scaling>
          <c:orientation val="minMax"/>
          <c:max val="24"/>
          <c:min val="9"/>
        </c:scaling>
        <c:axPos val="l"/>
        <c:numFmt formatCode="General" sourceLinked="1"/>
        <c:majorTickMark val="none"/>
        <c:tickLblPos val="nextTo"/>
        <c:crossAx val="958188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marker val="1"/>
        <c:axId val="95860224"/>
        <c:axId val="95861760"/>
      </c:lineChart>
      <c:catAx>
        <c:axId val="95860224"/>
        <c:scaling>
          <c:orientation val="minMax"/>
        </c:scaling>
        <c:axPos val="b"/>
        <c:numFmt formatCode="#,##0" sourceLinked="0"/>
        <c:majorTickMark val="none"/>
        <c:tickLblPos val="nextTo"/>
        <c:crossAx val="95861760"/>
        <c:crosses val="autoZero"/>
        <c:auto val="1"/>
        <c:lblAlgn val="ctr"/>
        <c:lblOffset val="100"/>
      </c:catAx>
      <c:valAx>
        <c:axId val="95861760"/>
        <c:scaling>
          <c:orientation val="minMax"/>
          <c:max val="56"/>
          <c:min val="10"/>
        </c:scaling>
        <c:axPos val="l"/>
        <c:numFmt formatCode="General" sourceLinked="1"/>
        <c:majorTickMark val="none"/>
        <c:tickLblPos val="nextTo"/>
        <c:crossAx val="9586022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95977472"/>
        <c:axId val="95979008"/>
      </c:lineChart>
      <c:catAx>
        <c:axId val="95977472"/>
        <c:scaling>
          <c:orientation val="minMax"/>
        </c:scaling>
        <c:delete val="1"/>
        <c:axPos val="b"/>
        <c:tickLblPos val="none"/>
        <c:crossAx val="95979008"/>
        <c:crosses val="autoZero"/>
        <c:auto val="1"/>
        <c:lblAlgn val="ctr"/>
        <c:lblOffset val="100"/>
        <c:tickLblSkip val="10"/>
      </c:catAx>
      <c:valAx>
        <c:axId val="95979008"/>
        <c:scaling>
          <c:orientation val="minMax"/>
        </c:scaling>
        <c:delete val="1"/>
        <c:axPos val="l"/>
        <c:numFmt formatCode="General" sourceLinked="1"/>
        <c:tickLblPos val="none"/>
        <c:crossAx val="95977472"/>
        <c:crosses val="autoZero"/>
        <c:crossBetween val="between"/>
      </c:valAx>
    </c:plotArea>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7953664"/>
        <c:axId val="77959552"/>
      </c:lineChart>
      <c:catAx>
        <c:axId val="77953664"/>
        <c:scaling>
          <c:orientation val="minMax"/>
        </c:scaling>
        <c:delete val="1"/>
        <c:axPos val="b"/>
        <c:tickLblPos val="none"/>
        <c:crossAx val="77959552"/>
        <c:crosses val="autoZero"/>
        <c:auto val="1"/>
        <c:lblAlgn val="ctr"/>
        <c:lblOffset val="100"/>
        <c:tickLblSkip val="10"/>
      </c:catAx>
      <c:valAx>
        <c:axId val="77959552"/>
        <c:scaling>
          <c:orientation val="minMax"/>
        </c:scaling>
        <c:delete val="1"/>
        <c:axPos val="l"/>
        <c:numFmt formatCode="General" sourceLinked="1"/>
        <c:tickLblPos val="none"/>
        <c:crossAx val="77953664"/>
        <c:crosses val="autoZero"/>
        <c:crossBetween val="between"/>
      </c:valAx>
    </c:plotArea>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100963072"/>
        <c:axId val="100964608"/>
      </c:lineChart>
      <c:catAx>
        <c:axId val="100963072"/>
        <c:scaling>
          <c:orientation val="minMax"/>
        </c:scaling>
        <c:delete val="1"/>
        <c:axPos val="b"/>
        <c:tickLblPos val="none"/>
        <c:crossAx val="100964608"/>
        <c:crosses val="autoZero"/>
        <c:auto val="1"/>
        <c:lblAlgn val="ctr"/>
        <c:lblOffset val="100"/>
        <c:tickLblSkip val="10"/>
      </c:catAx>
      <c:valAx>
        <c:axId val="100964608"/>
        <c:scaling>
          <c:orientation val="minMax"/>
        </c:scaling>
        <c:delete val="1"/>
        <c:axPos val="l"/>
        <c:numFmt formatCode="General" sourceLinked="1"/>
        <c:tickLblPos val="none"/>
        <c:crossAx val="100963072"/>
        <c:crosses val="autoZero"/>
        <c:crossBetween val="between"/>
      </c:valAx>
    </c:plotArea>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8023680"/>
        <c:axId val="78037760"/>
      </c:lineChart>
      <c:catAx>
        <c:axId val="78023680"/>
        <c:scaling>
          <c:orientation val="minMax"/>
        </c:scaling>
        <c:delete val="1"/>
        <c:axPos val="b"/>
        <c:tickLblPos val="none"/>
        <c:crossAx val="78037760"/>
        <c:crosses val="autoZero"/>
        <c:auto val="1"/>
        <c:lblAlgn val="ctr"/>
        <c:lblOffset val="100"/>
        <c:tickLblSkip val="10"/>
      </c:catAx>
      <c:valAx>
        <c:axId val="78037760"/>
        <c:scaling>
          <c:orientation val="minMax"/>
        </c:scaling>
        <c:delete val="1"/>
        <c:axPos val="l"/>
        <c:numFmt formatCode="General" sourceLinked="1"/>
        <c:tickLblPos val="none"/>
        <c:crossAx val="78023680"/>
        <c:crosses val="autoZero"/>
        <c:crossBetween val="between"/>
      </c:valAx>
    </c:plotArea>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50944256"/>
        <c:axId val="50950144"/>
      </c:lineChart>
      <c:catAx>
        <c:axId val="50944256"/>
        <c:scaling>
          <c:orientation val="minMax"/>
        </c:scaling>
        <c:delete val="1"/>
        <c:axPos val="b"/>
        <c:tickLblPos val="none"/>
        <c:crossAx val="50950144"/>
        <c:crosses val="autoZero"/>
        <c:auto val="1"/>
        <c:lblAlgn val="ctr"/>
        <c:lblOffset val="100"/>
        <c:tickLblSkip val="10"/>
      </c:catAx>
      <c:valAx>
        <c:axId val="50950144"/>
        <c:scaling>
          <c:orientation val="minMax"/>
        </c:scaling>
        <c:delete val="1"/>
        <c:axPos val="l"/>
        <c:numFmt formatCode="General" sourceLinked="1"/>
        <c:tickLblPos val="none"/>
        <c:crossAx val="50944256"/>
        <c:crosses val="autoZero"/>
        <c:crossBetween val="between"/>
      </c:valAx>
    </c:plotArea>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8480512"/>
        <c:axId val="78482048"/>
      </c:lineChart>
      <c:catAx>
        <c:axId val="78480512"/>
        <c:scaling>
          <c:orientation val="minMax"/>
        </c:scaling>
        <c:delete val="1"/>
        <c:axPos val="b"/>
        <c:tickLblPos val="none"/>
        <c:crossAx val="78482048"/>
        <c:crosses val="autoZero"/>
        <c:auto val="1"/>
        <c:lblAlgn val="ctr"/>
        <c:lblOffset val="100"/>
        <c:tickLblSkip val="10"/>
      </c:catAx>
      <c:valAx>
        <c:axId val="78482048"/>
        <c:scaling>
          <c:orientation val="minMax"/>
        </c:scaling>
        <c:delete val="1"/>
        <c:axPos val="l"/>
        <c:numFmt formatCode="General" sourceLinked="1"/>
        <c:tickLblPos val="none"/>
        <c:crossAx val="78480512"/>
        <c:crosses val="autoZero"/>
        <c:crossBetween val="between"/>
      </c:valAx>
    </c:plotArea>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8528512"/>
        <c:axId val="78530048"/>
      </c:lineChart>
      <c:catAx>
        <c:axId val="78528512"/>
        <c:scaling>
          <c:orientation val="minMax"/>
        </c:scaling>
        <c:delete val="1"/>
        <c:axPos val="b"/>
        <c:tickLblPos val="none"/>
        <c:crossAx val="78530048"/>
        <c:crosses val="autoZero"/>
        <c:auto val="1"/>
        <c:lblAlgn val="ctr"/>
        <c:lblOffset val="100"/>
        <c:tickLblSkip val="10"/>
      </c:catAx>
      <c:valAx>
        <c:axId val="78530048"/>
        <c:scaling>
          <c:orientation val="minMax"/>
        </c:scaling>
        <c:delete val="1"/>
        <c:axPos val="l"/>
        <c:numFmt formatCode="General" sourceLinked="1"/>
        <c:tickLblPos val="none"/>
        <c:crossAx val="78528512"/>
        <c:crosses val="autoZero"/>
        <c:crossBetween val="between"/>
      </c:valAx>
    </c:plotArea>
    <c:plotVisOnly val="1"/>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8567296"/>
        <c:axId val="78568832"/>
      </c:lineChart>
      <c:catAx>
        <c:axId val="78567296"/>
        <c:scaling>
          <c:orientation val="minMax"/>
        </c:scaling>
        <c:delete val="1"/>
        <c:axPos val="b"/>
        <c:tickLblPos val="none"/>
        <c:crossAx val="78568832"/>
        <c:crosses val="autoZero"/>
        <c:auto val="1"/>
        <c:lblAlgn val="ctr"/>
        <c:lblOffset val="100"/>
        <c:tickLblSkip val="10"/>
      </c:catAx>
      <c:valAx>
        <c:axId val="78568832"/>
        <c:scaling>
          <c:orientation val="minMax"/>
        </c:scaling>
        <c:delete val="1"/>
        <c:axPos val="l"/>
        <c:numFmt formatCode="General" sourceLinked="1"/>
        <c:tickLblPos val="none"/>
        <c:crossAx val="78567296"/>
        <c:crosses val="autoZero"/>
        <c:crossBetween val="between"/>
      </c:valAx>
    </c:plotArea>
    <c:plotVisOnly val="1"/>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style val="8"/>
  <c:chart>
    <c:autoTitleDeleted val="1"/>
    <c:plotArea>
      <c:layout/>
      <c:lineChart>
        <c:grouping val="standard"/>
        <c:ser>
          <c:idx val="0"/>
          <c:order val="0"/>
          <c:marker>
            <c:symbol val="none"/>
          </c:marker>
          <c:val>
            <c:numRef>
              <c:f>EXCEL!$M$2:$M$42</c:f>
              <c:numCache>
                <c:formatCode>General</c:formatCode>
                <c:ptCount val="41"/>
                <c:pt idx="0">
                  <c:v>0</c:v>
                </c:pt>
                <c:pt idx="1">
                  <c:v>0</c:v>
                </c:pt>
                <c:pt idx="2">
                  <c:v>0</c:v>
                </c:pt>
                <c:pt idx="3">
                  <c:v>0</c:v>
                </c:pt>
                <c:pt idx="4">
                  <c:v>0</c:v>
                </c:pt>
                <c:pt idx="5">
                  <c:v>0</c:v>
                </c:pt>
                <c:pt idx="6">
                  <c:v>4</c:v>
                </c:pt>
                <c:pt idx="7">
                  <c:v>1</c:v>
                </c:pt>
                <c:pt idx="8">
                  <c:v>0</c:v>
                </c:pt>
                <c:pt idx="9">
                  <c:v>0</c:v>
                </c:pt>
                <c:pt idx="10">
                  <c:v>1</c:v>
                </c:pt>
                <c:pt idx="11">
                  <c:v>0</c:v>
                </c:pt>
                <c:pt idx="12">
                  <c:v>5</c:v>
                </c:pt>
                <c:pt idx="13">
                  <c:v>0</c:v>
                </c:pt>
                <c:pt idx="14">
                  <c:v>0</c:v>
                </c:pt>
                <c:pt idx="15">
                  <c:v>0</c:v>
                </c:pt>
                <c:pt idx="16">
                  <c:v>0</c:v>
                </c:pt>
                <c:pt idx="17">
                  <c:v>0</c:v>
                </c:pt>
                <c:pt idx="18">
                  <c:v>0</c:v>
                </c:pt>
                <c:pt idx="19">
                  <c:v>0</c:v>
                </c:pt>
                <c:pt idx="20">
                  <c:v>0</c:v>
                </c:pt>
                <c:pt idx="21">
                  <c:v>0</c:v>
                </c:pt>
                <c:pt idx="22">
                  <c:v>16</c:v>
                </c:pt>
                <c:pt idx="23">
                  <c:v>0</c:v>
                </c:pt>
                <c:pt idx="24">
                  <c:v>0</c:v>
                </c:pt>
                <c:pt idx="25">
                  <c:v>0</c:v>
                </c:pt>
                <c:pt idx="26">
                  <c:v>0</c:v>
                </c:pt>
                <c:pt idx="27">
                  <c:v>0</c:v>
                </c:pt>
                <c:pt idx="28">
                  <c:v>0</c:v>
                </c:pt>
                <c:pt idx="29">
                  <c:v>2</c:v>
                </c:pt>
                <c:pt idx="30">
                  <c:v>0</c:v>
                </c:pt>
                <c:pt idx="31">
                  <c:v>0</c:v>
                </c:pt>
                <c:pt idx="32">
                  <c:v>0</c:v>
                </c:pt>
                <c:pt idx="33">
                  <c:v>0</c:v>
                </c:pt>
                <c:pt idx="34">
                  <c:v>0</c:v>
                </c:pt>
                <c:pt idx="35">
                  <c:v>0</c:v>
                </c:pt>
                <c:pt idx="36">
                  <c:v>0</c:v>
                </c:pt>
                <c:pt idx="37">
                  <c:v>0</c:v>
                </c:pt>
                <c:pt idx="38">
                  <c:v>0</c:v>
                </c:pt>
                <c:pt idx="39">
                  <c:v>0</c:v>
                </c:pt>
                <c:pt idx="40">
                  <c:v>0</c:v>
                </c:pt>
              </c:numCache>
            </c:numRef>
          </c:val>
        </c:ser>
        <c:marker val="1"/>
        <c:axId val="78610816"/>
        <c:axId val="78612352"/>
      </c:lineChart>
      <c:catAx>
        <c:axId val="78610816"/>
        <c:scaling>
          <c:orientation val="minMax"/>
        </c:scaling>
        <c:delete val="1"/>
        <c:axPos val="b"/>
        <c:tickLblPos val="none"/>
        <c:crossAx val="78612352"/>
        <c:crosses val="autoZero"/>
        <c:auto val="1"/>
        <c:lblAlgn val="ctr"/>
        <c:lblOffset val="100"/>
        <c:tickLblSkip val="10"/>
      </c:catAx>
      <c:valAx>
        <c:axId val="78612352"/>
        <c:scaling>
          <c:orientation val="minMax"/>
        </c:scaling>
        <c:delete val="1"/>
        <c:axPos val="l"/>
        <c:numFmt formatCode="General" sourceLinked="1"/>
        <c:tickLblPos val="none"/>
        <c:crossAx val="78610816"/>
        <c:crosses val="autoZero"/>
        <c:crossBetween val="between"/>
      </c:valAx>
    </c:plotArea>
    <c:plotVisOnly val="1"/>
  </c:chart>
  <c:txPr>
    <a:bodyPr/>
    <a:lstStyle/>
    <a:p>
      <a:pPr>
        <a:defRPr sz="1800"/>
      </a:pPr>
      <a:endParaRPr lang="el-GR"/>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2200"/>
          </a:xfrm>
          <a:prstGeom prst="rect">
            <a:avLst/>
          </a:prstGeom>
        </p:spPr>
        <p:txBody>
          <a:bodyPr vert="horz" lIns="89855" tIns="44928" rIns="89855" bIns="44928" rtlCol="0"/>
          <a:lstStyle>
            <a:lvl1pPr algn="l">
              <a:defRPr sz="1200"/>
            </a:lvl1pPr>
          </a:lstStyle>
          <a:p>
            <a:endParaRPr lang="en-US" dirty="0"/>
          </a:p>
        </p:txBody>
      </p:sp>
      <p:sp>
        <p:nvSpPr>
          <p:cNvPr id="3" name="Date Placeholder 2"/>
          <p:cNvSpPr>
            <a:spLocks noGrp="1"/>
          </p:cNvSpPr>
          <p:nvPr>
            <p:ph type="dt" sz="quarter" idx="1"/>
          </p:nvPr>
        </p:nvSpPr>
        <p:spPr>
          <a:xfrm>
            <a:off x="3774011" y="0"/>
            <a:ext cx="2887186" cy="492200"/>
          </a:xfrm>
          <a:prstGeom prst="rect">
            <a:avLst/>
          </a:prstGeom>
        </p:spPr>
        <p:txBody>
          <a:bodyPr vert="horz" lIns="89855" tIns="44928" rIns="89855" bIns="44928" rtlCol="0"/>
          <a:lstStyle>
            <a:lvl1pPr algn="r">
              <a:defRPr sz="1200"/>
            </a:lvl1pPr>
          </a:lstStyle>
          <a:p>
            <a:fld id="{9C7200FD-C438-496B-A78D-3816F97A74F0}" type="datetimeFigureOut">
              <a:rPr lang="el-GR" smtClean="0"/>
              <a:pPr/>
              <a:t>14/6/2016</a:t>
            </a:fld>
            <a:endParaRPr lang="en-US" dirty="0"/>
          </a:p>
        </p:txBody>
      </p:sp>
      <p:sp>
        <p:nvSpPr>
          <p:cNvPr id="4" name="Footer Placeholder 3"/>
          <p:cNvSpPr>
            <a:spLocks noGrp="1"/>
          </p:cNvSpPr>
          <p:nvPr>
            <p:ph type="ftr" sz="quarter" idx="2"/>
          </p:nvPr>
        </p:nvSpPr>
        <p:spPr>
          <a:xfrm>
            <a:off x="1" y="9339204"/>
            <a:ext cx="2887186" cy="492199"/>
          </a:xfrm>
          <a:prstGeom prst="rect">
            <a:avLst/>
          </a:prstGeom>
        </p:spPr>
        <p:txBody>
          <a:bodyPr vert="horz" lIns="89855" tIns="44928" rIns="89855" bIns="449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1" y="9339204"/>
            <a:ext cx="2887186" cy="492199"/>
          </a:xfrm>
          <a:prstGeom prst="rect">
            <a:avLst/>
          </a:prstGeom>
        </p:spPr>
        <p:txBody>
          <a:bodyPr vert="horz" lIns="89855" tIns="44928" rIns="89855" bIns="44928" rtlCol="0" anchor="b"/>
          <a:lstStyle>
            <a:lvl1pPr algn="r">
              <a:defRPr sz="1200"/>
            </a:lvl1pPr>
          </a:lstStyle>
          <a:p>
            <a:fld id="{B88149DF-01F0-47C0-9753-EC377A3F4CA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1649"/>
          </a:xfrm>
          <a:prstGeom prst="rect">
            <a:avLst/>
          </a:prstGeom>
        </p:spPr>
        <p:txBody>
          <a:bodyPr vert="horz" lIns="89855" tIns="44928" rIns="89855" bIns="44928" rtlCol="0"/>
          <a:lstStyle>
            <a:lvl1pPr algn="l">
              <a:defRPr sz="1200"/>
            </a:lvl1pPr>
          </a:lstStyle>
          <a:p>
            <a:endParaRPr lang="el-GR" dirty="0"/>
          </a:p>
        </p:txBody>
      </p:sp>
      <p:sp>
        <p:nvSpPr>
          <p:cNvPr id="3" name="Date Placeholder 2"/>
          <p:cNvSpPr>
            <a:spLocks noGrp="1"/>
          </p:cNvSpPr>
          <p:nvPr>
            <p:ph type="dt" idx="1"/>
          </p:nvPr>
        </p:nvSpPr>
        <p:spPr>
          <a:xfrm>
            <a:off x="3774011" y="0"/>
            <a:ext cx="2887186" cy="491649"/>
          </a:xfrm>
          <a:prstGeom prst="rect">
            <a:avLst/>
          </a:prstGeom>
        </p:spPr>
        <p:txBody>
          <a:bodyPr vert="horz" lIns="89855" tIns="44928" rIns="89855" bIns="44928" rtlCol="0"/>
          <a:lstStyle>
            <a:lvl1pPr algn="r">
              <a:defRPr sz="1200"/>
            </a:lvl1pPr>
          </a:lstStyle>
          <a:p>
            <a:fld id="{2313A616-81EC-4D71-A13E-8040CCC87A8F}" type="datetimeFigureOut">
              <a:rPr lang="el-GR" smtClean="0"/>
              <a:pPr/>
              <a:t>14/6/2016</a:t>
            </a:fld>
            <a:endParaRPr lang="el-GR" dirty="0"/>
          </a:p>
        </p:txBody>
      </p:sp>
      <p:sp>
        <p:nvSpPr>
          <p:cNvPr id="4" name="Slide Image Placeholder 3"/>
          <p:cNvSpPr>
            <a:spLocks noGrp="1" noRot="1" noChangeAspect="1"/>
          </p:cNvSpPr>
          <p:nvPr>
            <p:ph type="sldImg" idx="2"/>
          </p:nvPr>
        </p:nvSpPr>
        <p:spPr>
          <a:xfrm>
            <a:off x="874713" y="738188"/>
            <a:ext cx="4913312" cy="3686175"/>
          </a:xfrm>
          <a:prstGeom prst="rect">
            <a:avLst/>
          </a:prstGeom>
          <a:noFill/>
          <a:ln w="12700">
            <a:solidFill>
              <a:prstClr val="black"/>
            </a:solidFill>
          </a:ln>
        </p:spPr>
        <p:txBody>
          <a:bodyPr vert="horz" lIns="89855" tIns="44928" rIns="89855" bIns="44928" rtlCol="0" anchor="ctr"/>
          <a:lstStyle/>
          <a:p>
            <a:endParaRPr lang="el-GR" dirty="0"/>
          </a:p>
        </p:txBody>
      </p:sp>
      <p:sp>
        <p:nvSpPr>
          <p:cNvPr id="5" name="Notes Placeholder 4"/>
          <p:cNvSpPr>
            <a:spLocks noGrp="1"/>
          </p:cNvSpPr>
          <p:nvPr>
            <p:ph type="body" sz="quarter" idx="3"/>
          </p:nvPr>
        </p:nvSpPr>
        <p:spPr>
          <a:xfrm>
            <a:off x="666274" y="4670663"/>
            <a:ext cx="5330190" cy="4424839"/>
          </a:xfrm>
          <a:prstGeom prst="rect">
            <a:avLst/>
          </a:prstGeom>
        </p:spPr>
        <p:txBody>
          <a:bodyPr vert="horz" lIns="89855" tIns="44928" rIns="89855" bIns="449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1" y="9339620"/>
            <a:ext cx="2887186" cy="491649"/>
          </a:xfrm>
          <a:prstGeom prst="rect">
            <a:avLst/>
          </a:prstGeom>
        </p:spPr>
        <p:txBody>
          <a:bodyPr vert="horz" lIns="89855" tIns="44928" rIns="89855" bIns="44928" rtlCol="0" anchor="b"/>
          <a:lstStyle>
            <a:lvl1pPr algn="l">
              <a:defRPr sz="1200"/>
            </a:lvl1pPr>
          </a:lstStyle>
          <a:p>
            <a:endParaRPr lang="el-GR" dirty="0"/>
          </a:p>
        </p:txBody>
      </p:sp>
      <p:sp>
        <p:nvSpPr>
          <p:cNvPr id="7" name="Slide Number Placeholder 6"/>
          <p:cNvSpPr>
            <a:spLocks noGrp="1"/>
          </p:cNvSpPr>
          <p:nvPr>
            <p:ph type="sldNum" sz="quarter" idx="5"/>
          </p:nvPr>
        </p:nvSpPr>
        <p:spPr>
          <a:xfrm>
            <a:off x="3774011" y="9339620"/>
            <a:ext cx="2887186" cy="491649"/>
          </a:xfrm>
          <a:prstGeom prst="rect">
            <a:avLst/>
          </a:prstGeom>
        </p:spPr>
        <p:txBody>
          <a:bodyPr vert="horz" lIns="89855" tIns="44928" rIns="89855" bIns="44928" rtlCol="0" anchor="b"/>
          <a:lstStyle>
            <a:lvl1pPr algn="r">
              <a:defRPr sz="1200"/>
            </a:lvl1pPr>
          </a:lstStyle>
          <a:p>
            <a:fld id="{44DC1CA9-72BA-4648-A9C1-A848CB0896B4}"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a:defRPr/>
            </a:pPr>
            <a:endParaRPr lang="el-GR" dirty="0" smtClean="0"/>
          </a:p>
        </p:txBody>
      </p:sp>
      <p:sp>
        <p:nvSpPr>
          <p:cNvPr id="4" name="Slide Number Placeholder 3"/>
          <p:cNvSpPr>
            <a:spLocks noGrp="1"/>
          </p:cNvSpPr>
          <p:nvPr>
            <p:ph type="sldNum" sz="quarter" idx="5"/>
          </p:nvPr>
        </p:nvSpPr>
        <p:spPr/>
        <p:txBody>
          <a:bodyPr/>
          <a:lstStyle/>
          <a:p>
            <a:pPr>
              <a:defRPr/>
            </a:pPr>
            <a:fld id="{44BA53B4-7383-48C4-A22E-299B3A4CAB4C}" type="slidenum">
              <a:rPr lang="el-GR" smtClean="0"/>
              <a:pPr>
                <a:defRPr/>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Functional capacity </a:t>
            </a:r>
            <a:r>
              <a:rPr lang="en-US" dirty="0" smtClean="0"/>
              <a:t>of the service that is perceived by the developers of Web service applications: (number of) </a:t>
            </a:r>
            <a:r>
              <a:rPr lang="en-US" b="1" dirty="0" smtClean="0"/>
              <a:t>operations of the service </a:t>
            </a:r>
            <a:r>
              <a:rPr lang="en-US" dirty="0" smtClean="0"/>
              <a:t>exported to them</a:t>
            </a:r>
            <a:endParaRPr lang="el-GR" b="1"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12</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discussed in detail in \cite{LeRa06} </a:t>
            </a:r>
            <a:r>
              <a:rPr lang="en-US" b="1" dirty="0" smtClean="0"/>
              <a:t>the sixth law reflects the addition of new functionalities, while the first law generally concerns functional and behavioral changes.</a:t>
            </a:r>
            <a:endParaRPr lang="el-GR" b="1" dirty="0" smtClean="0"/>
          </a:p>
          <a:p>
            <a:r>
              <a:rPr lang="en-US" dirty="0" smtClean="0"/>
              <a:t>Based on the exact wordings of the law, its validity for a particular system involves the existence of a continuous increasing trend in the growth of the system.</a:t>
            </a:r>
            <a:endParaRPr lang="el-GR" dirty="0" smtClean="0"/>
          </a:p>
          <a:p>
            <a:endParaRPr lang="el-GR" dirty="0" smtClean="0"/>
          </a:p>
          <a:p>
            <a:r>
              <a:rPr lang="en-US" dirty="0" smtClean="0"/>
              <a:t>To assess the law in the case of Web services, we employ a metric typically used in the related literature \cite{LeRa06,XieCN09}, the </a:t>
            </a:r>
            <a:r>
              <a:rPr lang="en-US" u="sng" dirty="0" smtClean="0"/>
              <a:t>functionality growth</a:t>
            </a:r>
            <a:r>
              <a:rPr lang="en-US" dirty="0" smtClean="0"/>
              <a:t>.</a:t>
            </a:r>
            <a:endParaRPr lang="el-GR" dirty="0" smtClean="0"/>
          </a:p>
          <a:p>
            <a:r>
              <a:rPr lang="en-US" dirty="0" smtClean="0"/>
              <a:t>In our study, we measure the growth of the service as the number of operations provided by a particular service release. More formally, we employ the following metric.</a:t>
            </a:r>
            <a:endParaRPr lang="el-GR" dirty="0" smtClean="0"/>
          </a:p>
          <a:p>
            <a:r>
              <a:rPr lang="en-US" b="1" dirty="0" smtClean="0"/>
              <a:t>Growth</a:t>
            </a:r>
            <a:r>
              <a:rPr lang="en-US" dirty="0" smtClean="0"/>
              <a:t> The growth of the operations for a service release </a:t>
            </a:r>
            <a:r>
              <a:rPr lang="en-US" dirty="0" err="1" smtClean="0"/>
              <a:t>rs</a:t>
            </a:r>
            <a:r>
              <a:rPr lang="el-GR" dirty="0" smtClean="0"/>
              <a:t> </a:t>
            </a:r>
            <a:r>
              <a:rPr lang="en-US" dirty="0" smtClean="0"/>
              <a:t>is defined as the number of operations provided by </a:t>
            </a:r>
            <a:r>
              <a:rPr lang="en-US" dirty="0" err="1" smtClean="0"/>
              <a:t>rs</a:t>
            </a:r>
            <a:endParaRPr lang="en-US" dirty="0" smtClean="0"/>
          </a:p>
          <a:p>
            <a:endParaRPr lang="en-US" dirty="0" smtClean="0"/>
          </a:p>
          <a:p>
            <a:r>
              <a:rPr lang="en-US" b="1" u="sng" dirty="0" smtClean="0"/>
              <a:t>The case of Amazon services</a:t>
            </a:r>
            <a:endParaRPr lang="el-GR" b="1" u="sng" dirty="0" smtClean="0"/>
          </a:p>
          <a:p>
            <a:r>
              <a:rPr lang="en-US" dirty="0" smtClean="0"/>
              <a:t>In all of the Amazon services we observed \</a:t>
            </a:r>
            <a:r>
              <a:rPr lang="en-US" dirty="0" err="1" smtClean="0"/>
              <a:t>emph</a:t>
            </a:r>
            <a:r>
              <a:rPr lang="en-US" dirty="0" smtClean="0"/>
              <a:t>{</a:t>
            </a:r>
            <a:r>
              <a:rPr lang="en-US" b="1" dirty="0" smtClean="0"/>
              <a:t>an increasing trend in the growth of the service operations</a:t>
            </a:r>
            <a:r>
              <a:rPr lang="en-US" dirty="0" smtClean="0"/>
              <a:t>}. However, </a:t>
            </a:r>
            <a:r>
              <a:rPr lang="en-US" b="1" u="sng" dirty="0" smtClean="0"/>
              <a:t>the periods of growth are interrupted by periods of calmness</a:t>
            </a:r>
            <a:r>
              <a:rPr lang="en-US" dirty="0" smtClean="0"/>
              <a:t>, consisting of subsequent service releases that offer the same number of operations (in Figure~\ref{is-model}, the solid lines depict the actual growth, while the dashed and the dotted lines give growth predictions, discussed later in law VIII).</a:t>
            </a:r>
            <a:endParaRPr lang="el-GR" dirty="0" smtClean="0"/>
          </a:p>
          <a:p>
            <a:endParaRPr lang="en-US" dirty="0" smtClean="0"/>
          </a:p>
          <a:p>
            <a:r>
              <a:rPr lang="en-US" dirty="0" smtClean="0"/>
              <a:t>Hence, \</a:t>
            </a:r>
            <a:r>
              <a:rPr lang="en-US" dirty="0" err="1" smtClean="0"/>
              <a:t>emph</a:t>
            </a:r>
            <a:r>
              <a:rPr lang="en-US" dirty="0" smtClean="0"/>
              <a:t>{the </a:t>
            </a:r>
            <a:r>
              <a:rPr lang="en-US" u="sng" dirty="0" smtClean="0"/>
              <a:t>results that we obtained indicate that the sixth law holds</a:t>
            </a:r>
            <a:r>
              <a:rPr lang="en-US" dirty="0" smtClean="0"/>
              <a:t>}. </a:t>
            </a:r>
          </a:p>
          <a:p>
            <a:r>
              <a:rPr lang="en-US" b="1" dirty="0" smtClean="0"/>
              <a:t>Nevertheless, the services do not grow exactly as originally stated in the law; their functional capacity increases, but the increase is not continuous.</a:t>
            </a:r>
            <a:endParaRPr lang="el-GR" b="1" dirty="0" smtClean="0"/>
          </a:p>
          <a:p>
            <a:endParaRPr lang="en-US"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13</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14</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intuition behind the first law is </a:t>
            </a:r>
            <a:r>
              <a:rPr lang="en-US" sz="1100" b="1" dirty="0" smtClean="0"/>
              <a:t>that as time goes by, both the operational environment and the users' needs change, causing the need for the system to change too</a:t>
            </a:r>
            <a:r>
              <a:rPr lang="en-US" sz="1100" dirty="0" smtClean="0"/>
              <a:t>. In the service-oriented paradigm, as the services are publicly available through the Web, the number of the applications that depend upon them and their diversity is potentially unlimited. Hence, the potentials for the emergence of new requirements and the need for changing the services can be very high. In our study, we assess the first law based on \</a:t>
            </a:r>
            <a:r>
              <a:rPr lang="en-US" sz="1100" dirty="0" err="1" smtClean="0"/>
              <a:t>emph</a:t>
            </a:r>
            <a:r>
              <a:rPr lang="en-US" sz="1100" dirty="0" smtClean="0"/>
              <a:t>{</a:t>
            </a:r>
            <a:r>
              <a:rPr lang="en-US" sz="1100" b="1" dirty="0" smtClean="0"/>
              <a:t>the heartbeat of changes</a:t>
            </a:r>
            <a:r>
              <a:rPr lang="en-US" sz="1100" dirty="0" smtClean="0"/>
              <a:t>} that have been performed during the service evolution history.</a:t>
            </a:r>
            <a:endParaRPr lang="el-GR" sz="1100" dirty="0" smtClean="0"/>
          </a:p>
          <a:p>
            <a:r>
              <a:rPr lang="en-US" sz="1100" dirty="0" smtClean="0"/>
              <a:t> </a:t>
            </a:r>
            <a:endParaRPr lang="el-GR" sz="1100" dirty="0" smtClean="0"/>
          </a:p>
          <a:p>
            <a:r>
              <a:rPr lang="en-US" sz="1100" b="1" dirty="0" smtClean="0"/>
              <a:t>The case of Amazon services</a:t>
            </a:r>
          </a:p>
          <a:p>
            <a:r>
              <a:rPr lang="en-US" sz="1100" dirty="0" smtClean="0"/>
              <a:t>The study of the heartbeat of changes in the case of Amazon services reveals two main observations. The first one is that \</a:t>
            </a:r>
            <a:r>
              <a:rPr lang="en-US" sz="1100" dirty="0" err="1" smtClean="0"/>
              <a:t>emph</a:t>
            </a:r>
            <a:r>
              <a:rPr lang="en-US" sz="1100" dirty="0" smtClean="0"/>
              <a:t>{</a:t>
            </a:r>
            <a:r>
              <a:rPr lang="en-US" sz="1100" b="1" dirty="0" smtClean="0"/>
              <a:t>for a large number of service releases, the service interface remains unchanged</a:t>
            </a:r>
            <a:r>
              <a:rPr lang="en-US" sz="1100" dirty="0" smtClean="0"/>
              <a:t>}. According to the service release logs, </a:t>
            </a:r>
            <a:r>
              <a:rPr lang="en-US" sz="1100" b="1" dirty="0" smtClean="0"/>
              <a:t>in these releases most of the activity concerns bug fixing, documentation, security and performance improvements, deployment extensions, provision of client side APIs for specific programming languages and environments.</a:t>
            </a:r>
            <a:endParaRPr lang="el-GR" sz="1100" b="1" dirty="0" smtClean="0"/>
          </a:p>
          <a:p>
            <a:endParaRPr lang="el-GR" sz="1100" dirty="0" smtClean="0"/>
          </a:p>
          <a:p>
            <a:r>
              <a:rPr lang="en-US" sz="1100" dirty="0" smtClean="0"/>
              <a:t>The second observation, which is inline with prior studies on the evolution of services \cite{Fokaefs11,RomanoP12}, is that \</a:t>
            </a:r>
            <a:r>
              <a:rPr lang="en-US" sz="1100" dirty="0" err="1" smtClean="0"/>
              <a:t>emph</a:t>
            </a:r>
            <a:r>
              <a:rPr lang="en-US" sz="1100" dirty="0" smtClean="0"/>
              <a:t>{</a:t>
            </a:r>
            <a:r>
              <a:rPr lang="en-US" sz="1100" b="1" dirty="0" smtClean="0"/>
              <a:t>the overwhelming majority of changes concern additions and updates</a:t>
            </a:r>
            <a:r>
              <a:rPr lang="en-US" sz="1100" dirty="0" smtClean="0"/>
              <a:t>}; there are very few cases of deletions.</a:t>
            </a:r>
            <a:endParaRPr lang="el-GR" sz="1100" dirty="0" smtClean="0"/>
          </a:p>
          <a:p>
            <a:endParaRPr lang="el-GR" sz="1100" dirty="0" smtClean="0"/>
          </a:p>
          <a:p>
            <a:r>
              <a:rPr lang="en-US" sz="1100" dirty="0" smtClean="0"/>
              <a:t>Overall, \</a:t>
            </a:r>
            <a:r>
              <a:rPr lang="en-US" sz="1100" dirty="0" err="1" smtClean="0"/>
              <a:t>emph</a:t>
            </a:r>
            <a:r>
              <a:rPr lang="en-US" sz="1100" dirty="0" smtClean="0"/>
              <a:t>{</a:t>
            </a:r>
            <a:r>
              <a:rPr lang="en-US" sz="1100" u="sng" dirty="0" smtClean="0"/>
              <a:t>the essence of the law holds</a:t>
            </a:r>
            <a:r>
              <a:rPr lang="en-US" sz="1100" dirty="0" smtClean="0"/>
              <a:t>} for the examined services. Notable properties are that \</a:t>
            </a:r>
            <a:r>
              <a:rPr lang="en-US" sz="1100" dirty="0" err="1" smtClean="0"/>
              <a:t>emph</a:t>
            </a:r>
            <a:r>
              <a:rPr lang="en-US" sz="1100" dirty="0" smtClean="0"/>
              <a:t>{</a:t>
            </a:r>
            <a:r>
              <a:rPr lang="en-US" sz="1100" b="1" dirty="0" smtClean="0"/>
              <a:t>changes are mostly internal and involve the structure of the exported operations less frequently; when they do, they involve mostly updates and additions</a:t>
            </a:r>
            <a:r>
              <a:rPr lang="en-US" sz="1100" dirty="0" smtClean="0"/>
              <a:t>}.</a:t>
            </a:r>
            <a:endParaRPr lang="el-GR" sz="1100"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15</a:t>
            </a:fld>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16</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practice, a constant work rate, along with the patterns that control the self-regulated evolution of the E-type system, facilitate the planning of resources that are needed for the E-type system's evolution activities. Unfortunately, though, the assessment of the law has been problematic early on (see e.g.,~\cite{LehmanRP98}~or~\cite{XieCN09}), as the available information on indicators like personnel time dedicated to software evolution is typically unavailable and inaccurate. An approximation suggested by Lehman et al.~\cite{LehmanRP98} involves measuring number of changes performed per release.</a:t>
            </a:r>
            <a:endParaRPr lang="el-GR" dirty="0" smtClean="0"/>
          </a:p>
          <a:p>
            <a:r>
              <a:rPr lang="en-US" dirty="0" smtClean="0"/>
              <a:t> </a:t>
            </a:r>
            <a:endParaRPr lang="el-GR" dirty="0" smtClean="0"/>
          </a:p>
          <a:p>
            <a:r>
              <a:rPr lang="en-US" b="1" u="sng" dirty="0" smtClean="0"/>
              <a:t>The case of Amazon services</a:t>
            </a:r>
            <a:endParaRPr lang="el-GR" b="1" u="sng" dirty="0" smtClean="0"/>
          </a:p>
          <a:p>
            <a:pPr marL="224637" indent="-224637">
              <a:buAutoNum type="arabicPeriod"/>
            </a:pPr>
            <a:r>
              <a:rPr lang="en-US" b="1" dirty="0" smtClean="0"/>
              <a:t>In all cases we observed that the amount of changes is not invariant during the lifetime of the Amazon services; on the contrary, It may vary a lot</a:t>
            </a:r>
            <a:r>
              <a:rPr lang="en-US" dirty="0" smtClean="0"/>
              <a:t> (Figure1).</a:t>
            </a:r>
          </a:p>
          <a:p>
            <a:pPr marL="224637" indent="-224637">
              <a:buAutoNum type="arabicPeriod"/>
            </a:pPr>
            <a:r>
              <a:rPr lang="en-US" dirty="0" smtClean="0"/>
              <a:t> Also, it is not possible to speak about phases in which the amount of changes remains constant. </a:t>
            </a:r>
          </a:p>
          <a:p>
            <a:pPr marL="224637" indent="-224637">
              <a:buAutoNum type="arabicPeriod"/>
            </a:pPr>
            <a:r>
              <a:rPr lang="en-US" dirty="0" smtClean="0"/>
              <a:t>On the other hand, it is not possible to know precisely the work done behind the scenes (e.g., </a:t>
            </a:r>
            <a:r>
              <a:rPr lang="en-US" dirty="0" err="1" smtClean="0"/>
              <a:t>refactorings</a:t>
            </a:r>
            <a:r>
              <a:rPr lang="en-US" dirty="0" smtClean="0"/>
              <a:t>, repairs, etc.). </a:t>
            </a:r>
          </a:p>
          <a:p>
            <a:pPr marL="224637" indent="-224637"/>
            <a:endParaRPr lang="en-US" dirty="0" smtClean="0"/>
          </a:p>
          <a:p>
            <a:pPr marL="224637" indent="-224637"/>
            <a:r>
              <a:rPr lang="en-US" dirty="0" smtClean="0"/>
              <a:t>Therefore, based on our results </a:t>
            </a:r>
            <a:r>
              <a:rPr lang="en-US" u="sng" dirty="0" smtClean="0"/>
              <a:t>we can not confirm or disprove the fourth law of software evolution</a:t>
            </a:r>
            <a:r>
              <a:rPr lang="en-US" dirty="0" smtClean="0"/>
              <a:t>.</a:t>
            </a:r>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17</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case of Amazon services</a:t>
            </a:r>
            <a:endParaRPr lang="el-GR" dirty="0" smtClean="0"/>
          </a:p>
          <a:p>
            <a:r>
              <a:rPr lang="en-US" dirty="0" smtClean="0"/>
              <a:t>Regarding the second law, in all cases we observed that the value of $C(</a:t>
            </a:r>
            <a:r>
              <a:rPr lang="en-US" dirty="0" err="1" smtClean="0"/>
              <a:t>r_i^s</a:t>
            </a:r>
            <a:r>
              <a:rPr lang="en-US" dirty="0" smtClean="0"/>
              <a:t>)$ is generally high, which means that the interfaces of the examined services are composed of many operations (Figure~\ref{complexity}).</a:t>
            </a:r>
            <a:endParaRPr lang="el-GR" dirty="0" smtClean="0"/>
          </a:p>
          <a:p>
            <a:r>
              <a:rPr lang="en-US" dirty="0" smtClean="0"/>
              <a:t>This holds, even for the initial releases of the services, where the value of $C(</a:t>
            </a:r>
            <a:r>
              <a:rPr lang="en-US" dirty="0" err="1" smtClean="0"/>
              <a:t>r_i^s</a:t>
            </a:r>
            <a:r>
              <a:rPr lang="en-US" dirty="0" smtClean="0"/>
              <a:t>)$ is typically higher than 0.9 for all datasets (except SQS). \</a:t>
            </a:r>
            <a:r>
              <a:rPr lang="en-US" b="1" dirty="0" err="1" smtClean="0"/>
              <a:t>emph</a:t>
            </a:r>
            <a:r>
              <a:rPr lang="en-US" b="1" dirty="0" smtClean="0"/>
              <a:t>{As time passes, the value of $C(</a:t>
            </a:r>
            <a:r>
              <a:rPr lang="en-US" b="1" dirty="0" err="1" smtClean="0"/>
              <a:t>r_i^s</a:t>
            </a:r>
            <a:r>
              <a:rPr lang="en-US" b="1" dirty="0" smtClean="0"/>
              <a:t>)$ increases smoothly with a slow logarithmic trend</a:t>
            </a:r>
            <a:r>
              <a:rPr lang="en-US" dirty="0" smtClean="0"/>
              <a:t>}. To further validate this observation we performed a logarithmic regression analysis. In all cases except for SQS (Figure~\ref{complexity}), </a:t>
            </a:r>
            <a:r>
              <a:rPr lang="en-US" u="sng" dirty="0" smtClean="0"/>
              <a:t>the $R^2$ values that we obtained are high </a:t>
            </a:r>
            <a:r>
              <a:rPr lang="en-US" dirty="0" smtClean="0"/>
              <a:t>(from 0.576 to 0.928, 0.83 on average), indicating the logarithmic trend that we observed.</a:t>
            </a:r>
            <a:endParaRPr lang="el-GR" dirty="0" smtClean="0"/>
          </a:p>
          <a:p>
            <a:r>
              <a:rPr lang="en-US" b="1" dirty="0" smtClean="0"/>
              <a:t>\</a:t>
            </a:r>
            <a:r>
              <a:rPr lang="en-US" b="1" dirty="0" err="1" smtClean="0"/>
              <a:t>emph</a:t>
            </a:r>
            <a:r>
              <a:rPr lang="en-US" b="1" dirty="0" smtClean="0"/>
              <a:t>{Notably, there is no evidence of the existence of a control mechanism for the aspect of complexity that we assess}.</a:t>
            </a:r>
            <a:endParaRPr lang="el-GR" b="1" dirty="0" smtClean="0"/>
          </a:p>
          <a:p>
            <a:r>
              <a:rPr lang="en-US" dirty="0" smtClean="0"/>
              <a:t>As we discussed in the case of the first law, </a:t>
            </a:r>
            <a:r>
              <a:rPr lang="en-US" b="1" dirty="0" smtClean="0"/>
              <a:t>the deletions of operations are very rare. Interface decomposition</a:t>
            </a:r>
            <a:r>
              <a:rPr lang="en-US" dirty="0" smtClean="0"/>
              <a:t> would be another possible way to reduce complexity (e.g., \cite{azm15}). </a:t>
            </a:r>
          </a:p>
          <a:p>
            <a:r>
              <a:rPr lang="en-US" dirty="0" smtClean="0"/>
              <a:t>Nevertheless, for the examined services the number of provided interfaces is typically constant during the evolution history of the services. </a:t>
            </a:r>
            <a:endParaRPr lang="el-GR" dirty="0" smtClean="0"/>
          </a:p>
          <a:p>
            <a:endParaRPr lang="el-GR" dirty="0" smtClean="0"/>
          </a:p>
          <a:p>
            <a:r>
              <a:rPr lang="en-US" dirty="0" smtClean="0"/>
              <a:t>To sum up, \</a:t>
            </a:r>
            <a:r>
              <a:rPr lang="en-US" dirty="0" err="1" smtClean="0"/>
              <a:t>emph</a:t>
            </a:r>
            <a:r>
              <a:rPr lang="en-US" dirty="0" smtClean="0"/>
              <a:t>{we conclude that the second law holds}. Specifically, the results brought out the following properties: \</a:t>
            </a:r>
            <a:r>
              <a:rPr lang="en-US" dirty="0" err="1" smtClean="0"/>
              <a:t>emph</a:t>
            </a:r>
            <a:r>
              <a:rPr lang="en-US" dirty="0" smtClean="0"/>
              <a:t>{Interface complexity, measured in terms of the ratio of interfaces to operations, is high; it smoothly increases over time; usually the increase is logarithmic}.</a:t>
            </a:r>
            <a:endParaRPr lang="el-GR"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18</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19</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discussed in \cite{LeRa06} </a:t>
            </a:r>
            <a:r>
              <a:rPr lang="en-US" u="sng" dirty="0" smtClean="0"/>
              <a:t>this law is closely related with the first and the sixth law</a:t>
            </a:r>
            <a:r>
              <a:rPr lang="en-US" dirty="0" smtClean="0"/>
              <a:t>, in the sense that the system must be adapted and extended, with respect to the evolving operational environment. Otherwise, it is likely that the provided functionalities will not be satisfactory for the users and the overall perceived quality of the system will downgrade. Regarding the assessment of the seventh law, </a:t>
            </a:r>
            <a:r>
              <a:rPr lang="en-US" u="sng" dirty="0" smtClean="0"/>
              <a:t>Lehman and his colleagues do not provide a concrete definition of quality</a:t>
            </a:r>
            <a:r>
              <a:rPr lang="en-US" dirty="0" smtClean="0"/>
              <a:t>. On the contrary, in \cite{LeRa06} they state that the quality of an E-type system is a function of many factors, whose definition, modeling, measurement and monitoring depend on several aspects, which may include organization, product, process properties and goals.</a:t>
            </a:r>
          </a:p>
          <a:p>
            <a:endParaRPr lang="el-GR" dirty="0" smtClean="0"/>
          </a:p>
          <a:p>
            <a:r>
              <a:rPr lang="en-US" b="1" dirty="0" smtClean="0"/>
              <a:t>In the case of Web services</a:t>
            </a:r>
            <a:r>
              <a:rPr lang="en-US" dirty="0" smtClean="0"/>
              <a:t>, the main problem concerning the assessment of the seventh law is that the required data are typically not publicly available to the developer of Web service applications. </a:t>
            </a:r>
          </a:p>
          <a:p>
            <a:endParaRPr lang="en-US" dirty="0" smtClean="0"/>
          </a:p>
          <a:p>
            <a:r>
              <a:rPr lang="en-US" dirty="0" smtClean="0"/>
              <a:t>Nevertheless, in \cite{LehmanRP98} and \cite{LeRa06}, Lehman and his colleagues discuss </a:t>
            </a:r>
            <a:r>
              <a:rPr lang="en-US" u="sng" dirty="0" smtClean="0"/>
              <a:t>a more general strategy to support the seventh law</a:t>
            </a:r>
            <a:r>
              <a:rPr lang="en-US" dirty="0" smtClean="0"/>
              <a:t>, which can be used in the case of Web services. Their strategy relies on </a:t>
            </a:r>
            <a:r>
              <a:rPr lang="en-US" u="sng" dirty="0" smtClean="0"/>
              <a:t>logical induction</a:t>
            </a:r>
            <a:r>
              <a:rPr lang="en-US" dirty="0" smtClean="0"/>
              <a:t>, in the sense that the decline of the system quality, logically follows from the growth of the system's functional capacity (law VI), and from the increasing complexity that comes along with functionality growth (law II).</a:t>
            </a:r>
            <a:endParaRPr lang="el-GR" dirty="0" smtClean="0"/>
          </a:p>
          <a:p>
            <a:r>
              <a:rPr lang="en-US" dirty="0" smtClean="0"/>
              <a:t> </a:t>
            </a:r>
            <a:endParaRPr lang="el-GR" dirty="0" smtClean="0"/>
          </a:p>
          <a:p>
            <a:r>
              <a:rPr lang="en-US" b="1" u="sng" dirty="0" smtClean="0"/>
              <a:t>The case of Amazon services</a:t>
            </a:r>
          </a:p>
          <a:p>
            <a:pPr marL="224637" indent="-224637">
              <a:buAutoNum type="arabicPeriod"/>
            </a:pPr>
            <a:r>
              <a:rPr lang="en-US" dirty="0" smtClean="0"/>
              <a:t>So far, in our study we have evidence of the growing functional capacity of the examined services (Figure~\ref{is-model}) that confirm the validity of the sixth law (Section~\ref{law6}). </a:t>
            </a:r>
          </a:p>
          <a:p>
            <a:pPr marL="224637" indent="-224637">
              <a:buAutoNum type="arabicPeriod"/>
            </a:pPr>
            <a:r>
              <a:rPr lang="en-US" dirty="0" smtClean="0"/>
              <a:t>Moreover, we have some evidence of the increasing interface structural complexity of the examined services (Figure~\ref{complexity}) that support the validity of the second law (Section~\ref{law2}). </a:t>
            </a:r>
          </a:p>
          <a:p>
            <a:pPr marL="224637" indent="-224637">
              <a:buAutoNum type="arabicPeriod"/>
            </a:pPr>
            <a:r>
              <a:rPr lang="en-US" dirty="0" smtClean="0"/>
              <a:t>Therefore, by following the general strategy suggested by Lehman and his colleagues in \cite{LehmanRP98,LeRa06}, we have indications that the seventh law holds for the examined services. </a:t>
            </a:r>
          </a:p>
          <a:p>
            <a:pPr marL="224637" indent="-224637"/>
            <a:r>
              <a:rPr lang="en-US" dirty="0" smtClean="0"/>
              <a:t>However, given that the publicly available specifications of the examined services are not accompanied by concrete qualitative evaluations, \</a:t>
            </a:r>
            <a:r>
              <a:rPr lang="en-US" dirty="0" err="1" smtClean="0"/>
              <a:t>emph</a:t>
            </a:r>
            <a:r>
              <a:rPr lang="en-US" dirty="0" smtClean="0"/>
              <a:t>{we cannot confirm or disprove the law, based on indisputable objective measurements}.</a:t>
            </a:r>
            <a:endParaRPr lang="el-GR" dirty="0" smtClean="0"/>
          </a:p>
          <a:p>
            <a:endParaRPr lang="en-US"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20</a:t>
            </a:fld>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t>The term regulation is used in the third law to emphasize that the system evolves in a controlled way, guided by (a) </a:t>
            </a:r>
            <a:r>
              <a:rPr lang="en-US" sz="1200" b="1" dirty="0" smtClean="0"/>
              <a:t>positive feedback </a:t>
            </a:r>
            <a:r>
              <a:rPr lang="en-US" sz="1200" dirty="0" smtClean="0"/>
              <a:t>activities that cause the system's functional capacity to grow, and, (b) </a:t>
            </a:r>
            <a:r>
              <a:rPr lang="en-US" sz="1200" b="1" dirty="0" smtClean="0"/>
              <a:t>negative feedback </a:t>
            </a:r>
            <a:r>
              <a:rPr lang="en-US" sz="1200" dirty="0" smtClean="0"/>
              <a:t>maintenance activities that resist to the unrestrained growth.</a:t>
            </a:r>
            <a:endParaRPr lang="el-GR" sz="1200" dirty="0" smtClean="0"/>
          </a:p>
          <a:p>
            <a:r>
              <a:rPr lang="en-US" sz="1200" dirty="0" smtClean="0"/>
              <a:t> </a:t>
            </a:r>
            <a:endParaRPr lang="el-GR" sz="1200" dirty="0" smtClean="0"/>
          </a:p>
          <a:p>
            <a:r>
              <a:rPr lang="en-US" sz="1200" dirty="0" smtClean="0"/>
              <a:t>The validity of the third law is typically demonstrated by the existence of patterns in the </a:t>
            </a:r>
            <a:r>
              <a:rPr lang="en-US" sz="1200" b="1" u="sng" dirty="0" smtClean="0"/>
              <a:t>incremental growth </a:t>
            </a:r>
            <a:r>
              <a:rPr lang="en-US" sz="1200" dirty="0" smtClean="0"/>
              <a:t>of a system \cite{LeRa06,XieCN09,SVZ14}.</a:t>
            </a:r>
            <a:endParaRPr lang="el-GR" sz="1200" dirty="0" smtClean="0"/>
          </a:p>
          <a:p>
            <a:r>
              <a:rPr lang="en-US" sz="1200" dirty="0" smtClean="0"/>
              <a:t>Specifically</a:t>
            </a:r>
            <a:r>
              <a:rPr lang="en-US" sz="1200" b="1" dirty="0" smtClean="0"/>
              <a:t>, Lehman and his colleagues, observed ripples, which reflect the existence of a stabilization mechanism</a:t>
            </a:r>
            <a:r>
              <a:rPr lang="en-US" sz="1200" dirty="0" smtClean="0"/>
              <a:t>. </a:t>
            </a:r>
            <a:r>
              <a:rPr lang="en-US" sz="1200" b="1" dirty="0" smtClean="0"/>
              <a:t>Spikes</a:t>
            </a:r>
            <a:r>
              <a:rPr lang="en-US" sz="1200" dirty="0" smtClean="0"/>
              <a:t> indicate releases where the positive feedback activities that grow the functional capacity of the system dominate, while </a:t>
            </a:r>
            <a:r>
              <a:rPr lang="en-US" sz="1200" b="1" dirty="0" smtClean="0"/>
              <a:t>valleys</a:t>
            </a:r>
            <a:r>
              <a:rPr lang="en-US" sz="1200" dirty="0" smtClean="0"/>
              <a:t> indicate releases of small or even negative growth, where most of the effort is spent for negative feedback maintenance activities. Further studies report similar observations in open source software \cite{XieCN09} and database schemas \cite{SVZ14}. In the aforementioned studies</a:t>
            </a:r>
            <a:r>
              <a:rPr lang="en-US" sz="1200" u="sng" dirty="0" smtClean="0"/>
              <a:t>, the incremental growth of the system is measured as the size difference between two subsequent releases</a:t>
            </a:r>
            <a:r>
              <a:rPr lang="en-US" sz="1200" dirty="0" smtClean="0"/>
              <a:t>. The size of the system is typically measured with respect to the system implementation (</a:t>
            </a:r>
            <a:r>
              <a:rPr lang="en-US" sz="1200" dirty="0" err="1" smtClean="0"/>
              <a:t>e.g</a:t>
            </a:r>
            <a:r>
              <a:rPr lang="en-US" sz="1200" dirty="0" smtClean="0"/>
              <a:t>, number of modules, number of schema tables).</a:t>
            </a:r>
            <a:endParaRPr lang="el-GR" sz="1200" dirty="0" smtClean="0"/>
          </a:p>
          <a:p>
            <a:r>
              <a:rPr lang="en-US" sz="1200" dirty="0" smtClean="0"/>
              <a:t>To assess the third law, in the case of services we follow a similar track, by looking for patterns in the incremental growth of a service.</a:t>
            </a:r>
            <a:endParaRPr lang="el-GR" sz="1200" dirty="0" smtClean="0"/>
          </a:p>
          <a:p>
            <a:r>
              <a:rPr lang="en-US" sz="1200" dirty="0" smtClean="0"/>
              <a:t>In our study, we measure </a:t>
            </a:r>
            <a:r>
              <a:rPr lang="en-US" sz="1200" u="sng" dirty="0" smtClean="0"/>
              <a:t>the incremental growth of a service in terms of the difference in the number of operations provided by subsequent service releases</a:t>
            </a:r>
            <a:r>
              <a:rPr lang="en-US" sz="1200" dirty="0" smtClean="0"/>
              <a:t>, as this is the actual increase in the functional capacity of the service that is perceived by the developers of Web service applications.</a:t>
            </a:r>
            <a:endParaRPr lang="el-GR" sz="1200" dirty="0" smtClean="0"/>
          </a:p>
          <a:p>
            <a:r>
              <a:rPr lang="en-US" sz="1200" dirty="0" smtClean="0"/>
              <a:t> </a:t>
            </a:r>
            <a:endParaRPr lang="el-GR" sz="1200" dirty="0" smtClean="0"/>
          </a:p>
          <a:p>
            <a:endParaRPr lang="el-GR" sz="1200" dirty="0" smtClean="0"/>
          </a:p>
          <a:p>
            <a:r>
              <a:rPr lang="en-US" sz="1200" b="1" u="sng" dirty="0" smtClean="0"/>
              <a:t>The case of Amazon services:</a:t>
            </a:r>
            <a:endParaRPr lang="el-GR" sz="1200" b="1" u="sng" dirty="0" smtClean="0"/>
          </a:p>
          <a:p>
            <a:r>
              <a:rPr lang="en-US" sz="1200" dirty="0" smtClean="0"/>
              <a:t>As the case of typical E-type systems, \</a:t>
            </a:r>
            <a:r>
              <a:rPr lang="en-US" sz="1200" dirty="0" err="1" smtClean="0"/>
              <a:t>emph</a:t>
            </a:r>
            <a:r>
              <a:rPr lang="en-US" sz="1200" dirty="0" smtClean="0"/>
              <a:t>{</a:t>
            </a:r>
            <a:r>
              <a:rPr lang="en-US" sz="1200" b="1" dirty="0" smtClean="0"/>
              <a:t>in the incremental growth of Amazon services we also have spikes</a:t>
            </a:r>
            <a:r>
              <a:rPr lang="en-US" sz="1200" dirty="0" smtClean="0"/>
              <a:t>}. </a:t>
            </a:r>
            <a:r>
              <a:rPr lang="en-US" sz="1200" b="1" dirty="0" smtClean="0"/>
              <a:t>However, an interesting \</a:t>
            </a:r>
            <a:r>
              <a:rPr lang="en-US" sz="1200" b="1" dirty="0" err="1" smtClean="0"/>
              <a:t>emph</a:t>
            </a:r>
            <a:r>
              <a:rPr lang="en-US" sz="1200" b="1" dirty="0" smtClean="0"/>
              <a:t>{difference} is that the \</a:t>
            </a:r>
            <a:r>
              <a:rPr lang="en-US" sz="1200" b="1" dirty="0" err="1" smtClean="0"/>
              <a:t>emph</a:t>
            </a:r>
            <a:r>
              <a:rPr lang="en-US" sz="1200" b="1" dirty="0" smtClean="0"/>
              <a:t>{spikes} are usually sparse interrupted by \</a:t>
            </a:r>
            <a:r>
              <a:rPr lang="en-US" sz="1200" b="1" dirty="0" err="1" smtClean="0"/>
              <a:t>emph</a:t>
            </a:r>
            <a:r>
              <a:rPr lang="en-US" sz="1200" b="1" dirty="0" smtClean="0"/>
              <a:t>{periods of calmness}, where the functional capacity of the Web service does not grow.</a:t>
            </a:r>
            <a:endParaRPr lang="el-GR" sz="1200" b="1" dirty="0" smtClean="0"/>
          </a:p>
          <a:p>
            <a:endParaRPr lang="en-US" sz="1200" dirty="0" smtClean="0"/>
          </a:p>
          <a:p>
            <a:r>
              <a:rPr lang="en-US" sz="1200" dirty="0" err="1" smtClean="0"/>
              <a:t>MTurk</a:t>
            </a:r>
            <a:r>
              <a:rPr lang="en-US" sz="1200" dirty="0" smtClean="0"/>
              <a:t> appears to be an exception with consequent spikes, and only one short calmness period. In traditional E-type systems, negative feedback is concerned with correction actions, documentation improvement, dead code elimination, structural cleanups and restructurings, aiming to restrict uncontrolled change and its side effects. </a:t>
            </a:r>
            <a:r>
              <a:rPr lang="en-US" sz="1200" b="1" dirty="0" smtClean="0"/>
              <a:t>In the case of Amazon services, although we do not observe significant restructuring activities that are externally visible (resulting in an increased structural complexity -- Law II), we can however claim that the growth that results from the positive feedback is not uncontrolled or continuous: on the contrary, we frequently see occasions where documentation improvements, bug fixing, security patching and extension of programming facilities take place (see Law I).</a:t>
            </a:r>
          </a:p>
          <a:p>
            <a:endParaRPr lang="el-GR" sz="1200" dirty="0" smtClean="0"/>
          </a:p>
          <a:p>
            <a:r>
              <a:rPr lang="en-US" sz="1200" dirty="0" smtClean="0"/>
              <a:t>In conclusion, \</a:t>
            </a:r>
            <a:r>
              <a:rPr lang="en-US" sz="1200" dirty="0" err="1" smtClean="0"/>
              <a:t>emph</a:t>
            </a:r>
            <a:r>
              <a:rPr lang="en-US" sz="1200" dirty="0" smtClean="0"/>
              <a:t>{</a:t>
            </a:r>
            <a:r>
              <a:rPr lang="en-US" sz="1200" u="sng" dirty="0" smtClean="0"/>
              <a:t>there is evidence that the third law holds</a:t>
            </a:r>
            <a:r>
              <a:rPr lang="en-US" sz="1200" dirty="0" smtClean="0"/>
              <a:t>}. </a:t>
            </a:r>
            <a:r>
              <a:rPr lang="en-US" sz="1200" b="1" dirty="0" smtClean="0"/>
              <a:t>Although there are no visible restructurings and consolidations, we observe \</a:t>
            </a:r>
            <a:r>
              <a:rPr lang="en-US" sz="1200" b="1" dirty="0" err="1" smtClean="0"/>
              <a:t>emph</a:t>
            </a:r>
            <a:r>
              <a:rPr lang="en-US" sz="1200" b="1" dirty="0" smtClean="0"/>
              <a:t>{two patterns of incremental growth, specifically, spikes and calmness periods, which together indicate the existence of a stabilization mechanism}.</a:t>
            </a:r>
            <a:endParaRPr lang="el-GR" sz="1200" b="1"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2</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22</a:t>
            </a:fld>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t>"The incremental growth of E-type systems is constrained by the need to maintain</a:t>
            </a:r>
          </a:p>
          <a:p>
            <a:r>
              <a:rPr lang="en-US" sz="1200" dirty="0" smtClean="0"/>
              <a:t>Familiarity”</a:t>
            </a:r>
            <a:r>
              <a:rPr lang="el-GR" sz="1200" dirty="0" smtClean="0"/>
              <a:t>. </a:t>
            </a:r>
            <a:r>
              <a:rPr lang="en-US" sz="1200" dirty="0" smtClean="0"/>
              <a:t>Based on the observations of Lehman and his colleagues \cite{LehmanRP98}, </a:t>
            </a:r>
            <a:r>
              <a:rPr lang="en-US" sz="1200" u="sng" dirty="0" smtClean="0"/>
              <a:t>the validity of the law is demonstrated by two factors that relate with incremental growth. </a:t>
            </a:r>
            <a:endParaRPr lang="el-GR" sz="1200" u="sng" dirty="0" smtClean="0"/>
          </a:p>
          <a:p>
            <a:pPr marL="224637" indent="-224637">
              <a:buAutoNum type="arabicPeriod"/>
            </a:pPr>
            <a:r>
              <a:rPr lang="en-US" sz="1200" dirty="0" smtClean="0"/>
              <a:t>The first one (which is more related to the wording of the law) is that </a:t>
            </a:r>
            <a:r>
              <a:rPr lang="en-US" sz="1200" b="1" dirty="0" smtClean="0"/>
              <a:t>releases characterized by high incremental growth are followed by releases with lower incremental growth,</a:t>
            </a:r>
            <a:r>
              <a:rPr lang="en-US" sz="1200" dirty="0" smtClean="0"/>
              <a:t> thus, smoothening the process of understanding and mastering the performed changes. </a:t>
            </a:r>
            <a:endParaRPr lang="el-GR" sz="1200" dirty="0" smtClean="0"/>
          </a:p>
          <a:p>
            <a:pPr marL="224637" indent="-224637">
              <a:buAutoNum type="arabicPeriod"/>
            </a:pPr>
            <a:r>
              <a:rPr lang="en-US" sz="1200" dirty="0" smtClean="0"/>
              <a:t>The second factor is that </a:t>
            </a:r>
            <a:r>
              <a:rPr lang="en-US" sz="1200" b="1" dirty="0" smtClean="0"/>
              <a:t>in the long term there is a declining trend in the incremental growth of the system</a:t>
            </a:r>
            <a:r>
              <a:rPr lang="en-US" sz="1200" dirty="0" smtClean="0"/>
              <a:t>, due to the increasing complexity of the system, which hardens the understanding of the changed context.</a:t>
            </a:r>
            <a:endParaRPr lang="el-GR" sz="1200" dirty="0" smtClean="0"/>
          </a:p>
          <a:p>
            <a:r>
              <a:rPr lang="en-US" sz="1200" dirty="0" smtClean="0"/>
              <a:t> </a:t>
            </a:r>
            <a:endParaRPr lang="el-GR" sz="1200" dirty="0" smtClean="0"/>
          </a:p>
          <a:p>
            <a:r>
              <a:rPr lang="en-US" sz="1200" b="1" u="sng" dirty="0" smtClean="0"/>
              <a:t>The case of Amazon services</a:t>
            </a:r>
            <a:endParaRPr lang="el-GR" sz="1200" b="1" u="sng" dirty="0" smtClean="0"/>
          </a:p>
          <a:p>
            <a:r>
              <a:rPr lang="en-US" sz="1200" b="1" dirty="0" smtClean="0"/>
              <a:t>We do not observe a clear declining trend in the incremental growth of the operations </a:t>
            </a:r>
            <a:r>
              <a:rPr lang="en-US" sz="1200" dirty="0" smtClean="0"/>
              <a:t>that are provided by the examined services (Figure~\ref{</a:t>
            </a:r>
            <a:r>
              <a:rPr lang="en-US" sz="1200" dirty="0" err="1" smtClean="0"/>
              <a:t>igrowth</a:t>
            </a:r>
            <a:r>
              <a:rPr lang="en-US" sz="1200" dirty="0" smtClean="0"/>
              <a:t>}). </a:t>
            </a:r>
            <a:r>
              <a:rPr lang="el-GR" sz="1200" dirty="0" smtClean="0"/>
              <a:t/>
            </a:r>
            <a:br>
              <a:rPr lang="el-GR" sz="1200" dirty="0" smtClean="0"/>
            </a:br>
            <a:endParaRPr lang="el-GR" sz="1200" dirty="0" smtClean="0"/>
          </a:p>
          <a:p>
            <a:r>
              <a:rPr lang="en-US" sz="1200" b="1" dirty="0" smtClean="0"/>
              <a:t>However</a:t>
            </a:r>
            <a:r>
              <a:rPr lang="en-US" sz="1200" dirty="0" smtClean="0"/>
              <a:t>, as pointed out in the case of the third law (Section~\ref{law3}), </a:t>
            </a:r>
            <a:r>
              <a:rPr lang="en-US" sz="1200" b="1" dirty="0" smtClean="0"/>
              <a:t>spikes in the incremental growth of the operations are typically followed by calmness periods of zero growth</a:t>
            </a:r>
            <a:r>
              <a:rPr lang="en-US" sz="1200" dirty="0" smtClean="0"/>
              <a:t>.</a:t>
            </a:r>
            <a:endParaRPr lang="el-GR" sz="1200" dirty="0" smtClean="0"/>
          </a:p>
          <a:p>
            <a:endParaRPr lang="el-GR" sz="1200" dirty="0" smtClean="0"/>
          </a:p>
          <a:p>
            <a:r>
              <a:rPr lang="en-US" sz="1200" dirty="0" smtClean="0"/>
              <a:t>Overall, we conclude that \</a:t>
            </a:r>
            <a:r>
              <a:rPr lang="en-US" sz="1200" dirty="0" err="1" smtClean="0"/>
              <a:t>emph</a:t>
            </a:r>
            <a:r>
              <a:rPr lang="en-US" sz="1200" dirty="0" smtClean="0"/>
              <a:t>{</a:t>
            </a:r>
            <a:r>
              <a:rPr lang="en-US" sz="1200" u="sng" dirty="0" smtClean="0"/>
              <a:t>the essence of the fifth law holds</a:t>
            </a:r>
            <a:r>
              <a:rPr lang="en-US" sz="1200" dirty="0" smtClean="0"/>
              <a:t>}. Specifically, the property that comes out from the results is that \</a:t>
            </a:r>
            <a:r>
              <a:rPr lang="en-US" sz="1200" dirty="0" err="1" smtClean="0"/>
              <a:t>emph</a:t>
            </a:r>
            <a:r>
              <a:rPr lang="en-US" sz="1200" dirty="0" smtClean="0"/>
              <a:t>{</a:t>
            </a:r>
            <a:r>
              <a:rPr lang="en-US" sz="1200" b="1" dirty="0" smtClean="0"/>
              <a:t>releases characterized by non-zero incremental growth, tend to be followed by releases of zero incremental growth</a:t>
            </a:r>
            <a:r>
              <a:rPr lang="en-US" sz="1200" dirty="0" smtClean="0"/>
              <a:t>}.</a:t>
            </a:r>
            <a:endParaRPr lang="el-GR" sz="1200" dirty="0" smtClean="0"/>
          </a:p>
          <a:p>
            <a:r>
              <a:rPr lang="en-US" sz="1200" dirty="0" smtClean="0"/>
              <a:t> </a:t>
            </a:r>
            <a:endParaRPr lang="el-GR" sz="1200" dirty="0" smtClean="0"/>
          </a:p>
          <a:p>
            <a:endParaRPr lang="en-US"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23</a:t>
            </a:fld>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case of Amazon services:</a:t>
            </a:r>
            <a:endParaRPr lang="el-GR" b="1" dirty="0" smtClean="0"/>
          </a:p>
          <a:p>
            <a:r>
              <a:rPr lang="en-US" dirty="0" smtClean="0"/>
              <a:t>To assess the eighth law we calculated the estimated values of the operations' growth, with respect to the IS model, and compared them with the respective actual values, derived from the evolution histories of the Amazon services. Specifically, </a:t>
            </a:r>
            <a:r>
              <a:rPr lang="en-US" u="sng" dirty="0" smtClean="0"/>
              <a:t>we considered 3 variants of the model</a:t>
            </a:r>
            <a:r>
              <a:rPr lang="en-US" dirty="0" smtClean="0"/>
              <a:t>. </a:t>
            </a:r>
          </a:p>
          <a:p>
            <a:pPr marL="224637" indent="-224637">
              <a:buAutoNum type="arabicPeriod"/>
            </a:pPr>
            <a:r>
              <a:rPr lang="en-US" dirty="0" smtClean="0"/>
              <a:t>The first variant, denoted by $\tau = all$, corresponds to the original IS model employed by Lehman in \cite{LehmanRP98}, where $\</a:t>
            </a:r>
            <a:r>
              <a:rPr lang="en-US" dirty="0" err="1" smtClean="0"/>
              <a:t>overline</a:t>
            </a:r>
            <a:r>
              <a:rPr lang="en-US" dirty="0" smtClean="0"/>
              <a:t>{E}$ is computed over the entire evolution history. </a:t>
            </a:r>
          </a:p>
          <a:p>
            <a:pPr marL="224637" indent="-224637">
              <a:buAutoNum type="arabicPeriod"/>
            </a:pPr>
            <a:r>
              <a:rPr lang="en-US" dirty="0" smtClean="0"/>
              <a:t>The other two variants (inspired from~\cite{SVZ14}), compute an average effort taking only the recent past into consideration. Specifically, in $\tau = 2$ and $\tau = 4$, $\</a:t>
            </a:r>
            <a:r>
              <a:rPr lang="en-US" dirty="0" err="1" smtClean="0"/>
              <a:t>overline</a:t>
            </a:r>
            <a:r>
              <a:rPr lang="en-US" dirty="0" smtClean="0"/>
              <a:t>{E}$ is computed for every release $</a:t>
            </a:r>
            <a:r>
              <a:rPr lang="en-US" dirty="0" err="1" smtClean="0"/>
              <a:t>r_i^s</a:t>
            </a:r>
            <a:r>
              <a:rPr lang="en-US" dirty="0" smtClean="0"/>
              <a:t>$, over the previous 2 and 4 releases, respectively. </a:t>
            </a:r>
          </a:p>
          <a:p>
            <a:pPr marL="224637" indent="-224637"/>
            <a:r>
              <a:rPr lang="en-US" dirty="0" smtClean="0"/>
              <a:t>To assess the quality of the estimated values, compared to the actual ones, we further calculated the values of the $R^2$ statistic for the IS model variants.</a:t>
            </a:r>
          </a:p>
          <a:p>
            <a:pPr marL="224637" indent="-224637"/>
            <a:endParaRPr lang="el-GR" dirty="0" smtClean="0"/>
          </a:p>
          <a:p>
            <a:r>
              <a:rPr lang="en-US" dirty="0" smtClean="0"/>
              <a:t>Based on the results, we observed that </a:t>
            </a:r>
            <a:r>
              <a:rPr lang="en-US" b="1" dirty="0" smtClean="0"/>
              <a:t>$\tau = 2$ gives quite good estimations ($R^2$ ranges from 0.60 to 0.96, 0.78 on average).</a:t>
            </a:r>
            <a:r>
              <a:rPr lang="en-US" dirty="0" smtClean="0"/>
              <a:t> In fact, $\tau = 2$ gives the best estimations in all cases, but </a:t>
            </a:r>
            <a:r>
              <a:rPr lang="en-US" dirty="0" err="1" smtClean="0"/>
              <a:t>MTurk</a:t>
            </a:r>
            <a:r>
              <a:rPr lang="en-US" dirty="0" smtClean="0"/>
              <a:t> where $\tau = all$ outperforms the other two variants (Figure~\ref{is-model}).</a:t>
            </a:r>
            <a:endParaRPr lang="el-GR" dirty="0" smtClean="0"/>
          </a:p>
          <a:p>
            <a:endParaRPr lang="en-US" dirty="0" smtClean="0"/>
          </a:p>
          <a:p>
            <a:r>
              <a:rPr lang="en-US" dirty="0" smtClean="0"/>
              <a:t>So, overall, \</a:t>
            </a:r>
            <a:r>
              <a:rPr lang="en-US" dirty="0" err="1" smtClean="0"/>
              <a:t>emph</a:t>
            </a:r>
            <a:r>
              <a:rPr lang="en-US" dirty="0" smtClean="0"/>
              <a:t>{</a:t>
            </a:r>
            <a:r>
              <a:rPr lang="en-US" u="sng" dirty="0" smtClean="0"/>
              <a:t>we have evidence that the eighth law holds</a:t>
            </a:r>
            <a:r>
              <a:rPr lang="en-US" dirty="0" smtClean="0"/>
              <a:t>}; specifically, we can safely state that \</a:t>
            </a:r>
            <a:r>
              <a:rPr lang="en-US" dirty="0" err="1" smtClean="0"/>
              <a:t>emph</a:t>
            </a:r>
            <a:r>
              <a:rPr lang="en-US" dirty="0" smtClean="0"/>
              <a:t>{the growth of the examined Web services can be accurately estimated via a feedback-based formula that exploits changes in previous service releases}.</a:t>
            </a:r>
            <a:endParaRPr lang="el-GR" dirty="0" smtClean="0"/>
          </a:p>
          <a:p>
            <a:endParaRPr lang="el-GR" dirty="0" smtClean="0"/>
          </a:p>
          <a:p>
            <a:endParaRPr lang="en-US"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24</a:t>
            </a:fld>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25</a:t>
            </a:fld>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547">
              <a:defRPr/>
            </a:pPr>
            <a:r>
              <a:rPr lang="en-US" dirty="0" smtClean="0">
                <a:solidFill>
                  <a:srgbClr val="00589A"/>
                </a:solidFill>
              </a:rPr>
              <a:t>Check the change heartbeat of the service</a:t>
            </a:r>
            <a:r>
              <a:rPr lang="en-US" dirty="0" smtClean="0"/>
              <a:t>!</a:t>
            </a:r>
          </a:p>
          <a:p>
            <a:r>
              <a:rPr lang="en-US" dirty="0" smtClean="0"/>
              <a:t>During the calm periods, the service is typically enhanced in terms of correctness, documentation, security, performance and usability, showing that the service provider takes perfective maintenance seriously, performs bug fixing and improvements.</a:t>
            </a:r>
          </a:p>
          <a:p>
            <a:endParaRPr lang="en-US" dirty="0" smtClean="0"/>
          </a:p>
          <a:p>
            <a:r>
              <a:rPr lang="en-US" dirty="0" smtClean="0"/>
              <a:t>Check the incremental growth of the service! </a:t>
            </a:r>
          </a:p>
          <a:p>
            <a:r>
              <a:rPr lang="en-US" dirty="0" smtClean="0"/>
              <a:t>again, the existence of spikes and calmness periods indicates that the service evolves normally, with respect to an underlying stabilization mechanism.</a:t>
            </a:r>
            <a:endParaRPr lang="el-GR"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26</a:t>
            </a:fld>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the incremental growth of the service; </a:t>
            </a:r>
            <a:r>
              <a:rPr lang="en-US" b="1" dirty="0" smtClean="0"/>
              <a:t>if you observe that releases of non-zero incremental growth, tend to be followed by releases of zero incremental growth, it means that there will be ample time to absorb the changes that take place.</a:t>
            </a:r>
            <a:endParaRPr lang="el-GR" b="1"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27</a:t>
            </a:fld>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the growth of the service; typically there is an increasing trend in the growth of the service operations. </a:t>
            </a:r>
            <a:r>
              <a:rPr lang="en-US" b="1" dirty="0" smtClean="0"/>
              <a:t>If you observe that the increase is not continuous, you can count on the service expansion, and on the interval for the understanding of the new features.</a:t>
            </a:r>
            <a:endParaRPr lang="el-GR" b="1"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28</a:t>
            </a:fld>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t>Even for healthy services, complexity could be an issue. </a:t>
            </a:r>
            <a:r>
              <a:rPr lang="en-US" sz="1200" u="sng" dirty="0" smtClean="0"/>
              <a:t>You have to assess the specific aspects of complexity that concern you </a:t>
            </a:r>
            <a:r>
              <a:rPr lang="en-US" sz="1200" dirty="0" smtClean="0"/>
              <a:t>(e.g., specification, architectural, structural, etc.). </a:t>
            </a:r>
            <a:r>
              <a:rPr lang="en-US" sz="1200" u="sng" dirty="0" smtClean="0"/>
              <a:t>The complexity could be quite high and it may increase over time</a:t>
            </a:r>
            <a:r>
              <a:rPr lang="en-US" sz="1200" dirty="0" smtClean="0"/>
              <a:t>. </a:t>
            </a:r>
          </a:p>
          <a:p>
            <a:pPr>
              <a:defRPr/>
            </a:pPr>
            <a:endParaRPr lang="en-US" sz="1200" b="1" dirty="0" smtClean="0"/>
          </a:p>
          <a:p>
            <a:pPr>
              <a:defRPr/>
            </a:pPr>
            <a:r>
              <a:rPr lang="en-US" sz="1200" b="1" dirty="0" smtClean="0"/>
              <a:t>However, if the increase is smooth and predictable, you do not have to worry too much</a:t>
            </a:r>
            <a:r>
              <a:rPr lang="en-US" sz="1200" dirty="0" smtClean="0"/>
              <a:t>. In any case, you will have to anticipate the need to allocate time and resources for understanding and using the service.</a:t>
            </a:r>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29</a:t>
            </a:fld>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for healthy services, it may not really be possible to </a:t>
            </a:r>
            <a:r>
              <a:rPr lang="en-US" b="1" dirty="0" smtClean="0"/>
              <a:t>forecast the heartbeat of changes</a:t>
            </a:r>
            <a:r>
              <a:rPr lang="en-US" dirty="0" smtClean="0"/>
              <a:t> that occur over time. Thus, you have to accommodate for resources for the worst case.</a:t>
            </a:r>
          </a:p>
          <a:p>
            <a:endParaRPr lang="en-US" dirty="0" smtClean="0"/>
          </a:p>
          <a:p>
            <a:r>
              <a:rPr lang="en-US" dirty="0" smtClean="0"/>
              <a:t>Most likely you wont be able to tell, based on available information; first you will have to determine the aspects of quality that concern you, then you </a:t>
            </a:r>
            <a:r>
              <a:rPr lang="en-US" dirty="0" smtClean="0"/>
              <a:t>will </a:t>
            </a:r>
            <a:r>
              <a:rPr lang="en-US" dirty="0" smtClean="0"/>
              <a:t>have to assess them by yourself. </a:t>
            </a:r>
            <a:r>
              <a:rPr lang="en-US" b="1" dirty="0" smtClean="0"/>
              <a:t>Anticipate the need to allocate time and resources for </a:t>
            </a:r>
            <a:r>
              <a:rPr lang="en-US" b="1" dirty="0" err="1" smtClean="0"/>
              <a:t>QoS</a:t>
            </a:r>
            <a:r>
              <a:rPr lang="en-US" b="1" dirty="0" smtClean="0"/>
              <a:t> evaluation.</a:t>
            </a:r>
          </a:p>
          <a:p>
            <a:endParaRPr lang="en-US" dirty="0" smtClean="0"/>
          </a:p>
          <a:p>
            <a:r>
              <a:rPr lang="en-US" dirty="0" smtClean="0"/>
              <a:t>It is likely that you could </a:t>
            </a:r>
            <a:r>
              <a:rPr lang="en-US" b="1" dirty="0" smtClean="0"/>
              <a:t>coarsely predict the expansion </a:t>
            </a:r>
            <a:r>
              <a:rPr lang="en-US" dirty="0" smtClean="0"/>
              <a:t>of the offered operations and plan accordingly; try to do this via a feedback-based regression formula that is based on Lehman's IS model.</a:t>
            </a:r>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30</a:t>
            </a:fld>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services are black box dependency magnets. Hence, studying how they evolve is both important and challenging.  In this paper, we focus on one of the most successful stories of the service-oriented paradigm in industry, i.e., the Amazon services. We perform a principled empirical study, that detects evolution patterns and regularities, based on Lehman's laws of software evolution. </a:t>
            </a:r>
          </a:p>
          <a:p>
            <a:endParaRPr lang="en-US" dirty="0" smtClean="0"/>
          </a:p>
          <a:p>
            <a:r>
              <a:rPr lang="en-US" dirty="0" smtClean="0"/>
              <a:t>Our findings indicate that service evolution comes with spikes of change, followed by calm periods where the service is internally enhanced. Although spikes come with unpredictable volume, developers can count in the near certainty of the calm periods following them to allow their absorption. As deletions rarely occur, both the complexity and the exported functionality of a service increase over time (in fact, predictably). </a:t>
            </a:r>
          </a:p>
          <a:p>
            <a:endParaRPr lang="en-US" dirty="0" smtClean="0"/>
          </a:p>
          <a:p>
            <a:r>
              <a:rPr lang="en-US" dirty="0" smtClean="0"/>
              <a:t>Based on the above findings, we provide recommendations that can be used by the developers of Web service applications for service selection and application maintenance.</a:t>
            </a:r>
          </a:p>
          <a:p>
            <a:endParaRPr lang="en-US" dirty="0" smtClean="0"/>
          </a:p>
          <a:p>
            <a:r>
              <a:rPr lang="en-US" b="1" dirty="0" smtClean="0"/>
              <a:t>Future directions in this line of research</a:t>
            </a:r>
          </a:p>
          <a:p>
            <a:pPr marL="224637" indent="-224637">
              <a:buAutoNum type="arabicPeriod"/>
            </a:pPr>
            <a:r>
              <a:rPr lang="en-US" b="1" dirty="0" smtClean="0"/>
              <a:t>Forecasting</a:t>
            </a:r>
            <a:r>
              <a:rPr lang="en-US" dirty="0" smtClean="0"/>
              <a:t> of service evolution</a:t>
            </a:r>
          </a:p>
          <a:p>
            <a:pPr marL="224637" indent="-224637">
              <a:buAutoNum type="arabicPeriod"/>
            </a:pPr>
            <a:r>
              <a:rPr lang="en-US" b="1" dirty="0" smtClean="0"/>
              <a:t>Study of the relationship between the evolution of services </a:t>
            </a:r>
            <a:r>
              <a:rPr lang="en-US" dirty="0" smtClean="0"/>
              <a:t>(e.g., number, size, frequency of spikes) and </a:t>
            </a:r>
            <a:r>
              <a:rPr lang="en-US" b="1" dirty="0" smtClean="0"/>
              <a:t>the applications that use them (</a:t>
            </a:r>
            <a:r>
              <a:rPr lang="en-US" dirty="0" smtClean="0"/>
              <a:t>e.g., number of clients, usage profile).</a:t>
            </a:r>
          </a:p>
          <a:p>
            <a:pPr marL="224637" indent="-224637">
              <a:buAutoNum type="arabicPeriod"/>
            </a:pPr>
            <a:r>
              <a:rPr lang="en-US" b="1" dirty="0" smtClean="0"/>
              <a:t>Metrics for service complexity and growth</a:t>
            </a:r>
            <a:r>
              <a:rPr lang="en-US" dirty="0" smtClean="0"/>
              <a:t> that account for more factors (e.g., input/output parameters) </a:t>
            </a:r>
          </a:p>
          <a:p>
            <a:pPr marL="224637" indent="-224637">
              <a:buAutoNum type="arabicPeriod"/>
            </a:pPr>
            <a:r>
              <a:rPr lang="en-US" dirty="0" smtClean="0"/>
              <a:t>Introduce a principled, </a:t>
            </a:r>
            <a:r>
              <a:rPr lang="en-US" b="1" dirty="0" smtClean="0"/>
              <a:t>patterns-based method </a:t>
            </a:r>
            <a:r>
              <a:rPr lang="en-US" dirty="0" smtClean="0"/>
              <a:t>that allows the developers of Web service applications to </a:t>
            </a:r>
            <a:r>
              <a:rPr lang="en-US" b="1" dirty="0" smtClean="0"/>
              <a:t>assess the healthiness </a:t>
            </a:r>
            <a:r>
              <a:rPr lang="en-US" dirty="0" smtClean="0"/>
              <a:t>of the Web services' that they use.</a:t>
            </a:r>
            <a:endParaRPr lang="el-GR"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31</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3</a:t>
            </a:fld>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32</a:t>
            </a:fld>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34</a:t>
            </a:fld>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35</a:t>
            </a:fld>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36</a:t>
            </a:fld>
            <a:endParaRPr lang="el-G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37</a:t>
            </a:fld>
            <a:endParaRPr lang="el-G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38</a:t>
            </a:fld>
            <a:endParaRPr lang="el-G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39</a:t>
            </a:fld>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547">
              <a:defRPr/>
            </a:pPr>
            <a:r>
              <a:rPr lang="en-US" sz="900" i="1" dirty="0" smtClean="0"/>
              <a:t>Interface Complexity</a:t>
            </a:r>
            <a:r>
              <a:rPr lang="en-US" sz="900" dirty="0" smtClean="0"/>
              <a:t>  For a service release $</a:t>
            </a:r>
            <a:r>
              <a:rPr lang="en-US" sz="900" dirty="0" err="1" smtClean="0"/>
              <a:t>r_i^s</a:t>
            </a:r>
            <a:r>
              <a:rPr lang="en-US" sz="900" dirty="0" smtClean="0"/>
              <a:t>$ that belongs to the evolution history, $H_s$, of a service, $s$, we assess interface complexity in terms of </a:t>
            </a:r>
            <a:r>
              <a:rPr lang="en-US" sz="900" b="1" u="sng" dirty="0" smtClean="0"/>
              <a:t>the complement of the ratio of the provided interfaces to the operations offered by these interfaces</a:t>
            </a:r>
            <a:r>
              <a:rPr lang="en-US" sz="900" dirty="0" smtClean="0"/>
              <a:t>, i.e., $C(</a:t>
            </a:r>
            <a:r>
              <a:rPr lang="en-US" sz="900" dirty="0" err="1" smtClean="0"/>
              <a:t>r_i^s</a:t>
            </a:r>
            <a:r>
              <a:rPr lang="en-US" sz="900" dirty="0" smtClean="0"/>
              <a:t>) = 1 - \</a:t>
            </a:r>
            <a:r>
              <a:rPr lang="en-US" sz="900" dirty="0" err="1" smtClean="0"/>
              <a:t>frac</a:t>
            </a:r>
            <a:r>
              <a:rPr lang="en-US" sz="900" dirty="0" smtClean="0"/>
              <a:t>{</a:t>
            </a:r>
            <a:r>
              <a:rPr lang="en-US" sz="900" dirty="0" err="1" smtClean="0"/>
              <a:t>r_i^s.Size</a:t>
            </a:r>
            <a:r>
              <a:rPr lang="en-US" sz="900" dirty="0" smtClean="0"/>
              <a:t>[Interfaces]}{</a:t>
            </a:r>
            <a:r>
              <a:rPr lang="en-US" sz="900" dirty="0" err="1" smtClean="0"/>
              <a:t>r_i^s.Size</a:t>
            </a:r>
            <a:r>
              <a:rPr lang="en-US" sz="900" dirty="0" smtClean="0"/>
              <a:t>[</a:t>
            </a:r>
            <a:r>
              <a:rPr lang="en-US" sz="900" dirty="0" err="1" smtClean="0"/>
              <a:t>Opers</a:t>
            </a:r>
            <a:r>
              <a:rPr lang="en-US" sz="900" dirty="0" smtClean="0"/>
              <a:t>]}$.</a:t>
            </a:r>
            <a:endParaRPr lang="el-GR" sz="900" dirty="0" smtClean="0"/>
          </a:p>
          <a:p>
            <a:endParaRPr lang="en-US" sz="900" dirty="0" smtClean="0"/>
          </a:p>
          <a:p>
            <a:r>
              <a:rPr lang="en-US" sz="900" dirty="0" smtClean="0"/>
              <a:t>Software complexity is a vast concept that involves several aspects (Lehman et al. \cite{LeRa06} refer to requirements and specification complexity, architecture complexity, design and implementation complexity, structural complexity, etc.) and metrics widely discussed in the literature (see e.g.,~\cite{XieCN09} for a large number of complexity metrics). Addressing all these aspects in one study is simply not possible. </a:t>
            </a:r>
          </a:p>
          <a:p>
            <a:endParaRPr lang="en-US" sz="900" dirty="0" smtClean="0"/>
          </a:p>
          <a:p>
            <a:r>
              <a:rPr lang="en-US" sz="900" b="1" dirty="0" smtClean="0"/>
              <a:t>Complexity from the viewpoint of the developers of Web service applications </a:t>
            </a:r>
            <a:r>
              <a:rPr lang="en-US" sz="900" dirty="0" smtClean="0"/>
              <a:t>is mostly related to the effort required for (a) </a:t>
            </a:r>
            <a:r>
              <a:rPr lang="en-US" sz="900" b="1" dirty="0" smtClean="0"/>
              <a:t>understanding, using and testing the functionalities of the interfaces exposed </a:t>
            </a:r>
            <a:r>
              <a:rPr lang="en-US" sz="900" dirty="0" smtClean="0"/>
              <a:t>by the employed services \cite{PerepletchikovRT10}, and, (b) </a:t>
            </a:r>
            <a:r>
              <a:rPr lang="en-US" sz="900" b="1" dirty="0" smtClean="0"/>
              <a:t>keeping the client applications up to date </a:t>
            </a:r>
            <a:r>
              <a:rPr lang="en-US" sz="900" dirty="0" smtClean="0"/>
              <a:t>\cite{azm15}. Regarding these aspects of service complexity, in the empirical study that we performed in \cite{azm15}, we found that the developers of Web service applications suggest the decomposition of fat interfaces, as they find them hard to understand and use. </a:t>
            </a:r>
          </a:p>
          <a:p>
            <a:r>
              <a:rPr lang="en-US" sz="900" u="sng" dirty="0" smtClean="0"/>
              <a:t>Based on this finding, in this paper we assess the second law with respect </a:t>
            </a:r>
            <a:r>
              <a:rPr lang="en-US" sz="900" b="1" u="sng" dirty="0" smtClean="0"/>
              <a:t>to the ratio of interfaces to operations</a:t>
            </a:r>
            <a:r>
              <a:rPr lang="en-US" sz="900" u="sng" dirty="0" smtClean="0"/>
              <a:t>. We consider that a particular service release is hard to understand, use and test if the provided interfaces consist of many operations</a:t>
            </a:r>
            <a:r>
              <a:rPr lang="en-US" sz="900" dirty="0" smtClean="0"/>
              <a:t>. Following, we formally define the metric that we employ, with respect to the concept of service evolution history.</a:t>
            </a:r>
            <a:endParaRPr lang="el-GR" sz="900" dirty="0" smtClean="0"/>
          </a:p>
          <a:p>
            <a:r>
              <a:rPr lang="en-US" sz="900" dirty="0" smtClean="0"/>
              <a:t> </a:t>
            </a:r>
            <a:endParaRPr lang="el-GR" sz="900" dirty="0" smtClean="0"/>
          </a:p>
          <a:p>
            <a:r>
              <a:rPr lang="en-US" sz="900" b="1" u="sng" dirty="0" smtClean="0"/>
              <a:t>\</a:t>
            </a:r>
            <a:r>
              <a:rPr lang="en-US" sz="900" b="1" u="sng" dirty="0" err="1" smtClean="0"/>
              <a:t>textbf</a:t>
            </a:r>
            <a:r>
              <a:rPr lang="en-US" sz="900" b="1" u="sng" dirty="0" smtClean="0"/>
              <a:t>{Interface Complexity</a:t>
            </a:r>
            <a:r>
              <a:rPr lang="en-US" sz="900" u="sng" dirty="0" smtClean="0"/>
              <a:t> For a service release $</a:t>
            </a:r>
            <a:r>
              <a:rPr lang="en-US" sz="900" u="sng" dirty="0" err="1" smtClean="0"/>
              <a:t>r_i^s</a:t>
            </a:r>
            <a:r>
              <a:rPr lang="en-US" sz="900" u="sng" dirty="0" smtClean="0"/>
              <a:t>$ we assess interface complexity in terms of the complement of the ratio of the provided interfaces to the operations offered by these interfaces,</a:t>
            </a:r>
          </a:p>
          <a:p>
            <a:endParaRPr lang="en-US" sz="900" dirty="0" smtClean="0"/>
          </a:p>
          <a:p>
            <a:r>
              <a:rPr lang="en-US" sz="900" dirty="0" smtClean="0"/>
              <a:t>/* REMEMBER: INTERFACES = PORT TYPES*/</a:t>
            </a:r>
          </a:p>
          <a:p>
            <a:endParaRPr lang="en-US" sz="900" dirty="0" smtClean="0"/>
          </a:p>
          <a:p>
            <a:r>
              <a:rPr lang="en-US" sz="900" i="1" dirty="0" smtClean="0"/>
              <a:t>ZAS: As a reply to the criticism that metrics a re simple I would say that in the first place we like keeping the metrics simple because our vision for the approach is to be broadly used by simple developers who are not experts and also avoid the need for very sophisticated software tools for measuring quality  </a:t>
            </a:r>
          </a:p>
          <a:p>
            <a:r>
              <a:rPr lang="en-US" sz="900" i="1" dirty="0" smtClean="0"/>
              <a:t>Of course looking at more sophisticated metrics would be interesting </a:t>
            </a:r>
            <a:endParaRPr lang="en-US" sz="900" i="1"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40</a:t>
            </a:fld>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547">
              <a:defRPr/>
            </a:pPr>
            <a:r>
              <a:rPr lang="en-US" b="1" dirty="0" smtClean="0"/>
              <a:t>Growth</a:t>
            </a:r>
            <a:r>
              <a:rPr lang="en-US" dirty="0" smtClean="0"/>
              <a:t> The growth of the operations for a service release </a:t>
            </a:r>
            <a:r>
              <a:rPr lang="en-US" dirty="0" err="1" smtClean="0"/>
              <a:t>rs</a:t>
            </a:r>
            <a:r>
              <a:rPr lang="el-GR" dirty="0" smtClean="0"/>
              <a:t> </a:t>
            </a:r>
            <a:r>
              <a:rPr lang="en-US" dirty="0" smtClean="0"/>
              <a:t>is defined as the number of operations provided by </a:t>
            </a:r>
            <a:r>
              <a:rPr lang="en-US" dirty="0" err="1" smtClean="0"/>
              <a:t>rs</a:t>
            </a:r>
            <a:endParaRPr lang="en-US" dirty="0" smtClean="0"/>
          </a:p>
          <a:p>
            <a:endParaRPr lang="en-US" dirty="0" smtClean="0"/>
          </a:p>
          <a:p>
            <a:r>
              <a:rPr lang="en-US" b="1" dirty="0" smtClean="0"/>
              <a:t>Incremental growth </a:t>
            </a:r>
            <a:r>
              <a:rPr lang="en-US" dirty="0" smtClean="0"/>
              <a:t>or a pair of subsequent service releases $</a:t>
            </a:r>
            <a:r>
              <a:rPr lang="en-US" dirty="0" err="1" smtClean="0"/>
              <a:t>r_i^s</a:t>
            </a:r>
            <a:r>
              <a:rPr lang="en-US" dirty="0" smtClean="0"/>
              <a:t>$, $r_{i+1}^s$ </a:t>
            </a:r>
          </a:p>
          <a:p>
            <a:r>
              <a:rPr lang="en-US" dirty="0" smtClean="0"/>
              <a:t>the operations' incremental growth $IG_{op}(</a:t>
            </a:r>
            <a:r>
              <a:rPr lang="en-US" dirty="0" err="1" smtClean="0"/>
              <a:t>r_i^s</a:t>
            </a:r>
            <a:r>
              <a:rPr lang="en-US" dirty="0" smtClean="0"/>
              <a:t>, r_{i+1}^s)$ is the difference in the number of operations defined in the specification of $r_{i+1}^s$ and $</a:t>
            </a:r>
            <a:r>
              <a:rPr lang="en-US" dirty="0" err="1" smtClean="0"/>
              <a:t>r_i^s</a:t>
            </a:r>
            <a:r>
              <a:rPr lang="en-US" dirty="0" smtClean="0"/>
              <a:t>$, </a:t>
            </a:r>
          </a:p>
          <a:p>
            <a:endParaRPr lang="en-US" dirty="0" smtClean="0"/>
          </a:p>
          <a:p>
            <a:r>
              <a:rPr lang="en-US" dirty="0" smtClean="0"/>
              <a:t>In our study, we measure </a:t>
            </a:r>
            <a:r>
              <a:rPr lang="en-US" b="1" dirty="0" smtClean="0"/>
              <a:t>the incremental growth of a service in terms of the difference in the number of operations provided by subsequent service releases</a:t>
            </a:r>
            <a:r>
              <a:rPr lang="en-US" dirty="0" smtClean="0"/>
              <a:t>, as this is the actual increase in the functional capacity of the service that is perceived by the developers of Web service applications.</a:t>
            </a:r>
          </a:p>
          <a:p>
            <a:endParaRPr lang="en-US" dirty="0" smtClean="0"/>
          </a:p>
          <a:p>
            <a:r>
              <a:rPr lang="en-US" i="1" dirty="0" smtClean="0"/>
              <a:t>Incremental growth </a:t>
            </a:r>
            <a:r>
              <a:rPr lang="en-US" i="0" dirty="0" smtClean="0"/>
              <a:t>: </a:t>
            </a:r>
            <a:r>
              <a:rPr lang="en-US" dirty="0" smtClean="0"/>
              <a:t>For a pair of subsequent service releases $</a:t>
            </a:r>
            <a:r>
              <a:rPr lang="en-US" dirty="0" err="1" smtClean="0"/>
              <a:t>r_i^s</a:t>
            </a:r>
            <a:r>
              <a:rPr lang="en-US" dirty="0" smtClean="0"/>
              <a:t>$, $r_{i+1}^s$ that belong to the evolution history, $H_s$, of a service, $s$, the operations' incremental growth $IG_{op}(</a:t>
            </a:r>
            <a:r>
              <a:rPr lang="en-US" dirty="0" err="1" smtClean="0"/>
              <a:t>r_i^s</a:t>
            </a:r>
            <a:r>
              <a:rPr lang="en-US" dirty="0" smtClean="0"/>
              <a:t>, r_{i+1}^s)$ is the difference in the number of operations defined in the specification of $r_{i+1}^s$ and $</a:t>
            </a:r>
            <a:r>
              <a:rPr lang="en-US" dirty="0" err="1" smtClean="0"/>
              <a:t>r_i^s</a:t>
            </a:r>
            <a:r>
              <a:rPr lang="en-US" dirty="0" smtClean="0"/>
              <a:t>$, i.e., $IG_{op}(</a:t>
            </a:r>
            <a:r>
              <a:rPr lang="en-US" dirty="0" err="1" smtClean="0"/>
              <a:t>r_i^s</a:t>
            </a:r>
            <a:r>
              <a:rPr lang="en-US" dirty="0" smtClean="0"/>
              <a:t>, r_{i+1}^s) = r_{i+1}^</a:t>
            </a:r>
            <a:r>
              <a:rPr lang="en-US" dirty="0" err="1" smtClean="0"/>
              <a:t>s.Size</a:t>
            </a:r>
            <a:r>
              <a:rPr lang="en-US" dirty="0" smtClean="0"/>
              <a:t>[</a:t>
            </a:r>
            <a:r>
              <a:rPr lang="en-US" dirty="0" err="1" smtClean="0"/>
              <a:t>Opers</a:t>
            </a:r>
            <a:r>
              <a:rPr lang="en-US" dirty="0" smtClean="0"/>
              <a:t>]-</a:t>
            </a:r>
            <a:r>
              <a:rPr lang="en-US" dirty="0" err="1" smtClean="0"/>
              <a:t>r_i^s.Size</a:t>
            </a:r>
            <a:r>
              <a:rPr lang="en-US" dirty="0" smtClean="0"/>
              <a:t>[</a:t>
            </a:r>
            <a:r>
              <a:rPr lang="en-US" dirty="0" err="1" smtClean="0"/>
              <a:t>Opers</a:t>
            </a:r>
            <a:r>
              <a:rPr lang="en-US" dirty="0" smtClean="0"/>
              <a:t>]$.</a:t>
            </a:r>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41</a:t>
            </a:fld>
            <a:endParaRPr lang="el-G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Lehman, the last law is a concise summary of the other seven.</a:t>
            </a:r>
            <a:endParaRPr lang="el-GR" dirty="0" smtClean="0"/>
          </a:p>
          <a:p>
            <a:r>
              <a:rPr lang="en-US" dirty="0" smtClean="0"/>
              <a:t>In the literature, the main evidence for the validity of the law is </a:t>
            </a:r>
            <a:r>
              <a:rPr lang="en-US" u="sng" dirty="0" smtClean="0"/>
              <a:t>to show that the actual growth of the system adheres to the inverse square (IS) model</a:t>
            </a:r>
            <a:r>
              <a:rPr lang="en-US" dirty="0" smtClean="0"/>
              <a:t>, which provides a \</a:t>
            </a:r>
            <a:r>
              <a:rPr lang="en-US" dirty="0" err="1" smtClean="0"/>
              <a:t>emph</a:t>
            </a:r>
            <a:r>
              <a:rPr lang="en-US" dirty="0" smtClean="0"/>
              <a:t>{feedback-based growth </a:t>
            </a:r>
            <a:r>
              <a:rPr lang="en-US" u="sng" dirty="0" smtClean="0"/>
              <a:t>prediction formula</a:t>
            </a:r>
            <a:r>
              <a:rPr lang="en-US" dirty="0" smtClean="0"/>
              <a:t>} \cite{LeRa06,XieCN09,SVZ14}.</a:t>
            </a:r>
            <a:endParaRPr lang="el-GR" dirty="0" smtClean="0"/>
          </a:p>
          <a:p>
            <a:r>
              <a:rPr lang="en-US" dirty="0" smtClean="0"/>
              <a:t>In our study we also rely on this strategy. Following, we adapt the IS growth prediction formula, with respect to the definition of growth that we provided in Section~\ref{law6}.</a:t>
            </a:r>
            <a:endParaRPr lang="el-GR" dirty="0" smtClean="0"/>
          </a:p>
          <a:p>
            <a:r>
              <a:rPr lang="en-US" dirty="0" smtClean="0"/>
              <a:t> </a:t>
            </a:r>
            <a:endParaRPr lang="el-GR" dirty="0" smtClean="0"/>
          </a:p>
          <a:p>
            <a:r>
              <a:rPr lang="en-US" b="1" dirty="0" smtClean="0"/>
              <a:t>IS model for services </a:t>
            </a:r>
            <a:endParaRPr lang="el-GR" b="1" dirty="0" smtClean="0"/>
          </a:p>
          <a:p>
            <a:r>
              <a:rPr lang="en-US" dirty="0" smtClean="0"/>
              <a:t>According to the IS model, the predicted operations' growth, $\</a:t>
            </a:r>
            <a:r>
              <a:rPr lang="en-US" dirty="0" err="1" smtClean="0"/>
              <a:t>widehat</a:t>
            </a:r>
            <a:r>
              <a:rPr lang="en-US" dirty="0" smtClean="0"/>
              <a:t>{G_{op}}(</a:t>
            </a:r>
            <a:r>
              <a:rPr lang="en-US" dirty="0" err="1" smtClean="0"/>
              <a:t>r_i^s</a:t>
            </a:r>
            <a:r>
              <a:rPr lang="en-US" dirty="0" smtClean="0"/>
              <a:t>)$, for a service release $</a:t>
            </a:r>
            <a:r>
              <a:rPr lang="en-US" dirty="0" err="1" smtClean="0"/>
              <a:t>r_i^s</a:t>
            </a:r>
            <a:r>
              <a:rPr lang="en-US" dirty="0" smtClean="0"/>
              <a:t>$ that belongs to the evolution history, $H_s$, of a service, $s$, is: </a:t>
            </a:r>
          </a:p>
          <a:p>
            <a:endParaRPr lang="en-US" dirty="0" smtClean="0"/>
          </a:p>
          <a:p>
            <a:r>
              <a:rPr lang="en-US" dirty="0" smtClean="0"/>
              <a:t>$\</a:t>
            </a:r>
            <a:r>
              <a:rPr lang="en-US" dirty="0" err="1" smtClean="0"/>
              <a:t>widehat</a:t>
            </a:r>
            <a:r>
              <a:rPr lang="en-US" dirty="0" smtClean="0"/>
              <a:t>{G_{op}}(</a:t>
            </a:r>
            <a:r>
              <a:rPr lang="en-US" dirty="0" err="1" smtClean="0"/>
              <a:t>r_i^s</a:t>
            </a:r>
            <a:r>
              <a:rPr lang="en-US" dirty="0" smtClean="0"/>
              <a:t>) = \</a:t>
            </a:r>
            <a:r>
              <a:rPr lang="en-US" dirty="0" err="1" smtClean="0"/>
              <a:t>widehat</a:t>
            </a:r>
            <a:r>
              <a:rPr lang="en-US" dirty="0" smtClean="0"/>
              <a:t>{G_{op}}(r_{i-1}^s) + \</a:t>
            </a:r>
            <a:r>
              <a:rPr lang="en-US" dirty="0" err="1" smtClean="0"/>
              <a:t>frac</a:t>
            </a:r>
            <a:r>
              <a:rPr lang="en-US" dirty="0" smtClean="0"/>
              <a:t>{\</a:t>
            </a:r>
            <a:r>
              <a:rPr lang="en-US" dirty="0" err="1" smtClean="0"/>
              <a:t>overline</a:t>
            </a:r>
            <a:r>
              <a:rPr lang="en-US" dirty="0" smtClean="0"/>
              <a:t>{E}}{\</a:t>
            </a:r>
            <a:r>
              <a:rPr lang="en-US" dirty="0" err="1" smtClean="0"/>
              <a:t>widehat</a:t>
            </a:r>
            <a:r>
              <a:rPr lang="en-US" dirty="0" smtClean="0"/>
              <a:t>{G_{op}}(r_{i-1}^s)^2}$, where </a:t>
            </a:r>
          </a:p>
          <a:p>
            <a:endParaRPr lang="el-GR" dirty="0" smtClean="0"/>
          </a:p>
          <a:p>
            <a:pPr marL="224637" indent="-224637">
              <a:buAutoNum type="arabicPeriod"/>
            </a:pPr>
            <a:r>
              <a:rPr lang="en-US" dirty="0" smtClean="0"/>
              <a:t>$\</a:t>
            </a:r>
            <a:r>
              <a:rPr lang="en-US" dirty="0" err="1" smtClean="0"/>
              <a:t>widehat</a:t>
            </a:r>
            <a:r>
              <a:rPr lang="en-US" dirty="0" smtClean="0"/>
              <a:t>{G_{op}}(r_{i-1}^s)$ is the estimated operations' growth for the previous service release, $r_{i-1}^s$, and </a:t>
            </a:r>
            <a:endParaRPr lang="el-GR" dirty="0" smtClean="0"/>
          </a:p>
          <a:p>
            <a:pPr marL="224637" indent="-224637">
              <a:buAutoNum type="arabicPeriod"/>
            </a:pPr>
            <a:r>
              <a:rPr lang="en-US" dirty="0" smtClean="0"/>
              <a:t>$\</a:t>
            </a:r>
            <a:r>
              <a:rPr lang="en-US" dirty="0" err="1" smtClean="0"/>
              <a:t>overline</a:t>
            </a:r>
            <a:r>
              <a:rPr lang="en-US" dirty="0" smtClean="0"/>
              <a:t>{E}$ estimates effort</a:t>
            </a:r>
            <a:r>
              <a:rPr lang="el-GR" dirty="0" smtClean="0"/>
              <a:t> </a:t>
            </a:r>
            <a:r>
              <a:rPr lang="en-US" dirty="0" smtClean="0"/>
              <a:t>as the average of individual $</a:t>
            </a:r>
            <a:r>
              <a:rPr lang="en-US" dirty="0" err="1" smtClean="0"/>
              <a:t>E_j</a:t>
            </a:r>
            <a:r>
              <a:rPr lang="en-US" dirty="0" smtClean="0"/>
              <a:t>$,</a:t>
            </a:r>
          </a:p>
          <a:p>
            <a:pPr marL="224637" indent="-224637">
              <a:buAutoNum type="arabicPeriod"/>
            </a:pPr>
            <a:r>
              <a:rPr lang="en-US" dirty="0" smtClean="0"/>
              <a:t>$</a:t>
            </a:r>
            <a:r>
              <a:rPr lang="en-US" dirty="0" err="1" smtClean="0"/>
              <a:t>E_j</a:t>
            </a:r>
            <a:r>
              <a:rPr lang="en-US" dirty="0" smtClean="0"/>
              <a:t>$ is calculated for the service release history $H_s$, as follows: $</a:t>
            </a:r>
            <a:r>
              <a:rPr lang="en-US" dirty="0" err="1" smtClean="0"/>
              <a:t>E_j</a:t>
            </a:r>
            <a:r>
              <a:rPr lang="en-US" dirty="0" smtClean="0"/>
              <a:t> = (G_{op}(</a:t>
            </a:r>
            <a:r>
              <a:rPr lang="en-US" dirty="0" err="1" smtClean="0"/>
              <a:t>r_j^s</a:t>
            </a:r>
            <a:r>
              <a:rPr lang="en-US" dirty="0" smtClean="0"/>
              <a:t>) - G_{op}(r_{j-1}^s))*G_{op}(r_{j-1}^s)^2$, where </a:t>
            </a:r>
          </a:p>
          <a:p>
            <a:pPr marL="673910" lvl="1" indent="-224637">
              <a:buFont typeface="Arial" pitchFamily="34" charset="0"/>
              <a:buChar char="•"/>
            </a:pPr>
            <a:r>
              <a:rPr lang="en-US" dirty="0" smtClean="0"/>
              <a:t>$G_{op}(</a:t>
            </a:r>
            <a:r>
              <a:rPr lang="en-US" dirty="0" err="1" smtClean="0"/>
              <a:t>r_j^s</a:t>
            </a:r>
            <a:r>
              <a:rPr lang="en-US" dirty="0" smtClean="0"/>
              <a:t>)$ refers to the actual operations' growth for a service release $</a:t>
            </a:r>
            <a:r>
              <a:rPr lang="en-US" dirty="0" err="1" smtClean="0"/>
              <a:t>r_j^s</a:t>
            </a:r>
            <a:r>
              <a:rPr lang="en-US" dirty="0" smtClean="0"/>
              <a:t>$, and </a:t>
            </a:r>
          </a:p>
          <a:p>
            <a:pPr marL="673910" lvl="1" indent="-224637">
              <a:buFont typeface="Arial" pitchFamily="34" charset="0"/>
              <a:buChar char="•"/>
            </a:pPr>
            <a:r>
              <a:rPr lang="en-US" dirty="0" smtClean="0"/>
              <a:t>$G_{op}(r_{j-1}^s)$ refers to the actual operations' growth for the previous service release $r_{j-1}^s$.</a:t>
            </a:r>
            <a:endParaRPr lang="el-GR"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42</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4</a:t>
            </a:fld>
            <a:endParaRPr lang="el-G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43</a:t>
            </a:fld>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44</a:t>
            </a:fld>
            <a:endParaRPr lang="el-G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39775"/>
            <a:ext cx="4910138" cy="3684588"/>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876300" y="739775"/>
            <a:ext cx="4910138" cy="368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66276" y="4670665"/>
            <a:ext cx="5330189" cy="4424840"/>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876300" y="739775"/>
            <a:ext cx="4910138" cy="368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66276" y="4670665"/>
            <a:ext cx="5330189" cy="4424840"/>
          </a:xfrm>
          <a:prstGeom prst="rect">
            <a:avLst/>
          </a:prstGeom>
        </p:spPr>
        <p:txBody>
          <a:bodyPr lIns="91644" tIns="91644" rIns="91644" bIns="91644" anchor="t" anchorCtr="0">
            <a:noAutofit/>
          </a:bodyPr>
          <a:lstStyle/>
          <a:p>
            <a:pPr marL="286436" indent="-286436"/>
            <a:endParaRPr lang="en-US"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876300" y="739775"/>
            <a:ext cx="4910138" cy="368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66276" y="4670665"/>
            <a:ext cx="5330189" cy="4424840"/>
          </a:xfrm>
          <a:prstGeom prst="rect">
            <a:avLst/>
          </a:prstGeom>
        </p:spPr>
        <p:txBody>
          <a:bodyPr lIns="91644" tIns="91644" rIns="91644" bIns="91644" anchor="t" anchorCtr="0">
            <a:noAutofit/>
          </a:bodyPr>
          <a:lstStyle/>
          <a:p>
            <a:endParaRPr lang="en-US" baseline="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53</a:t>
            </a:fld>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54</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4DC1CA9-72BA-4648-A9C1-A848CB0896B4}" type="slidenum">
              <a:rPr lang="el-GR" smtClean="0"/>
              <a:pPr/>
              <a:t>5</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web services are unique?</a:t>
            </a:r>
          </a:p>
          <a:p>
            <a:r>
              <a:rPr lang="en-US" dirty="0" smtClean="0"/>
              <a:t>Because</a:t>
            </a:r>
            <a:r>
              <a:rPr lang="en-US" baseline="0" dirty="0" smtClean="0"/>
              <a:t> they are dependency magnets on steroids! The amount of applications depending upon a popular web service is huge!</a:t>
            </a:r>
          </a:p>
          <a:p>
            <a:r>
              <a:rPr lang="en-US" baseline="0" dirty="0" smtClean="0"/>
              <a:t>Thus, w/s evolution has its own unique characteristics due to vast amount of impacted app’s.</a:t>
            </a:r>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6</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547">
              <a:defRPr/>
            </a:pPr>
            <a:r>
              <a:rPr lang="en-US" sz="1000" dirty="0" smtClean="0"/>
              <a:t>Web services are black box dependency magnets. Hence, studying how they evolve is both important and challenging. In this paper, we focus on one of the most successful stories of the service oriented paradigm in industry, i.e., the Amazon services. We perform a principled empirical study,  that detects evolution patterns and regularities, based on Lehman's laws of software evolution. </a:t>
            </a:r>
          </a:p>
          <a:p>
            <a:pPr defTabSz="898547">
              <a:defRPr/>
            </a:pPr>
            <a:endParaRPr lang="en-US" sz="1000" dirty="0" smtClean="0"/>
          </a:p>
          <a:p>
            <a:pPr defTabSz="898547">
              <a:defRPr/>
            </a:pPr>
            <a:r>
              <a:rPr lang="en-US" sz="1000" dirty="0" smtClean="0"/>
              <a:t>Our findings indicate that service evolution comes with spikes of change, followed by calm periods where the service is internally enhanced. Although spikes come with unpredictable volume, developers can count in the near certainty of the calm periods following them to allow their absorption. As deletions rarely occur, both the complexity and the exported functionality of a service increase over time (in fact, predictably). </a:t>
            </a:r>
          </a:p>
          <a:p>
            <a:pPr defTabSz="898547">
              <a:defRPr/>
            </a:pPr>
            <a:endParaRPr lang="en-US" sz="1000" dirty="0" smtClean="0"/>
          </a:p>
          <a:p>
            <a:pPr defTabSz="898547">
              <a:defRPr/>
            </a:pPr>
            <a:r>
              <a:rPr lang="en-US" sz="1000" dirty="0" smtClean="0"/>
              <a:t>Based on the above findings, we provide recommendations that can be used by the developers of Web service applications for service selection and application maintenance. </a:t>
            </a:r>
            <a:endParaRPr lang="el-GR" sz="1000" dirty="0" smtClean="0"/>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7</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Elastic Compute Cloud (EC2) allows to reuse computational resources, via the allocation and management of virtual servers, deployed on the AWS infrastructure.</a:t>
            </a:r>
          </a:p>
          <a:p>
            <a:endParaRPr lang="en-US" dirty="0" smtClean="0"/>
          </a:p>
          <a:p>
            <a:r>
              <a:rPr lang="en-US" dirty="0" smtClean="0"/>
              <a:t>Elastic Load Balancing (ELB) can be used together with EC2, to balance the load that is handled by a set of virtual servers, which have been allocated, via EC2.</a:t>
            </a:r>
          </a:p>
          <a:p>
            <a:endParaRPr lang="en-US" dirty="0" smtClean="0"/>
          </a:p>
          <a:p>
            <a:r>
              <a:rPr lang="en-US" dirty="0" smtClean="0"/>
              <a:t>Auto Scaling (AS) provides means for scaling up, or down, a set of virtual servers that have been allocated via EC2.</a:t>
            </a:r>
          </a:p>
          <a:p>
            <a:endParaRPr lang="en-US" dirty="0" smtClean="0"/>
          </a:p>
          <a:p>
            <a:r>
              <a:rPr lang="en-US" dirty="0" smtClean="0"/>
              <a:t>Simple Queue Service (SQS) allows message-based communication via queues.</a:t>
            </a:r>
          </a:p>
          <a:p>
            <a:endParaRPr lang="en-US" dirty="0" smtClean="0"/>
          </a:p>
          <a:p>
            <a:r>
              <a:rPr lang="en-US" dirty="0" smtClean="0"/>
              <a:t>Relational Database Service (RDS) provides means for managing and using relational databases, over the AWS infrastructure.</a:t>
            </a:r>
          </a:p>
          <a:p>
            <a:endParaRPr lang="en-US" dirty="0" smtClean="0"/>
          </a:p>
          <a:p>
            <a:r>
              <a:rPr lang="en-US" dirty="0" smtClean="0"/>
              <a:t>Mechanical Turk (</a:t>
            </a:r>
            <a:r>
              <a:rPr lang="en-US" dirty="0" err="1" smtClean="0"/>
              <a:t>MTurk</a:t>
            </a:r>
            <a:r>
              <a:rPr lang="en-US" dirty="0" smtClean="0"/>
              <a:t>) provides access to a scalable workforce, via an interface that offers operations for the creation of tasks, the qualification/selection of workers who are going to perform the tasks, the retrieval/approval of the work done, the payment of the workers, etc.</a:t>
            </a:r>
          </a:p>
          <a:p>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9</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Size, is a tuple of basic size metrics that concern different parts of the WSDL specification </a:t>
            </a:r>
            <a:r>
              <a:rPr lang="fr-FR" sz="1200" dirty="0" smtClean="0"/>
              <a:t>of r^s_</a:t>
            </a:r>
            <a:r>
              <a:rPr lang="en-US" sz="1200" dirty="0" err="1" smtClean="0"/>
              <a:t>i</a:t>
            </a:r>
            <a:r>
              <a:rPr lang="en-US" sz="1200" dirty="0" smtClean="0"/>
              <a:t> . Specifically, Size[Interfaces], Size[</a:t>
            </a:r>
            <a:r>
              <a:rPr lang="en-US" sz="1200" dirty="0" err="1" smtClean="0"/>
              <a:t>Opers</a:t>
            </a:r>
            <a:r>
              <a:rPr lang="en-US" sz="1200" dirty="0" smtClean="0"/>
              <a:t>], Size[Types],</a:t>
            </a:r>
          </a:p>
          <a:p>
            <a:r>
              <a:rPr lang="en-US" sz="1200" dirty="0" smtClean="0"/>
              <a:t>denote the number of interfaces, operations, and XML types, respectively. </a:t>
            </a:r>
          </a:p>
          <a:p>
            <a:endParaRPr lang="en-US" sz="1200" dirty="0" smtClean="0"/>
          </a:p>
          <a:p>
            <a:r>
              <a:rPr lang="en-US" sz="1200" dirty="0" smtClean="0"/>
              <a:t>Change, is a tuple of basic change metrics that concern the transition from </a:t>
            </a:r>
            <a:r>
              <a:rPr lang="fr-FR" sz="1200" dirty="0" smtClean="0"/>
              <a:t>R^s_{</a:t>
            </a:r>
            <a:r>
              <a:rPr lang="en-US" sz="1200" dirty="0" smtClean="0"/>
              <a:t>i-1} to </a:t>
            </a:r>
            <a:r>
              <a:rPr lang="en-US" sz="1200" dirty="0" err="1" smtClean="0"/>
              <a:t>r^s_i</a:t>
            </a:r>
            <a:r>
              <a:rPr lang="en-US" sz="1200" dirty="0" smtClean="0"/>
              <a:t> . In particular, </a:t>
            </a:r>
            <a:r>
              <a:rPr lang="en-US" sz="1200" i="1" dirty="0" smtClean="0"/>
              <a:t>Change[Adds], Change[</a:t>
            </a:r>
            <a:r>
              <a:rPr lang="en-US" sz="1200" i="1" dirty="0" err="1" smtClean="0"/>
              <a:t>Dels</a:t>
            </a:r>
            <a:r>
              <a:rPr lang="en-US" sz="1200" i="1" dirty="0" smtClean="0"/>
              <a:t>], and Change[</a:t>
            </a:r>
            <a:r>
              <a:rPr lang="en-US" sz="1200" i="1" dirty="0" err="1" smtClean="0"/>
              <a:t>Upds</a:t>
            </a:r>
            <a:r>
              <a:rPr lang="en-US" sz="1200" i="1" dirty="0" smtClean="0"/>
              <a:t>]</a:t>
            </a:r>
            <a:r>
              <a:rPr lang="en-US" sz="1200" dirty="0" smtClean="0"/>
              <a:t>, denote the number of operation additions, removals, and updates, respectively.</a:t>
            </a:r>
          </a:p>
          <a:p>
            <a:endParaRPr lang="en-US" sz="1200" dirty="0" smtClean="0"/>
          </a:p>
          <a:p>
            <a:r>
              <a:rPr lang="en-US" sz="1200" dirty="0" smtClean="0"/>
              <a:t>For the purpose of our study, we consider operations as composite elements, whose updates involve (a) changes in their own structure (e.g.,</a:t>
            </a:r>
          </a:p>
          <a:p>
            <a:r>
              <a:rPr lang="en-US" sz="1200" dirty="0" smtClean="0"/>
              <a:t>attributes</a:t>
            </a:r>
            <a:r>
              <a:rPr lang="fr-FR" sz="1200" dirty="0" smtClean="0"/>
              <a:t>, annotations), or (b) </a:t>
            </a:r>
            <a:r>
              <a:rPr lang="en-US" sz="1200" dirty="0" smtClean="0"/>
              <a:t>updates in the structure of their constituents </a:t>
            </a:r>
            <a:r>
              <a:rPr lang="fr-FR" sz="1200" dirty="0" smtClean="0"/>
              <a:t>(e.g., messages, XML types).</a:t>
            </a:r>
            <a:endParaRPr lang="el-GR" dirty="0"/>
          </a:p>
        </p:txBody>
      </p:sp>
      <p:sp>
        <p:nvSpPr>
          <p:cNvPr id="4" name="Slide Number Placeholder 3"/>
          <p:cNvSpPr>
            <a:spLocks noGrp="1"/>
          </p:cNvSpPr>
          <p:nvPr>
            <p:ph type="sldNum" sz="quarter" idx="10"/>
          </p:nvPr>
        </p:nvSpPr>
        <p:spPr/>
        <p:txBody>
          <a:bodyPr/>
          <a:lstStyle/>
          <a:p>
            <a:fld id="{44DC1CA9-72BA-4648-A9C1-A848CB0896B4}" type="slidenum">
              <a:rPr lang="el-GR" smtClean="0"/>
              <a:pPr/>
              <a:t>10</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6/14/2016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2BE042C-7347-4CB3-963B-1F6AE68B6EF3}" type="datetimeFigureOut">
              <a:rPr lang="el-GR" smtClean="0"/>
              <a:pPr/>
              <a:t>14/6/2016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2BE042C-7347-4CB3-963B-1F6AE68B6EF3}" type="datetimeFigureOut">
              <a:rPr lang="el-GR" smtClean="0"/>
              <a:pPr/>
              <a:t>14/6/2016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E042C-7347-4CB3-963B-1F6AE68B6EF3}" type="datetimeFigureOut">
              <a:rPr lang="el-GR" smtClean="0"/>
              <a:pPr/>
              <a:t>14/6/2016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2BE042C-7347-4CB3-963B-1F6AE68B6EF3}" type="datetimeFigureOut">
              <a:rPr lang="el-GR" smtClean="0"/>
              <a:pPr/>
              <a:t>14/6/2016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2BE042C-7347-4CB3-963B-1F6AE68B6EF3}" type="datetimeFigureOut">
              <a:rPr lang="el-GR" smtClean="0"/>
              <a:pPr/>
              <a:t>14/6/2016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2BE042C-7347-4CB3-963B-1F6AE68B6EF3}" type="datetimeFigureOut">
              <a:rPr lang="el-GR" smtClean="0"/>
              <a:pPr/>
              <a:t>14/6/2016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E042C-7347-4CB3-963B-1F6AE68B6EF3}" type="datetimeFigureOut">
              <a:rPr lang="el-GR" smtClean="0"/>
              <a:pPr/>
              <a:t>14/6/2016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E042C-7347-4CB3-963B-1F6AE68B6EF3}" type="datetimeFigureOut">
              <a:rPr lang="el-GR" smtClean="0"/>
              <a:pPr/>
              <a:t>14/6/2016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E042C-7347-4CB3-963B-1F6AE68B6EF3}" type="datetimeFigureOut">
              <a:rPr lang="el-GR" smtClean="0"/>
              <a:pPr/>
              <a:t>14/6/2016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2BE042C-7347-4CB3-963B-1F6AE68B6EF3}" type="datetimeFigureOut">
              <a:rPr lang="el-GR" smtClean="0"/>
              <a:pPr/>
              <a:t>14/6/2016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2BE042C-7347-4CB3-963B-1F6AE68B6EF3}" type="datetimeFigureOut">
              <a:rPr lang="el-GR" smtClean="0"/>
              <a:pPr/>
              <a:t>14/6/2016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C10460-0D66-4153-9D0B-8B0915AF6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6/14/2016</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6/14/2016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042C-7347-4CB3-963B-1F6AE68B6EF3}" type="datetimeFigureOut">
              <a:rPr lang="el-GR" smtClean="0"/>
              <a:pPr/>
              <a:t>14/6/2016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10460-0D66-4153-9D0B-8B0915AF6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cs.uoi.gr/" TargetMode="Externa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chart" Target="../charts/char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chart" Target="../charts/chart4.xml"/><Relationship Id="rId7"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0.jpeg"/><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2.jpe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64.jpeg"/><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11.bin"/><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www.membrane-soa.org/"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971800" y="990600"/>
            <a:ext cx="6096000" cy="1927225"/>
          </a:xfrm>
        </p:spPr>
        <p:txBody>
          <a:bodyPr rtlCol="0">
            <a:normAutofit fontScale="90000"/>
          </a:bodyPr>
          <a:lstStyle/>
          <a:p>
            <a:pPr algn="r" eaLnBrk="1" fontAlgn="auto" hangingPunct="1">
              <a:spcAft>
                <a:spcPts val="0"/>
              </a:spcAft>
              <a:defRPr/>
            </a:pPr>
            <a:r>
              <a:rPr lang="en-US" dirty="0" smtClean="0"/>
              <a:t>Keep Calm &amp; Wait for the Spike!</a:t>
            </a:r>
            <a:br>
              <a:rPr lang="en-US" dirty="0" smtClean="0"/>
            </a:br>
            <a:r>
              <a:rPr lang="en-US" dirty="0" smtClean="0"/>
              <a:t>Insights on the Evolution of Amazon Services </a:t>
            </a:r>
            <a:endParaRPr lang="el-GR" dirty="0"/>
          </a:p>
        </p:txBody>
      </p:sp>
      <p:graphicFrame>
        <p:nvGraphicFramePr>
          <p:cNvPr id="4" name="Table 3"/>
          <p:cNvGraphicFramePr>
            <a:graphicFrameLocks noGrp="1"/>
          </p:cNvGraphicFramePr>
          <p:nvPr/>
        </p:nvGraphicFramePr>
        <p:xfrm>
          <a:off x="4114800" y="4114800"/>
          <a:ext cx="4953000" cy="1026160"/>
        </p:xfrm>
        <a:graphic>
          <a:graphicData uri="http://schemas.openxmlformats.org/drawingml/2006/table">
            <a:tbl>
              <a:tblPr firstRow="1" bandRow="1">
                <a:tableStyleId>{2D5ABB26-0587-4C30-8999-92F81FD0307C}</a:tableStyleId>
              </a:tblPr>
              <a:tblGrid>
                <a:gridCol w="1616605"/>
                <a:gridCol w="1616603"/>
                <a:gridCol w="1719792"/>
              </a:tblGrid>
              <a:tr h="655320">
                <a:tc>
                  <a:txBody>
                    <a:bodyPr/>
                    <a:lstStyle/>
                    <a:p>
                      <a:pPr algn="l"/>
                      <a:r>
                        <a:rPr lang="en-US" sz="1800" dirty="0" smtClean="0"/>
                        <a:t>Apostolos </a:t>
                      </a:r>
                    </a:p>
                    <a:p>
                      <a:pPr algn="l"/>
                      <a:r>
                        <a:rPr lang="en-US" sz="1800" dirty="0" smtClean="0"/>
                        <a:t>Zarras</a:t>
                      </a:r>
                      <a:endParaRPr lang="el-GR" sz="1800" dirty="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Panos</a:t>
                      </a:r>
                      <a:r>
                        <a:rPr lang="en-US" sz="18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Vassiliadis</a:t>
                      </a:r>
                      <a:endParaRPr lang="el-GR" sz="1800" dirty="0" smtClean="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Ioannis</a:t>
                      </a:r>
                      <a:r>
                        <a:rPr lang="en-US" sz="18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Dinos</a:t>
                      </a:r>
                      <a:endParaRPr lang="el-GR" sz="1800" dirty="0" smtClean="0">
                        <a:solidFill>
                          <a:schemeClr val="accent1">
                            <a:lumMod val="75000"/>
                          </a:schemeClr>
                        </a:solidFill>
                      </a:endParaRPr>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dirty="0" smtClean="0">
                        <a:solidFill>
                          <a:schemeClr val="accent1">
                            <a:lumMod val="75000"/>
                          </a:schemeClr>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dirty="0" smtClean="0"/>
                    </a:p>
                  </a:txBody>
                  <a:tcPr/>
                </a:tc>
                <a:tc hMerge="1">
                  <a:txBody>
                    <a:bodyPr/>
                    <a:lstStyle/>
                    <a:p>
                      <a:pPr algn="ctr"/>
                      <a:endParaRPr lang="el-GR" sz="1600" dirty="0">
                        <a:solidFill>
                          <a:schemeClr val="accent1">
                            <a:lumMod val="75000"/>
                          </a:schemeClr>
                        </a:solidFill>
                      </a:endParaRPr>
                    </a:p>
                  </a:txBody>
                  <a:tcPr/>
                </a:tc>
              </a:tr>
            </a:tbl>
          </a:graphicData>
        </a:graphic>
      </p:graphicFrame>
      <p:pic>
        <p:nvPicPr>
          <p:cNvPr id="9225" name="Picture 3" descr="D:\Users\pvassil\PERSONAL\PHOTOS\Vassiliadis_Panos_030809.jpg"/>
          <p:cNvPicPr>
            <a:picLocks noChangeAspect="1" noChangeArrowheads="1"/>
          </p:cNvPicPr>
          <p:nvPr/>
        </p:nvPicPr>
        <p:blipFill>
          <a:blip r:embed="rId3" cstate="print"/>
          <a:srcRect/>
          <a:stretch>
            <a:fillRect/>
          </a:stretch>
        </p:blipFill>
        <p:spPr bwMode="auto">
          <a:xfrm>
            <a:off x="5791200" y="3132137"/>
            <a:ext cx="723900" cy="982663"/>
          </a:xfrm>
          <a:prstGeom prst="rect">
            <a:avLst/>
          </a:prstGeom>
          <a:noFill/>
          <a:ln w="9525">
            <a:noFill/>
            <a:miter lim="800000"/>
            <a:headEnd/>
            <a:tailEnd/>
          </a:ln>
        </p:spPr>
      </p:pic>
      <p:pic>
        <p:nvPicPr>
          <p:cNvPr id="9226" name="Picture 4"/>
          <p:cNvPicPr>
            <a:picLocks noChangeAspect="1" noChangeArrowheads="1"/>
          </p:cNvPicPr>
          <p:nvPr/>
        </p:nvPicPr>
        <p:blipFill>
          <a:blip r:embed="rId4" cstate="print">
            <a:lum bright="30000"/>
          </a:blip>
          <a:srcRect/>
          <a:stretch>
            <a:fillRect/>
          </a:stretch>
        </p:blipFill>
        <p:spPr bwMode="auto">
          <a:xfrm>
            <a:off x="4333875" y="3124200"/>
            <a:ext cx="695325" cy="939800"/>
          </a:xfrm>
          <a:prstGeom prst="rect">
            <a:avLst/>
          </a:prstGeom>
          <a:noFill/>
          <a:ln w="9525">
            <a:noFill/>
            <a:miter lim="800000"/>
            <a:headEnd/>
            <a:tailEnd/>
          </a:ln>
        </p:spPr>
      </p:pic>
      <p:pic>
        <p:nvPicPr>
          <p:cNvPr id="9228" name="Picture 3" descr="C:\Users\zarras\Downloads\CSE-UOI-LOGO-PETROL-E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1938" y="5334000"/>
            <a:ext cx="1033462" cy="1219200"/>
          </a:xfrm>
          <a:prstGeom prst="rect">
            <a:avLst/>
          </a:prstGeom>
          <a:noFill/>
          <a:ln w="9525">
            <a:noFill/>
            <a:miter lim="800000"/>
            <a:headEnd/>
            <a:tailEnd/>
          </a:ln>
        </p:spPr>
      </p:pic>
      <p:sp>
        <p:nvSpPr>
          <p:cNvPr id="17" name="Rectangle 16"/>
          <p:cNvSpPr/>
          <p:nvPr/>
        </p:nvSpPr>
        <p:spPr>
          <a:xfrm>
            <a:off x="533400" y="5281613"/>
            <a:ext cx="3505200" cy="1077912"/>
          </a:xfrm>
          <a:prstGeom prst="rect">
            <a:avLst/>
          </a:prstGeom>
        </p:spPr>
        <p:txBody>
          <a:bodyPr>
            <a:spAutoFit/>
          </a:bodyPr>
          <a:lstStyle/>
          <a:p>
            <a:pPr algn="r" fontAlgn="auto">
              <a:spcBef>
                <a:spcPts val="0"/>
              </a:spcBef>
              <a:spcAft>
                <a:spcPts val="0"/>
              </a:spcAft>
              <a:defRPr/>
            </a:pPr>
            <a:r>
              <a:rPr lang="en-US" sz="1600" dirty="0">
                <a:solidFill>
                  <a:schemeClr val="tx2"/>
                </a:solidFill>
                <a:latin typeface="+mn-lt"/>
                <a:cs typeface="+mn-cs"/>
              </a:rPr>
              <a:t>Department of Computer Science &amp; </a:t>
            </a:r>
          </a:p>
          <a:p>
            <a:pPr algn="r" fontAlgn="auto">
              <a:spcBef>
                <a:spcPts val="0"/>
              </a:spcBef>
              <a:spcAft>
                <a:spcPts val="0"/>
              </a:spcAft>
              <a:defRPr/>
            </a:pPr>
            <a:r>
              <a:rPr lang="en-US" sz="1600" dirty="0">
                <a:solidFill>
                  <a:schemeClr val="tx2"/>
                </a:solidFill>
                <a:latin typeface="+mn-lt"/>
                <a:cs typeface="+mn-cs"/>
              </a:rPr>
              <a:t>Engineering </a:t>
            </a:r>
          </a:p>
          <a:p>
            <a:pPr algn="r" fontAlgn="auto">
              <a:spcBef>
                <a:spcPts val="0"/>
              </a:spcBef>
              <a:spcAft>
                <a:spcPts val="0"/>
              </a:spcAft>
              <a:defRPr/>
            </a:pPr>
            <a:r>
              <a:rPr lang="en-US" sz="1600" dirty="0">
                <a:solidFill>
                  <a:schemeClr val="tx2"/>
                </a:solidFill>
                <a:latin typeface="+mn-lt"/>
                <a:cs typeface="+mn-cs"/>
              </a:rPr>
              <a:t>University of Ioannina - Greece</a:t>
            </a:r>
          </a:p>
          <a:p>
            <a:pPr algn="r" fontAlgn="auto">
              <a:spcBef>
                <a:spcPts val="0"/>
              </a:spcBef>
              <a:spcAft>
                <a:spcPts val="0"/>
              </a:spcAft>
              <a:defRPr/>
            </a:pPr>
            <a:r>
              <a:rPr lang="en-US" sz="1600" dirty="0">
                <a:latin typeface="+mn-lt"/>
                <a:cs typeface="+mn-cs"/>
              </a:rPr>
              <a:t> </a:t>
            </a:r>
            <a:r>
              <a:rPr lang="en-US" sz="1600" dirty="0">
                <a:latin typeface="+mn-lt"/>
                <a:cs typeface="+mn-cs"/>
                <a:hlinkClick r:id="rId6"/>
              </a:rPr>
              <a:t>www.cs.uoi.gr</a:t>
            </a:r>
            <a:r>
              <a:rPr lang="en-US" sz="1600" dirty="0">
                <a:latin typeface="+mn-lt"/>
                <a:cs typeface="+mn-cs"/>
              </a:rPr>
              <a:t> </a:t>
            </a:r>
            <a:endParaRPr lang="el-GR" sz="1600" dirty="0">
              <a:latin typeface="+mn-lt"/>
              <a:cs typeface="+mn-cs"/>
            </a:endParaRPr>
          </a:p>
        </p:txBody>
      </p:sp>
      <p:pic>
        <p:nvPicPr>
          <p:cNvPr id="1026" name="Picture 2" descr="C:\Users\zarras\Documents\zarras-home\doc\publications\work-in-progress\LehmanWS\CAiSE-lncs-version\Talk\photo_johndinos 001.jpg"/>
          <p:cNvPicPr>
            <a:picLocks noChangeAspect="1" noChangeArrowheads="1"/>
          </p:cNvPicPr>
          <p:nvPr/>
        </p:nvPicPr>
        <p:blipFill>
          <a:blip r:embed="rId7" cstate="print"/>
          <a:srcRect/>
          <a:stretch>
            <a:fillRect/>
          </a:stretch>
        </p:blipFill>
        <p:spPr bwMode="auto">
          <a:xfrm>
            <a:off x="7348538" y="3124200"/>
            <a:ext cx="804862" cy="982663"/>
          </a:xfrm>
          <a:prstGeom prst="rect">
            <a:avLst/>
          </a:prstGeom>
          <a:noFill/>
        </p:spPr>
      </p:pic>
      <p:graphicFrame>
        <p:nvGraphicFramePr>
          <p:cNvPr id="14" name="Chart 13"/>
          <p:cNvGraphicFramePr/>
          <p:nvPr/>
        </p:nvGraphicFramePr>
        <p:xfrm>
          <a:off x="609600" y="1447800"/>
          <a:ext cx="5181600" cy="15275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p:nvPr/>
        </p:nvGraphicFramePr>
        <p:xfrm>
          <a:off x="3048000" y="609600"/>
          <a:ext cx="6096000" cy="940933"/>
        </p:xfrm>
        <a:graphic>
          <a:graphicData uri="http://schemas.openxmlformats.org/drawingml/2006/chart">
            <c:chart xmlns:c="http://schemas.openxmlformats.org/drawingml/2006/chart" xmlns:r="http://schemas.openxmlformats.org/officeDocument/2006/relationships" r:id="rId9"/>
          </a:graphicData>
        </a:graphic>
      </p:graphicFrame>
      <p:sp>
        <p:nvSpPr>
          <p:cNvPr id="11" name="Rectangle 10"/>
          <p:cNvSpPr/>
          <p:nvPr/>
        </p:nvSpPr>
        <p:spPr>
          <a:xfrm>
            <a:off x="4572000" y="6119336"/>
            <a:ext cx="4572000" cy="738664"/>
          </a:xfrm>
          <a:prstGeom prst="rect">
            <a:avLst/>
          </a:prstGeom>
        </p:spPr>
        <p:txBody>
          <a:bodyPr>
            <a:spAutoFit/>
          </a:bodyPr>
          <a:lstStyle/>
          <a:p>
            <a:pPr algn="r"/>
            <a:r>
              <a:rPr lang="en-US" sz="1400" dirty="0" smtClean="0"/>
              <a:t>This work was supported from the European Community's</a:t>
            </a:r>
          </a:p>
          <a:p>
            <a:pPr algn="r"/>
            <a:r>
              <a:rPr lang="en-US" sz="1400" dirty="0" smtClean="0"/>
              <a:t>FP7/2007-2013 under grant agreement number 257178 (project </a:t>
            </a:r>
            <a:r>
              <a:rPr lang="en-US" sz="1400" dirty="0" err="1" smtClean="0"/>
              <a:t>CHOReOS</a:t>
            </a:r>
            <a:r>
              <a:rPr lang="en-US" sz="1400" dirty="0" smtClean="0"/>
              <a:t>).</a:t>
            </a:r>
            <a:endParaRPr lang="el-GR"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measure</a:t>
            </a:r>
            <a:endParaRPr lang="en-US" dirty="0"/>
          </a:p>
        </p:txBody>
      </p:sp>
      <p:sp>
        <p:nvSpPr>
          <p:cNvPr id="4" name="TextBox 3"/>
          <p:cNvSpPr txBox="1"/>
          <p:nvPr/>
        </p:nvSpPr>
        <p:spPr>
          <a:xfrm>
            <a:off x="457200" y="1743075"/>
            <a:ext cx="4051300" cy="461665"/>
          </a:xfrm>
          <a:prstGeom prst="rect">
            <a:avLst/>
          </a:prstGeom>
          <a:noFill/>
        </p:spPr>
        <p:txBody>
          <a:bodyPr wrap="square" rtlCol="0">
            <a:spAutoFit/>
          </a:bodyPr>
          <a:lstStyle/>
          <a:p>
            <a:r>
              <a:rPr lang="en-US" sz="2400" b="1" dirty="0" smtClean="0">
                <a:solidFill>
                  <a:srgbClr val="00589A"/>
                </a:solidFill>
              </a:rPr>
              <a:t>Service Evolution History:</a:t>
            </a:r>
            <a:endParaRPr lang="en-US" sz="2400" b="1" dirty="0">
              <a:solidFill>
                <a:srgbClr val="00589A"/>
              </a:solidFill>
            </a:endParaRPr>
          </a:p>
        </p:txBody>
      </p:sp>
      <p:graphicFrame>
        <p:nvGraphicFramePr>
          <p:cNvPr id="5" name="Object 4"/>
          <p:cNvGraphicFramePr>
            <a:graphicFrameLocks noChangeAspect="1"/>
          </p:cNvGraphicFramePr>
          <p:nvPr/>
        </p:nvGraphicFramePr>
        <p:xfrm>
          <a:off x="685800" y="3952875"/>
          <a:ext cx="3286125" cy="466725"/>
        </p:xfrm>
        <a:graphic>
          <a:graphicData uri="http://schemas.openxmlformats.org/presentationml/2006/ole">
            <p:oleObj spid="_x0000_s113666" name="Equation" r:id="rId4" imgW="2145960" imgH="304560" progId="Equation.3">
              <p:embed/>
            </p:oleObj>
          </a:graphicData>
        </a:graphic>
      </p:graphicFrame>
      <p:sp>
        <p:nvSpPr>
          <p:cNvPr id="6" name="TextBox 5"/>
          <p:cNvSpPr txBox="1"/>
          <p:nvPr/>
        </p:nvSpPr>
        <p:spPr>
          <a:xfrm>
            <a:off x="990600" y="3267075"/>
            <a:ext cx="2516586" cy="461665"/>
          </a:xfrm>
          <a:prstGeom prst="rect">
            <a:avLst/>
          </a:prstGeom>
          <a:noFill/>
        </p:spPr>
        <p:txBody>
          <a:bodyPr wrap="none" rtlCol="0">
            <a:spAutoFit/>
          </a:bodyPr>
          <a:lstStyle/>
          <a:p>
            <a:r>
              <a:rPr lang="en-US" sz="2400" b="1" dirty="0" smtClean="0">
                <a:solidFill>
                  <a:srgbClr val="00589A"/>
                </a:solidFill>
              </a:rPr>
              <a:t>Service Release:</a:t>
            </a:r>
            <a:endParaRPr lang="en-US" sz="2400" b="1" dirty="0">
              <a:solidFill>
                <a:srgbClr val="00589A"/>
              </a:solidFill>
            </a:endParaRPr>
          </a:p>
        </p:txBody>
      </p:sp>
      <p:graphicFrame>
        <p:nvGraphicFramePr>
          <p:cNvPr id="21511" name="Object 7"/>
          <p:cNvGraphicFramePr>
            <a:graphicFrameLocks noChangeAspect="1"/>
          </p:cNvGraphicFramePr>
          <p:nvPr/>
        </p:nvGraphicFramePr>
        <p:xfrm>
          <a:off x="1066800" y="2428875"/>
          <a:ext cx="2451100" cy="482600"/>
        </p:xfrm>
        <a:graphic>
          <a:graphicData uri="http://schemas.openxmlformats.org/presentationml/2006/ole">
            <p:oleObj spid="_x0000_s113667" name="Equation" r:id="rId5" imgW="2450880" imgH="482400" progId="Equation.3">
              <p:embed/>
            </p:oleObj>
          </a:graphicData>
        </a:graphic>
      </p:graphicFrame>
      <p:sp>
        <p:nvSpPr>
          <p:cNvPr id="21514" name="AutoShape 10" descr="Αποτέλεσμα εικόνας για chan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Αποτέλεσμα εικόνας για chan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8" name="Picture 14" descr="http://www.ajbubb.com/wp-content/uploads/2013/02/changes.png"/>
          <p:cNvPicPr>
            <a:picLocks noChangeAspect="1" noChangeArrowheads="1"/>
          </p:cNvPicPr>
          <p:nvPr/>
        </p:nvPicPr>
        <p:blipFill>
          <a:blip r:embed="rId6" cstate="print"/>
          <a:srcRect/>
          <a:stretch>
            <a:fillRect/>
          </a:stretch>
        </p:blipFill>
        <p:spPr bwMode="auto">
          <a:xfrm>
            <a:off x="4648199" y="1905000"/>
            <a:ext cx="4236907" cy="2438400"/>
          </a:xfrm>
          <a:prstGeom prst="rect">
            <a:avLst/>
          </a:prstGeom>
          <a:noFill/>
        </p:spPr>
      </p:pic>
      <p:sp>
        <p:nvSpPr>
          <p:cNvPr id="10" name="Rectangle 9"/>
          <p:cNvSpPr/>
          <p:nvPr/>
        </p:nvSpPr>
        <p:spPr>
          <a:xfrm>
            <a:off x="685801" y="4724400"/>
            <a:ext cx="8153400" cy="1754326"/>
          </a:xfrm>
          <a:prstGeom prst="rect">
            <a:avLst/>
          </a:prstGeom>
        </p:spPr>
        <p:txBody>
          <a:bodyPr wrap="square">
            <a:spAutoFit/>
          </a:bodyPr>
          <a:lstStyle/>
          <a:p>
            <a:r>
              <a:rPr lang="en-US" i="1" dirty="0" smtClean="0">
                <a:latin typeface="Cambria" pitchFamily="18" charset="0"/>
              </a:rPr>
              <a:t>Size</a:t>
            </a:r>
            <a:r>
              <a:rPr lang="en-US" dirty="0" smtClean="0">
                <a:latin typeface="Cambria" pitchFamily="18" charset="0"/>
              </a:rPr>
              <a:t>: 	</a:t>
            </a:r>
            <a:r>
              <a:rPr lang="en-US" i="1" dirty="0" smtClean="0">
                <a:latin typeface="Cambria" pitchFamily="18" charset="0"/>
              </a:rPr>
              <a:t>Number of Interfaces</a:t>
            </a:r>
            <a:r>
              <a:rPr lang="en-US" dirty="0" smtClean="0">
                <a:latin typeface="Cambria" pitchFamily="18" charset="0"/>
              </a:rPr>
              <a:t>, </a:t>
            </a:r>
            <a:r>
              <a:rPr lang="en-US" i="1" u="sng" dirty="0" smtClean="0">
                <a:latin typeface="Cambria" pitchFamily="18" charset="0"/>
              </a:rPr>
              <a:t>Operations</a:t>
            </a:r>
            <a:r>
              <a:rPr lang="en-US" dirty="0" smtClean="0">
                <a:latin typeface="Cambria" pitchFamily="18" charset="0"/>
              </a:rPr>
              <a:t>, </a:t>
            </a:r>
            <a:r>
              <a:rPr lang="en-US" i="1" dirty="0" smtClean="0">
                <a:latin typeface="Cambria" pitchFamily="18" charset="0"/>
              </a:rPr>
              <a:t>XML Types</a:t>
            </a:r>
          </a:p>
          <a:p>
            <a:r>
              <a:rPr lang="en-US" i="1" dirty="0" smtClean="0">
                <a:latin typeface="Cambria" pitchFamily="18" charset="0"/>
              </a:rPr>
              <a:t>Change: 	Additions, Deletions, and Updates* of </a:t>
            </a:r>
            <a:r>
              <a:rPr lang="en-US" i="1" u="sng" dirty="0" smtClean="0">
                <a:latin typeface="Cambria" pitchFamily="18" charset="0"/>
              </a:rPr>
              <a:t>Operations </a:t>
            </a:r>
            <a:r>
              <a:rPr lang="en-US" i="1" dirty="0" smtClean="0">
                <a:latin typeface="Cambria" pitchFamily="18" charset="0"/>
              </a:rPr>
              <a:t>between subsequent rel.</a:t>
            </a:r>
            <a:endParaRPr lang="en-US" i="1" u="sng" dirty="0" smtClean="0">
              <a:latin typeface="Cambria" pitchFamily="18" charset="0"/>
            </a:endParaRPr>
          </a:p>
          <a:p>
            <a:endParaRPr lang="en-US" i="1" dirty="0" smtClean="0">
              <a:latin typeface="Cambria" pitchFamily="18" charset="0"/>
            </a:endParaRPr>
          </a:p>
          <a:p>
            <a:r>
              <a:rPr lang="en-US" i="1" dirty="0" smtClean="0">
                <a:latin typeface="Cambria" pitchFamily="18" charset="0"/>
              </a:rPr>
              <a:t>*Operation Updates:  </a:t>
            </a:r>
            <a:r>
              <a:rPr lang="en-US" dirty="0" smtClean="0">
                <a:latin typeface="Cambria" pitchFamily="18" charset="0"/>
              </a:rPr>
              <a:t>(a) changes in their own structure (e.g.,  attributes</a:t>
            </a:r>
            <a:r>
              <a:rPr lang="fr-FR" dirty="0" smtClean="0">
                <a:latin typeface="Cambria" pitchFamily="18" charset="0"/>
              </a:rPr>
              <a:t>, annotations), or (b) </a:t>
            </a:r>
            <a:r>
              <a:rPr lang="en-US" dirty="0" smtClean="0">
                <a:latin typeface="Cambria" pitchFamily="18" charset="0"/>
              </a:rPr>
              <a:t>updates in the structure of their constituents </a:t>
            </a:r>
            <a:r>
              <a:rPr lang="fr-FR" dirty="0" smtClean="0">
                <a:latin typeface="Cambria" pitchFamily="18" charset="0"/>
              </a:rPr>
              <a:t>(e.g., messages, XML types).</a:t>
            </a:r>
            <a:endParaRPr lang="el-GR" i="1"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5486400" cy="2123658"/>
          </a:xfrm>
          <a:prstGeom prst="rect">
            <a:avLst/>
          </a:prstGeom>
        </p:spPr>
        <p:txBody>
          <a:bodyPr wrap="square">
            <a:spAutoFit/>
          </a:bodyPr>
          <a:lstStyle/>
          <a:p>
            <a:r>
              <a:rPr lang="en-US" sz="4400" dirty="0" smtClean="0">
                <a:solidFill>
                  <a:schemeClr val="tx2"/>
                </a:solidFill>
              </a:rPr>
              <a:t>- Method</a:t>
            </a:r>
          </a:p>
          <a:p>
            <a:r>
              <a:rPr lang="en-US" sz="4400" dirty="0" smtClean="0">
                <a:solidFill>
                  <a:schemeClr val="tx2"/>
                </a:solidFill>
              </a:rPr>
              <a:t>- </a:t>
            </a:r>
            <a:r>
              <a:rPr lang="en-US" sz="4400" u="sng" dirty="0" smtClean="0">
                <a:solidFill>
                  <a:schemeClr val="tx2"/>
                </a:solidFill>
              </a:rPr>
              <a:t>Laws</a:t>
            </a:r>
          </a:p>
          <a:p>
            <a:r>
              <a:rPr lang="en-US" sz="4400" dirty="0" smtClean="0">
                <a:solidFill>
                  <a:schemeClr val="tx2"/>
                </a:solidFill>
              </a:rPr>
              <a:t>- Recommendations</a:t>
            </a:r>
            <a:endParaRPr lang="el-GR" sz="4400" dirty="0">
              <a:solidFill>
                <a:schemeClr val="tx2"/>
              </a:solidFill>
            </a:endParaRPr>
          </a:p>
        </p:txBody>
      </p:sp>
      <p:sp>
        <p:nvSpPr>
          <p:cNvPr id="3" name="Title 2"/>
          <p:cNvSpPr>
            <a:spLocks noGrp="1"/>
          </p:cNvSpPr>
          <p:nvPr>
            <p:ph type="title"/>
          </p:nvPr>
        </p:nvSpPr>
        <p:spPr/>
        <p:txBody>
          <a:bodyPr/>
          <a:lstStyle/>
          <a:p>
            <a:r>
              <a:rPr lang="en-US" dirty="0" smtClean="0"/>
              <a:t>Roadmap</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Lehman’s laws in a nutshell</a:t>
            </a:r>
            <a:endParaRPr lang="el-GR" dirty="0"/>
          </a:p>
        </p:txBody>
      </p:sp>
      <p:sp>
        <p:nvSpPr>
          <p:cNvPr id="3" name="Content Placeholder 2"/>
          <p:cNvSpPr>
            <a:spLocks noGrp="1"/>
          </p:cNvSpPr>
          <p:nvPr>
            <p:ph sz="quarter" idx="1"/>
          </p:nvPr>
        </p:nvSpPr>
        <p:spPr/>
        <p:txBody>
          <a:bodyPr>
            <a:normAutofit/>
          </a:bodyPr>
          <a:lstStyle/>
          <a:p>
            <a:r>
              <a:rPr lang="en-US" sz="2400" dirty="0" smtClean="0"/>
              <a:t>An E-Type software system continuously changes over time (I) obeying a </a:t>
            </a:r>
            <a:r>
              <a:rPr lang="en-US" sz="2400" dirty="0" smtClean="0">
                <a:solidFill>
                  <a:srgbClr val="000099"/>
                </a:solidFill>
              </a:rPr>
              <a:t>complex feedback-based evolution process </a:t>
            </a:r>
            <a:r>
              <a:rPr lang="en-US" sz="2400" dirty="0" smtClean="0"/>
              <a:t>(VIII) that prohibits the uncontrolled growth of the system (III).</a:t>
            </a:r>
          </a:p>
          <a:p>
            <a:r>
              <a:rPr lang="en-US" sz="2400" dirty="0" smtClean="0">
                <a:solidFill>
                  <a:srgbClr val="0000FF"/>
                </a:solidFill>
              </a:rPr>
              <a:t>Positive feedback</a:t>
            </a:r>
            <a:r>
              <a:rPr lang="en-US" sz="2400" dirty="0" smtClean="0"/>
              <a:t>:  due to the need for growth and adaptation to user needs</a:t>
            </a:r>
          </a:p>
          <a:p>
            <a:pPr lvl="1"/>
            <a:r>
              <a:rPr lang="en-US" sz="2000" dirty="0" smtClean="0"/>
              <a:t>evolution results in an increasing functional capacity of the system (VI), </a:t>
            </a:r>
          </a:p>
          <a:p>
            <a:pPr lvl="1"/>
            <a:r>
              <a:rPr lang="en-US" sz="2000" dirty="0" smtClean="0"/>
              <a:t>produced by a growth ratio that is slowly declining in the long term (V), </a:t>
            </a:r>
          </a:p>
          <a:p>
            <a:pPr lvl="1"/>
            <a:r>
              <a:rPr lang="en-US" sz="2000" dirty="0" smtClean="0"/>
              <a:t>with effort typically constant over phases (with the phases disrupted with bursts of effort from time to time (IV)).</a:t>
            </a:r>
            <a:endParaRPr lang="el-GR" sz="2000" dirty="0" smtClean="0"/>
          </a:p>
          <a:p>
            <a:r>
              <a:rPr lang="en-US" sz="2400" dirty="0" smtClean="0">
                <a:solidFill>
                  <a:srgbClr val="C00000"/>
                </a:solidFill>
              </a:rPr>
              <a:t>Negative feedback</a:t>
            </a:r>
            <a:r>
              <a:rPr lang="en-US" sz="2400" dirty="0" smtClean="0"/>
              <a:t>: to regulate the ever-increasing growth and control both the overall quality of the system (VII), with particular emphasis to its internal quality (II). </a:t>
            </a:r>
          </a:p>
          <a:p>
            <a:endParaRPr lang="el-GR" sz="2800" dirty="0"/>
          </a:p>
        </p:txBody>
      </p:sp>
      <p:pic>
        <p:nvPicPr>
          <p:cNvPr id="4" name="Picture 8" descr="https://www.computer.org/cms/Awards/images/medium/meirlehman.jpg"/>
          <p:cNvPicPr>
            <a:picLocks noChangeAspect="1" noChangeArrowheads="1"/>
          </p:cNvPicPr>
          <p:nvPr/>
        </p:nvPicPr>
        <p:blipFill>
          <a:blip r:embed="rId3" cstate="print"/>
          <a:srcRect/>
          <a:stretch>
            <a:fillRect/>
          </a:stretch>
        </p:blipFill>
        <p:spPr bwMode="auto">
          <a:xfrm>
            <a:off x="7848600" y="5165343"/>
            <a:ext cx="1295400" cy="16926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307080"/>
          <a:ext cx="8763001" cy="2560320"/>
        </p:xfrm>
        <a:graphic>
          <a:graphicData uri="http://schemas.openxmlformats.org/drawingml/2006/table">
            <a:tbl>
              <a:tblPr firstRow="1" bandRow="1">
                <a:tableStyleId>{0E3FDE45-AF77-4B5C-9715-49D594BDF05E}</a:tableStyleId>
              </a:tblPr>
              <a:tblGrid>
                <a:gridCol w="1229895"/>
                <a:gridCol w="5094705"/>
                <a:gridCol w="2438401"/>
              </a:tblGrid>
              <a:tr h="284480">
                <a:tc>
                  <a:txBody>
                    <a:bodyPr/>
                    <a:lstStyle/>
                    <a:p>
                      <a:r>
                        <a:rPr lang="en-US" sz="1800" dirty="0" smtClean="0">
                          <a:solidFill>
                            <a:srgbClr val="004A82"/>
                          </a:solidFill>
                        </a:rPr>
                        <a:t>6</a:t>
                      </a:r>
                      <a:r>
                        <a:rPr lang="en-US" sz="1800" baseline="30000" dirty="0" smtClean="0">
                          <a:solidFill>
                            <a:srgbClr val="004A82"/>
                          </a:solidFill>
                        </a:rPr>
                        <a:t>th</a:t>
                      </a:r>
                      <a:r>
                        <a:rPr lang="en-US" sz="1800" dirty="0" smtClean="0">
                          <a:solidFill>
                            <a:srgbClr val="004A82"/>
                          </a:solidFill>
                        </a:rPr>
                        <a:t> Law</a:t>
                      </a:r>
                      <a:endParaRPr lang="en-US" sz="1800" dirty="0">
                        <a:solidFill>
                          <a:srgbClr val="004A82"/>
                        </a:solidFill>
                      </a:endParaRPr>
                    </a:p>
                  </a:txBody>
                  <a:tcPr/>
                </a:tc>
                <a:tc gridSpan="2">
                  <a:txBody>
                    <a:bodyPr/>
                    <a:lstStyle/>
                    <a:p>
                      <a:pPr algn="just"/>
                      <a:r>
                        <a:rPr lang="en-US" sz="1800" kern="1200" baseline="0" dirty="0" smtClean="0">
                          <a:solidFill>
                            <a:schemeClr val="tx1"/>
                          </a:solidFill>
                          <a:latin typeface="+mn-lt"/>
                          <a:ea typeface="+mn-ea"/>
                          <a:cs typeface="+mn-cs"/>
                        </a:rPr>
                        <a:t>The functional capability of E-type systems must be continually enhanced to maintain user satisfaction over system lifetime</a:t>
                      </a:r>
                      <a:endParaRPr lang="en-US" sz="1800" dirty="0"/>
                    </a:p>
                  </a:txBody>
                  <a:tcPr/>
                </a:tc>
                <a:tc hMerge="1">
                  <a:txBody>
                    <a:bodyPr/>
                    <a:lstStyle/>
                    <a:p>
                      <a:endParaRPr lang="en-US"/>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lang="en-US" sz="1800" kern="1200" baseline="0" dirty="0" smtClean="0">
                          <a:solidFill>
                            <a:schemeClr val="tx1"/>
                          </a:solidFill>
                          <a:latin typeface="+mn-lt"/>
                          <a:ea typeface="+mn-ea"/>
                          <a:cs typeface="+mn-cs"/>
                        </a:rPr>
                        <a:t>A continuous increasing trend in the growth of the system. We measure the growth of the service as the number of provided operations:</a:t>
                      </a:r>
                    </a:p>
                  </a:txBody>
                  <a:tcPr/>
                </a:tc>
                <a:tc>
                  <a:txBody>
                    <a:bodyPr/>
                    <a:lstStyle/>
                    <a:p>
                      <a:pPr marL="342900" indent="-342900">
                        <a:buFont typeface="+mj-lt"/>
                        <a:buNone/>
                      </a:pPr>
                      <a:endParaRPr lang="en-US" sz="1800" kern="1200" baseline="0" dirty="0" smtClean="0">
                        <a:solidFill>
                          <a:schemeClr val="tx1"/>
                        </a:solidFill>
                        <a:latin typeface="+mn-lt"/>
                        <a:ea typeface="+mn-ea"/>
                        <a:cs typeface="+mn-cs"/>
                      </a:endParaRPr>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gridSpan="2">
                  <a:txBody>
                    <a:bodyPr/>
                    <a:lstStyle/>
                    <a:p>
                      <a:r>
                        <a:rPr lang="en-US" sz="1800" b="1" dirty="0" smtClean="0">
                          <a:solidFill>
                            <a:srgbClr val="FF0000"/>
                          </a:solidFill>
                        </a:rPr>
                        <a:t>Holds</a:t>
                      </a:r>
                      <a:endParaRPr lang="en-US" sz="1800" b="1" dirty="0">
                        <a:solidFill>
                          <a:srgbClr val="FF0000"/>
                        </a:solidFill>
                      </a:endParaRPr>
                    </a:p>
                  </a:txBody>
                  <a:tcPr/>
                </a:tc>
                <a:tc hMerge="1">
                  <a:txBody>
                    <a:bodyPr/>
                    <a:lstStyle/>
                    <a:p>
                      <a:endParaRPr lang="en-US"/>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gridSpan="2">
                  <a:txBody>
                    <a:bodyPr/>
                    <a:lstStyle/>
                    <a:p>
                      <a:pPr marL="342900" indent="-342900" algn="just">
                        <a:buFont typeface="Wingdings" pitchFamily="2" charset="2"/>
                        <a:buChar char="§"/>
                      </a:pPr>
                      <a:r>
                        <a:rPr lang="en-US" sz="1800" kern="1200" baseline="0" dirty="0" smtClean="0">
                          <a:solidFill>
                            <a:schemeClr val="tx1"/>
                          </a:solidFill>
                          <a:latin typeface="+mn-lt"/>
                          <a:ea typeface="+mn-ea"/>
                          <a:cs typeface="+mn-cs"/>
                        </a:rPr>
                        <a:t>There is an </a:t>
                      </a:r>
                      <a:r>
                        <a:rPr lang="en-US" sz="1800" b="1" kern="1200" baseline="0" dirty="0" smtClean="0">
                          <a:solidFill>
                            <a:srgbClr val="004A82"/>
                          </a:solidFill>
                          <a:latin typeface="+mn-lt"/>
                          <a:ea typeface="+mn-ea"/>
                          <a:cs typeface="+mn-cs"/>
                        </a:rPr>
                        <a:t>increasing trend</a:t>
                      </a:r>
                      <a:r>
                        <a:rPr lang="en-US" sz="1800" kern="1200" baseline="0" dirty="0" smtClean="0">
                          <a:solidFill>
                            <a:schemeClr val="tx1"/>
                          </a:solidFill>
                          <a:latin typeface="+mn-lt"/>
                          <a:ea typeface="+mn-ea"/>
                          <a:cs typeface="+mn-cs"/>
                        </a:rPr>
                        <a:t> in the </a:t>
                      </a:r>
                      <a:r>
                        <a:rPr lang="en-US" sz="1800" b="1" kern="1200" baseline="0" dirty="0" smtClean="0">
                          <a:solidFill>
                            <a:srgbClr val="004A82"/>
                          </a:solidFill>
                          <a:latin typeface="+mn-lt"/>
                          <a:ea typeface="+mn-ea"/>
                          <a:cs typeface="+mn-cs"/>
                        </a:rPr>
                        <a:t>growth</a:t>
                      </a:r>
                      <a:r>
                        <a:rPr lang="en-US" sz="1800" kern="1200" baseline="0" dirty="0" smtClean="0">
                          <a:solidFill>
                            <a:schemeClr val="tx1"/>
                          </a:solidFill>
                          <a:latin typeface="+mn-lt"/>
                          <a:ea typeface="+mn-ea"/>
                          <a:cs typeface="+mn-cs"/>
                        </a:rPr>
                        <a:t> of the service operations</a:t>
                      </a:r>
                    </a:p>
                    <a:p>
                      <a:pPr marL="342900" indent="-342900" algn="just">
                        <a:buFont typeface="Wingdings" pitchFamily="2" charset="2"/>
                        <a:buChar char="§"/>
                      </a:pPr>
                      <a:r>
                        <a:rPr lang="en-US" sz="1800" kern="1200" baseline="0" dirty="0" smtClean="0">
                          <a:solidFill>
                            <a:schemeClr val="tx1"/>
                          </a:solidFill>
                          <a:latin typeface="+mn-lt"/>
                          <a:ea typeface="+mn-ea"/>
                          <a:cs typeface="+mn-cs"/>
                        </a:rPr>
                        <a:t>However, the </a:t>
                      </a:r>
                      <a:r>
                        <a:rPr lang="en-US" sz="1800" b="1" kern="1200" baseline="0" dirty="0" smtClean="0">
                          <a:solidFill>
                            <a:srgbClr val="004A82"/>
                          </a:solidFill>
                          <a:latin typeface="+mn-lt"/>
                          <a:ea typeface="+mn-ea"/>
                          <a:cs typeface="+mn-cs"/>
                        </a:rPr>
                        <a:t>increase</a:t>
                      </a:r>
                      <a:r>
                        <a:rPr lang="en-US" sz="1800" kern="1200" baseline="0" dirty="0" smtClean="0">
                          <a:solidFill>
                            <a:schemeClr val="tx1"/>
                          </a:solidFill>
                          <a:latin typeface="+mn-lt"/>
                          <a:ea typeface="+mn-ea"/>
                          <a:cs typeface="+mn-cs"/>
                        </a:rPr>
                        <a:t> is </a:t>
                      </a:r>
                      <a:r>
                        <a:rPr lang="en-US" sz="1800" b="1" kern="1200" baseline="0" dirty="0" smtClean="0">
                          <a:solidFill>
                            <a:srgbClr val="004A82"/>
                          </a:solidFill>
                          <a:latin typeface="+mn-lt"/>
                          <a:ea typeface="+mn-ea"/>
                          <a:cs typeface="+mn-cs"/>
                        </a:rPr>
                        <a:t>not continuous</a:t>
                      </a:r>
                      <a:endParaRPr lang="en-US" sz="1800" b="1" dirty="0">
                        <a:solidFill>
                          <a:srgbClr val="004A82"/>
                        </a:solidFill>
                      </a:endParaRPr>
                    </a:p>
                  </a:txBody>
                  <a:tcPr/>
                </a:tc>
                <a:tc hMerge="1">
                  <a:txBody>
                    <a:bodyPr/>
                    <a:lstStyle/>
                    <a:p>
                      <a:endParaRPr lang="en-US"/>
                    </a:p>
                  </a:txBody>
                  <a:tcPr/>
                </a:tc>
              </a:tr>
            </a:tbl>
          </a:graphicData>
        </a:graphic>
      </p:graphicFrame>
      <p:graphicFrame>
        <p:nvGraphicFramePr>
          <p:cNvPr id="61442" name="Object 2"/>
          <p:cNvGraphicFramePr>
            <a:graphicFrameLocks noChangeAspect="1"/>
          </p:cNvGraphicFramePr>
          <p:nvPr/>
        </p:nvGraphicFramePr>
        <p:xfrm>
          <a:off x="6629400" y="4175760"/>
          <a:ext cx="2117725" cy="377825"/>
        </p:xfrm>
        <a:graphic>
          <a:graphicData uri="http://schemas.openxmlformats.org/presentationml/2006/ole">
            <p:oleObj spid="_x0000_s61442" name="Equation" r:id="rId4" imgW="1854000" imgH="330120" progId="Equation.3">
              <p:embed/>
            </p:oleObj>
          </a:graphicData>
        </a:graphic>
      </p:graphicFrame>
      <p:pic>
        <p:nvPicPr>
          <p:cNvPr id="61443" name="Picture 3" descr="C:\Users\zarras\Documents\zarras-home\doc\publications\work-in-progress\LehmanWS\CAiSE-lncs-version\CR_working_long_4_web_page\figs\Growth-EC2.png"/>
          <p:cNvPicPr>
            <a:picLocks noChangeAspect="1" noChangeArrowheads="1"/>
          </p:cNvPicPr>
          <p:nvPr/>
        </p:nvPicPr>
        <p:blipFill>
          <a:blip r:embed="rId5" cstate="print"/>
          <a:srcRect/>
          <a:stretch>
            <a:fillRect/>
          </a:stretch>
        </p:blipFill>
        <p:spPr bwMode="auto">
          <a:xfrm>
            <a:off x="76200" y="518160"/>
            <a:ext cx="4411547" cy="2535608"/>
          </a:xfrm>
          <a:prstGeom prst="rect">
            <a:avLst/>
          </a:prstGeom>
          <a:noFill/>
        </p:spPr>
      </p:pic>
      <p:pic>
        <p:nvPicPr>
          <p:cNvPr id="61444" name="Picture 4" descr="C:\Users\zarras\Documents\zarras-home\doc\publications\work-in-progress\LehmanWS\CAiSE-lncs-version\CR_working_long_4_web_page\figs\Growth-MTurk.png"/>
          <p:cNvPicPr>
            <a:picLocks noChangeAspect="1" noChangeArrowheads="1"/>
          </p:cNvPicPr>
          <p:nvPr/>
        </p:nvPicPr>
        <p:blipFill>
          <a:blip r:embed="rId6" cstate="print"/>
          <a:srcRect/>
          <a:stretch>
            <a:fillRect/>
          </a:stretch>
        </p:blipFill>
        <p:spPr bwMode="auto">
          <a:xfrm>
            <a:off x="4137325" y="670560"/>
            <a:ext cx="4930475" cy="2438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a:solidFill>
            <a:schemeClr val="accent2">
              <a:lumMod val="20000"/>
              <a:lumOff val="80000"/>
            </a:schemeClr>
          </a:solidFill>
          <a:ln>
            <a:solidFill>
              <a:srgbClr val="00589A"/>
            </a:solidFill>
          </a:ln>
        </p:spPr>
        <p:txBody>
          <a:bodyPr vert="wordArtVert" anchor="t">
            <a:normAutofit/>
          </a:bodyPr>
          <a:lstStyle/>
          <a:p>
            <a:r>
              <a:rPr lang="en-US" b="1" dirty="0" smtClean="0">
                <a:solidFill>
                  <a:srgbClr val="004A82"/>
                </a:solidFill>
              </a:rPr>
              <a:t>Growth</a:t>
            </a:r>
            <a:endParaRPr lang="el-GR" b="1" dirty="0">
              <a:solidFill>
                <a:srgbClr val="004A82"/>
              </a:solidFill>
            </a:endParaRPr>
          </a:p>
        </p:txBody>
      </p:sp>
      <p:pic>
        <p:nvPicPr>
          <p:cNvPr id="114690" name="Picture 2" descr="D:\Users\pvassil\RESEARCH\ACCEPTED\2016\16CAiSE_ZAS\working_Drafts\growth.PNG"/>
          <p:cNvPicPr>
            <a:picLocks noChangeAspect="1" noChangeArrowheads="1"/>
          </p:cNvPicPr>
          <p:nvPr/>
        </p:nvPicPr>
        <p:blipFill>
          <a:blip r:embed="rId3" cstate="print"/>
          <a:srcRect/>
          <a:stretch>
            <a:fillRect/>
          </a:stretch>
        </p:blipFill>
        <p:spPr bwMode="auto">
          <a:xfrm>
            <a:off x="938136" y="0"/>
            <a:ext cx="8205863"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3657600"/>
          <a:ext cx="8686800" cy="2286000"/>
        </p:xfrm>
        <a:graphic>
          <a:graphicData uri="http://schemas.openxmlformats.org/drawingml/2006/table">
            <a:tbl>
              <a:tblPr firstRow="1" bandRow="1">
                <a:tableStyleId>{0E3FDE45-AF77-4B5C-9715-49D594BDF05E}</a:tableStyleId>
              </a:tblPr>
              <a:tblGrid>
                <a:gridCol w="1371600"/>
                <a:gridCol w="7315200"/>
              </a:tblGrid>
              <a:tr h="284480">
                <a:tc>
                  <a:txBody>
                    <a:bodyPr/>
                    <a:lstStyle/>
                    <a:p>
                      <a:r>
                        <a:rPr lang="en-US" sz="1800" dirty="0" smtClean="0">
                          <a:solidFill>
                            <a:srgbClr val="004A82"/>
                          </a:solidFill>
                        </a:rPr>
                        <a:t>1</a:t>
                      </a:r>
                      <a:r>
                        <a:rPr lang="en-US" sz="1800" baseline="30000" dirty="0" smtClean="0">
                          <a:solidFill>
                            <a:srgbClr val="004A82"/>
                          </a:solidFill>
                        </a:rPr>
                        <a:t>st</a:t>
                      </a:r>
                      <a:r>
                        <a:rPr lang="en-US" sz="1800" dirty="0" smtClean="0">
                          <a:solidFill>
                            <a:srgbClr val="004A82"/>
                          </a:solidFill>
                        </a:rPr>
                        <a:t> Law</a:t>
                      </a:r>
                      <a:endParaRPr lang="en-US" sz="1800" dirty="0">
                        <a:solidFill>
                          <a:srgbClr val="004A82"/>
                        </a:solidFill>
                      </a:endParaRPr>
                    </a:p>
                  </a:txBody>
                  <a:tcPr/>
                </a:tc>
                <a:tc>
                  <a:txBody>
                    <a:bodyPr/>
                    <a:lstStyle/>
                    <a:p>
                      <a:pPr algn="just"/>
                      <a:r>
                        <a:rPr kumimoji="0" lang="en-US" sz="1800" b="1" kern="1200" baseline="0" dirty="0" smtClean="0">
                          <a:solidFill>
                            <a:schemeClr val="tx1"/>
                          </a:solidFill>
                          <a:latin typeface="+mn-lt"/>
                          <a:ea typeface="+mn-ea"/>
                          <a:cs typeface="+mn-cs"/>
                        </a:rPr>
                        <a:t>An E-type system must be continually adapted, or else it becomes less satisfactory in use</a:t>
                      </a:r>
                      <a:endParaRPr lang="en-US" sz="1800" dirty="0"/>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kumimoji="0" lang="en-US" sz="1800" kern="1200" baseline="0" dirty="0" smtClean="0">
                          <a:solidFill>
                            <a:schemeClr val="tx1"/>
                          </a:solidFill>
                          <a:latin typeface="+mn-lt"/>
                          <a:ea typeface="+mn-ea"/>
                          <a:cs typeface="+mn-cs"/>
                        </a:rPr>
                        <a:t>Heartbeat of changes during the service evolution history</a:t>
                      </a:r>
                      <a:endParaRPr lang="en-US" sz="1800" dirty="0"/>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a:txBody>
                    <a:bodyPr/>
                    <a:lstStyle/>
                    <a:p>
                      <a:r>
                        <a:rPr lang="en-US" sz="1800" b="1" dirty="0" smtClean="0">
                          <a:solidFill>
                            <a:srgbClr val="FF0000"/>
                          </a:solidFill>
                        </a:rPr>
                        <a:t>Holds</a:t>
                      </a:r>
                      <a:endParaRPr lang="en-US" sz="1800" b="1" dirty="0">
                        <a:solidFill>
                          <a:srgbClr val="FF0000"/>
                        </a:solidFill>
                      </a:endParaRPr>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a:txBody>
                    <a:bodyPr/>
                    <a:lstStyle/>
                    <a:p>
                      <a:pPr marL="457200" indent="-457200" algn="just">
                        <a:buFont typeface="Wingdings" pitchFamily="2" charset="2"/>
                        <a:buChar char="§"/>
                      </a:pPr>
                      <a:r>
                        <a:rPr kumimoji="0" lang="en-US" sz="1800" kern="1200" baseline="0" dirty="0" smtClean="0">
                          <a:solidFill>
                            <a:schemeClr val="tx1"/>
                          </a:solidFill>
                          <a:latin typeface="+mn-lt"/>
                          <a:ea typeface="+mn-ea"/>
                          <a:cs typeface="+mn-cs"/>
                        </a:rPr>
                        <a:t>Changes are mostly </a:t>
                      </a:r>
                      <a:r>
                        <a:rPr kumimoji="0" lang="en-US" sz="1800" b="1" kern="1200" baseline="0" dirty="0" smtClean="0">
                          <a:solidFill>
                            <a:srgbClr val="00589A"/>
                          </a:solidFill>
                          <a:latin typeface="+mn-lt"/>
                          <a:ea typeface="+mn-ea"/>
                          <a:cs typeface="+mn-cs"/>
                        </a:rPr>
                        <a:t>internal</a:t>
                      </a:r>
                      <a:r>
                        <a:rPr kumimoji="0" lang="en-US" sz="1800" kern="1200" baseline="0" dirty="0" smtClean="0">
                          <a:solidFill>
                            <a:schemeClr val="tx1"/>
                          </a:solidFill>
                          <a:latin typeface="+mn-lt"/>
                          <a:ea typeface="+mn-ea"/>
                          <a:cs typeface="+mn-cs"/>
                        </a:rPr>
                        <a:t> and involve the structure of the exported operations less frequently</a:t>
                      </a:r>
                    </a:p>
                    <a:p>
                      <a:pPr marL="457200" indent="-457200" algn="just">
                        <a:buFont typeface="Wingdings" pitchFamily="2" charset="2"/>
                        <a:buChar char="§"/>
                      </a:pPr>
                      <a:r>
                        <a:rPr kumimoji="0" lang="en-US" sz="1800" kern="1200" baseline="0" dirty="0" smtClean="0">
                          <a:solidFill>
                            <a:schemeClr val="tx1"/>
                          </a:solidFill>
                          <a:latin typeface="+mn-lt"/>
                          <a:ea typeface="+mn-ea"/>
                          <a:cs typeface="+mn-cs"/>
                        </a:rPr>
                        <a:t>When they do, they involve </a:t>
                      </a:r>
                      <a:r>
                        <a:rPr kumimoji="0" lang="en-US" sz="1800" b="1" kern="1200" baseline="0" dirty="0" smtClean="0">
                          <a:solidFill>
                            <a:srgbClr val="00589A"/>
                          </a:solidFill>
                          <a:latin typeface="+mn-lt"/>
                          <a:ea typeface="+mn-ea"/>
                          <a:cs typeface="+mn-cs"/>
                        </a:rPr>
                        <a:t>mostly</a:t>
                      </a:r>
                      <a:r>
                        <a:rPr kumimoji="0" lang="en-US" sz="1800" kern="1200" baseline="0" dirty="0" smtClean="0">
                          <a:solidFill>
                            <a:schemeClr val="tx1"/>
                          </a:solidFill>
                          <a:latin typeface="+mn-lt"/>
                          <a:ea typeface="+mn-ea"/>
                          <a:cs typeface="+mn-cs"/>
                        </a:rPr>
                        <a:t> </a:t>
                      </a:r>
                      <a:r>
                        <a:rPr kumimoji="0" lang="en-US" sz="1800" b="1" kern="1200" baseline="0" dirty="0" smtClean="0">
                          <a:solidFill>
                            <a:srgbClr val="00589A"/>
                          </a:solidFill>
                          <a:latin typeface="+mn-lt"/>
                          <a:ea typeface="+mn-ea"/>
                          <a:cs typeface="+mn-cs"/>
                        </a:rPr>
                        <a:t>updates</a:t>
                      </a:r>
                      <a:r>
                        <a:rPr kumimoji="0" lang="en-US" sz="1800" kern="1200" baseline="0" dirty="0" smtClean="0">
                          <a:solidFill>
                            <a:schemeClr val="tx1"/>
                          </a:solidFill>
                          <a:latin typeface="+mn-lt"/>
                          <a:ea typeface="+mn-ea"/>
                          <a:cs typeface="+mn-cs"/>
                        </a:rPr>
                        <a:t> and </a:t>
                      </a:r>
                      <a:r>
                        <a:rPr kumimoji="0" lang="en-US" sz="1800" b="1" kern="1200" baseline="0" dirty="0" smtClean="0">
                          <a:solidFill>
                            <a:srgbClr val="00589A"/>
                          </a:solidFill>
                          <a:latin typeface="+mn-lt"/>
                          <a:ea typeface="+mn-ea"/>
                          <a:cs typeface="+mn-cs"/>
                        </a:rPr>
                        <a:t>additions</a:t>
                      </a:r>
                      <a:endParaRPr lang="en-US" sz="1800" b="1" dirty="0">
                        <a:solidFill>
                          <a:srgbClr val="00589A"/>
                        </a:solidFill>
                      </a:endParaRPr>
                    </a:p>
                  </a:txBody>
                  <a:tcPr/>
                </a:tc>
              </a:tr>
            </a:tbl>
          </a:graphicData>
        </a:graphic>
      </p:graphicFrame>
      <p:pic>
        <p:nvPicPr>
          <p:cNvPr id="40962" name="Picture 2" descr="C:\Users\zarras\Documents\zarras-home\doc\publications\work-in-progress\LehmanWS\CAiSE-lncs-version\LehmanWS_CR_Sources\figs\DF-EC2.png"/>
          <p:cNvPicPr>
            <a:picLocks noChangeAspect="1" noChangeArrowheads="1"/>
          </p:cNvPicPr>
          <p:nvPr/>
        </p:nvPicPr>
        <p:blipFill>
          <a:blip r:embed="rId3" cstate="print"/>
          <a:srcRect/>
          <a:stretch>
            <a:fillRect/>
          </a:stretch>
        </p:blipFill>
        <p:spPr bwMode="auto">
          <a:xfrm>
            <a:off x="152400" y="812545"/>
            <a:ext cx="4368565" cy="2448815"/>
          </a:xfrm>
          <a:prstGeom prst="rect">
            <a:avLst/>
          </a:prstGeom>
          <a:noFill/>
        </p:spPr>
      </p:pic>
      <p:pic>
        <p:nvPicPr>
          <p:cNvPr id="40963" name="Picture 3" descr="C:\Users\zarras\Documents\zarras-home\doc\publications\work-in-progress\LehmanWS\CAiSE-lncs-version\LehmanWS_CR_Sources\figs\DF-MTurk.png"/>
          <p:cNvPicPr>
            <a:picLocks noChangeAspect="1" noChangeArrowheads="1"/>
          </p:cNvPicPr>
          <p:nvPr/>
        </p:nvPicPr>
        <p:blipFill>
          <a:blip r:embed="rId4" cstate="print"/>
          <a:srcRect/>
          <a:stretch>
            <a:fillRect/>
          </a:stretch>
        </p:blipFill>
        <p:spPr bwMode="auto">
          <a:xfrm>
            <a:off x="4572000" y="746760"/>
            <a:ext cx="4402719" cy="247557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a:solidFill>
            <a:schemeClr val="accent2">
              <a:lumMod val="20000"/>
              <a:lumOff val="80000"/>
            </a:schemeClr>
          </a:solidFill>
          <a:ln>
            <a:solidFill>
              <a:srgbClr val="00589A"/>
            </a:solidFill>
          </a:ln>
        </p:spPr>
        <p:txBody>
          <a:bodyPr vert="wordArtVert" anchor="t">
            <a:normAutofit/>
          </a:bodyPr>
          <a:lstStyle/>
          <a:p>
            <a:r>
              <a:rPr lang="en-US" b="1" dirty="0" smtClean="0">
                <a:solidFill>
                  <a:srgbClr val="004A82"/>
                </a:solidFill>
              </a:rPr>
              <a:t>Heartbeat</a:t>
            </a:r>
            <a:endParaRPr lang="el-GR" b="1" dirty="0">
              <a:solidFill>
                <a:srgbClr val="004A82"/>
              </a:solidFill>
            </a:endParaRPr>
          </a:p>
        </p:txBody>
      </p:sp>
      <p:pic>
        <p:nvPicPr>
          <p:cNvPr id="117762" name="Picture 2" descr="D:\Users\pvassil\RESEARCH\ACCEPTED\2016\16CAiSE_ZAS\working_Drafts\heartbeat.PNG"/>
          <p:cNvPicPr>
            <a:picLocks noChangeAspect="1" noChangeArrowheads="1"/>
          </p:cNvPicPr>
          <p:nvPr/>
        </p:nvPicPr>
        <p:blipFill>
          <a:blip r:embed="rId3" cstate="print"/>
          <a:srcRect/>
          <a:stretch>
            <a:fillRect/>
          </a:stretch>
        </p:blipFill>
        <p:spPr bwMode="auto">
          <a:xfrm>
            <a:off x="914400" y="0"/>
            <a:ext cx="7970922"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017520"/>
          <a:ext cx="8763000" cy="3383280"/>
        </p:xfrm>
        <a:graphic>
          <a:graphicData uri="http://schemas.openxmlformats.org/drawingml/2006/table">
            <a:tbl>
              <a:tblPr firstRow="1" bandRow="1">
                <a:tableStyleId>{0E3FDE45-AF77-4B5C-9715-49D594BDF05E}</a:tableStyleId>
              </a:tblPr>
              <a:tblGrid>
                <a:gridCol w="1229895"/>
                <a:gridCol w="7533105"/>
              </a:tblGrid>
              <a:tr h="284480">
                <a:tc>
                  <a:txBody>
                    <a:bodyPr/>
                    <a:lstStyle/>
                    <a:p>
                      <a:r>
                        <a:rPr lang="en-US" sz="1800" dirty="0" smtClean="0">
                          <a:solidFill>
                            <a:srgbClr val="004A82"/>
                          </a:solidFill>
                        </a:rPr>
                        <a:t>4</a:t>
                      </a:r>
                      <a:r>
                        <a:rPr lang="en-US" sz="1800" baseline="30000" dirty="0" smtClean="0">
                          <a:solidFill>
                            <a:srgbClr val="004A82"/>
                          </a:solidFill>
                        </a:rPr>
                        <a:t>th</a:t>
                      </a:r>
                      <a:r>
                        <a:rPr lang="en-US" sz="1800" dirty="0" smtClean="0">
                          <a:solidFill>
                            <a:srgbClr val="004A82"/>
                          </a:solidFill>
                        </a:rPr>
                        <a:t> Law</a:t>
                      </a:r>
                      <a:endParaRPr lang="en-US" sz="1800" dirty="0">
                        <a:solidFill>
                          <a:srgbClr val="004A82"/>
                        </a:solidFill>
                      </a:endParaRPr>
                    </a:p>
                  </a:txBody>
                  <a:tcPr/>
                </a:tc>
                <a:tc>
                  <a:txBody>
                    <a:bodyPr/>
                    <a:lstStyle/>
                    <a:p>
                      <a:r>
                        <a:rPr lang="en-US" sz="1800" kern="1200" baseline="0" dirty="0" smtClean="0">
                          <a:solidFill>
                            <a:schemeClr val="tx1"/>
                          </a:solidFill>
                          <a:latin typeface="+mn-lt"/>
                          <a:ea typeface="+mn-ea"/>
                          <a:cs typeface="+mn-cs"/>
                        </a:rPr>
                        <a:t>The work rate of an organization evolving an E-type system tends to be constant over the operational lifetime of that system, or phases of that lifetime</a:t>
                      </a:r>
                      <a:endParaRPr lang="en-US" sz="1800" dirty="0"/>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lang="en-US" sz="1800" kern="1200" baseline="0" dirty="0" smtClean="0">
                          <a:solidFill>
                            <a:schemeClr val="tx1"/>
                          </a:solidFill>
                          <a:latin typeface="+mn-lt"/>
                          <a:ea typeface="+mn-ea"/>
                          <a:cs typeface="+mn-cs"/>
                        </a:rPr>
                        <a:t>Indicators like personnel time dedicated to software evolution is typically unavailable and inaccurate. An approximation suggested by Lehman et al. is number of changes performed per release</a:t>
                      </a:r>
                      <a:endParaRPr kumimoji="0" lang="en-US" sz="1800" kern="1200" baseline="0" dirty="0" smtClean="0">
                        <a:solidFill>
                          <a:schemeClr val="tx1"/>
                        </a:solidFill>
                        <a:latin typeface="+mn-lt"/>
                        <a:ea typeface="+mn-ea"/>
                        <a:cs typeface="+mn-cs"/>
                      </a:endParaRPr>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a:txBody>
                    <a:bodyPr/>
                    <a:lstStyle/>
                    <a:p>
                      <a:r>
                        <a:rPr lang="en-US" sz="1800" b="1" dirty="0" smtClean="0">
                          <a:solidFill>
                            <a:srgbClr val="FF0000"/>
                          </a:solidFill>
                        </a:rPr>
                        <a:t>Inconclusive</a:t>
                      </a:r>
                      <a:endParaRPr lang="en-US" sz="1800" b="1" dirty="0">
                        <a:solidFill>
                          <a:srgbClr val="FF0000"/>
                        </a:solidFill>
                      </a:endParaRPr>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a:txBody>
                    <a:bodyPr/>
                    <a:lstStyle/>
                    <a:p>
                      <a:pPr marL="342900" indent="-342900" algn="just">
                        <a:buFont typeface="Wingdings" pitchFamily="2" charset="2"/>
                        <a:buChar char="§"/>
                      </a:pPr>
                      <a:r>
                        <a:rPr lang="en-US" sz="1800" kern="1200" baseline="0" dirty="0" smtClean="0">
                          <a:solidFill>
                            <a:schemeClr val="tx1"/>
                          </a:solidFill>
                          <a:latin typeface="+mn-lt"/>
                          <a:ea typeface="+mn-ea"/>
                          <a:cs typeface="+mn-cs"/>
                        </a:rPr>
                        <a:t>The amount of </a:t>
                      </a:r>
                      <a:r>
                        <a:rPr lang="en-US" sz="1800" b="1" kern="1200" baseline="0" dirty="0" smtClean="0">
                          <a:solidFill>
                            <a:srgbClr val="004A82"/>
                          </a:solidFill>
                          <a:latin typeface="+mn-lt"/>
                          <a:ea typeface="+mn-ea"/>
                          <a:cs typeface="+mn-cs"/>
                        </a:rPr>
                        <a:t>changes</a:t>
                      </a:r>
                      <a:r>
                        <a:rPr lang="en-US" sz="1800" kern="1200" baseline="0" dirty="0" smtClean="0">
                          <a:solidFill>
                            <a:schemeClr val="tx1"/>
                          </a:solidFill>
                          <a:latin typeface="+mn-lt"/>
                          <a:ea typeface="+mn-ea"/>
                          <a:cs typeface="+mn-cs"/>
                        </a:rPr>
                        <a:t> is </a:t>
                      </a:r>
                      <a:r>
                        <a:rPr lang="en-US" sz="1800" b="1" kern="1200" baseline="0" dirty="0" smtClean="0">
                          <a:solidFill>
                            <a:srgbClr val="004A82"/>
                          </a:solidFill>
                          <a:latin typeface="+mn-lt"/>
                          <a:ea typeface="+mn-ea"/>
                          <a:cs typeface="+mn-cs"/>
                        </a:rPr>
                        <a:t>not invariant</a:t>
                      </a:r>
                      <a:r>
                        <a:rPr lang="en-US" sz="1800" kern="1200" baseline="0" dirty="0" smtClean="0">
                          <a:solidFill>
                            <a:schemeClr val="tx1"/>
                          </a:solidFill>
                          <a:latin typeface="+mn-lt"/>
                          <a:ea typeface="+mn-ea"/>
                          <a:cs typeface="+mn-cs"/>
                        </a:rPr>
                        <a:t>; also, it is not possible to speak about phases in which the amount of changes remains constant. </a:t>
                      </a:r>
                    </a:p>
                    <a:p>
                      <a:pPr marL="342900" indent="-342900" algn="just">
                        <a:buFont typeface="Wingdings" pitchFamily="2" charset="2"/>
                        <a:buChar char="§"/>
                      </a:pPr>
                      <a:r>
                        <a:rPr lang="en-US" sz="1800" kern="1200" baseline="0" dirty="0" smtClean="0">
                          <a:solidFill>
                            <a:schemeClr val="tx1"/>
                          </a:solidFill>
                          <a:latin typeface="+mn-lt"/>
                          <a:ea typeface="+mn-ea"/>
                          <a:cs typeface="+mn-cs"/>
                        </a:rPr>
                        <a:t>On the other hand, it is </a:t>
                      </a:r>
                      <a:r>
                        <a:rPr lang="en-US" sz="1800" b="1" kern="1200" baseline="0" dirty="0" smtClean="0">
                          <a:solidFill>
                            <a:srgbClr val="004A82"/>
                          </a:solidFill>
                          <a:latin typeface="+mn-lt"/>
                          <a:ea typeface="+mn-ea"/>
                          <a:cs typeface="+mn-cs"/>
                        </a:rPr>
                        <a:t>not possible to know</a:t>
                      </a:r>
                      <a:r>
                        <a:rPr lang="en-US" sz="1800" kern="1200" baseline="0" dirty="0" smtClean="0">
                          <a:solidFill>
                            <a:schemeClr val="tx1"/>
                          </a:solidFill>
                          <a:latin typeface="+mn-lt"/>
                          <a:ea typeface="+mn-ea"/>
                          <a:cs typeface="+mn-cs"/>
                        </a:rPr>
                        <a:t> precisely the </a:t>
                      </a:r>
                      <a:r>
                        <a:rPr lang="en-US" sz="1800" b="1" kern="1200" baseline="0" dirty="0" smtClean="0">
                          <a:solidFill>
                            <a:srgbClr val="004A82"/>
                          </a:solidFill>
                          <a:latin typeface="+mn-lt"/>
                          <a:ea typeface="+mn-ea"/>
                          <a:cs typeface="+mn-cs"/>
                        </a:rPr>
                        <a:t>work done behind the scenes</a:t>
                      </a:r>
                    </a:p>
                  </a:txBody>
                  <a:tcPr/>
                </a:tc>
              </a:tr>
            </a:tbl>
          </a:graphicData>
        </a:graphic>
      </p:graphicFrame>
      <p:pic>
        <p:nvPicPr>
          <p:cNvPr id="7" name="Picture 2" descr="C:\Users\zarras\Documents\zarras-home\doc\publications\work-in-progress\LehmanWS\CAiSE-lncs-version\LehmanWS_CR_Sources\figs\DF-EC2.png"/>
          <p:cNvPicPr>
            <a:picLocks noChangeAspect="1" noChangeArrowheads="1"/>
          </p:cNvPicPr>
          <p:nvPr/>
        </p:nvPicPr>
        <p:blipFill>
          <a:blip r:embed="rId3" cstate="print"/>
          <a:srcRect/>
          <a:stretch>
            <a:fillRect/>
          </a:stretch>
        </p:blipFill>
        <p:spPr bwMode="auto">
          <a:xfrm>
            <a:off x="152400" y="522985"/>
            <a:ext cx="4368565" cy="2448815"/>
          </a:xfrm>
          <a:prstGeom prst="rect">
            <a:avLst/>
          </a:prstGeom>
          <a:noFill/>
        </p:spPr>
      </p:pic>
      <p:pic>
        <p:nvPicPr>
          <p:cNvPr id="8" name="Picture 3" descr="C:\Users\zarras\Documents\zarras-home\doc\publications\work-in-progress\LehmanWS\CAiSE-lncs-version\LehmanWS_CR_Sources\figs\DF-MTurk.png"/>
          <p:cNvPicPr>
            <a:picLocks noChangeAspect="1" noChangeArrowheads="1"/>
          </p:cNvPicPr>
          <p:nvPr/>
        </p:nvPicPr>
        <p:blipFill>
          <a:blip r:embed="rId4" cstate="print"/>
          <a:srcRect/>
          <a:stretch>
            <a:fillRect/>
          </a:stretch>
        </p:blipFill>
        <p:spPr bwMode="auto">
          <a:xfrm>
            <a:off x="4572000" y="457200"/>
            <a:ext cx="4402719" cy="24755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383280"/>
          <a:ext cx="8686800" cy="2560320"/>
        </p:xfrm>
        <a:graphic>
          <a:graphicData uri="http://schemas.openxmlformats.org/drawingml/2006/table">
            <a:tbl>
              <a:tblPr firstRow="1" bandRow="1">
                <a:tableStyleId>{0E3FDE45-AF77-4B5C-9715-49D594BDF05E}</a:tableStyleId>
              </a:tblPr>
              <a:tblGrid>
                <a:gridCol w="1371600"/>
                <a:gridCol w="4343400"/>
                <a:gridCol w="2971800"/>
              </a:tblGrid>
              <a:tr h="284480">
                <a:tc>
                  <a:txBody>
                    <a:bodyPr/>
                    <a:lstStyle/>
                    <a:p>
                      <a:r>
                        <a:rPr lang="en-US" sz="1800" dirty="0" smtClean="0">
                          <a:solidFill>
                            <a:srgbClr val="004A82"/>
                          </a:solidFill>
                        </a:rPr>
                        <a:t>2</a:t>
                      </a:r>
                      <a:r>
                        <a:rPr lang="en-US" sz="1800" baseline="30000" dirty="0" smtClean="0">
                          <a:solidFill>
                            <a:srgbClr val="004A82"/>
                          </a:solidFill>
                        </a:rPr>
                        <a:t>nd</a:t>
                      </a:r>
                      <a:r>
                        <a:rPr lang="en-US" sz="1800" dirty="0" smtClean="0">
                          <a:solidFill>
                            <a:srgbClr val="004A82"/>
                          </a:solidFill>
                        </a:rPr>
                        <a:t> Law</a:t>
                      </a:r>
                      <a:endParaRPr lang="en-US" sz="1800" dirty="0">
                        <a:solidFill>
                          <a:srgbClr val="004A82"/>
                        </a:solidFill>
                      </a:endParaRPr>
                    </a:p>
                  </a:txBody>
                  <a:tcPr/>
                </a:tc>
                <a:tc gridSpan="2">
                  <a:txBody>
                    <a:bodyPr/>
                    <a:lstStyle/>
                    <a:p>
                      <a:pPr algn="just"/>
                      <a:r>
                        <a:rPr kumimoji="0" lang="en-US" sz="1800" b="1" kern="1200" baseline="0" dirty="0" smtClean="0">
                          <a:solidFill>
                            <a:schemeClr val="tx1"/>
                          </a:solidFill>
                          <a:latin typeface="+mn-lt"/>
                          <a:ea typeface="+mn-ea"/>
                          <a:cs typeface="+mn-cs"/>
                        </a:rPr>
                        <a:t>As an E-type system is changed its complexity increases and becomes more difficult to evolve, unless work is done to maintain or reduce the complexity</a:t>
                      </a:r>
                      <a:endParaRPr lang="en-US" sz="1800" dirty="0"/>
                    </a:p>
                  </a:txBody>
                  <a:tcPr/>
                </a:tc>
                <a:tc hMerge="1">
                  <a:txBody>
                    <a:bodyPr/>
                    <a:lstStyle/>
                    <a:p>
                      <a:endParaRPr lang="en-US"/>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kumimoji="0" lang="en-US" sz="1800" kern="1200" baseline="0" dirty="0" smtClean="0">
                          <a:solidFill>
                            <a:schemeClr val="tx1"/>
                          </a:solidFill>
                          <a:latin typeface="+mn-lt"/>
                          <a:ea typeface="+mn-ea"/>
                          <a:cs typeface="+mn-cs"/>
                        </a:rPr>
                        <a:t>Complement of the ratio of the provided interfaces to the operations: </a:t>
                      </a:r>
                    </a:p>
                  </a:txBody>
                  <a:tcPr/>
                </a:tc>
                <a:tc>
                  <a:txBody>
                    <a:bodyPr/>
                    <a:lstStyle/>
                    <a:p>
                      <a:pPr algn="just"/>
                      <a:endParaRPr lang="en-US" sz="1800" dirty="0"/>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gridSpan="2">
                  <a:txBody>
                    <a:bodyPr/>
                    <a:lstStyle/>
                    <a:p>
                      <a:r>
                        <a:rPr lang="en-US" sz="1800" b="1" dirty="0" smtClean="0">
                          <a:solidFill>
                            <a:srgbClr val="FF0000"/>
                          </a:solidFill>
                        </a:rPr>
                        <a:t>Holds</a:t>
                      </a:r>
                      <a:endParaRPr lang="en-US" sz="1800" b="1" dirty="0">
                        <a:solidFill>
                          <a:srgbClr val="FF0000"/>
                        </a:solidFill>
                      </a:endParaRPr>
                    </a:p>
                  </a:txBody>
                  <a:tcPr/>
                </a:tc>
                <a:tc hMerge="1">
                  <a:txBody>
                    <a:bodyPr/>
                    <a:lstStyle/>
                    <a:p>
                      <a:endParaRPr lang="en-US"/>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gridSpan="2">
                  <a:txBody>
                    <a:bodyPr/>
                    <a:lstStyle/>
                    <a:p>
                      <a:pPr marL="342900" indent="-342900" algn="just">
                        <a:buFont typeface="Wingdings" pitchFamily="2" charset="2"/>
                        <a:buChar char="§"/>
                      </a:pPr>
                      <a:r>
                        <a:rPr kumimoji="0" lang="en-US" sz="1800" kern="1200" baseline="0" dirty="0" smtClean="0">
                          <a:solidFill>
                            <a:schemeClr val="tx1"/>
                          </a:solidFill>
                          <a:latin typeface="+mn-lt"/>
                          <a:ea typeface="+mn-ea"/>
                          <a:cs typeface="+mn-cs"/>
                        </a:rPr>
                        <a:t>Interface complexity, is </a:t>
                      </a:r>
                      <a:r>
                        <a:rPr kumimoji="0" lang="en-US" sz="1800" b="1" kern="1200" baseline="0" dirty="0" smtClean="0">
                          <a:solidFill>
                            <a:srgbClr val="00589A"/>
                          </a:solidFill>
                          <a:latin typeface="+mn-lt"/>
                          <a:ea typeface="+mn-ea"/>
                          <a:cs typeface="+mn-cs"/>
                        </a:rPr>
                        <a:t>high</a:t>
                      </a:r>
                      <a:r>
                        <a:rPr kumimoji="0" lang="en-US" sz="1800" b="1" kern="1200" baseline="0" dirty="0" smtClean="0">
                          <a:solidFill>
                            <a:schemeClr val="tx1"/>
                          </a:solidFill>
                          <a:latin typeface="+mn-lt"/>
                          <a:ea typeface="+mn-ea"/>
                          <a:cs typeface="+mn-cs"/>
                        </a:rPr>
                        <a:t>; i</a:t>
                      </a:r>
                      <a:r>
                        <a:rPr kumimoji="0" lang="en-US" sz="1800" kern="1200" baseline="0" dirty="0" smtClean="0">
                          <a:solidFill>
                            <a:schemeClr val="tx1"/>
                          </a:solidFill>
                          <a:latin typeface="+mn-lt"/>
                          <a:ea typeface="+mn-ea"/>
                          <a:cs typeface="+mn-cs"/>
                        </a:rPr>
                        <a:t>t </a:t>
                      </a:r>
                      <a:r>
                        <a:rPr kumimoji="0" lang="en-US" sz="1800" b="1" kern="1200" baseline="0" dirty="0" smtClean="0">
                          <a:solidFill>
                            <a:srgbClr val="00589A"/>
                          </a:solidFill>
                          <a:latin typeface="+mn-lt"/>
                          <a:ea typeface="+mn-ea"/>
                          <a:cs typeface="+mn-cs"/>
                        </a:rPr>
                        <a:t>smoothly increases</a:t>
                      </a:r>
                      <a:r>
                        <a:rPr kumimoji="0" lang="en-US" sz="1800" kern="1200" baseline="0" dirty="0" smtClean="0">
                          <a:solidFill>
                            <a:schemeClr val="tx1"/>
                          </a:solidFill>
                          <a:latin typeface="+mn-lt"/>
                          <a:ea typeface="+mn-ea"/>
                          <a:cs typeface="+mn-cs"/>
                        </a:rPr>
                        <a:t> over time; usually the increase is </a:t>
                      </a:r>
                      <a:r>
                        <a:rPr kumimoji="0" lang="en-US" sz="1800" b="1" kern="1200" baseline="0" dirty="0" smtClean="0">
                          <a:solidFill>
                            <a:srgbClr val="00589A"/>
                          </a:solidFill>
                          <a:latin typeface="+mn-lt"/>
                          <a:ea typeface="+mn-ea"/>
                          <a:cs typeface="+mn-cs"/>
                        </a:rPr>
                        <a:t>logarithmic</a:t>
                      </a:r>
                      <a:r>
                        <a:rPr kumimoji="0" lang="en-US" sz="1800" kern="1200" baseline="0" dirty="0" smtClean="0">
                          <a:solidFill>
                            <a:schemeClr val="tx1"/>
                          </a:solidFill>
                          <a:latin typeface="+mn-lt"/>
                          <a:ea typeface="+mn-ea"/>
                          <a:cs typeface="+mn-cs"/>
                        </a:rPr>
                        <a:t>.</a:t>
                      </a:r>
                      <a:endParaRPr lang="en-US" sz="1800" b="1" dirty="0">
                        <a:solidFill>
                          <a:srgbClr val="00589A"/>
                        </a:solidFill>
                      </a:endParaRPr>
                    </a:p>
                  </a:txBody>
                  <a:tcPr/>
                </a:tc>
                <a:tc hMerge="1">
                  <a:txBody>
                    <a:bodyPr/>
                    <a:lstStyle/>
                    <a:p>
                      <a:endParaRPr lang="en-US"/>
                    </a:p>
                  </a:txBody>
                  <a:tcPr/>
                </a:tc>
              </a:tr>
            </a:tbl>
          </a:graphicData>
        </a:graphic>
      </p:graphicFrame>
      <p:graphicFrame>
        <p:nvGraphicFramePr>
          <p:cNvPr id="5" name="Object 4"/>
          <p:cNvGraphicFramePr>
            <a:graphicFrameLocks noChangeAspect="1"/>
          </p:cNvGraphicFramePr>
          <p:nvPr/>
        </p:nvGraphicFramePr>
        <p:xfrm>
          <a:off x="6067044" y="4394945"/>
          <a:ext cx="2772156" cy="725695"/>
        </p:xfrm>
        <a:graphic>
          <a:graphicData uri="http://schemas.openxmlformats.org/presentationml/2006/ole">
            <p:oleObj spid="_x0000_s41986" name="Equation" r:id="rId4" imgW="2425680" imgH="634680" progId="Equation.3">
              <p:embed/>
            </p:oleObj>
          </a:graphicData>
        </a:graphic>
      </p:graphicFrame>
      <p:pic>
        <p:nvPicPr>
          <p:cNvPr id="41987" name="Picture 3" descr="C:\Users\zarras\Documents\zarras-home\doc\publications\work-in-progress\LehmanWS\CAiSE-lncs-version\LehmanWS_CR_Sources\figs\CX-EC2.png"/>
          <p:cNvPicPr>
            <a:picLocks noChangeAspect="1" noChangeArrowheads="1"/>
          </p:cNvPicPr>
          <p:nvPr/>
        </p:nvPicPr>
        <p:blipFill>
          <a:blip r:embed="rId5" cstate="print"/>
          <a:srcRect/>
          <a:stretch>
            <a:fillRect/>
          </a:stretch>
        </p:blipFill>
        <p:spPr bwMode="auto">
          <a:xfrm>
            <a:off x="0" y="777240"/>
            <a:ext cx="4605868" cy="2590800"/>
          </a:xfrm>
          <a:prstGeom prst="rect">
            <a:avLst/>
          </a:prstGeom>
          <a:noFill/>
        </p:spPr>
      </p:pic>
      <p:pic>
        <p:nvPicPr>
          <p:cNvPr id="41988" name="Picture 4" descr="C:\Users\zarras\Documents\zarras-home\doc\publications\work-in-progress\LehmanWS\CAiSE-lncs-version\LehmanWS_CR_Sources\figs\CX-SQS.png"/>
          <p:cNvPicPr>
            <a:picLocks noChangeAspect="1" noChangeArrowheads="1"/>
          </p:cNvPicPr>
          <p:nvPr/>
        </p:nvPicPr>
        <p:blipFill>
          <a:blip r:embed="rId6" cstate="print"/>
          <a:srcRect/>
          <a:stretch>
            <a:fillRect/>
          </a:stretch>
        </p:blipFill>
        <p:spPr bwMode="auto">
          <a:xfrm>
            <a:off x="4343400" y="753427"/>
            <a:ext cx="4648200" cy="26146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a:solidFill>
            <a:schemeClr val="accent2">
              <a:lumMod val="20000"/>
              <a:lumOff val="80000"/>
            </a:schemeClr>
          </a:solidFill>
          <a:ln>
            <a:solidFill>
              <a:srgbClr val="00589A"/>
            </a:solidFill>
          </a:ln>
        </p:spPr>
        <p:txBody>
          <a:bodyPr vert="wordArtVert" anchor="t">
            <a:normAutofit/>
          </a:bodyPr>
          <a:lstStyle/>
          <a:p>
            <a:r>
              <a:rPr lang="en-US" b="1" dirty="0" smtClean="0">
                <a:solidFill>
                  <a:srgbClr val="004A82"/>
                </a:solidFill>
              </a:rPr>
              <a:t>Complexity</a:t>
            </a:r>
            <a:endParaRPr lang="el-GR" b="1" dirty="0">
              <a:solidFill>
                <a:srgbClr val="004A82"/>
              </a:solidFill>
            </a:endParaRPr>
          </a:p>
        </p:txBody>
      </p:sp>
      <p:pic>
        <p:nvPicPr>
          <p:cNvPr id="116738" name="Picture 2" descr="D:\Users\pvassil\RESEARCH\ACCEPTED\2016\16CAiSE_ZAS\working_Drafts\complexity.PNG"/>
          <p:cNvPicPr>
            <a:picLocks noChangeAspect="1" noChangeArrowheads="1"/>
          </p:cNvPicPr>
          <p:nvPr/>
        </p:nvPicPr>
        <p:blipFill>
          <a:blip r:embed="rId3" cstate="print"/>
          <a:srcRect/>
          <a:stretch>
            <a:fillRect/>
          </a:stretch>
        </p:blipFill>
        <p:spPr bwMode="auto">
          <a:xfrm>
            <a:off x="922972" y="0"/>
            <a:ext cx="8221028" cy="68837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Fundamental question</a:t>
            </a:r>
            <a:endParaRPr lang="en-US" dirty="0"/>
          </a:p>
        </p:txBody>
      </p:sp>
      <p:sp>
        <p:nvSpPr>
          <p:cNvPr id="6" name="Rectangle 5"/>
          <p:cNvSpPr/>
          <p:nvPr/>
        </p:nvSpPr>
        <p:spPr>
          <a:xfrm>
            <a:off x="1295400" y="2316301"/>
            <a:ext cx="6172200" cy="2246769"/>
          </a:xfrm>
          <a:prstGeom prst="rect">
            <a:avLst/>
          </a:prstGeom>
        </p:spPr>
        <p:txBody>
          <a:bodyPr wrap="square">
            <a:spAutoFit/>
          </a:bodyPr>
          <a:lstStyle/>
          <a:p>
            <a:r>
              <a:rPr lang="en-US" sz="2800" dirty="0" smtClean="0"/>
              <a:t>What are the </a:t>
            </a:r>
            <a:r>
              <a:rPr lang="en-US" sz="2800" b="1" dirty="0" smtClean="0">
                <a:solidFill>
                  <a:srgbClr val="00589A"/>
                </a:solidFill>
              </a:rPr>
              <a:t>patterns</a:t>
            </a:r>
            <a:r>
              <a:rPr lang="en-US" sz="2800" dirty="0" smtClean="0"/>
              <a:t> of</a:t>
            </a:r>
          </a:p>
          <a:p>
            <a:r>
              <a:rPr lang="en-US" sz="2800" dirty="0" smtClean="0"/>
              <a:t>     </a:t>
            </a:r>
          </a:p>
          <a:p>
            <a:pPr algn="ctr"/>
            <a:r>
              <a:rPr lang="en-US" sz="2800" b="1" dirty="0" smtClean="0">
                <a:solidFill>
                  <a:srgbClr val="00589A"/>
                </a:solidFill>
              </a:rPr>
              <a:t>web service evolution</a:t>
            </a:r>
            <a:endParaRPr lang="en-US" sz="2800" dirty="0" smtClean="0"/>
          </a:p>
          <a:p>
            <a:pPr algn="ctr"/>
            <a:endParaRPr lang="en-US" sz="2800" dirty="0" smtClean="0"/>
          </a:p>
          <a:p>
            <a:pPr algn="r"/>
            <a:r>
              <a:rPr lang="en-US" sz="2800" dirty="0" smtClean="0"/>
              <a:t>from the viewpoint of an </a:t>
            </a:r>
          </a:p>
        </p:txBody>
      </p:sp>
      <p:sp>
        <p:nvSpPr>
          <p:cNvPr id="4098" name="AutoShape 2" descr="Αποτέλεσμα εικόνας για amazon web services"/>
          <p:cNvSpPr>
            <a:spLocks noChangeAspect="1" noChangeArrowheads="1"/>
          </p:cNvSpPr>
          <p:nvPr/>
        </p:nvSpPr>
        <p:spPr bwMode="auto">
          <a:xfrm>
            <a:off x="155575" y="10358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876800" y="4724400"/>
            <a:ext cx="3283271" cy="523220"/>
          </a:xfrm>
          <a:prstGeom prst="rect">
            <a:avLst/>
          </a:prstGeom>
        </p:spPr>
        <p:txBody>
          <a:bodyPr wrap="none">
            <a:spAutoFit/>
          </a:bodyPr>
          <a:lstStyle/>
          <a:p>
            <a:pPr algn="r"/>
            <a:r>
              <a:rPr lang="en-US" sz="2800" b="1" dirty="0" smtClean="0">
                <a:solidFill>
                  <a:srgbClr val="00589A"/>
                </a:solidFill>
              </a:rPr>
              <a:t>external observer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200400"/>
          <a:ext cx="8763001" cy="3383280"/>
        </p:xfrm>
        <a:graphic>
          <a:graphicData uri="http://schemas.openxmlformats.org/drawingml/2006/table">
            <a:tbl>
              <a:tblPr firstRow="1" bandRow="1">
                <a:tableStyleId>{0E3FDE45-AF77-4B5C-9715-49D594BDF05E}</a:tableStyleId>
              </a:tblPr>
              <a:tblGrid>
                <a:gridCol w="1229895"/>
                <a:gridCol w="7533106"/>
              </a:tblGrid>
              <a:tr h="284480">
                <a:tc>
                  <a:txBody>
                    <a:bodyPr/>
                    <a:lstStyle/>
                    <a:p>
                      <a:r>
                        <a:rPr lang="en-US" sz="1800" dirty="0" smtClean="0">
                          <a:solidFill>
                            <a:srgbClr val="004A82"/>
                          </a:solidFill>
                        </a:rPr>
                        <a:t>7</a:t>
                      </a:r>
                      <a:r>
                        <a:rPr lang="en-US" sz="1800" baseline="30000" dirty="0" smtClean="0">
                          <a:solidFill>
                            <a:srgbClr val="004A82"/>
                          </a:solidFill>
                        </a:rPr>
                        <a:t>th</a:t>
                      </a:r>
                      <a:r>
                        <a:rPr lang="en-US" sz="1800" dirty="0" smtClean="0">
                          <a:solidFill>
                            <a:srgbClr val="004A82"/>
                          </a:solidFill>
                        </a:rPr>
                        <a:t> Law</a:t>
                      </a:r>
                      <a:endParaRPr lang="en-US" sz="1800" dirty="0">
                        <a:solidFill>
                          <a:srgbClr val="004A82"/>
                        </a:solidFill>
                      </a:endParaRPr>
                    </a:p>
                  </a:txBody>
                  <a:tcPr/>
                </a:tc>
                <a:tc>
                  <a:txBody>
                    <a:bodyPr/>
                    <a:lstStyle/>
                    <a:p>
                      <a:pPr algn="just"/>
                      <a:r>
                        <a:rPr kumimoji="0" lang="en-US" sz="1800" b="1" kern="1200" baseline="0" dirty="0" smtClean="0">
                          <a:solidFill>
                            <a:schemeClr val="tx1"/>
                          </a:solidFill>
                          <a:latin typeface="+mn-lt"/>
                          <a:ea typeface="+mn-ea"/>
                          <a:cs typeface="+mn-cs"/>
                        </a:rPr>
                        <a:t>The quality of an E-type system will appear to be declining, unless rigorously maintained and adapted to operational environment changes</a:t>
                      </a:r>
                      <a:endParaRPr lang="en-US" sz="1800" dirty="0"/>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marL="342900" indent="-342900">
                        <a:buFont typeface="Wingdings" pitchFamily="2" charset="2"/>
                        <a:buChar char="§"/>
                      </a:pPr>
                      <a:r>
                        <a:rPr lang="en-US" sz="1800" kern="1200" baseline="0" dirty="0" smtClean="0">
                          <a:solidFill>
                            <a:schemeClr val="tx1"/>
                          </a:solidFill>
                          <a:latin typeface="+mn-lt"/>
                          <a:ea typeface="+mn-ea"/>
                          <a:cs typeface="+mn-cs"/>
                        </a:rPr>
                        <a:t>The assessment is problematic because the required data are typically not publicly available . </a:t>
                      </a:r>
                    </a:p>
                    <a:p>
                      <a:pPr marL="342900" indent="-342900" algn="just">
                        <a:buFont typeface="Wingdings" pitchFamily="2" charset="2"/>
                        <a:buChar char="§"/>
                      </a:pPr>
                      <a:r>
                        <a:rPr lang="en-US" sz="1800" kern="1200" baseline="0" dirty="0" smtClean="0">
                          <a:solidFill>
                            <a:schemeClr val="tx1"/>
                          </a:solidFill>
                          <a:latin typeface="+mn-lt"/>
                          <a:ea typeface="+mn-ea"/>
                          <a:cs typeface="+mn-cs"/>
                        </a:rPr>
                        <a:t>Lehman et al. discuss a more general strategy based on induction:  </a:t>
                      </a:r>
                      <a:r>
                        <a:rPr lang="en-US" sz="1800" b="1" kern="1200" baseline="0" dirty="0" smtClean="0">
                          <a:solidFill>
                            <a:srgbClr val="004A82"/>
                          </a:solidFill>
                          <a:latin typeface="+mn-lt"/>
                          <a:ea typeface="+mn-ea"/>
                          <a:cs typeface="+mn-cs"/>
                        </a:rPr>
                        <a:t>quality decline</a:t>
                      </a:r>
                      <a:r>
                        <a:rPr lang="en-US" sz="1800" kern="1200" baseline="0" dirty="0" smtClean="0">
                          <a:solidFill>
                            <a:schemeClr val="tx1"/>
                          </a:solidFill>
                          <a:latin typeface="+mn-lt"/>
                          <a:ea typeface="+mn-ea"/>
                          <a:cs typeface="+mn-cs"/>
                        </a:rPr>
                        <a:t>, follows from </a:t>
                      </a:r>
                      <a:r>
                        <a:rPr lang="en-US" sz="1800" b="1" kern="1200" baseline="0" dirty="0" smtClean="0">
                          <a:solidFill>
                            <a:srgbClr val="004A82"/>
                          </a:solidFill>
                          <a:latin typeface="+mn-lt"/>
                          <a:ea typeface="+mn-ea"/>
                          <a:cs typeface="+mn-cs"/>
                        </a:rPr>
                        <a:t>functional growth </a:t>
                      </a:r>
                      <a:r>
                        <a:rPr lang="en-US" sz="1800" kern="1200" baseline="0" dirty="0" smtClean="0">
                          <a:solidFill>
                            <a:schemeClr val="tx1"/>
                          </a:solidFill>
                          <a:latin typeface="+mn-lt"/>
                          <a:ea typeface="+mn-ea"/>
                          <a:cs typeface="+mn-cs"/>
                        </a:rPr>
                        <a:t>and </a:t>
                      </a:r>
                      <a:r>
                        <a:rPr lang="en-US" sz="1800" b="1" kern="1200" baseline="0" dirty="0" smtClean="0">
                          <a:solidFill>
                            <a:srgbClr val="004A82"/>
                          </a:solidFill>
                          <a:latin typeface="+mn-lt"/>
                          <a:ea typeface="+mn-ea"/>
                          <a:cs typeface="+mn-cs"/>
                        </a:rPr>
                        <a:t>increasing complexity</a:t>
                      </a:r>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a:txBody>
                    <a:bodyPr/>
                    <a:lstStyle/>
                    <a:p>
                      <a:r>
                        <a:rPr lang="en-US" sz="1800" b="1" dirty="0" smtClean="0">
                          <a:solidFill>
                            <a:srgbClr val="FF0000"/>
                          </a:solidFill>
                        </a:rPr>
                        <a:t>Inconclusive</a:t>
                      </a:r>
                      <a:endParaRPr lang="en-US" sz="1800" b="1" dirty="0">
                        <a:solidFill>
                          <a:srgbClr val="FF0000"/>
                        </a:solidFill>
                      </a:endParaRPr>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a:txBody>
                    <a:bodyPr/>
                    <a:lstStyle/>
                    <a:p>
                      <a:pPr marL="342900" indent="-342900" algn="just">
                        <a:buFont typeface="Wingdings" pitchFamily="2" charset="2"/>
                        <a:buChar char="§"/>
                      </a:pPr>
                      <a:r>
                        <a:rPr lang="en-US" sz="1800" kern="1200" baseline="0" dirty="0" smtClean="0">
                          <a:solidFill>
                            <a:schemeClr val="tx1"/>
                          </a:solidFill>
                          <a:latin typeface="+mn-lt"/>
                          <a:ea typeface="+mn-ea"/>
                          <a:cs typeface="+mn-cs"/>
                        </a:rPr>
                        <a:t>By following the general strategy suggested by Lehman et al. we have </a:t>
                      </a:r>
                      <a:r>
                        <a:rPr lang="en-US" sz="1800" b="1" kern="1200" baseline="0" dirty="0" smtClean="0">
                          <a:solidFill>
                            <a:srgbClr val="004A82"/>
                          </a:solidFill>
                          <a:latin typeface="+mn-lt"/>
                          <a:ea typeface="+mn-ea"/>
                          <a:cs typeface="+mn-cs"/>
                        </a:rPr>
                        <a:t>indications</a:t>
                      </a:r>
                      <a:r>
                        <a:rPr lang="en-US" sz="1800" kern="1200" baseline="0" dirty="0" smtClean="0">
                          <a:solidFill>
                            <a:schemeClr val="tx1"/>
                          </a:solidFill>
                          <a:latin typeface="+mn-lt"/>
                          <a:ea typeface="+mn-ea"/>
                          <a:cs typeface="+mn-cs"/>
                        </a:rPr>
                        <a:t> that the seventh law </a:t>
                      </a:r>
                      <a:r>
                        <a:rPr lang="en-US" sz="1800" b="1" kern="1200" baseline="0" dirty="0" smtClean="0">
                          <a:solidFill>
                            <a:srgbClr val="004A82"/>
                          </a:solidFill>
                          <a:latin typeface="+mn-lt"/>
                          <a:ea typeface="+mn-ea"/>
                          <a:cs typeface="+mn-cs"/>
                        </a:rPr>
                        <a:t>holds</a:t>
                      </a:r>
                      <a:r>
                        <a:rPr lang="en-US" sz="1800" kern="1200" baseline="0" dirty="0" smtClean="0">
                          <a:solidFill>
                            <a:schemeClr val="tx1"/>
                          </a:solidFill>
                          <a:latin typeface="+mn-lt"/>
                          <a:ea typeface="+mn-ea"/>
                          <a:cs typeface="+mn-cs"/>
                        </a:rPr>
                        <a:t> for the examined services. </a:t>
                      </a:r>
                    </a:p>
                    <a:p>
                      <a:pPr marL="342900" indent="-342900" algn="just">
                        <a:buFont typeface="Wingdings" pitchFamily="2" charset="2"/>
                        <a:buChar char="§"/>
                      </a:pPr>
                      <a:r>
                        <a:rPr lang="en-US" sz="1800" kern="1200" baseline="0" dirty="0" smtClean="0">
                          <a:solidFill>
                            <a:schemeClr val="tx1"/>
                          </a:solidFill>
                          <a:latin typeface="+mn-lt"/>
                          <a:ea typeface="+mn-ea"/>
                          <a:cs typeface="+mn-cs"/>
                        </a:rPr>
                        <a:t>However,  there are </a:t>
                      </a:r>
                      <a:r>
                        <a:rPr lang="en-US" sz="1800" b="1" kern="1200" baseline="0" dirty="0" smtClean="0">
                          <a:solidFill>
                            <a:srgbClr val="004A82"/>
                          </a:solidFill>
                          <a:latin typeface="+mn-lt"/>
                          <a:ea typeface="+mn-ea"/>
                          <a:cs typeface="+mn-cs"/>
                        </a:rPr>
                        <a:t>no concrete qualitative evaluations</a:t>
                      </a:r>
                      <a:endParaRPr lang="en-US" sz="1800" b="1" dirty="0">
                        <a:solidFill>
                          <a:srgbClr val="004A82"/>
                        </a:solidFill>
                      </a:endParaRPr>
                    </a:p>
                  </a:txBody>
                  <a:tcPr/>
                </a:tc>
              </a:tr>
            </a:tbl>
          </a:graphicData>
        </a:graphic>
      </p:graphicFrame>
      <p:pic>
        <p:nvPicPr>
          <p:cNvPr id="61443" name="Picture 3" descr="C:\Users\zarras\Documents\zarras-home\doc\publications\work-in-progress\LehmanWS\CAiSE-lncs-version\CR_working_long_4_web_page\figs\Growth-EC2.png"/>
          <p:cNvPicPr>
            <a:picLocks noChangeAspect="1" noChangeArrowheads="1"/>
          </p:cNvPicPr>
          <p:nvPr/>
        </p:nvPicPr>
        <p:blipFill>
          <a:blip r:embed="rId3" cstate="print"/>
          <a:srcRect/>
          <a:stretch>
            <a:fillRect/>
          </a:stretch>
        </p:blipFill>
        <p:spPr bwMode="auto">
          <a:xfrm>
            <a:off x="76200" y="518160"/>
            <a:ext cx="4411547" cy="2535608"/>
          </a:xfrm>
          <a:prstGeom prst="rect">
            <a:avLst/>
          </a:prstGeom>
          <a:noFill/>
        </p:spPr>
      </p:pic>
      <p:pic>
        <p:nvPicPr>
          <p:cNvPr id="7" name="Picture 3" descr="C:\Users\zarras\Documents\zarras-home\doc\publications\work-in-progress\LehmanWS\CAiSE-lncs-version\LehmanWS_CR_Sources\figs\CX-EC2.png"/>
          <p:cNvPicPr>
            <a:picLocks noChangeAspect="1" noChangeArrowheads="1"/>
          </p:cNvPicPr>
          <p:nvPr/>
        </p:nvPicPr>
        <p:blipFill>
          <a:blip r:embed="rId4" cstate="print"/>
          <a:srcRect/>
          <a:stretch>
            <a:fillRect/>
          </a:stretch>
        </p:blipFill>
        <p:spPr bwMode="auto">
          <a:xfrm>
            <a:off x="4309532" y="381000"/>
            <a:ext cx="4605868" cy="259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307080"/>
          <a:ext cx="8763000" cy="2560320"/>
        </p:xfrm>
        <a:graphic>
          <a:graphicData uri="http://schemas.openxmlformats.org/drawingml/2006/table">
            <a:tbl>
              <a:tblPr firstRow="1" bandRow="1">
                <a:tableStyleId>{0E3FDE45-AF77-4B5C-9715-49D594BDF05E}</a:tableStyleId>
              </a:tblPr>
              <a:tblGrid>
                <a:gridCol w="1229895"/>
                <a:gridCol w="2961105"/>
                <a:gridCol w="4572000"/>
              </a:tblGrid>
              <a:tr h="284480">
                <a:tc>
                  <a:txBody>
                    <a:bodyPr/>
                    <a:lstStyle/>
                    <a:p>
                      <a:r>
                        <a:rPr lang="en-US" sz="1800" dirty="0" smtClean="0">
                          <a:solidFill>
                            <a:srgbClr val="004A82"/>
                          </a:solidFill>
                        </a:rPr>
                        <a:t>3</a:t>
                      </a:r>
                      <a:r>
                        <a:rPr lang="en-US" sz="1800" baseline="30000" dirty="0" smtClean="0">
                          <a:solidFill>
                            <a:srgbClr val="004A82"/>
                          </a:solidFill>
                        </a:rPr>
                        <a:t>nd</a:t>
                      </a:r>
                      <a:r>
                        <a:rPr lang="en-US" sz="1800" dirty="0" smtClean="0">
                          <a:solidFill>
                            <a:srgbClr val="004A82"/>
                          </a:solidFill>
                        </a:rPr>
                        <a:t> Law</a:t>
                      </a:r>
                      <a:endParaRPr lang="en-US" sz="1800" dirty="0">
                        <a:solidFill>
                          <a:srgbClr val="004A82"/>
                        </a:solidFill>
                      </a:endParaRPr>
                    </a:p>
                  </a:txBody>
                  <a:tcPr/>
                </a:tc>
                <a:tc gridSpan="2">
                  <a:txBody>
                    <a:bodyPr/>
                    <a:lstStyle/>
                    <a:p>
                      <a:pPr algn="just"/>
                      <a:r>
                        <a:rPr kumimoji="0" lang="en-US" sz="1800" b="1" kern="1200" baseline="0" dirty="0" smtClean="0">
                          <a:solidFill>
                            <a:schemeClr val="tx1"/>
                          </a:solidFill>
                          <a:latin typeface="+mn-lt"/>
                          <a:ea typeface="+mn-ea"/>
                          <a:cs typeface="+mn-cs"/>
                        </a:rPr>
                        <a:t>Global E-type system evolution is feedback regulated</a:t>
                      </a:r>
                      <a:endParaRPr lang="en-US" sz="1800" dirty="0"/>
                    </a:p>
                  </a:txBody>
                  <a:tcPr/>
                </a:tc>
                <a:tc hMerge="1">
                  <a:txBody>
                    <a:bodyPr/>
                    <a:lstStyle/>
                    <a:p>
                      <a:endParaRPr lang="en-US"/>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kumimoji="0" lang="en-US" sz="1800" kern="1200" baseline="0" dirty="0" smtClean="0">
                          <a:solidFill>
                            <a:schemeClr val="tx1"/>
                          </a:solidFill>
                          <a:latin typeface="+mn-lt"/>
                          <a:ea typeface="+mn-ea"/>
                          <a:cs typeface="+mn-cs"/>
                        </a:rPr>
                        <a:t>Demonstrated by patterns in the incremental growth: </a:t>
                      </a:r>
                    </a:p>
                  </a:txBody>
                  <a:tcPr/>
                </a:tc>
                <a:tc>
                  <a:txBody>
                    <a:bodyPr/>
                    <a:lstStyle/>
                    <a:p>
                      <a:pPr algn="just"/>
                      <a:endParaRPr lang="en-US" sz="1800" dirty="0"/>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gridSpan="2">
                  <a:txBody>
                    <a:bodyPr/>
                    <a:lstStyle/>
                    <a:p>
                      <a:r>
                        <a:rPr lang="en-US" sz="1800" b="1" dirty="0" smtClean="0">
                          <a:solidFill>
                            <a:srgbClr val="FF0000"/>
                          </a:solidFill>
                        </a:rPr>
                        <a:t>Holds</a:t>
                      </a:r>
                      <a:endParaRPr lang="en-US" sz="1800" b="1" dirty="0">
                        <a:solidFill>
                          <a:srgbClr val="FF0000"/>
                        </a:solidFill>
                      </a:endParaRPr>
                    </a:p>
                  </a:txBody>
                  <a:tcPr/>
                </a:tc>
                <a:tc hMerge="1">
                  <a:txBody>
                    <a:bodyPr/>
                    <a:lstStyle/>
                    <a:p>
                      <a:endParaRPr lang="en-US"/>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gridSpan="2">
                  <a:txBody>
                    <a:bodyPr/>
                    <a:lstStyle/>
                    <a:p>
                      <a:pPr marL="342900" indent="-342900" algn="just">
                        <a:buFont typeface="Wingdings" pitchFamily="2" charset="2"/>
                        <a:buChar char="§"/>
                      </a:pPr>
                      <a:r>
                        <a:rPr kumimoji="0" lang="en-US" sz="1800" kern="1200" baseline="0" dirty="0" smtClean="0">
                          <a:solidFill>
                            <a:schemeClr val="tx1"/>
                          </a:solidFill>
                          <a:latin typeface="+mn-lt"/>
                          <a:ea typeface="+mn-ea"/>
                          <a:cs typeface="+mn-cs"/>
                        </a:rPr>
                        <a:t>Two </a:t>
                      </a:r>
                      <a:r>
                        <a:rPr kumimoji="0" lang="en-US" sz="1800" b="1" kern="1200" baseline="0" dirty="0" smtClean="0">
                          <a:solidFill>
                            <a:srgbClr val="004A82"/>
                          </a:solidFill>
                          <a:latin typeface="+mn-lt"/>
                          <a:ea typeface="+mn-ea"/>
                          <a:cs typeface="+mn-cs"/>
                        </a:rPr>
                        <a:t>patterns</a:t>
                      </a:r>
                      <a:r>
                        <a:rPr kumimoji="0" lang="en-US" sz="1800" kern="1200" baseline="0" dirty="0" smtClean="0">
                          <a:solidFill>
                            <a:schemeClr val="tx1"/>
                          </a:solidFill>
                          <a:latin typeface="+mn-lt"/>
                          <a:ea typeface="+mn-ea"/>
                          <a:cs typeface="+mn-cs"/>
                        </a:rPr>
                        <a:t> of incremental growth: </a:t>
                      </a:r>
                      <a:r>
                        <a:rPr kumimoji="0" lang="en-US" sz="1800" b="1" kern="1200" baseline="0" dirty="0" smtClean="0">
                          <a:solidFill>
                            <a:srgbClr val="004A82"/>
                          </a:solidFill>
                          <a:latin typeface="+mn-lt"/>
                          <a:ea typeface="+mn-ea"/>
                          <a:cs typeface="+mn-cs"/>
                        </a:rPr>
                        <a:t>spikes</a:t>
                      </a:r>
                      <a:r>
                        <a:rPr kumimoji="0" lang="en-US" sz="1800" kern="1200" baseline="0" dirty="0" smtClean="0">
                          <a:solidFill>
                            <a:schemeClr val="tx1"/>
                          </a:solidFill>
                          <a:latin typeface="+mn-lt"/>
                          <a:ea typeface="+mn-ea"/>
                          <a:cs typeface="+mn-cs"/>
                        </a:rPr>
                        <a:t> and </a:t>
                      </a:r>
                      <a:r>
                        <a:rPr kumimoji="0" lang="en-US" sz="1800" b="1" kern="1200" baseline="0" dirty="0" smtClean="0">
                          <a:solidFill>
                            <a:srgbClr val="004A82"/>
                          </a:solidFill>
                          <a:latin typeface="+mn-lt"/>
                          <a:ea typeface="+mn-ea"/>
                          <a:cs typeface="+mn-cs"/>
                        </a:rPr>
                        <a:t>calmness</a:t>
                      </a:r>
                      <a:r>
                        <a:rPr kumimoji="0" lang="en-US" sz="1800" kern="1200" baseline="0" dirty="0" smtClean="0">
                          <a:solidFill>
                            <a:schemeClr val="tx1"/>
                          </a:solidFill>
                          <a:latin typeface="+mn-lt"/>
                          <a:ea typeface="+mn-ea"/>
                          <a:cs typeface="+mn-cs"/>
                        </a:rPr>
                        <a:t> </a:t>
                      </a:r>
                      <a:r>
                        <a:rPr kumimoji="0" lang="en-US" sz="1800" b="1" kern="1200" baseline="0" dirty="0" smtClean="0">
                          <a:solidFill>
                            <a:srgbClr val="004A82"/>
                          </a:solidFill>
                          <a:latin typeface="+mn-lt"/>
                          <a:ea typeface="+mn-ea"/>
                          <a:cs typeface="+mn-cs"/>
                        </a:rPr>
                        <a:t>periods</a:t>
                      </a:r>
                      <a:r>
                        <a:rPr kumimoji="0" lang="en-US" sz="1800" kern="1200" baseline="0" dirty="0" smtClean="0">
                          <a:solidFill>
                            <a:schemeClr val="tx1"/>
                          </a:solidFill>
                          <a:latin typeface="+mn-lt"/>
                          <a:ea typeface="+mn-ea"/>
                          <a:cs typeface="+mn-cs"/>
                        </a:rPr>
                        <a:t>, which together indicate the existence of a stabilization mechanism.</a:t>
                      </a:r>
                    </a:p>
                    <a:p>
                      <a:pPr marL="342900" indent="-342900" algn="just">
                        <a:buFont typeface="Wingdings" pitchFamily="2" charset="2"/>
                        <a:buChar char="§"/>
                      </a:pPr>
                      <a:r>
                        <a:rPr kumimoji="0" lang="en-US" sz="1800" kern="1200" baseline="0" dirty="0" smtClean="0">
                          <a:solidFill>
                            <a:schemeClr val="tx1"/>
                          </a:solidFill>
                          <a:latin typeface="+mn-lt"/>
                          <a:ea typeface="+mn-ea"/>
                          <a:cs typeface="+mn-cs"/>
                        </a:rPr>
                        <a:t>Calmness periods involve </a:t>
                      </a:r>
                      <a:r>
                        <a:rPr kumimoji="0" lang="en-US" sz="1800" b="1" kern="1200" baseline="0" dirty="0" smtClean="0">
                          <a:solidFill>
                            <a:srgbClr val="004A82"/>
                          </a:solidFill>
                          <a:latin typeface="+mn-lt"/>
                          <a:ea typeface="+mn-ea"/>
                          <a:cs typeface="+mn-cs"/>
                        </a:rPr>
                        <a:t>internal</a:t>
                      </a:r>
                      <a:r>
                        <a:rPr kumimoji="0" lang="en-US" sz="1800" kern="1200" baseline="0" dirty="0" smtClean="0">
                          <a:solidFill>
                            <a:schemeClr val="tx1"/>
                          </a:solidFill>
                          <a:latin typeface="+mn-lt"/>
                          <a:ea typeface="+mn-ea"/>
                          <a:cs typeface="+mn-cs"/>
                        </a:rPr>
                        <a:t> </a:t>
                      </a:r>
                      <a:r>
                        <a:rPr kumimoji="0" lang="en-US" sz="1800" b="1" kern="1200" baseline="0" dirty="0" smtClean="0">
                          <a:solidFill>
                            <a:srgbClr val="004A82"/>
                          </a:solidFill>
                          <a:latin typeface="+mn-lt"/>
                          <a:ea typeface="+mn-ea"/>
                          <a:cs typeface="+mn-cs"/>
                        </a:rPr>
                        <a:t>improvements</a:t>
                      </a:r>
                      <a:r>
                        <a:rPr kumimoji="0" lang="en-US" sz="1800" kern="1200" baseline="0" dirty="0" smtClean="0">
                          <a:solidFill>
                            <a:schemeClr val="tx1"/>
                          </a:solidFill>
                          <a:latin typeface="+mn-lt"/>
                          <a:ea typeface="+mn-ea"/>
                          <a:cs typeface="+mn-cs"/>
                        </a:rPr>
                        <a:t> on documentation, bug fixing, security patching and extension of programming facilities.</a:t>
                      </a:r>
                      <a:endParaRPr lang="en-US" sz="1800" b="1" dirty="0">
                        <a:solidFill>
                          <a:srgbClr val="00589A"/>
                        </a:solidFill>
                      </a:endParaRPr>
                    </a:p>
                  </a:txBody>
                  <a:tcPr/>
                </a:tc>
                <a:tc hMerge="1">
                  <a:txBody>
                    <a:bodyPr/>
                    <a:lstStyle/>
                    <a:p>
                      <a:endParaRPr lang="en-US"/>
                    </a:p>
                  </a:txBody>
                  <a:tcPr/>
                </a:tc>
              </a:tr>
            </a:tbl>
          </a:graphicData>
        </a:graphic>
      </p:graphicFrame>
      <p:graphicFrame>
        <p:nvGraphicFramePr>
          <p:cNvPr id="5" name="Object 4"/>
          <p:cNvGraphicFramePr>
            <a:graphicFrameLocks noChangeAspect="1"/>
          </p:cNvGraphicFramePr>
          <p:nvPr/>
        </p:nvGraphicFramePr>
        <p:xfrm>
          <a:off x="4724400" y="3810000"/>
          <a:ext cx="4237037" cy="377825"/>
        </p:xfrm>
        <a:graphic>
          <a:graphicData uri="http://schemas.openxmlformats.org/presentationml/2006/ole">
            <p:oleObj spid="_x0000_s58370" name="Equation" r:id="rId4" imgW="3708360" imgH="330120" progId="Equation.3">
              <p:embed/>
            </p:oleObj>
          </a:graphicData>
        </a:graphic>
      </p:graphicFrame>
      <p:pic>
        <p:nvPicPr>
          <p:cNvPr id="58371" name="Picture 3" descr="C:\Users\zarras\Documents\zarras-home\doc\publications\work-in-progress\LehmanWS\CAiSE-lncs-version\LehmanWS_CR_Sources\figs\IGrowth-EC2.png"/>
          <p:cNvPicPr>
            <a:picLocks noChangeAspect="1" noChangeArrowheads="1"/>
          </p:cNvPicPr>
          <p:nvPr/>
        </p:nvPicPr>
        <p:blipFill>
          <a:blip r:embed="rId5" cstate="print"/>
          <a:srcRect/>
          <a:stretch>
            <a:fillRect/>
          </a:stretch>
        </p:blipFill>
        <p:spPr bwMode="auto">
          <a:xfrm>
            <a:off x="0" y="629973"/>
            <a:ext cx="4648200" cy="2613607"/>
          </a:xfrm>
          <a:prstGeom prst="rect">
            <a:avLst/>
          </a:prstGeom>
          <a:noFill/>
        </p:spPr>
      </p:pic>
      <p:pic>
        <p:nvPicPr>
          <p:cNvPr id="58372" name="Picture 4" descr="C:\Users\zarras\Documents\zarras-home\doc\publications\work-in-progress\LehmanWS\CAiSE-lncs-version\LehmanWS_CR_Sources\figs\IGrowth-RDS.png"/>
          <p:cNvPicPr>
            <a:picLocks noChangeAspect="1" noChangeArrowheads="1"/>
          </p:cNvPicPr>
          <p:nvPr/>
        </p:nvPicPr>
        <p:blipFill>
          <a:blip r:embed="rId6" cstate="print"/>
          <a:srcRect/>
          <a:stretch>
            <a:fillRect/>
          </a:stretch>
        </p:blipFill>
        <p:spPr bwMode="auto">
          <a:xfrm>
            <a:off x="4495800" y="661707"/>
            <a:ext cx="4572000" cy="257076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6858000"/>
          </a:xfrm>
          <a:solidFill>
            <a:schemeClr val="accent2">
              <a:lumMod val="20000"/>
              <a:lumOff val="80000"/>
            </a:schemeClr>
          </a:solidFill>
          <a:ln>
            <a:solidFill>
              <a:srgbClr val="00589A"/>
            </a:solidFill>
          </a:ln>
        </p:spPr>
        <p:txBody>
          <a:bodyPr vert="wordArtVert" anchor="t">
            <a:normAutofit/>
          </a:bodyPr>
          <a:lstStyle/>
          <a:p>
            <a:r>
              <a:rPr lang="en-US" b="1" dirty="0" smtClean="0">
                <a:solidFill>
                  <a:srgbClr val="004A82"/>
                </a:solidFill>
              </a:rPr>
              <a:t>Incr. Growth</a:t>
            </a:r>
            <a:endParaRPr lang="el-GR" b="1" dirty="0">
              <a:solidFill>
                <a:srgbClr val="004A82"/>
              </a:solidFill>
            </a:endParaRPr>
          </a:p>
        </p:txBody>
      </p:sp>
      <p:pic>
        <p:nvPicPr>
          <p:cNvPr id="115714" name="Picture 2" descr="D:\Users\pvassil\RESEARCH\ACCEPTED\2016\16CAiSE_ZAS\working_Drafts\incGrowth.PNG"/>
          <p:cNvPicPr>
            <a:picLocks noChangeAspect="1" noChangeArrowheads="1"/>
          </p:cNvPicPr>
          <p:nvPr/>
        </p:nvPicPr>
        <p:blipFill>
          <a:blip r:embed="rId3" cstate="print"/>
          <a:srcRect/>
          <a:stretch>
            <a:fillRect/>
          </a:stretch>
        </p:blipFill>
        <p:spPr bwMode="auto">
          <a:xfrm>
            <a:off x="920494" y="0"/>
            <a:ext cx="8223506" cy="68246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093720"/>
          <a:ext cx="8763000" cy="3383280"/>
        </p:xfrm>
        <a:graphic>
          <a:graphicData uri="http://schemas.openxmlformats.org/drawingml/2006/table">
            <a:tbl>
              <a:tblPr firstRow="1" bandRow="1">
                <a:tableStyleId>{0E3FDE45-AF77-4B5C-9715-49D594BDF05E}</a:tableStyleId>
              </a:tblPr>
              <a:tblGrid>
                <a:gridCol w="1229895"/>
                <a:gridCol w="7533105"/>
              </a:tblGrid>
              <a:tr h="284480">
                <a:tc>
                  <a:txBody>
                    <a:bodyPr/>
                    <a:lstStyle/>
                    <a:p>
                      <a:r>
                        <a:rPr lang="en-US" sz="1800" dirty="0" smtClean="0">
                          <a:solidFill>
                            <a:srgbClr val="004A82"/>
                          </a:solidFill>
                        </a:rPr>
                        <a:t>5</a:t>
                      </a:r>
                      <a:r>
                        <a:rPr lang="en-US" sz="1800" baseline="30000" dirty="0" smtClean="0">
                          <a:solidFill>
                            <a:srgbClr val="004A82"/>
                          </a:solidFill>
                        </a:rPr>
                        <a:t>th</a:t>
                      </a:r>
                      <a:r>
                        <a:rPr lang="en-US" sz="1800" dirty="0" smtClean="0">
                          <a:solidFill>
                            <a:srgbClr val="004A82"/>
                          </a:solidFill>
                        </a:rPr>
                        <a:t> Law</a:t>
                      </a:r>
                      <a:endParaRPr lang="en-US" sz="1800" dirty="0">
                        <a:solidFill>
                          <a:srgbClr val="004A82"/>
                        </a:solidFill>
                      </a:endParaRPr>
                    </a:p>
                  </a:txBody>
                  <a:tcPr/>
                </a:tc>
                <a:tc>
                  <a:txBody>
                    <a:bodyPr/>
                    <a:lstStyle/>
                    <a:p>
                      <a:pPr algn="just"/>
                      <a:r>
                        <a:rPr lang="en-US" sz="1800" kern="1200" baseline="0" dirty="0" smtClean="0">
                          <a:solidFill>
                            <a:schemeClr val="tx1"/>
                          </a:solidFill>
                          <a:latin typeface="+mn-lt"/>
                          <a:ea typeface="+mn-ea"/>
                          <a:cs typeface="+mn-cs"/>
                        </a:rPr>
                        <a:t>The incremental growth of E-type systems is constrained by the need to maintain familiarity</a:t>
                      </a:r>
                      <a:endParaRPr lang="en-US" sz="1800" dirty="0"/>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marL="342900" indent="-342900" algn="just">
                        <a:buFont typeface="+mj-lt"/>
                        <a:buAutoNum type="arabicPeriod"/>
                      </a:pPr>
                      <a:r>
                        <a:rPr lang="en-US" sz="1800" kern="1200" baseline="0" dirty="0" smtClean="0">
                          <a:solidFill>
                            <a:schemeClr val="tx1"/>
                          </a:solidFill>
                          <a:latin typeface="+mn-lt"/>
                          <a:ea typeface="+mn-ea"/>
                          <a:cs typeface="+mn-cs"/>
                        </a:rPr>
                        <a:t>Releases characterized by high incremental growth, followed by releases with lower incremental growth</a:t>
                      </a:r>
                    </a:p>
                    <a:p>
                      <a:pPr marL="342900" indent="-342900" algn="just">
                        <a:buFont typeface="+mj-lt"/>
                        <a:buAutoNum type="arabicPeriod"/>
                      </a:pPr>
                      <a:r>
                        <a:rPr lang="en-US" sz="1800" kern="1200" baseline="0" dirty="0" smtClean="0">
                          <a:solidFill>
                            <a:schemeClr val="tx1"/>
                          </a:solidFill>
                          <a:latin typeface="+mn-lt"/>
                          <a:ea typeface="+mn-ea"/>
                          <a:cs typeface="+mn-cs"/>
                        </a:rPr>
                        <a:t>Declining trend in the incremental growth of the system, due to the increasing complexity of the system</a:t>
                      </a:r>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a:txBody>
                    <a:bodyPr/>
                    <a:lstStyle/>
                    <a:p>
                      <a:r>
                        <a:rPr lang="en-US" sz="1800" b="1" dirty="0" smtClean="0">
                          <a:solidFill>
                            <a:srgbClr val="FF0000"/>
                          </a:solidFill>
                        </a:rPr>
                        <a:t>Holds</a:t>
                      </a:r>
                      <a:endParaRPr lang="en-US" sz="1800" b="1" dirty="0">
                        <a:solidFill>
                          <a:srgbClr val="FF0000"/>
                        </a:solidFill>
                      </a:endParaRPr>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a:txBody>
                    <a:bodyPr/>
                    <a:lstStyle/>
                    <a:p>
                      <a:pPr marL="342900" indent="-342900" algn="just">
                        <a:buFont typeface="Wingdings" pitchFamily="2" charset="2"/>
                        <a:buChar char="§"/>
                      </a:pPr>
                      <a:r>
                        <a:rPr lang="en-US" sz="1800" kern="1200" baseline="0" dirty="0" smtClean="0">
                          <a:solidFill>
                            <a:schemeClr val="tx1"/>
                          </a:solidFill>
                          <a:latin typeface="+mn-lt"/>
                          <a:ea typeface="+mn-ea"/>
                          <a:cs typeface="+mn-cs"/>
                        </a:rPr>
                        <a:t>There is </a:t>
                      </a:r>
                      <a:r>
                        <a:rPr lang="en-US" sz="1800" b="1" kern="1200" baseline="0" dirty="0" smtClean="0">
                          <a:solidFill>
                            <a:srgbClr val="004A82"/>
                          </a:solidFill>
                          <a:latin typeface="+mn-lt"/>
                          <a:ea typeface="+mn-ea"/>
                          <a:cs typeface="+mn-cs"/>
                        </a:rPr>
                        <a:t>no clear declining trend</a:t>
                      </a:r>
                      <a:r>
                        <a:rPr lang="en-US" sz="1800" kern="1200" baseline="0" dirty="0" smtClean="0">
                          <a:solidFill>
                            <a:schemeClr val="tx1"/>
                          </a:solidFill>
                          <a:latin typeface="+mn-lt"/>
                          <a:ea typeface="+mn-ea"/>
                          <a:cs typeface="+mn-cs"/>
                        </a:rPr>
                        <a:t> in the </a:t>
                      </a:r>
                      <a:r>
                        <a:rPr lang="en-US" sz="1800" b="1" kern="1200" baseline="0" dirty="0" smtClean="0">
                          <a:solidFill>
                            <a:srgbClr val="004A82"/>
                          </a:solidFill>
                          <a:latin typeface="+mn-lt"/>
                          <a:ea typeface="+mn-ea"/>
                          <a:cs typeface="+mn-cs"/>
                        </a:rPr>
                        <a:t>incremental growth</a:t>
                      </a:r>
                      <a:r>
                        <a:rPr lang="en-US" sz="1800" kern="1200" baseline="0" dirty="0" smtClean="0">
                          <a:solidFill>
                            <a:schemeClr val="tx1"/>
                          </a:solidFill>
                          <a:latin typeface="+mn-lt"/>
                          <a:ea typeface="+mn-ea"/>
                          <a:cs typeface="+mn-cs"/>
                        </a:rPr>
                        <a:t> of the operations </a:t>
                      </a:r>
                    </a:p>
                    <a:p>
                      <a:pPr marL="342900" indent="-342900" algn="just">
                        <a:buFont typeface="Wingdings" pitchFamily="2" charset="2"/>
                        <a:buChar char="§"/>
                      </a:pPr>
                      <a:r>
                        <a:rPr lang="en-US" sz="1800" kern="1200" baseline="0" dirty="0" smtClean="0">
                          <a:solidFill>
                            <a:schemeClr val="tx1"/>
                          </a:solidFill>
                          <a:latin typeface="+mn-lt"/>
                          <a:ea typeface="+mn-ea"/>
                          <a:cs typeface="+mn-cs"/>
                        </a:rPr>
                        <a:t>However, releases characterized by </a:t>
                      </a:r>
                      <a:r>
                        <a:rPr lang="en-US" sz="1800" b="1" kern="1200" baseline="0" dirty="0" smtClean="0">
                          <a:solidFill>
                            <a:srgbClr val="004A82"/>
                          </a:solidFill>
                          <a:latin typeface="+mn-lt"/>
                          <a:ea typeface="+mn-ea"/>
                          <a:cs typeface="+mn-cs"/>
                        </a:rPr>
                        <a:t>non-zero incremental growth</a:t>
                      </a:r>
                      <a:r>
                        <a:rPr lang="en-US" sz="1800" kern="1200" baseline="0" dirty="0" smtClean="0">
                          <a:solidFill>
                            <a:schemeClr val="tx1"/>
                          </a:solidFill>
                          <a:latin typeface="+mn-lt"/>
                          <a:ea typeface="+mn-ea"/>
                          <a:cs typeface="+mn-cs"/>
                        </a:rPr>
                        <a:t>, tend to be </a:t>
                      </a:r>
                      <a:r>
                        <a:rPr lang="en-US" sz="1800" b="1" kern="1200" baseline="0" dirty="0" smtClean="0">
                          <a:solidFill>
                            <a:srgbClr val="004A82"/>
                          </a:solidFill>
                          <a:latin typeface="+mn-lt"/>
                          <a:ea typeface="+mn-ea"/>
                          <a:cs typeface="+mn-cs"/>
                        </a:rPr>
                        <a:t>followed by </a:t>
                      </a:r>
                      <a:r>
                        <a:rPr lang="en-US" sz="1800" kern="1200" baseline="0" dirty="0" smtClean="0">
                          <a:solidFill>
                            <a:schemeClr val="tx1"/>
                          </a:solidFill>
                          <a:latin typeface="+mn-lt"/>
                          <a:ea typeface="+mn-ea"/>
                          <a:cs typeface="+mn-cs"/>
                        </a:rPr>
                        <a:t>releases of </a:t>
                      </a:r>
                      <a:r>
                        <a:rPr lang="en-US" sz="1800" b="1" kern="1200" baseline="0" dirty="0" smtClean="0">
                          <a:solidFill>
                            <a:srgbClr val="004A82"/>
                          </a:solidFill>
                          <a:latin typeface="+mn-lt"/>
                          <a:ea typeface="+mn-ea"/>
                          <a:cs typeface="+mn-cs"/>
                        </a:rPr>
                        <a:t>zero incremental growth</a:t>
                      </a:r>
                      <a:r>
                        <a:rPr lang="en-US" sz="1800" kern="1200" baseline="0" dirty="0" smtClean="0">
                          <a:solidFill>
                            <a:schemeClr val="tx1"/>
                          </a:solidFill>
                          <a:latin typeface="+mn-lt"/>
                          <a:ea typeface="+mn-ea"/>
                          <a:cs typeface="+mn-cs"/>
                        </a:rPr>
                        <a:t>. </a:t>
                      </a:r>
                      <a:endParaRPr lang="en-US" sz="1800" b="1" dirty="0">
                        <a:solidFill>
                          <a:srgbClr val="00589A"/>
                        </a:solidFill>
                      </a:endParaRPr>
                    </a:p>
                  </a:txBody>
                  <a:tcPr/>
                </a:tc>
              </a:tr>
            </a:tbl>
          </a:graphicData>
        </a:graphic>
      </p:graphicFrame>
      <p:pic>
        <p:nvPicPr>
          <p:cNvPr id="58371" name="Picture 3" descr="C:\Users\zarras\Documents\zarras-home\doc\publications\work-in-progress\LehmanWS\CAiSE-lncs-version\LehmanWS_CR_Sources\figs\IGrowth-EC2.png"/>
          <p:cNvPicPr>
            <a:picLocks noChangeAspect="1" noChangeArrowheads="1"/>
          </p:cNvPicPr>
          <p:nvPr/>
        </p:nvPicPr>
        <p:blipFill>
          <a:blip r:embed="rId3" cstate="print"/>
          <a:srcRect/>
          <a:stretch>
            <a:fillRect/>
          </a:stretch>
        </p:blipFill>
        <p:spPr bwMode="auto">
          <a:xfrm>
            <a:off x="0" y="416613"/>
            <a:ext cx="4648200" cy="2613607"/>
          </a:xfrm>
          <a:prstGeom prst="rect">
            <a:avLst/>
          </a:prstGeom>
          <a:noFill/>
        </p:spPr>
      </p:pic>
      <p:pic>
        <p:nvPicPr>
          <p:cNvPr id="58372" name="Picture 4" descr="C:\Users\zarras\Documents\zarras-home\doc\publications\work-in-progress\LehmanWS\CAiSE-lncs-version\LehmanWS_CR_Sources\figs\IGrowth-RDS.png"/>
          <p:cNvPicPr>
            <a:picLocks noChangeAspect="1" noChangeArrowheads="1"/>
          </p:cNvPicPr>
          <p:nvPr/>
        </p:nvPicPr>
        <p:blipFill>
          <a:blip r:embed="rId4" cstate="print"/>
          <a:srcRect/>
          <a:stretch>
            <a:fillRect/>
          </a:stretch>
        </p:blipFill>
        <p:spPr bwMode="auto">
          <a:xfrm>
            <a:off x="4495800" y="448347"/>
            <a:ext cx="4572000" cy="257076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3291840"/>
          <a:ext cx="8763001" cy="3108960"/>
        </p:xfrm>
        <a:graphic>
          <a:graphicData uri="http://schemas.openxmlformats.org/drawingml/2006/table">
            <a:tbl>
              <a:tblPr firstRow="1" bandRow="1">
                <a:tableStyleId>{0E3FDE45-AF77-4B5C-9715-49D594BDF05E}</a:tableStyleId>
              </a:tblPr>
              <a:tblGrid>
                <a:gridCol w="1229895"/>
                <a:gridCol w="2503905"/>
                <a:gridCol w="5029201"/>
              </a:tblGrid>
              <a:tr h="284480">
                <a:tc>
                  <a:txBody>
                    <a:bodyPr/>
                    <a:lstStyle/>
                    <a:p>
                      <a:r>
                        <a:rPr lang="en-US" sz="1800" dirty="0" smtClean="0">
                          <a:solidFill>
                            <a:srgbClr val="004A82"/>
                          </a:solidFill>
                        </a:rPr>
                        <a:t>8</a:t>
                      </a:r>
                      <a:r>
                        <a:rPr lang="en-US" sz="1800" baseline="30000" dirty="0" smtClean="0">
                          <a:solidFill>
                            <a:srgbClr val="004A82"/>
                          </a:solidFill>
                        </a:rPr>
                        <a:t>th</a:t>
                      </a:r>
                      <a:r>
                        <a:rPr lang="en-US" sz="1800" dirty="0" smtClean="0">
                          <a:solidFill>
                            <a:srgbClr val="004A82"/>
                          </a:solidFill>
                        </a:rPr>
                        <a:t> Law</a:t>
                      </a:r>
                      <a:endParaRPr lang="en-US" sz="1800" dirty="0">
                        <a:solidFill>
                          <a:srgbClr val="004A82"/>
                        </a:solidFill>
                      </a:endParaRPr>
                    </a:p>
                  </a:txBody>
                  <a:tcPr/>
                </a:tc>
                <a:tc gridSpan="2">
                  <a:txBody>
                    <a:bodyPr/>
                    <a:lstStyle/>
                    <a:p>
                      <a:pPr algn="just"/>
                      <a:r>
                        <a:rPr kumimoji="0" lang="en-US" sz="1800" b="1" kern="1200" baseline="0" dirty="0" smtClean="0">
                          <a:solidFill>
                            <a:schemeClr val="tx1"/>
                          </a:solidFill>
                          <a:latin typeface="+mn-lt"/>
                          <a:ea typeface="+mn-ea"/>
                          <a:cs typeface="+mn-cs"/>
                        </a:rPr>
                        <a:t>E-type evolution processes are multi-level multi-loop, multi-agent feedback systems</a:t>
                      </a:r>
                      <a:endParaRPr lang="en-US" sz="1800" dirty="0"/>
                    </a:p>
                  </a:txBody>
                  <a:tcPr/>
                </a:tc>
                <a:tc hMerge="1">
                  <a:txBody>
                    <a:bodyPr/>
                    <a:lstStyle/>
                    <a:p>
                      <a:endParaRPr lang="en-US"/>
                    </a:p>
                  </a:txBody>
                  <a:tcPr/>
                </a:tc>
              </a:tr>
              <a:tr h="284480">
                <a:tc>
                  <a:txBody>
                    <a:bodyPr/>
                    <a:lstStyle/>
                    <a:p>
                      <a:r>
                        <a:rPr lang="en-US" sz="1800" dirty="0" smtClean="0">
                          <a:solidFill>
                            <a:srgbClr val="004A82"/>
                          </a:solidFill>
                        </a:rPr>
                        <a:t>Criteria</a:t>
                      </a:r>
                      <a:endParaRPr lang="en-US" sz="1800" dirty="0">
                        <a:solidFill>
                          <a:srgbClr val="004A82"/>
                        </a:solidFill>
                      </a:endParaRPr>
                    </a:p>
                  </a:txBody>
                  <a:tcPr/>
                </a:tc>
                <a:tc>
                  <a:txBody>
                    <a:bodyPr/>
                    <a:lstStyle/>
                    <a:p>
                      <a:pPr algn="just"/>
                      <a:r>
                        <a:rPr kumimoji="0" lang="en-US" sz="1800" kern="1200" baseline="0" dirty="0" smtClean="0">
                          <a:solidFill>
                            <a:schemeClr val="tx1"/>
                          </a:solidFill>
                          <a:latin typeface="+mn-lt"/>
                          <a:ea typeface="+mn-ea"/>
                          <a:cs typeface="+mn-cs"/>
                        </a:rPr>
                        <a:t>The actual growth of the system adheres to the inverse square (IS) model</a:t>
                      </a:r>
                    </a:p>
                    <a:p>
                      <a:pPr algn="just"/>
                      <a:endParaRPr kumimoji="0" lang="en-US" sz="1800" b="1" kern="1200" baseline="0" dirty="0" smtClean="0">
                        <a:solidFill>
                          <a:schemeClr val="tx1"/>
                        </a:solidFill>
                        <a:latin typeface="+mn-lt"/>
                        <a:ea typeface="+mn-ea"/>
                        <a:cs typeface="+mn-cs"/>
                      </a:endParaRPr>
                    </a:p>
                  </a:txBody>
                  <a:tcPr/>
                </a:tc>
                <a:tc>
                  <a:txBody>
                    <a:bodyPr/>
                    <a:lstStyle/>
                    <a:p>
                      <a:pPr marL="342900" indent="-342900">
                        <a:buFont typeface="Wingdings" pitchFamily="2" charset="2"/>
                        <a:buNone/>
                      </a:pPr>
                      <a:endParaRPr lang="en-US" sz="1800" b="1" kern="1200" baseline="0" dirty="0" smtClean="0">
                        <a:solidFill>
                          <a:srgbClr val="004A82"/>
                        </a:solidFill>
                        <a:latin typeface="+mn-lt"/>
                        <a:ea typeface="+mn-ea"/>
                        <a:cs typeface="+mn-cs"/>
                      </a:endParaRPr>
                    </a:p>
                  </a:txBody>
                  <a:tcPr/>
                </a:tc>
              </a:tr>
              <a:tr h="284480">
                <a:tc>
                  <a:txBody>
                    <a:bodyPr/>
                    <a:lstStyle/>
                    <a:p>
                      <a:r>
                        <a:rPr lang="en-US" sz="1800" dirty="0" smtClean="0">
                          <a:solidFill>
                            <a:srgbClr val="004A82"/>
                          </a:solidFill>
                        </a:rPr>
                        <a:t>Validity</a:t>
                      </a:r>
                      <a:endParaRPr lang="en-US" sz="1800" dirty="0">
                        <a:solidFill>
                          <a:srgbClr val="004A82"/>
                        </a:solidFill>
                      </a:endParaRPr>
                    </a:p>
                  </a:txBody>
                  <a:tcPr/>
                </a:tc>
                <a:tc gridSpan="2">
                  <a:txBody>
                    <a:bodyPr/>
                    <a:lstStyle/>
                    <a:p>
                      <a:r>
                        <a:rPr lang="en-US" sz="1800" b="1" dirty="0" smtClean="0">
                          <a:solidFill>
                            <a:srgbClr val="FF0000"/>
                          </a:solidFill>
                        </a:rPr>
                        <a:t>Holds</a:t>
                      </a:r>
                      <a:endParaRPr lang="en-US" sz="1800" b="1" dirty="0">
                        <a:solidFill>
                          <a:srgbClr val="FF0000"/>
                        </a:solidFill>
                      </a:endParaRPr>
                    </a:p>
                  </a:txBody>
                  <a:tcPr/>
                </a:tc>
                <a:tc hMerge="1">
                  <a:txBody>
                    <a:bodyPr/>
                    <a:lstStyle/>
                    <a:p>
                      <a:endParaRPr lang="en-US"/>
                    </a:p>
                  </a:txBody>
                  <a:tcPr/>
                </a:tc>
              </a:tr>
              <a:tr h="284480">
                <a:tc>
                  <a:txBody>
                    <a:bodyPr/>
                    <a:lstStyle/>
                    <a:p>
                      <a:r>
                        <a:rPr lang="en-US" sz="1800" dirty="0" smtClean="0">
                          <a:solidFill>
                            <a:srgbClr val="004A82"/>
                          </a:solidFill>
                        </a:rPr>
                        <a:t>Properties</a:t>
                      </a:r>
                      <a:endParaRPr lang="en-US" sz="1800" dirty="0">
                        <a:solidFill>
                          <a:srgbClr val="004A82"/>
                        </a:solidFill>
                      </a:endParaRPr>
                    </a:p>
                  </a:txBody>
                  <a:tcPr/>
                </a:tc>
                <a:tc gridSpan="2">
                  <a:txBody>
                    <a:bodyPr/>
                    <a:lstStyle/>
                    <a:p>
                      <a:pPr algn="just"/>
                      <a:r>
                        <a:rPr lang="en-US" sz="1800" kern="1200" baseline="0" dirty="0" smtClean="0">
                          <a:solidFill>
                            <a:schemeClr val="tx1"/>
                          </a:solidFill>
                          <a:latin typeface="+mn-lt"/>
                          <a:ea typeface="+mn-ea"/>
                          <a:cs typeface="+mn-cs"/>
                        </a:rPr>
                        <a:t>The </a:t>
                      </a:r>
                      <a:r>
                        <a:rPr lang="en-US" sz="1800" b="1" kern="1200" baseline="0" dirty="0" smtClean="0">
                          <a:solidFill>
                            <a:srgbClr val="004A82"/>
                          </a:solidFill>
                          <a:latin typeface="+mn-lt"/>
                          <a:ea typeface="+mn-ea"/>
                          <a:cs typeface="+mn-cs"/>
                        </a:rPr>
                        <a:t>growth</a:t>
                      </a:r>
                      <a:r>
                        <a:rPr lang="en-US" sz="1800" kern="1200" baseline="0" dirty="0" smtClean="0">
                          <a:solidFill>
                            <a:schemeClr val="tx1"/>
                          </a:solidFill>
                          <a:latin typeface="+mn-lt"/>
                          <a:ea typeface="+mn-ea"/>
                          <a:cs typeface="+mn-cs"/>
                        </a:rPr>
                        <a:t> of the examined Web services can be </a:t>
                      </a:r>
                      <a:r>
                        <a:rPr lang="en-US" sz="1800" b="1" kern="1200" baseline="0" dirty="0" smtClean="0">
                          <a:solidFill>
                            <a:srgbClr val="004A82"/>
                          </a:solidFill>
                          <a:latin typeface="+mn-lt"/>
                          <a:ea typeface="+mn-ea"/>
                          <a:cs typeface="+mn-cs"/>
                        </a:rPr>
                        <a:t>accurately estimated </a:t>
                      </a:r>
                      <a:r>
                        <a:rPr lang="en-US" sz="1800" kern="1200" baseline="0" dirty="0" smtClean="0">
                          <a:solidFill>
                            <a:schemeClr val="tx1"/>
                          </a:solidFill>
                          <a:latin typeface="+mn-lt"/>
                          <a:ea typeface="+mn-ea"/>
                          <a:cs typeface="+mn-cs"/>
                        </a:rPr>
                        <a:t>via a </a:t>
                      </a:r>
                      <a:r>
                        <a:rPr lang="en-US" sz="1800" b="1" kern="1200" baseline="0" dirty="0" smtClean="0">
                          <a:solidFill>
                            <a:srgbClr val="004A82"/>
                          </a:solidFill>
                          <a:latin typeface="+mn-lt"/>
                          <a:ea typeface="+mn-ea"/>
                          <a:cs typeface="+mn-cs"/>
                        </a:rPr>
                        <a:t>feedback-based formula </a:t>
                      </a:r>
                      <a:r>
                        <a:rPr lang="en-US" sz="1800" kern="1200" baseline="0" dirty="0" smtClean="0">
                          <a:solidFill>
                            <a:schemeClr val="tx1"/>
                          </a:solidFill>
                          <a:latin typeface="+mn-lt"/>
                          <a:ea typeface="+mn-ea"/>
                          <a:cs typeface="+mn-cs"/>
                        </a:rPr>
                        <a:t>that exploits changes in previous service releases</a:t>
                      </a:r>
                      <a:endParaRPr lang="en-US" sz="1800" b="1" dirty="0">
                        <a:solidFill>
                          <a:srgbClr val="004A82"/>
                        </a:solidFill>
                      </a:endParaRPr>
                    </a:p>
                  </a:txBody>
                  <a:tcPr/>
                </a:tc>
                <a:tc hMerge="1">
                  <a:txBody>
                    <a:bodyPr/>
                    <a:lstStyle/>
                    <a:p>
                      <a:endParaRPr lang="en-US"/>
                    </a:p>
                  </a:txBody>
                  <a:tcPr/>
                </a:tc>
              </a:tr>
            </a:tbl>
          </a:graphicData>
        </a:graphic>
      </p:graphicFrame>
      <p:graphicFrame>
        <p:nvGraphicFramePr>
          <p:cNvPr id="63490" name="Object 2"/>
          <p:cNvGraphicFramePr>
            <a:graphicFrameLocks noChangeAspect="1"/>
          </p:cNvGraphicFramePr>
          <p:nvPr/>
        </p:nvGraphicFramePr>
        <p:xfrm>
          <a:off x="4154487" y="3993515"/>
          <a:ext cx="4684713" cy="1279525"/>
        </p:xfrm>
        <a:graphic>
          <a:graphicData uri="http://schemas.openxmlformats.org/presentationml/2006/ole">
            <p:oleObj spid="_x0000_s63490" name="Equation" r:id="rId4" imgW="4101840" imgH="1117440" progId="Equation.3">
              <p:embed/>
            </p:oleObj>
          </a:graphicData>
        </a:graphic>
      </p:graphicFrame>
      <p:pic>
        <p:nvPicPr>
          <p:cNvPr id="63491" name="Picture 3" descr="C:\Users\zarras\Documents\zarras-home\doc\publications\work-in-progress\LehmanWS\CAiSE-lncs-version\LehmanWS_CR_Sources\figs\IS-EC2.png"/>
          <p:cNvPicPr>
            <a:picLocks noChangeAspect="1" noChangeArrowheads="1"/>
          </p:cNvPicPr>
          <p:nvPr/>
        </p:nvPicPr>
        <p:blipFill>
          <a:blip r:embed="rId5" cstate="print"/>
          <a:srcRect/>
          <a:stretch>
            <a:fillRect/>
          </a:stretch>
        </p:blipFill>
        <p:spPr bwMode="auto">
          <a:xfrm>
            <a:off x="64298" y="548640"/>
            <a:ext cx="4355302" cy="2590800"/>
          </a:xfrm>
          <a:prstGeom prst="rect">
            <a:avLst/>
          </a:prstGeom>
          <a:noFill/>
        </p:spPr>
      </p:pic>
      <p:pic>
        <p:nvPicPr>
          <p:cNvPr id="63492" name="Picture 4" descr="C:\Users\zarras\Documents\zarras-home\doc\publications\work-in-progress\LehmanWS\CAiSE-lncs-version\LehmanWS_CR_Sources\figs\IS-MTurk.png"/>
          <p:cNvPicPr>
            <a:picLocks noChangeAspect="1" noChangeArrowheads="1"/>
          </p:cNvPicPr>
          <p:nvPr/>
        </p:nvPicPr>
        <p:blipFill>
          <a:blip r:embed="rId6" cstate="print"/>
          <a:srcRect/>
          <a:stretch>
            <a:fillRect/>
          </a:stretch>
        </p:blipFill>
        <p:spPr bwMode="auto">
          <a:xfrm>
            <a:off x="4191000" y="701040"/>
            <a:ext cx="4840425"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5486400" cy="2123658"/>
          </a:xfrm>
          <a:prstGeom prst="rect">
            <a:avLst/>
          </a:prstGeom>
        </p:spPr>
        <p:txBody>
          <a:bodyPr wrap="square">
            <a:spAutoFit/>
          </a:bodyPr>
          <a:lstStyle/>
          <a:p>
            <a:r>
              <a:rPr lang="en-US" sz="4400" dirty="0" smtClean="0">
                <a:solidFill>
                  <a:schemeClr val="tx2"/>
                </a:solidFill>
              </a:rPr>
              <a:t>- Method</a:t>
            </a:r>
          </a:p>
          <a:p>
            <a:r>
              <a:rPr lang="en-US" sz="4400" dirty="0" smtClean="0">
                <a:solidFill>
                  <a:schemeClr val="tx2"/>
                </a:solidFill>
              </a:rPr>
              <a:t>- Laws</a:t>
            </a:r>
          </a:p>
          <a:p>
            <a:r>
              <a:rPr lang="en-US" sz="4400" dirty="0" smtClean="0">
                <a:solidFill>
                  <a:schemeClr val="tx2"/>
                </a:solidFill>
              </a:rPr>
              <a:t>- </a:t>
            </a:r>
            <a:r>
              <a:rPr lang="en-US" sz="4400" u="sng" dirty="0" smtClean="0">
                <a:solidFill>
                  <a:schemeClr val="tx2"/>
                </a:solidFill>
              </a:rPr>
              <a:t>Recommendations</a:t>
            </a:r>
            <a:endParaRPr lang="el-GR" sz="4400" u="sng" dirty="0">
              <a:solidFill>
                <a:schemeClr val="tx2"/>
              </a:solidFill>
            </a:endParaRPr>
          </a:p>
        </p:txBody>
      </p:sp>
      <p:sp>
        <p:nvSpPr>
          <p:cNvPr id="3" name="Title 2"/>
          <p:cNvSpPr>
            <a:spLocks noGrp="1"/>
          </p:cNvSpPr>
          <p:nvPr>
            <p:ph type="title"/>
          </p:nvPr>
        </p:nvSpPr>
        <p:spPr/>
        <p:txBody>
          <a:bodyPr/>
          <a:lstStyle/>
          <a:p>
            <a:r>
              <a:rPr lang="en-US" dirty="0" smtClean="0"/>
              <a:t>Roadmap</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Is this service living a healthy life?</a:t>
            </a:r>
            <a:r>
              <a:rPr lang="en-US" dirty="0" smtClean="0"/>
              <a:t> </a:t>
            </a:r>
            <a:endParaRPr lang="el-GR" dirty="0"/>
          </a:p>
        </p:txBody>
      </p:sp>
      <p:sp>
        <p:nvSpPr>
          <p:cNvPr id="3" name="Content Placeholder 2"/>
          <p:cNvSpPr>
            <a:spLocks noGrp="1"/>
          </p:cNvSpPr>
          <p:nvPr>
            <p:ph sz="quarter" idx="1"/>
          </p:nvPr>
        </p:nvSpPr>
        <p:spPr>
          <a:xfrm>
            <a:off x="457200" y="1219200"/>
            <a:ext cx="8305800" cy="4953000"/>
          </a:xfrm>
        </p:spPr>
        <p:txBody>
          <a:bodyPr>
            <a:normAutofit/>
          </a:bodyPr>
          <a:lstStyle/>
          <a:p>
            <a:pPr>
              <a:buNone/>
            </a:pPr>
            <a:r>
              <a:rPr lang="en-US" b="1" dirty="0" smtClean="0"/>
              <a:t>Normal life = calm lives with few excitement</a:t>
            </a:r>
          </a:p>
          <a:p>
            <a:pPr lvl="1">
              <a:buNone/>
            </a:pPr>
            <a:endParaRPr lang="en-US" dirty="0" smtClean="0"/>
          </a:p>
          <a:p>
            <a:pPr lvl="1">
              <a:buNone/>
            </a:pPr>
            <a:r>
              <a:rPr lang="en-US" sz="2400" b="1" dirty="0" smtClean="0">
                <a:solidFill>
                  <a:schemeClr val="bg1">
                    <a:lumMod val="50000"/>
                  </a:schemeClr>
                </a:solidFill>
              </a:rPr>
              <a:t>(mostly) periods of calmness </a:t>
            </a:r>
            <a:r>
              <a:rPr lang="en-US" sz="2400" b="1" dirty="0" smtClean="0"/>
              <a:t>+</a:t>
            </a:r>
            <a:r>
              <a:rPr lang="en-US" sz="2400" b="1" dirty="0" smtClean="0">
                <a:solidFill>
                  <a:schemeClr val="bg1">
                    <a:lumMod val="50000"/>
                  </a:schemeClr>
                </a:solidFill>
              </a:rPr>
              <a:t> </a:t>
            </a:r>
            <a:r>
              <a:rPr lang="en-US" sz="2400" b="1" dirty="0" smtClean="0">
                <a:solidFill>
                  <a:srgbClr val="C00000"/>
                </a:solidFill>
              </a:rPr>
              <a:t>add &amp; update spikes</a:t>
            </a:r>
          </a:p>
          <a:p>
            <a:pPr lvl="1">
              <a:buNone/>
            </a:pPr>
            <a:r>
              <a:rPr lang="en-US" dirty="0" smtClean="0"/>
              <a:t> </a:t>
            </a:r>
          </a:p>
          <a:p>
            <a:pPr>
              <a:buNone/>
            </a:pPr>
            <a:r>
              <a:rPr lang="en-US" dirty="0" smtClean="0">
                <a:solidFill>
                  <a:srgbClr val="00589A"/>
                </a:solidFill>
              </a:rPr>
              <a:t>Checklist:</a:t>
            </a:r>
          </a:p>
          <a:p>
            <a:pPr lvl="1"/>
            <a:r>
              <a:rPr lang="en-US" dirty="0" smtClean="0">
                <a:solidFill>
                  <a:srgbClr val="00589A"/>
                </a:solidFill>
              </a:rPr>
              <a:t>change heartbeat </a:t>
            </a:r>
          </a:p>
          <a:p>
            <a:pPr lvl="1"/>
            <a:r>
              <a:rPr lang="en-US" dirty="0" smtClean="0">
                <a:solidFill>
                  <a:srgbClr val="00589A"/>
                </a:solidFill>
              </a:rPr>
              <a:t>incremental growth</a:t>
            </a:r>
          </a:p>
          <a:p>
            <a:pPr>
              <a:buNone/>
            </a:pPr>
            <a:r>
              <a:rPr lang="en-US" dirty="0" smtClean="0">
                <a:solidFill>
                  <a:srgbClr val="00589A"/>
                </a:solidFill>
              </a:rPr>
              <a:t>of the service</a:t>
            </a:r>
            <a:r>
              <a:rPr lang="en-US" dirty="0" smtClean="0"/>
              <a:t>!</a:t>
            </a:r>
          </a:p>
          <a:p>
            <a:endParaRPr lang="el-GR" dirty="0"/>
          </a:p>
        </p:txBody>
      </p:sp>
      <p:pic>
        <p:nvPicPr>
          <p:cNvPr id="7" name="Picture 2" descr="C:\USERS\pvassil\RESEARCH\ACCEPTED\2016\16CAiSE_ZAS\16CAiSE\ALL_Figures\IGrowth-MTurk.png"/>
          <p:cNvPicPr>
            <a:picLocks noChangeAspect="1" noChangeArrowheads="1"/>
          </p:cNvPicPr>
          <p:nvPr/>
        </p:nvPicPr>
        <p:blipFill>
          <a:blip r:embed="rId3" cstate="print"/>
          <a:srcRect b="19692"/>
          <a:stretch>
            <a:fillRect/>
          </a:stretch>
        </p:blipFill>
        <p:spPr bwMode="auto">
          <a:xfrm>
            <a:off x="152400" y="4370959"/>
            <a:ext cx="4724400" cy="2133337"/>
          </a:xfrm>
          <a:prstGeom prst="rect">
            <a:avLst/>
          </a:prstGeom>
          <a:noFill/>
        </p:spPr>
      </p:pic>
      <p:pic>
        <p:nvPicPr>
          <p:cNvPr id="5" name="Picture 3" descr="C:\Users\zarras\Documents\zarras-home\doc\publications\work-in-progress\LehmanWS\CAiSE-lncs-version\LehmanWS_CR_Sources\figs\DF-MTurk.png"/>
          <p:cNvPicPr>
            <a:picLocks noChangeAspect="1" noChangeArrowheads="1"/>
          </p:cNvPicPr>
          <p:nvPr/>
        </p:nvPicPr>
        <p:blipFill>
          <a:blip r:embed="rId4" cstate="print"/>
          <a:srcRect/>
          <a:stretch>
            <a:fillRect/>
          </a:stretch>
        </p:blipFill>
        <p:spPr bwMode="auto">
          <a:xfrm>
            <a:off x="4368488" y="2667000"/>
            <a:ext cx="4453832" cy="250431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Will I have time to absorb changes?</a:t>
            </a:r>
            <a:endParaRPr lang="el-GR" dirty="0"/>
          </a:p>
        </p:txBody>
      </p:sp>
      <p:sp>
        <p:nvSpPr>
          <p:cNvPr id="3" name="Content Placeholder 2"/>
          <p:cNvSpPr>
            <a:spLocks noGrp="1"/>
          </p:cNvSpPr>
          <p:nvPr>
            <p:ph sz="quarter" idx="1"/>
          </p:nvPr>
        </p:nvSpPr>
        <p:spPr/>
        <p:txBody>
          <a:bodyPr>
            <a:normAutofit/>
          </a:bodyPr>
          <a:lstStyle/>
          <a:p>
            <a:r>
              <a:rPr lang="en-US" sz="2400" dirty="0" smtClean="0">
                <a:solidFill>
                  <a:srgbClr val="00589A"/>
                </a:solidFill>
              </a:rPr>
              <a:t>Check the incremental growth of the service for a simple pattern</a:t>
            </a:r>
            <a:r>
              <a:rPr lang="en-US" sz="2400" dirty="0" smtClean="0"/>
              <a:t>:</a:t>
            </a:r>
          </a:p>
          <a:p>
            <a:pPr lvl="1"/>
            <a:r>
              <a:rPr lang="en-US" sz="2000" dirty="0" smtClean="0"/>
              <a:t>releases with changes of the spec (non-zero incremental growth) </a:t>
            </a:r>
          </a:p>
          <a:p>
            <a:pPr lvl="1" algn="ctr">
              <a:buNone/>
            </a:pPr>
            <a:r>
              <a:rPr lang="en-US" sz="2000" dirty="0" smtClean="0"/>
              <a:t>followed by </a:t>
            </a:r>
          </a:p>
          <a:p>
            <a:pPr lvl="1"/>
            <a:r>
              <a:rPr lang="en-US" sz="2000" dirty="0" smtClean="0"/>
              <a:t>releases of zero incremental growth</a:t>
            </a:r>
          </a:p>
          <a:p>
            <a:r>
              <a:rPr lang="en-US" sz="2400" dirty="0" smtClean="0"/>
              <a:t>If yes: there is time to absorb the changes.</a:t>
            </a:r>
            <a:endParaRPr lang="el-GR" sz="2400" dirty="0" smtClean="0"/>
          </a:p>
          <a:p>
            <a:endParaRPr lang="el-GR" sz="2400" dirty="0"/>
          </a:p>
        </p:txBody>
      </p:sp>
      <p:pic>
        <p:nvPicPr>
          <p:cNvPr id="49154" name="Picture 2" descr="C:\USERS\pvassil\RESEARCH\ACCEPTED\2016\16CAiSE_ZAS\16CAiSE\ALL_Figures\IGrowth-MTurk.png"/>
          <p:cNvPicPr>
            <a:picLocks noChangeAspect="1" noChangeArrowheads="1"/>
          </p:cNvPicPr>
          <p:nvPr/>
        </p:nvPicPr>
        <p:blipFill>
          <a:blip r:embed="rId3" cstate="print"/>
          <a:srcRect b="19692"/>
          <a:stretch>
            <a:fillRect/>
          </a:stretch>
        </p:blipFill>
        <p:spPr bwMode="auto">
          <a:xfrm>
            <a:off x="152400" y="4370959"/>
            <a:ext cx="4724400" cy="2133337"/>
          </a:xfrm>
          <a:prstGeom prst="rect">
            <a:avLst/>
          </a:prstGeom>
          <a:noFill/>
        </p:spPr>
      </p:pic>
      <p:pic>
        <p:nvPicPr>
          <p:cNvPr id="49155" name="Picture 3" descr="C:\USERS\pvassil\RESEARCH\ACCEPTED\2016\16CAiSE_ZAS\16CAiSE\ALL_Figures\IGrowth-RDS.png"/>
          <p:cNvPicPr>
            <a:picLocks noChangeAspect="1" noChangeArrowheads="1"/>
          </p:cNvPicPr>
          <p:nvPr/>
        </p:nvPicPr>
        <p:blipFill>
          <a:blip r:embed="rId4" cstate="print"/>
          <a:srcRect/>
          <a:stretch>
            <a:fillRect/>
          </a:stretch>
        </p:blipFill>
        <p:spPr bwMode="auto">
          <a:xfrm>
            <a:off x="4724400" y="4114800"/>
            <a:ext cx="4336601" cy="2438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b="1" dirty="0" smtClean="0"/>
              <a:t>Will I have time to absorb changes … … &amp; learn about new functionalities?</a:t>
            </a:r>
            <a:endParaRPr lang="el-GR" dirty="0"/>
          </a:p>
        </p:txBody>
      </p:sp>
      <p:sp>
        <p:nvSpPr>
          <p:cNvPr id="3" name="Content Placeholder 2"/>
          <p:cNvSpPr>
            <a:spLocks noGrp="1"/>
          </p:cNvSpPr>
          <p:nvPr>
            <p:ph sz="quarter" idx="1"/>
          </p:nvPr>
        </p:nvSpPr>
        <p:spPr>
          <a:xfrm>
            <a:off x="457200" y="1844040"/>
            <a:ext cx="8229600" cy="4937760"/>
          </a:xfrm>
        </p:spPr>
        <p:txBody>
          <a:bodyPr/>
          <a:lstStyle/>
          <a:p>
            <a:pPr>
              <a:buNone/>
            </a:pPr>
            <a:r>
              <a:rPr lang="en-US" dirty="0" smtClean="0">
                <a:solidFill>
                  <a:srgbClr val="00589A"/>
                </a:solidFill>
              </a:rPr>
              <a:t>Checklist:</a:t>
            </a:r>
          </a:p>
          <a:p>
            <a:pPr lvl="1"/>
            <a:r>
              <a:rPr lang="en-US" dirty="0" smtClean="0">
                <a:solidFill>
                  <a:srgbClr val="00589A"/>
                </a:solidFill>
              </a:rPr>
              <a:t>Is growth increasing with discontinuations?</a:t>
            </a:r>
          </a:p>
          <a:p>
            <a:endParaRPr lang="en-US" dirty="0" smtClean="0"/>
          </a:p>
          <a:p>
            <a:pPr>
              <a:buNone/>
            </a:pPr>
            <a:r>
              <a:rPr lang="en-US" dirty="0" smtClean="0"/>
              <a:t>If you observe that the increase is not continuous: you can use the interval for the understanding of the new features.</a:t>
            </a:r>
            <a:endParaRPr lang="el-GR" dirty="0"/>
          </a:p>
        </p:txBody>
      </p:sp>
      <p:pic>
        <p:nvPicPr>
          <p:cNvPr id="48130" name="Picture 2" descr="C:\USERS\pvassil\RESEARCH\ACCEPTED\2016\16CAiSE_ZAS\16CAiSE\ALL_Figures\Growth-MTurk.png"/>
          <p:cNvPicPr>
            <a:picLocks noChangeAspect="1" noChangeArrowheads="1"/>
          </p:cNvPicPr>
          <p:nvPr/>
        </p:nvPicPr>
        <p:blipFill>
          <a:blip r:embed="rId3" cstate="print"/>
          <a:srcRect/>
          <a:stretch>
            <a:fillRect/>
          </a:stretch>
        </p:blipFill>
        <p:spPr bwMode="auto">
          <a:xfrm>
            <a:off x="3799936" y="4282440"/>
            <a:ext cx="5007514" cy="2476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Will the complexity of the service be a problem for service usage?</a:t>
            </a:r>
            <a:r>
              <a:rPr lang="en-US" dirty="0" smtClean="0"/>
              <a:t> </a:t>
            </a:r>
            <a:endParaRPr lang="el-GR" dirty="0"/>
          </a:p>
        </p:txBody>
      </p:sp>
      <p:sp>
        <p:nvSpPr>
          <p:cNvPr id="3" name="Content Placeholder 2"/>
          <p:cNvSpPr>
            <a:spLocks noGrp="1"/>
          </p:cNvSpPr>
          <p:nvPr>
            <p:ph sz="quarter" idx="1"/>
          </p:nvPr>
        </p:nvSpPr>
        <p:spPr/>
        <p:txBody>
          <a:bodyPr/>
          <a:lstStyle/>
          <a:p>
            <a:r>
              <a:rPr lang="en-US" dirty="0" smtClean="0"/>
              <a:t>Complexity assessment is complex!</a:t>
            </a:r>
          </a:p>
          <a:p>
            <a:pPr lvl="1"/>
            <a:r>
              <a:rPr lang="en-US" dirty="0" smtClean="0"/>
              <a:t>More than one types of complexity:</a:t>
            </a:r>
            <a:r>
              <a:rPr lang="en-US" sz="2400" dirty="0" smtClean="0"/>
              <a:t> specification, architectural, structural, etc. </a:t>
            </a:r>
            <a:endParaRPr lang="en-US" dirty="0" smtClean="0"/>
          </a:p>
          <a:p>
            <a:pPr lvl="1"/>
            <a:r>
              <a:rPr lang="en-US" b="1" dirty="0" smtClean="0">
                <a:solidFill>
                  <a:srgbClr val="00589A"/>
                </a:solidFill>
              </a:rPr>
              <a:t>Focus on the one(s) you ‘re interested in!</a:t>
            </a:r>
          </a:p>
          <a:p>
            <a:r>
              <a:rPr lang="en-US" dirty="0" smtClean="0"/>
              <a:t>Complexity is typically high with the tendency to increase</a:t>
            </a:r>
          </a:p>
          <a:p>
            <a:pPr lvl="1"/>
            <a:r>
              <a:rPr lang="en-US" dirty="0" smtClean="0"/>
              <a:t>… but this can happen in a smooth way …</a:t>
            </a:r>
          </a:p>
          <a:p>
            <a:pPr lvl="1"/>
            <a:r>
              <a:rPr lang="en-US" b="1" dirty="0" smtClean="0">
                <a:solidFill>
                  <a:srgbClr val="00589A"/>
                </a:solidFill>
              </a:rPr>
              <a:t>Neither panic </a:t>
            </a:r>
            <a:r>
              <a:rPr lang="en-US" dirty="0" smtClean="0">
                <a:solidFill>
                  <a:srgbClr val="00589A"/>
                </a:solidFill>
              </a:rPr>
              <a:t>(refrain from using an otherwise healthy service)</a:t>
            </a:r>
            <a:r>
              <a:rPr lang="en-US" b="1" dirty="0" smtClean="0">
                <a:solidFill>
                  <a:srgbClr val="00589A"/>
                </a:solidFill>
              </a:rPr>
              <a:t>, nor relax</a:t>
            </a:r>
            <a:endParaRPr lang="el-GR" b="1" dirty="0">
              <a:solidFill>
                <a:srgbClr val="00589A"/>
              </a:solidFill>
            </a:endParaRPr>
          </a:p>
        </p:txBody>
      </p:sp>
      <p:pic>
        <p:nvPicPr>
          <p:cNvPr id="51202" name="Picture 2" descr="C:\USERS\pvassil\RESEARCH\ACCEPTED\2016\16CAiSE_ZAS\16CAiSE\ALL_Figures\CX-MTurk.png"/>
          <p:cNvPicPr>
            <a:picLocks noChangeAspect="1" noChangeArrowheads="1"/>
          </p:cNvPicPr>
          <p:nvPr/>
        </p:nvPicPr>
        <p:blipFill>
          <a:blip r:embed="rId3" cstate="print"/>
          <a:srcRect/>
          <a:stretch>
            <a:fillRect/>
          </a:stretch>
        </p:blipFill>
        <p:spPr bwMode="auto">
          <a:xfrm>
            <a:off x="326916" y="4495800"/>
            <a:ext cx="4199467" cy="2362200"/>
          </a:xfrm>
          <a:prstGeom prst="rect">
            <a:avLst/>
          </a:prstGeom>
          <a:noFill/>
        </p:spPr>
      </p:pic>
      <p:pic>
        <p:nvPicPr>
          <p:cNvPr id="51203" name="Picture 3" descr="C:\USERS\pvassil\RESEARCH\ACCEPTED\2016\16CAiSE_ZAS\16CAiSE\ALL_Figures\CX-EC2.png"/>
          <p:cNvPicPr>
            <a:picLocks noChangeAspect="1" noChangeArrowheads="1"/>
          </p:cNvPicPr>
          <p:nvPr/>
        </p:nvPicPr>
        <p:blipFill>
          <a:blip r:embed="rId4" cstate="print"/>
          <a:srcRect/>
          <a:stretch>
            <a:fillRect/>
          </a:stretch>
        </p:blipFill>
        <p:spPr bwMode="auto">
          <a:xfrm>
            <a:off x="4594116" y="4462462"/>
            <a:ext cx="4258732" cy="23955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Developer concerns</a:t>
            </a:r>
            <a:endParaRPr lang="en-US" dirty="0"/>
          </a:p>
        </p:txBody>
      </p:sp>
      <p:sp>
        <p:nvSpPr>
          <p:cNvPr id="6" name="Rectangle 5"/>
          <p:cNvSpPr/>
          <p:nvPr/>
        </p:nvSpPr>
        <p:spPr>
          <a:xfrm>
            <a:off x="1295400" y="2316301"/>
            <a:ext cx="6172200" cy="2246769"/>
          </a:xfrm>
          <a:prstGeom prst="rect">
            <a:avLst/>
          </a:prstGeom>
        </p:spPr>
        <p:txBody>
          <a:bodyPr wrap="square">
            <a:spAutoFit/>
          </a:bodyPr>
          <a:lstStyle/>
          <a:p>
            <a:r>
              <a:rPr lang="en-US" sz="2800" dirty="0" smtClean="0"/>
              <a:t>A developer of </a:t>
            </a:r>
            <a:r>
              <a:rPr lang="en-US" sz="2800" b="1" dirty="0" smtClean="0">
                <a:solidFill>
                  <a:srgbClr val="00589A"/>
                </a:solidFill>
              </a:rPr>
              <a:t>client applications of web services</a:t>
            </a:r>
            <a:r>
              <a:rPr lang="en-US" sz="2800" dirty="0" smtClean="0"/>
              <a:t> wants to know</a:t>
            </a:r>
          </a:p>
          <a:p>
            <a:pPr>
              <a:buFontTx/>
              <a:buChar char="-"/>
            </a:pPr>
            <a:r>
              <a:rPr lang="en-US" sz="2800" dirty="0" smtClean="0"/>
              <a:t> should I use this service?</a:t>
            </a:r>
          </a:p>
          <a:p>
            <a:pPr>
              <a:buFontTx/>
              <a:buChar char="-"/>
            </a:pPr>
            <a:r>
              <a:rPr lang="en-US" sz="2800" dirty="0" smtClean="0"/>
              <a:t> will the service evolve and how?</a:t>
            </a:r>
          </a:p>
          <a:p>
            <a:pPr>
              <a:buFontTx/>
              <a:buChar char="-"/>
            </a:pPr>
            <a:r>
              <a:rPr lang="en-US" sz="2800" dirty="0" smtClean="0"/>
              <a:t> how will this impact my application?</a:t>
            </a:r>
          </a:p>
        </p:txBody>
      </p:sp>
      <p:sp>
        <p:nvSpPr>
          <p:cNvPr id="4098" name="AutoShape 2" descr="Αποτέλεσμα εικόνας για amazon web services"/>
          <p:cNvSpPr>
            <a:spLocks noChangeAspect="1" noChangeArrowheads="1"/>
          </p:cNvSpPr>
          <p:nvPr/>
        </p:nvSpPr>
        <p:spPr bwMode="auto">
          <a:xfrm>
            <a:off x="155575" y="10358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0" y="5042118"/>
            <a:ext cx="9144000" cy="1815882"/>
          </a:xfrm>
          <a:prstGeom prst="rect">
            <a:avLst/>
          </a:prstGeom>
          <a:solidFill>
            <a:srgbClr val="004A82"/>
          </a:solidFill>
        </p:spPr>
        <p:txBody>
          <a:bodyPr wrap="square">
            <a:spAutoFit/>
          </a:bodyPr>
          <a:lstStyle/>
          <a:p>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Create</a:t>
            </a:r>
            <a:r>
              <a:rPr lang="fr-FR" sz="1400" dirty="0" smtClean="0">
                <a:solidFill>
                  <a:srgbClr val="FFFF00"/>
                </a:solidFill>
                <a:latin typeface="Consolas" pitchFamily="49" charset="0"/>
              </a:rPr>
              <a:t> an Amazon SQS queue</a:t>
            </a:r>
          </a:p>
          <a:p>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 = new </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MyQueue</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String </a:t>
            </a:r>
            <a:r>
              <a:rPr lang="fr-FR" sz="1400" dirty="0" err="1" smtClean="0">
                <a:solidFill>
                  <a:srgbClr val="FFFF00"/>
                </a:solidFill>
                <a:latin typeface="Consolas" pitchFamily="49" charset="0"/>
              </a:rPr>
              <a:t>myQueueUrl</a:t>
            </a:r>
            <a:r>
              <a:rPr lang="fr-FR" sz="1400" dirty="0" smtClean="0">
                <a:solidFill>
                  <a:srgbClr val="FFFF00"/>
                </a:solidFill>
                <a:latin typeface="Consolas" pitchFamily="49" charset="0"/>
              </a:rPr>
              <a:t> = </a:t>
            </a:r>
            <a:r>
              <a:rPr lang="fr-FR" sz="1400" dirty="0" err="1" smtClean="0">
                <a:solidFill>
                  <a:srgbClr val="FFFF00"/>
                </a:solidFill>
                <a:latin typeface="Consolas" pitchFamily="49" charset="0"/>
              </a:rPr>
              <a:t>sqs.createQueue</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getQueueUrl</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get</a:t>
            </a:r>
            <a:r>
              <a:rPr lang="fr-FR" sz="1400" dirty="0" smtClean="0">
                <a:solidFill>
                  <a:srgbClr val="FFFF00"/>
                </a:solidFill>
                <a:latin typeface="Consolas" pitchFamily="49" charset="0"/>
              </a:rPr>
              <a:t> all the </a:t>
            </a:r>
            <a:r>
              <a:rPr lang="fr-FR" sz="1400" dirty="0" err="1" smtClean="0">
                <a:solidFill>
                  <a:srgbClr val="FFFF00"/>
                </a:solidFill>
                <a:latin typeface="Consolas" pitchFamily="49" charset="0"/>
              </a:rPr>
              <a:t>msg's</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from</a:t>
            </a:r>
            <a:r>
              <a:rPr lang="fr-FR" sz="1400" dirty="0" smtClean="0">
                <a:solidFill>
                  <a:srgbClr val="FFFF00"/>
                </a:solidFill>
                <a:latin typeface="Consolas" pitchFamily="49" charset="0"/>
              </a:rPr>
              <a:t> the queue</a:t>
            </a:r>
          </a:p>
          <a:p>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 = new </a:t>
            </a:r>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myQueueUrl</a:t>
            </a:r>
            <a:r>
              <a:rPr lang="fr-FR" sz="1400" dirty="0" smtClean="0">
                <a:solidFill>
                  <a:srgbClr val="FFFF00"/>
                </a:solidFill>
                <a:latin typeface="Consolas" pitchFamily="49" charset="0"/>
              </a:rPr>
              <a:t>);</a:t>
            </a:r>
          </a:p>
          <a:p>
            <a:r>
              <a:rPr lang="fr-FR" sz="1400" dirty="0" smtClean="0">
                <a:solidFill>
                  <a:srgbClr val="92D050"/>
                </a:solidFill>
                <a:latin typeface="Consolas" pitchFamily="49" charset="0"/>
              </a:rPr>
              <a:t>List&lt;Message&gt; </a:t>
            </a:r>
            <a:r>
              <a:rPr lang="fr-FR" sz="1400" dirty="0" smtClean="0">
                <a:solidFill>
                  <a:srgbClr val="FFFF00"/>
                </a:solidFill>
                <a:latin typeface="Consolas" pitchFamily="49" charset="0"/>
              </a:rPr>
              <a:t>messages = </a:t>
            </a:r>
            <a:r>
              <a:rPr lang="fr-FR" sz="1400" b="1" dirty="0" err="1" smtClean="0">
                <a:solidFill>
                  <a:srgbClr val="FFC000"/>
                </a:solidFill>
                <a:latin typeface="Consolas" pitchFamily="49" charset="0"/>
              </a:rPr>
              <a:t>sqs.receiveMessage</a:t>
            </a:r>
            <a:r>
              <a:rPr lang="fr-FR" sz="1400" dirty="0" smtClean="0">
                <a:solidFill>
                  <a:srgbClr val="FFFF00"/>
                </a:solidFill>
                <a:latin typeface="Consolas" pitchFamily="49" charset="0"/>
              </a:rPr>
              <a:t>(</a:t>
            </a:r>
            <a:r>
              <a:rPr lang="fr-FR" sz="1400" dirty="0" err="1" smtClean="0">
                <a:solidFill>
                  <a:srgbClr val="92D050"/>
                </a:solidFill>
                <a:latin typeface="Consolas" pitchFamily="49" charset="0"/>
              </a:rPr>
              <a:t>receiveMessageRequest</a:t>
            </a:r>
            <a:r>
              <a:rPr lang="fr-FR" sz="1400" dirty="0" smtClean="0">
                <a:solidFill>
                  <a:srgbClr val="FFFF00"/>
                </a:solidFill>
                <a:latin typeface="Consolas" pitchFamily="49" charset="0"/>
              </a:rPr>
              <a:t>).</a:t>
            </a:r>
            <a:r>
              <a:rPr lang="fr-FR" sz="1400" b="1" dirty="0" err="1" smtClean="0">
                <a:solidFill>
                  <a:srgbClr val="FFC000"/>
                </a:solidFill>
                <a:latin typeface="Consolas" pitchFamily="49" charset="0"/>
              </a:rPr>
              <a:t>getMessages</a:t>
            </a:r>
            <a:r>
              <a:rPr lang="fr-FR" sz="1400" b="1" dirty="0" smtClean="0">
                <a:solidFill>
                  <a:srgbClr val="FFC000"/>
                </a:solidFill>
                <a:latin typeface="Consolas" pitchFamily="49" charset="0"/>
              </a:rPr>
              <a:t>()</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endParaRPr lang="el-GR" sz="1400" dirty="0">
              <a:solidFill>
                <a:srgbClr val="FFFF00"/>
              </a:solidFill>
              <a:latin typeface="Consolas" pitchFamily="49" charset="0"/>
            </a:endParaRPr>
          </a:p>
        </p:txBody>
      </p:sp>
      <p:pic>
        <p:nvPicPr>
          <p:cNvPr id="9" name="Picture 20" descr="http://eduact.org/wp-content/uploads/2013/07/6924254130_da663aed06.jpg"/>
          <p:cNvPicPr>
            <a:picLocks noChangeAspect="1" noChangeArrowheads="1"/>
          </p:cNvPicPr>
          <p:nvPr/>
        </p:nvPicPr>
        <p:blipFill>
          <a:blip r:embed="rId3" cstate="print"/>
          <a:srcRect/>
          <a:stretch>
            <a:fillRect/>
          </a:stretch>
        </p:blipFill>
        <p:spPr bwMode="auto">
          <a:xfrm>
            <a:off x="6626885" y="0"/>
            <a:ext cx="2517115" cy="16763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3" descr="E:\__Transient\forecast.PNG"/>
          <p:cNvPicPr>
            <a:picLocks noChangeAspect="1" noChangeArrowheads="1"/>
          </p:cNvPicPr>
          <p:nvPr/>
        </p:nvPicPr>
        <p:blipFill>
          <a:blip r:embed="rId3" cstate="print"/>
          <a:srcRect/>
          <a:stretch>
            <a:fillRect/>
          </a:stretch>
        </p:blipFill>
        <p:spPr bwMode="auto">
          <a:xfrm>
            <a:off x="5312272" y="0"/>
            <a:ext cx="3831728" cy="2895600"/>
          </a:xfrm>
          <a:prstGeom prst="rect">
            <a:avLst/>
          </a:prstGeom>
          <a:noFill/>
        </p:spPr>
      </p:pic>
      <p:sp>
        <p:nvSpPr>
          <p:cNvPr id="2" name="Title 1"/>
          <p:cNvSpPr>
            <a:spLocks noGrp="1"/>
          </p:cNvSpPr>
          <p:nvPr>
            <p:ph type="title"/>
          </p:nvPr>
        </p:nvSpPr>
        <p:spPr/>
        <p:txBody>
          <a:bodyPr>
            <a:normAutofit/>
          </a:bodyPr>
          <a:lstStyle/>
          <a:p>
            <a:r>
              <a:rPr lang="en-US" b="1" dirty="0" smtClean="0"/>
              <a:t>Can we forecast …</a:t>
            </a:r>
            <a:endParaRPr lang="el-GR" dirty="0"/>
          </a:p>
        </p:txBody>
      </p:sp>
      <p:sp>
        <p:nvSpPr>
          <p:cNvPr id="3" name="Content Placeholder 2"/>
          <p:cNvSpPr>
            <a:spLocks noGrp="1"/>
          </p:cNvSpPr>
          <p:nvPr>
            <p:ph sz="quarter" idx="1"/>
          </p:nvPr>
        </p:nvSpPr>
        <p:spPr>
          <a:xfrm>
            <a:off x="457200" y="2209800"/>
            <a:ext cx="8229600" cy="3947160"/>
          </a:xfrm>
        </p:spPr>
        <p:txBody>
          <a:bodyPr/>
          <a:lstStyle/>
          <a:p>
            <a:r>
              <a:rPr lang="en-US" dirty="0" smtClean="0">
                <a:solidFill>
                  <a:srgbClr val="00589A"/>
                </a:solidFill>
              </a:rPr>
              <a:t>… </a:t>
            </a:r>
            <a:r>
              <a:rPr lang="en-US" b="1" dirty="0" smtClean="0">
                <a:solidFill>
                  <a:srgbClr val="00589A"/>
                </a:solidFill>
              </a:rPr>
              <a:t>the heartbeat of changes?</a:t>
            </a:r>
            <a:endParaRPr lang="en-US" dirty="0" smtClean="0">
              <a:solidFill>
                <a:srgbClr val="00589A"/>
              </a:solidFill>
            </a:endParaRPr>
          </a:p>
          <a:p>
            <a:pPr lvl="1"/>
            <a:r>
              <a:rPr lang="en-US" dirty="0" smtClean="0"/>
              <a:t>No!</a:t>
            </a:r>
          </a:p>
          <a:p>
            <a:pPr lvl="1"/>
            <a:r>
              <a:rPr lang="en-US" dirty="0" smtClean="0"/>
              <a:t>Prepare (accommodate resources) for the worst.</a:t>
            </a:r>
          </a:p>
          <a:p>
            <a:r>
              <a:rPr lang="en-US" dirty="0" smtClean="0">
                <a:solidFill>
                  <a:srgbClr val="00589A"/>
                </a:solidFill>
              </a:rPr>
              <a:t>… </a:t>
            </a:r>
            <a:r>
              <a:rPr lang="en-US" b="1" dirty="0" smtClean="0">
                <a:solidFill>
                  <a:srgbClr val="00589A"/>
                </a:solidFill>
              </a:rPr>
              <a:t>the quality of the service?</a:t>
            </a:r>
            <a:r>
              <a:rPr lang="en-US" b="1" dirty="0" smtClean="0"/>
              <a:t> </a:t>
            </a:r>
          </a:p>
          <a:p>
            <a:pPr lvl="1"/>
            <a:r>
              <a:rPr lang="en-US" dirty="0" smtClean="0"/>
              <a:t>No!</a:t>
            </a:r>
          </a:p>
          <a:p>
            <a:pPr lvl="1"/>
            <a:r>
              <a:rPr lang="en-US" dirty="0" smtClean="0"/>
              <a:t>Again: focus on the quality aspects that you’re interested in!</a:t>
            </a:r>
          </a:p>
          <a:p>
            <a:r>
              <a:rPr lang="en-US" dirty="0" smtClean="0">
                <a:solidFill>
                  <a:srgbClr val="00589A"/>
                </a:solidFill>
              </a:rPr>
              <a:t>… </a:t>
            </a:r>
            <a:r>
              <a:rPr lang="en-US" b="1" dirty="0" smtClean="0">
                <a:solidFill>
                  <a:srgbClr val="00589A"/>
                </a:solidFill>
              </a:rPr>
              <a:t>the amount of new functionalities?</a:t>
            </a:r>
            <a:r>
              <a:rPr lang="en-US" b="1" dirty="0" smtClean="0"/>
              <a:t> </a:t>
            </a:r>
          </a:p>
          <a:p>
            <a:pPr lvl="1"/>
            <a:r>
              <a:rPr lang="en-US" dirty="0" smtClean="0"/>
              <a:t>Coarsely, </a:t>
            </a:r>
            <a:r>
              <a:rPr lang="en-US" dirty="0" smtClean="0"/>
              <a:t>yes!</a:t>
            </a:r>
            <a:endParaRPr lang="en-US" dirty="0" smtClean="0"/>
          </a:p>
        </p:txBody>
      </p:sp>
      <p:pic>
        <p:nvPicPr>
          <p:cNvPr id="5" name="Picture 3" descr="C:\USERS\pvassil\RESEARCH\ACCEPTED\2016\16CAiSE_ZAS\16CAiSE\ALL_Figures\IS-EC2.png"/>
          <p:cNvPicPr>
            <a:picLocks noChangeAspect="1" noChangeArrowheads="1"/>
          </p:cNvPicPr>
          <p:nvPr/>
        </p:nvPicPr>
        <p:blipFill>
          <a:blip r:embed="rId4" cstate="print"/>
          <a:srcRect/>
          <a:stretch>
            <a:fillRect/>
          </a:stretch>
        </p:blipFill>
        <p:spPr bwMode="auto">
          <a:xfrm>
            <a:off x="6400801" y="5226177"/>
            <a:ext cx="2743200" cy="163182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Text Placeholder 2"/>
          <p:cNvSpPr>
            <a:spLocks noGrp="1"/>
          </p:cNvSpPr>
          <p:nvPr>
            <p:ph type="body" idx="2"/>
          </p:nvPr>
        </p:nvSpPr>
        <p:spPr>
          <a:xfrm>
            <a:off x="6324600" y="2971800"/>
            <a:ext cx="2514600" cy="3352800"/>
          </a:xfrm>
        </p:spPr>
        <p:txBody>
          <a:bodyPr>
            <a:normAutofit/>
          </a:bodyPr>
          <a:lstStyle/>
          <a:p>
            <a:r>
              <a:rPr lang="en-US" sz="2000" i="1" dirty="0" smtClean="0"/>
              <a:t>Plan for this in advance</a:t>
            </a:r>
          </a:p>
          <a:p>
            <a:r>
              <a:rPr lang="en-US" sz="2000" i="1" dirty="0" smtClean="0"/>
              <a:t>There is time to absorb the changes</a:t>
            </a:r>
          </a:p>
          <a:p>
            <a:pPr>
              <a:lnSpc>
                <a:spcPct val="100000"/>
              </a:lnSpc>
              <a:spcAft>
                <a:spcPts val="0"/>
              </a:spcAft>
            </a:pPr>
            <a:endParaRPr lang="en-US" sz="2000" i="1" dirty="0" smtClean="0"/>
          </a:p>
          <a:p>
            <a:r>
              <a:rPr lang="en-US" sz="2000" i="1" dirty="0" smtClean="0"/>
              <a:t>Can eventually deduce what part of the service is relevant</a:t>
            </a:r>
          </a:p>
          <a:p>
            <a:endParaRPr lang="en-US" dirty="0" smtClean="0"/>
          </a:p>
          <a:p>
            <a:endParaRPr lang="en-US" dirty="0" smtClean="0"/>
          </a:p>
          <a:p>
            <a:endParaRPr lang="en-US" dirty="0"/>
          </a:p>
        </p:txBody>
      </p:sp>
      <p:sp>
        <p:nvSpPr>
          <p:cNvPr id="4" name="Content Placeholder 3"/>
          <p:cNvSpPr>
            <a:spLocks noGrp="1"/>
          </p:cNvSpPr>
          <p:nvPr>
            <p:ph sz="quarter" idx="1"/>
          </p:nvPr>
        </p:nvSpPr>
        <p:spPr>
          <a:xfrm>
            <a:off x="304800" y="1143000"/>
            <a:ext cx="5715000" cy="4876800"/>
          </a:xfrm>
        </p:spPr>
        <p:txBody>
          <a:bodyPr/>
          <a:lstStyle/>
          <a:p>
            <a:r>
              <a:rPr lang="en-US" sz="2800" dirty="0" smtClean="0"/>
              <a:t>We can </a:t>
            </a:r>
            <a:r>
              <a:rPr lang="en-US" sz="2800" dirty="0" smtClean="0">
                <a:solidFill>
                  <a:srgbClr val="000099"/>
                </a:solidFill>
              </a:rPr>
              <a:t>monitor web services </a:t>
            </a:r>
            <a:r>
              <a:rPr lang="en-US" sz="2800" dirty="0" smtClean="0"/>
              <a:t>as </a:t>
            </a:r>
            <a:r>
              <a:rPr lang="en-US" b="1" dirty="0" smtClean="0">
                <a:solidFill>
                  <a:srgbClr val="00589A"/>
                </a:solidFill>
              </a:rPr>
              <a:t>external observers </a:t>
            </a:r>
            <a:r>
              <a:rPr lang="en-US" sz="2800" dirty="0" smtClean="0"/>
              <a:t>and assess their evolution patterns</a:t>
            </a:r>
          </a:p>
          <a:p>
            <a:endParaRPr lang="en-US" dirty="0" smtClean="0"/>
          </a:p>
          <a:p>
            <a:pPr lvl="1"/>
            <a:r>
              <a:rPr lang="en-US" sz="2400" dirty="0" smtClean="0">
                <a:solidFill>
                  <a:srgbClr val="000099"/>
                </a:solidFill>
              </a:rPr>
              <a:t>Normal life: spikes of increase between calmness</a:t>
            </a:r>
          </a:p>
          <a:p>
            <a:pPr lvl="1"/>
            <a:r>
              <a:rPr lang="en-US" sz="2400" dirty="0" smtClean="0">
                <a:solidFill>
                  <a:srgbClr val="000099"/>
                </a:solidFill>
              </a:rPr>
              <a:t>Few deletions, although a lot of internal maintenance</a:t>
            </a:r>
          </a:p>
          <a:p>
            <a:pPr lvl="1"/>
            <a:r>
              <a:rPr lang="en-US" sz="2400" dirty="0" smtClean="0">
                <a:solidFill>
                  <a:srgbClr val="000099"/>
                </a:solidFill>
              </a:rPr>
              <a:t>High complexity, but manageable</a:t>
            </a:r>
            <a:endParaRPr lang="en-US" sz="2400" dirty="0">
              <a:solidFill>
                <a:srgbClr val="0000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4" descr="http://www.keepcalmstudio.com/_gallery/300/14stla2.png"/>
          <p:cNvPicPr>
            <a:picLocks noChangeAspect="1" noChangeArrowheads="1"/>
          </p:cNvPicPr>
          <p:nvPr/>
        </p:nvPicPr>
        <p:blipFill>
          <a:blip r:embed="rId4" cstate="print"/>
          <a:srcRect/>
          <a:stretch>
            <a:fillRect/>
          </a:stretch>
        </p:blipFill>
        <p:spPr bwMode="auto">
          <a:xfrm>
            <a:off x="2868304" y="4458830"/>
            <a:ext cx="2399170" cy="2399170"/>
          </a:xfrm>
          <a:prstGeom prst="rect">
            <a:avLst/>
          </a:prstGeom>
          <a:noFill/>
        </p:spPr>
      </p:pic>
      <p:pic>
        <p:nvPicPr>
          <p:cNvPr id="14" name="Picture 6" descr="http://sd.keepcalm-o-matic.co.uk/i/keep-calm-and-tolerate-slow-replies-2.png"/>
          <p:cNvPicPr>
            <a:picLocks noChangeAspect="1" noChangeArrowheads="1"/>
          </p:cNvPicPr>
          <p:nvPr/>
        </p:nvPicPr>
        <p:blipFill>
          <a:blip r:embed="rId5" cstate="print"/>
          <a:srcRect/>
          <a:stretch>
            <a:fillRect/>
          </a:stretch>
        </p:blipFill>
        <p:spPr bwMode="auto">
          <a:xfrm>
            <a:off x="5257800" y="4458334"/>
            <a:ext cx="2067975" cy="2412000"/>
          </a:xfrm>
          <a:prstGeom prst="rect">
            <a:avLst/>
          </a:prstGeom>
          <a:noFill/>
        </p:spPr>
      </p:pic>
      <p:pic>
        <p:nvPicPr>
          <p:cNvPr id="15" name="Picture 2" descr="http://poster.keepcalmandposters.com/108717.png"/>
          <p:cNvPicPr>
            <a:picLocks noChangeAspect="1" noChangeArrowheads="1"/>
          </p:cNvPicPr>
          <p:nvPr/>
        </p:nvPicPr>
        <p:blipFill>
          <a:blip r:embed="rId6" cstate="print"/>
          <a:srcRect/>
          <a:stretch>
            <a:fillRect/>
          </a:stretch>
        </p:blipFill>
        <p:spPr bwMode="auto">
          <a:xfrm>
            <a:off x="7315200" y="4454856"/>
            <a:ext cx="1808045" cy="2412000"/>
          </a:xfrm>
          <a:prstGeom prst="rect">
            <a:avLst/>
          </a:prstGeom>
          <a:noFill/>
        </p:spPr>
      </p:pic>
      <p:sp>
        <p:nvSpPr>
          <p:cNvPr id="16" name="Rectangle 15"/>
          <p:cNvSpPr/>
          <p:nvPr/>
        </p:nvSpPr>
        <p:spPr>
          <a:xfrm>
            <a:off x="2819400" y="2175808"/>
            <a:ext cx="2643672" cy="1569660"/>
          </a:xfrm>
          <a:prstGeom prst="rect">
            <a:avLst/>
          </a:prstGeom>
        </p:spPr>
        <p:txBody>
          <a:bodyPr wrap="none">
            <a:spAutoFit/>
          </a:bodyPr>
          <a:lstStyle/>
          <a:p>
            <a:r>
              <a:rPr lang="en-US" sz="3200" dirty="0" smtClean="0">
                <a:solidFill>
                  <a:srgbClr val="004A82"/>
                </a:solidFill>
              </a:rPr>
              <a:t>Thank you!</a:t>
            </a:r>
          </a:p>
          <a:p>
            <a:endParaRPr lang="en-US" sz="3200" dirty="0" smtClean="0">
              <a:solidFill>
                <a:srgbClr val="004A82"/>
              </a:solidFill>
            </a:endParaRPr>
          </a:p>
          <a:p>
            <a:r>
              <a:rPr lang="en-US" sz="3200" dirty="0" smtClean="0">
                <a:solidFill>
                  <a:srgbClr val="004A82"/>
                </a:solidFill>
              </a:rPr>
              <a:t>N</a:t>
            </a:r>
            <a:r>
              <a:rPr lang="sl-SI" sz="3200" dirty="0" smtClean="0">
                <a:solidFill>
                  <a:srgbClr val="004A82"/>
                </a:solidFill>
              </a:rPr>
              <a:t>ajlepša hvala</a:t>
            </a:r>
            <a:r>
              <a:rPr lang="en-US" sz="3200" dirty="0" smtClean="0">
                <a:solidFill>
                  <a:srgbClr val="004A82"/>
                </a:solidFill>
              </a:rPr>
              <a:t>!</a:t>
            </a:r>
            <a:endParaRPr lang="el-GR" sz="3200" dirty="0">
              <a:solidFill>
                <a:srgbClr val="004A8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descr="D:\Users\pvassil\RESEARCH\ACCEPTED\2016\16CAiSE_ZAS\working_Drafts\Summary-02.png"/>
          <p:cNvPicPr>
            <a:picLocks noChangeAspect="1" noChangeArrowheads="1"/>
          </p:cNvPicPr>
          <p:nvPr/>
        </p:nvPicPr>
        <p:blipFill>
          <a:blip r:embed="rId2" cstate="print"/>
          <a:srcRect/>
          <a:stretch>
            <a:fillRect/>
          </a:stretch>
        </p:blipFill>
        <p:spPr bwMode="auto">
          <a:xfrm>
            <a:off x="0" y="120929"/>
            <a:ext cx="9167568" cy="67097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54114"/>
            <a:ext cx="1676400" cy="707886"/>
          </a:xfrm>
          <a:prstGeom prst="rect">
            <a:avLst/>
          </a:prstGeom>
          <a:noFill/>
        </p:spPr>
        <p:txBody>
          <a:bodyPr wrap="square" rtlCol="0">
            <a:spAutoFit/>
          </a:bodyPr>
          <a:lstStyle/>
          <a:p>
            <a:r>
              <a:rPr lang="en-US" sz="4000" b="1" dirty="0" smtClean="0">
                <a:solidFill>
                  <a:srgbClr val="00589A"/>
                </a:solidFill>
              </a:rPr>
              <a:t>Q &amp; A</a:t>
            </a:r>
            <a:endParaRPr lang="el-GR" sz="4000" b="1" dirty="0">
              <a:solidFill>
                <a:srgbClr val="00589A"/>
              </a:solidFill>
            </a:endParaRPr>
          </a:p>
        </p:txBody>
      </p:sp>
      <p:pic>
        <p:nvPicPr>
          <p:cNvPr id="6" name="Picture 10" descr="http://sd.keepcalm-o-matic.co.uk/i/while-alive-if-calm-keep-calm-code-on.png"/>
          <p:cNvPicPr>
            <a:picLocks noChangeAspect="1" noChangeArrowheads="1"/>
          </p:cNvPicPr>
          <p:nvPr/>
        </p:nvPicPr>
        <p:blipFill>
          <a:blip r:embed="rId4" cstate="print"/>
          <a:srcRect/>
          <a:stretch>
            <a:fillRect/>
          </a:stretch>
        </p:blipFill>
        <p:spPr bwMode="auto">
          <a:xfrm>
            <a:off x="0" y="4914000"/>
            <a:ext cx="1666726" cy="1944000"/>
          </a:xfrm>
          <a:prstGeom prst="rect">
            <a:avLst/>
          </a:prstGeom>
          <a:noFill/>
        </p:spPr>
      </p:pic>
      <p:pic>
        <p:nvPicPr>
          <p:cNvPr id="7" name="Picture 20" descr="http://poster.keepcalmandposters.com/80476.png"/>
          <p:cNvPicPr>
            <a:picLocks noChangeAspect="1" noChangeArrowheads="1"/>
          </p:cNvPicPr>
          <p:nvPr/>
        </p:nvPicPr>
        <p:blipFill>
          <a:blip r:embed="rId5" cstate="print"/>
          <a:srcRect/>
          <a:stretch>
            <a:fillRect/>
          </a:stretch>
        </p:blipFill>
        <p:spPr bwMode="auto">
          <a:xfrm>
            <a:off x="4800600" y="4914000"/>
            <a:ext cx="1457230" cy="1944000"/>
          </a:xfrm>
          <a:prstGeom prst="rect">
            <a:avLst/>
          </a:prstGeom>
          <a:noFill/>
        </p:spPr>
      </p:pic>
      <p:pic>
        <p:nvPicPr>
          <p:cNvPr id="8" name="Picture 22" descr="https://s-media-cache-ak0.pinimg.com/736x/0c/f8/7f/0cf87fff82c5e9740890c48f325d0104.jpg"/>
          <p:cNvPicPr>
            <a:picLocks noChangeAspect="1" noChangeArrowheads="1"/>
          </p:cNvPicPr>
          <p:nvPr/>
        </p:nvPicPr>
        <p:blipFill>
          <a:blip r:embed="rId6" cstate="print"/>
          <a:srcRect/>
          <a:stretch>
            <a:fillRect/>
          </a:stretch>
        </p:blipFill>
        <p:spPr bwMode="auto">
          <a:xfrm>
            <a:off x="6248400" y="4914000"/>
            <a:ext cx="1503442" cy="1944000"/>
          </a:xfrm>
          <a:prstGeom prst="rect">
            <a:avLst/>
          </a:prstGeom>
          <a:noFill/>
        </p:spPr>
      </p:pic>
      <p:pic>
        <p:nvPicPr>
          <p:cNvPr id="9" name="Picture 28" descr="https://s-media-cache-ak0.pinimg.com/236x/e1/28/7c/e1287ccbff2132427ed38e424222fea5.jpg"/>
          <p:cNvPicPr>
            <a:picLocks noChangeAspect="1" noChangeArrowheads="1"/>
          </p:cNvPicPr>
          <p:nvPr/>
        </p:nvPicPr>
        <p:blipFill>
          <a:blip r:embed="rId7" cstate="print"/>
          <a:srcRect/>
          <a:stretch>
            <a:fillRect/>
          </a:stretch>
        </p:blipFill>
        <p:spPr bwMode="auto">
          <a:xfrm>
            <a:off x="7762121" y="4914000"/>
            <a:ext cx="1381879" cy="1944000"/>
          </a:xfrm>
          <a:prstGeom prst="rect">
            <a:avLst/>
          </a:prstGeom>
          <a:noFill/>
        </p:spPr>
      </p:pic>
      <p:pic>
        <p:nvPicPr>
          <p:cNvPr id="13" name="Picture 24" descr="https://s-media-cache-ak0.pinimg.com/236x/c4/72/a0/c472a00db160f978ce74b548ed9b1acd.jpg"/>
          <p:cNvPicPr>
            <a:picLocks noChangeAspect="1" noChangeArrowheads="1"/>
          </p:cNvPicPr>
          <p:nvPr/>
        </p:nvPicPr>
        <p:blipFill>
          <a:blip r:embed="rId8" cstate="print"/>
          <a:srcRect/>
          <a:stretch>
            <a:fillRect/>
          </a:stretch>
        </p:blipFill>
        <p:spPr bwMode="auto">
          <a:xfrm>
            <a:off x="1676400" y="4914000"/>
            <a:ext cx="1504210" cy="1944000"/>
          </a:xfrm>
          <a:prstGeom prst="rect">
            <a:avLst/>
          </a:prstGeom>
          <a:noFill/>
        </p:spPr>
      </p:pic>
      <p:sp>
        <p:nvSpPr>
          <p:cNvPr id="11" name="TextBox 10"/>
          <p:cNvSpPr txBox="1"/>
          <p:nvPr/>
        </p:nvSpPr>
        <p:spPr>
          <a:xfrm>
            <a:off x="609600" y="2133600"/>
            <a:ext cx="5867400" cy="584775"/>
          </a:xfrm>
          <a:prstGeom prst="rect">
            <a:avLst/>
          </a:prstGeom>
          <a:noFill/>
        </p:spPr>
        <p:txBody>
          <a:bodyPr wrap="square" rtlCol="0">
            <a:spAutoFit/>
          </a:bodyPr>
          <a:lstStyle/>
          <a:p>
            <a:r>
              <a:rPr lang="en-US" sz="3200" dirty="0" smtClean="0"/>
              <a:t>My answer to your question is:</a:t>
            </a:r>
            <a:endParaRPr lang="el-GR" sz="3200" dirty="0"/>
          </a:p>
        </p:txBody>
      </p:sp>
      <p:sp>
        <p:nvSpPr>
          <p:cNvPr id="14" name="TextBox 13"/>
          <p:cNvSpPr txBox="1"/>
          <p:nvPr/>
        </p:nvSpPr>
        <p:spPr>
          <a:xfrm>
            <a:off x="990600" y="2971800"/>
            <a:ext cx="5867400" cy="584775"/>
          </a:xfrm>
          <a:prstGeom prst="rect">
            <a:avLst/>
          </a:prstGeom>
          <a:noFill/>
        </p:spPr>
        <p:txBody>
          <a:bodyPr wrap="square" rtlCol="0">
            <a:spAutoFit/>
          </a:bodyPr>
          <a:lstStyle/>
          <a:p>
            <a:r>
              <a:rPr lang="en-US" sz="3200" dirty="0" smtClean="0">
                <a:solidFill>
                  <a:srgbClr val="000099"/>
                </a:solidFill>
              </a:rPr>
              <a:t>YES,</a:t>
            </a:r>
            <a:r>
              <a:rPr lang="en-US" sz="3200" dirty="0" smtClean="0"/>
              <a:t> I think I can agree with that</a:t>
            </a:r>
            <a:endParaRPr lang="el-GR"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54114"/>
            <a:ext cx="1676400" cy="707886"/>
          </a:xfrm>
          <a:prstGeom prst="rect">
            <a:avLst/>
          </a:prstGeom>
          <a:noFill/>
        </p:spPr>
        <p:txBody>
          <a:bodyPr wrap="square" rtlCol="0">
            <a:spAutoFit/>
          </a:bodyPr>
          <a:lstStyle/>
          <a:p>
            <a:r>
              <a:rPr lang="en-US" sz="4000" b="1" dirty="0" smtClean="0">
                <a:solidFill>
                  <a:srgbClr val="00589A"/>
                </a:solidFill>
              </a:rPr>
              <a:t>Q &amp; A</a:t>
            </a:r>
            <a:endParaRPr lang="el-GR" sz="4000" b="1" dirty="0">
              <a:solidFill>
                <a:srgbClr val="00589A"/>
              </a:solidFill>
            </a:endParaRPr>
          </a:p>
        </p:txBody>
      </p:sp>
      <p:pic>
        <p:nvPicPr>
          <p:cNvPr id="11" name="Picture 30" descr="https://determineddadphoenix.files.wordpress.com/2014/11/i-can-t-keep-calm-waiting-sucks.png"/>
          <p:cNvPicPr>
            <a:picLocks noChangeAspect="1" noChangeArrowheads="1"/>
          </p:cNvPicPr>
          <p:nvPr/>
        </p:nvPicPr>
        <p:blipFill>
          <a:blip r:embed="rId4" cstate="print"/>
          <a:srcRect/>
          <a:stretch>
            <a:fillRect/>
          </a:stretch>
        </p:blipFill>
        <p:spPr bwMode="auto">
          <a:xfrm>
            <a:off x="2981230" y="4914000"/>
            <a:ext cx="1666726" cy="1944000"/>
          </a:xfrm>
          <a:prstGeom prst="rect">
            <a:avLst/>
          </a:prstGeom>
          <a:noFill/>
        </p:spPr>
      </p:pic>
      <p:pic>
        <p:nvPicPr>
          <p:cNvPr id="13" name="Picture 14" descr="http://2.bp.blogspot.com/-OpnRtDH_1Bw/UjJtcDdWBlI/AAAAAAAABaE/fl27jufP4t8/s1600/what-if-i-don-t-want-to-keep-calm-11.png"/>
          <p:cNvPicPr>
            <a:picLocks noChangeAspect="1" noChangeArrowheads="1"/>
          </p:cNvPicPr>
          <p:nvPr/>
        </p:nvPicPr>
        <p:blipFill>
          <a:blip r:embed="rId5" cstate="print"/>
          <a:srcRect/>
          <a:stretch>
            <a:fillRect/>
          </a:stretch>
        </p:blipFill>
        <p:spPr bwMode="auto">
          <a:xfrm>
            <a:off x="1347940" y="4914000"/>
            <a:ext cx="1666726" cy="1944000"/>
          </a:xfrm>
          <a:prstGeom prst="rect">
            <a:avLst/>
          </a:prstGeom>
          <a:noFill/>
        </p:spPr>
      </p:pic>
      <p:pic>
        <p:nvPicPr>
          <p:cNvPr id="14" name="Picture 16" descr="http://poster.keepcalmandposters.com/120330.png"/>
          <p:cNvPicPr>
            <a:picLocks noChangeAspect="1" noChangeArrowheads="1"/>
          </p:cNvPicPr>
          <p:nvPr/>
        </p:nvPicPr>
        <p:blipFill>
          <a:blip r:embed="rId6" cstate="print"/>
          <a:srcRect/>
          <a:stretch>
            <a:fillRect/>
          </a:stretch>
        </p:blipFill>
        <p:spPr bwMode="auto">
          <a:xfrm>
            <a:off x="0" y="4914000"/>
            <a:ext cx="1457230" cy="1944000"/>
          </a:xfrm>
          <a:prstGeom prst="rect">
            <a:avLst/>
          </a:prstGeom>
          <a:noFill/>
        </p:spPr>
      </p:pic>
      <p:pic>
        <p:nvPicPr>
          <p:cNvPr id="15" name="Picture 32" descr="https://s-media-cache-ak0.pinimg.com/236x/35/1b/70/351b70b9e4c2514739883442e814f4af.jpg"/>
          <p:cNvPicPr>
            <a:picLocks noChangeAspect="1" noChangeArrowheads="1"/>
          </p:cNvPicPr>
          <p:nvPr/>
        </p:nvPicPr>
        <p:blipFill>
          <a:blip r:embed="rId7" cstate="print"/>
          <a:srcRect/>
          <a:stretch>
            <a:fillRect/>
          </a:stretch>
        </p:blipFill>
        <p:spPr bwMode="auto">
          <a:xfrm>
            <a:off x="7010400" y="3657600"/>
            <a:ext cx="2133600" cy="3200400"/>
          </a:xfrm>
          <a:prstGeom prst="rect">
            <a:avLst/>
          </a:prstGeom>
          <a:noFill/>
        </p:spPr>
      </p:pic>
      <p:sp>
        <p:nvSpPr>
          <p:cNvPr id="16" name="TextBox 15"/>
          <p:cNvSpPr txBox="1"/>
          <p:nvPr/>
        </p:nvSpPr>
        <p:spPr>
          <a:xfrm>
            <a:off x="609600" y="2133600"/>
            <a:ext cx="5867400" cy="584775"/>
          </a:xfrm>
          <a:prstGeom prst="rect">
            <a:avLst/>
          </a:prstGeom>
          <a:noFill/>
        </p:spPr>
        <p:txBody>
          <a:bodyPr wrap="square" rtlCol="0">
            <a:spAutoFit/>
          </a:bodyPr>
          <a:lstStyle/>
          <a:p>
            <a:r>
              <a:rPr lang="en-US" sz="3200" dirty="0" smtClean="0"/>
              <a:t>My answer to your question is:</a:t>
            </a:r>
            <a:endParaRPr lang="el-GR" sz="3200" dirty="0"/>
          </a:p>
        </p:txBody>
      </p:sp>
      <p:sp>
        <p:nvSpPr>
          <p:cNvPr id="17" name="TextBox 16"/>
          <p:cNvSpPr txBox="1"/>
          <p:nvPr/>
        </p:nvSpPr>
        <p:spPr>
          <a:xfrm>
            <a:off x="990600" y="2971800"/>
            <a:ext cx="5334000" cy="584775"/>
          </a:xfrm>
          <a:prstGeom prst="rect">
            <a:avLst/>
          </a:prstGeom>
          <a:noFill/>
        </p:spPr>
        <p:txBody>
          <a:bodyPr wrap="square" rtlCol="0">
            <a:spAutoFit/>
          </a:bodyPr>
          <a:lstStyle/>
          <a:p>
            <a:r>
              <a:rPr lang="en-US" sz="3200" dirty="0" smtClean="0">
                <a:solidFill>
                  <a:srgbClr val="FF0000"/>
                </a:solidFill>
              </a:rPr>
              <a:t>NO,</a:t>
            </a:r>
            <a:r>
              <a:rPr lang="en-US" sz="3200" dirty="0" smtClean="0"/>
              <a:t> I do not think I can agree</a:t>
            </a:r>
            <a:endParaRPr lang="el-GR"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54114"/>
            <a:ext cx="1676400" cy="707886"/>
          </a:xfrm>
          <a:prstGeom prst="rect">
            <a:avLst/>
          </a:prstGeom>
          <a:noFill/>
        </p:spPr>
        <p:txBody>
          <a:bodyPr wrap="square" rtlCol="0">
            <a:spAutoFit/>
          </a:bodyPr>
          <a:lstStyle/>
          <a:p>
            <a:r>
              <a:rPr lang="en-US" sz="4000" b="1" dirty="0" smtClean="0">
                <a:solidFill>
                  <a:srgbClr val="00589A"/>
                </a:solidFill>
              </a:rPr>
              <a:t>Q &amp; A</a:t>
            </a:r>
            <a:endParaRPr lang="el-GR" sz="4000" b="1" dirty="0">
              <a:solidFill>
                <a:srgbClr val="00589A"/>
              </a:solidFill>
            </a:endParaRPr>
          </a:p>
        </p:txBody>
      </p:sp>
      <p:pic>
        <p:nvPicPr>
          <p:cNvPr id="16" name="Picture 6" descr="http://sd.keepcalm-o-matic.co.uk/i/keep-calm-and-tolerate-slow-replies-2.png"/>
          <p:cNvPicPr>
            <a:picLocks noChangeAspect="1" noChangeArrowheads="1"/>
          </p:cNvPicPr>
          <p:nvPr/>
        </p:nvPicPr>
        <p:blipFill>
          <a:blip r:embed="rId4" cstate="print"/>
          <a:srcRect/>
          <a:stretch>
            <a:fillRect/>
          </a:stretch>
        </p:blipFill>
        <p:spPr bwMode="auto">
          <a:xfrm>
            <a:off x="0" y="4446000"/>
            <a:ext cx="2067975" cy="2412000"/>
          </a:xfrm>
          <a:prstGeom prst="rect">
            <a:avLst/>
          </a:prstGeom>
          <a:noFill/>
        </p:spPr>
      </p:pic>
      <p:pic>
        <p:nvPicPr>
          <p:cNvPr id="17" name="Picture 2" descr="http://poster.keepcalmandposters.com/108717.png"/>
          <p:cNvPicPr>
            <a:picLocks noChangeAspect="1" noChangeArrowheads="1"/>
          </p:cNvPicPr>
          <p:nvPr/>
        </p:nvPicPr>
        <p:blipFill>
          <a:blip r:embed="rId5" cstate="print"/>
          <a:srcRect/>
          <a:stretch>
            <a:fillRect/>
          </a:stretch>
        </p:blipFill>
        <p:spPr bwMode="auto">
          <a:xfrm>
            <a:off x="7328848" y="4446000"/>
            <a:ext cx="1808045" cy="2412000"/>
          </a:xfrm>
          <a:prstGeom prst="rect">
            <a:avLst/>
          </a:prstGeom>
          <a:noFill/>
        </p:spPr>
      </p:pic>
      <p:pic>
        <p:nvPicPr>
          <p:cNvPr id="18" name="Picture 26" descr="https://s-media-cache-ak0.pinimg.com/736x/3a/b4/8c/3ab48cb4a930a9dd591bc4486a28f229.jpg"/>
          <p:cNvPicPr>
            <a:picLocks noChangeAspect="1" noChangeArrowheads="1"/>
          </p:cNvPicPr>
          <p:nvPr/>
        </p:nvPicPr>
        <p:blipFill>
          <a:blip r:embed="rId6" cstate="print"/>
          <a:srcRect/>
          <a:stretch>
            <a:fillRect/>
          </a:stretch>
        </p:blipFill>
        <p:spPr bwMode="auto">
          <a:xfrm>
            <a:off x="4917744" y="4446000"/>
            <a:ext cx="2412000" cy="2412000"/>
          </a:xfrm>
          <a:prstGeom prst="rect">
            <a:avLst/>
          </a:prstGeom>
          <a:noFill/>
        </p:spPr>
      </p:pic>
      <p:pic>
        <p:nvPicPr>
          <p:cNvPr id="9" name="Picture 24" descr="https://s-media-cache-ak0.pinimg.com/236x/c4/72/a0/c472a00db160f978ce74b548ed9b1acd.jpg"/>
          <p:cNvPicPr>
            <a:picLocks noChangeAspect="1" noChangeArrowheads="1"/>
          </p:cNvPicPr>
          <p:nvPr/>
        </p:nvPicPr>
        <p:blipFill>
          <a:blip r:embed="rId7" cstate="print"/>
          <a:srcRect/>
          <a:stretch>
            <a:fillRect/>
          </a:stretch>
        </p:blipFill>
        <p:spPr bwMode="auto">
          <a:xfrm>
            <a:off x="3116457" y="4446000"/>
            <a:ext cx="1866335" cy="2412000"/>
          </a:xfrm>
          <a:prstGeom prst="rect">
            <a:avLst/>
          </a:prstGeom>
          <a:noFill/>
        </p:spPr>
      </p:pic>
      <p:sp>
        <p:nvSpPr>
          <p:cNvPr id="11" name="TextBox 10"/>
          <p:cNvSpPr txBox="1"/>
          <p:nvPr/>
        </p:nvSpPr>
        <p:spPr>
          <a:xfrm>
            <a:off x="609600" y="2133600"/>
            <a:ext cx="5867400" cy="584775"/>
          </a:xfrm>
          <a:prstGeom prst="rect">
            <a:avLst/>
          </a:prstGeom>
          <a:noFill/>
        </p:spPr>
        <p:txBody>
          <a:bodyPr wrap="square" rtlCol="0">
            <a:spAutoFit/>
          </a:bodyPr>
          <a:lstStyle/>
          <a:p>
            <a:r>
              <a:rPr lang="en-US" sz="3200" dirty="0" smtClean="0"/>
              <a:t>My answer to your question is:</a:t>
            </a:r>
            <a:endParaRPr lang="el-GR" sz="3200" dirty="0"/>
          </a:p>
        </p:txBody>
      </p:sp>
      <p:sp>
        <p:nvSpPr>
          <p:cNvPr id="13" name="TextBox 12"/>
          <p:cNvSpPr txBox="1"/>
          <p:nvPr/>
        </p:nvSpPr>
        <p:spPr>
          <a:xfrm>
            <a:off x="990600" y="2971800"/>
            <a:ext cx="6324600" cy="1077218"/>
          </a:xfrm>
          <a:prstGeom prst="rect">
            <a:avLst/>
          </a:prstGeom>
          <a:noFill/>
        </p:spPr>
        <p:txBody>
          <a:bodyPr wrap="square" rtlCol="0">
            <a:spAutoFit/>
          </a:bodyPr>
          <a:lstStyle/>
          <a:p>
            <a:r>
              <a:rPr lang="en-US" sz="3200" dirty="0" smtClean="0">
                <a:solidFill>
                  <a:srgbClr val="000099"/>
                </a:solidFill>
              </a:rPr>
              <a:t>It’s complicated,</a:t>
            </a:r>
            <a:r>
              <a:rPr lang="en-US" sz="3200" dirty="0" smtClean="0"/>
              <a:t> let me tell you what I think…</a:t>
            </a:r>
            <a:endParaRPr lang="el-GR"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30317" y="2099608"/>
            <a:ext cx="7551683" cy="1938992"/>
          </a:xfrm>
          <a:prstGeom prst="rect">
            <a:avLst/>
          </a:prstGeom>
        </p:spPr>
        <p:txBody>
          <a:bodyPr wrap="none">
            <a:spAutoFit/>
          </a:bodyPr>
          <a:lstStyle/>
          <a:p>
            <a:r>
              <a:rPr lang="en-US" sz="4000" dirty="0" smtClean="0">
                <a:solidFill>
                  <a:srgbClr val="004A82"/>
                </a:solidFill>
              </a:rPr>
              <a:t>My answer to your question is: </a:t>
            </a:r>
          </a:p>
          <a:p>
            <a:pPr algn="ctr"/>
            <a:r>
              <a:rPr lang="en-US" sz="4000" dirty="0" smtClean="0">
                <a:solidFill>
                  <a:srgbClr val="000099"/>
                </a:solidFill>
              </a:rPr>
              <a:t>I don’t know about that</a:t>
            </a:r>
            <a:endParaRPr lang="en-US" sz="4000" dirty="0" smtClean="0">
              <a:solidFill>
                <a:srgbClr val="004A82"/>
              </a:solidFill>
            </a:endParaRPr>
          </a:p>
          <a:p>
            <a:r>
              <a:rPr lang="en-US" sz="4000" dirty="0" smtClean="0">
                <a:solidFill>
                  <a:srgbClr val="004A82"/>
                </a:solidFill>
              </a:rPr>
              <a:t>…and the only thing I can add is …</a:t>
            </a:r>
            <a:endParaRPr lang="el-GR" sz="4000" dirty="0">
              <a:solidFill>
                <a:srgbClr val="004A82"/>
              </a:solidFill>
            </a:endParaRPr>
          </a:p>
        </p:txBody>
      </p:sp>
      <p:sp>
        <p:nvSpPr>
          <p:cNvPr id="5" name="TextBox 4"/>
          <p:cNvSpPr txBox="1"/>
          <p:nvPr/>
        </p:nvSpPr>
        <p:spPr>
          <a:xfrm>
            <a:off x="7391400" y="54114"/>
            <a:ext cx="1676400" cy="707886"/>
          </a:xfrm>
          <a:prstGeom prst="rect">
            <a:avLst/>
          </a:prstGeom>
          <a:noFill/>
        </p:spPr>
        <p:txBody>
          <a:bodyPr wrap="square" rtlCol="0">
            <a:spAutoFit/>
          </a:bodyPr>
          <a:lstStyle/>
          <a:p>
            <a:r>
              <a:rPr lang="en-US" sz="4000" b="1" dirty="0" smtClean="0">
                <a:solidFill>
                  <a:srgbClr val="00589A"/>
                </a:solidFill>
              </a:rPr>
              <a:t>Q &amp; A</a:t>
            </a:r>
            <a:endParaRPr lang="el-GR" sz="4000" b="1" dirty="0">
              <a:solidFill>
                <a:srgbClr val="00589A"/>
              </a:solidFill>
            </a:endParaRPr>
          </a:p>
        </p:txBody>
      </p:sp>
      <p:pic>
        <p:nvPicPr>
          <p:cNvPr id="6" name="Picture 10" descr="http://sd.keepcalm-o-matic.co.uk/i/while-alive-if-calm-keep-calm-code-on.png"/>
          <p:cNvPicPr>
            <a:picLocks noChangeAspect="1" noChangeArrowheads="1"/>
          </p:cNvPicPr>
          <p:nvPr/>
        </p:nvPicPr>
        <p:blipFill>
          <a:blip r:embed="rId4" cstate="print"/>
          <a:srcRect/>
          <a:stretch>
            <a:fillRect/>
          </a:stretch>
        </p:blipFill>
        <p:spPr bwMode="auto">
          <a:xfrm>
            <a:off x="5278555" y="4458334"/>
            <a:ext cx="2057400" cy="2399666"/>
          </a:xfrm>
          <a:prstGeom prst="rect">
            <a:avLst/>
          </a:prstGeom>
          <a:noFill/>
        </p:spPr>
      </p:pic>
      <p:pic>
        <p:nvPicPr>
          <p:cNvPr id="11" name="Picture 2" descr="http://poster.keepcalmandposters.com/108717.png"/>
          <p:cNvPicPr>
            <a:picLocks noChangeAspect="1" noChangeArrowheads="1"/>
          </p:cNvPicPr>
          <p:nvPr/>
        </p:nvPicPr>
        <p:blipFill>
          <a:blip r:embed="rId5" cstate="print"/>
          <a:srcRect/>
          <a:stretch>
            <a:fillRect/>
          </a:stretch>
        </p:blipFill>
        <p:spPr bwMode="auto">
          <a:xfrm>
            <a:off x="7335955" y="4446000"/>
            <a:ext cx="1808045" cy="2412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8600" y="4960203"/>
            <a:ext cx="3933193" cy="830997"/>
          </a:xfrm>
          <a:prstGeom prst="rect">
            <a:avLst/>
          </a:prstGeom>
        </p:spPr>
        <p:txBody>
          <a:bodyPr wrap="none">
            <a:spAutoFit/>
          </a:bodyPr>
          <a:lstStyle/>
          <a:p>
            <a:r>
              <a:rPr lang="en-US" sz="4800" dirty="0" smtClean="0"/>
              <a:t>Auxiliary slides</a:t>
            </a:r>
            <a:endParaRPr lang="el-GR" sz="4800" dirty="0"/>
          </a:p>
        </p:txBody>
      </p:sp>
      <p:pic>
        <p:nvPicPr>
          <p:cNvPr id="5" name="Picture 2" descr="http://www.keepcalmtshop.com/products/square/8612159.png"/>
          <p:cNvPicPr>
            <a:picLocks noChangeAspect="1" noChangeArrowheads="1"/>
          </p:cNvPicPr>
          <p:nvPr/>
        </p:nvPicPr>
        <p:blipFill>
          <a:blip r:embed="rId4" cstate="print"/>
          <a:srcRect/>
          <a:stretch>
            <a:fillRect/>
          </a:stretch>
        </p:blipFill>
        <p:spPr bwMode="auto">
          <a:xfrm>
            <a:off x="7239000" y="4914000"/>
            <a:ext cx="1944000" cy="1944000"/>
          </a:xfrm>
          <a:prstGeom prst="rect">
            <a:avLst/>
          </a:prstGeom>
          <a:noFill/>
        </p:spPr>
      </p:pic>
      <p:pic>
        <p:nvPicPr>
          <p:cNvPr id="6" name="Picture 8" descr="http://poster.keepcalmandposters.com/100463.png"/>
          <p:cNvPicPr>
            <a:picLocks noChangeAspect="1" noChangeArrowheads="1"/>
          </p:cNvPicPr>
          <p:nvPr/>
        </p:nvPicPr>
        <p:blipFill>
          <a:blip r:embed="rId5" cstate="print"/>
          <a:srcRect/>
          <a:stretch>
            <a:fillRect/>
          </a:stretch>
        </p:blipFill>
        <p:spPr bwMode="auto">
          <a:xfrm>
            <a:off x="5791200" y="4914000"/>
            <a:ext cx="1457230" cy="1944000"/>
          </a:xfrm>
          <a:prstGeom prst="rect">
            <a:avLst/>
          </a:prstGeom>
          <a:noFill/>
        </p:spPr>
      </p:pic>
      <p:pic>
        <p:nvPicPr>
          <p:cNvPr id="7" name="Picture 12" descr="http://poster.keepcalmandposters.com/28932.png"/>
          <p:cNvPicPr>
            <a:picLocks noChangeAspect="1" noChangeArrowheads="1"/>
          </p:cNvPicPr>
          <p:nvPr/>
        </p:nvPicPr>
        <p:blipFill>
          <a:blip r:embed="rId6" cstate="print"/>
          <a:srcRect/>
          <a:stretch>
            <a:fillRect/>
          </a:stretch>
        </p:blipFill>
        <p:spPr bwMode="auto">
          <a:xfrm>
            <a:off x="4333970" y="4914000"/>
            <a:ext cx="1457230" cy="1944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validity</a:t>
            </a:r>
            <a:endParaRPr lang="en-US" dirty="0"/>
          </a:p>
        </p:txBody>
      </p:sp>
      <p:sp>
        <p:nvSpPr>
          <p:cNvPr id="5" name="Content Placeholder 4"/>
          <p:cNvSpPr>
            <a:spLocks noGrp="1"/>
          </p:cNvSpPr>
          <p:nvPr>
            <p:ph sz="quarter" idx="2"/>
          </p:nvPr>
        </p:nvSpPr>
        <p:spPr>
          <a:xfrm>
            <a:off x="76200" y="1295400"/>
            <a:ext cx="4114800" cy="4876800"/>
          </a:xfrm>
        </p:spPr>
        <p:txBody>
          <a:bodyPr>
            <a:normAutofit/>
          </a:bodyPr>
          <a:lstStyle/>
          <a:p>
            <a:pPr>
              <a:buNone/>
            </a:pPr>
            <a:r>
              <a:rPr lang="en-US" sz="2400" b="1" dirty="0" smtClean="0">
                <a:solidFill>
                  <a:schemeClr val="accent2"/>
                </a:solidFill>
              </a:rPr>
              <a:t>External Validity</a:t>
            </a:r>
          </a:p>
          <a:p>
            <a:r>
              <a:rPr lang="en-US" sz="2000" b="1" dirty="0" smtClean="0">
                <a:solidFill>
                  <a:srgbClr val="FF0000"/>
                </a:solidFill>
              </a:rPr>
              <a:t>DO NOT </a:t>
            </a:r>
            <a:r>
              <a:rPr lang="en-US" sz="2000" dirty="0" smtClean="0"/>
              <a:t>over-generalize the results to the overall population of existing Web services</a:t>
            </a:r>
          </a:p>
          <a:p>
            <a:endParaRPr lang="en-US" sz="2000" dirty="0" smtClean="0"/>
          </a:p>
          <a:p>
            <a:r>
              <a:rPr lang="en-US" sz="2000" dirty="0" smtClean="0"/>
              <a:t>The findings are </a:t>
            </a:r>
            <a:r>
              <a:rPr lang="en-US" sz="2000" b="1" dirty="0" smtClean="0">
                <a:solidFill>
                  <a:srgbClr val="00589A"/>
                </a:solidFill>
              </a:rPr>
              <a:t>representative</a:t>
            </a:r>
            <a:r>
              <a:rPr lang="en-US" sz="2000" dirty="0" smtClean="0"/>
              <a:t> of the </a:t>
            </a:r>
            <a:r>
              <a:rPr lang="en-US" sz="2000" b="1" dirty="0" smtClean="0">
                <a:solidFill>
                  <a:srgbClr val="00589A"/>
                </a:solidFill>
              </a:rPr>
              <a:t>overall population of Amazon services </a:t>
            </a:r>
          </a:p>
          <a:p>
            <a:r>
              <a:rPr lang="en-US" sz="2000" dirty="0" smtClean="0"/>
              <a:t>The </a:t>
            </a:r>
            <a:r>
              <a:rPr lang="en-US" sz="2000" b="1" dirty="0" smtClean="0">
                <a:solidFill>
                  <a:srgbClr val="00589A"/>
                </a:solidFill>
              </a:rPr>
              <a:t>assessment approach is general</a:t>
            </a:r>
            <a:r>
              <a:rPr lang="en-US" sz="2000" dirty="0" smtClean="0"/>
              <a:t> and can be used to perform further similar studies.</a:t>
            </a:r>
          </a:p>
          <a:p>
            <a:r>
              <a:rPr lang="en-US" sz="2000" dirty="0" smtClean="0"/>
              <a:t>The </a:t>
            </a:r>
            <a:r>
              <a:rPr lang="en-US" sz="2000" b="1" dirty="0" smtClean="0">
                <a:solidFill>
                  <a:srgbClr val="00589A"/>
                </a:solidFill>
              </a:rPr>
              <a:t>recommendations</a:t>
            </a:r>
            <a:r>
              <a:rPr lang="en-US" sz="2000" dirty="0" smtClean="0"/>
              <a:t> for service selection and usage are </a:t>
            </a:r>
            <a:r>
              <a:rPr lang="en-US" sz="2000" b="1" dirty="0" smtClean="0">
                <a:solidFill>
                  <a:srgbClr val="00589A"/>
                </a:solidFill>
              </a:rPr>
              <a:t>general</a:t>
            </a:r>
            <a:endParaRPr lang="en-US" sz="2000" dirty="0" smtClean="0"/>
          </a:p>
        </p:txBody>
      </p:sp>
      <p:pic>
        <p:nvPicPr>
          <p:cNvPr id="7" name="Picture 2" descr="http://d2z6avstustc5t.cloudfront.net/blog/wp-content/uploads/2013/09/cloud_security_threats.jpg"/>
          <p:cNvPicPr>
            <a:picLocks noChangeAspect="1" noChangeArrowheads="1"/>
          </p:cNvPicPr>
          <p:nvPr/>
        </p:nvPicPr>
        <p:blipFill>
          <a:blip r:embed="rId3" cstate="print"/>
          <a:srcRect/>
          <a:stretch>
            <a:fillRect/>
          </a:stretch>
        </p:blipFill>
        <p:spPr bwMode="auto">
          <a:xfrm>
            <a:off x="4572000" y="838200"/>
            <a:ext cx="4389120" cy="1828800"/>
          </a:xfrm>
          <a:prstGeom prst="rect">
            <a:avLst/>
          </a:prstGeom>
          <a:noFill/>
        </p:spPr>
      </p:pic>
      <p:sp>
        <p:nvSpPr>
          <p:cNvPr id="8" name="Content Placeholder 4"/>
          <p:cNvSpPr>
            <a:spLocks noGrp="1"/>
          </p:cNvSpPr>
          <p:nvPr>
            <p:ph sz="quarter" idx="2"/>
          </p:nvPr>
        </p:nvSpPr>
        <p:spPr>
          <a:xfrm>
            <a:off x="4572000" y="2895600"/>
            <a:ext cx="4419600" cy="3352800"/>
          </a:xfrm>
        </p:spPr>
        <p:txBody>
          <a:bodyPr>
            <a:normAutofit/>
          </a:bodyPr>
          <a:lstStyle/>
          <a:p>
            <a:pPr>
              <a:buNone/>
            </a:pPr>
            <a:r>
              <a:rPr lang="en-US" sz="2400" b="1" dirty="0" smtClean="0">
                <a:solidFill>
                  <a:schemeClr val="accent2"/>
                </a:solidFill>
              </a:rPr>
              <a:t>Construct Validity</a:t>
            </a:r>
          </a:p>
          <a:p>
            <a:r>
              <a:rPr lang="en-US" sz="2000" dirty="0" smtClean="0"/>
              <a:t>Membrane SOA, for the </a:t>
            </a:r>
            <a:r>
              <a:rPr lang="en-US" sz="2000" b="1" dirty="0" smtClean="0">
                <a:solidFill>
                  <a:srgbClr val="00589A"/>
                </a:solidFill>
              </a:rPr>
              <a:t>accurate construction</a:t>
            </a:r>
            <a:r>
              <a:rPr lang="en-US" sz="2000" dirty="0" smtClean="0"/>
              <a:t> of evolution histories</a:t>
            </a:r>
          </a:p>
          <a:p>
            <a:r>
              <a:rPr lang="en-US" sz="2000" dirty="0" smtClean="0"/>
              <a:t>Manual inspection of random samples of the collected data</a:t>
            </a:r>
          </a:p>
          <a:p>
            <a:pPr>
              <a:buNone/>
            </a:pPr>
            <a:r>
              <a:rPr lang="en-US" sz="2400" b="1" dirty="0" smtClean="0">
                <a:solidFill>
                  <a:schemeClr val="accent2"/>
                </a:solidFill>
              </a:rPr>
              <a:t>Conclusion Validity</a:t>
            </a:r>
          </a:p>
          <a:p>
            <a:r>
              <a:rPr lang="en-US" sz="2000" b="1" dirty="0" smtClean="0">
                <a:solidFill>
                  <a:srgbClr val="00589A"/>
                </a:solidFill>
              </a:rPr>
              <a:t>Validation</a:t>
            </a:r>
            <a:r>
              <a:rPr lang="en-US" sz="2000" dirty="0" smtClean="0"/>
              <a:t> of observed relations and trends with well-known </a:t>
            </a:r>
            <a:r>
              <a:rPr lang="en-US" sz="2000" b="1" dirty="0" smtClean="0">
                <a:solidFill>
                  <a:srgbClr val="00589A"/>
                </a:solidFill>
              </a:rPr>
              <a:t>statistic methods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46518"/>
            <a:ext cx="9144000" cy="1815882"/>
          </a:xfrm>
          <a:prstGeom prst="rect">
            <a:avLst/>
          </a:prstGeom>
          <a:solidFill>
            <a:srgbClr val="004A82"/>
          </a:solidFill>
        </p:spPr>
        <p:txBody>
          <a:bodyPr wrap="square">
            <a:spAutoFit/>
          </a:bodyPr>
          <a:lstStyle/>
          <a:p>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Create</a:t>
            </a:r>
            <a:r>
              <a:rPr lang="fr-FR" sz="1400" dirty="0" smtClean="0">
                <a:solidFill>
                  <a:srgbClr val="FFFF00"/>
                </a:solidFill>
                <a:latin typeface="Consolas" pitchFamily="49" charset="0"/>
              </a:rPr>
              <a:t> an Amazon SQS queue</a:t>
            </a:r>
          </a:p>
          <a:p>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 = new </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MyQueue</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String </a:t>
            </a:r>
            <a:r>
              <a:rPr lang="fr-FR" sz="1400" dirty="0" err="1" smtClean="0">
                <a:solidFill>
                  <a:srgbClr val="FFFF00"/>
                </a:solidFill>
                <a:latin typeface="Consolas" pitchFamily="49" charset="0"/>
              </a:rPr>
              <a:t>myQueueUrl</a:t>
            </a:r>
            <a:r>
              <a:rPr lang="fr-FR" sz="1400" dirty="0" smtClean="0">
                <a:solidFill>
                  <a:srgbClr val="FFFF00"/>
                </a:solidFill>
                <a:latin typeface="Consolas" pitchFamily="49" charset="0"/>
              </a:rPr>
              <a:t> = </a:t>
            </a:r>
            <a:r>
              <a:rPr lang="fr-FR" sz="1400" dirty="0" err="1" smtClean="0">
                <a:solidFill>
                  <a:srgbClr val="FFFF00"/>
                </a:solidFill>
                <a:latin typeface="Consolas" pitchFamily="49" charset="0"/>
              </a:rPr>
              <a:t>sqs.createQueue</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createQueueRequest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getQueueUrl</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get</a:t>
            </a:r>
            <a:r>
              <a:rPr lang="fr-FR" sz="1400" dirty="0" smtClean="0">
                <a:solidFill>
                  <a:srgbClr val="FFFF00"/>
                </a:solidFill>
                <a:latin typeface="Consolas" pitchFamily="49" charset="0"/>
              </a:rPr>
              <a:t> all the </a:t>
            </a:r>
            <a:r>
              <a:rPr lang="fr-FR" sz="1400" dirty="0" err="1" smtClean="0">
                <a:solidFill>
                  <a:srgbClr val="FFFF00"/>
                </a:solidFill>
                <a:latin typeface="Consolas" pitchFamily="49" charset="0"/>
              </a:rPr>
              <a:t>msg's</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from</a:t>
            </a:r>
            <a:r>
              <a:rPr lang="fr-FR" sz="1400" dirty="0" smtClean="0">
                <a:solidFill>
                  <a:srgbClr val="FFFF00"/>
                </a:solidFill>
                <a:latin typeface="Consolas" pitchFamily="49" charset="0"/>
              </a:rPr>
              <a:t> the queue</a:t>
            </a:r>
          </a:p>
          <a:p>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 </a:t>
            </a:r>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 = new </a:t>
            </a:r>
            <a:r>
              <a:rPr lang="fr-FR" sz="1400" dirty="0" err="1" smtClean="0">
                <a:solidFill>
                  <a:srgbClr val="FFFF00"/>
                </a:solidFill>
                <a:latin typeface="Consolas" pitchFamily="49" charset="0"/>
              </a:rPr>
              <a:t>ReceiveMessageRequest</a:t>
            </a:r>
            <a:r>
              <a:rPr lang="fr-FR" sz="1400" dirty="0" smtClean="0">
                <a:solidFill>
                  <a:srgbClr val="FFFF00"/>
                </a:solidFill>
                <a:latin typeface="Consolas" pitchFamily="49" charset="0"/>
              </a:rPr>
              <a:t>(</a:t>
            </a:r>
            <a:r>
              <a:rPr lang="fr-FR" sz="1400" dirty="0" err="1" smtClean="0">
                <a:solidFill>
                  <a:srgbClr val="FFFF00"/>
                </a:solidFill>
                <a:latin typeface="Consolas" pitchFamily="49" charset="0"/>
              </a:rPr>
              <a:t>myQueueUrl</a:t>
            </a:r>
            <a:r>
              <a:rPr lang="fr-FR" sz="1400" dirty="0" smtClean="0">
                <a:solidFill>
                  <a:srgbClr val="FFFF00"/>
                </a:solidFill>
                <a:latin typeface="Consolas" pitchFamily="49" charset="0"/>
              </a:rPr>
              <a:t>);</a:t>
            </a:r>
          </a:p>
          <a:p>
            <a:r>
              <a:rPr lang="fr-FR" sz="1400" dirty="0" smtClean="0">
                <a:solidFill>
                  <a:srgbClr val="92D050"/>
                </a:solidFill>
                <a:latin typeface="Consolas" pitchFamily="49" charset="0"/>
              </a:rPr>
              <a:t>List&lt;Message&gt; </a:t>
            </a:r>
            <a:r>
              <a:rPr lang="fr-FR" sz="1400" dirty="0" smtClean="0">
                <a:solidFill>
                  <a:srgbClr val="FFFF00"/>
                </a:solidFill>
                <a:latin typeface="Consolas" pitchFamily="49" charset="0"/>
              </a:rPr>
              <a:t>messages = </a:t>
            </a:r>
            <a:r>
              <a:rPr lang="fr-FR" sz="1400" b="1" dirty="0" err="1" smtClean="0">
                <a:solidFill>
                  <a:srgbClr val="FFC000"/>
                </a:solidFill>
                <a:latin typeface="Consolas" pitchFamily="49" charset="0"/>
              </a:rPr>
              <a:t>sqs.receiveMessage</a:t>
            </a:r>
            <a:r>
              <a:rPr lang="fr-FR" sz="1400" dirty="0" smtClean="0">
                <a:solidFill>
                  <a:srgbClr val="FFFF00"/>
                </a:solidFill>
                <a:latin typeface="Consolas" pitchFamily="49" charset="0"/>
              </a:rPr>
              <a:t>(</a:t>
            </a:r>
            <a:r>
              <a:rPr lang="fr-FR" sz="1400" dirty="0" err="1" smtClean="0">
                <a:solidFill>
                  <a:srgbClr val="92D050"/>
                </a:solidFill>
                <a:latin typeface="Consolas" pitchFamily="49" charset="0"/>
              </a:rPr>
              <a:t>receiveMessageRequest</a:t>
            </a:r>
            <a:r>
              <a:rPr lang="fr-FR" sz="1400" dirty="0" smtClean="0">
                <a:solidFill>
                  <a:srgbClr val="FFFF00"/>
                </a:solidFill>
                <a:latin typeface="Consolas" pitchFamily="49" charset="0"/>
              </a:rPr>
              <a:t>).</a:t>
            </a:r>
            <a:r>
              <a:rPr lang="fr-FR" sz="1400" b="1" dirty="0" err="1" smtClean="0">
                <a:solidFill>
                  <a:srgbClr val="FFC000"/>
                </a:solidFill>
                <a:latin typeface="Consolas" pitchFamily="49" charset="0"/>
              </a:rPr>
              <a:t>getMessages</a:t>
            </a:r>
            <a:r>
              <a:rPr lang="fr-FR" sz="1400" b="1" dirty="0" smtClean="0">
                <a:solidFill>
                  <a:srgbClr val="FFC000"/>
                </a:solidFill>
                <a:latin typeface="Consolas" pitchFamily="49" charset="0"/>
              </a:rPr>
              <a:t>()</a:t>
            </a:r>
            <a:r>
              <a:rPr lang="fr-FR" sz="1400" dirty="0" smtClean="0">
                <a:solidFill>
                  <a:srgbClr val="FFFF00"/>
                </a:solidFill>
                <a:latin typeface="Consolas" pitchFamily="49" charset="0"/>
              </a:rPr>
              <a:t>;</a:t>
            </a:r>
          </a:p>
          <a:p>
            <a:r>
              <a:rPr lang="fr-FR" sz="1400" dirty="0" smtClean="0">
                <a:solidFill>
                  <a:srgbClr val="FFFF00"/>
                </a:solidFill>
                <a:latin typeface="Consolas" pitchFamily="49" charset="0"/>
              </a:rPr>
              <a:t>...</a:t>
            </a:r>
            <a:endParaRPr lang="el-GR" sz="1400" dirty="0">
              <a:solidFill>
                <a:srgbClr val="FFFF00"/>
              </a:solidFill>
              <a:latin typeface="Consolas" pitchFamily="49" charset="0"/>
            </a:endParaRPr>
          </a:p>
        </p:txBody>
      </p:sp>
      <p:sp>
        <p:nvSpPr>
          <p:cNvPr id="5" name="Title 4"/>
          <p:cNvSpPr>
            <a:spLocks noGrp="1"/>
          </p:cNvSpPr>
          <p:nvPr>
            <p:ph type="title"/>
          </p:nvPr>
        </p:nvSpPr>
        <p:spPr/>
        <p:txBody>
          <a:bodyPr/>
          <a:lstStyle/>
          <a:p>
            <a:r>
              <a:rPr lang="en-US" dirty="0" smtClean="0"/>
              <a:t>Developer concerns</a:t>
            </a:r>
            <a:endParaRPr lang="en-US" dirty="0"/>
          </a:p>
        </p:txBody>
      </p:sp>
      <p:sp>
        <p:nvSpPr>
          <p:cNvPr id="6" name="Rectangle 5"/>
          <p:cNvSpPr/>
          <p:nvPr/>
        </p:nvSpPr>
        <p:spPr>
          <a:xfrm>
            <a:off x="228600" y="4432518"/>
            <a:ext cx="2895600" cy="523220"/>
          </a:xfrm>
          <a:prstGeom prst="rect">
            <a:avLst/>
          </a:prstGeom>
        </p:spPr>
        <p:txBody>
          <a:bodyPr wrap="square">
            <a:spAutoFit/>
          </a:bodyPr>
          <a:lstStyle/>
          <a:p>
            <a:r>
              <a:rPr lang="en-US" sz="2800" dirty="0" smtClean="0">
                <a:solidFill>
                  <a:srgbClr val="92D050"/>
                </a:solidFill>
              </a:rPr>
              <a:t>data type change?</a:t>
            </a:r>
          </a:p>
        </p:txBody>
      </p:sp>
      <p:sp>
        <p:nvSpPr>
          <p:cNvPr id="8" name="Rectangle 7"/>
          <p:cNvSpPr/>
          <p:nvPr/>
        </p:nvSpPr>
        <p:spPr>
          <a:xfrm>
            <a:off x="6615314" y="1783604"/>
            <a:ext cx="2501390" cy="369332"/>
          </a:xfrm>
          <a:prstGeom prst="rect">
            <a:avLst/>
          </a:prstGeom>
        </p:spPr>
        <p:txBody>
          <a:bodyPr wrap="none">
            <a:spAutoFit/>
          </a:bodyPr>
          <a:lstStyle/>
          <a:p>
            <a:pPr algn="r"/>
            <a:r>
              <a:rPr lang="en-US" b="1" dirty="0" smtClean="0">
                <a:solidFill>
                  <a:srgbClr val="00589A"/>
                </a:solidFill>
              </a:rPr>
              <a:t>web service evolution</a:t>
            </a:r>
            <a:endParaRPr lang="en-US" dirty="0" smtClean="0"/>
          </a:p>
        </p:txBody>
      </p:sp>
      <p:cxnSp>
        <p:nvCxnSpPr>
          <p:cNvPr id="10" name="Straight Arrow Connector 9"/>
          <p:cNvCxnSpPr/>
          <p:nvPr/>
        </p:nvCxnSpPr>
        <p:spPr>
          <a:xfrm flipV="1">
            <a:off x="1371600" y="3822918"/>
            <a:ext cx="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43400" y="4432518"/>
            <a:ext cx="2895600" cy="523220"/>
          </a:xfrm>
          <a:prstGeom prst="rect">
            <a:avLst/>
          </a:prstGeom>
        </p:spPr>
        <p:txBody>
          <a:bodyPr wrap="square">
            <a:spAutoFit/>
          </a:bodyPr>
          <a:lstStyle/>
          <a:p>
            <a:r>
              <a:rPr lang="en-US" sz="2800" dirty="0" smtClean="0">
                <a:solidFill>
                  <a:srgbClr val="92D050"/>
                </a:solidFill>
              </a:rPr>
              <a:t>signature change?</a:t>
            </a:r>
          </a:p>
        </p:txBody>
      </p:sp>
      <p:cxnSp>
        <p:nvCxnSpPr>
          <p:cNvPr id="12" name="Straight Arrow Connector 11"/>
          <p:cNvCxnSpPr/>
          <p:nvPr/>
        </p:nvCxnSpPr>
        <p:spPr>
          <a:xfrm flipV="1">
            <a:off x="5486400" y="3822918"/>
            <a:ext cx="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1400" y="3822918"/>
            <a:ext cx="0" cy="105388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0" y="4993944"/>
            <a:ext cx="4724400" cy="1384995"/>
          </a:xfrm>
          <a:prstGeom prst="rect">
            <a:avLst/>
          </a:prstGeom>
        </p:spPr>
        <p:txBody>
          <a:bodyPr wrap="square">
            <a:spAutoFit/>
          </a:bodyPr>
          <a:lstStyle/>
          <a:p>
            <a:r>
              <a:rPr lang="en-US" sz="2800" dirty="0" smtClean="0">
                <a:solidFill>
                  <a:srgbClr val="FFC000"/>
                </a:solidFill>
              </a:rPr>
              <a:t>Deprecated operations?</a:t>
            </a:r>
          </a:p>
          <a:p>
            <a:r>
              <a:rPr lang="en-US" sz="2800" dirty="0" smtClean="0">
                <a:solidFill>
                  <a:srgbClr val="FFC000"/>
                </a:solidFill>
              </a:rPr>
              <a:t>New alternatives?</a:t>
            </a:r>
          </a:p>
          <a:p>
            <a:r>
              <a:rPr lang="en-US" sz="2800" dirty="0" err="1" smtClean="0">
                <a:solidFill>
                  <a:srgbClr val="FFC000"/>
                </a:solidFill>
              </a:rPr>
              <a:t>Renamings</a:t>
            </a:r>
            <a:r>
              <a:rPr lang="en-US" sz="2800" dirty="0" smtClean="0">
                <a:solidFill>
                  <a:srgbClr val="FFC000"/>
                </a:solidFill>
              </a:rPr>
              <a:t>?</a:t>
            </a:r>
          </a:p>
        </p:txBody>
      </p:sp>
      <p:pic>
        <p:nvPicPr>
          <p:cNvPr id="17" name="Picture 16" descr="http://www.16bit.com/fotd/fotd-pics/0455-lego-8831-minifigures-programmer10.jpg"/>
          <p:cNvPicPr>
            <a:picLocks noChangeAspect="1" noChangeArrowheads="1"/>
          </p:cNvPicPr>
          <p:nvPr/>
        </p:nvPicPr>
        <p:blipFill>
          <a:blip r:embed="rId3" cstate="print"/>
          <a:srcRect/>
          <a:stretch>
            <a:fillRect/>
          </a:stretch>
        </p:blipFill>
        <p:spPr bwMode="auto">
          <a:xfrm>
            <a:off x="6705601" y="-1"/>
            <a:ext cx="2438400" cy="1830461"/>
          </a:xfrm>
          <a:prstGeom prst="rect">
            <a:avLst/>
          </a:prstGeom>
          <a:noFill/>
        </p:spPr>
      </p:pic>
      <p:pic>
        <p:nvPicPr>
          <p:cNvPr id="18" name="Picture 24" descr="http://static2.deal.com.sg/assets/deals/030aeb206da0885c138820514ea9fc70/deal_box.jpg?ts=14551662121"/>
          <p:cNvPicPr>
            <a:picLocks noChangeAspect="1" noChangeArrowheads="1"/>
          </p:cNvPicPr>
          <p:nvPr/>
        </p:nvPicPr>
        <p:blipFill>
          <a:blip r:embed="rId4" cstate="print"/>
          <a:srcRect/>
          <a:stretch>
            <a:fillRect/>
          </a:stretch>
        </p:blipFill>
        <p:spPr bwMode="auto">
          <a:xfrm>
            <a:off x="6345223" y="5029200"/>
            <a:ext cx="2798778" cy="163262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measure</a:t>
            </a:r>
            <a:endParaRPr lang="en-US" dirty="0"/>
          </a:p>
        </p:txBody>
      </p:sp>
      <p:sp>
        <p:nvSpPr>
          <p:cNvPr id="16" name="TextBox 15"/>
          <p:cNvSpPr txBox="1"/>
          <p:nvPr/>
        </p:nvSpPr>
        <p:spPr>
          <a:xfrm>
            <a:off x="533400" y="2257425"/>
            <a:ext cx="3328347" cy="461665"/>
          </a:xfrm>
          <a:prstGeom prst="rect">
            <a:avLst/>
          </a:prstGeom>
          <a:noFill/>
        </p:spPr>
        <p:txBody>
          <a:bodyPr wrap="none" rtlCol="0">
            <a:spAutoFit/>
          </a:bodyPr>
          <a:lstStyle/>
          <a:p>
            <a:r>
              <a:rPr lang="en-US" sz="2400" b="1" dirty="0" smtClean="0">
                <a:solidFill>
                  <a:srgbClr val="00589A"/>
                </a:solidFill>
              </a:rPr>
              <a:t>Interface Complexity:</a:t>
            </a:r>
            <a:endParaRPr lang="en-US" sz="2400" b="1" dirty="0">
              <a:solidFill>
                <a:srgbClr val="00589A"/>
              </a:solidFill>
            </a:endParaRPr>
          </a:p>
        </p:txBody>
      </p:sp>
      <p:graphicFrame>
        <p:nvGraphicFramePr>
          <p:cNvPr id="21509" name="Object 5"/>
          <p:cNvGraphicFramePr>
            <a:graphicFrameLocks noChangeAspect="1"/>
          </p:cNvGraphicFramePr>
          <p:nvPr/>
        </p:nvGraphicFramePr>
        <p:xfrm>
          <a:off x="762000" y="3171825"/>
          <a:ext cx="2771775" cy="727075"/>
        </p:xfrm>
        <a:graphic>
          <a:graphicData uri="http://schemas.openxmlformats.org/presentationml/2006/ole">
            <p:oleObj spid="_x0000_s87044" name="Equation" r:id="rId4" imgW="2425680" imgH="634680" progId="Equation.3">
              <p:embed/>
            </p:oleObj>
          </a:graphicData>
        </a:graphic>
      </p:graphicFrame>
      <p:pic>
        <p:nvPicPr>
          <p:cNvPr id="87049" name="Picture 9" descr="http://uxmag.com/sites/default/files/uploads/inchaustecomplexity/blender.jpg"/>
          <p:cNvPicPr>
            <a:picLocks noChangeAspect="1" noChangeArrowheads="1"/>
          </p:cNvPicPr>
          <p:nvPr/>
        </p:nvPicPr>
        <p:blipFill>
          <a:blip r:embed="rId5" cstate="print"/>
          <a:srcRect/>
          <a:stretch>
            <a:fillRect/>
          </a:stretch>
        </p:blipFill>
        <p:spPr bwMode="auto">
          <a:xfrm>
            <a:off x="4191000" y="1952625"/>
            <a:ext cx="4524375" cy="24669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measure</a:t>
            </a:r>
            <a:endParaRPr lang="en-US" dirty="0"/>
          </a:p>
        </p:txBody>
      </p:sp>
      <p:graphicFrame>
        <p:nvGraphicFramePr>
          <p:cNvPr id="21508" name="Object 2"/>
          <p:cNvGraphicFramePr>
            <a:graphicFrameLocks noChangeAspect="1"/>
          </p:cNvGraphicFramePr>
          <p:nvPr/>
        </p:nvGraphicFramePr>
        <p:xfrm>
          <a:off x="228600" y="2746375"/>
          <a:ext cx="4237038" cy="377825"/>
        </p:xfrm>
        <a:graphic>
          <a:graphicData uri="http://schemas.openxmlformats.org/presentationml/2006/ole">
            <p:oleObj spid="_x0000_s89090" name="Equation" r:id="rId4" imgW="3708360" imgH="330120" progId="Equation.3">
              <p:embed/>
            </p:oleObj>
          </a:graphicData>
        </a:graphic>
      </p:graphicFrame>
      <p:sp>
        <p:nvSpPr>
          <p:cNvPr id="15" name="TextBox 14"/>
          <p:cNvSpPr txBox="1"/>
          <p:nvPr/>
        </p:nvSpPr>
        <p:spPr>
          <a:xfrm>
            <a:off x="682118" y="1984375"/>
            <a:ext cx="3204082" cy="461665"/>
          </a:xfrm>
          <a:prstGeom prst="rect">
            <a:avLst/>
          </a:prstGeom>
          <a:noFill/>
        </p:spPr>
        <p:txBody>
          <a:bodyPr wrap="none" rtlCol="0">
            <a:spAutoFit/>
          </a:bodyPr>
          <a:lstStyle/>
          <a:p>
            <a:r>
              <a:rPr lang="en-US" sz="2400" b="1" dirty="0" smtClean="0">
                <a:solidFill>
                  <a:srgbClr val="00589A"/>
                </a:solidFill>
              </a:rPr>
              <a:t>Incremental Growth:</a:t>
            </a:r>
            <a:endParaRPr lang="en-US" sz="2400" b="1" dirty="0">
              <a:solidFill>
                <a:srgbClr val="00589A"/>
              </a:solidFill>
            </a:endParaRPr>
          </a:p>
        </p:txBody>
      </p:sp>
      <p:sp>
        <p:nvSpPr>
          <p:cNvPr id="17" name="TextBox 16"/>
          <p:cNvSpPr txBox="1"/>
          <p:nvPr/>
        </p:nvSpPr>
        <p:spPr>
          <a:xfrm>
            <a:off x="1371600" y="3355975"/>
            <a:ext cx="1365182" cy="461665"/>
          </a:xfrm>
          <a:prstGeom prst="rect">
            <a:avLst/>
          </a:prstGeom>
          <a:noFill/>
        </p:spPr>
        <p:txBody>
          <a:bodyPr wrap="none" rtlCol="0">
            <a:spAutoFit/>
          </a:bodyPr>
          <a:lstStyle/>
          <a:p>
            <a:r>
              <a:rPr lang="en-US" sz="2400" b="1" dirty="0" smtClean="0">
                <a:solidFill>
                  <a:srgbClr val="00589A"/>
                </a:solidFill>
              </a:rPr>
              <a:t>Growth:</a:t>
            </a:r>
            <a:endParaRPr lang="en-US" sz="2400" b="1" dirty="0">
              <a:solidFill>
                <a:srgbClr val="00589A"/>
              </a:solidFill>
            </a:endParaRPr>
          </a:p>
        </p:txBody>
      </p:sp>
      <p:graphicFrame>
        <p:nvGraphicFramePr>
          <p:cNvPr id="21510" name="Object 2"/>
          <p:cNvGraphicFramePr>
            <a:graphicFrameLocks noChangeAspect="1"/>
          </p:cNvGraphicFramePr>
          <p:nvPr/>
        </p:nvGraphicFramePr>
        <p:xfrm>
          <a:off x="990600" y="3965575"/>
          <a:ext cx="2117725" cy="377825"/>
        </p:xfrm>
        <a:graphic>
          <a:graphicData uri="http://schemas.openxmlformats.org/presentationml/2006/ole">
            <p:oleObj spid="_x0000_s89092" name="Equation" r:id="rId5" imgW="1854000" imgH="330120" progId="Equation.3">
              <p:embed/>
            </p:oleObj>
          </a:graphicData>
        </a:graphic>
      </p:graphicFrame>
      <p:pic>
        <p:nvPicPr>
          <p:cNvPr id="89095" name="Picture 7" descr="http://lookatmyhappyrainbow.com/wp-content/uploads/2016/04/Growth.jpg"/>
          <p:cNvPicPr>
            <a:picLocks noChangeAspect="1" noChangeArrowheads="1"/>
          </p:cNvPicPr>
          <p:nvPr/>
        </p:nvPicPr>
        <p:blipFill>
          <a:blip r:embed="rId6" cstate="print"/>
          <a:srcRect/>
          <a:stretch>
            <a:fillRect/>
          </a:stretch>
        </p:blipFill>
        <p:spPr bwMode="auto">
          <a:xfrm>
            <a:off x="4572002" y="2133600"/>
            <a:ext cx="4419598" cy="2209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measure</a:t>
            </a:r>
            <a:endParaRPr lang="en-US" dirty="0"/>
          </a:p>
        </p:txBody>
      </p:sp>
      <p:graphicFrame>
        <p:nvGraphicFramePr>
          <p:cNvPr id="21512" name="Object 2"/>
          <p:cNvGraphicFramePr>
            <a:graphicFrameLocks noChangeAspect="1"/>
          </p:cNvGraphicFramePr>
          <p:nvPr/>
        </p:nvGraphicFramePr>
        <p:xfrm>
          <a:off x="685800" y="2590800"/>
          <a:ext cx="2755900" cy="1978025"/>
        </p:xfrm>
        <a:graphic>
          <a:graphicData uri="http://schemas.openxmlformats.org/presentationml/2006/ole">
            <p:oleObj spid="_x0000_s90117" name="Equation" r:id="rId4" imgW="2412720" imgH="1726920" progId="Equation.3">
              <p:embed/>
            </p:oleObj>
          </a:graphicData>
        </a:graphic>
      </p:graphicFrame>
      <p:sp>
        <p:nvSpPr>
          <p:cNvPr id="22" name="TextBox 21"/>
          <p:cNvSpPr txBox="1"/>
          <p:nvPr/>
        </p:nvSpPr>
        <p:spPr>
          <a:xfrm>
            <a:off x="381000" y="1905000"/>
            <a:ext cx="3369192" cy="461665"/>
          </a:xfrm>
          <a:prstGeom prst="rect">
            <a:avLst/>
          </a:prstGeom>
          <a:noFill/>
        </p:spPr>
        <p:txBody>
          <a:bodyPr wrap="none" rtlCol="0">
            <a:spAutoFit/>
          </a:bodyPr>
          <a:lstStyle/>
          <a:p>
            <a:r>
              <a:rPr lang="en-US" sz="2400" b="1" dirty="0" smtClean="0">
                <a:solidFill>
                  <a:srgbClr val="00589A"/>
                </a:solidFill>
              </a:rPr>
              <a:t>Inverse Square Model:</a:t>
            </a:r>
            <a:endParaRPr lang="en-US" sz="2400" b="1" dirty="0">
              <a:solidFill>
                <a:srgbClr val="00589A"/>
              </a:solidFill>
            </a:endParaRPr>
          </a:p>
        </p:txBody>
      </p:sp>
      <p:pic>
        <p:nvPicPr>
          <p:cNvPr id="90119" name="Picture 7" descr="http://blog.memsql.com/wp-content/uploads/2015/12/predictions-1024.jpg"/>
          <p:cNvPicPr>
            <a:picLocks noChangeAspect="1" noChangeArrowheads="1"/>
          </p:cNvPicPr>
          <p:nvPr/>
        </p:nvPicPr>
        <p:blipFill>
          <a:blip r:embed="rId5" cstate="print"/>
          <a:srcRect/>
          <a:stretch>
            <a:fillRect/>
          </a:stretch>
        </p:blipFill>
        <p:spPr bwMode="auto">
          <a:xfrm>
            <a:off x="4114800" y="2057400"/>
            <a:ext cx="4800600" cy="240030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model</a:t>
            </a:r>
            <a:endParaRPr lang="el-GR" dirty="0"/>
          </a:p>
        </p:txBody>
      </p:sp>
      <p:pic>
        <p:nvPicPr>
          <p:cNvPr id="3" name="Picture 6"/>
          <p:cNvPicPr>
            <a:picLocks noChangeAspect="1" noChangeArrowheads="1"/>
          </p:cNvPicPr>
          <p:nvPr/>
        </p:nvPicPr>
        <p:blipFill>
          <a:blip r:embed="rId4" cstate="print"/>
          <a:srcRect/>
          <a:stretch>
            <a:fillRect/>
          </a:stretch>
        </p:blipFill>
        <p:spPr bwMode="auto">
          <a:xfrm>
            <a:off x="381000" y="152400"/>
            <a:ext cx="8384721" cy="2971800"/>
          </a:xfrm>
          <a:prstGeom prst="rect">
            <a:avLst/>
          </a:prstGeom>
          <a:noFill/>
          <a:ln w="9525">
            <a:noFill/>
            <a:miter lim="800000"/>
            <a:headEnd/>
            <a:tailEnd/>
          </a:ln>
        </p:spPr>
      </p:pic>
      <p:graphicFrame>
        <p:nvGraphicFramePr>
          <p:cNvPr id="105474" name="Object 2"/>
          <p:cNvGraphicFramePr>
            <a:graphicFrameLocks noChangeAspect="1"/>
          </p:cNvGraphicFramePr>
          <p:nvPr/>
        </p:nvGraphicFramePr>
        <p:xfrm>
          <a:off x="685800" y="3429000"/>
          <a:ext cx="2755900" cy="1978025"/>
        </p:xfrm>
        <a:graphic>
          <a:graphicData uri="http://schemas.openxmlformats.org/presentationml/2006/ole">
            <p:oleObj spid="_x0000_s114690" name="Equation" r:id="rId5" imgW="2412720" imgH="172692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pic>
        <p:nvPicPr>
          <p:cNvPr id="211969" name="Picture 1" descr="D:\Users\pvassil\RESEARCH\ACCEPTED\2016\16CAiSE_ZAS\working_Drafts\Summary-01.png"/>
          <p:cNvPicPr>
            <a:picLocks noChangeAspect="1" noChangeArrowheads="1"/>
          </p:cNvPicPr>
          <p:nvPr/>
        </p:nvPicPr>
        <p:blipFill>
          <a:blip r:embed="rId4" cstate="print"/>
          <a:srcRect/>
          <a:stretch>
            <a:fillRect/>
          </a:stretch>
        </p:blipFill>
        <p:spPr bwMode="auto">
          <a:xfrm>
            <a:off x="40944" y="279177"/>
            <a:ext cx="8915400" cy="641504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Focaefs</a:t>
            </a:r>
            <a:r>
              <a:rPr lang="en-US" dirty="0" smtClean="0"/>
              <a:t>+ @ ICWS11</a:t>
            </a:r>
            <a:endParaRPr lang="en-US" dirty="0"/>
          </a:p>
        </p:txBody>
      </p:sp>
      <p:sp>
        <p:nvSpPr>
          <p:cNvPr id="3" name="Content Placeholder 2"/>
          <p:cNvSpPr>
            <a:spLocks noGrp="1"/>
          </p:cNvSpPr>
          <p:nvPr>
            <p:ph idx="1"/>
          </p:nvPr>
        </p:nvSpPr>
        <p:spPr/>
        <p:txBody>
          <a:bodyPr>
            <a:normAutofit/>
          </a:bodyPr>
          <a:lstStyle/>
          <a:p>
            <a:r>
              <a:rPr lang="en-US" dirty="0" smtClean="0"/>
              <a:t>Present a tool, </a:t>
            </a:r>
            <a:r>
              <a:rPr lang="en-US" dirty="0" err="1" smtClean="0"/>
              <a:t>VTracker</a:t>
            </a:r>
            <a:r>
              <a:rPr lang="en-US" dirty="0" smtClean="0"/>
              <a:t>  for detecting changes</a:t>
            </a:r>
          </a:p>
          <a:p>
            <a:r>
              <a:rPr lang="en-US" dirty="0" smtClean="0"/>
              <a:t>Analyze AWS EC2, FedEx Rate, FedEx Movement Inf. Serv., </a:t>
            </a:r>
            <a:r>
              <a:rPr lang="en-US" dirty="0" err="1" smtClean="0"/>
              <a:t>Paypal</a:t>
            </a:r>
            <a:r>
              <a:rPr lang="en-US" dirty="0" smtClean="0"/>
              <a:t>, Bing Search</a:t>
            </a:r>
          </a:p>
          <a:p>
            <a:r>
              <a:rPr lang="en-US" dirty="0" smtClean="0"/>
              <a:t>Findings include </a:t>
            </a:r>
          </a:p>
          <a:p>
            <a:pPr lvl="1"/>
            <a:r>
              <a:rPr lang="en-US" dirty="0" smtClean="0"/>
              <a:t>Domination of operation additions in some WS</a:t>
            </a:r>
          </a:p>
          <a:p>
            <a:pPr lvl="1"/>
            <a:r>
              <a:rPr lang="en-US" dirty="0" smtClean="0"/>
              <a:t>Domination of operation updates in some others + some specific versions of the former group</a:t>
            </a:r>
          </a:p>
          <a:p>
            <a:pPr lvl="1"/>
            <a:r>
              <a:rPr lang="en-US" dirty="0" smtClean="0"/>
              <a:t>Absence of operation deletions</a:t>
            </a:r>
          </a:p>
          <a:p>
            <a:r>
              <a:rPr lang="en-US" dirty="0" smtClean="0"/>
              <a:t>Taxonomy &amp; discussion of data type changes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Romano &amp; </a:t>
            </a:r>
            <a:r>
              <a:rPr lang="en-US" dirty="0" err="1" smtClean="0"/>
              <a:t>Pinzger</a:t>
            </a:r>
            <a:r>
              <a:rPr lang="en-US" dirty="0" smtClean="0"/>
              <a:t> @ ICWS12</a:t>
            </a:r>
            <a:endParaRPr lang="en-US" dirty="0"/>
          </a:p>
        </p:txBody>
      </p:sp>
      <p:sp>
        <p:nvSpPr>
          <p:cNvPr id="3" name="Content Placeholder 2"/>
          <p:cNvSpPr>
            <a:spLocks noGrp="1"/>
          </p:cNvSpPr>
          <p:nvPr>
            <p:ph idx="1"/>
          </p:nvPr>
        </p:nvSpPr>
        <p:spPr/>
        <p:txBody>
          <a:bodyPr>
            <a:normAutofit lnSpcReduction="10000"/>
          </a:bodyPr>
          <a:lstStyle/>
          <a:p>
            <a:r>
              <a:rPr lang="en-US" dirty="0" smtClean="0"/>
              <a:t>Present a tool, </a:t>
            </a:r>
            <a:r>
              <a:rPr lang="en-US" dirty="0" err="1" smtClean="0"/>
              <a:t>WSDLDiff</a:t>
            </a:r>
            <a:r>
              <a:rPr lang="en-US" dirty="0" smtClean="0"/>
              <a:t> for detecting changes (more fine-grained than </a:t>
            </a:r>
            <a:r>
              <a:rPr lang="en-US" dirty="0" err="1" smtClean="0"/>
              <a:t>VTracker</a:t>
            </a:r>
            <a:r>
              <a:rPr lang="en-US" dirty="0" smtClean="0"/>
              <a:t>)</a:t>
            </a:r>
          </a:p>
          <a:p>
            <a:r>
              <a:rPr lang="en-US" dirty="0" smtClean="0"/>
              <a:t>Analyze AWS EC2, FedEx Rate, FedEx Ship, FedEx Package Movement Inf. Serv.</a:t>
            </a:r>
          </a:p>
          <a:p>
            <a:r>
              <a:rPr lang="en-US" dirty="0" smtClean="0"/>
              <a:t>Findings include:</a:t>
            </a:r>
          </a:p>
          <a:p>
            <a:pPr lvl="1"/>
            <a:r>
              <a:rPr lang="en-US" dirty="0" smtClean="0"/>
              <a:t>Domination of operation additions @ AWS</a:t>
            </a:r>
          </a:p>
          <a:p>
            <a:pPr lvl="1"/>
            <a:r>
              <a:rPr lang="en-US" dirty="0" smtClean="0"/>
              <a:t>Domination of operation updates @ </a:t>
            </a:r>
            <a:r>
              <a:rPr lang="en-US" dirty="0" err="1" smtClean="0"/>
              <a:t>Fedex</a:t>
            </a:r>
            <a:endParaRPr lang="en-US" dirty="0" smtClean="0"/>
          </a:p>
          <a:p>
            <a:pPr lvl="1"/>
            <a:r>
              <a:rPr lang="en-US" dirty="0" smtClean="0"/>
              <a:t>Absence of operation deletions</a:t>
            </a:r>
          </a:p>
          <a:p>
            <a:pPr lvl="1"/>
            <a:r>
              <a:rPr lang="en-US" dirty="0" smtClean="0"/>
              <a:t>Too many data type updates in 3 out of 4 services</a:t>
            </a:r>
          </a:p>
          <a:p>
            <a:pPr lvl="1"/>
            <a:r>
              <a:rPr lang="en-US" dirty="0" smtClean="0"/>
              <a:t>Each service comes with its own change profile, where some type of changes dominates (element additions for EC2, enumeration additions for Fedex.*)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xfrm>
            <a:off x="457200" y="274638"/>
            <a:ext cx="8219256" cy="1143000"/>
          </a:xfrm>
          <a:prstGeom prst="rect">
            <a:avLst/>
          </a:prstGeom>
        </p:spPr>
        <p:txBody>
          <a:bodyPr lIns="91425" tIns="91425" rIns="91425" bIns="91425" anchor="b" anchorCtr="0">
            <a:noAutofit/>
          </a:bodyPr>
          <a:lstStyle/>
          <a:p>
            <a:pPr algn="ctr"/>
            <a:r>
              <a:rPr lang="en-US" sz="3600" dirty="0" err="1" smtClean="0">
                <a:solidFill>
                  <a:schemeClr val="tx1"/>
                </a:solidFill>
                <a:latin typeface="Calibri" pitchFamily="34" charset="0"/>
                <a:ea typeface="Calibri"/>
                <a:cs typeface="Calibri"/>
                <a:sym typeface="Calibri"/>
              </a:rPr>
              <a:t>Skoulis</a:t>
            </a:r>
            <a:r>
              <a:rPr lang="en-US" sz="3600" dirty="0" smtClean="0">
                <a:solidFill>
                  <a:schemeClr val="tx1"/>
                </a:solidFill>
                <a:latin typeface="Calibri" pitchFamily="34" charset="0"/>
                <a:ea typeface="Calibri"/>
                <a:cs typeface="Calibri"/>
                <a:sym typeface="Calibri"/>
              </a:rPr>
              <a:t>+ @ CAiSE’14: DB Schema evolution</a:t>
            </a:r>
            <a:br>
              <a:rPr lang="en-US" sz="3600" dirty="0" smtClean="0">
                <a:solidFill>
                  <a:schemeClr val="tx1"/>
                </a:solidFill>
                <a:latin typeface="Calibri" pitchFamily="34" charset="0"/>
                <a:ea typeface="Calibri"/>
                <a:cs typeface="Calibri"/>
                <a:sym typeface="Calibri"/>
              </a:rPr>
            </a:br>
            <a:endParaRPr lang="en" sz="3600" dirty="0">
              <a:solidFill>
                <a:schemeClr val="tx1"/>
              </a:solidFill>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47</a:t>
            </a:fld>
            <a:endParaRPr kumimoji="0" lang="en-US"/>
          </a:p>
        </p:txBody>
      </p:sp>
      <p:sp>
        <p:nvSpPr>
          <p:cNvPr id="16" name="Footer Placeholder 11"/>
          <p:cNvSpPr>
            <a:spLocks noGrp="1"/>
          </p:cNvSpPr>
          <p:nvPr>
            <p:ph type="ftr" sz="quarter" idx="11"/>
          </p:nvPr>
        </p:nvSpPr>
        <p:spPr>
          <a:xfrm>
            <a:off x="467544" y="6356350"/>
            <a:ext cx="5552256" cy="365125"/>
          </a:xfrm>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goal…</a:t>
            </a:r>
            <a:endParaRPr lang="en-US" dirty="0"/>
          </a:p>
        </p:txBody>
      </p:sp>
      <p:sp>
        <p:nvSpPr>
          <p:cNvPr id="6" name="Rectangle 5"/>
          <p:cNvSpPr/>
          <p:nvPr/>
        </p:nvSpPr>
        <p:spPr>
          <a:xfrm>
            <a:off x="1295400" y="2316301"/>
            <a:ext cx="5410200" cy="3170099"/>
          </a:xfrm>
          <a:prstGeom prst="rect">
            <a:avLst/>
          </a:prstGeom>
        </p:spPr>
        <p:txBody>
          <a:bodyPr wrap="square">
            <a:spAutoFit/>
          </a:bodyPr>
          <a:lstStyle/>
          <a:p>
            <a:r>
              <a:rPr lang="en-US" sz="2000" dirty="0" smtClean="0"/>
              <a:t>We focus on</a:t>
            </a:r>
          </a:p>
          <a:p>
            <a:r>
              <a:rPr lang="en-US" sz="2000" dirty="0" smtClean="0"/>
              <a:t>     </a:t>
            </a:r>
          </a:p>
          <a:p>
            <a:r>
              <a:rPr lang="en-US" sz="2000" dirty="0" smtClean="0"/>
              <a:t>one of the </a:t>
            </a:r>
            <a:r>
              <a:rPr lang="en-US" sz="2000" b="1" dirty="0" smtClean="0">
                <a:solidFill>
                  <a:srgbClr val="00589A"/>
                </a:solidFill>
              </a:rPr>
              <a:t>most successful stories </a:t>
            </a:r>
            <a:r>
              <a:rPr lang="en-US" sz="2000" dirty="0" smtClean="0"/>
              <a:t>of the service-oriented paradigm in industry</a:t>
            </a:r>
          </a:p>
          <a:p>
            <a:pPr algn="ctr"/>
            <a:endParaRPr lang="en-US" sz="2000" dirty="0" smtClean="0"/>
          </a:p>
          <a:p>
            <a:pPr algn="ctr"/>
            <a:endParaRPr lang="en-US" sz="2000" dirty="0" smtClean="0"/>
          </a:p>
          <a:p>
            <a:pPr algn="r"/>
            <a:r>
              <a:rPr lang="en-US" sz="2000" dirty="0" smtClean="0"/>
              <a:t>We perform a principled </a:t>
            </a:r>
            <a:r>
              <a:rPr lang="en-US" sz="2000" b="1" dirty="0" smtClean="0">
                <a:solidFill>
                  <a:srgbClr val="FF0000"/>
                </a:solidFill>
              </a:rPr>
              <a:t>empirical study</a:t>
            </a:r>
            <a:r>
              <a:rPr lang="en-US" sz="2000" dirty="0" smtClean="0"/>
              <a:t> that detects evolution </a:t>
            </a:r>
            <a:r>
              <a:rPr lang="en-US" sz="2000" b="1" dirty="0" smtClean="0">
                <a:solidFill>
                  <a:srgbClr val="00589A"/>
                </a:solidFill>
              </a:rPr>
              <a:t>patterns</a:t>
            </a:r>
            <a:r>
              <a:rPr lang="en-US" sz="2000" dirty="0" smtClean="0"/>
              <a:t> and </a:t>
            </a:r>
            <a:r>
              <a:rPr lang="en-US" sz="2000" b="1" dirty="0" smtClean="0">
                <a:solidFill>
                  <a:srgbClr val="00589A"/>
                </a:solidFill>
              </a:rPr>
              <a:t>regularities</a:t>
            </a:r>
            <a:r>
              <a:rPr lang="en-US" sz="2000" dirty="0" smtClean="0"/>
              <a:t>, based on </a:t>
            </a:r>
            <a:r>
              <a:rPr lang="en-US" sz="2000" b="1" dirty="0" smtClean="0">
                <a:solidFill>
                  <a:srgbClr val="00589A"/>
                </a:solidFill>
              </a:rPr>
              <a:t>Lehman's laws</a:t>
            </a:r>
            <a:r>
              <a:rPr lang="en-US" sz="2000" dirty="0" smtClean="0"/>
              <a:t> of software evolution</a:t>
            </a:r>
            <a:endParaRPr lang="en-US" sz="2000" dirty="0"/>
          </a:p>
        </p:txBody>
      </p:sp>
      <p:sp>
        <p:nvSpPr>
          <p:cNvPr id="4098" name="AutoShape 2" descr="Αποτέλεσμα εικόνας για amazon web services"/>
          <p:cNvSpPr>
            <a:spLocks noChangeAspect="1" noChangeArrowheads="1"/>
          </p:cNvSpPr>
          <p:nvPr/>
        </p:nvSpPr>
        <p:spPr bwMode="auto">
          <a:xfrm>
            <a:off x="155575" y="10358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s://d185ox70mr1pkc.cloudfront.net/post_image_teaser/amazon_web_services.png"/>
          <p:cNvPicPr>
            <a:picLocks noChangeAspect="1" noChangeArrowheads="1"/>
          </p:cNvPicPr>
          <p:nvPr/>
        </p:nvPicPr>
        <p:blipFill>
          <a:blip r:embed="rId2" cstate="print"/>
          <a:srcRect/>
          <a:stretch>
            <a:fillRect/>
          </a:stretch>
        </p:blipFill>
        <p:spPr bwMode="auto">
          <a:xfrm>
            <a:off x="3048000" y="1543446"/>
            <a:ext cx="2743200" cy="1422400"/>
          </a:xfrm>
          <a:prstGeom prst="rect">
            <a:avLst/>
          </a:prstGeom>
          <a:noFill/>
        </p:spPr>
      </p:pic>
      <p:pic>
        <p:nvPicPr>
          <p:cNvPr id="7" name="Picture 8" descr="https://www.computer.org/cms/Awards/images/medium/meirlehman.jpg"/>
          <p:cNvPicPr>
            <a:picLocks noChangeAspect="1" noChangeArrowheads="1"/>
          </p:cNvPicPr>
          <p:nvPr/>
        </p:nvPicPr>
        <p:blipFill>
          <a:blip r:embed="rId3" cstate="print"/>
          <a:srcRect/>
          <a:stretch>
            <a:fillRect/>
          </a:stretch>
        </p:blipFill>
        <p:spPr bwMode="auto">
          <a:xfrm>
            <a:off x="6858000" y="3677046"/>
            <a:ext cx="1295400" cy="169265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latin typeface="Calibri"/>
                <a:ea typeface="Calibri"/>
                <a:cs typeface="Calibri"/>
                <a:sym typeface="Calibri"/>
              </a:rPr>
              <a:t>Laws on Software Evolution</a:t>
            </a:r>
          </a:p>
        </p:txBody>
      </p:sp>
      <p:sp>
        <p:nvSpPr>
          <p:cNvPr id="147" name="Shape 147"/>
          <p:cNvSpPr txBox="1">
            <a:spLocks noGrp="1"/>
          </p:cNvSpPr>
          <p:nvPr>
            <p:ph idx="1"/>
          </p:nvPr>
        </p:nvSpPr>
        <p:spPr>
          <a:prstGeom prst="rect">
            <a:avLst/>
          </a:prstGeom>
        </p:spPr>
        <p:txBody>
          <a:bodyPr lIns="91425" tIns="91425" rIns="91425" bIns="91425" anchor="t" anchorCtr="0">
            <a:noAutofit/>
          </a:bodyPr>
          <a:lstStyle/>
          <a:p>
            <a:pPr marL="457200" lvl="0" indent="-419100" rtl="0">
              <a:buClr>
                <a:schemeClr val="dk2"/>
              </a:buClr>
              <a:buSzPct val="100000"/>
              <a:buFont typeface="Calibri"/>
              <a:buChar char="●"/>
            </a:pPr>
            <a:r>
              <a:rPr lang="en" dirty="0" smtClean="0">
                <a:latin typeface="Calibri"/>
                <a:ea typeface="Calibri"/>
                <a:cs typeface="Calibri"/>
                <a:sym typeface="Calibri"/>
              </a:rPr>
              <a:t>A </a:t>
            </a:r>
            <a:r>
              <a:rPr lang="en" dirty="0">
                <a:latin typeface="Calibri"/>
                <a:ea typeface="Calibri"/>
                <a:cs typeface="Calibri"/>
                <a:sym typeface="Calibri"/>
              </a:rPr>
              <a:t>set of eight rules on the behavior of software as it evolves</a:t>
            </a:r>
          </a:p>
          <a:p>
            <a:pPr marL="457200" lvl="0" indent="-419100" rtl="0">
              <a:buClr>
                <a:schemeClr val="dk2"/>
              </a:buClr>
              <a:buSzPct val="100000"/>
              <a:buFont typeface="Calibri"/>
              <a:buChar char="●"/>
            </a:pPr>
            <a:r>
              <a:rPr lang="en" dirty="0">
                <a:latin typeface="Calibri"/>
                <a:ea typeface="Calibri"/>
                <a:cs typeface="Calibri"/>
                <a:sym typeface="Calibri"/>
              </a:rPr>
              <a:t>Derived from a </a:t>
            </a:r>
            <a:r>
              <a:rPr lang="en" dirty="0" smtClean="0">
                <a:latin typeface="Calibri"/>
                <a:ea typeface="Calibri"/>
                <a:cs typeface="Calibri"/>
                <a:sym typeface="Calibri"/>
              </a:rPr>
              <a:t>study, due to M. Lehman </a:t>
            </a:r>
            <a:r>
              <a:rPr lang="en" dirty="0">
                <a:latin typeface="Calibri"/>
                <a:ea typeface="Calibri"/>
                <a:cs typeface="Calibri"/>
                <a:sym typeface="Calibri"/>
              </a:rPr>
              <a:t>of proprietary software (OS/360)</a:t>
            </a:r>
          </a:p>
          <a:p>
            <a:pPr marL="457200" lvl="0" indent="-419100" rtl="0">
              <a:buClr>
                <a:schemeClr val="dk2"/>
              </a:buClr>
              <a:buSzPct val="100000"/>
              <a:buFont typeface="Calibri"/>
              <a:buChar char="●"/>
            </a:pPr>
            <a:r>
              <a:rPr lang="en" dirty="0">
                <a:latin typeface="Calibri"/>
                <a:ea typeface="Calibri"/>
                <a:cs typeface="Calibri"/>
                <a:sym typeface="Calibri"/>
              </a:rPr>
              <a:t>Almost 40 years of reviewing and evaluation (first three </a:t>
            </a:r>
            <a:r>
              <a:rPr lang="en" dirty="0" smtClean="0">
                <a:latin typeface="Calibri"/>
                <a:ea typeface="Calibri"/>
                <a:cs typeface="Calibri"/>
                <a:sym typeface="Calibri"/>
              </a:rPr>
              <a:t>laws published </a:t>
            </a:r>
            <a:r>
              <a:rPr lang="en" dirty="0">
                <a:latin typeface="Calibri"/>
                <a:ea typeface="Calibri"/>
                <a:cs typeface="Calibri"/>
                <a:sym typeface="Calibri"/>
              </a:rPr>
              <a:t>in 1976)</a:t>
            </a:r>
          </a:p>
          <a:p>
            <a:pPr marL="457200" lvl="0" indent="-419100" rtl="0">
              <a:buClr>
                <a:schemeClr val="dk2"/>
              </a:buClr>
              <a:buSzPct val="100000"/>
              <a:buFont typeface="Calibri"/>
              <a:buChar char="●"/>
            </a:pPr>
            <a:r>
              <a:rPr lang="en" dirty="0">
                <a:latin typeface="Calibri"/>
                <a:ea typeface="Calibri"/>
                <a:cs typeface="Calibri"/>
                <a:sym typeface="Calibri"/>
              </a:rPr>
              <a:t>Have been recognized for their useful insights as to </a:t>
            </a:r>
            <a:r>
              <a:rPr lang="en" i="1" dirty="0">
                <a:latin typeface="Calibri"/>
                <a:ea typeface="Calibri"/>
                <a:cs typeface="Calibri"/>
                <a:sym typeface="Calibri"/>
              </a:rPr>
              <a:t>what</a:t>
            </a:r>
            <a:r>
              <a:rPr lang="en" dirty="0">
                <a:latin typeface="Calibri"/>
                <a:ea typeface="Calibri"/>
                <a:cs typeface="Calibri"/>
                <a:sym typeface="Calibri"/>
              </a:rPr>
              <a:t> and </a:t>
            </a:r>
            <a:r>
              <a:rPr lang="en" i="1" dirty="0">
                <a:latin typeface="Calibri"/>
                <a:ea typeface="Calibri"/>
                <a:cs typeface="Calibri"/>
                <a:sym typeface="Calibri"/>
              </a:rPr>
              <a:t>why </a:t>
            </a:r>
            <a:r>
              <a:rPr lang="en" dirty="0">
                <a:latin typeface="Calibri"/>
                <a:ea typeface="Calibri"/>
                <a:cs typeface="Calibri"/>
                <a:sym typeface="Calibri"/>
              </a:rPr>
              <a:t>evolves in the lifetime of a software </a:t>
            </a:r>
            <a:r>
              <a:rPr lang="en" dirty="0" smtClean="0">
                <a:latin typeface="Calibri"/>
                <a:ea typeface="Calibri"/>
                <a:cs typeface="Calibri"/>
                <a:sym typeface="Calibri"/>
              </a:rPr>
              <a:t>system</a:t>
            </a:r>
            <a:endParaRPr lang="en" dirty="0">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49</a:t>
            </a:fld>
            <a:endParaRPr kumimoji="0"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External observer</a:t>
            </a:r>
            <a:endParaRPr lang="en-US" dirty="0"/>
          </a:p>
        </p:txBody>
      </p:sp>
      <p:sp>
        <p:nvSpPr>
          <p:cNvPr id="6" name="Rectangle 5"/>
          <p:cNvSpPr/>
          <p:nvPr/>
        </p:nvSpPr>
        <p:spPr>
          <a:xfrm>
            <a:off x="381000" y="2286000"/>
            <a:ext cx="6172200" cy="3970318"/>
          </a:xfrm>
          <a:prstGeom prst="rect">
            <a:avLst/>
          </a:prstGeom>
        </p:spPr>
        <p:txBody>
          <a:bodyPr wrap="square">
            <a:spAutoFit/>
          </a:bodyPr>
          <a:lstStyle/>
          <a:p>
            <a:r>
              <a:rPr lang="en-US" sz="2800" dirty="0" smtClean="0"/>
              <a:t>A developer of client applications of web services </a:t>
            </a:r>
            <a:r>
              <a:rPr lang="en-US" sz="2800" dirty="0" smtClean="0">
                <a:solidFill>
                  <a:srgbClr val="FF0000"/>
                </a:solidFill>
              </a:rPr>
              <a:t>is not able to know the internals of the web service provider</a:t>
            </a:r>
          </a:p>
          <a:p>
            <a:endParaRPr lang="en-US" sz="2800" dirty="0" smtClean="0"/>
          </a:p>
          <a:p>
            <a:endParaRPr lang="en-US" sz="2800" dirty="0" smtClean="0"/>
          </a:p>
          <a:p>
            <a:endParaRPr lang="en-US" sz="2800" dirty="0" smtClean="0"/>
          </a:p>
          <a:p>
            <a:r>
              <a:rPr lang="en-US" sz="2800" dirty="0" smtClean="0"/>
              <a:t>The </a:t>
            </a:r>
            <a:r>
              <a:rPr lang="en-US" sz="2800" b="1" dirty="0" smtClean="0">
                <a:solidFill>
                  <a:srgbClr val="00589A"/>
                </a:solidFill>
              </a:rPr>
              <a:t>external observation of the history of changes</a:t>
            </a:r>
            <a:r>
              <a:rPr lang="en-US" sz="2800" dirty="0" smtClean="0"/>
              <a:t> is the only information she has…</a:t>
            </a:r>
          </a:p>
        </p:txBody>
      </p:sp>
      <p:sp>
        <p:nvSpPr>
          <p:cNvPr id="4098" name="AutoShape 2" descr="Αποτέλεσμα εικόνας για amazon web services"/>
          <p:cNvSpPr>
            <a:spLocks noChangeAspect="1" noChangeArrowheads="1"/>
          </p:cNvSpPr>
          <p:nvPr/>
        </p:nvSpPr>
        <p:spPr bwMode="auto">
          <a:xfrm>
            <a:off x="155575" y="10358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30" descr="LEGO female scientist kit: Astronomer | Cool Mom Tech"/>
          <p:cNvPicPr>
            <a:picLocks noChangeAspect="1" noChangeArrowheads="1"/>
          </p:cNvPicPr>
          <p:nvPr/>
        </p:nvPicPr>
        <p:blipFill>
          <a:blip r:embed="rId3" cstate="print"/>
          <a:srcRect/>
          <a:stretch>
            <a:fillRect/>
          </a:stretch>
        </p:blipFill>
        <p:spPr bwMode="auto">
          <a:xfrm flipH="1">
            <a:off x="7010400" y="4191000"/>
            <a:ext cx="1800200" cy="1967939"/>
          </a:xfrm>
          <a:prstGeom prst="rect">
            <a:avLst/>
          </a:prstGeom>
          <a:noFill/>
        </p:spPr>
      </p:pic>
      <p:pic>
        <p:nvPicPr>
          <p:cNvPr id="7" name="Picture 10" descr="http://2.bp.blogspot.com/-iX-0Pc5qkpc/UzRvgMsXN2I/AAAAAAAAJiY/eOH2HVo_HZo/s1600/Lego+Minifigure+Series+07+Wallpaper+Computer+Programmer.jpg"/>
          <p:cNvPicPr>
            <a:picLocks noChangeAspect="1" noChangeArrowheads="1"/>
          </p:cNvPicPr>
          <p:nvPr/>
        </p:nvPicPr>
        <p:blipFill>
          <a:blip r:embed="rId4" cstate="print"/>
          <a:srcRect/>
          <a:stretch>
            <a:fillRect/>
          </a:stretch>
        </p:blipFill>
        <p:spPr bwMode="auto">
          <a:xfrm>
            <a:off x="6363484" y="2362200"/>
            <a:ext cx="2780516" cy="1841050"/>
          </a:xfrm>
          <a:prstGeom prst="rect">
            <a:avLst/>
          </a:prstGeom>
          <a:noFill/>
        </p:spPr>
      </p:pic>
      <p:sp>
        <p:nvSpPr>
          <p:cNvPr id="9" name="Multiply 8"/>
          <p:cNvSpPr/>
          <p:nvPr/>
        </p:nvSpPr>
        <p:spPr>
          <a:xfrm>
            <a:off x="6019800" y="1905000"/>
            <a:ext cx="2133600" cy="2286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latin typeface="Calibri"/>
                <a:ea typeface="Calibri"/>
                <a:cs typeface="Calibri"/>
                <a:sym typeface="Calibri"/>
              </a:rPr>
              <a:t>Laws on Software Evolution</a:t>
            </a:r>
          </a:p>
        </p:txBody>
      </p:sp>
      <p:sp>
        <p:nvSpPr>
          <p:cNvPr id="158" name="Shape 158"/>
          <p:cNvSpPr txBox="1">
            <a:spLocks noGrp="1"/>
          </p:cNvSpPr>
          <p:nvPr>
            <p:ph idx="1"/>
          </p:nvPr>
        </p:nvSpPr>
        <p:spPr>
          <a:prstGeom prst="rect">
            <a:avLst/>
          </a:prstGeom>
        </p:spPr>
        <p:txBody>
          <a:bodyPr lIns="91425" tIns="91425" rIns="91425" bIns="91425" anchor="t" anchorCtr="0">
            <a:normAutofit lnSpcReduction="10000"/>
          </a:bodyPr>
          <a:lstStyle/>
          <a:p>
            <a:pPr lvl="0" rtl="0">
              <a:spcBef>
                <a:spcPts val="0"/>
              </a:spcBef>
              <a:buNone/>
            </a:pPr>
            <a:r>
              <a:rPr lang="en" sz="2400" dirty="0">
                <a:latin typeface="Calibri"/>
                <a:ea typeface="Calibri"/>
                <a:cs typeface="Calibri"/>
                <a:sym typeface="Calibri"/>
              </a:rPr>
              <a:t>I.  Continuing change</a:t>
            </a:r>
          </a:p>
          <a:p>
            <a:pPr marL="457200" lvl="0" indent="0" rtl="0">
              <a:buNone/>
            </a:pPr>
            <a:r>
              <a:rPr lang="en" sz="2000" dirty="0">
                <a:latin typeface="Calibri"/>
                <a:ea typeface="Calibri"/>
                <a:cs typeface="Calibri"/>
                <a:sym typeface="Calibri"/>
              </a:rPr>
              <a:t>“</a:t>
            </a:r>
            <a:r>
              <a:rPr lang="en" sz="2000" i="1" dirty="0">
                <a:latin typeface="Calibri"/>
                <a:ea typeface="Calibri"/>
                <a:cs typeface="Calibri"/>
                <a:sym typeface="Calibri"/>
              </a:rPr>
              <a:t>An E-Type system must be continually adapted or else it becomes progressively less satisfactory</a:t>
            </a:r>
            <a:r>
              <a:rPr lang="en" sz="2000" dirty="0">
                <a:latin typeface="Calibri"/>
                <a:ea typeface="Calibri"/>
                <a:cs typeface="Calibri"/>
                <a:sym typeface="Calibri"/>
              </a:rPr>
              <a:t>.”</a:t>
            </a:r>
          </a:p>
          <a:p>
            <a:pPr marL="0" lvl="0" indent="0" rtl="0">
              <a:spcBef>
                <a:spcPts val="1000"/>
              </a:spcBef>
              <a:buNone/>
            </a:pPr>
            <a:r>
              <a:rPr lang="en" sz="2400" dirty="0" smtClean="0">
                <a:latin typeface="Calibri"/>
                <a:ea typeface="Calibri"/>
                <a:cs typeface="Calibri"/>
                <a:sym typeface="Calibri"/>
              </a:rPr>
              <a:t>II</a:t>
            </a:r>
            <a:r>
              <a:rPr lang="en" sz="2400" dirty="0">
                <a:latin typeface="Calibri"/>
                <a:ea typeface="Calibri"/>
                <a:cs typeface="Calibri"/>
                <a:sym typeface="Calibri"/>
              </a:rPr>
              <a:t>.  Increasing Complexity</a:t>
            </a:r>
          </a:p>
          <a:p>
            <a:pPr marL="457200" lvl="0" indent="0" rtl="0">
              <a:buNone/>
            </a:pPr>
            <a:r>
              <a:rPr lang="en" sz="2000" i="1" dirty="0">
                <a:latin typeface="Calibri"/>
                <a:ea typeface="Calibri"/>
                <a:cs typeface="Calibri"/>
                <a:sym typeface="Calibri"/>
              </a:rPr>
              <a:t>“As an E-type system is changed its complexity increases and becomes more difficult to evolve unless work is done to maintain </a:t>
            </a:r>
            <a:r>
              <a:rPr lang="en" sz="2000" i="1" dirty="0" smtClean="0">
                <a:latin typeface="Calibri"/>
                <a:ea typeface="Calibri"/>
                <a:cs typeface="Calibri"/>
                <a:sym typeface="Calibri"/>
              </a:rPr>
              <a:t>or </a:t>
            </a:r>
            <a:r>
              <a:rPr lang="en" sz="2000" i="1" dirty="0">
                <a:latin typeface="Calibri"/>
                <a:ea typeface="Calibri"/>
                <a:cs typeface="Calibri"/>
                <a:sym typeface="Calibri"/>
              </a:rPr>
              <a:t>reduce the complexity</a:t>
            </a:r>
            <a:r>
              <a:rPr lang="en" sz="2000" i="1" dirty="0" smtClean="0">
                <a:latin typeface="Calibri"/>
                <a:ea typeface="Calibri"/>
                <a:cs typeface="Calibri"/>
                <a:sym typeface="Calibri"/>
              </a:rPr>
              <a:t>.”</a:t>
            </a:r>
          </a:p>
          <a:p>
            <a:pPr marL="0" lvl="0" indent="0">
              <a:buNone/>
            </a:pPr>
            <a:r>
              <a:rPr lang="en-US" sz="2400" dirty="0" smtClean="0">
                <a:latin typeface="Calibri" pitchFamily="34" charset="0"/>
                <a:ea typeface="Calibri"/>
                <a:cs typeface="Calibri"/>
                <a:sym typeface="Calibri"/>
              </a:rPr>
              <a:t>III.  Self Regulation</a:t>
            </a:r>
          </a:p>
          <a:p>
            <a:pPr marL="457200" lvl="0" indent="0">
              <a:buNone/>
            </a:pPr>
            <a:r>
              <a:rPr lang="en-US" sz="2000" i="1" dirty="0" smtClean="0">
                <a:latin typeface="Calibri" pitchFamily="34" charset="0"/>
                <a:ea typeface="Calibri"/>
                <a:cs typeface="Calibri"/>
                <a:sym typeface="Calibri"/>
              </a:rPr>
              <a:t>“Global E-type systems evolution is feedback regulated.”</a:t>
            </a:r>
          </a:p>
          <a:p>
            <a:pPr marL="0" lvl="0" indent="0">
              <a:spcBef>
                <a:spcPts val="1000"/>
              </a:spcBef>
              <a:buNone/>
            </a:pPr>
            <a:r>
              <a:rPr lang="en-US" sz="2400" dirty="0" smtClean="0">
                <a:latin typeface="Calibri" pitchFamily="34" charset="0"/>
                <a:ea typeface="Calibri"/>
                <a:cs typeface="Calibri"/>
                <a:sym typeface="Calibri"/>
              </a:rPr>
              <a:t>IV.  Conservation of Organizational Stability</a:t>
            </a:r>
          </a:p>
          <a:p>
            <a:pPr marL="457200" lvl="0" indent="0">
              <a:buNone/>
            </a:pPr>
            <a:r>
              <a:rPr lang="en-US" sz="2000" i="1" dirty="0" smtClean="0">
                <a:latin typeface="Calibri" pitchFamily="34" charset="0"/>
                <a:ea typeface="Calibri"/>
                <a:cs typeface="Calibri"/>
                <a:sym typeface="Calibri"/>
              </a:rPr>
              <a:t>“The work rate of an organization evolving an E-type software system tends to be constant over the operational lifetime of that system or phases of that lifetime.”</a:t>
            </a:r>
            <a:endParaRPr lang="en" sz="2000" i="1" dirty="0">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50</a:t>
            </a:fld>
            <a:endParaRPr kumimoji="0" 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b" anchorCtr="0">
            <a:noAutofit/>
          </a:bodyPr>
          <a:lstStyle/>
          <a:p>
            <a:r>
              <a:rPr lang="en" dirty="0" smtClean="0">
                <a:latin typeface="Calibri"/>
                <a:ea typeface="Calibri"/>
                <a:cs typeface="Calibri"/>
                <a:sym typeface="Calibri"/>
              </a:rPr>
              <a:t>Laws on Software Evolution</a:t>
            </a:r>
            <a:endParaRPr dirty="0"/>
          </a:p>
        </p:txBody>
      </p:sp>
      <p:sp>
        <p:nvSpPr>
          <p:cNvPr id="165" name="Shape 165"/>
          <p:cNvSpPr txBox="1">
            <a:spLocks noGrp="1"/>
          </p:cNvSpPr>
          <p:nvPr>
            <p:ph idx="1"/>
          </p:nvPr>
        </p:nvSpPr>
        <p:spPr>
          <a:prstGeom prst="rect">
            <a:avLst/>
          </a:prstGeom>
        </p:spPr>
        <p:txBody>
          <a:bodyPr lIns="91425" tIns="91425" rIns="91425" bIns="91425" anchor="t" anchorCtr="0">
            <a:normAutofit lnSpcReduction="10000"/>
          </a:bodyPr>
          <a:lstStyle/>
          <a:p>
            <a:pPr marL="0" lvl="0" indent="0">
              <a:buNone/>
            </a:pPr>
            <a:r>
              <a:rPr lang="en-US" sz="2400" dirty="0" smtClean="0">
                <a:latin typeface="Calibri" pitchFamily="34" charset="0"/>
                <a:ea typeface="Calibri"/>
                <a:cs typeface="Calibri"/>
                <a:sym typeface="Calibri"/>
              </a:rPr>
              <a:t>V.  Conservation of Familiarity</a:t>
            </a:r>
          </a:p>
          <a:p>
            <a:pPr marL="457200" lvl="0" indent="0">
              <a:buNone/>
            </a:pPr>
            <a:r>
              <a:rPr lang="en-US" sz="2000" i="1" dirty="0" smtClean="0">
                <a:latin typeface="Calibri" pitchFamily="34" charset="0"/>
                <a:ea typeface="Calibri"/>
                <a:cs typeface="Calibri"/>
                <a:sym typeface="Calibri"/>
              </a:rPr>
              <a:t>“In general, the incremental growth of E-type systems is constrained by the need to maintain familiarity.”</a:t>
            </a:r>
          </a:p>
          <a:p>
            <a:pPr marL="0" lvl="0" indent="0">
              <a:spcBef>
                <a:spcPts val="1000"/>
              </a:spcBef>
              <a:buNone/>
            </a:pPr>
            <a:r>
              <a:rPr lang="en-US" sz="2400" dirty="0" smtClean="0">
                <a:latin typeface="Calibri" pitchFamily="34" charset="0"/>
                <a:ea typeface="Calibri"/>
                <a:cs typeface="Calibri"/>
                <a:sym typeface="Calibri"/>
              </a:rPr>
              <a:t>VI.  Continuing Growth</a:t>
            </a:r>
          </a:p>
          <a:p>
            <a:pPr marL="457200" lvl="0" indent="0">
              <a:buNone/>
            </a:pPr>
            <a:r>
              <a:rPr lang="en-US" sz="2000" i="1" dirty="0" smtClean="0">
                <a:latin typeface="Calibri" pitchFamily="34" charset="0"/>
                <a:ea typeface="Calibri"/>
                <a:cs typeface="Calibri"/>
                <a:sym typeface="Calibri"/>
              </a:rPr>
              <a:t>“The functional capacity of E-type systems must be continually enhanced to maintain user satisfaction over system lifetime.”</a:t>
            </a:r>
          </a:p>
          <a:p>
            <a:pPr marL="0" lvl="0" indent="0">
              <a:buNone/>
            </a:pPr>
            <a:r>
              <a:rPr lang="en-US" sz="2400" dirty="0" smtClean="0">
                <a:latin typeface="Calibri" pitchFamily="34" charset="0"/>
                <a:ea typeface="Calibri"/>
                <a:cs typeface="Calibri"/>
                <a:sym typeface="Calibri"/>
              </a:rPr>
              <a:t>VII.  Declining Quality</a:t>
            </a:r>
          </a:p>
          <a:p>
            <a:pPr marL="457200" lvl="0" indent="0">
              <a:buNone/>
            </a:pPr>
            <a:r>
              <a:rPr lang="en-US" sz="2000" i="1" dirty="0" smtClean="0">
                <a:latin typeface="Calibri" pitchFamily="34" charset="0"/>
                <a:ea typeface="Calibri"/>
                <a:cs typeface="Calibri"/>
                <a:sym typeface="Calibri"/>
              </a:rPr>
              <a:t>“Unless rigorously adapted and evolved to take into account changes in the operational environment, the quality of an E-type system will appear to be declining.”</a:t>
            </a:r>
          </a:p>
          <a:p>
            <a:pPr marL="0" lvl="0" indent="0">
              <a:spcBef>
                <a:spcPts val="1000"/>
              </a:spcBef>
              <a:buNone/>
            </a:pPr>
            <a:r>
              <a:rPr lang="en-US" sz="2400" dirty="0" smtClean="0">
                <a:latin typeface="Calibri" pitchFamily="34" charset="0"/>
                <a:ea typeface="Calibri"/>
                <a:cs typeface="Calibri"/>
                <a:sym typeface="Calibri"/>
              </a:rPr>
              <a:t>VIII.  Feedback System</a:t>
            </a:r>
          </a:p>
          <a:p>
            <a:pPr marL="457200" lvl="0" indent="0">
              <a:buNone/>
            </a:pPr>
            <a:r>
              <a:rPr lang="en-US" sz="2000" i="1" dirty="0" smtClean="0">
                <a:latin typeface="Calibri" pitchFamily="34" charset="0"/>
                <a:ea typeface="Calibri"/>
                <a:cs typeface="Calibri"/>
                <a:sym typeface="Calibri"/>
              </a:rPr>
              <a:t>“E-type evolution process are multi-level, multi-loop, multi-agent feedback systems.”</a:t>
            </a:r>
            <a:endParaRPr lang="en-US" sz="2000" i="1" dirty="0" smtClean="0">
              <a:latin typeface="Calibri" pitchFamily="34" charset="0"/>
            </a:endParaRPr>
          </a:p>
          <a:p>
            <a:pPr marL="457200" lvl="0" indent="0">
              <a:buNone/>
            </a:pPr>
            <a:endParaRPr lang="en-US" sz="2000" i="1" dirty="0" smtClean="0">
              <a:latin typeface="Calibri" pitchFamily="34" charset="0"/>
              <a:ea typeface="Calibri"/>
              <a:cs typeface="Calibri"/>
              <a:sym typeface="Calibri"/>
            </a:endParaRPr>
          </a:p>
          <a:p>
            <a:pPr>
              <a:buNone/>
            </a:pPr>
            <a:endParaRPr sz="2400" dirty="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51</a:t>
            </a:fld>
            <a:endParaRPr kumimoji="0" lang="en-US"/>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2578298"/>
          </a:xfrm>
        </p:spPr>
        <p:txBody>
          <a:bodyPr>
            <a:normAutofit/>
          </a:bodyPr>
          <a:lstStyle/>
          <a:p>
            <a:pPr algn="r"/>
            <a:r>
              <a:rPr lang="en-US" dirty="0" smtClean="0"/>
              <a:t>Evolution</a:t>
            </a:r>
            <a:br>
              <a:rPr lang="en-US" dirty="0" smtClean="0"/>
            </a:br>
            <a:r>
              <a:rPr lang="en-US" dirty="0" smtClean="0"/>
              <a:t>of the laws:</a:t>
            </a:r>
            <a:br>
              <a:rPr lang="en-US" dirty="0" smtClean="0"/>
            </a:br>
            <a:r>
              <a:rPr lang="en-US" dirty="0" smtClean="0"/>
              <a:t>1996 </a:t>
            </a:r>
            <a:r>
              <a:rPr lang="en-US" dirty="0" err="1" smtClean="0"/>
              <a:t>vs</a:t>
            </a:r>
            <a:r>
              <a:rPr lang="en-US" dirty="0" smtClean="0"/>
              <a:t> 2006</a:t>
            </a:r>
            <a:endParaRPr lang="el-GR"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52</a:t>
            </a:fld>
            <a:endParaRPr kumimoji="0" lang="en-US"/>
          </a:p>
        </p:txBody>
      </p:sp>
      <p:pic>
        <p:nvPicPr>
          <p:cNvPr id="142337" name="Picture 1" descr="D:\Users\pvassil\RESEARCH\ACCEPTED\2014\14CAiSE\Presentation\FiguresSrc\1996-2006.png"/>
          <p:cNvPicPr>
            <a:picLocks noChangeAspect="1" noChangeArrowheads="1"/>
          </p:cNvPicPr>
          <p:nvPr/>
        </p:nvPicPr>
        <p:blipFill>
          <a:blip r:embed="rId2" cstate="print"/>
          <a:srcRect/>
          <a:stretch>
            <a:fillRect/>
          </a:stretch>
        </p:blipFill>
        <p:spPr bwMode="auto">
          <a:xfrm>
            <a:off x="395536" y="85772"/>
            <a:ext cx="4608512" cy="65835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600200"/>
          </a:xfrm>
        </p:spPr>
        <p:txBody>
          <a:bodyPr>
            <a:normAutofit/>
          </a:bodyPr>
          <a:lstStyle/>
          <a:p>
            <a:pPr lvl="0">
              <a:defRPr/>
            </a:pPr>
            <a:r>
              <a:rPr lang="en-US" dirty="0" smtClean="0"/>
              <a:t>Keep Calm &amp; Wait for the Spike!</a:t>
            </a:r>
          </a:p>
        </p:txBody>
      </p:sp>
      <p:graphicFrame>
        <p:nvGraphicFramePr>
          <p:cNvPr id="12" name="Chart 11"/>
          <p:cNvGraphicFramePr/>
          <p:nvPr/>
        </p:nvGraphicFramePr>
        <p:xfrm>
          <a:off x="228600" y="304800"/>
          <a:ext cx="6096000" cy="9409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 the amount of new functionalities predictable in some way?</a:t>
            </a:r>
            <a:r>
              <a:rPr lang="en-US" dirty="0" smtClean="0"/>
              <a:t> </a:t>
            </a:r>
            <a:endParaRPr lang="el-GR" dirty="0"/>
          </a:p>
        </p:txBody>
      </p:sp>
      <p:sp>
        <p:nvSpPr>
          <p:cNvPr id="3" name="Content Placeholder 2"/>
          <p:cNvSpPr>
            <a:spLocks noGrp="1"/>
          </p:cNvSpPr>
          <p:nvPr>
            <p:ph sz="quarter" idx="1"/>
          </p:nvPr>
        </p:nvSpPr>
        <p:spPr/>
        <p:txBody>
          <a:bodyPr/>
          <a:lstStyle/>
          <a:p>
            <a:r>
              <a:rPr lang="en-US" dirty="0" smtClean="0"/>
              <a:t>You can coarsely predict the expansion of the offered operations and plan accordingly</a:t>
            </a:r>
          </a:p>
          <a:p>
            <a:r>
              <a:rPr lang="en-US" dirty="0" smtClean="0"/>
              <a:t>Use the feedback-based regression formula with a short history horizon</a:t>
            </a:r>
            <a:endParaRPr lang="el-GR" dirty="0"/>
          </a:p>
        </p:txBody>
      </p:sp>
      <p:pic>
        <p:nvPicPr>
          <p:cNvPr id="50179" name="Picture 3" descr="C:\USERS\pvassil\RESEARCH\ACCEPTED\2016\16CAiSE_ZAS\16CAiSE\ALL_Figures\IS-EC2.png"/>
          <p:cNvPicPr>
            <a:picLocks noChangeAspect="1" noChangeArrowheads="1"/>
          </p:cNvPicPr>
          <p:nvPr/>
        </p:nvPicPr>
        <p:blipFill>
          <a:blip r:embed="rId3" cstate="print"/>
          <a:srcRect/>
          <a:stretch>
            <a:fillRect/>
          </a:stretch>
        </p:blipFill>
        <p:spPr bwMode="auto">
          <a:xfrm>
            <a:off x="0" y="3956981"/>
            <a:ext cx="4876800" cy="2901019"/>
          </a:xfrm>
          <a:prstGeom prst="rect">
            <a:avLst/>
          </a:prstGeom>
          <a:noFill/>
        </p:spPr>
      </p:pic>
      <p:pic>
        <p:nvPicPr>
          <p:cNvPr id="50178" name="Picture 2" descr="C:\USERS\pvassil\RESEARCH\ACCEPTED\2016\16CAiSE_ZAS\16CAiSE\ALL_Figures\IS-AS.png"/>
          <p:cNvPicPr>
            <a:picLocks noChangeAspect="1" noChangeArrowheads="1"/>
          </p:cNvPicPr>
          <p:nvPr/>
        </p:nvPicPr>
        <p:blipFill>
          <a:blip r:embed="rId4" cstate="print"/>
          <a:srcRect/>
          <a:stretch>
            <a:fillRect/>
          </a:stretch>
        </p:blipFill>
        <p:spPr bwMode="auto">
          <a:xfrm>
            <a:off x="4648201" y="4107423"/>
            <a:ext cx="4495800" cy="26743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r>
              <a:rPr lang="el-GR" dirty="0" smtClean="0"/>
              <a:t> </a:t>
            </a:r>
            <a:r>
              <a:rPr lang="en-US" dirty="0" smtClean="0"/>
              <a:t>of Dependency Magnets</a:t>
            </a:r>
            <a:endParaRPr lang="en-US" dirty="0"/>
          </a:p>
        </p:txBody>
      </p:sp>
      <p:pic>
        <p:nvPicPr>
          <p:cNvPr id="3" name="Picture 2" descr="C:\Users\zarras\Documents\zarras-home\doc\publications\work-in-progress\LehmanWS\CAiSE-lncs-version\Talk\figs\black-box-magnet.jpg"/>
          <p:cNvPicPr>
            <a:picLocks noChangeAspect="1" noChangeArrowheads="1"/>
          </p:cNvPicPr>
          <p:nvPr/>
        </p:nvPicPr>
        <p:blipFill>
          <a:blip r:embed="rId3" cstate="print"/>
          <a:srcRect/>
          <a:stretch>
            <a:fillRect/>
          </a:stretch>
        </p:blipFill>
        <p:spPr bwMode="auto">
          <a:xfrm>
            <a:off x="1507848" y="1524000"/>
            <a:ext cx="6035952"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Contribution</a:t>
            </a:r>
            <a:endParaRPr lang="en-US" dirty="0"/>
          </a:p>
        </p:txBody>
      </p:sp>
      <p:sp>
        <p:nvSpPr>
          <p:cNvPr id="6" name="Rectangle 5"/>
          <p:cNvSpPr/>
          <p:nvPr/>
        </p:nvSpPr>
        <p:spPr>
          <a:xfrm>
            <a:off x="1143000" y="1371600"/>
            <a:ext cx="6172200" cy="4832092"/>
          </a:xfrm>
          <a:prstGeom prst="rect">
            <a:avLst/>
          </a:prstGeom>
        </p:spPr>
        <p:txBody>
          <a:bodyPr wrap="square">
            <a:spAutoFit/>
          </a:bodyPr>
          <a:lstStyle/>
          <a:p>
            <a:r>
              <a:rPr lang="en-US" sz="2800" dirty="0" smtClean="0"/>
              <a:t>We present </a:t>
            </a:r>
            <a:r>
              <a:rPr lang="en-US" sz="2800" b="1" dirty="0" smtClean="0">
                <a:solidFill>
                  <a:srgbClr val="00589A"/>
                </a:solidFill>
              </a:rPr>
              <a:t>patterns</a:t>
            </a:r>
            <a:r>
              <a:rPr lang="en-US" sz="2800" dirty="0" smtClean="0"/>
              <a:t> of </a:t>
            </a:r>
            <a:r>
              <a:rPr lang="en-US" sz="2800" b="1" dirty="0" smtClean="0">
                <a:solidFill>
                  <a:srgbClr val="00589A"/>
                </a:solidFill>
              </a:rPr>
              <a:t>web service evolution</a:t>
            </a:r>
          </a:p>
          <a:p>
            <a:r>
              <a:rPr lang="en-US" sz="2800" dirty="0" smtClean="0"/>
              <a:t>from the viewpoint of an </a:t>
            </a:r>
            <a:r>
              <a:rPr lang="en-US" sz="2800" b="1" dirty="0" smtClean="0">
                <a:solidFill>
                  <a:srgbClr val="00589A"/>
                </a:solidFill>
              </a:rPr>
              <a:t>external observer</a:t>
            </a:r>
            <a:endParaRPr lang="el-GR" sz="2800" b="1" dirty="0" smtClean="0">
              <a:solidFill>
                <a:srgbClr val="00589A"/>
              </a:solidFill>
            </a:endParaRPr>
          </a:p>
          <a:p>
            <a:endParaRPr lang="en-US" sz="2800" dirty="0" smtClean="0"/>
          </a:p>
          <a:p>
            <a:r>
              <a:rPr lang="en-US" sz="2800" dirty="0" smtClean="0"/>
              <a:t>by studying the evolution of </a:t>
            </a:r>
            <a:r>
              <a:rPr lang="en-US" sz="2800" b="1" dirty="0" smtClean="0">
                <a:solidFill>
                  <a:srgbClr val="00589A"/>
                </a:solidFill>
              </a:rPr>
              <a:t>AWS</a:t>
            </a:r>
            <a:r>
              <a:rPr lang="en-US" sz="2800" dirty="0" smtClean="0"/>
              <a:t> </a:t>
            </a:r>
            <a:r>
              <a:rPr lang="en-US" sz="2800" dirty="0" smtClean="0"/>
              <a:t>services based on </a:t>
            </a:r>
            <a:r>
              <a:rPr lang="en-US" sz="2800" b="1" dirty="0" smtClean="0">
                <a:solidFill>
                  <a:srgbClr val="00589A"/>
                </a:solidFill>
              </a:rPr>
              <a:t>Lehman’s laws of software evolution</a:t>
            </a:r>
            <a:endParaRPr lang="el-GR" sz="2800" b="1" dirty="0" smtClean="0">
              <a:solidFill>
                <a:srgbClr val="00589A"/>
              </a:solidFill>
            </a:endParaRPr>
          </a:p>
          <a:p>
            <a:endParaRPr lang="en-US" sz="2800" dirty="0" smtClean="0"/>
          </a:p>
          <a:p>
            <a:r>
              <a:rPr lang="en-US" sz="2800" dirty="0" smtClean="0"/>
              <a:t>and discuss </a:t>
            </a:r>
            <a:r>
              <a:rPr lang="en-US" sz="2800" b="1" dirty="0" smtClean="0">
                <a:solidFill>
                  <a:srgbClr val="00589A"/>
                </a:solidFill>
              </a:rPr>
              <a:t>recommendations</a:t>
            </a:r>
            <a:r>
              <a:rPr lang="el-GR" sz="2800" b="1" dirty="0" smtClean="0">
                <a:solidFill>
                  <a:srgbClr val="00589A"/>
                </a:solidFill>
              </a:rPr>
              <a:t> </a:t>
            </a:r>
            <a:r>
              <a:rPr lang="en-US" sz="2800" dirty="0" smtClean="0"/>
              <a:t>for assessing the future behavior of a w/s</a:t>
            </a:r>
            <a:endParaRPr lang="en-US" sz="2800" b="1" dirty="0">
              <a:solidFill>
                <a:srgbClr val="00589A"/>
              </a:solidFill>
            </a:endParaRPr>
          </a:p>
        </p:txBody>
      </p:sp>
      <p:sp>
        <p:nvSpPr>
          <p:cNvPr id="4098" name="AutoShape 2" descr="Αποτέλεσμα εικόνας για amazon web services"/>
          <p:cNvSpPr>
            <a:spLocks noChangeAspect="1" noChangeArrowheads="1"/>
          </p:cNvSpPr>
          <p:nvPr/>
        </p:nvSpPr>
        <p:spPr bwMode="auto">
          <a:xfrm>
            <a:off x="155575" y="10358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2882" name="Picture 2" descr="https://upload.wikimedia.org/wikipedia/commons/thumb/7/76/Antikythera_model_front_panel_Mogi_Vicentini_2007.JPG/220px-Antikythera_model_front_panel_Mogi_Vicentini_2007.JPG"/>
          <p:cNvPicPr>
            <a:picLocks noChangeAspect="1" noChangeArrowheads="1"/>
          </p:cNvPicPr>
          <p:nvPr/>
        </p:nvPicPr>
        <p:blipFill>
          <a:blip r:embed="rId3" cstate="print"/>
          <a:srcRect t="7692" b="7692"/>
          <a:stretch>
            <a:fillRect/>
          </a:stretch>
        </p:blipFill>
        <p:spPr bwMode="auto">
          <a:xfrm>
            <a:off x="7224547" y="1524000"/>
            <a:ext cx="1487592" cy="1676400"/>
          </a:xfrm>
          <a:prstGeom prst="rect">
            <a:avLst/>
          </a:prstGeom>
          <a:noFill/>
        </p:spPr>
      </p:pic>
      <p:pic>
        <p:nvPicPr>
          <p:cNvPr id="7" name="Picture 6" descr="https://d185ox70mr1pkc.cloudfront.net/post_image_teaser/amazon_web_services.png"/>
          <p:cNvPicPr>
            <a:picLocks noChangeAspect="1" noChangeArrowheads="1"/>
          </p:cNvPicPr>
          <p:nvPr/>
        </p:nvPicPr>
        <p:blipFill>
          <a:blip r:embed="rId4" cstate="print"/>
          <a:srcRect/>
          <a:stretch>
            <a:fillRect/>
          </a:stretch>
        </p:blipFill>
        <p:spPr bwMode="auto">
          <a:xfrm>
            <a:off x="6792686" y="3352800"/>
            <a:ext cx="2351314" cy="1219200"/>
          </a:xfrm>
          <a:prstGeom prst="rect">
            <a:avLst/>
          </a:prstGeom>
          <a:noFill/>
        </p:spPr>
      </p:pic>
      <p:pic>
        <p:nvPicPr>
          <p:cNvPr id="8" name="Picture 28" descr="http://matchday.biz/wp-content/uploads/2014/02/keep-calm-and-choose-wisely-33.png"/>
          <p:cNvPicPr>
            <a:picLocks noChangeAspect="1" noChangeArrowheads="1"/>
          </p:cNvPicPr>
          <p:nvPr/>
        </p:nvPicPr>
        <p:blipFill>
          <a:blip r:embed="rId5" cstate="print"/>
          <a:srcRect/>
          <a:stretch>
            <a:fillRect/>
          </a:stretch>
        </p:blipFill>
        <p:spPr bwMode="auto">
          <a:xfrm>
            <a:off x="7283097" y="4800600"/>
            <a:ext cx="1370493"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5486400" cy="2123658"/>
          </a:xfrm>
          <a:prstGeom prst="rect">
            <a:avLst/>
          </a:prstGeom>
        </p:spPr>
        <p:txBody>
          <a:bodyPr wrap="square">
            <a:spAutoFit/>
          </a:bodyPr>
          <a:lstStyle/>
          <a:p>
            <a:r>
              <a:rPr lang="en-US" sz="4400" dirty="0" smtClean="0">
                <a:solidFill>
                  <a:schemeClr val="tx2"/>
                </a:solidFill>
              </a:rPr>
              <a:t>- </a:t>
            </a:r>
            <a:r>
              <a:rPr lang="en-US" sz="4400" u="sng" dirty="0" smtClean="0">
                <a:solidFill>
                  <a:schemeClr val="tx2"/>
                </a:solidFill>
              </a:rPr>
              <a:t>Method</a:t>
            </a:r>
          </a:p>
          <a:p>
            <a:r>
              <a:rPr lang="en-US" sz="4400" dirty="0" smtClean="0">
                <a:solidFill>
                  <a:schemeClr val="tx2"/>
                </a:solidFill>
              </a:rPr>
              <a:t>- Laws</a:t>
            </a:r>
          </a:p>
          <a:p>
            <a:r>
              <a:rPr lang="en-US" sz="4400" dirty="0" smtClean="0">
                <a:solidFill>
                  <a:schemeClr val="tx2"/>
                </a:solidFill>
              </a:rPr>
              <a:t>- Recommendations</a:t>
            </a:r>
            <a:endParaRPr lang="el-GR" sz="4400" dirty="0">
              <a:solidFill>
                <a:schemeClr val="tx2"/>
              </a:solidFill>
            </a:endParaRPr>
          </a:p>
        </p:txBody>
      </p:sp>
      <p:sp>
        <p:nvSpPr>
          <p:cNvPr id="3" name="Title 2"/>
          <p:cNvSpPr>
            <a:spLocks noGrp="1"/>
          </p:cNvSpPr>
          <p:nvPr>
            <p:ph type="title"/>
          </p:nvPr>
        </p:nvSpPr>
        <p:spPr/>
        <p:txBody>
          <a:bodyPr/>
          <a:lstStyle/>
          <a:p>
            <a:r>
              <a:rPr lang="en-US" dirty="0" smtClean="0"/>
              <a:t>Roadmap</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&amp; History Extraction</a:t>
            </a:r>
            <a:endParaRPr lang="en-US" dirty="0"/>
          </a:p>
        </p:txBody>
      </p:sp>
      <p:pic>
        <p:nvPicPr>
          <p:cNvPr id="21508" name="Picture 4"/>
          <p:cNvPicPr>
            <a:picLocks noChangeAspect="1" noChangeArrowheads="1"/>
          </p:cNvPicPr>
          <p:nvPr/>
        </p:nvPicPr>
        <p:blipFill>
          <a:blip r:embed="rId3" cstate="print"/>
          <a:srcRect/>
          <a:stretch>
            <a:fillRect/>
          </a:stretch>
        </p:blipFill>
        <p:spPr bwMode="auto">
          <a:xfrm>
            <a:off x="762000" y="2249269"/>
            <a:ext cx="7086600" cy="2985068"/>
          </a:xfrm>
          <a:prstGeom prst="rect">
            <a:avLst/>
          </a:prstGeom>
          <a:noFill/>
          <a:ln w="9525">
            <a:noFill/>
            <a:miter lim="800000"/>
            <a:headEnd/>
            <a:tailEnd/>
          </a:ln>
          <a:effectLst/>
        </p:spPr>
      </p:pic>
      <p:pic>
        <p:nvPicPr>
          <p:cNvPr id="10" name="Picture 6" descr="https://d185ox70mr1pkc.cloudfront.net/post_image_teaser/amazon_web_services.png"/>
          <p:cNvPicPr>
            <a:picLocks noChangeAspect="1" noChangeArrowheads="1"/>
          </p:cNvPicPr>
          <p:nvPr/>
        </p:nvPicPr>
        <p:blipFill>
          <a:blip r:embed="rId4" cstate="print"/>
          <a:srcRect/>
          <a:stretch>
            <a:fillRect/>
          </a:stretch>
        </p:blipFill>
        <p:spPr bwMode="auto">
          <a:xfrm>
            <a:off x="5943600" y="914400"/>
            <a:ext cx="2743200" cy="1422400"/>
          </a:xfrm>
          <a:prstGeom prst="rect">
            <a:avLst/>
          </a:prstGeom>
          <a:noFill/>
        </p:spPr>
      </p:pic>
      <p:sp>
        <p:nvSpPr>
          <p:cNvPr id="11" name="TextBox 10"/>
          <p:cNvSpPr txBox="1"/>
          <p:nvPr/>
        </p:nvSpPr>
        <p:spPr>
          <a:xfrm>
            <a:off x="1371600" y="5144869"/>
            <a:ext cx="5537413" cy="646331"/>
          </a:xfrm>
          <a:prstGeom prst="rect">
            <a:avLst/>
          </a:prstGeom>
          <a:noFill/>
        </p:spPr>
        <p:txBody>
          <a:bodyPr wrap="square" rtlCol="0">
            <a:spAutoFit/>
          </a:bodyPr>
          <a:lstStyle/>
          <a:p>
            <a:r>
              <a:rPr lang="en-US" b="1" dirty="0" smtClean="0">
                <a:solidFill>
                  <a:srgbClr val="00589A"/>
                </a:solidFill>
              </a:rPr>
              <a:t>Membrane SOA Model:  </a:t>
            </a:r>
            <a:r>
              <a:rPr lang="en-US" b="1" dirty="0" smtClean="0">
                <a:solidFill>
                  <a:srgbClr val="00589A"/>
                </a:solidFill>
                <a:hlinkClick r:id="rId5"/>
              </a:rPr>
              <a:t>www.membrane-soa.org/</a:t>
            </a:r>
            <a:endParaRPr lang="en-US" b="1" dirty="0" smtClean="0">
              <a:solidFill>
                <a:srgbClr val="00589A"/>
              </a:solidFill>
            </a:endParaRPr>
          </a:p>
          <a:p>
            <a:endParaRPr lang="en-US" b="1" dirty="0" smtClean="0">
              <a:solidFill>
                <a:srgbClr val="00589A"/>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4747</TotalTime>
  <Words>5520</Words>
  <Application>Microsoft Office PowerPoint</Application>
  <PresentationFormat>On-screen Show (4:3)</PresentationFormat>
  <Paragraphs>528</Paragraphs>
  <Slides>54</Slides>
  <Notes>47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Origin</vt:lpstr>
      <vt:lpstr>Custom Design</vt:lpstr>
      <vt:lpstr>Equation</vt:lpstr>
      <vt:lpstr>Keep Calm &amp; Wait for the Spike! Insights on the Evolution of Amazon Services </vt:lpstr>
      <vt:lpstr>Fundamental question</vt:lpstr>
      <vt:lpstr>Developer concerns</vt:lpstr>
      <vt:lpstr>Developer concerns</vt:lpstr>
      <vt:lpstr>External observer</vt:lpstr>
      <vt:lpstr>Evolution of Dependency Magnets</vt:lpstr>
      <vt:lpstr>Contribution</vt:lpstr>
      <vt:lpstr>Roadmap</vt:lpstr>
      <vt:lpstr>Setup &amp; History Extraction</vt:lpstr>
      <vt:lpstr>What did we measure</vt:lpstr>
      <vt:lpstr>Roadmap</vt:lpstr>
      <vt:lpstr>Lehman’s laws in a nutshell</vt:lpstr>
      <vt:lpstr>Slide 13</vt:lpstr>
      <vt:lpstr>Growth</vt:lpstr>
      <vt:lpstr>Slide 15</vt:lpstr>
      <vt:lpstr>Heartbeat</vt:lpstr>
      <vt:lpstr>Slide 17</vt:lpstr>
      <vt:lpstr>Slide 18</vt:lpstr>
      <vt:lpstr>Complexity</vt:lpstr>
      <vt:lpstr>Slide 20</vt:lpstr>
      <vt:lpstr>Slide 21</vt:lpstr>
      <vt:lpstr>Incr. Growth</vt:lpstr>
      <vt:lpstr>Slide 23</vt:lpstr>
      <vt:lpstr>Slide 24</vt:lpstr>
      <vt:lpstr>Roadmap</vt:lpstr>
      <vt:lpstr>Is this service living a healthy life? </vt:lpstr>
      <vt:lpstr>Will I have time to absorb changes?</vt:lpstr>
      <vt:lpstr>Will I have time to absorb changes … … &amp; learn about new functionalities?</vt:lpstr>
      <vt:lpstr>Will the complexity of the service be a problem for service usage? </vt:lpstr>
      <vt:lpstr>Can we forecast …</vt:lpstr>
      <vt:lpstr>In summary…</vt:lpstr>
      <vt:lpstr>Keep Calm &amp; Wait for the Spike!</vt:lpstr>
      <vt:lpstr>Slide 33</vt:lpstr>
      <vt:lpstr>Keep Calm &amp; Wait for the Spike!</vt:lpstr>
      <vt:lpstr>Keep Calm &amp; Wait for the Spike!</vt:lpstr>
      <vt:lpstr>Keep Calm &amp; Wait for the Spike!</vt:lpstr>
      <vt:lpstr>Keep Calm &amp; Wait for the Spike!</vt:lpstr>
      <vt:lpstr>Keep Calm &amp; Wait for the Spike!</vt:lpstr>
      <vt:lpstr>Threats to validity</vt:lpstr>
      <vt:lpstr>What did we measure</vt:lpstr>
      <vt:lpstr>What did we measure</vt:lpstr>
      <vt:lpstr>What did we measure</vt:lpstr>
      <vt:lpstr>IS model</vt:lpstr>
      <vt:lpstr>Keep Calm &amp; Wait for the Spike!</vt:lpstr>
      <vt:lpstr>Focaefs+ @ ICWS11</vt:lpstr>
      <vt:lpstr>Romano &amp; Pinzger @ ICWS12</vt:lpstr>
      <vt:lpstr>Skoulis+ @ CAiSE’14: DB Schema evolution </vt:lpstr>
      <vt:lpstr>Our goal…</vt:lpstr>
      <vt:lpstr>Laws on Software Evolution</vt:lpstr>
      <vt:lpstr>Laws on Software Evolution</vt:lpstr>
      <vt:lpstr>Laws on Software Evolution</vt:lpstr>
      <vt:lpstr>Evolution of the laws: 1996 vs 2006</vt:lpstr>
      <vt:lpstr>Keep Calm &amp; Wait for the Spike!</vt:lpstr>
      <vt:lpstr>Is the amount of new functionalities predictable in some way?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Code</dc:title>
  <dc:creator>zarras</dc:creator>
  <cp:lastModifiedBy>p.v.</cp:lastModifiedBy>
  <cp:revision>236</cp:revision>
  <dcterms:created xsi:type="dcterms:W3CDTF">2006-08-16T00:00:00Z</dcterms:created>
  <dcterms:modified xsi:type="dcterms:W3CDTF">2016-06-14T14:07:28Z</dcterms:modified>
</cp:coreProperties>
</file>