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21"/>
  </p:notesMasterIdLst>
  <p:handoutMasterIdLst>
    <p:handoutMasterId r:id="rId122"/>
  </p:handoutMasterIdLst>
  <p:sldIdLst>
    <p:sldId id="345" r:id="rId2"/>
    <p:sldId id="257" r:id="rId3"/>
    <p:sldId id="328" r:id="rId4"/>
    <p:sldId id="519" r:id="rId5"/>
    <p:sldId id="520" r:id="rId6"/>
    <p:sldId id="521" r:id="rId7"/>
    <p:sldId id="507" r:id="rId8"/>
    <p:sldId id="347" r:id="rId9"/>
    <p:sldId id="438" r:id="rId10"/>
    <p:sldId id="487" r:id="rId11"/>
    <p:sldId id="458" r:id="rId12"/>
    <p:sldId id="466" r:id="rId13"/>
    <p:sldId id="467" r:id="rId14"/>
    <p:sldId id="459" r:id="rId15"/>
    <p:sldId id="460" r:id="rId16"/>
    <p:sldId id="468" r:id="rId17"/>
    <p:sldId id="461" r:id="rId18"/>
    <p:sldId id="463" r:id="rId19"/>
    <p:sldId id="464" r:id="rId20"/>
    <p:sldId id="469" r:id="rId21"/>
    <p:sldId id="465" r:id="rId22"/>
    <p:sldId id="470" r:id="rId23"/>
    <p:sldId id="488" r:id="rId24"/>
    <p:sldId id="489" r:id="rId25"/>
    <p:sldId id="490" r:id="rId26"/>
    <p:sldId id="491" r:id="rId27"/>
    <p:sldId id="493" r:id="rId28"/>
    <p:sldId id="494" r:id="rId29"/>
    <p:sldId id="471" r:id="rId30"/>
    <p:sldId id="475" r:id="rId31"/>
    <p:sldId id="476" r:id="rId32"/>
    <p:sldId id="477" r:id="rId33"/>
    <p:sldId id="480" r:id="rId34"/>
    <p:sldId id="472" r:id="rId35"/>
    <p:sldId id="482" r:id="rId36"/>
    <p:sldId id="473" r:id="rId37"/>
    <p:sldId id="483" r:id="rId38"/>
    <p:sldId id="484" r:id="rId39"/>
    <p:sldId id="485" r:id="rId40"/>
    <p:sldId id="474" r:id="rId41"/>
    <p:sldId id="401" r:id="rId42"/>
    <p:sldId id="390" r:id="rId43"/>
    <p:sldId id="309" r:id="rId44"/>
    <p:sldId id="393" r:id="rId45"/>
    <p:sldId id="455" r:id="rId46"/>
    <p:sldId id="495" r:id="rId47"/>
    <p:sldId id="496" r:id="rId48"/>
    <p:sldId id="454" r:id="rId49"/>
    <p:sldId id="457" r:id="rId50"/>
    <p:sldId id="338" r:id="rId51"/>
    <p:sldId id="497" r:id="rId52"/>
    <p:sldId id="498" r:id="rId53"/>
    <p:sldId id="499" r:id="rId54"/>
    <p:sldId id="500" r:id="rId55"/>
    <p:sldId id="501" r:id="rId56"/>
    <p:sldId id="370" r:id="rId57"/>
    <p:sldId id="447" r:id="rId58"/>
    <p:sldId id="403" r:id="rId59"/>
    <p:sldId id="404" r:id="rId60"/>
    <p:sldId id="406" r:id="rId61"/>
    <p:sldId id="405" r:id="rId62"/>
    <p:sldId id="421" r:id="rId63"/>
    <p:sldId id="418" r:id="rId64"/>
    <p:sldId id="419" r:id="rId65"/>
    <p:sldId id="420" r:id="rId66"/>
    <p:sldId id="423" r:id="rId67"/>
    <p:sldId id="422" r:id="rId68"/>
    <p:sldId id="424" r:id="rId69"/>
    <p:sldId id="425" r:id="rId70"/>
    <p:sldId id="426" r:id="rId71"/>
    <p:sldId id="427" r:id="rId72"/>
    <p:sldId id="428" r:id="rId73"/>
    <p:sldId id="429" r:id="rId74"/>
    <p:sldId id="430" r:id="rId75"/>
    <p:sldId id="431" r:id="rId76"/>
    <p:sldId id="433" r:id="rId77"/>
    <p:sldId id="434" r:id="rId78"/>
    <p:sldId id="436" r:id="rId79"/>
    <p:sldId id="439" r:id="rId80"/>
    <p:sldId id="437" r:id="rId81"/>
    <p:sldId id="440" r:id="rId82"/>
    <p:sldId id="441" r:id="rId83"/>
    <p:sldId id="443" r:id="rId84"/>
    <p:sldId id="442" r:id="rId85"/>
    <p:sldId id="435" r:id="rId86"/>
    <p:sldId id="445" r:id="rId87"/>
    <p:sldId id="444" r:id="rId88"/>
    <p:sldId id="446" r:id="rId89"/>
    <p:sldId id="432" r:id="rId90"/>
    <p:sldId id="449" r:id="rId91"/>
    <p:sldId id="448" r:id="rId92"/>
    <p:sldId id="450" r:id="rId93"/>
    <p:sldId id="451" r:id="rId94"/>
    <p:sldId id="452" r:id="rId95"/>
    <p:sldId id="377" r:id="rId96"/>
    <p:sldId id="410" r:id="rId97"/>
    <p:sldId id="409" r:id="rId98"/>
    <p:sldId id="411" r:id="rId99"/>
    <p:sldId id="412" r:id="rId100"/>
    <p:sldId id="417" r:id="rId101"/>
    <p:sldId id="413" r:id="rId102"/>
    <p:sldId id="415" r:id="rId103"/>
    <p:sldId id="414" r:id="rId104"/>
    <p:sldId id="416" r:id="rId105"/>
    <p:sldId id="394" r:id="rId106"/>
    <p:sldId id="506" r:id="rId107"/>
    <p:sldId id="407" r:id="rId108"/>
    <p:sldId id="408" r:id="rId109"/>
    <p:sldId id="508" r:id="rId110"/>
    <p:sldId id="509" r:id="rId111"/>
    <p:sldId id="513" r:id="rId112"/>
    <p:sldId id="514" r:id="rId113"/>
    <p:sldId id="515" r:id="rId114"/>
    <p:sldId id="516" r:id="rId115"/>
    <p:sldId id="517" r:id="rId116"/>
    <p:sldId id="518" r:id="rId117"/>
    <p:sldId id="510" r:id="rId118"/>
    <p:sldId id="511" r:id="rId119"/>
    <p:sldId id="512" r:id="rId120"/>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8080"/>
    <a:srgbClr val="0000FF"/>
    <a:srgbClr val="F8F8F8"/>
    <a:srgbClr val="FFFFCC"/>
    <a:srgbClr val="333333"/>
    <a:srgbClr val="000000"/>
    <a:srgbClr val="008000"/>
    <a:srgbClr val="6400FF"/>
    <a:srgbClr val="6464FF"/>
    <a:srgbClr val="64008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79" autoAdjust="0"/>
  </p:normalViewPr>
  <p:slideViewPr>
    <p:cSldViewPr>
      <p:cViewPr varScale="1">
        <p:scale>
          <a:sx n="102" d="100"/>
          <a:sy n="102" d="100"/>
        </p:scale>
        <p:origin x="-1776" y="-102"/>
      </p:cViewPr>
      <p:guideLst>
        <p:guide orient="horz" pos="2160"/>
        <p:guide pos="2880"/>
      </p:guideLst>
    </p:cSldViewPr>
  </p:slideViewPr>
  <p:notesTextViewPr>
    <p:cViewPr>
      <p:scale>
        <a:sx n="150" d="100"/>
        <a:sy n="150" d="100"/>
      </p:scale>
      <p:origin x="0" y="0"/>
    </p:cViewPr>
  </p:notesTextViewPr>
  <p:sorterViewPr>
    <p:cViewPr>
      <p:scale>
        <a:sx n="60" d="100"/>
        <a:sy n="6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955" cy="493059"/>
          </a:xfrm>
          <a:prstGeom prst="rect">
            <a:avLst/>
          </a:prstGeom>
        </p:spPr>
        <p:txBody>
          <a:bodyPr vert="horz" lIns="91209" tIns="45605" rIns="91209" bIns="45605" rtlCol="0"/>
          <a:lstStyle>
            <a:lvl1pPr algn="l">
              <a:defRPr sz="1200"/>
            </a:lvl1pPr>
          </a:lstStyle>
          <a:p>
            <a:endParaRPr lang="el-GR"/>
          </a:p>
        </p:txBody>
      </p:sp>
      <p:sp>
        <p:nvSpPr>
          <p:cNvPr id="3" name="Date Placeholder 2"/>
          <p:cNvSpPr>
            <a:spLocks noGrp="1"/>
          </p:cNvSpPr>
          <p:nvPr>
            <p:ph type="dt" sz="quarter" idx="1"/>
          </p:nvPr>
        </p:nvSpPr>
        <p:spPr>
          <a:xfrm>
            <a:off x="3850247" y="2"/>
            <a:ext cx="2945955" cy="493059"/>
          </a:xfrm>
          <a:prstGeom prst="rect">
            <a:avLst/>
          </a:prstGeom>
        </p:spPr>
        <p:txBody>
          <a:bodyPr vert="horz" lIns="91209" tIns="45605" rIns="91209" bIns="45605" rtlCol="0"/>
          <a:lstStyle>
            <a:lvl1pPr algn="r">
              <a:defRPr sz="1200"/>
            </a:lvl1pPr>
          </a:lstStyle>
          <a:p>
            <a:fld id="{C47107B6-05E0-4F6A-931A-E101760DAE30}" type="datetimeFigureOut">
              <a:rPr lang="el-GR" smtClean="0"/>
              <a:pPr/>
              <a:t>24/10/2014</a:t>
            </a:fld>
            <a:endParaRPr lang="el-GR"/>
          </a:p>
        </p:txBody>
      </p:sp>
      <p:sp>
        <p:nvSpPr>
          <p:cNvPr id="4" name="Footer Placeholder 3"/>
          <p:cNvSpPr>
            <a:spLocks noGrp="1"/>
          </p:cNvSpPr>
          <p:nvPr>
            <p:ph type="ftr" sz="quarter" idx="2"/>
          </p:nvPr>
        </p:nvSpPr>
        <p:spPr>
          <a:xfrm>
            <a:off x="2" y="9379561"/>
            <a:ext cx="2945955" cy="493059"/>
          </a:xfrm>
          <a:prstGeom prst="rect">
            <a:avLst/>
          </a:prstGeom>
        </p:spPr>
        <p:txBody>
          <a:bodyPr vert="horz" lIns="91209" tIns="45605" rIns="91209" bIns="45605" rtlCol="0" anchor="b"/>
          <a:lstStyle>
            <a:lvl1pPr algn="l">
              <a:defRPr sz="1200"/>
            </a:lvl1pPr>
          </a:lstStyle>
          <a:p>
            <a:endParaRPr lang="el-GR"/>
          </a:p>
        </p:txBody>
      </p:sp>
      <p:sp>
        <p:nvSpPr>
          <p:cNvPr id="5" name="Slide Number Placeholder 4"/>
          <p:cNvSpPr>
            <a:spLocks noGrp="1"/>
          </p:cNvSpPr>
          <p:nvPr>
            <p:ph type="sldNum" sz="quarter" idx="3"/>
          </p:nvPr>
        </p:nvSpPr>
        <p:spPr>
          <a:xfrm>
            <a:off x="3850247" y="9379561"/>
            <a:ext cx="2945955" cy="493059"/>
          </a:xfrm>
          <a:prstGeom prst="rect">
            <a:avLst/>
          </a:prstGeom>
        </p:spPr>
        <p:txBody>
          <a:bodyPr vert="horz" lIns="91209" tIns="45605" rIns="91209" bIns="45605" rtlCol="0" anchor="b"/>
          <a:lstStyle>
            <a:lvl1pPr algn="r">
              <a:defRPr sz="1200"/>
            </a:lvl1pPr>
          </a:lstStyle>
          <a:p>
            <a:fld id="{4E8DA211-2C90-4862-A7EA-668B59AE948B}"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3713"/>
          </a:xfrm>
          <a:prstGeom prst="rect">
            <a:avLst/>
          </a:prstGeom>
        </p:spPr>
        <p:txBody>
          <a:bodyPr vert="horz" lIns="96418" tIns="48209" rIns="96418" bIns="48209" rtlCol="0"/>
          <a:lstStyle>
            <a:lvl1pPr algn="l">
              <a:defRPr sz="1300"/>
            </a:lvl1pPr>
          </a:lstStyle>
          <a:p>
            <a:endParaRPr lang="en-US"/>
          </a:p>
        </p:txBody>
      </p:sp>
      <p:sp>
        <p:nvSpPr>
          <p:cNvPr id="3" name="Date Placeholder 2"/>
          <p:cNvSpPr>
            <a:spLocks noGrp="1"/>
          </p:cNvSpPr>
          <p:nvPr>
            <p:ph type="dt" idx="1"/>
          </p:nvPr>
        </p:nvSpPr>
        <p:spPr>
          <a:xfrm>
            <a:off x="3850445" y="1"/>
            <a:ext cx="2945659" cy="493713"/>
          </a:xfrm>
          <a:prstGeom prst="rect">
            <a:avLst/>
          </a:prstGeom>
        </p:spPr>
        <p:txBody>
          <a:bodyPr vert="horz" lIns="96418" tIns="48209" rIns="96418" bIns="48209" rtlCol="0"/>
          <a:lstStyle>
            <a:lvl1pPr algn="r">
              <a:defRPr sz="1300"/>
            </a:lvl1pPr>
          </a:lstStyle>
          <a:p>
            <a:fld id="{44C2DAF5-B4E7-49D8-8875-1E6C92D92BF2}" type="datetimeFigureOut">
              <a:rPr lang="en-US" smtClean="0"/>
              <a:pPr/>
              <a:t>10/24/2014</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6418" tIns="48209" rIns="96418" bIns="48209" rtlCol="0" anchor="ctr"/>
          <a:lstStyle/>
          <a:p>
            <a:endParaRPr lang="en-US"/>
          </a:p>
        </p:txBody>
      </p:sp>
      <p:sp>
        <p:nvSpPr>
          <p:cNvPr id="5" name="Notes Placeholder 4"/>
          <p:cNvSpPr>
            <a:spLocks noGrp="1"/>
          </p:cNvSpPr>
          <p:nvPr>
            <p:ph type="body" sz="quarter" idx="3"/>
          </p:nvPr>
        </p:nvSpPr>
        <p:spPr>
          <a:xfrm>
            <a:off x="679768" y="4690271"/>
            <a:ext cx="5438140" cy="4443414"/>
          </a:xfrm>
          <a:prstGeom prst="rect">
            <a:avLst/>
          </a:prstGeom>
        </p:spPr>
        <p:txBody>
          <a:bodyPr vert="horz" lIns="96418" tIns="48209" rIns="96418" bIns="482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378825"/>
            <a:ext cx="2945659" cy="493713"/>
          </a:xfrm>
          <a:prstGeom prst="rect">
            <a:avLst/>
          </a:prstGeom>
        </p:spPr>
        <p:txBody>
          <a:bodyPr vert="horz" lIns="96418" tIns="48209" rIns="96418" bIns="48209" rtlCol="0" anchor="b"/>
          <a:lstStyle>
            <a:lvl1pPr algn="l">
              <a:defRPr sz="1300"/>
            </a:lvl1pPr>
          </a:lstStyle>
          <a:p>
            <a:endParaRPr lang="en-US"/>
          </a:p>
        </p:txBody>
      </p:sp>
      <p:sp>
        <p:nvSpPr>
          <p:cNvPr id="7" name="Slide Number Placeholder 6"/>
          <p:cNvSpPr>
            <a:spLocks noGrp="1"/>
          </p:cNvSpPr>
          <p:nvPr>
            <p:ph type="sldNum" sz="quarter" idx="5"/>
          </p:nvPr>
        </p:nvSpPr>
        <p:spPr>
          <a:xfrm>
            <a:off x="3850445" y="9378825"/>
            <a:ext cx="2945659" cy="493713"/>
          </a:xfrm>
          <a:prstGeom prst="rect">
            <a:avLst/>
          </a:prstGeom>
        </p:spPr>
        <p:txBody>
          <a:bodyPr vert="horz" lIns="96418" tIns="48209" rIns="96418" bIns="48209" rtlCol="0" anchor="b"/>
          <a:lstStyle>
            <a:lvl1pPr algn="r">
              <a:defRPr sz="1300"/>
            </a:lvl1pPr>
          </a:lstStyle>
          <a:p>
            <a:fld id="{D7C5248B-DBD5-4FBA-9CF9-53C4BC0AA714}" type="slidenum">
              <a:rPr lang="en-US" smtClean="0"/>
              <a:pPr/>
              <a:t>‹#›</a:t>
            </a:fld>
            <a:endParaRPr lang="en-US"/>
          </a:p>
        </p:txBody>
      </p:sp>
    </p:spTree>
    <p:extLst>
      <p:ext uri="{BB962C8B-B14F-4D97-AF65-F5344CB8AC3E}">
        <p14:creationId xmlns:p14="http://schemas.microsoft.com/office/powerpoint/2010/main" xmlns="" val="406508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a:spLocks noGrp="1" noRot="1" noChangeAspect="1" noChangeArrowheads="1" noTextEdit="1"/>
          </p:cNvSpPr>
          <p:nvPr>
            <p:ph type="sldImg"/>
          </p:nvPr>
        </p:nvSpPr>
        <p:spPr>
          <a:xfrm>
            <a:off x="931863" y="752475"/>
            <a:ext cx="4933950" cy="3702050"/>
          </a:xfrm>
          <a:solidFill>
            <a:srgbClr val="FFFFFF"/>
          </a:solidFill>
          <a:ln>
            <a:solidFill>
              <a:srgbClr val="000000"/>
            </a:solidFill>
            <a:miter lim="800000"/>
          </a:ln>
        </p:spPr>
      </p:sp>
      <p:sp>
        <p:nvSpPr>
          <p:cNvPr id="88067" name="Rectangle 2"/>
          <p:cNvSpPr>
            <a:spLocks noGrp="1" noChangeArrowheads="1"/>
          </p:cNvSpPr>
          <p:nvPr>
            <p:ph type="body" idx="1"/>
          </p:nvPr>
        </p:nvSpPr>
        <p:spPr>
          <a:xfrm>
            <a:off x="679768" y="4690272"/>
            <a:ext cx="5438140" cy="4443414"/>
          </a:xfrm>
          <a:noFill/>
          <a:ln/>
        </p:spPr>
        <p:txBody>
          <a:bodyPr wrap="none" anchor="ctr"/>
          <a:lstStyle/>
          <a:p>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distance function used in our method evaluates node similarity on the grounds of common neighbors. So, for nodes of the same type (i.e., the similarity of two queries, or the similarity of two tables), similarity is computed via the </a:t>
            </a:r>
            <a:r>
              <a:rPr lang="en-US" dirty="0" err="1" smtClean="0"/>
              <a:t>Jaccard</a:t>
            </a:r>
            <a:r>
              <a:rPr lang="en-US" dirty="0" smtClean="0"/>
              <a:t> formula, i.e., the fraction of the number of common neighbors over the size of the union of the neighbors of the two modules. When it comes to assessing the similarity of nodes of different types (like, e.g., a query and a relation), we must take into account whether there is an edge among them. If this is the case, the numerator is increased by 2, accounting for the two participants. </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Rationale for the formula : we need a function that will increase rapidly for a small number of nodes and will not change that much when the number of the nodes gets bigger. This way we make sure that very small clusters will be placed on a visible circle and big clusters will not get enormous. </a:t>
            </a:r>
          </a:p>
          <a:p>
            <a:r>
              <a:rPr lang="en-US" dirty="0" smtClean="0"/>
              <a:t>Because of that, we used the logarithmic function of the formula to which we intentionally added the number of nodes that belong to the circle of the cluster, to ensure that the circles with small number of nodes will obtain a visible area. The scale factor of 3 in the formula was empirically determined by working with the datasets that we have used in our experimentation</a:t>
            </a:r>
            <a:endParaRPr lang="el-GR" dirty="0" smtClean="0"/>
          </a:p>
          <a:p>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2098">
              <a:defRPr/>
            </a:pPr>
            <a:r>
              <a:rPr lang="en-US" dirty="0" smtClean="0"/>
              <a:t>Circular: in contrast to existing techniques, we allocate different angles and sectors per cluster. </a:t>
            </a:r>
          </a:p>
          <a:p>
            <a:endParaRPr lang="en-US" dirty="0" smtClean="0"/>
          </a:p>
          <a:p>
            <a:r>
              <a:rPr lang="en-US" dirty="0" err="1" smtClean="0"/>
              <a:t>Drupal</a:t>
            </a:r>
            <a:r>
              <a:rPr lang="en-US" dirty="0" smtClean="0"/>
              <a:t> as an example</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data sets that we have used</a:t>
            </a:r>
          </a:p>
          <a:p>
            <a:r>
              <a:rPr lang="en-US" dirty="0" smtClean="0"/>
              <a:t>3 CMS’s and</a:t>
            </a:r>
            <a:r>
              <a:rPr lang="en-US" baseline="0" dirty="0" smtClean="0"/>
              <a:t> 1 scientific ecosystem</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contrast to the state of the art, we do not use fixed sizes for the sectors of the circle the clusters occupy, but rather, the part of the overall circle that is assigned to each cluster depends on its size (i.e., its number of nodes). </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approximate the contour of the inscribed polygon of the circle, computed via the sum of twice the radius of the clusters and then we divide this sum by </a:t>
            </a:r>
            <a:r>
              <a:rPr lang="en-US" i="1" dirty="0" smtClean="0"/>
              <a:t>2</a:t>
            </a:r>
            <a:r>
              <a:rPr lang="el-GR" i="1" dirty="0" smtClean="0"/>
              <a:t>π </a:t>
            </a:r>
            <a:r>
              <a:rPr lang="en-US" dirty="0" smtClean="0"/>
              <a:t>to calculate the radius </a:t>
            </a:r>
            <a:r>
              <a:rPr lang="en-US" i="1" dirty="0" smtClean="0"/>
              <a:t>R</a:t>
            </a:r>
            <a:r>
              <a:rPr lang="en-US" dirty="0" smtClean="0"/>
              <a:t> of the embedding circle using equation (3). We approximate the circles periphery, equal to </a:t>
            </a:r>
            <a:r>
              <a:rPr lang="en-US" i="1" dirty="0" smtClean="0"/>
              <a:t>2</a:t>
            </a:r>
            <a:r>
              <a:rPr lang="el-GR" i="1" dirty="0" smtClean="0"/>
              <a:t>π</a:t>
            </a:r>
            <a:r>
              <a:rPr lang="en-US" i="1" dirty="0" smtClean="0"/>
              <a:t>R,</a:t>
            </a:r>
            <a:r>
              <a:rPr lang="en-US" dirty="0" smtClean="0"/>
              <a:t> by the sum of edges of the embedded polygon.</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098">
              <a:defRPr/>
            </a:pPr>
            <a:r>
              <a:rPr lang="en-US" dirty="0" smtClean="0"/>
              <a:t>Assume the isosceles triangle </a:t>
            </a:r>
            <a:r>
              <a:rPr lang="en-US" i="1" dirty="0" smtClean="0"/>
              <a:t>ABO</a:t>
            </a:r>
            <a:r>
              <a:rPr lang="en-US" dirty="0" smtClean="0"/>
              <a:t> with O being the center of the circle and </a:t>
            </a:r>
            <a:r>
              <a:rPr lang="en-US" i="1" dirty="0" smtClean="0"/>
              <a:t>A</a:t>
            </a:r>
            <a:r>
              <a:rPr lang="en-US" dirty="0" smtClean="0"/>
              <a:t>, </a:t>
            </a:r>
            <a:r>
              <a:rPr lang="en-US" i="1" dirty="0" smtClean="0"/>
              <a:t>C</a:t>
            </a:r>
            <a:r>
              <a:rPr lang="en-US" dirty="0" smtClean="0"/>
              <a:t> the limits of the sector on the periphery of the circle. </a:t>
            </a:r>
            <a:r>
              <a:rPr lang="en-US" i="1" dirty="0" smtClean="0"/>
              <a:t>BO</a:t>
            </a:r>
            <a:r>
              <a:rPr lang="en-US" dirty="0" smtClean="0"/>
              <a:t> is the dichotomous of the angle </a:t>
            </a:r>
            <a:r>
              <a:rPr lang="el-GR" dirty="0" smtClean="0"/>
              <a:t> </a:t>
            </a:r>
            <a:r>
              <a:rPr lang="en-US" dirty="0" smtClean="0"/>
              <a:t>of a sector </a:t>
            </a:r>
            <a:r>
              <a:rPr lang="en-US" i="1" dirty="0" smtClean="0"/>
              <a:t>AOC</a:t>
            </a:r>
            <a:r>
              <a:rPr lang="en-US" dirty="0" smtClean="0"/>
              <a:t> and also </a:t>
            </a:r>
            <a:r>
              <a:rPr lang="en-US" i="1" dirty="0" smtClean="0"/>
              <a:t>BO</a:t>
            </a:r>
            <a:r>
              <a:rPr lang="en-US" dirty="0" smtClean="0"/>
              <a:t> is equal to the radius of our circle, so we have constructed the isosceles triangle </a:t>
            </a:r>
            <a:r>
              <a:rPr lang="en-US" i="1" dirty="0" smtClean="0"/>
              <a:t>AOB </a:t>
            </a:r>
            <a:r>
              <a:rPr lang="en-US" dirty="0" smtClean="0"/>
              <a:t>and using the law of cosines (</a:t>
            </a:r>
            <a:r>
              <a:rPr lang="en-US" dirty="0" err="1" smtClean="0"/>
              <a:t>cos</a:t>
            </a:r>
            <a:r>
              <a:rPr lang="el-GR" dirty="0" smtClean="0"/>
              <a:t>φ=(</a:t>
            </a:r>
            <a:r>
              <a:rPr lang="en-US" dirty="0" smtClean="0"/>
              <a:t>b^2+c^2-a^2)/2bc) with </a:t>
            </a:r>
            <a:r>
              <a:rPr lang="en-US" i="1" dirty="0" smtClean="0"/>
              <a:t>OA</a:t>
            </a:r>
            <a:r>
              <a:rPr lang="en-US" dirty="0" smtClean="0"/>
              <a:t> as </a:t>
            </a:r>
            <a:r>
              <a:rPr lang="en-US" i="1" dirty="0" smtClean="0"/>
              <a:t>c</a:t>
            </a:r>
            <a:r>
              <a:rPr lang="en-US" dirty="0" smtClean="0"/>
              <a:t>, </a:t>
            </a:r>
            <a:r>
              <a:rPr lang="en-US" i="1" dirty="0" smtClean="0"/>
              <a:t>OB</a:t>
            </a:r>
            <a:r>
              <a:rPr lang="en-US" dirty="0" smtClean="0"/>
              <a:t> as </a:t>
            </a:r>
            <a:r>
              <a:rPr lang="en-US" i="1" dirty="0" smtClean="0"/>
              <a:t>b</a:t>
            </a:r>
            <a:r>
              <a:rPr lang="en-US" dirty="0" smtClean="0"/>
              <a:t> and </a:t>
            </a:r>
            <a:r>
              <a:rPr lang="en-US" i="1" dirty="0" smtClean="0"/>
              <a:t>AB</a:t>
            </a:r>
            <a:r>
              <a:rPr lang="en-US" dirty="0" smtClean="0"/>
              <a:t> (which is equal to the radius of the cluster we wish to place) as a, we can calculate  via the equation described above</a:t>
            </a:r>
          </a:p>
          <a:p>
            <a:pPr defTabSz="912098">
              <a:defRPr/>
            </a:pPr>
            <a:endParaRPr lang="en-US" dirty="0" smtClean="0"/>
          </a:p>
          <a:p>
            <a:pPr defTabSz="912098">
              <a:defRPr/>
            </a:pPr>
            <a:r>
              <a:rPr lang="en-US" dirty="0" smtClean="0"/>
              <a:t>It is noteworthy, that we cannot avoid discriminating the aforementioned two cases: when </a:t>
            </a:r>
            <a:r>
              <a:rPr lang="el-GR" i="1" dirty="0" smtClean="0"/>
              <a:t>ρ</a:t>
            </a:r>
            <a:r>
              <a:rPr lang="en-US" i="1" dirty="0" smtClean="0"/>
              <a:t> &lt; R</a:t>
            </a:r>
            <a:r>
              <a:rPr lang="en-US" dirty="0" smtClean="0"/>
              <a:t>, if we use the formula with the law of cosines, the line </a:t>
            </a:r>
            <a:r>
              <a:rPr lang="en-US" i="1" dirty="0" smtClean="0"/>
              <a:t>OA</a:t>
            </a:r>
            <a:r>
              <a:rPr lang="en-US" dirty="0" smtClean="0"/>
              <a:t> of </a:t>
            </a:r>
            <a:r>
              <a:rPr lang="el-GR" dirty="0" err="1" smtClean="0"/>
              <a:t>Fig</a:t>
            </a:r>
            <a:r>
              <a:rPr lang="el-GR" dirty="0" smtClean="0"/>
              <a:t>. 8</a:t>
            </a:r>
            <a:r>
              <a:rPr lang="en-US" dirty="0" smtClean="0"/>
              <a:t> would not be a tangent line and would actually cut through the disk of the cluster. As already mentioned, in the case of </a:t>
            </a:r>
            <a:r>
              <a:rPr lang="el-GR" i="1" dirty="0" smtClean="0"/>
              <a:t>ρ </a:t>
            </a:r>
            <a:r>
              <a:rPr lang="en-US" i="1" dirty="0" smtClean="0"/>
              <a:t>≥ R</a:t>
            </a:r>
            <a:r>
              <a:rPr lang="en-US" dirty="0" smtClean="0"/>
              <a:t>, we cannot produce </a:t>
            </a:r>
            <a:r>
              <a:rPr lang="en-US" i="1" dirty="0" smtClean="0"/>
              <a:t>sin</a:t>
            </a:r>
            <a:r>
              <a:rPr lang="en-US" baseline="30000" dirty="0" smtClean="0"/>
              <a:t>-1</a:t>
            </a:r>
            <a:r>
              <a:rPr lang="en-US" dirty="0" smtClean="0"/>
              <a:t> for values higher than 1.</a:t>
            </a:r>
            <a:endParaRPr lang="el-GR" dirty="0" smtClean="0"/>
          </a:p>
          <a:p>
            <a:pPr defTabSz="912098">
              <a:defRPr/>
            </a:pPr>
            <a:endParaRPr lang="el-GR" dirty="0" smtClean="0"/>
          </a:p>
        </p:txBody>
      </p:sp>
      <p:sp>
        <p:nvSpPr>
          <p:cNvPr id="4" name="Slide Number Placeholder 3"/>
          <p:cNvSpPr>
            <a:spLocks noGrp="1"/>
          </p:cNvSpPr>
          <p:nvPr>
            <p:ph type="sldNum" sz="quarter" idx="10"/>
          </p:nvPr>
        </p:nvSpPr>
        <p:spPr/>
        <p:txBody>
          <a:bodyPr/>
          <a:lstStyle/>
          <a:p>
            <a:fld id="{D7C5248B-DBD5-4FBA-9CF9-53C4BC0AA714}"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a:t>
            </a:r>
            <a:r>
              <a:rPr lang="en-US" dirty="0" err="1" smtClean="0"/>
              <a:t>th</a:t>
            </a:r>
            <a:r>
              <a:rPr lang="en-US" dirty="0" smtClean="0"/>
              <a:t> power of two was decided as a means</a:t>
            </a:r>
            <a:r>
              <a:rPr lang="en-US" baseline="0" dirty="0" smtClean="0"/>
              <a:t> to quickly enlarge the number of clusters per new circle</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avoid the overlapping of clusters and to apply white space as visual border to distinguish clusters easily</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2098">
              <a:defRPr/>
            </a:pPr>
            <a:r>
              <a:rPr lang="en-US" dirty="0" smtClean="0"/>
              <a:t>This way we can draw several conclusions like how likely is it for queries that belong to the same folder, to belong to the same cluster as well.</a:t>
            </a:r>
            <a:endParaRPr lang="el-GR" dirty="0" smtClean="0"/>
          </a:p>
          <a:p>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47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50</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distance function used in our method evaluates node similarity on the grounds of common neighbors. So, for nodes of the same type (i.e., the similarity of two queries, or the similarity of two tables), similarity is computed via the </a:t>
            </a:r>
            <a:r>
              <a:rPr lang="en-US" dirty="0" err="1" smtClean="0"/>
              <a:t>Jaccard</a:t>
            </a:r>
            <a:r>
              <a:rPr lang="en-US" dirty="0" smtClean="0"/>
              <a:t> formula, i.e., the fraction of the number of common neighbors over the size of the union of the neighbors of the two modules. When it comes to assessing the similarity of nodes of different types (like, e.g., a query and a relation), we must take into account whether there is an edge among them. If this is the case, the numerator is increased by 2, accounting for the two participants. </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61</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Views: are stratified by definition, and can thus, be placed in strata</a:t>
            </a:r>
            <a:endParaRPr lang="el-GR" dirty="0" smtClean="0"/>
          </a:p>
          <a:p>
            <a:r>
              <a:rPr lang="en-US" dirty="0" smtClean="0"/>
              <a:t>Queries: This heuristic is due to the fact that in all the studied datasets, there was a vast majority of relation-dedicated queries; thus, the heuristic allows a clearer visualization of how queries access relations and views.</a:t>
            </a:r>
          </a:p>
          <a:p>
            <a:endParaRPr lang="en-US" dirty="0" smtClean="0"/>
          </a:p>
          <a:p>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63</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Rationale for the formula : we need a function that will increase rapidly for a small number of nodes and will not change that much when the number of the nodes gets bigger. This way we make sure that very small clusters will be placed on a visible circle and big clusters will not get enormous. </a:t>
            </a:r>
          </a:p>
          <a:p>
            <a:r>
              <a:rPr lang="en-US" dirty="0" smtClean="0"/>
              <a:t>Because of that, we used the logarithmic function of the formula to which we intentionally added the number of nodes that belong to the circle of the cluster, to ensure that the circles with small number of nodes will obtain a visible area. The scale factor of 3 in the formula was empirically determined by working with the datasets that we have used in our experimentation</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66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2098">
              <a:defRPr/>
            </a:pPr>
            <a:r>
              <a:rPr lang="en-US" dirty="0" smtClean="0"/>
              <a:t>Circular: in contrast to existing techniques, we allocate different angles and sectors per cluster. </a:t>
            </a:r>
          </a:p>
          <a:p>
            <a:endParaRPr lang="en-US" dirty="0" smtClean="0"/>
          </a:p>
          <a:p>
            <a:r>
              <a:rPr lang="en-US" dirty="0" err="1" smtClean="0"/>
              <a:t>Drupal</a:t>
            </a:r>
            <a:r>
              <a:rPr lang="en-US" dirty="0" smtClean="0"/>
              <a:t> as an example</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68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contrast to the state of the art, we do not use fixed sizes for the sectors of the circle the clusters occupy, but rather, the part of the overall circle that is assigned to each cluster depends on its size (i.e., its number of nodes). </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69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approximate the contour of the inscribed polygon of the circle, computed via the sum of twice the radius of the clusters and then we divide this sum by </a:t>
            </a:r>
            <a:r>
              <a:rPr lang="en-US" i="1" dirty="0" smtClean="0"/>
              <a:t>2</a:t>
            </a:r>
            <a:r>
              <a:rPr lang="el-GR" i="1" dirty="0" smtClean="0"/>
              <a:t>π </a:t>
            </a:r>
            <a:r>
              <a:rPr lang="en-US" dirty="0" smtClean="0"/>
              <a:t>to calculate the radius </a:t>
            </a:r>
            <a:r>
              <a:rPr lang="en-US" i="1" dirty="0" smtClean="0"/>
              <a:t>R</a:t>
            </a:r>
            <a:r>
              <a:rPr lang="en-US" dirty="0" smtClean="0"/>
              <a:t> of the embedding circle using equation (3). We approximate the circles periphery, equal to </a:t>
            </a:r>
            <a:r>
              <a:rPr lang="en-US" i="1" dirty="0" smtClean="0"/>
              <a:t>2</a:t>
            </a:r>
            <a:r>
              <a:rPr lang="el-GR" i="1" dirty="0" smtClean="0"/>
              <a:t>π</a:t>
            </a:r>
            <a:r>
              <a:rPr lang="en-US" i="1" dirty="0" smtClean="0"/>
              <a:t>R,</a:t>
            </a:r>
            <a:r>
              <a:rPr lang="en-US" dirty="0" smtClean="0"/>
              <a:t> by the sum of edges of the embedded polygon.</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70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098">
              <a:defRPr/>
            </a:pPr>
            <a:r>
              <a:rPr lang="en-US" dirty="0" smtClean="0"/>
              <a:t>Assume the isosceles triangle </a:t>
            </a:r>
            <a:r>
              <a:rPr lang="en-US" i="1" dirty="0" smtClean="0"/>
              <a:t>ABO</a:t>
            </a:r>
            <a:r>
              <a:rPr lang="en-US" dirty="0" smtClean="0"/>
              <a:t> with O being the center of the circle and </a:t>
            </a:r>
            <a:r>
              <a:rPr lang="en-US" i="1" dirty="0" smtClean="0"/>
              <a:t>A</a:t>
            </a:r>
            <a:r>
              <a:rPr lang="en-US" dirty="0" smtClean="0"/>
              <a:t>, </a:t>
            </a:r>
            <a:r>
              <a:rPr lang="en-US" i="1" dirty="0" smtClean="0"/>
              <a:t>C</a:t>
            </a:r>
            <a:r>
              <a:rPr lang="en-US" dirty="0" smtClean="0"/>
              <a:t> the limits of the sector on the periphery of the circle. </a:t>
            </a:r>
            <a:r>
              <a:rPr lang="en-US" i="1" dirty="0" smtClean="0"/>
              <a:t>BO</a:t>
            </a:r>
            <a:r>
              <a:rPr lang="en-US" dirty="0" smtClean="0"/>
              <a:t> is the dichotomous of the angle </a:t>
            </a:r>
            <a:r>
              <a:rPr lang="el-GR" dirty="0" smtClean="0"/>
              <a:t> </a:t>
            </a:r>
            <a:r>
              <a:rPr lang="en-US" dirty="0" smtClean="0"/>
              <a:t>of a sector </a:t>
            </a:r>
            <a:r>
              <a:rPr lang="en-US" i="1" dirty="0" smtClean="0"/>
              <a:t>AOC</a:t>
            </a:r>
            <a:r>
              <a:rPr lang="en-US" dirty="0" smtClean="0"/>
              <a:t> and also </a:t>
            </a:r>
            <a:r>
              <a:rPr lang="en-US" i="1" dirty="0" smtClean="0"/>
              <a:t>BO</a:t>
            </a:r>
            <a:r>
              <a:rPr lang="en-US" dirty="0" smtClean="0"/>
              <a:t> is equal to the radius of our circle, so we have constructed the isosceles triangle </a:t>
            </a:r>
            <a:r>
              <a:rPr lang="en-US" i="1" dirty="0" smtClean="0"/>
              <a:t>AOB </a:t>
            </a:r>
            <a:r>
              <a:rPr lang="en-US" dirty="0" smtClean="0"/>
              <a:t>and using the law of cosines (</a:t>
            </a:r>
            <a:r>
              <a:rPr lang="en-US" dirty="0" err="1" smtClean="0"/>
              <a:t>cos</a:t>
            </a:r>
            <a:r>
              <a:rPr lang="el-GR" dirty="0" smtClean="0"/>
              <a:t>φ=(</a:t>
            </a:r>
            <a:r>
              <a:rPr lang="en-US" dirty="0" smtClean="0"/>
              <a:t>b^2+c^2-a^2)/2bc) with </a:t>
            </a:r>
            <a:r>
              <a:rPr lang="en-US" i="1" dirty="0" smtClean="0"/>
              <a:t>OA</a:t>
            </a:r>
            <a:r>
              <a:rPr lang="en-US" dirty="0" smtClean="0"/>
              <a:t> as </a:t>
            </a:r>
            <a:r>
              <a:rPr lang="en-US" i="1" dirty="0" smtClean="0"/>
              <a:t>c</a:t>
            </a:r>
            <a:r>
              <a:rPr lang="en-US" dirty="0" smtClean="0"/>
              <a:t>, </a:t>
            </a:r>
            <a:r>
              <a:rPr lang="en-US" i="1" dirty="0" smtClean="0"/>
              <a:t>OB</a:t>
            </a:r>
            <a:r>
              <a:rPr lang="en-US" dirty="0" smtClean="0"/>
              <a:t> as </a:t>
            </a:r>
            <a:r>
              <a:rPr lang="en-US" i="1" dirty="0" smtClean="0"/>
              <a:t>b</a:t>
            </a:r>
            <a:r>
              <a:rPr lang="en-US" dirty="0" smtClean="0"/>
              <a:t> and </a:t>
            </a:r>
            <a:r>
              <a:rPr lang="en-US" i="1" dirty="0" smtClean="0"/>
              <a:t>AB</a:t>
            </a:r>
            <a:r>
              <a:rPr lang="en-US" dirty="0" smtClean="0"/>
              <a:t> (which is equal to the radius of the cluster we wish to place) as a, we can calculate  via the equation described above</a:t>
            </a:r>
          </a:p>
          <a:p>
            <a:pPr defTabSz="912098">
              <a:defRPr/>
            </a:pPr>
            <a:endParaRPr lang="en-US" dirty="0" smtClean="0"/>
          </a:p>
          <a:p>
            <a:pPr defTabSz="912098">
              <a:defRPr/>
            </a:pPr>
            <a:r>
              <a:rPr lang="en-US" dirty="0" smtClean="0"/>
              <a:t>It is noteworthy, that we cannot avoid discriminating the aforementioned two cases: when </a:t>
            </a:r>
            <a:r>
              <a:rPr lang="el-GR" i="1" dirty="0" smtClean="0"/>
              <a:t>ρ</a:t>
            </a:r>
            <a:r>
              <a:rPr lang="en-US" i="1" dirty="0" smtClean="0"/>
              <a:t> &lt; R</a:t>
            </a:r>
            <a:r>
              <a:rPr lang="en-US" dirty="0" smtClean="0"/>
              <a:t>, if we use the formula with the law of cosines, the line </a:t>
            </a:r>
            <a:r>
              <a:rPr lang="en-US" i="1" dirty="0" smtClean="0"/>
              <a:t>OA</a:t>
            </a:r>
            <a:r>
              <a:rPr lang="en-US" dirty="0" smtClean="0"/>
              <a:t> of </a:t>
            </a:r>
            <a:r>
              <a:rPr lang="el-GR" dirty="0" err="1" smtClean="0"/>
              <a:t>Fig</a:t>
            </a:r>
            <a:r>
              <a:rPr lang="el-GR" dirty="0" smtClean="0"/>
              <a:t>. 8</a:t>
            </a:r>
            <a:r>
              <a:rPr lang="en-US" dirty="0" smtClean="0"/>
              <a:t> would not be a tangent line and would actually cut through the disk of the cluster. As already mentioned, in the case of </a:t>
            </a:r>
            <a:r>
              <a:rPr lang="el-GR" i="1" dirty="0" smtClean="0"/>
              <a:t>ρ </a:t>
            </a:r>
            <a:r>
              <a:rPr lang="en-US" i="1" dirty="0" smtClean="0"/>
              <a:t>≥ R</a:t>
            </a:r>
            <a:r>
              <a:rPr lang="en-US" dirty="0" smtClean="0"/>
              <a:t>, we cannot produce </a:t>
            </a:r>
            <a:r>
              <a:rPr lang="en-US" i="1" dirty="0" smtClean="0"/>
              <a:t>sin</a:t>
            </a:r>
            <a:r>
              <a:rPr lang="en-US" baseline="30000" dirty="0" smtClean="0"/>
              <a:t>-1</a:t>
            </a:r>
            <a:r>
              <a:rPr lang="en-US" dirty="0" smtClean="0"/>
              <a:t> for values higher than 1.</a:t>
            </a:r>
            <a:endParaRPr lang="el-GR" dirty="0" smtClean="0"/>
          </a:p>
          <a:p>
            <a:pPr defTabSz="912098">
              <a:defRPr/>
            </a:pPr>
            <a:endParaRPr lang="el-GR" dirty="0" smtClean="0"/>
          </a:p>
        </p:txBody>
      </p:sp>
      <p:sp>
        <p:nvSpPr>
          <p:cNvPr id="4" name="Slide Number Placeholder 3"/>
          <p:cNvSpPr>
            <a:spLocks noGrp="1"/>
          </p:cNvSpPr>
          <p:nvPr>
            <p:ph type="sldNum" sz="quarter" idx="10"/>
          </p:nvPr>
        </p:nvSpPr>
        <p:spPr/>
        <p:txBody>
          <a:bodyPr/>
          <a:lstStyle/>
          <a:p>
            <a:fld id="{D7C5248B-DBD5-4FBA-9CF9-53C4BC0AA714}" type="slidenum">
              <a:rPr lang="en-US" smtClean="0"/>
              <a:pPr/>
              <a:t>74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8</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098">
              <a:defRPr/>
            </a:pPr>
            <a:r>
              <a:rPr lang="en-US" dirty="0" smtClean="0"/>
              <a:t>To avoid the overlap of clusters in subsequent circles (i.e., circles must have radii big enough), we need to make sure that the radius of a circle </a:t>
            </a:r>
            <a:r>
              <a:rPr lang="en-US" i="1" dirty="0" err="1" smtClean="0"/>
              <a:t>K</a:t>
            </a:r>
            <a:r>
              <a:rPr lang="en-US" i="1" baseline="-25000" dirty="0" err="1" smtClean="0"/>
              <a:t>i</a:t>
            </a:r>
            <a:r>
              <a:rPr lang="en-US" dirty="0" smtClean="0"/>
              <a:t> is larger than the sum of (</a:t>
            </a:r>
            <a:r>
              <a:rPr lang="en-US" dirty="0" err="1" smtClean="0"/>
              <a:t>i</a:t>
            </a:r>
            <a:r>
              <a:rPr lang="en-US" dirty="0" smtClean="0"/>
              <a:t>) the radius of its previous circle </a:t>
            </a:r>
            <a:r>
              <a:rPr lang="en-US" i="1" dirty="0" smtClean="0"/>
              <a:t>K</a:t>
            </a:r>
            <a:r>
              <a:rPr lang="en-US" i="1" baseline="-25000" dirty="0" smtClean="0"/>
              <a:t>i-1</a:t>
            </a:r>
            <a:r>
              <a:rPr lang="en-US" dirty="0" smtClean="0"/>
              <a:t>, (ii) the radius of its larger cluster </a:t>
            </a:r>
            <a:r>
              <a:rPr lang="en-US" i="1" dirty="0" err="1" smtClean="0"/>
              <a:t>R</a:t>
            </a:r>
            <a:r>
              <a:rPr lang="en-US" i="1" baseline="-25000" dirty="0" err="1" smtClean="0"/>
              <a:t>max</a:t>
            </a:r>
            <a:r>
              <a:rPr lang="en-US" i="1" dirty="0" smtClean="0"/>
              <a:t>(C</a:t>
            </a:r>
            <a:r>
              <a:rPr lang="en-US" i="1" baseline="-25000" dirty="0" smtClean="0"/>
              <a:t>ki-1</a:t>
            </a:r>
            <a:r>
              <a:rPr lang="en-US" i="1" dirty="0" smtClean="0"/>
              <a:t>)</a:t>
            </a:r>
            <a:r>
              <a:rPr lang="en-US" dirty="0" smtClean="0"/>
              <a:t> on the previous circle, and (iii) the radius of the larger cluster of the current circle </a:t>
            </a:r>
            <a:r>
              <a:rPr lang="en-US" i="1" dirty="0" err="1" smtClean="0"/>
              <a:t>R</a:t>
            </a:r>
            <a:r>
              <a:rPr lang="en-US" i="1" baseline="-25000" dirty="0" err="1" smtClean="0"/>
              <a:t>max</a:t>
            </a:r>
            <a:r>
              <a:rPr lang="en-US" i="1" dirty="0" smtClean="0"/>
              <a:t>(</a:t>
            </a:r>
            <a:r>
              <a:rPr lang="en-US" i="1" dirty="0" err="1" smtClean="0"/>
              <a:t>C</a:t>
            </a:r>
            <a:r>
              <a:rPr lang="en-US" i="1" baseline="-25000" dirty="0" err="1" smtClean="0"/>
              <a:t>ki</a:t>
            </a:r>
            <a:r>
              <a:rPr lang="en-US" i="1" dirty="0" smtClean="0"/>
              <a:t>)</a:t>
            </a:r>
            <a:r>
              <a:rPr lang="en-US" dirty="0" smtClean="0"/>
              <a:t>. </a:t>
            </a:r>
          </a:p>
          <a:p>
            <a:pPr defTabSz="912098">
              <a:defRPr/>
            </a:pPr>
            <a:endParaRPr lang="en-US" dirty="0" smtClean="0"/>
          </a:p>
          <a:p>
            <a:pPr defTabSz="912098">
              <a:defRPr/>
            </a:pPr>
            <a:r>
              <a:rPr lang="en-US" dirty="0" smtClean="0"/>
              <a:t>In this figure, we depict the first condition we need to be satisfied (i.e. clusters of subsequent circles have radii big enough, so that they do not overlap). In this case we consider the worst scenario: We want to place on circle </a:t>
            </a:r>
            <a:r>
              <a:rPr lang="en-US" i="1" dirty="0" err="1" smtClean="0"/>
              <a:t>K</a:t>
            </a:r>
            <a:r>
              <a:rPr lang="en-US" i="1" baseline="-25000" dirty="0" err="1" smtClean="0"/>
              <a:t>i</a:t>
            </a:r>
            <a:r>
              <a:rPr lang="en-US" baseline="-25000" dirty="0" smtClean="0"/>
              <a:t> </a:t>
            </a:r>
            <a:r>
              <a:rPr lang="en-US" dirty="0" smtClean="0"/>
              <a:t>a cluster </a:t>
            </a:r>
            <a:r>
              <a:rPr lang="en-US" i="1" dirty="0" err="1" smtClean="0"/>
              <a:t>C</a:t>
            </a:r>
            <a:r>
              <a:rPr lang="en-US" baseline="-25000" dirty="0" err="1" smtClean="0"/>
              <a:t>ki</a:t>
            </a:r>
            <a:r>
              <a:rPr lang="en-US" dirty="0" smtClean="0"/>
              <a:t>, which happens to be the biggest cluster on </a:t>
            </a:r>
            <a:r>
              <a:rPr lang="en-US" i="1" dirty="0" err="1" smtClean="0"/>
              <a:t>K</a:t>
            </a:r>
            <a:r>
              <a:rPr lang="en-US" baseline="-25000" dirty="0" err="1" smtClean="0"/>
              <a:t>i</a:t>
            </a:r>
            <a:r>
              <a:rPr lang="en-US" dirty="0" smtClean="0"/>
              <a:t> thus it’s radius is </a:t>
            </a:r>
            <a:r>
              <a:rPr lang="en-US" i="1" dirty="0" err="1" smtClean="0"/>
              <a:t>R</a:t>
            </a:r>
            <a:r>
              <a:rPr lang="en-US" baseline="-25000" dirty="0" err="1" smtClean="0"/>
              <a:t>max</a:t>
            </a:r>
            <a:r>
              <a:rPr lang="en-US" i="1" dirty="0" smtClean="0"/>
              <a:t>(</a:t>
            </a:r>
            <a:r>
              <a:rPr lang="en-US" i="1" dirty="0" err="1" smtClean="0"/>
              <a:t>C</a:t>
            </a:r>
            <a:r>
              <a:rPr lang="en-US" baseline="-25000" dirty="0" err="1" smtClean="0"/>
              <a:t>ki</a:t>
            </a:r>
            <a:r>
              <a:rPr lang="en-US" i="1" dirty="0" smtClean="0"/>
              <a:t>)</a:t>
            </a:r>
            <a:r>
              <a:rPr lang="en-US" dirty="0" smtClean="0"/>
              <a:t> and on the previous circle </a:t>
            </a:r>
            <a:r>
              <a:rPr lang="en-US" i="1" dirty="0" smtClean="0"/>
              <a:t>K</a:t>
            </a:r>
            <a:r>
              <a:rPr lang="en-US" baseline="-25000" dirty="0" smtClean="0"/>
              <a:t>i-1</a:t>
            </a:r>
            <a:r>
              <a:rPr lang="en-US" dirty="0" smtClean="0"/>
              <a:t> in layer adjacent position, there is also the biggest cluster of circle </a:t>
            </a:r>
            <a:r>
              <a:rPr lang="en-US" i="1" dirty="0" smtClean="0"/>
              <a:t>K</a:t>
            </a:r>
            <a:r>
              <a:rPr lang="en-US" baseline="-25000" dirty="0" smtClean="0"/>
              <a:t>i-1 </a:t>
            </a:r>
            <a:r>
              <a:rPr lang="en-US" dirty="0" smtClean="0"/>
              <a:t>with radius </a:t>
            </a:r>
            <a:r>
              <a:rPr lang="en-US" i="1" dirty="0" err="1" smtClean="0"/>
              <a:t>R</a:t>
            </a:r>
            <a:r>
              <a:rPr lang="en-US" i="1" baseline="-25000" dirty="0" err="1" smtClean="0"/>
              <a:t>max</a:t>
            </a:r>
            <a:r>
              <a:rPr lang="en-US" i="1" dirty="0" smtClean="0"/>
              <a:t>(C</a:t>
            </a:r>
            <a:r>
              <a:rPr lang="en-US" baseline="-25000" dirty="0" smtClean="0"/>
              <a:t>ki-1</a:t>
            </a:r>
            <a:r>
              <a:rPr lang="en-US" i="1" dirty="0" smtClean="0"/>
              <a:t>).</a:t>
            </a:r>
            <a:r>
              <a:rPr lang="en-US" dirty="0" smtClean="0"/>
              <a:t> In this case to avoid overlaps we need to make sure that the radius </a:t>
            </a:r>
            <a:r>
              <a:rPr lang="en-US" i="1" dirty="0" err="1" smtClean="0"/>
              <a:t>R</a:t>
            </a:r>
            <a:r>
              <a:rPr lang="en-US" baseline="-25000" dirty="0" err="1" smtClean="0"/>
              <a:t>i</a:t>
            </a:r>
            <a:r>
              <a:rPr lang="en-US" baseline="-25000" dirty="0" smtClean="0"/>
              <a:t> </a:t>
            </a:r>
            <a:r>
              <a:rPr lang="en-US" dirty="0" smtClean="0"/>
              <a:t>of circle </a:t>
            </a:r>
            <a:r>
              <a:rPr lang="en-US" i="1" dirty="0" err="1" smtClean="0"/>
              <a:t>K</a:t>
            </a:r>
            <a:r>
              <a:rPr lang="en-US" baseline="-25000" dirty="0" err="1" smtClean="0"/>
              <a:t>i</a:t>
            </a:r>
            <a:r>
              <a:rPr lang="en-US" dirty="0" smtClean="0"/>
              <a:t> is not smaller than the sum of the radii </a:t>
            </a:r>
            <a:r>
              <a:rPr lang="en-US" i="1" dirty="0" smtClean="0"/>
              <a:t>R</a:t>
            </a:r>
            <a:r>
              <a:rPr lang="en-US" baseline="-25000" dirty="0" smtClean="0"/>
              <a:t>i-1</a:t>
            </a:r>
            <a:r>
              <a:rPr lang="en-US" dirty="0" smtClean="0"/>
              <a:t> and </a:t>
            </a:r>
            <a:r>
              <a:rPr lang="en-US" i="1" dirty="0" err="1" smtClean="0"/>
              <a:t>R</a:t>
            </a:r>
            <a:r>
              <a:rPr lang="en-US" baseline="-25000" dirty="0" err="1" smtClean="0"/>
              <a:t>max</a:t>
            </a:r>
            <a:r>
              <a:rPr lang="en-US" i="1" dirty="0" smtClean="0"/>
              <a:t>(</a:t>
            </a:r>
            <a:r>
              <a:rPr lang="en-US" i="1" dirty="0" err="1" smtClean="0"/>
              <a:t>C</a:t>
            </a:r>
            <a:r>
              <a:rPr lang="en-US" baseline="-25000" dirty="0" err="1" smtClean="0"/>
              <a:t>ki</a:t>
            </a:r>
            <a:r>
              <a:rPr lang="en-US" i="1" dirty="0" smtClean="0"/>
              <a:t>)</a:t>
            </a:r>
            <a:r>
              <a:rPr lang="en-US" dirty="0" smtClean="0"/>
              <a:t> and </a:t>
            </a:r>
            <a:r>
              <a:rPr lang="en-US" i="1" dirty="0" err="1" smtClean="0"/>
              <a:t>R</a:t>
            </a:r>
            <a:r>
              <a:rPr lang="en-US" baseline="-25000" dirty="0" err="1" smtClean="0"/>
              <a:t>max</a:t>
            </a:r>
            <a:r>
              <a:rPr lang="en-US" i="1" dirty="0" smtClean="0"/>
              <a:t>(C</a:t>
            </a:r>
            <a:r>
              <a:rPr lang="en-US" baseline="-25000" dirty="0" smtClean="0"/>
              <a:t>ki-1</a:t>
            </a:r>
            <a:r>
              <a:rPr lang="en-US" i="1" dirty="0" smtClean="0"/>
              <a:t>).</a:t>
            </a:r>
            <a:endParaRPr lang="el-GR" dirty="0" smtClean="0"/>
          </a:p>
          <a:p>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81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82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avoid the overlapping of clusters and to apply white space as visual border to distinguish clusters easily</a:t>
            </a:r>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83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098">
              <a:defRPr/>
            </a:pPr>
            <a:r>
              <a:rPr lang="en-US" dirty="0" smtClean="0"/>
              <a:t>we depict the following case: We need to place queries </a:t>
            </a:r>
            <a:r>
              <a:rPr lang="en-US" i="1" dirty="0" smtClean="0"/>
              <a:t>q</a:t>
            </a:r>
            <a:r>
              <a:rPr lang="en-US" baseline="-25000" dirty="0" smtClean="0"/>
              <a:t>1</a:t>
            </a:r>
            <a:r>
              <a:rPr lang="en-US" dirty="0" smtClean="0"/>
              <a:t> and </a:t>
            </a:r>
            <a:r>
              <a:rPr lang="en-US" i="1" dirty="0" smtClean="0"/>
              <a:t>q</a:t>
            </a:r>
            <a:r>
              <a:rPr lang="en-US" baseline="-25000" dirty="0" smtClean="0"/>
              <a:t>2</a:t>
            </a:r>
            <a:r>
              <a:rPr lang="en-US" dirty="0" smtClean="0"/>
              <a:t> and both of them reference the relation nodes </a:t>
            </a:r>
            <a:r>
              <a:rPr lang="en-US" i="1" dirty="0" smtClean="0"/>
              <a:t>r</a:t>
            </a:r>
            <a:r>
              <a:rPr lang="en-US" baseline="-25000" dirty="0" smtClean="0"/>
              <a:t>1</a:t>
            </a:r>
            <a:r>
              <a:rPr lang="en-US" dirty="0" smtClean="0"/>
              <a:t> and </a:t>
            </a:r>
            <a:r>
              <a:rPr lang="en-US" i="1" dirty="0" smtClean="0"/>
              <a:t>r</a:t>
            </a:r>
            <a:r>
              <a:rPr lang="en-US" baseline="-25000" dirty="0" smtClean="0"/>
              <a:t>2</a:t>
            </a:r>
            <a:r>
              <a:rPr lang="en-US" dirty="0" smtClean="0"/>
              <a:t>. To decide their position we sum the angles </a:t>
            </a:r>
            <a:r>
              <a:rPr lang="en-US" i="1" dirty="0" smtClean="0"/>
              <a:t>d</a:t>
            </a:r>
            <a:r>
              <a:rPr lang="el-GR" i="1" dirty="0" smtClean="0"/>
              <a:t>φ</a:t>
            </a:r>
            <a:r>
              <a:rPr lang="en-US" i="1" baseline="-25000" dirty="0" err="1" smtClean="0"/>
              <a:t>i</a:t>
            </a:r>
            <a:r>
              <a:rPr lang="en-US" dirty="0" smtClean="0"/>
              <a:t> and </a:t>
            </a:r>
            <a:r>
              <a:rPr lang="en-US" i="1" dirty="0" smtClean="0"/>
              <a:t>d</a:t>
            </a:r>
            <a:r>
              <a:rPr lang="el-GR" i="1" dirty="0" smtClean="0"/>
              <a:t>φ</a:t>
            </a:r>
            <a:r>
              <a:rPr lang="en-US" i="1" baseline="-25000" dirty="0" smtClean="0"/>
              <a:t>j</a:t>
            </a:r>
            <a:r>
              <a:rPr lang="en-US" dirty="0" smtClean="0"/>
              <a:t>, </a:t>
            </a:r>
            <a:r>
              <a:rPr lang="en-US" i="1" dirty="0" smtClean="0"/>
              <a:t>r</a:t>
            </a:r>
            <a:r>
              <a:rPr lang="en-US" baseline="-25000" dirty="0" smtClean="0"/>
              <a:t>1</a:t>
            </a:r>
            <a:r>
              <a:rPr lang="en-US" dirty="0" smtClean="0"/>
              <a:t> and </a:t>
            </a:r>
            <a:r>
              <a:rPr lang="en-US" i="1" dirty="0" smtClean="0"/>
              <a:t>r</a:t>
            </a:r>
            <a:r>
              <a:rPr lang="en-US" baseline="-25000" dirty="0" smtClean="0"/>
              <a:t>2</a:t>
            </a:r>
            <a:r>
              <a:rPr lang="en-US" dirty="0" smtClean="0"/>
              <a:t> use and place </a:t>
            </a:r>
            <a:r>
              <a:rPr lang="en-US" i="1" dirty="0" smtClean="0"/>
              <a:t>q</a:t>
            </a:r>
            <a:r>
              <a:rPr lang="en-US" baseline="-25000" dirty="0" smtClean="0"/>
              <a:t>1</a:t>
            </a:r>
            <a:r>
              <a:rPr lang="en-US" dirty="0" smtClean="0"/>
              <a:t> on the corresponding circle with angle (</a:t>
            </a:r>
            <a:r>
              <a:rPr lang="en-US" i="1" dirty="0" smtClean="0"/>
              <a:t>d</a:t>
            </a:r>
            <a:r>
              <a:rPr lang="el-GR" i="1" dirty="0" smtClean="0"/>
              <a:t>φ</a:t>
            </a:r>
            <a:r>
              <a:rPr lang="en-US" i="1" baseline="-25000" dirty="0" err="1" smtClean="0"/>
              <a:t>i</a:t>
            </a:r>
            <a:r>
              <a:rPr lang="en-US" dirty="0" smtClean="0"/>
              <a:t> + </a:t>
            </a:r>
            <a:r>
              <a:rPr lang="en-US" i="1" dirty="0" smtClean="0"/>
              <a:t>d</a:t>
            </a:r>
            <a:r>
              <a:rPr lang="el-GR" i="1" dirty="0" smtClean="0"/>
              <a:t>φ</a:t>
            </a:r>
            <a:r>
              <a:rPr lang="en-US" i="1" baseline="-25000" dirty="0" smtClean="0"/>
              <a:t>j</a:t>
            </a:r>
            <a:r>
              <a:rPr lang="en-US" dirty="0" smtClean="0"/>
              <a:t>) / 2. Then we need to place query </a:t>
            </a:r>
            <a:r>
              <a:rPr lang="en-US" i="1" dirty="0" smtClean="0"/>
              <a:t>q</a:t>
            </a:r>
            <a:r>
              <a:rPr lang="en-US" baseline="-25000" dirty="0" smtClean="0"/>
              <a:t>2</a:t>
            </a:r>
            <a:r>
              <a:rPr lang="en-US" dirty="0" smtClean="0"/>
              <a:t> and since it is the second query that references both relations </a:t>
            </a:r>
            <a:r>
              <a:rPr lang="en-US" i="1" dirty="0" smtClean="0"/>
              <a:t>r</a:t>
            </a:r>
            <a:r>
              <a:rPr lang="en-US" baseline="-25000" dirty="0" smtClean="0"/>
              <a:t>1</a:t>
            </a:r>
            <a:r>
              <a:rPr lang="en-US" dirty="0" smtClean="0"/>
              <a:t> and </a:t>
            </a:r>
            <a:r>
              <a:rPr lang="en-US" i="1" dirty="0" smtClean="0"/>
              <a:t>r</a:t>
            </a:r>
            <a:r>
              <a:rPr lang="en-US" baseline="-25000" dirty="0" smtClean="0"/>
              <a:t>2</a:t>
            </a:r>
            <a:r>
              <a:rPr lang="en-US" dirty="0" smtClean="0"/>
              <a:t>, we place it on the corresponding circle with angle (</a:t>
            </a:r>
            <a:r>
              <a:rPr lang="en-US" i="1" dirty="0" smtClean="0"/>
              <a:t>d</a:t>
            </a:r>
            <a:r>
              <a:rPr lang="el-GR" i="1" dirty="0" smtClean="0"/>
              <a:t>φ</a:t>
            </a:r>
            <a:r>
              <a:rPr lang="en-US" i="1" baseline="-25000" dirty="0" err="1" smtClean="0"/>
              <a:t>i</a:t>
            </a:r>
            <a:r>
              <a:rPr lang="en-US" dirty="0" smtClean="0"/>
              <a:t> + </a:t>
            </a:r>
            <a:r>
              <a:rPr lang="en-US" i="1" dirty="0" smtClean="0"/>
              <a:t>d</a:t>
            </a:r>
            <a:r>
              <a:rPr lang="el-GR" i="1" dirty="0" smtClean="0"/>
              <a:t>φ</a:t>
            </a:r>
            <a:r>
              <a:rPr lang="en-US" i="1" baseline="-25000" dirty="0" smtClean="0"/>
              <a:t>j</a:t>
            </a:r>
            <a:r>
              <a:rPr lang="en-US" dirty="0" smtClean="0"/>
              <a:t>) / 2 + </a:t>
            </a:r>
            <a:r>
              <a:rPr lang="el-GR" i="1" dirty="0" smtClean="0"/>
              <a:t>δ</a:t>
            </a:r>
            <a:r>
              <a:rPr lang="en-US" dirty="0" smtClean="0"/>
              <a:t> to avoid overlap with query </a:t>
            </a:r>
            <a:r>
              <a:rPr lang="en-US" i="1" dirty="0" smtClean="0"/>
              <a:t>q</a:t>
            </a:r>
            <a:r>
              <a:rPr lang="en-US" baseline="-25000" dirty="0" smtClean="0"/>
              <a:t>1</a:t>
            </a:r>
            <a:r>
              <a:rPr lang="en-US" dirty="0" smtClean="0"/>
              <a:t>.</a:t>
            </a:r>
            <a:endParaRPr lang="el-GR" dirty="0" smtClean="0"/>
          </a:p>
          <a:p>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94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solidFill>
                  <a:srgbClr val="C00000"/>
                </a:solidFill>
              </a:rPr>
              <a:t>Fundamental modeling pillar</a:t>
            </a:r>
            <a:r>
              <a:rPr lang="en-US" dirty="0" smtClean="0"/>
              <a:t>: </a:t>
            </a:r>
            <a:r>
              <a:rPr lang="en-US" i="1" dirty="0" smtClean="0">
                <a:solidFill>
                  <a:srgbClr val="0000FF"/>
                </a:solidFill>
              </a:rPr>
              <a:t>Architecture Graph G(V,E) of the data-intensive ecosystem</a:t>
            </a:r>
            <a:r>
              <a:rPr lang="en-US" i="1" dirty="0" smtClean="0"/>
              <a:t>. The Architecture Graph</a:t>
            </a:r>
            <a:r>
              <a:rPr lang="el-GR" i="1" dirty="0" smtClean="0"/>
              <a:t> </a:t>
            </a:r>
            <a:r>
              <a:rPr lang="en-US" dirty="0" smtClean="0"/>
              <a:t>is a skeleton, in the form of graph, that traces the dependencies of the application</a:t>
            </a:r>
            <a:r>
              <a:rPr lang="el-GR" dirty="0" smtClean="0"/>
              <a:t> </a:t>
            </a:r>
            <a:r>
              <a:rPr lang="en-US" dirty="0" smtClean="0"/>
              <a:t>code from the underlying database. </a:t>
            </a:r>
            <a:endParaRPr lang="el-GR" dirty="0" smtClean="0"/>
          </a:p>
          <a:p>
            <a:pPr lvl="1"/>
            <a:r>
              <a:rPr lang="en-US" i="1" dirty="0" smtClean="0"/>
              <a:t>modules (relations, views</a:t>
            </a:r>
            <a:r>
              <a:rPr lang="el-GR" i="1" dirty="0" smtClean="0"/>
              <a:t> </a:t>
            </a:r>
            <a:r>
              <a:rPr lang="en-US" dirty="0" smtClean="0"/>
              <a:t>and queries) as nodes and </a:t>
            </a:r>
            <a:endParaRPr lang="el-GR" dirty="0" smtClean="0"/>
          </a:p>
          <a:p>
            <a:pPr lvl="1"/>
            <a:r>
              <a:rPr lang="en-US" dirty="0" smtClean="0"/>
              <a:t>edges denoting data provision relationships between</a:t>
            </a:r>
            <a:r>
              <a:rPr lang="el-GR" dirty="0" smtClean="0"/>
              <a:t> </a:t>
            </a:r>
            <a:r>
              <a:rPr lang="en-US" dirty="0" smtClean="0"/>
              <a:t>them. </a:t>
            </a:r>
            <a:endParaRPr lang="el-GR" dirty="0" smtClean="0"/>
          </a:p>
          <a:p>
            <a:pPr>
              <a:buNone/>
            </a:pPr>
            <a:r>
              <a:rPr lang="en-US" dirty="0" smtClean="0">
                <a:solidFill>
                  <a:srgbClr val="C00000"/>
                </a:solidFill>
              </a:rPr>
              <a:t>Visualization choices</a:t>
            </a:r>
            <a:r>
              <a:rPr lang="en-US" dirty="0" smtClean="0"/>
              <a:t>: </a:t>
            </a:r>
          </a:p>
          <a:p>
            <a:r>
              <a:rPr lang="en-US" i="1" dirty="0" smtClean="0">
                <a:solidFill>
                  <a:srgbClr val="0000FF"/>
                </a:solidFill>
              </a:rPr>
              <a:t>Circular layout</a:t>
            </a:r>
            <a:r>
              <a:rPr lang="en-US" i="1" dirty="0" smtClean="0"/>
              <a:t>. </a:t>
            </a:r>
            <a:r>
              <a:rPr lang="en-US" dirty="0" smtClean="0"/>
              <a:t>Circular layouts give</a:t>
            </a:r>
            <a:r>
              <a:rPr lang="en-US" i="1" dirty="0" smtClean="0"/>
              <a:t>:</a:t>
            </a:r>
          </a:p>
          <a:p>
            <a:pPr lvl="1"/>
            <a:r>
              <a:rPr lang="en-US" dirty="0" smtClean="0"/>
              <a:t>better highlight of node similarity</a:t>
            </a:r>
            <a:r>
              <a:rPr lang="en-US" i="1" dirty="0" smtClean="0"/>
              <a:t>,</a:t>
            </a:r>
          </a:p>
          <a:p>
            <a:pPr lvl="1"/>
            <a:r>
              <a:rPr lang="en-US" dirty="0" smtClean="0"/>
              <a:t>less line intersections, i.e., less clutter</a:t>
            </a:r>
          </a:p>
          <a:p>
            <a:r>
              <a:rPr lang="en-US" i="1" dirty="0" smtClean="0">
                <a:solidFill>
                  <a:srgbClr val="0000FF"/>
                </a:solidFill>
              </a:rPr>
              <a:t>Clustered </a:t>
            </a:r>
            <a:r>
              <a:rPr lang="fr-FR" i="1" dirty="0" smtClean="0">
                <a:solidFill>
                  <a:srgbClr val="0000FF"/>
                </a:solidFill>
              </a:rPr>
              <a:t>graph </a:t>
            </a:r>
            <a:r>
              <a:rPr lang="en-US" i="1" dirty="0" smtClean="0">
                <a:solidFill>
                  <a:srgbClr val="0000FF"/>
                </a:solidFill>
              </a:rPr>
              <a:t>drawing</a:t>
            </a:r>
            <a:r>
              <a:rPr lang="fr-FR" i="1" dirty="0" smtClean="0"/>
              <a:t>. </a:t>
            </a:r>
            <a:r>
              <a:rPr lang="en-US" dirty="0" smtClean="0"/>
              <a:t>We place clusters of objects in the periphery of an embedding circle or in the periphery of several concentric circles or arcs. Each cluster will again be displayed in terms of a set of concentric circles, thus producing a simple, familiar and repetitive pattern.</a:t>
            </a:r>
          </a:p>
          <a:p>
            <a:endParaRPr lang="el-GR" dirty="0"/>
          </a:p>
        </p:txBody>
      </p:sp>
      <p:sp>
        <p:nvSpPr>
          <p:cNvPr id="4" name="Slide Number Placeholder 3"/>
          <p:cNvSpPr>
            <a:spLocks noGrp="1"/>
          </p:cNvSpPr>
          <p:nvPr>
            <p:ph type="sldNum" sz="quarter" idx="10"/>
          </p:nvPr>
        </p:nvSpPr>
        <p:spPr/>
        <p:txBody>
          <a:bodyPr/>
          <a:lstStyle/>
          <a:p>
            <a:fld id="{D7C5248B-DBD5-4FBA-9CF9-53C4BC0AA714}"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BE2260-2C3A-40B2-B4B6-67A776190076}" type="datetime1">
              <a:rPr lang="en-US" smtClean="0">
                <a:solidFill>
                  <a:prstClr val="black">
                    <a:tint val="75000"/>
                  </a:prstClr>
                </a:solidFill>
              </a:rPr>
              <a:pPr/>
              <a:t>10/24/2014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3784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5E3B9-1B0E-4BD3-95A5-06A41A084FB9}" type="datetime1">
              <a:rPr lang="en-US" smtClean="0">
                <a:solidFill>
                  <a:prstClr val="black">
                    <a:tint val="75000"/>
                  </a:prstClr>
                </a:solidFill>
              </a:rPr>
              <a:pPr/>
              <a:t>10/24/2014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92567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1674FF-4579-44C5-8BC6-A9B1BCCCA8D9}" type="datetime1">
              <a:rPr lang="en-US" smtClean="0">
                <a:solidFill>
                  <a:prstClr val="black">
                    <a:tint val="75000"/>
                  </a:prstClr>
                </a:solidFill>
              </a:rPr>
              <a:pPr/>
              <a:t>10/24/2014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65111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9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8ADA9F-2F35-4A9E-83F3-1C0A426E4576}" type="datetime1">
              <a:rPr lang="en-US" smtClean="0">
                <a:solidFill>
                  <a:prstClr val="black">
                    <a:tint val="75000"/>
                  </a:prstClr>
                </a:solidFill>
              </a:rPr>
              <a:pPr/>
              <a:t>10/24/2014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4207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C29AB9-4A34-488F-88AE-9782918EFE44}" type="datetime1">
              <a:rPr lang="en-US" smtClean="0">
                <a:solidFill>
                  <a:prstClr val="black">
                    <a:tint val="75000"/>
                  </a:prstClr>
                </a:solidFill>
              </a:rPr>
              <a:pPr/>
              <a:t>10/24/2014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0658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01313B-C25D-44B7-BE3A-BC071CFEE012}" type="datetime1">
              <a:rPr lang="en-US" smtClean="0">
                <a:solidFill>
                  <a:prstClr val="black">
                    <a:tint val="75000"/>
                  </a:prstClr>
                </a:solidFill>
              </a:rPr>
              <a:pPr/>
              <a:t>10/24/2014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6511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B41BB7-9774-4951-9705-00983BD736C6}" type="datetime1">
              <a:rPr lang="en-US" smtClean="0">
                <a:solidFill>
                  <a:prstClr val="black">
                    <a:tint val="75000"/>
                  </a:prstClr>
                </a:solidFill>
              </a:rPr>
              <a:pPr/>
              <a:t>10/24/2014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9029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99"/>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9C759EA-2285-4F8E-BA32-AB2C93DBC143}" type="datetime1">
              <a:rPr lang="en-US" smtClean="0">
                <a:solidFill>
                  <a:prstClr val="black">
                    <a:tint val="75000"/>
                  </a:prstClr>
                </a:solidFill>
              </a:rPr>
              <a:pPr/>
              <a:t>10/24/2014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9505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15D31-4301-46A4-B9BD-F58A0BF850C9}" type="datetime1">
              <a:rPr lang="en-US" smtClean="0">
                <a:solidFill>
                  <a:prstClr val="black">
                    <a:tint val="75000"/>
                  </a:prstClr>
                </a:solidFill>
              </a:rPr>
              <a:pPr/>
              <a:t>10/24/2014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6330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D8BF7-E80E-42E2-BCC1-88589AAB7F8A}" type="datetime1">
              <a:rPr lang="en-US" smtClean="0">
                <a:solidFill>
                  <a:prstClr val="black">
                    <a:tint val="75000"/>
                  </a:prstClr>
                </a:solidFill>
              </a:rPr>
              <a:pPr/>
              <a:t>10/24/2014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9141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594A-0624-47CC-AE26-91400E3DFEE1}" type="datetime1">
              <a:rPr lang="en-US" smtClean="0">
                <a:solidFill>
                  <a:prstClr val="black">
                    <a:tint val="75000"/>
                  </a:prstClr>
                </a:solidFill>
              </a:rPr>
              <a:pPr/>
              <a:t>10/24/2014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43551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CE5A8-CA2A-46F8-AE27-D8E083C299DC}" type="datetime1">
              <a:rPr lang="en-US" smtClean="0">
                <a:solidFill>
                  <a:prstClr val="black">
                    <a:tint val="75000"/>
                  </a:prstClr>
                </a:solidFill>
              </a:rPr>
              <a:pPr/>
              <a:t>10/24/2014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351474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cs.uoi.gr/~pmanousi/publications/2014_ER/"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cs.uoi.gr/~pmanousi/publications/2014_ER/"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informatik.uni-trier.de/~ley/db/conf/vl/vl1996.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8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5.png"/></Relationships>
</file>

<file path=ppt/slides/_rels/slide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fr-FR" b="1" dirty="0" smtClean="0">
                <a:solidFill>
                  <a:srgbClr val="002060"/>
                </a:solidFill>
              </a:rPr>
              <a:t>Visual </a:t>
            </a:r>
            <a:r>
              <a:rPr lang="en-US" b="1" dirty="0" smtClean="0">
                <a:solidFill>
                  <a:srgbClr val="002060"/>
                </a:solidFill>
              </a:rPr>
              <a:t>Maps</a:t>
            </a:r>
            <a:r>
              <a:rPr lang="fr-FR" b="1" dirty="0" smtClean="0">
                <a:solidFill>
                  <a:srgbClr val="002060"/>
                </a:solidFill>
              </a:rPr>
              <a:t> for Data-Intensive </a:t>
            </a:r>
            <a:r>
              <a:rPr lang="en-US" b="1" dirty="0" smtClean="0">
                <a:solidFill>
                  <a:srgbClr val="002060"/>
                </a:solidFill>
              </a:rPr>
              <a:t>Ecosystems</a:t>
            </a:r>
            <a:r>
              <a:rPr lang="en-US" b="1" dirty="0" smtClean="0">
                <a:latin typeface="Calibri" pitchFamily="34" charset="0"/>
              </a:rPr>
              <a:t/>
            </a:r>
            <a:br>
              <a:rPr lang="en-US" b="1" dirty="0" smtClean="0">
                <a:latin typeface="Calibri" pitchFamily="34" charset="0"/>
              </a:rPr>
            </a:br>
            <a:endParaRPr lang="el-GR" dirty="0"/>
          </a:p>
        </p:txBody>
      </p:sp>
      <p:sp>
        <p:nvSpPr>
          <p:cNvPr id="9" name="Subtitle 8"/>
          <p:cNvSpPr>
            <a:spLocks noGrp="1"/>
          </p:cNvSpPr>
          <p:nvPr>
            <p:ph type="subTitle" idx="1"/>
          </p:nvPr>
        </p:nvSpPr>
        <p:spPr/>
        <p:txBody>
          <a:bodyPr>
            <a:normAutofit fontScale="70000" lnSpcReduction="20000"/>
          </a:bodyPr>
          <a:lstStyle/>
          <a:p>
            <a:endParaRPr lang="en-US" dirty="0" smtClean="0"/>
          </a:p>
          <a:p>
            <a:r>
              <a:rPr lang="en-US" dirty="0" smtClean="0"/>
              <a:t>	</a:t>
            </a:r>
            <a:endParaRPr lang="en-US" dirty="0"/>
          </a:p>
          <a:p>
            <a:endParaRPr lang="en-US" dirty="0" smtClean="0"/>
          </a:p>
          <a:p>
            <a:r>
              <a:rPr lang="en-US" dirty="0" smtClean="0"/>
              <a:t>		</a:t>
            </a:r>
          </a:p>
          <a:p>
            <a:r>
              <a:rPr lang="en-US" dirty="0" smtClean="0"/>
              <a:t>		</a:t>
            </a:r>
            <a:endParaRPr lang="el-GR" dirty="0"/>
          </a:p>
        </p:txBody>
      </p:sp>
      <p:graphicFrame>
        <p:nvGraphicFramePr>
          <p:cNvPr id="4" name="Table 3"/>
          <p:cNvGraphicFramePr>
            <a:graphicFrameLocks noGrp="1"/>
          </p:cNvGraphicFramePr>
          <p:nvPr/>
        </p:nvGraphicFramePr>
        <p:xfrm>
          <a:off x="1331640" y="3573016"/>
          <a:ext cx="6513401" cy="2392680"/>
        </p:xfrm>
        <a:graphic>
          <a:graphicData uri="http://schemas.openxmlformats.org/drawingml/2006/table">
            <a:tbl>
              <a:tblPr firstRow="1" bandRow="1">
                <a:tableStyleId>{5C22544A-7EE6-4342-B048-85BDC9FD1C3A}</a:tableStyleId>
              </a:tblPr>
              <a:tblGrid>
                <a:gridCol w="3057017"/>
                <a:gridCol w="3456384"/>
              </a:tblGrid>
              <a:tr h="370840">
                <a:tc>
                  <a:txBody>
                    <a:bodyPr/>
                    <a:lstStyle/>
                    <a:p>
                      <a:pPr algn="ctr"/>
                      <a:r>
                        <a:rPr lang="fr-FR" sz="1800" b="1" kern="1200" baseline="0" dirty="0" err="1" smtClean="0">
                          <a:solidFill>
                            <a:srgbClr val="002060"/>
                          </a:solidFill>
                          <a:latin typeface="+mn-lt"/>
                          <a:ea typeface="+mn-ea"/>
                          <a:cs typeface="+mn-cs"/>
                        </a:rPr>
                        <a:t>Efthymia</a:t>
                      </a:r>
                      <a:r>
                        <a:rPr lang="fr-FR" sz="1800" b="1" kern="1200" baseline="0" dirty="0" smtClean="0">
                          <a:solidFill>
                            <a:srgbClr val="002060"/>
                          </a:solidFill>
                          <a:latin typeface="+mn-lt"/>
                          <a:ea typeface="+mn-ea"/>
                          <a:cs typeface="+mn-cs"/>
                        </a:rPr>
                        <a:t> </a:t>
                      </a:r>
                      <a:r>
                        <a:rPr lang="fr-FR" sz="1800" b="1" kern="1200" baseline="0" dirty="0" err="1" smtClean="0">
                          <a:solidFill>
                            <a:srgbClr val="002060"/>
                          </a:solidFill>
                          <a:latin typeface="+mn-lt"/>
                          <a:ea typeface="+mn-ea"/>
                          <a:cs typeface="+mn-cs"/>
                        </a:rPr>
                        <a:t>Kontogiannopoulou</a:t>
                      </a:r>
                      <a:r>
                        <a:rPr lang="en-US" baseline="30000" dirty="0" smtClean="0">
                          <a:solidFill>
                            <a:srgbClr val="002060"/>
                          </a:solidFill>
                        </a:rPr>
                        <a:t>*</a:t>
                      </a:r>
                      <a:endParaRPr lang="en-US" baseline="30000" dirty="0">
                        <a:solidFill>
                          <a:srgbClr val="002060"/>
                        </a:solidFill>
                      </a:endParaRPr>
                    </a:p>
                  </a:txBody>
                  <a:tcPr>
                    <a:noFill/>
                  </a:tcPr>
                </a:tc>
                <a:tc>
                  <a:txBody>
                    <a:bodyPr/>
                    <a:lstStyle/>
                    <a:p>
                      <a:pPr algn="ctr"/>
                      <a:r>
                        <a:rPr lang="en-US" dirty="0" err="1" smtClean="0">
                          <a:solidFill>
                            <a:srgbClr val="002060"/>
                          </a:solidFill>
                        </a:rPr>
                        <a:t>Petros</a:t>
                      </a:r>
                      <a:r>
                        <a:rPr lang="en-US" dirty="0" smtClean="0">
                          <a:solidFill>
                            <a:srgbClr val="002060"/>
                          </a:solidFill>
                        </a:rPr>
                        <a:t> </a:t>
                      </a:r>
                      <a:r>
                        <a:rPr lang="en-US" dirty="0" err="1" smtClean="0">
                          <a:solidFill>
                            <a:srgbClr val="002060"/>
                          </a:solidFill>
                        </a:rPr>
                        <a:t>Manousis</a:t>
                      </a:r>
                      <a:r>
                        <a:rPr lang="en-US" dirty="0" smtClean="0">
                          <a:solidFill>
                            <a:srgbClr val="002060"/>
                          </a:solidFill>
                        </a:rPr>
                        <a:t>, Panos Vassiliadis</a:t>
                      </a:r>
                      <a:endParaRPr lang="en-US" dirty="0">
                        <a:solidFill>
                          <a:srgbClr val="002060"/>
                        </a:solidFill>
                      </a:endParaRPr>
                    </a:p>
                  </a:txBody>
                  <a:tcPr>
                    <a:noFill/>
                  </a:tcPr>
                </a:tc>
              </a:tr>
              <a:tr h="370840">
                <a:tc>
                  <a:txBody>
                    <a:bodyPr/>
                    <a:lstStyle/>
                    <a:p>
                      <a:pPr algn="ctr"/>
                      <a:r>
                        <a:rPr lang="fr-FR" dirty="0" err="1" smtClean="0"/>
                        <a:t>Petroleum</a:t>
                      </a:r>
                      <a:r>
                        <a:rPr lang="fr-FR" dirty="0" smtClean="0"/>
                        <a:t> </a:t>
                      </a:r>
                      <a:r>
                        <a:rPr lang="fr-FR" dirty="0" err="1" smtClean="0"/>
                        <a:t>Geo</a:t>
                      </a:r>
                      <a:r>
                        <a:rPr lang="fr-FR" dirty="0" smtClean="0"/>
                        <a:t>-Services</a:t>
                      </a:r>
                      <a:endParaRPr lang="en-US" dirty="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Dept. of Computer Science &amp; Engineering, </a:t>
                      </a:r>
                      <a:endParaRPr lang="en-US" dirty="0"/>
                    </a:p>
                  </a:txBody>
                  <a:tcPr>
                    <a:noFill/>
                  </a:tcPr>
                </a:tc>
              </a:tr>
              <a:tr h="370840">
                <a:tc>
                  <a:txBody>
                    <a:bodyPr/>
                    <a:lstStyle/>
                    <a:p>
                      <a:pPr algn="ctr"/>
                      <a:r>
                        <a:rPr lang="en-US" dirty="0" smtClean="0"/>
                        <a:t>Oslo, Norway</a:t>
                      </a:r>
                      <a:endParaRPr lang="en-US" dirty="0"/>
                    </a:p>
                  </a:txBody>
                  <a:tcPr>
                    <a:noFill/>
                  </a:tcPr>
                </a:tc>
                <a:tc>
                  <a:txBody>
                    <a:bodyPr/>
                    <a:lstStyle/>
                    <a:p>
                      <a:pPr algn="ctr"/>
                      <a:r>
                        <a:rPr lang="en-US" dirty="0" smtClean="0"/>
                        <a:t>Univ. Ioannina, Hellas</a:t>
                      </a:r>
                      <a:endParaRPr lang="en-US" dirty="0"/>
                    </a:p>
                  </a:txBody>
                  <a:tcPr>
                    <a:noFill/>
                  </a:tcPr>
                </a:tc>
              </a:tr>
              <a:tr h="370840">
                <a:tc>
                  <a:txBody>
                    <a:bodyPr/>
                    <a:lstStyle/>
                    <a:p>
                      <a:pPr algn="ctr"/>
                      <a:endParaRPr lang="en-US" dirty="0"/>
                    </a:p>
                  </a:txBody>
                  <a:tcPr>
                    <a:noFill/>
                  </a:tcPr>
                </a:tc>
                <a:tc>
                  <a:txBody>
                    <a:bodyPr/>
                    <a:lstStyle/>
                    <a:p>
                      <a:pPr algn="ctr"/>
                      <a:endParaRPr lang="en-US" dirty="0"/>
                    </a:p>
                  </a:txBody>
                  <a:tcPr>
                    <a:noFill/>
                  </a:tcPr>
                </a:tc>
              </a:tr>
              <a:tr h="370840">
                <a:tc>
                  <a:txBody>
                    <a:bodyPr/>
                    <a:lstStyle/>
                    <a:p>
                      <a:pPr algn="ctr"/>
                      <a:r>
                        <a:rPr lang="en-US" dirty="0" smtClean="0"/>
                        <a:t>*work conducted</a:t>
                      </a:r>
                      <a:r>
                        <a:rPr lang="en-US" baseline="0" dirty="0" smtClean="0"/>
                        <a:t> while in </a:t>
                      </a:r>
                    </a:p>
                    <a:p>
                      <a:pPr algn="ctr"/>
                      <a:r>
                        <a:rPr lang="en-US" baseline="0" dirty="0" smtClean="0"/>
                        <a:t>the Univ. Ioannina</a:t>
                      </a:r>
                      <a:endParaRPr lang="en-US" dirty="0"/>
                    </a:p>
                  </a:txBody>
                  <a:tcPr>
                    <a:noFill/>
                  </a:tcPr>
                </a:tc>
                <a:tc>
                  <a:txBody>
                    <a:bodyPr/>
                    <a:lstStyle/>
                    <a:p>
                      <a:pPr algn="ctr"/>
                      <a:endParaRPr lang="en-US" dirty="0"/>
                    </a:p>
                  </a:txBody>
                  <a:tcPr>
                    <a:noFill/>
                  </a:tcPr>
                </a:tc>
              </a:tr>
            </a:tbl>
          </a:graphicData>
        </a:graphic>
      </p:graphicFrame>
      <p:sp>
        <p:nvSpPr>
          <p:cNvPr id="8" name="Text Box 7"/>
          <p:cNvSpPr txBox="1">
            <a:spLocks noChangeArrowheads="1"/>
          </p:cNvSpPr>
          <p:nvPr/>
        </p:nvSpPr>
        <p:spPr bwMode="auto">
          <a:xfrm>
            <a:off x="7285856" y="5726583"/>
            <a:ext cx="1750640" cy="366713"/>
          </a:xfrm>
          <a:prstGeom prst="rect">
            <a:avLst/>
          </a:prstGeom>
          <a:noFill/>
          <a:ln w="9525">
            <a:noFill/>
            <a:miter lim="800000"/>
            <a:headEnd/>
            <a:tailEnd/>
          </a:ln>
          <a:effectLst/>
        </p:spPr>
        <p:txBody>
          <a:bodyPr wrap="square">
            <a:spAutoFit/>
          </a:bodyPr>
          <a:lstStyle/>
          <a:p>
            <a:pPr algn="l">
              <a:spcBef>
                <a:spcPct val="20000"/>
              </a:spcBef>
            </a:pPr>
            <a:r>
              <a:rPr lang="en-US" i="1" dirty="0">
                <a:solidFill>
                  <a:srgbClr val="000066"/>
                </a:solidFill>
              </a:rPr>
              <a:t>Univ. of Ioannina</a:t>
            </a:r>
            <a:endParaRPr lang="en-GB" dirty="0"/>
          </a:p>
        </p:txBody>
      </p:sp>
      <p:pic>
        <p:nvPicPr>
          <p:cNvPr id="10" name="Picture 9" descr="CSE-UOI-gr_blue.png"/>
          <p:cNvPicPr>
            <a:picLocks noChangeAspect="1"/>
          </p:cNvPicPr>
          <p:nvPr/>
        </p:nvPicPr>
        <p:blipFill>
          <a:blip r:embed="rId3" cstate="print"/>
          <a:stretch>
            <a:fillRect/>
          </a:stretch>
        </p:blipFill>
        <p:spPr>
          <a:xfrm>
            <a:off x="7596336" y="4653136"/>
            <a:ext cx="1117303" cy="1086093"/>
          </a:xfrm>
          <a:prstGeom prst="rect">
            <a:avLst/>
          </a:prstGeom>
        </p:spPr>
      </p:pic>
      <p:sp>
        <p:nvSpPr>
          <p:cNvPr id="11" name="TextBox 10"/>
          <p:cNvSpPr txBox="1"/>
          <p:nvPr/>
        </p:nvSpPr>
        <p:spPr>
          <a:xfrm>
            <a:off x="395536" y="6165304"/>
            <a:ext cx="8208912" cy="553998"/>
          </a:xfrm>
          <a:prstGeom prst="rect">
            <a:avLst/>
          </a:prstGeom>
          <a:noFill/>
        </p:spPr>
        <p:txBody>
          <a:bodyPr wrap="square" rtlCol="0">
            <a:spAutoFit/>
          </a:bodyPr>
          <a:lstStyle/>
          <a:p>
            <a:r>
              <a:rPr lang="en-US" sz="1000" i="1" dirty="0" smtClean="0"/>
              <a:t>This research has been co-financed by the European Union (European Social Fund - ESF) and Greek national funds through the Operational Program ”Education and Lifelong Learning” of the National Strategic Reference Framework (NSRF) - Research Funding Program: Thales. Investing in knowledge society through the European Social Fund.</a:t>
            </a:r>
            <a:endParaRPr lang="el-GR" sz="1000" i="1" dirty="0"/>
          </a:p>
        </p:txBody>
      </p:sp>
      <p:pic>
        <p:nvPicPr>
          <p:cNvPr id="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380312" y="476672"/>
            <a:ext cx="1510876" cy="1659487"/>
          </a:xfrm>
          <a:prstGeom prst="rect">
            <a:avLst/>
          </a:prstGeom>
        </p:spPr>
      </p:pic>
      <p:pic>
        <p:nvPicPr>
          <p:cNvPr id="13" name="Picture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rot="10800000">
            <a:off x="5508104" y="0"/>
            <a:ext cx="1376892" cy="1559392"/>
          </a:xfrm>
          <a:prstGeom prst="rect">
            <a:avLst/>
          </a:prstGeom>
        </p:spPr>
      </p:pic>
      <p:pic>
        <p:nvPicPr>
          <p:cNvPr id="14" name="Picture 1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286"/>
          <a:stretch>
            <a:fillRect/>
          </a:stretch>
        </p:blipFill>
        <p:spPr>
          <a:xfrm>
            <a:off x="7500459" y="2534042"/>
            <a:ext cx="1608045" cy="1687046"/>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“Transparent” edges for less visual clutter</a:t>
            </a:r>
          </a:p>
        </p:txBody>
      </p:sp>
      <p:sp>
        <p:nvSpPr>
          <p:cNvPr id="3" name="Content Placeholder 2"/>
          <p:cNvSpPr>
            <a:spLocks noGrp="1"/>
          </p:cNvSpPr>
          <p:nvPr>
            <p:ph idx="1"/>
          </p:nvPr>
        </p:nvSpPr>
        <p:spPr/>
        <p:txBody>
          <a:bodyPr>
            <a:normAutofit fontScale="92500" lnSpcReduction="20000"/>
          </a:bodyPr>
          <a:lstStyle/>
          <a:p>
            <a:r>
              <a:rPr lang="en-US" b="1" dirty="0" smtClean="0"/>
              <a:t>Edges are the main source of visual clutter</a:t>
            </a:r>
            <a:r>
              <a:rPr lang="el-GR" b="1" dirty="0" smtClean="0"/>
              <a:t>!</a:t>
            </a:r>
            <a:endParaRPr lang="en-US" b="1" dirty="0" smtClean="0"/>
          </a:p>
          <a:p>
            <a:r>
              <a:rPr lang="en-US" dirty="0" smtClean="0"/>
              <a:t>So, </a:t>
            </a:r>
            <a:r>
              <a:rPr lang="en-US" dirty="0" smtClean="0">
                <a:solidFill>
                  <a:srgbClr val="0000FF"/>
                </a:solidFill>
              </a:rPr>
              <a:t>we reduced the intensity </a:t>
            </a:r>
            <a:r>
              <a:rPr lang="en-US" dirty="0" smtClean="0"/>
              <a:t>of the edges’ presence of the visual map: </a:t>
            </a:r>
            <a:endParaRPr lang="el-GR" dirty="0" smtClean="0"/>
          </a:p>
          <a:p>
            <a:pPr lvl="1"/>
            <a:r>
              <a:rPr lang="en-US" dirty="0" smtClean="0"/>
              <a:t>we picked a </a:t>
            </a:r>
            <a:r>
              <a:rPr lang="en-US" dirty="0" smtClean="0">
                <a:solidFill>
                  <a:schemeClr val="bg1">
                    <a:lumMod val="65000"/>
                  </a:schemeClr>
                </a:solidFill>
              </a:rPr>
              <a:t>light gray color </a:t>
            </a:r>
            <a:r>
              <a:rPr lang="en-US" dirty="0" smtClean="0"/>
              <a:t>for the edges and </a:t>
            </a:r>
          </a:p>
          <a:p>
            <a:pPr lvl="1"/>
            <a:r>
              <a:rPr lang="en-US" dirty="0" smtClean="0"/>
              <a:t>we made them </a:t>
            </a:r>
            <a:r>
              <a:rPr lang="en-US" dirty="0" smtClean="0">
                <a:solidFill>
                  <a:schemeClr val="bg1">
                    <a:lumMod val="65000"/>
                  </a:schemeClr>
                </a:solidFill>
              </a:rPr>
              <a:t>very thin</a:t>
            </a:r>
            <a:r>
              <a:rPr lang="en-US" dirty="0" smtClean="0"/>
              <a:t>, in terms of weight (almost invisible). </a:t>
            </a:r>
          </a:p>
          <a:p>
            <a:r>
              <a:rPr lang="en-US" dirty="0" smtClean="0"/>
              <a:t>To retain their info: every time a particular </a:t>
            </a:r>
            <a:r>
              <a:rPr lang="en-US" dirty="0" smtClean="0">
                <a:solidFill>
                  <a:srgbClr val="0000FF"/>
                </a:solidFill>
              </a:rPr>
              <a:t>node is selected by the user</a:t>
            </a:r>
            <a:r>
              <a:rPr lang="en-US" dirty="0" smtClean="0"/>
              <a:t> its neighboring nodes are highlighted with a </a:t>
            </a:r>
            <a:r>
              <a:rPr lang="en-US" dirty="0" smtClean="0">
                <a:solidFill>
                  <a:srgbClr val="0000FF"/>
                </a:solidFill>
              </a:rPr>
              <a:t>blue transparent color</a:t>
            </a:r>
            <a:r>
              <a:rPr lang="en-US" dirty="0" smtClean="0"/>
              <a:t> so, </a:t>
            </a:r>
            <a:r>
              <a:rPr lang="en-US" dirty="0" smtClean="0">
                <a:solidFill>
                  <a:srgbClr val="C00000"/>
                </a:solidFill>
              </a:rPr>
              <a:t>instead of emphasizing edges, we emphasize neighbors</a:t>
            </a:r>
            <a:r>
              <a:rPr lang="en-US" dirty="0" smtClean="0"/>
              <a:t>.</a:t>
            </a:r>
            <a:endParaRPr lang="el-GR" dirty="0" smtClean="0"/>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10</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effectiveness</a:t>
            </a:r>
            <a:endParaRPr lang="el-GR" dirty="0"/>
          </a:p>
        </p:txBody>
      </p:sp>
      <p:sp>
        <p:nvSpPr>
          <p:cNvPr id="3" name="Content Placeholder 2"/>
          <p:cNvSpPr>
            <a:spLocks noGrp="1"/>
          </p:cNvSpPr>
          <p:nvPr>
            <p:ph idx="1"/>
          </p:nvPr>
        </p:nvSpPr>
        <p:spPr/>
        <p:txBody>
          <a:bodyPr/>
          <a:lstStyle/>
          <a:p>
            <a:r>
              <a:rPr lang="en-US" dirty="0" smtClean="0">
                <a:solidFill>
                  <a:srgbClr val="FF0000"/>
                </a:solidFill>
              </a:rPr>
              <a:t>Clean separation of clusters in all cases!</a:t>
            </a:r>
          </a:p>
          <a:p>
            <a:r>
              <a:rPr lang="en-US" dirty="0" smtClean="0"/>
              <a:t>However, this can be due to the nature of the ecosystems – must not hurry to generalize</a:t>
            </a:r>
          </a:p>
          <a:p>
            <a:r>
              <a:rPr lang="en-US" dirty="0" smtClean="0"/>
              <a:t>In all cases, </a:t>
            </a:r>
            <a:r>
              <a:rPr lang="en-US" dirty="0" smtClean="0">
                <a:solidFill>
                  <a:srgbClr val="0000FF"/>
                </a:solidFill>
              </a:rPr>
              <a:t>20 – 60 clusters</a:t>
            </a:r>
          </a:p>
          <a:p>
            <a:pPr lvl="1"/>
            <a:r>
              <a:rPr lang="en-US" dirty="0" smtClean="0"/>
              <a:t>We find this reasonable for a 2D screen canvas</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100</a:t>
            </a:fld>
            <a:endParaRPr lang="en-US">
              <a:solidFill>
                <a:prstClr val="black">
                  <a:tint val="75000"/>
                </a:prstClr>
              </a:solidFill>
            </a:endParaRPr>
          </a:p>
        </p:txBody>
      </p:sp>
      <p:graphicFrame>
        <p:nvGraphicFramePr>
          <p:cNvPr id="7" name="Table 6"/>
          <p:cNvGraphicFramePr>
            <a:graphicFrameLocks noGrp="1"/>
          </p:cNvGraphicFramePr>
          <p:nvPr/>
        </p:nvGraphicFramePr>
        <p:xfrm>
          <a:off x="899592" y="4653136"/>
          <a:ext cx="6652825" cy="1828800"/>
        </p:xfrm>
        <a:graphic>
          <a:graphicData uri="http://schemas.openxmlformats.org/drawingml/2006/table">
            <a:tbl>
              <a:tblPr/>
              <a:tblGrid>
                <a:gridCol w="1417003"/>
                <a:gridCol w="1414018"/>
                <a:gridCol w="1336993"/>
                <a:gridCol w="2484811"/>
              </a:tblGrid>
              <a:tr h="0">
                <a:tc>
                  <a:txBody>
                    <a:bodyPr/>
                    <a:lstStyle/>
                    <a:p>
                      <a:pPr indent="20955" algn="l">
                        <a:spcAft>
                          <a:spcPts val="0"/>
                        </a:spcAft>
                      </a:pPr>
                      <a:r>
                        <a:rPr lang="el-GR" sz="2400" b="1" dirty="0" err="1">
                          <a:latin typeface="+mn-lt"/>
                          <a:ea typeface="Times New Roman"/>
                          <a:cs typeface="Times New Roman"/>
                        </a:rPr>
                        <a:t>Data</a:t>
                      </a:r>
                      <a:r>
                        <a:rPr lang="el-GR" sz="2400" b="1" dirty="0">
                          <a:latin typeface="+mn-lt"/>
                          <a:ea typeface="Times New Roman"/>
                          <a:cs typeface="Times New Roman"/>
                        </a:rPr>
                        <a:t> </a:t>
                      </a:r>
                      <a:r>
                        <a:rPr lang="el-GR" sz="2400" b="1" dirty="0" err="1">
                          <a:latin typeface="+mn-lt"/>
                          <a:ea typeface="Times New Roman"/>
                          <a:cs typeface="Times New Roman"/>
                        </a:rPr>
                        <a:t>set</a:t>
                      </a:r>
                      <a:endParaRPr lang="el-GR" sz="2400" dirty="0">
                        <a:latin typeface="+mn-lt"/>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955" algn="r">
                        <a:spcAft>
                          <a:spcPts val="0"/>
                        </a:spcAft>
                      </a:pPr>
                      <a:r>
                        <a:rPr lang="en-US" sz="2400" b="1" dirty="0">
                          <a:latin typeface="+mn-lt"/>
                          <a:ea typeface="Times New Roman"/>
                          <a:cs typeface="Times New Roman"/>
                        </a:rPr>
                        <a:t>#</a:t>
                      </a:r>
                      <a:r>
                        <a:rPr lang="el-GR" sz="2400" b="1" dirty="0">
                          <a:latin typeface="+mn-lt"/>
                          <a:ea typeface="Times New Roman"/>
                          <a:cs typeface="Times New Roman"/>
                        </a:rPr>
                        <a:t> </a:t>
                      </a:r>
                      <a:r>
                        <a:rPr lang="el-GR" sz="2400" b="1" dirty="0" err="1">
                          <a:latin typeface="+mn-lt"/>
                          <a:ea typeface="Times New Roman"/>
                          <a:cs typeface="Times New Roman"/>
                        </a:rPr>
                        <a:t>clusters</a:t>
                      </a:r>
                      <a:endParaRPr lang="el-GR" sz="24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r">
                        <a:spcAft>
                          <a:spcPts val="0"/>
                        </a:spcAft>
                      </a:pPr>
                      <a:r>
                        <a:rPr lang="el-GR" sz="2400" b="1">
                          <a:latin typeface="+mn-lt"/>
                          <a:ea typeface="Times New Roman"/>
                          <a:cs typeface="Times New Roman"/>
                        </a:rPr>
                        <a:t># nodes</a:t>
                      </a:r>
                      <a:endParaRPr lang="el-GR" sz="2400">
                        <a:latin typeface="+mn-lt"/>
                        <a:ea typeface="Times New Roman"/>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955" algn="r">
                        <a:spcAft>
                          <a:spcPts val="0"/>
                        </a:spcAft>
                      </a:pPr>
                      <a:r>
                        <a:rPr lang="en-US" sz="2400" b="1" dirty="0" err="1">
                          <a:latin typeface="+mn-lt"/>
                          <a:ea typeface="Times New Roman"/>
                          <a:cs typeface="Times New Roman"/>
                        </a:rPr>
                        <a:t>Avg</a:t>
                      </a:r>
                      <a:r>
                        <a:rPr lang="el-GR" sz="2400" b="1" dirty="0">
                          <a:latin typeface="+mn-lt"/>
                          <a:ea typeface="Times New Roman"/>
                          <a:cs typeface="Times New Roman"/>
                        </a:rPr>
                        <a:t> </a:t>
                      </a:r>
                      <a:r>
                        <a:rPr lang="el-GR" sz="2400" b="1" dirty="0" err="1" smtClean="0">
                          <a:latin typeface="+mn-lt"/>
                          <a:ea typeface="Times New Roman"/>
                          <a:cs typeface="Times New Roman"/>
                        </a:rPr>
                        <a:t>nodes</a:t>
                      </a:r>
                      <a:r>
                        <a:rPr lang="el-GR" sz="2400" b="1" dirty="0" smtClean="0">
                          <a:latin typeface="+mn-lt"/>
                          <a:ea typeface="Times New Roman"/>
                          <a:cs typeface="Times New Roman"/>
                        </a:rPr>
                        <a:t>/</a:t>
                      </a:r>
                      <a:r>
                        <a:rPr lang="el-GR" sz="2400" b="1" dirty="0" err="1" smtClean="0">
                          <a:latin typeface="+mn-lt"/>
                          <a:ea typeface="Times New Roman"/>
                          <a:cs typeface="Times New Roman"/>
                        </a:rPr>
                        <a:t>cluster</a:t>
                      </a:r>
                      <a:endParaRPr lang="el-GR" sz="2400" dirty="0">
                        <a:latin typeface="+mn-lt"/>
                        <a:ea typeface="Times New Roman"/>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0955" algn="l">
                        <a:spcAft>
                          <a:spcPts val="0"/>
                        </a:spcAft>
                      </a:pPr>
                      <a:r>
                        <a:rPr lang="el-GR" sz="2400" dirty="0" err="1">
                          <a:latin typeface="+mn-lt"/>
                          <a:ea typeface="Times New Roman"/>
                          <a:cs typeface="Times New Roman"/>
                        </a:rPr>
                        <a:t>BioSql</a:t>
                      </a:r>
                      <a:endParaRPr lang="el-GR" sz="2400" dirty="0">
                        <a:latin typeface="+mn-lt"/>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20955" algn="r">
                        <a:spcAft>
                          <a:spcPts val="0"/>
                        </a:spcAft>
                      </a:pPr>
                      <a:r>
                        <a:rPr lang="el-GR" sz="2400" dirty="0">
                          <a:latin typeface="+mn-lt"/>
                          <a:ea typeface="Times New Roman"/>
                          <a:cs typeface="Times New Roman"/>
                        </a:rPr>
                        <a:t>22</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indent="144145" algn="r">
                        <a:spcAft>
                          <a:spcPts val="0"/>
                        </a:spcAft>
                      </a:pPr>
                      <a:r>
                        <a:rPr lang="el-GR" sz="2400">
                          <a:latin typeface="+mn-lt"/>
                          <a:ea typeface="Times New Roman"/>
                          <a:cs typeface="Times New Roman"/>
                        </a:rPr>
                        <a:t>112</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44145" algn="r">
                        <a:spcAft>
                          <a:spcPts val="0"/>
                        </a:spcAft>
                      </a:pPr>
                      <a:r>
                        <a:rPr lang="el-GR" sz="2400">
                          <a:latin typeface="+mn-lt"/>
                          <a:ea typeface="Times New Roman"/>
                          <a:cs typeface="Times New Roman"/>
                        </a:rPr>
                        <a:t>5,55</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indent="20955" algn="l">
                        <a:spcAft>
                          <a:spcPts val="0"/>
                        </a:spcAft>
                      </a:pPr>
                      <a:r>
                        <a:rPr lang="el-GR" sz="2400">
                          <a:latin typeface="+mn-lt"/>
                          <a:ea typeface="Times New Roman"/>
                          <a:cs typeface="Times New Roman"/>
                        </a:rPr>
                        <a:t>ZenCart</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20955" algn="r">
                        <a:spcAft>
                          <a:spcPts val="0"/>
                        </a:spcAft>
                      </a:pPr>
                      <a:r>
                        <a:rPr lang="el-GR" sz="2400" dirty="0">
                          <a:latin typeface="+mn-lt"/>
                          <a:ea typeface="Times New Roman"/>
                          <a:cs typeface="Times New Roman"/>
                        </a:rPr>
                        <a:t>41</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44145" algn="r">
                        <a:spcAft>
                          <a:spcPts val="0"/>
                        </a:spcAft>
                      </a:pPr>
                      <a:r>
                        <a:rPr lang="el-GR" sz="2400">
                          <a:latin typeface="+mn-lt"/>
                          <a:ea typeface="Times New Roman"/>
                          <a:cs typeface="Times New Roman"/>
                        </a:rPr>
                        <a:t>255</a:t>
                      </a:r>
                    </a:p>
                  </a:txBody>
                  <a:tcPr marL="68580" marR="68580" marT="0" marB="0" anchor="ctr">
                    <a:lnL>
                      <a:noFill/>
                    </a:lnL>
                    <a:lnR>
                      <a:noFill/>
                    </a:lnR>
                    <a:lnT>
                      <a:noFill/>
                    </a:lnT>
                    <a:lnB>
                      <a:noFill/>
                    </a:lnB>
                  </a:tcPr>
                </a:tc>
                <a:tc>
                  <a:txBody>
                    <a:bodyPr/>
                    <a:lstStyle/>
                    <a:p>
                      <a:pPr indent="144145" algn="r">
                        <a:spcAft>
                          <a:spcPts val="0"/>
                        </a:spcAft>
                      </a:pPr>
                      <a:r>
                        <a:rPr lang="el-GR" sz="2400">
                          <a:latin typeface="+mn-lt"/>
                          <a:ea typeface="Times New Roman"/>
                          <a:cs typeface="Times New Roman"/>
                        </a:rPr>
                        <a:t>4,8</a:t>
                      </a:r>
                    </a:p>
                  </a:txBody>
                  <a:tcPr marL="68580" marR="68580" marT="0" marB="0" anchor="ctr">
                    <a:lnL>
                      <a:noFill/>
                    </a:lnL>
                    <a:lnR>
                      <a:noFill/>
                    </a:lnR>
                    <a:lnT>
                      <a:noFill/>
                    </a:lnT>
                    <a:lnB>
                      <a:noFill/>
                    </a:lnB>
                  </a:tcPr>
                </a:tc>
              </a:tr>
              <a:tr h="0">
                <a:tc>
                  <a:txBody>
                    <a:bodyPr/>
                    <a:lstStyle/>
                    <a:p>
                      <a:pPr indent="20955" algn="l">
                        <a:spcAft>
                          <a:spcPts val="0"/>
                        </a:spcAft>
                      </a:pPr>
                      <a:r>
                        <a:rPr lang="el-GR" sz="2400">
                          <a:latin typeface="+mn-lt"/>
                          <a:ea typeface="Times New Roman"/>
                          <a:cs typeface="Times New Roman"/>
                        </a:rPr>
                        <a:t>Drupal</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20955" algn="r">
                        <a:spcAft>
                          <a:spcPts val="0"/>
                        </a:spcAft>
                      </a:pPr>
                      <a:r>
                        <a:rPr lang="el-GR" sz="2400" dirty="0">
                          <a:latin typeface="+mn-lt"/>
                          <a:ea typeface="Times New Roman"/>
                          <a:cs typeface="Times New Roman"/>
                        </a:rPr>
                        <a:t>37</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44145" algn="r">
                        <a:spcAft>
                          <a:spcPts val="0"/>
                        </a:spcAft>
                      </a:pPr>
                      <a:r>
                        <a:rPr lang="el-GR" sz="2400" dirty="0">
                          <a:latin typeface="+mn-lt"/>
                          <a:ea typeface="Times New Roman"/>
                          <a:cs typeface="Times New Roman"/>
                        </a:rPr>
                        <a:t>429</a:t>
                      </a:r>
                    </a:p>
                  </a:txBody>
                  <a:tcPr marL="68580" marR="68580" marT="0" marB="0" anchor="ctr">
                    <a:lnL>
                      <a:noFill/>
                    </a:lnL>
                    <a:lnR>
                      <a:noFill/>
                    </a:lnR>
                    <a:lnT>
                      <a:noFill/>
                    </a:lnT>
                    <a:lnB>
                      <a:noFill/>
                    </a:lnB>
                  </a:tcPr>
                </a:tc>
                <a:tc>
                  <a:txBody>
                    <a:bodyPr/>
                    <a:lstStyle/>
                    <a:p>
                      <a:pPr indent="144145" algn="r">
                        <a:spcAft>
                          <a:spcPts val="0"/>
                        </a:spcAft>
                      </a:pPr>
                      <a:r>
                        <a:rPr lang="el-GR" sz="2400">
                          <a:latin typeface="+mn-lt"/>
                          <a:ea typeface="Times New Roman"/>
                          <a:cs typeface="Times New Roman"/>
                        </a:rPr>
                        <a:t>11</a:t>
                      </a:r>
                    </a:p>
                  </a:txBody>
                  <a:tcPr marL="68580" marR="68580" marT="0" marB="0" anchor="ctr">
                    <a:lnL>
                      <a:noFill/>
                    </a:lnL>
                    <a:lnR>
                      <a:noFill/>
                    </a:lnR>
                    <a:lnT>
                      <a:noFill/>
                    </a:lnT>
                    <a:lnB>
                      <a:noFill/>
                    </a:lnB>
                  </a:tcPr>
                </a:tc>
              </a:tr>
              <a:tr h="0">
                <a:tc>
                  <a:txBody>
                    <a:bodyPr/>
                    <a:lstStyle/>
                    <a:p>
                      <a:pPr indent="20955" algn="l">
                        <a:spcAft>
                          <a:spcPts val="0"/>
                        </a:spcAft>
                      </a:pPr>
                      <a:r>
                        <a:rPr lang="el-GR" sz="2400">
                          <a:latin typeface="+mn-lt"/>
                          <a:ea typeface="Times New Roman"/>
                          <a:cs typeface="Times New Roman"/>
                        </a:rPr>
                        <a:t>OpenCart</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20955" algn="r">
                        <a:spcAft>
                          <a:spcPts val="0"/>
                        </a:spcAft>
                      </a:pPr>
                      <a:r>
                        <a:rPr lang="el-GR" sz="2400">
                          <a:latin typeface="+mn-lt"/>
                          <a:ea typeface="Times New Roman"/>
                          <a:cs typeface="Times New Roman"/>
                        </a:rPr>
                        <a:t>59</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indent="144145" algn="r">
                        <a:spcAft>
                          <a:spcPts val="0"/>
                        </a:spcAft>
                      </a:pPr>
                      <a:r>
                        <a:rPr lang="el-GR" sz="2400" dirty="0">
                          <a:latin typeface="+mn-lt"/>
                          <a:ea typeface="Times New Roman"/>
                          <a:cs typeface="Times New Roman"/>
                        </a:rPr>
                        <a:t>765</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144145" algn="r">
                        <a:spcAft>
                          <a:spcPts val="0"/>
                        </a:spcAft>
                      </a:pPr>
                      <a:r>
                        <a:rPr lang="el-GR" sz="2400" dirty="0">
                          <a:latin typeface="+mn-lt"/>
                          <a:ea typeface="Times New Roman"/>
                          <a:cs typeface="Times New Roman"/>
                        </a:rPr>
                        <a:t>12,9</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 independent measures for all data sets</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101</a:t>
            </a:fld>
            <a:endParaRPr lang="en-US">
              <a:solidFill>
                <a:prstClr val="black">
                  <a:tint val="75000"/>
                </a:prstClr>
              </a:solidFill>
            </a:endParaRPr>
          </a:p>
        </p:txBody>
      </p:sp>
      <p:pic>
        <p:nvPicPr>
          <p:cNvPr id="4" name="Picture 3"/>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187624" y="2196548"/>
            <a:ext cx="6624736" cy="3752732"/>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Area occupied by the graph: </a:t>
            </a:r>
            <a:br>
              <a:rPr lang="en-US" dirty="0" smtClean="0"/>
            </a:br>
            <a:r>
              <a:rPr lang="en-US" dirty="0" smtClean="0"/>
              <a:t>no clear winner</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102</a:t>
            </a:fld>
            <a:endParaRPr lang="en-US">
              <a:solidFill>
                <a:prstClr val="black">
                  <a:tint val="75000"/>
                </a:prstClr>
              </a:solidFill>
            </a:endParaRPr>
          </a:p>
        </p:txBody>
      </p:sp>
      <p:pic>
        <p:nvPicPr>
          <p:cNvPr id="4" name="Picture 3"/>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55576" y="1412776"/>
            <a:ext cx="7272808" cy="5400600"/>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Area occupied by the produced graph (absolute and pct over MBR)</a:t>
            </a:r>
            <a:endParaRPr lang="el-GR" sz="3200"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103</a:t>
            </a:fld>
            <a:endParaRPr lang="en-US">
              <a:solidFill>
                <a:prstClr val="black">
                  <a:tint val="75000"/>
                </a:prstClr>
              </a:solidFill>
            </a:endParaRPr>
          </a:p>
        </p:txBody>
      </p:sp>
      <p:pic>
        <p:nvPicPr>
          <p:cNvPr id="58371" name="Picture 3" descr="E:\Presentation\experiments_area.PNG"/>
          <p:cNvPicPr>
            <a:picLocks noChangeAspect="1" noChangeArrowheads="1"/>
          </p:cNvPicPr>
          <p:nvPr/>
        </p:nvPicPr>
        <p:blipFill>
          <a:blip r:embed="rId2" cstate="print"/>
          <a:srcRect/>
          <a:stretch>
            <a:fillRect/>
          </a:stretch>
        </p:blipFill>
        <p:spPr bwMode="auto">
          <a:xfrm>
            <a:off x="467544" y="1640200"/>
            <a:ext cx="8061960" cy="2141220"/>
          </a:xfrm>
          <a:prstGeom prst="rect">
            <a:avLst/>
          </a:prstGeom>
          <a:noFill/>
        </p:spPr>
      </p:pic>
      <p:pic>
        <p:nvPicPr>
          <p:cNvPr id="58372" name="Picture 4" descr="E:\Presentation\experiments_areaPct.PNG"/>
          <p:cNvPicPr>
            <a:picLocks noChangeAspect="1" noChangeArrowheads="1"/>
          </p:cNvPicPr>
          <p:nvPr/>
        </p:nvPicPr>
        <p:blipFill>
          <a:blip r:embed="rId3" cstate="print"/>
          <a:srcRect/>
          <a:stretch>
            <a:fillRect/>
          </a:stretch>
        </p:blipFill>
        <p:spPr bwMode="auto">
          <a:xfrm>
            <a:off x="467544" y="4160480"/>
            <a:ext cx="8077200" cy="2148840"/>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Time considerations</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104</a:t>
            </a:fld>
            <a:endParaRPr lang="en-US">
              <a:solidFill>
                <a:prstClr val="black">
                  <a:tint val="75000"/>
                </a:prstClr>
              </a:solidFill>
            </a:endParaRPr>
          </a:p>
        </p:txBody>
      </p:sp>
      <p:pic>
        <p:nvPicPr>
          <p:cNvPr id="4" name="Picture 3"/>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228184" y="260648"/>
            <a:ext cx="2738640" cy="2053029"/>
          </a:xfrm>
          <a:prstGeom prst="rect">
            <a:avLst/>
          </a:prstGeom>
          <a:noFill/>
        </p:spPr>
      </p:pic>
      <p:pic>
        <p:nvPicPr>
          <p:cNvPr id="6" name="Picture 5"/>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07504" y="1844824"/>
            <a:ext cx="5976664" cy="3960440"/>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p:cNvSpPr txBox="1"/>
          <p:nvPr/>
        </p:nvSpPr>
        <p:spPr>
          <a:xfrm>
            <a:off x="722520" y="4406400"/>
            <a:ext cx="7772040" cy="1361880"/>
          </a:xfrm>
          <a:prstGeom prst="rect">
            <a:avLst/>
          </a:prstGeom>
        </p:spPr>
        <p:txBody>
          <a:bodyPr/>
          <a:lstStyle/>
          <a:p>
            <a:pPr>
              <a:lnSpc>
                <a:spcPct val="100000"/>
              </a:lnSpc>
            </a:pPr>
            <a:r>
              <a:rPr lang="en-US" sz="4000" b="1" dirty="0" smtClean="0">
                <a:solidFill>
                  <a:srgbClr val="000000"/>
                </a:solidFill>
              </a:rPr>
              <a:t>Any other useful slides</a:t>
            </a:r>
            <a:endParaRPr lang="en-US" sz="4000" b="1" dirty="0">
              <a:solidFill>
                <a:srgbClr val="000000"/>
              </a:solidFill>
            </a:endParaRPr>
          </a:p>
        </p:txBody>
      </p:sp>
      <p:sp>
        <p:nvSpPr>
          <p:cNvPr id="7" name="TextShape 2"/>
          <p:cNvSpPr txBox="1"/>
          <p:nvPr/>
        </p:nvSpPr>
        <p:spPr>
          <a:xfrm>
            <a:off x="722520" y="2906640"/>
            <a:ext cx="7772040" cy="1499760"/>
          </a:xfrm>
          <a:prstGeom prst="rect">
            <a:avLst/>
          </a:prstGeom>
        </p:spPr>
        <p:txBody>
          <a:bodyPr anchor="b"/>
          <a:lstStyle/>
          <a:p>
            <a:pPr>
              <a:lnSpc>
                <a:spcPct val="100000"/>
              </a:lnSpc>
            </a:pPr>
            <a:endParaRPr lang="en-US" sz="2000"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105</a:t>
            </a:fld>
            <a:endParaRPr lang="en-US">
              <a:solidFill>
                <a:prstClr val="black">
                  <a:tint val="75000"/>
                </a:prstClr>
              </a:solidFill>
            </a:endParaRPr>
          </a:p>
        </p:txBody>
      </p:sp>
    </p:spTree>
    <p:extLst>
      <p:ext uri="{BB962C8B-B14F-4D97-AF65-F5344CB8AC3E}">
        <p14:creationId xmlns:p14="http://schemas.microsoft.com/office/powerpoint/2010/main" xmlns="" val="225880688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l-GR" dirty="0"/>
          </a:p>
        </p:txBody>
      </p:sp>
      <p:sp>
        <p:nvSpPr>
          <p:cNvPr id="3" name="Content Placeholder 2"/>
          <p:cNvSpPr>
            <a:spLocks noGrp="1"/>
          </p:cNvSpPr>
          <p:nvPr>
            <p:ph idx="1"/>
          </p:nvPr>
        </p:nvSpPr>
        <p:spPr/>
        <p:txBody>
          <a:bodyPr>
            <a:normAutofit fontScale="92500" lnSpcReduction="10000"/>
          </a:bodyPr>
          <a:lstStyle/>
          <a:p>
            <a:r>
              <a:rPr lang="en-US" dirty="0" smtClean="0"/>
              <a:t>Ongoing:</a:t>
            </a:r>
          </a:p>
          <a:p>
            <a:pPr lvl="1"/>
            <a:r>
              <a:rPr lang="en-US" dirty="0" smtClean="0"/>
              <a:t>Still experimenting with coloring schemes</a:t>
            </a:r>
          </a:p>
          <a:p>
            <a:pPr lvl="1"/>
            <a:endParaRPr lang="en-US" dirty="0" smtClean="0"/>
          </a:p>
          <a:p>
            <a:r>
              <a:rPr lang="en-US" dirty="0" smtClean="0"/>
              <a:t>Open:</a:t>
            </a:r>
          </a:p>
          <a:p>
            <a:pPr lvl="1"/>
            <a:r>
              <a:rPr lang="en-US" dirty="0" smtClean="0"/>
              <a:t>Alternative visualization methods</a:t>
            </a:r>
          </a:p>
          <a:p>
            <a:pPr lvl="1"/>
            <a:r>
              <a:rPr lang="en-US" dirty="0" smtClean="0"/>
              <a:t>Other types/cases of ecosystems</a:t>
            </a:r>
          </a:p>
          <a:p>
            <a:pPr lvl="1"/>
            <a:endParaRPr lang="en-US" dirty="0" smtClean="0"/>
          </a:p>
          <a:p>
            <a:pPr lvl="1"/>
            <a:r>
              <a:rPr lang="en-US" dirty="0" smtClean="0"/>
              <a:t>Forward engineering</a:t>
            </a:r>
          </a:p>
          <a:p>
            <a:pPr lvl="1"/>
            <a:r>
              <a:rPr lang="en-US" dirty="0" smtClean="0"/>
              <a:t>Incorporate full range of “entities” / “concepts” (actors, roles, …) to make it really an “ecosystem”…</a:t>
            </a:r>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106</a:t>
            </a:fld>
            <a:endParaRPr lang="en-US">
              <a:solidFill>
                <a:prstClr val="black">
                  <a:tint val="75000"/>
                </a:prstClr>
              </a:solidFill>
            </a:endParaRPr>
          </a:p>
        </p:txBody>
      </p:sp>
      <p:pic>
        <p:nvPicPr>
          <p:cNvPr id="5" name="Picture 5" descr="C:\Users\pvassil\AppData\Local\Microsoft\Windows\Temporary Internet Files\Content.IE5\ES7NY6W8\MC900439851[1].wmf"/>
          <p:cNvPicPr>
            <a:picLocks noChangeAspect="1" noChangeArrowheads="1"/>
          </p:cNvPicPr>
          <p:nvPr/>
        </p:nvPicPr>
        <p:blipFill>
          <a:blip r:embed="rId2" cstate="print"/>
          <a:srcRect/>
          <a:stretch>
            <a:fillRect/>
          </a:stretch>
        </p:blipFill>
        <p:spPr bwMode="auto">
          <a:xfrm>
            <a:off x="6804248" y="476672"/>
            <a:ext cx="1924050" cy="1536700"/>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methods provided by Jung</a:t>
            </a:r>
            <a:endParaRPr lang="el-GR" dirty="0"/>
          </a:p>
        </p:txBody>
      </p:sp>
      <p:sp>
        <p:nvSpPr>
          <p:cNvPr id="3" name="Content Placeholder 2"/>
          <p:cNvSpPr>
            <a:spLocks noGrp="1"/>
          </p:cNvSpPr>
          <p:nvPr>
            <p:ph idx="1"/>
          </p:nvPr>
        </p:nvSpPr>
        <p:spPr/>
        <p:txBody>
          <a:bodyPr>
            <a:normAutofit/>
          </a:bodyPr>
          <a:lstStyle/>
          <a:p>
            <a:pPr lvl="0"/>
            <a:r>
              <a:rPr lang="en-US" dirty="0" smtClean="0"/>
              <a:t>A simple Circular Layout that places vertices randomly on a circle</a:t>
            </a:r>
            <a:endParaRPr lang="el-GR" dirty="0" smtClean="0"/>
          </a:p>
          <a:p>
            <a:pPr lvl="0"/>
            <a:r>
              <a:rPr lang="el-GR" dirty="0" err="1" smtClean="0"/>
              <a:t>The</a:t>
            </a:r>
            <a:r>
              <a:rPr lang="el-GR" dirty="0" smtClean="0"/>
              <a:t> </a:t>
            </a:r>
            <a:r>
              <a:rPr lang="en-US" dirty="0" err="1" smtClean="0"/>
              <a:t>Fruchterman-Reingold</a:t>
            </a:r>
            <a:r>
              <a:rPr lang="en-US" dirty="0" smtClean="0"/>
              <a:t> algorithm [FrRe91]</a:t>
            </a:r>
            <a:endParaRPr lang="el-GR" dirty="0" smtClean="0"/>
          </a:p>
          <a:p>
            <a:pPr lvl="0"/>
            <a:r>
              <a:rPr lang="en-US" dirty="0" smtClean="0"/>
              <a:t>Meyer's "Self-Organizing Map" layout [Meye98]</a:t>
            </a:r>
            <a:endParaRPr lang="el-GR" dirty="0" smtClean="0"/>
          </a:p>
          <a:p>
            <a:pPr lvl="0"/>
            <a:r>
              <a:rPr lang="en-US" dirty="0" smtClean="0"/>
              <a:t>The </a:t>
            </a:r>
            <a:r>
              <a:rPr lang="en-US" dirty="0" err="1" smtClean="0"/>
              <a:t>Kamada</a:t>
            </a:r>
            <a:r>
              <a:rPr lang="en-US" dirty="0" smtClean="0"/>
              <a:t>-Kawai algorithm [KaKa89] </a:t>
            </a:r>
          </a:p>
          <a:p>
            <a:pPr lvl="0"/>
            <a:r>
              <a:rPr lang="en-US" dirty="0" smtClean="0"/>
              <a:t>A simple force-directed spring-</a:t>
            </a:r>
            <a:r>
              <a:rPr lang="en-US" dirty="0" err="1" smtClean="0"/>
              <a:t>embeder</a:t>
            </a:r>
            <a:r>
              <a:rPr lang="en-US" dirty="0" smtClean="0"/>
              <a:t> [dETT99]</a:t>
            </a:r>
            <a:endParaRPr lang="el-GR"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107</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3333CC"/>
                </a:solidFill>
              </a:rPr>
              <a:t>Alternative methods provided by Jung</a:t>
            </a:r>
            <a:endParaRPr lang="el-GR" sz="4000" dirty="0" smtClean="0">
              <a:solidFill>
                <a:srgbClr val="3333CC"/>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108</a:t>
            </a:fld>
            <a:endParaRPr lang="en-US">
              <a:solidFill>
                <a:prstClr val="black">
                  <a:tint val="75000"/>
                </a:prstClr>
              </a:solidFill>
            </a:endParaRPr>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323528" y="2708920"/>
            <a:ext cx="1872208" cy="1944216"/>
          </a:xfrm>
          <a:prstGeom prst="rect">
            <a:avLst/>
          </a:prstGeom>
        </p:spPr>
      </p:pic>
      <p:pic>
        <p:nvPicPr>
          <p:cNvPr id="5" name="Picture 4"/>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479870" y="1628800"/>
            <a:ext cx="2592288" cy="1728192"/>
          </a:xfrm>
          <a:prstGeom prst="rect">
            <a:avLst/>
          </a:prstGeom>
          <a:ln>
            <a:solidFill>
              <a:srgbClr val="002060"/>
            </a:solidFill>
          </a:ln>
        </p:spPr>
      </p:pic>
      <p:pic>
        <p:nvPicPr>
          <p:cNvPr id="6" name="Picture 5"/>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5364088" y="1628800"/>
            <a:ext cx="2808312" cy="1728192"/>
          </a:xfrm>
          <a:prstGeom prst="rect">
            <a:avLst/>
          </a:prstGeom>
          <a:ln>
            <a:solidFill>
              <a:srgbClr val="002060"/>
            </a:solidFill>
          </a:ln>
        </p:spPr>
      </p:pic>
      <p:pic>
        <p:nvPicPr>
          <p:cNvPr id="7" name="Picture 6"/>
          <p:cNvPicPr/>
          <p:nvPr/>
        </p:nvPicPr>
        <p:blipFill>
          <a:blip r:embed="rId5"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483768" y="4221088"/>
            <a:ext cx="2588390" cy="1656184"/>
          </a:xfrm>
          <a:prstGeom prst="rect">
            <a:avLst/>
          </a:prstGeom>
          <a:ln>
            <a:solidFill>
              <a:srgbClr val="002060"/>
            </a:solidFill>
          </a:ln>
        </p:spPr>
      </p:pic>
      <p:pic>
        <p:nvPicPr>
          <p:cNvPr id="8" name="Picture 7"/>
          <p:cNvPicPr/>
          <p:nvPr/>
        </p:nvPicPr>
        <p:blipFill>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5364088" y="4221088"/>
            <a:ext cx="3384376" cy="1656184"/>
          </a:xfrm>
          <a:prstGeom prst="rect">
            <a:avLst/>
          </a:prstGeom>
          <a:ln>
            <a:solidFill>
              <a:srgbClr val="002060"/>
            </a:solidFill>
          </a:ln>
        </p:spPr>
      </p:pic>
      <p:sp>
        <p:nvSpPr>
          <p:cNvPr id="9" name="TextBox 8"/>
          <p:cNvSpPr txBox="1"/>
          <p:nvPr/>
        </p:nvSpPr>
        <p:spPr>
          <a:xfrm>
            <a:off x="467544" y="4941168"/>
            <a:ext cx="1368152" cy="646331"/>
          </a:xfrm>
          <a:prstGeom prst="rect">
            <a:avLst/>
          </a:prstGeom>
          <a:noFill/>
        </p:spPr>
        <p:txBody>
          <a:bodyPr wrap="square" rtlCol="0">
            <a:spAutoFit/>
          </a:bodyPr>
          <a:lstStyle/>
          <a:p>
            <a:pPr algn="ctr"/>
            <a:r>
              <a:rPr lang="en-US" dirty="0" smtClean="0"/>
              <a:t>Random Circular</a:t>
            </a:r>
            <a:endParaRPr lang="el-GR" dirty="0"/>
          </a:p>
        </p:txBody>
      </p:sp>
      <p:sp>
        <p:nvSpPr>
          <p:cNvPr id="10" name="TextBox 9"/>
          <p:cNvSpPr txBox="1"/>
          <p:nvPr/>
        </p:nvSpPr>
        <p:spPr>
          <a:xfrm>
            <a:off x="323528" y="1340768"/>
            <a:ext cx="1728192" cy="923330"/>
          </a:xfrm>
          <a:prstGeom prst="rect">
            <a:avLst/>
          </a:prstGeom>
          <a:noFill/>
        </p:spPr>
        <p:txBody>
          <a:bodyPr wrap="square" rtlCol="0">
            <a:spAutoFit/>
          </a:bodyPr>
          <a:lstStyle/>
          <a:p>
            <a:r>
              <a:rPr lang="en-US" dirty="0" err="1" smtClean="0">
                <a:solidFill>
                  <a:srgbClr val="0000FF"/>
                </a:solidFill>
              </a:rPr>
              <a:t>Biosql</a:t>
            </a:r>
            <a:r>
              <a:rPr lang="en-US" dirty="0" smtClean="0">
                <a:solidFill>
                  <a:srgbClr val="0000FF"/>
                </a:solidFill>
              </a:rPr>
              <a:t> visualized by Jung’s built –</a:t>
            </a:r>
            <a:r>
              <a:rPr lang="en-US" dirty="0" err="1" smtClean="0">
                <a:solidFill>
                  <a:srgbClr val="0000FF"/>
                </a:solidFill>
              </a:rPr>
              <a:t>in’s</a:t>
            </a:r>
            <a:endParaRPr lang="el-GR" dirty="0">
              <a:solidFill>
                <a:srgbClr val="0000FF"/>
              </a:solidFill>
            </a:endParaRPr>
          </a:p>
        </p:txBody>
      </p:sp>
      <p:sp>
        <p:nvSpPr>
          <p:cNvPr id="11" name="Rectangle 10"/>
          <p:cNvSpPr/>
          <p:nvPr/>
        </p:nvSpPr>
        <p:spPr>
          <a:xfrm>
            <a:off x="2627784" y="3465004"/>
            <a:ext cx="2282356" cy="369332"/>
          </a:xfrm>
          <a:prstGeom prst="rect">
            <a:avLst/>
          </a:prstGeom>
        </p:spPr>
        <p:txBody>
          <a:bodyPr wrap="none">
            <a:spAutoFit/>
          </a:bodyPr>
          <a:lstStyle/>
          <a:p>
            <a:r>
              <a:rPr lang="en-US" dirty="0" err="1" smtClean="0"/>
              <a:t>Fruchterman-Reingold</a:t>
            </a:r>
            <a:endParaRPr lang="el-GR" dirty="0"/>
          </a:p>
        </p:txBody>
      </p:sp>
      <p:sp>
        <p:nvSpPr>
          <p:cNvPr id="12" name="Rectangle 11"/>
          <p:cNvSpPr/>
          <p:nvPr/>
        </p:nvSpPr>
        <p:spPr>
          <a:xfrm>
            <a:off x="6444208" y="3465004"/>
            <a:ext cx="792718" cy="369332"/>
          </a:xfrm>
          <a:prstGeom prst="rect">
            <a:avLst/>
          </a:prstGeom>
        </p:spPr>
        <p:txBody>
          <a:bodyPr wrap="none">
            <a:spAutoFit/>
          </a:bodyPr>
          <a:lstStyle/>
          <a:p>
            <a:r>
              <a:rPr lang="en-US" dirty="0" smtClean="0"/>
              <a:t>Meyer</a:t>
            </a:r>
            <a:endParaRPr lang="el-GR" dirty="0"/>
          </a:p>
        </p:txBody>
      </p:sp>
      <p:sp>
        <p:nvSpPr>
          <p:cNvPr id="13" name="Rectangle 12"/>
          <p:cNvSpPr/>
          <p:nvPr/>
        </p:nvSpPr>
        <p:spPr>
          <a:xfrm>
            <a:off x="3059832" y="5985284"/>
            <a:ext cx="1561005" cy="369332"/>
          </a:xfrm>
          <a:prstGeom prst="rect">
            <a:avLst/>
          </a:prstGeom>
        </p:spPr>
        <p:txBody>
          <a:bodyPr wrap="none">
            <a:spAutoFit/>
          </a:bodyPr>
          <a:lstStyle/>
          <a:p>
            <a:r>
              <a:rPr lang="en-US" dirty="0" err="1" smtClean="0"/>
              <a:t>Kamada</a:t>
            </a:r>
            <a:r>
              <a:rPr lang="en-US" dirty="0" smtClean="0"/>
              <a:t>-Kawai</a:t>
            </a:r>
            <a:endParaRPr lang="el-GR" dirty="0"/>
          </a:p>
        </p:txBody>
      </p:sp>
      <p:sp>
        <p:nvSpPr>
          <p:cNvPr id="14" name="Rectangle 13"/>
          <p:cNvSpPr/>
          <p:nvPr/>
        </p:nvSpPr>
        <p:spPr>
          <a:xfrm>
            <a:off x="6012160" y="5985284"/>
            <a:ext cx="2264531" cy="369332"/>
          </a:xfrm>
          <a:prstGeom prst="rect">
            <a:avLst/>
          </a:prstGeom>
        </p:spPr>
        <p:txBody>
          <a:bodyPr wrap="none">
            <a:spAutoFit/>
          </a:bodyPr>
          <a:lstStyle/>
          <a:p>
            <a:r>
              <a:rPr lang="en-US" dirty="0" smtClean="0"/>
              <a:t>Force-directed springs</a:t>
            </a:r>
            <a:endParaRPr lang="el-GR"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Tales of glory</a:t>
            </a:r>
            <a:endParaRPr lang="el-GR" dirty="0"/>
          </a:p>
        </p:txBody>
      </p:sp>
      <p:sp>
        <p:nvSpPr>
          <p:cNvPr id="3" name="Text Placeholder 2"/>
          <p:cNvSpPr>
            <a:spLocks noGrp="1"/>
          </p:cNvSpPr>
          <p:nvPr>
            <p:ph type="body" idx="1"/>
          </p:nvPr>
        </p:nvSpPr>
        <p:spPr/>
        <p:txBody>
          <a:bodyPr/>
          <a:lstStyle/>
          <a:p>
            <a:r>
              <a:rPr lang="en-US" dirty="0" smtClean="0"/>
              <a:t>A short story executed over </a:t>
            </a:r>
            <a:r>
              <a:rPr lang="en-US" dirty="0" smtClean="0"/>
              <a:t>one of </a:t>
            </a:r>
            <a:r>
              <a:rPr lang="en-US" smtClean="0"/>
              <a:t>the latest </a:t>
            </a:r>
            <a:r>
              <a:rPr lang="en-US" dirty="0" smtClean="0"/>
              <a:t>v. of Hecataeus</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109</a:t>
            </a:fld>
            <a:endParaRPr lang="en-US">
              <a:solidFill>
                <a:prstClr val="black">
                  <a:tint val="75000"/>
                </a:prst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and (finally) here is the method to construct the map:</a:t>
            </a:r>
            <a:endParaRPr lang="el-GR"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b="1" dirty="0" smtClean="0">
                <a:solidFill>
                  <a:srgbClr val="0000FF"/>
                </a:solidFill>
              </a:rPr>
              <a:t>Cluster similar nodes in groups (clusters)</a:t>
            </a:r>
          </a:p>
          <a:p>
            <a:pPr marL="914400" lvl="1" indent="-514350"/>
            <a:r>
              <a:rPr lang="en-US" dirty="0" smtClean="0"/>
              <a:t>A cluster is a set of relations, views and queries</a:t>
            </a:r>
          </a:p>
          <a:p>
            <a:pPr marL="914400" lvl="1" indent="-514350"/>
            <a:r>
              <a:rPr lang="en-US" dirty="0" smtClean="0"/>
              <a:t>Similarity is determined by the edges </a:t>
            </a:r>
          </a:p>
          <a:p>
            <a:pPr marL="514350" indent="-514350">
              <a:buFont typeface="+mj-lt"/>
              <a:buAutoNum type="arabicPeriod"/>
            </a:pPr>
            <a:r>
              <a:rPr lang="en-US" b="1" dirty="0" smtClean="0">
                <a:solidFill>
                  <a:srgbClr val="C00000"/>
                </a:solidFill>
              </a:rPr>
              <a:t>Estimate the space required for each cluster</a:t>
            </a:r>
          </a:p>
          <a:p>
            <a:pPr marL="914400" lvl="1" indent="-514350"/>
            <a:r>
              <a:rPr lang="en-US" dirty="0" smtClean="0"/>
              <a:t>… to avoid cluster overlaps later</a:t>
            </a:r>
          </a:p>
          <a:p>
            <a:pPr marL="514350" indent="-514350">
              <a:buFont typeface="+mj-lt"/>
              <a:buAutoNum type="arabicPeriod"/>
            </a:pPr>
            <a:r>
              <a:rPr lang="en-US" dirty="0" smtClean="0"/>
              <a:t>3 alternative methods to </a:t>
            </a:r>
            <a:r>
              <a:rPr lang="en-US" b="1" dirty="0" smtClean="0">
                <a:solidFill>
                  <a:srgbClr val="0000FF"/>
                </a:solidFill>
              </a:rPr>
              <a:t>place clusters on a 2D canvas</a:t>
            </a:r>
          </a:p>
          <a:p>
            <a:pPr marL="914400" lvl="1" indent="-514350"/>
            <a:r>
              <a:rPr lang="en-US" dirty="0" smtClean="0"/>
              <a:t>Single circle</a:t>
            </a:r>
          </a:p>
          <a:p>
            <a:pPr marL="914400" lvl="1" indent="-514350"/>
            <a:r>
              <a:rPr lang="en-US" dirty="0" smtClean="0"/>
              <a:t>Concentric Circles</a:t>
            </a:r>
          </a:p>
          <a:p>
            <a:pPr marL="914400" lvl="1" indent="-514350"/>
            <a:r>
              <a:rPr lang="en-US" dirty="0" smtClean="0"/>
              <a:t>Concentric Arcs</a:t>
            </a:r>
          </a:p>
          <a:p>
            <a:pPr marL="514350" indent="-514350">
              <a:buFont typeface="+mj-lt"/>
              <a:buAutoNum type="arabicPeriod"/>
            </a:pPr>
            <a:r>
              <a:rPr lang="en-US" b="1" dirty="0" smtClean="0">
                <a:solidFill>
                  <a:srgbClr val="C00000"/>
                </a:solidFill>
              </a:rPr>
              <a:t>Place the nodes of each cluster in concentric circles</a:t>
            </a:r>
            <a:r>
              <a:rPr lang="en-US" b="1" dirty="0" smtClean="0"/>
              <a:t>, internally in the cluster</a:t>
            </a:r>
            <a:endParaRPr lang="el-GR" b="1"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Circular placement</a:t>
            </a:r>
            <a:endParaRPr lang="el-GR" dirty="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110</a:t>
            </a:fld>
            <a:endParaRPr lang="en-US">
              <a:solidFill>
                <a:prstClr val="black">
                  <a:tint val="75000"/>
                </a:prstClr>
              </a:solidFill>
            </a:endParaRPr>
          </a:p>
        </p:txBody>
      </p:sp>
      <p:pic>
        <p:nvPicPr>
          <p:cNvPr id="238594" name="Picture 2" descr="D:\Users\pvassil\RESEARCH\ACCEPTED\2014\14ER\Presentation\presentationHecataeus_better\Hecataeus01.png"/>
          <p:cNvPicPr>
            <a:picLocks noChangeAspect="1" noChangeArrowheads="1"/>
          </p:cNvPicPr>
          <p:nvPr/>
        </p:nvPicPr>
        <p:blipFill>
          <a:blip r:embed="rId2" cstate="print"/>
          <a:srcRect/>
          <a:stretch>
            <a:fillRect/>
          </a:stretch>
        </p:blipFill>
        <p:spPr bwMode="auto">
          <a:xfrm>
            <a:off x="179512" y="1412776"/>
            <a:ext cx="8692154" cy="4889337"/>
          </a:xfrm>
          <a:prstGeom prst="rect">
            <a:avLst/>
          </a:prstGeom>
          <a:noFill/>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Labels on/off</a:t>
            </a:r>
            <a:endParaRPr lang="el-GR" dirty="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111</a:t>
            </a:fld>
            <a:endParaRPr lang="en-US">
              <a:solidFill>
                <a:prstClr val="black">
                  <a:tint val="75000"/>
                </a:prstClr>
              </a:solidFill>
            </a:endParaRPr>
          </a:p>
        </p:txBody>
      </p:sp>
      <p:pic>
        <p:nvPicPr>
          <p:cNvPr id="242690" name="Picture 2" descr="D:\Users\pvassil\RESEARCH\ACCEPTED\2014\14ER\Presentation\presentationHecataeus_better\Hecataeus02.png"/>
          <p:cNvPicPr>
            <a:picLocks noChangeAspect="1" noChangeArrowheads="1"/>
          </p:cNvPicPr>
          <p:nvPr/>
        </p:nvPicPr>
        <p:blipFill>
          <a:blip r:embed="rId2" cstate="print"/>
          <a:srcRect/>
          <a:stretch>
            <a:fillRect/>
          </a:stretch>
        </p:blipFill>
        <p:spPr bwMode="auto">
          <a:xfrm>
            <a:off x="179512" y="1419983"/>
            <a:ext cx="8692154" cy="4889337"/>
          </a:xfrm>
          <a:prstGeom prst="rect">
            <a:avLst/>
          </a:prstGeom>
          <a:noFill/>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if I modify table </a:t>
            </a:r>
            <a:r>
              <a:rPr lang="en-US" dirty="0" err="1" smtClean="0"/>
              <a:t>search_index</a:t>
            </a:r>
            <a:r>
              <a:rPr lang="en-US" dirty="0" smtClean="0"/>
              <a:t>? Who are the neighbors?</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112</a:t>
            </a:fld>
            <a:endParaRPr lang="en-US">
              <a:solidFill>
                <a:prstClr val="black">
                  <a:tint val="75000"/>
                </a:prstClr>
              </a:solidFill>
            </a:endParaRPr>
          </a:p>
        </p:txBody>
      </p:sp>
      <p:pic>
        <p:nvPicPr>
          <p:cNvPr id="243714" name="Picture 2" descr="D:\Users\pvassil\RESEARCH\ACCEPTED\2014\14ER\Presentation\presentationHecataeus_better\Hecataeus03.png"/>
          <p:cNvPicPr>
            <a:picLocks noChangeAspect="1" noChangeArrowheads="1"/>
          </p:cNvPicPr>
          <p:nvPr/>
        </p:nvPicPr>
        <p:blipFill>
          <a:blip r:embed="rId2" cstate="print"/>
          <a:srcRect/>
          <a:stretch>
            <a:fillRect/>
          </a:stretch>
        </p:blipFill>
        <p:spPr bwMode="auto">
          <a:xfrm>
            <a:off x="179512" y="1419983"/>
            <a:ext cx="8692154" cy="4889337"/>
          </a:xfrm>
          <a:prstGeom prst="rect">
            <a:avLst/>
          </a:prstGeom>
          <a:noFill/>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if I modify table </a:t>
            </a:r>
            <a:r>
              <a:rPr lang="en-US" dirty="0" err="1" smtClean="0"/>
              <a:t>search_index</a:t>
            </a:r>
            <a:r>
              <a:rPr lang="en-US" dirty="0" smtClean="0"/>
              <a:t>? Who are the neighbors?</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113</a:t>
            </a:fld>
            <a:endParaRPr lang="en-US">
              <a:solidFill>
                <a:prstClr val="black">
                  <a:tint val="75000"/>
                </a:prstClr>
              </a:solidFill>
            </a:endParaRPr>
          </a:p>
        </p:txBody>
      </p:sp>
      <p:pic>
        <p:nvPicPr>
          <p:cNvPr id="244738" name="Picture 2" descr="D:\Users\pvassil\RESEARCH\ACCEPTED\2014\14ER\Presentation\presentationHecataeus_better\Hecataeus04.png"/>
          <p:cNvPicPr>
            <a:picLocks noChangeAspect="1" noChangeArrowheads="1"/>
          </p:cNvPicPr>
          <p:nvPr/>
        </p:nvPicPr>
        <p:blipFill>
          <a:blip r:embed="rId2" cstate="print"/>
          <a:srcRect/>
          <a:stretch>
            <a:fillRect/>
          </a:stretch>
        </p:blipFill>
        <p:spPr bwMode="auto">
          <a:xfrm>
            <a:off x="179512" y="1412776"/>
            <a:ext cx="8692154" cy="4889337"/>
          </a:xfrm>
          <a:prstGeom prst="rect">
            <a:avLst/>
          </a:prstGeom>
          <a:noFill/>
        </p:spPr>
      </p:pic>
      <p:sp>
        <p:nvSpPr>
          <p:cNvPr id="6" name="Up Arrow 5"/>
          <p:cNvSpPr/>
          <p:nvPr/>
        </p:nvSpPr>
        <p:spPr>
          <a:xfrm>
            <a:off x="3995936" y="5661248"/>
            <a:ext cx="648072"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Up Arrow 6"/>
          <p:cNvSpPr/>
          <p:nvPr/>
        </p:nvSpPr>
        <p:spPr>
          <a:xfrm>
            <a:off x="7812360" y="4941168"/>
            <a:ext cx="648072"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2195736" y="6381328"/>
            <a:ext cx="4248472" cy="369332"/>
          </a:xfrm>
          <a:prstGeom prst="rect">
            <a:avLst/>
          </a:prstGeom>
          <a:noFill/>
        </p:spPr>
        <p:txBody>
          <a:bodyPr wrap="square" rtlCol="0">
            <a:spAutoFit/>
          </a:bodyPr>
          <a:lstStyle/>
          <a:p>
            <a:r>
              <a:rPr lang="en-US" dirty="0" smtClean="0"/>
              <a:t>Tooltips with info on the script &amp; query</a:t>
            </a:r>
            <a:endParaRPr lang="el-GR"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file structure too…</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114</a:t>
            </a:fld>
            <a:endParaRPr lang="en-US">
              <a:solidFill>
                <a:prstClr val="black">
                  <a:tint val="75000"/>
                </a:prstClr>
              </a:solidFill>
            </a:endParaRPr>
          </a:p>
        </p:txBody>
      </p:sp>
      <p:pic>
        <p:nvPicPr>
          <p:cNvPr id="245762" name="Picture 2" descr="D:\Users\pvassil\RESEARCH\ACCEPTED\2014\14ER\Presentation\presentationHecataeus_better\Hecataeus05.png"/>
          <p:cNvPicPr>
            <a:picLocks noChangeAspect="1" noChangeArrowheads="1"/>
          </p:cNvPicPr>
          <p:nvPr/>
        </p:nvPicPr>
        <p:blipFill>
          <a:blip r:embed="rId2" cstate="print"/>
          <a:srcRect/>
          <a:stretch>
            <a:fillRect/>
          </a:stretch>
        </p:blipFill>
        <p:spPr bwMode="auto">
          <a:xfrm>
            <a:off x="179512" y="1412776"/>
            <a:ext cx="8692154" cy="4889337"/>
          </a:xfrm>
          <a:prstGeom prst="rect">
            <a:avLst/>
          </a:prstGeom>
          <a:noFill/>
        </p:spPr>
      </p:pic>
      <p:sp>
        <p:nvSpPr>
          <p:cNvPr id="5" name="Up Arrow 4"/>
          <p:cNvSpPr/>
          <p:nvPr/>
        </p:nvSpPr>
        <p:spPr>
          <a:xfrm rot="12263154">
            <a:off x="7845232" y="2741792"/>
            <a:ext cx="648072"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Played an impact analysis scenario: delete </a:t>
            </a:r>
            <a:r>
              <a:rPr lang="en-US" dirty="0" err="1" smtClean="0"/>
              <a:t>attr</a:t>
            </a:r>
            <a:r>
              <a:rPr lang="en-US" dirty="0" smtClean="0"/>
              <a:t>. ‘word’ from </a:t>
            </a:r>
            <a:r>
              <a:rPr lang="en-US" dirty="0" err="1" smtClean="0"/>
              <a:t>search_index</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115</a:t>
            </a:fld>
            <a:endParaRPr lang="en-US">
              <a:solidFill>
                <a:prstClr val="black">
                  <a:tint val="75000"/>
                </a:prstClr>
              </a:solidFill>
            </a:endParaRPr>
          </a:p>
        </p:txBody>
      </p:sp>
      <p:pic>
        <p:nvPicPr>
          <p:cNvPr id="246786" name="Picture 2" descr="D:\Users\pvassil\RESEARCH\ACCEPTED\2014\14ER\Presentation\presentationHecataeus_better\Hecataeus06.png"/>
          <p:cNvPicPr>
            <a:picLocks noChangeAspect="1" noChangeArrowheads="1"/>
          </p:cNvPicPr>
          <p:nvPr/>
        </p:nvPicPr>
        <p:blipFill>
          <a:blip r:embed="rId2" cstate="print"/>
          <a:srcRect/>
          <a:stretch>
            <a:fillRect/>
          </a:stretch>
        </p:blipFill>
        <p:spPr bwMode="auto">
          <a:xfrm>
            <a:off x="179512" y="1412776"/>
            <a:ext cx="8692154" cy="4889337"/>
          </a:xfrm>
          <a:prstGeom prst="rect">
            <a:avLst/>
          </a:prstGeom>
          <a:noFill/>
        </p:spPr>
      </p:pic>
      <p:sp>
        <p:nvSpPr>
          <p:cNvPr id="6" name="Up Arrow 5"/>
          <p:cNvSpPr/>
          <p:nvPr/>
        </p:nvSpPr>
        <p:spPr>
          <a:xfrm rot="19894909">
            <a:off x="4111100" y="4408259"/>
            <a:ext cx="648072" cy="648072"/>
          </a:xfrm>
          <a:prstGeom prst="up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Up Arrow 6"/>
          <p:cNvSpPr/>
          <p:nvPr/>
        </p:nvSpPr>
        <p:spPr>
          <a:xfrm rot="9078666">
            <a:off x="5767896" y="2752688"/>
            <a:ext cx="648072"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3923928" y="5085184"/>
            <a:ext cx="1800200" cy="646331"/>
          </a:xfrm>
          <a:prstGeom prst="rect">
            <a:avLst/>
          </a:prstGeom>
          <a:noFill/>
        </p:spPr>
        <p:txBody>
          <a:bodyPr wrap="square" rtlCol="0">
            <a:spAutoFit/>
          </a:bodyPr>
          <a:lstStyle/>
          <a:p>
            <a:r>
              <a:rPr lang="en-US" dirty="0" smtClean="0">
                <a:solidFill>
                  <a:srgbClr val="333333"/>
                </a:solidFill>
              </a:rPr>
              <a:t>2. Queries Q215 and </a:t>
            </a:r>
            <a:r>
              <a:rPr lang="en-US" dirty="0" smtClean="0">
                <a:solidFill>
                  <a:srgbClr val="333333"/>
                </a:solidFill>
              </a:rPr>
              <a:t>Q216 </a:t>
            </a:r>
            <a:r>
              <a:rPr lang="en-US" dirty="0" smtClean="0">
                <a:solidFill>
                  <a:srgbClr val="333333"/>
                </a:solidFill>
              </a:rPr>
              <a:t>vetoed</a:t>
            </a:r>
            <a:endParaRPr lang="el-GR" dirty="0">
              <a:solidFill>
                <a:srgbClr val="333333"/>
              </a:solidFill>
            </a:endParaRPr>
          </a:p>
        </p:txBody>
      </p:sp>
      <p:sp>
        <p:nvSpPr>
          <p:cNvPr id="9" name="TextBox 8"/>
          <p:cNvSpPr txBox="1"/>
          <p:nvPr/>
        </p:nvSpPr>
        <p:spPr>
          <a:xfrm>
            <a:off x="4355976" y="2276872"/>
            <a:ext cx="1728192" cy="923330"/>
          </a:xfrm>
          <a:prstGeom prst="rect">
            <a:avLst/>
          </a:prstGeom>
          <a:noFill/>
        </p:spPr>
        <p:txBody>
          <a:bodyPr wrap="square" rtlCol="0">
            <a:spAutoFit/>
          </a:bodyPr>
          <a:lstStyle/>
          <a:p>
            <a:r>
              <a:rPr lang="en-US" dirty="0" smtClean="0">
                <a:solidFill>
                  <a:srgbClr val="FF0000"/>
                </a:solidFill>
              </a:rPr>
              <a:t>1. The table allowed the deletion, but…</a:t>
            </a:r>
            <a:endParaRPr lang="el-GR" dirty="0">
              <a:solidFill>
                <a:srgbClr val="FF0000"/>
              </a:solidFill>
            </a:endParaRPr>
          </a:p>
        </p:txBody>
      </p:sp>
      <p:sp>
        <p:nvSpPr>
          <p:cNvPr id="10" name="TextBox 9"/>
          <p:cNvSpPr txBox="1"/>
          <p:nvPr/>
        </p:nvSpPr>
        <p:spPr>
          <a:xfrm>
            <a:off x="2915816" y="5949280"/>
            <a:ext cx="3384376" cy="646331"/>
          </a:xfrm>
          <a:prstGeom prst="rect">
            <a:avLst/>
          </a:prstGeom>
          <a:solidFill>
            <a:srgbClr val="FFFFCC"/>
          </a:solidFill>
        </p:spPr>
        <p:txBody>
          <a:bodyPr wrap="square" rtlCol="0">
            <a:spAutoFit/>
          </a:bodyPr>
          <a:lstStyle/>
          <a:p>
            <a:r>
              <a:rPr lang="en-US" dirty="0" smtClean="0"/>
              <a:t>See the paper at ER 2013 for the details of impact analysis</a:t>
            </a:r>
            <a:endParaRPr lang="el-GR"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and the impact at the master graph…</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116</a:t>
            </a:fld>
            <a:endParaRPr lang="en-US">
              <a:solidFill>
                <a:prstClr val="black">
                  <a:tint val="75000"/>
                </a:prstClr>
              </a:solidFill>
            </a:endParaRPr>
          </a:p>
        </p:txBody>
      </p:sp>
      <p:pic>
        <p:nvPicPr>
          <p:cNvPr id="247810" name="Picture 2" descr="D:\Users\pvassil\RESEARCH\ACCEPTED\2014\14ER\Presentation\presentationHecataeus_better\Hecataeus07.png"/>
          <p:cNvPicPr>
            <a:picLocks noChangeAspect="1" noChangeArrowheads="1"/>
          </p:cNvPicPr>
          <p:nvPr/>
        </p:nvPicPr>
        <p:blipFill>
          <a:blip r:embed="rId2" cstate="print"/>
          <a:srcRect/>
          <a:stretch>
            <a:fillRect/>
          </a:stretch>
        </p:blipFill>
        <p:spPr bwMode="auto">
          <a:xfrm>
            <a:off x="179512" y="1412776"/>
            <a:ext cx="8692154" cy="4889337"/>
          </a:xfrm>
          <a:prstGeom prst="rect">
            <a:avLst/>
          </a:prstGeom>
          <a:noFill/>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Concentric circles</a:t>
            </a:r>
            <a:endParaRPr lang="el-GR" dirty="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117</a:t>
            </a:fld>
            <a:endParaRPr lang="en-US">
              <a:solidFill>
                <a:prstClr val="black">
                  <a:tint val="75000"/>
                </a:prstClr>
              </a:solidFill>
            </a:endParaRPr>
          </a:p>
        </p:txBody>
      </p:sp>
      <p:pic>
        <p:nvPicPr>
          <p:cNvPr id="239618" name="Picture 2" descr="D:\Users\pvassil\RESEARCH\ACCEPTED\2014\14ER\Presentation\presentationHecataeus_better\Hecataeus08.png"/>
          <p:cNvPicPr>
            <a:picLocks noChangeAspect="1" noChangeArrowheads="1"/>
          </p:cNvPicPr>
          <p:nvPr/>
        </p:nvPicPr>
        <p:blipFill>
          <a:blip r:embed="rId2" cstate="print"/>
          <a:srcRect/>
          <a:stretch>
            <a:fillRect/>
          </a:stretch>
        </p:blipFill>
        <p:spPr bwMode="auto">
          <a:xfrm>
            <a:off x="179512" y="1412776"/>
            <a:ext cx="8692154" cy="4889337"/>
          </a:xfrm>
          <a:prstGeom prst="rect">
            <a:avLst/>
          </a:prstGeom>
          <a:noFill/>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Concentric Arcs</a:t>
            </a:r>
            <a:endParaRPr lang="el-GR" dirty="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118</a:t>
            </a:fld>
            <a:endParaRPr lang="en-US">
              <a:solidFill>
                <a:prstClr val="black">
                  <a:tint val="75000"/>
                </a:prstClr>
              </a:solidFill>
            </a:endParaRPr>
          </a:p>
        </p:txBody>
      </p:sp>
      <p:pic>
        <p:nvPicPr>
          <p:cNvPr id="240642" name="Picture 2" descr="D:\Users\pvassil\RESEARCH\ACCEPTED\2014\14ER\Presentation\presentationHecataeus_better\Hecataeus09.png"/>
          <p:cNvPicPr>
            <a:picLocks noChangeAspect="1" noChangeArrowheads="1"/>
          </p:cNvPicPr>
          <p:nvPr/>
        </p:nvPicPr>
        <p:blipFill>
          <a:blip r:embed="rId2" cstate="print"/>
          <a:srcRect/>
          <a:stretch>
            <a:fillRect/>
          </a:stretch>
        </p:blipFill>
        <p:spPr bwMode="auto">
          <a:xfrm>
            <a:off x="179512" y="1412776"/>
            <a:ext cx="8692154" cy="4889337"/>
          </a:xfrm>
          <a:prstGeom prst="rect">
            <a:avLst/>
          </a:prstGeom>
          <a:noFill/>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Zooming into a cluster</a:t>
            </a:r>
            <a:endParaRPr lang="el-GR" dirty="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119</a:t>
            </a:fld>
            <a:endParaRPr lang="en-US">
              <a:solidFill>
                <a:prstClr val="black">
                  <a:tint val="75000"/>
                </a:prstClr>
              </a:solidFill>
            </a:endParaRPr>
          </a:p>
        </p:txBody>
      </p:sp>
      <p:pic>
        <p:nvPicPr>
          <p:cNvPr id="241666" name="Picture 2" descr="D:\Users\pvassil\RESEARCH\ACCEPTED\2014\14ER\Presentation\presentationHecataeus_better\Hecataeus10.png"/>
          <p:cNvPicPr>
            <a:picLocks noChangeAspect="1" noChangeArrowheads="1"/>
          </p:cNvPicPr>
          <p:nvPr/>
        </p:nvPicPr>
        <p:blipFill>
          <a:blip r:embed="rId2" cstate="print"/>
          <a:srcRect/>
          <a:stretch>
            <a:fillRect/>
          </a:stretch>
        </p:blipFill>
        <p:spPr bwMode="auto">
          <a:xfrm>
            <a:off x="179512" y="1412776"/>
            <a:ext cx="8692154" cy="488933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l-GR" dirty="0"/>
          </a:p>
        </p:txBody>
      </p:sp>
      <p:sp>
        <p:nvSpPr>
          <p:cNvPr id="3" name="Content Placeholder 2"/>
          <p:cNvSpPr>
            <a:spLocks noGrp="1"/>
          </p:cNvSpPr>
          <p:nvPr>
            <p:ph idx="1"/>
          </p:nvPr>
        </p:nvSpPr>
        <p:spPr/>
        <p:txBody>
          <a:bodyPr>
            <a:normAutofit fontScale="92500" lnSpcReduction="20000"/>
          </a:bodyPr>
          <a:lstStyle/>
          <a:p>
            <a:pPr marL="514350" indent="-514350">
              <a:buNone/>
            </a:pPr>
            <a:r>
              <a:rPr lang="en-US" dirty="0" smtClean="0">
                <a:solidFill>
                  <a:schemeClr val="bg1">
                    <a:lumMod val="50000"/>
                  </a:schemeClr>
                </a:solidFill>
              </a:rPr>
              <a:t>1. Cluster similar nodes in groups (clusters)</a:t>
            </a:r>
          </a:p>
          <a:p>
            <a:pPr marL="514350" indent="-514350">
              <a:buNone/>
            </a:pPr>
            <a:r>
              <a:rPr lang="en-US" dirty="0" smtClean="0">
                <a:solidFill>
                  <a:schemeClr val="bg1">
                    <a:lumMod val="50000"/>
                  </a:schemeClr>
                </a:solidFill>
              </a:rPr>
              <a:t>2. Estimate the space required for each cluster</a:t>
            </a:r>
          </a:p>
          <a:p>
            <a:pPr marL="514350" indent="-514350">
              <a:buNone/>
            </a:pPr>
            <a:r>
              <a:rPr lang="en-US" dirty="0" smtClean="0">
                <a:solidFill>
                  <a:schemeClr val="bg1">
                    <a:lumMod val="50000"/>
                  </a:schemeClr>
                </a:solidFill>
              </a:rPr>
              <a:t>3. Three alternative methods to place clusters on a 2D canvas</a:t>
            </a:r>
          </a:p>
          <a:p>
            <a:pPr marL="914400" lvl="1" indent="-514350"/>
            <a:r>
              <a:rPr lang="en-US" dirty="0" smtClean="0">
                <a:solidFill>
                  <a:schemeClr val="bg1">
                    <a:lumMod val="50000"/>
                  </a:schemeClr>
                </a:solidFill>
              </a:rPr>
              <a:t>Single circle</a:t>
            </a:r>
          </a:p>
          <a:p>
            <a:pPr marL="914400" lvl="1" indent="-514350"/>
            <a:r>
              <a:rPr lang="en-US" dirty="0" smtClean="0">
                <a:solidFill>
                  <a:schemeClr val="bg1">
                    <a:lumMod val="50000"/>
                  </a:schemeClr>
                </a:solidFill>
              </a:rPr>
              <a:t>Concentric Circles</a:t>
            </a:r>
          </a:p>
          <a:p>
            <a:pPr marL="914400" lvl="1" indent="-514350"/>
            <a:r>
              <a:rPr lang="en-US" dirty="0" smtClean="0">
                <a:solidFill>
                  <a:schemeClr val="bg1">
                    <a:lumMod val="50000"/>
                  </a:schemeClr>
                </a:solidFill>
              </a:rPr>
              <a:t>Concentric Arcs</a:t>
            </a:r>
          </a:p>
          <a:p>
            <a:pPr marL="514350" indent="-514350">
              <a:buNone/>
            </a:pPr>
            <a:r>
              <a:rPr lang="en-US" dirty="0" smtClean="0">
                <a:solidFill>
                  <a:schemeClr val="bg1">
                    <a:lumMod val="50000"/>
                  </a:schemeClr>
                </a:solidFill>
              </a:rPr>
              <a:t>4. Place the nodes of each cluster in concentric circles, internally in the cluster</a:t>
            </a:r>
          </a:p>
          <a:p>
            <a:pPr marL="514350" indent="-514350">
              <a:buNone/>
            </a:pPr>
            <a:r>
              <a:rPr lang="en-US" dirty="0" smtClean="0">
                <a:solidFill>
                  <a:schemeClr val="bg1">
                    <a:lumMod val="50000"/>
                  </a:schemeClr>
                </a:solidFill>
              </a:rPr>
              <a:t>5. Summing up</a:t>
            </a:r>
            <a:endParaRPr lang="el-GR"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12</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l-GR" dirty="0"/>
          </a:p>
        </p:txBody>
      </p:sp>
      <p:sp>
        <p:nvSpPr>
          <p:cNvPr id="3" name="Content Placeholder 2"/>
          <p:cNvSpPr>
            <a:spLocks noGrp="1"/>
          </p:cNvSpPr>
          <p:nvPr>
            <p:ph idx="1"/>
          </p:nvPr>
        </p:nvSpPr>
        <p:spPr/>
        <p:txBody>
          <a:bodyPr>
            <a:normAutofit fontScale="92500" lnSpcReduction="20000"/>
          </a:bodyPr>
          <a:lstStyle/>
          <a:p>
            <a:pPr marL="514350" indent="-514350">
              <a:buNone/>
            </a:pPr>
            <a:r>
              <a:rPr lang="en-US" b="1" u="sng" dirty="0" smtClean="0">
                <a:solidFill>
                  <a:srgbClr val="0000FF"/>
                </a:solidFill>
              </a:rPr>
              <a:t>1. Cluster similar nodes in groups (clusters)</a:t>
            </a:r>
          </a:p>
          <a:p>
            <a:pPr marL="514350" indent="-514350">
              <a:buNone/>
            </a:pPr>
            <a:r>
              <a:rPr lang="en-US" dirty="0" smtClean="0">
                <a:solidFill>
                  <a:schemeClr val="bg1">
                    <a:lumMod val="50000"/>
                  </a:schemeClr>
                </a:solidFill>
              </a:rPr>
              <a:t>2. Estimate the space required for each cluster</a:t>
            </a:r>
          </a:p>
          <a:p>
            <a:pPr marL="514350" indent="-514350">
              <a:buNone/>
            </a:pPr>
            <a:r>
              <a:rPr lang="en-US" dirty="0" smtClean="0">
                <a:solidFill>
                  <a:schemeClr val="bg1">
                    <a:lumMod val="50000"/>
                  </a:schemeClr>
                </a:solidFill>
              </a:rPr>
              <a:t>3. Three alternative methods to place clusters on a 2D canvas</a:t>
            </a:r>
          </a:p>
          <a:p>
            <a:pPr marL="914400" lvl="1" indent="-514350"/>
            <a:r>
              <a:rPr lang="en-US" dirty="0" smtClean="0">
                <a:solidFill>
                  <a:schemeClr val="bg1">
                    <a:lumMod val="50000"/>
                  </a:schemeClr>
                </a:solidFill>
              </a:rPr>
              <a:t>Single circle</a:t>
            </a:r>
          </a:p>
          <a:p>
            <a:pPr marL="914400" lvl="1" indent="-514350"/>
            <a:r>
              <a:rPr lang="en-US" dirty="0" smtClean="0">
                <a:solidFill>
                  <a:schemeClr val="bg1">
                    <a:lumMod val="50000"/>
                  </a:schemeClr>
                </a:solidFill>
              </a:rPr>
              <a:t>Concentric Circles</a:t>
            </a:r>
          </a:p>
          <a:p>
            <a:pPr marL="914400" lvl="1" indent="-514350"/>
            <a:r>
              <a:rPr lang="en-US" dirty="0" smtClean="0">
                <a:solidFill>
                  <a:schemeClr val="bg1">
                    <a:lumMod val="50000"/>
                  </a:schemeClr>
                </a:solidFill>
              </a:rPr>
              <a:t>Concentric Arcs</a:t>
            </a:r>
          </a:p>
          <a:p>
            <a:pPr marL="514350" indent="-514350">
              <a:buNone/>
            </a:pPr>
            <a:r>
              <a:rPr lang="en-US" dirty="0" smtClean="0">
                <a:solidFill>
                  <a:schemeClr val="bg1">
                    <a:lumMod val="50000"/>
                  </a:schemeClr>
                </a:solidFill>
              </a:rPr>
              <a:t>4. Place the nodes of each cluster in concentric circles, internally in the cluster</a:t>
            </a:r>
          </a:p>
          <a:p>
            <a:pPr marL="514350" indent="-514350">
              <a:buNone/>
            </a:pPr>
            <a:r>
              <a:rPr lang="en-US" dirty="0" smtClean="0">
                <a:solidFill>
                  <a:schemeClr val="bg1">
                    <a:lumMod val="50000"/>
                  </a:schemeClr>
                </a:solidFill>
              </a:rPr>
              <a:t>5. Summing up</a:t>
            </a:r>
            <a:endParaRPr lang="el-GR"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Clustering</a:t>
            </a:r>
            <a:endParaRPr lang="el-GR" dirty="0"/>
          </a:p>
        </p:txBody>
      </p:sp>
      <p:sp>
        <p:nvSpPr>
          <p:cNvPr id="3" name="Content Placeholder 2"/>
          <p:cNvSpPr>
            <a:spLocks noGrp="1"/>
          </p:cNvSpPr>
          <p:nvPr>
            <p:ph idx="1"/>
          </p:nvPr>
        </p:nvSpPr>
        <p:spPr/>
        <p:txBody>
          <a:bodyPr>
            <a:normAutofit fontScale="92500"/>
          </a:bodyPr>
          <a:lstStyle/>
          <a:p>
            <a:r>
              <a:rPr lang="en-US" dirty="0" smtClean="0"/>
              <a:t>We use </a:t>
            </a:r>
            <a:r>
              <a:rPr lang="en-US" dirty="0" smtClean="0">
                <a:solidFill>
                  <a:srgbClr val="0000FF"/>
                </a:solidFill>
              </a:rPr>
              <a:t>agglomerative hierarchical clustering </a:t>
            </a:r>
            <a:r>
              <a:rPr lang="en-US" dirty="0" smtClean="0"/>
              <a:t>to </a:t>
            </a:r>
            <a:r>
              <a:rPr lang="en-US" b="1" dirty="0" smtClean="0"/>
              <a:t>group objects with similar semantics</a:t>
            </a:r>
            <a:r>
              <a:rPr lang="en-US" dirty="0" smtClean="0"/>
              <a:t> in advance of graph drawing. </a:t>
            </a:r>
          </a:p>
          <a:p>
            <a:r>
              <a:rPr lang="en-US" dirty="0" smtClean="0">
                <a:solidFill>
                  <a:srgbClr val="C00000"/>
                </a:solidFill>
              </a:rPr>
              <a:t>Why? To reduce the amount of visible elements,</a:t>
            </a:r>
            <a:r>
              <a:rPr lang="en-US" dirty="0" smtClean="0"/>
              <a:t> </a:t>
            </a:r>
            <a:r>
              <a:rPr lang="en-US" dirty="0" smtClean="0">
                <a:solidFill>
                  <a:srgbClr val="C00000"/>
                </a:solidFill>
              </a:rPr>
              <a:t>visualization methods place them in groups</a:t>
            </a:r>
            <a:r>
              <a:rPr lang="en-US" dirty="0" smtClean="0"/>
              <a:t>, thus </a:t>
            </a:r>
          </a:p>
          <a:p>
            <a:pPr lvl="1"/>
            <a:r>
              <a:rPr lang="en-US" dirty="0" smtClean="0"/>
              <a:t>reducing visual clutter </a:t>
            </a:r>
          </a:p>
          <a:p>
            <a:pPr lvl="1"/>
            <a:r>
              <a:rPr lang="en-US" dirty="0" smtClean="0"/>
              <a:t>improving user understanding of the graph </a:t>
            </a:r>
          </a:p>
          <a:p>
            <a:r>
              <a:rPr lang="en-US" dirty="0" smtClean="0">
                <a:solidFill>
                  <a:srgbClr val="0000FF"/>
                </a:solidFill>
              </a:rPr>
              <a:t>Principle of proximity</a:t>
            </a:r>
            <a:r>
              <a:rPr lang="en-US" dirty="0" smtClean="0"/>
              <a:t>: similar nodes are placed next to each other </a:t>
            </a:r>
          </a:p>
          <a:p>
            <a:pPr>
              <a:buNone/>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14</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Clustering</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15</a:t>
            </a:fld>
            <a:endParaRPr lang="en-US">
              <a:solidFill>
                <a:prstClr val="black">
                  <a:tint val="75000"/>
                </a:prstClr>
              </a:solidFill>
            </a:endParaRPr>
          </a:p>
        </p:txBody>
      </p:sp>
      <p:pic>
        <p:nvPicPr>
          <p:cNvPr id="1028" name="Picture 4" descr="E:\clustering_distanceFunction.PNG"/>
          <p:cNvPicPr>
            <a:picLocks noChangeAspect="1" noChangeArrowheads="1"/>
          </p:cNvPicPr>
          <p:nvPr/>
        </p:nvPicPr>
        <p:blipFill>
          <a:blip r:embed="rId3" cstate="print"/>
          <a:srcRect/>
          <a:stretch>
            <a:fillRect/>
          </a:stretch>
        </p:blipFill>
        <p:spPr bwMode="auto">
          <a:xfrm>
            <a:off x="899592" y="3284984"/>
            <a:ext cx="6984776" cy="3047540"/>
          </a:xfrm>
          <a:prstGeom prst="rect">
            <a:avLst/>
          </a:prstGeom>
          <a:noFill/>
        </p:spPr>
      </p:pic>
      <p:pic>
        <p:nvPicPr>
          <p:cNvPr id="1029" name="Picture 5"/>
          <p:cNvPicPr>
            <a:picLocks noChangeAspect="1" noChangeArrowheads="1"/>
          </p:cNvPicPr>
          <p:nvPr/>
        </p:nvPicPr>
        <p:blipFill>
          <a:blip r:embed="rId4" cstate="print"/>
          <a:srcRect/>
          <a:stretch>
            <a:fillRect/>
          </a:stretch>
        </p:blipFill>
        <p:spPr bwMode="auto">
          <a:xfrm>
            <a:off x="467544" y="1703747"/>
            <a:ext cx="6492403" cy="15092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l-GR" dirty="0"/>
          </a:p>
        </p:txBody>
      </p:sp>
      <p:sp>
        <p:nvSpPr>
          <p:cNvPr id="3" name="Content Placeholder 2"/>
          <p:cNvSpPr>
            <a:spLocks noGrp="1"/>
          </p:cNvSpPr>
          <p:nvPr>
            <p:ph idx="1"/>
          </p:nvPr>
        </p:nvSpPr>
        <p:spPr/>
        <p:txBody>
          <a:bodyPr>
            <a:normAutofit fontScale="92500" lnSpcReduction="20000"/>
          </a:bodyPr>
          <a:lstStyle/>
          <a:p>
            <a:pPr marL="514350" indent="-514350">
              <a:buNone/>
            </a:pPr>
            <a:r>
              <a:rPr lang="en-US" dirty="0" smtClean="0">
                <a:solidFill>
                  <a:srgbClr val="0000FF"/>
                </a:solidFill>
              </a:rPr>
              <a:t>1. Cluster similar nodes in groups (clusters)</a:t>
            </a:r>
          </a:p>
          <a:p>
            <a:pPr marL="514350" indent="-514350">
              <a:buNone/>
            </a:pPr>
            <a:r>
              <a:rPr lang="en-US" b="1" u="sng" dirty="0" smtClean="0">
                <a:solidFill>
                  <a:srgbClr val="0000FF"/>
                </a:solidFill>
              </a:rPr>
              <a:t>2. Estimate the space required for each cluster</a:t>
            </a:r>
          </a:p>
          <a:p>
            <a:pPr marL="514350" indent="-514350">
              <a:buNone/>
            </a:pPr>
            <a:r>
              <a:rPr lang="en-US" dirty="0" smtClean="0">
                <a:solidFill>
                  <a:schemeClr val="bg1">
                    <a:lumMod val="50000"/>
                  </a:schemeClr>
                </a:solidFill>
              </a:rPr>
              <a:t>3. Three alternative methods to place clusters on a 2D canvas</a:t>
            </a:r>
          </a:p>
          <a:p>
            <a:pPr marL="914400" lvl="1" indent="-514350"/>
            <a:r>
              <a:rPr lang="en-US" dirty="0" smtClean="0">
                <a:solidFill>
                  <a:schemeClr val="bg1">
                    <a:lumMod val="50000"/>
                  </a:schemeClr>
                </a:solidFill>
              </a:rPr>
              <a:t>Single circle</a:t>
            </a:r>
          </a:p>
          <a:p>
            <a:pPr marL="914400" lvl="1" indent="-514350"/>
            <a:r>
              <a:rPr lang="en-US" dirty="0" smtClean="0">
                <a:solidFill>
                  <a:schemeClr val="bg1">
                    <a:lumMod val="50000"/>
                  </a:schemeClr>
                </a:solidFill>
              </a:rPr>
              <a:t>Concentric Circles</a:t>
            </a:r>
          </a:p>
          <a:p>
            <a:pPr marL="914400" lvl="1" indent="-514350"/>
            <a:r>
              <a:rPr lang="en-US" dirty="0" smtClean="0">
                <a:solidFill>
                  <a:schemeClr val="bg1">
                    <a:lumMod val="50000"/>
                  </a:schemeClr>
                </a:solidFill>
              </a:rPr>
              <a:t>Concentric Arcs</a:t>
            </a:r>
          </a:p>
          <a:p>
            <a:pPr marL="514350" indent="-514350">
              <a:buNone/>
            </a:pPr>
            <a:r>
              <a:rPr lang="en-US" dirty="0" smtClean="0">
                <a:solidFill>
                  <a:schemeClr val="bg1">
                    <a:lumMod val="50000"/>
                  </a:schemeClr>
                </a:solidFill>
              </a:rPr>
              <a:t>4. Place the nodes of each cluster in concentric circles, internally in the cluster</a:t>
            </a:r>
          </a:p>
          <a:p>
            <a:pPr marL="514350" indent="-514350">
              <a:buNone/>
            </a:pPr>
            <a:r>
              <a:rPr lang="en-US" dirty="0" smtClean="0">
                <a:solidFill>
                  <a:schemeClr val="bg1">
                    <a:lumMod val="50000"/>
                  </a:schemeClr>
                </a:solidFill>
              </a:rPr>
              <a:t>5. Summing up</a:t>
            </a:r>
            <a:endParaRPr lang="el-GR"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16</a:t>
            </a:fld>
            <a:endParaRPr lang="en-US">
              <a:solidFill>
                <a:prstClr val="black">
                  <a:tint val="75000"/>
                </a:prstClr>
              </a:solidFill>
            </a:endParaRPr>
          </a:p>
        </p:txBody>
      </p:sp>
      <p:sp>
        <p:nvSpPr>
          <p:cNvPr id="5" name="TextBox 4"/>
          <p:cNvSpPr txBox="1"/>
          <p:nvPr/>
        </p:nvSpPr>
        <p:spPr>
          <a:xfrm>
            <a:off x="107504" y="1628800"/>
            <a:ext cx="360040" cy="369332"/>
          </a:xfrm>
          <a:prstGeom prst="rect">
            <a:avLst/>
          </a:prstGeom>
          <a:noFill/>
        </p:spPr>
        <p:txBody>
          <a:bodyPr wrap="square" rtlCol="0">
            <a:spAutoFit/>
          </a:bodyPr>
          <a:lstStyle/>
          <a:p>
            <a:r>
              <a:rPr lang="en-US" dirty="0" smtClean="0">
                <a:solidFill>
                  <a:srgbClr val="0000FF"/>
                </a:solidFill>
                <a:sym typeface="Wingdings"/>
              </a:rPr>
              <a:t></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Step 2: Estimate the</a:t>
            </a:r>
            <a:br>
              <a:rPr lang="en-US" sz="3600" dirty="0" smtClean="0"/>
            </a:br>
            <a:r>
              <a:rPr lang="en-US" sz="3600" dirty="0" smtClean="0"/>
              <a:t> area of each cluster</a:t>
            </a:r>
            <a:endParaRPr lang="el-GR" sz="3600" dirty="0"/>
          </a:p>
        </p:txBody>
      </p:sp>
      <p:sp>
        <p:nvSpPr>
          <p:cNvPr id="3" name="Content Placeholder 2"/>
          <p:cNvSpPr>
            <a:spLocks noGrp="1"/>
          </p:cNvSpPr>
          <p:nvPr>
            <p:ph idx="1"/>
          </p:nvPr>
        </p:nvSpPr>
        <p:spPr>
          <a:xfrm>
            <a:off x="457200" y="1600200"/>
            <a:ext cx="5050904" cy="5141168"/>
          </a:xfrm>
        </p:spPr>
        <p:txBody>
          <a:bodyPr>
            <a:normAutofit fontScale="85000" lnSpcReduction="10000"/>
          </a:bodyPr>
          <a:lstStyle/>
          <a:p>
            <a:r>
              <a:rPr lang="en-US" dirty="0" smtClean="0"/>
              <a:t>Once the clusters have been computed, </a:t>
            </a:r>
            <a:r>
              <a:rPr lang="en-US" u="sng" dirty="0" smtClean="0"/>
              <a:t>before placing them on the 2D canvas</a:t>
            </a:r>
            <a:r>
              <a:rPr lang="en-US" dirty="0" smtClean="0"/>
              <a:t>, the next step is to </a:t>
            </a:r>
            <a:r>
              <a:rPr lang="en-US" u="sng" dirty="0" smtClean="0"/>
              <a:t>estimate the space required for each cluster</a:t>
            </a:r>
          </a:p>
          <a:p>
            <a:r>
              <a:rPr lang="en-US" dirty="0" smtClean="0"/>
              <a:t>This step is crucial and necessary for the subsequent step of cluster placement, in order to be able to </a:t>
            </a:r>
          </a:p>
          <a:p>
            <a:pPr lvl="1"/>
            <a:r>
              <a:rPr lang="en-US" b="1" dirty="0" smtClean="0">
                <a:solidFill>
                  <a:srgbClr val="0000FF"/>
                </a:solidFill>
              </a:rPr>
              <a:t>calculate the radius and area each cluster,</a:t>
            </a:r>
            <a:r>
              <a:rPr lang="en-US" dirty="0" smtClean="0"/>
              <a:t> and thus,</a:t>
            </a:r>
          </a:p>
          <a:p>
            <a:pPr lvl="1"/>
            <a:r>
              <a:rPr lang="en-US" b="1" dirty="0" smtClean="0">
                <a:solidFill>
                  <a:srgbClr val="C00000"/>
                </a:solidFill>
              </a:rPr>
              <a:t>arrange the clusters without overlaps</a:t>
            </a:r>
            <a:endParaRPr lang="el-GR" b="1"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17</a:t>
            </a:fld>
            <a:endParaRPr lang="en-US">
              <a:solidFill>
                <a:prstClr val="black">
                  <a:tint val="75000"/>
                </a:prst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5683536" y="3897661"/>
            <a:ext cx="3280952" cy="2915715"/>
          </a:xfrm>
          <a:prstGeom prst="rect">
            <a:avLst/>
          </a:prstGeom>
          <a:noFill/>
          <a:ln w="9525">
            <a:noFill/>
            <a:miter lim="800000"/>
            <a:headEnd/>
            <a:tailEnd/>
          </a:ln>
          <a:effectLst/>
        </p:spPr>
      </p:pic>
      <p:pic>
        <p:nvPicPr>
          <p:cNvPr id="6" name="Picture 5"/>
          <p:cNvPicPr>
            <a:picLocks noChangeAspect="1"/>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5744529" y="188640"/>
            <a:ext cx="3399471" cy="373384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algn="l"/>
            <a:r>
              <a:rPr lang="en-US" sz="3600" dirty="0" smtClean="0"/>
              <a:t>Step 2: Estimate the area of each cluster</a:t>
            </a:r>
            <a:br>
              <a:rPr lang="en-US" sz="3600" dirty="0" smtClean="0"/>
            </a:br>
            <a:endParaRPr lang="el-GR" sz="3600"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18</a:t>
            </a:fld>
            <a:endParaRPr lang="en-US">
              <a:solidFill>
                <a:prstClr val="black">
                  <a:tint val="75000"/>
                </a:prstClr>
              </a:solidFill>
            </a:endParaRPr>
          </a:p>
        </p:txBody>
      </p:sp>
      <p:pic>
        <p:nvPicPr>
          <p:cNvPr id="4" name="Picture 3" descr="D:\Users\pvassil\PEOPLE\CURRENT_STUDENTS\EVAKONT\WORKING_MSc\BioSQLCluster.png"/>
          <p:cNvPicPr>
            <a:picLocks noChangeAspect="1"/>
          </p:cNvPicPr>
          <p:nvPr/>
        </p:nvPicPr>
        <p:blipFill>
          <a:blip r:embed="rId3" cstate="print"/>
          <a:srcRect/>
          <a:stretch>
            <a:fillRect/>
          </a:stretch>
        </p:blipFill>
        <p:spPr bwMode="auto">
          <a:xfrm>
            <a:off x="251520" y="2211598"/>
            <a:ext cx="8573697" cy="4529770"/>
          </a:xfrm>
          <a:prstGeom prst="rect">
            <a:avLst/>
          </a:prstGeom>
          <a:noFill/>
          <a:ln w="9525">
            <a:noFill/>
            <a:miter lim="800000"/>
            <a:headEnd/>
            <a:tailEnd/>
          </a:ln>
        </p:spPr>
      </p:pic>
      <p:sp>
        <p:nvSpPr>
          <p:cNvPr id="5" name="TextBox 4"/>
          <p:cNvSpPr txBox="1"/>
          <p:nvPr/>
        </p:nvSpPr>
        <p:spPr>
          <a:xfrm>
            <a:off x="467544" y="6165304"/>
            <a:ext cx="2664296" cy="646331"/>
          </a:xfrm>
          <a:prstGeom prst="rect">
            <a:avLst/>
          </a:prstGeom>
          <a:noFill/>
        </p:spPr>
        <p:txBody>
          <a:bodyPr wrap="square" rtlCol="0">
            <a:spAutoFit/>
          </a:bodyPr>
          <a:lstStyle/>
          <a:p>
            <a:r>
              <a:rPr lang="en-US" i="1" dirty="0" smtClean="0"/>
              <a:t>A cluster’s internal layout  from the </a:t>
            </a:r>
            <a:r>
              <a:rPr lang="en-US" i="1" dirty="0" err="1" smtClean="0"/>
              <a:t>Biosql</a:t>
            </a:r>
            <a:r>
              <a:rPr lang="en-US" i="1" dirty="0" smtClean="0"/>
              <a:t> ecosystem</a:t>
            </a:r>
            <a:endParaRPr lang="el-GR" i="1" dirty="0"/>
          </a:p>
        </p:txBody>
      </p:sp>
      <p:sp>
        <p:nvSpPr>
          <p:cNvPr id="6" name="Rectangle 5"/>
          <p:cNvSpPr/>
          <p:nvPr/>
        </p:nvSpPr>
        <p:spPr>
          <a:xfrm>
            <a:off x="457200" y="1249596"/>
            <a:ext cx="7848872" cy="954107"/>
          </a:xfrm>
          <a:prstGeom prst="rect">
            <a:avLst/>
          </a:prstGeom>
        </p:spPr>
        <p:txBody>
          <a:bodyPr wrap="square">
            <a:spAutoFit/>
          </a:bodyPr>
          <a:lstStyle/>
          <a:p>
            <a:r>
              <a:rPr lang="el-GR" sz="2800" dirty="0" smtClean="0"/>
              <a:t>Ε</a:t>
            </a:r>
            <a:r>
              <a:rPr lang="en-US" sz="2800" dirty="0" smtClean="0"/>
              <a:t>ach cluster includes </a:t>
            </a:r>
            <a:r>
              <a:rPr lang="el-GR" sz="2800" b="1" dirty="0" smtClean="0"/>
              <a:t>3 </a:t>
            </a:r>
            <a:r>
              <a:rPr lang="en-US" sz="2800" b="1" dirty="0" smtClean="0"/>
              <a:t>bands of concentric circles:</a:t>
            </a:r>
          </a:p>
          <a:p>
            <a:r>
              <a:rPr lang="en-US" sz="2800" b="1" dirty="0" smtClean="0"/>
              <a:t>relations (1 circle), </a:t>
            </a:r>
            <a:r>
              <a:rPr lang="en-US" sz="2800" b="1" dirty="0" smtClean="0">
                <a:solidFill>
                  <a:srgbClr val="00B050"/>
                </a:solidFill>
              </a:rPr>
              <a:t>views</a:t>
            </a:r>
            <a:r>
              <a:rPr lang="en-US" sz="2800" b="1" dirty="0" smtClean="0"/>
              <a:t>, </a:t>
            </a:r>
            <a:r>
              <a:rPr lang="en-US" sz="2800" b="1" dirty="0" smtClean="0">
                <a:solidFill>
                  <a:srgbClr val="FF0000"/>
                </a:solidFill>
              </a:rPr>
              <a:t>queries (2 circles)</a:t>
            </a:r>
            <a:endParaRPr lang="el-GR" sz="28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Step 2: Estimate the area of each cluster</a:t>
            </a:r>
            <a:br>
              <a:rPr lang="en-US" sz="3200" dirty="0" smtClean="0"/>
            </a:br>
            <a:endParaRPr lang="el-GR" sz="3200" dirty="0"/>
          </a:p>
        </p:txBody>
      </p:sp>
      <p:sp>
        <p:nvSpPr>
          <p:cNvPr id="3" name="Content Placeholder 2"/>
          <p:cNvSpPr>
            <a:spLocks noGrp="1"/>
          </p:cNvSpPr>
          <p:nvPr>
            <p:ph idx="1"/>
          </p:nvPr>
        </p:nvSpPr>
        <p:spPr>
          <a:xfrm>
            <a:off x="395536" y="1052736"/>
            <a:ext cx="8229600" cy="4525963"/>
          </a:xfrm>
        </p:spPr>
        <p:txBody>
          <a:bodyPr>
            <a:normAutofit/>
          </a:bodyPr>
          <a:lstStyle/>
          <a:p>
            <a:pPr marL="514350" indent="-514350">
              <a:buFont typeface="+mj-lt"/>
              <a:buAutoNum type="arabicPeriod"/>
            </a:pPr>
            <a:r>
              <a:rPr lang="en-US" sz="2800" dirty="0" smtClean="0">
                <a:solidFill>
                  <a:srgbClr val="C00000"/>
                </a:solidFill>
              </a:rPr>
              <a:t>We determine the clusters’ circles</a:t>
            </a:r>
            <a:r>
              <a:rPr lang="en-US" sz="2800" dirty="0" smtClean="0"/>
              <a:t> and their nodes: </a:t>
            </a:r>
          </a:p>
          <a:p>
            <a:pPr marL="914400" lvl="1" indent="-514350"/>
            <a:r>
              <a:rPr lang="en-US" sz="2400" dirty="0" smtClean="0"/>
              <a:t>We </a:t>
            </a:r>
            <a:r>
              <a:rPr lang="en-US" sz="2400" b="1" dirty="0" smtClean="0">
                <a:solidFill>
                  <a:srgbClr val="C00000"/>
                </a:solidFill>
              </a:rPr>
              <a:t>topologically sort </a:t>
            </a:r>
            <a:r>
              <a:rPr lang="en-US" sz="2400" dirty="0" smtClean="0"/>
              <a:t>cluster nodes in </a:t>
            </a:r>
            <a:r>
              <a:rPr lang="en-US" sz="2400" b="1" dirty="0" smtClean="0">
                <a:solidFill>
                  <a:srgbClr val="C00000"/>
                </a:solidFill>
              </a:rPr>
              <a:t>strata</a:t>
            </a:r>
            <a:r>
              <a:rPr lang="en-US" sz="2400" dirty="0" smtClean="0"/>
              <a:t> – </a:t>
            </a:r>
            <a:r>
              <a:rPr lang="en-US" sz="2400" dirty="0" smtClean="0">
                <a:solidFill>
                  <a:srgbClr val="C00000"/>
                </a:solidFill>
              </a:rPr>
              <a:t>each stratum becomes a circle</a:t>
            </a:r>
            <a:endParaRPr lang="el-GR" sz="2400" dirty="0" smtClean="0">
              <a:solidFill>
                <a:srgbClr val="C00000"/>
              </a:solidFill>
            </a:endParaRPr>
          </a:p>
          <a:p>
            <a:pPr marL="514350" indent="-514350">
              <a:buFont typeface="+mj-lt"/>
              <a:buAutoNum type="arabicPeriod"/>
            </a:pPr>
            <a:r>
              <a:rPr lang="en-US" sz="2800" dirty="0" smtClean="0"/>
              <a:t>Then, we compute the </a:t>
            </a:r>
            <a:r>
              <a:rPr lang="en-US" sz="2800" dirty="0" smtClean="0">
                <a:solidFill>
                  <a:srgbClr val="0000FF"/>
                </a:solidFill>
              </a:rPr>
              <a:t>radius for each circle</a:t>
            </a:r>
            <a:r>
              <a:rPr lang="el-GR" sz="2800" dirty="0" smtClean="0">
                <a:solidFill>
                  <a:srgbClr val="0000FF"/>
                </a:solidFill>
              </a:rPr>
              <a:t>:</a:t>
            </a:r>
            <a:r>
              <a:rPr lang="en-US" sz="2800" dirty="0" smtClean="0"/>
              <a:t>  </a:t>
            </a:r>
          </a:p>
          <a:p>
            <a:pPr marL="514350" indent="-514350" algn="ctr">
              <a:buNone/>
            </a:pPr>
            <a:r>
              <a:rPr lang="fr-FR" sz="2800" i="1" dirty="0" smtClean="0"/>
              <a:t>R</a:t>
            </a:r>
            <a:r>
              <a:rPr lang="fr-FR" sz="2800" baseline="-25000" dirty="0" smtClean="0"/>
              <a:t>i</a:t>
            </a:r>
            <a:r>
              <a:rPr lang="fr-FR" sz="2800" dirty="0" smtClean="0"/>
              <a:t> = 3 * log(</a:t>
            </a:r>
            <a:r>
              <a:rPr lang="fr-FR" sz="2800" i="1" dirty="0" err="1" smtClean="0"/>
              <a:t>nodes</a:t>
            </a:r>
            <a:r>
              <a:rPr lang="fr-FR" sz="2800" dirty="0" smtClean="0"/>
              <a:t>) + </a:t>
            </a:r>
            <a:r>
              <a:rPr lang="fr-FR" sz="2800" i="1" dirty="0" err="1" smtClean="0"/>
              <a:t>nodes</a:t>
            </a:r>
            <a:endParaRPr lang="el-GR" sz="2800" i="1" dirty="0" smtClean="0"/>
          </a:p>
          <a:p>
            <a:pPr marL="514350" indent="-514350">
              <a:buNone/>
            </a:pPr>
            <a:r>
              <a:rPr lang="en-US" sz="2800" u="sng" dirty="0" smtClean="0"/>
              <a:t>The outer circle</a:t>
            </a:r>
            <a:r>
              <a:rPr lang="en-US" sz="2800" dirty="0" smtClean="0"/>
              <a:t> gives us the </a:t>
            </a:r>
            <a:r>
              <a:rPr lang="en-US" sz="2800" u="sng" dirty="0" smtClean="0"/>
              <a:t>radius of this cluster</a:t>
            </a:r>
            <a:endParaRPr lang="el-GR"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19</a:t>
            </a:fld>
            <a:endParaRPr lang="en-US">
              <a:solidFill>
                <a:prstClr val="black">
                  <a:tint val="75000"/>
                </a:prstClr>
              </a:solidFill>
            </a:endParaRPr>
          </a:p>
        </p:txBody>
      </p:sp>
      <p:pic>
        <p:nvPicPr>
          <p:cNvPr id="5" name="Picture 4" descr="D:\Users\pvassil\PEOPLE\CURRENT_STUDENTS\EVAKONT\WORKING_MSc\BioSQLCluster.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67544" y="3861048"/>
            <a:ext cx="5672465" cy="2996952"/>
          </a:xfrm>
          <a:prstGeom prst="rect">
            <a:avLst/>
          </a:prstGeom>
          <a:noFill/>
          <a:ln w="9525">
            <a:noFill/>
            <a:miter lim="800000"/>
            <a:headEnd/>
            <a:tailEnd/>
          </a:ln>
        </p:spPr>
      </p:pic>
      <p:sp>
        <p:nvSpPr>
          <p:cNvPr id="6" name="TextBox 5"/>
          <p:cNvSpPr txBox="1"/>
          <p:nvPr/>
        </p:nvSpPr>
        <p:spPr>
          <a:xfrm>
            <a:off x="6300192" y="5661248"/>
            <a:ext cx="2664296" cy="584775"/>
          </a:xfrm>
          <a:prstGeom prst="rect">
            <a:avLst/>
          </a:prstGeom>
          <a:noFill/>
        </p:spPr>
        <p:txBody>
          <a:bodyPr wrap="square" rtlCol="0">
            <a:spAutoFit/>
          </a:bodyPr>
          <a:lstStyle/>
          <a:p>
            <a:r>
              <a:rPr lang="en-US" sz="1600" i="1" dirty="0" smtClean="0"/>
              <a:t>A cluster’s internal layout  from the </a:t>
            </a:r>
            <a:r>
              <a:rPr lang="en-US" sz="1600" i="1" dirty="0" err="1" smtClean="0"/>
              <a:t>Biosql</a:t>
            </a:r>
            <a:r>
              <a:rPr lang="en-US" sz="1600" i="1" dirty="0" smtClean="0"/>
              <a:t> ecosystem</a:t>
            </a:r>
            <a:endParaRPr lang="el-GR" sz="16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04864"/>
            <a:ext cx="8229600" cy="1143000"/>
          </a:xfrm>
        </p:spPr>
        <p:txBody>
          <a:bodyPr vert="horz" lIns="91440" tIns="45720" rIns="91440" bIns="45720" rtlCol="0" anchor="ctr">
            <a:normAutofit fontScale="90000"/>
          </a:bodyPr>
          <a:lstStyle/>
          <a:p>
            <a:pPr algn="l"/>
            <a:r>
              <a:rPr lang="en-US" i="1" dirty="0" smtClean="0">
                <a:solidFill>
                  <a:srgbClr val="0000FF"/>
                </a:solidFill>
              </a:rPr>
              <a:t>How do we make a map for a </a:t>
            </a:r>
            <a:br>
              <a:rPr lang="en-US" i="1" dirty="0" smtClean="0">
                <a:solidFill>
                  <a:srgbClr val="0000FF"/>
                </a:solidFill>
              </a:rPr>
            </a:br>
            <a:r>
              <a:rPr lang="en-US" i="1" dirty="0" smtClean="0">
                <a:solidFill>
                  <a:srgbClr val="0000FF"/>
                </a:solidFill>
              </a:rPr>
              <a:t>data-intensive software ecosystem? </a:t>
            </a:r>
            <a:r>
              <a:rPr lang="en-US" i="1" baseline="30000" dirty="0" smtClean="0">
                <a:solidFill>
                  <a:srgbClr val="0000FF"/>
                </a:solidFill>
              </a:rPr>
              <a:t>*</a:t>
            </a:r>
            <a:endParaRPr lang="en-US" i="1" dirty="0" smtClean="0">
              <a:solidFill>
                <a:srgbClr val="0000FF"/>
              </a:solidFill>
            </a:endParaRPr>
          </a:p>
        </p:txBody>
      </p:sp>
      <p:sp>
        <p:nvSpPr>
          <p:cNvPr id="3" name="Content Placeholder 2"/>
          <p:cNvSpPr>
            <a:spLocks noGrp="1"/>
          </p:cNvSpPr>
          <p:nvPr>
            <p:ph idx="1"/>
          </p:nvPr>
        </p:nvSpPr>
        <p:spPr>
          <a:xfrm>
            <a:off x="323528" y="5301208"/>
            <a:ext cx="5194920" cy="1468760"/>
          </a:xfrm>
        </p:spPr>
        <p:txBody>
          <a:bodyPr>
            <a:normAutofit fontScale="92500" lnSpcReduction="20000"/>
          </a:bodyPr>
          <a:lstStyle/>
          <a:p>
            <a:pPr>
              <a:buNone/>
            </a:pPr>
            <a:r>
              <a:rPr lang="en-US" sz="2400" i="1" dirty="0" smtClean="0"/>
              <a:t>*Information system with applications </a:t>
            </a:r>
          </a:p>
          <a:p>
            <a:pPr>
              <a:buNone/>
            </a:pPr>
            <a:r>
              <a:rPr lang="en-US" sz="2400" b="1" i="1" dirty="0" smtClean="0"/>
              <a:t>built around a central db</a:t>
            </a:r>
            <a:r>
              <a:rPr lang="en-US" sz="2400" i="1" dirty="0" smtClean="0"/>
              <a:t> and </a:t>
            </a:r>
            <a:r>
              <a:rPr lang="en-US" sz="2400" b="1" i="1" dirty="0" smtClean="0"/>
              <a:t>lots of </a:t>
            </a:r>
          </a:p>
          <a:p>
            <a:pPr>
              <a:buNone/>
            </a:pPr>
            <a:r>
              <a:rPr lang="en-US" sz="2400" b="1" i="1" dirty="0" smtClean="0"/>
              <a:t>queries</a:t>
            </a:r>
            <a:r>
              <a:rPr lang="en-US" sz="2400" i="1" dirty="0" smtClean="0"/>
              <a:t> blended in their code, thus having </a:t>
            </a:r>
          </a:p>
          <a:p>
            <a:pPr>
              <a:buNone/>
            </a:pPr>
            <a:r>
              <a:rPr lang="en-US" sz="2400" b="1" i="1" dirty="0" smtClean="0"/>
              <a:t>strong code-db dependencies</a:t>
            </a:r>
            <a:endParaRPr lang="en-US" sz="2400" b="1" dirty="0"/>
          </a:p>
        </p:txBody>
      </p:sp>
      <p:sp>
        <p:nvSpPr>
          <p:cNvPr id="13" name="Slide Number Placeholder 12"/>
          <p:cNvSpPr>
            <a:spLocks noGrp="1"/>
          </p:cNvSpPr>
          <p:nvPr>
            <p:ph type="sldNum" sz="quarter" idx="12"/>
          </p:nvPr>
        </p:nvSpPr>
        <p:spPr/>
        <p:txBody>
          <a:bodyPr/>
          <a:lstStyle/>
          <a:p>
            <a:fld id="{B6F15528-21DE-4FAA-801E-634DDDAF4B2B}" type="slidenum">
              <a:rPr lang="en-US" smtClean="0">
                <a:solidFill>
                  <a:prstClr val="black">
                    <a:tint val="75000"/>
                  </a:prstClr>
                </a:solidFill>
              </a:rPr>
              <a:pPr/>
              <a:t>2</a:t>
            </a:fld>
            <a:endParaRPr lang="en-US">
              <a:solidFill>
                <a:prstClr val="black">
                  <a:tint val="75000"/>
                </a:prstClr>
              </a:solidFill>
            </a:endParaRPr>
          </a:p>
        </p:txBody>
      </p:sp>
      <p:pic>
        <p:nvPicPr>
          <p:cNvPr id="7" name="Picture 1" descr="D:\Users\pvassil\RESEARCH\ACCEPTED\2014\14ER\Presentation\presentationHecataeus\00_Summary.png"/>
          <p:cNvPicPr>
            <a:picLocks noChangeAspect="1" noChangeArrowheads="1"/>
          </p:cNvPicPr>
          <p:nvPr/>
        </p:nvPicPr>
        <p:blipFill>
          <a:blip r:embed="rId4" cstate="print"/>
          <a:srcRect/>
          <a:stretch>
            <a:fillRect/>
          </a:stretch>
        </p:blipFill>
        <p:spPr bwMode="auto">
          <a:xfrm>
            <a:off x="6425967" y="3701010"/>
            <a:ext cx="2680709" cy="3069383"/>
          </a:xfrm>
          <a:prstGeom prst="rect">
            <a:avLst/>
          </a:prstGeom>
          <a:noFill/>
        </p:spPr>
      </p:pic>
    </p:spTree>
    <p:custDataLst>
      <p:tags r:id="rId1"/>
    </p:custDataLst>
    <p:extLst>
      <p:ext uri="{BB962C8B-B14F-4D97-AF65-F5344CB8AC3E}">
        <p14:creationId xmlns:p14="http://schemas.microsoft.com/office/powerpoint/2010/main" xmlns="" val="907511510"/>
      </p:ext>
    </p:extLst>
  </p:cSld>
  <p:clrMapOvr>
    <a:masterClrMapping/>
  </p:clrMapOvr>
  <mc:AlternateContent xmlns:mc="http://schemas.openxmlformats.org/markup-compatibility/2006">
    <mc:Choice xmlns:p14="http://schemas.microsoft.com/office/powerpoint/2010/main" xmlns="" Requires="p14">
      <p:transition spd="slow" p14:dur="2000" advTm="22230"/>
    </mc:Choice>
    <mc:Fallback>
      <p:transition spd="slow" advTm="2223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l-GR" dirty="0"/>
          </a:p>
        </p:txBody>
      </p:sp>
      <p:sp>
        <p:nvSpPr>
          <p:cNvPr id="3" name="Content Placeholder 2"/>
          <p:cNvSpPr>
            <a:spLocks noGrp="1"/>
          </p:cNvSpPr>
          <p:nvPr>
            <p:ph idx="1"/>
          </p:nvPr>
        </p:nvSpPr>
        <p:spPr/>
        <p:txBody>
          <a:bodyPr>
            <a:normAutofit fontScale="92500" lnSpcReduction="20000"/>
          </a:bodyPr>
          <a:lstStyle/>
          <a:p>
            <a:pPr marL="514350" indent="-514350">
              <a:buNone/>
            </a:pPr>
            <a:r>
              <a:rPr lang="en-US" dirty="0" smtClean="0">
                <a:solidFill>
                  <a:srgbClr val="0000FF"/>
                </a:solidFill>
              </a:rPr>
              <a:t>1. Cluster similar nodes in groups (clusters)</a:t>
            </a:r>
          </a:p>
          <a:p>
            <a:pPr marL="514350" indent="-514350">
              <a:buNone/>
            </a:pPr>
            <a:r>
              <a:rPr lang="en-US" dirty="0" smtClean="0">
                <a:solidFill>
                  <a:srgbClr val="0000FF"/>
                </a:solidFill>
              </a:rPr>
              <a:t>2. Estimate the space required for each cluster</a:t>
            </a:r>
          </a:p>
          <a:p>
            <a:pPr marL="514350" indent="-514350">
              <a:buNone/>
            </a:pPr>
            <a:r>
              <a:rPr lang="en-US" b="1" u="sng" dirty="0" smtClean="0">
                <a:solidFill>
                  <a:srgbClr val="0000FF"/>
                </a:solidFill>
              </a:rPr>
              <a:t>3. Three alternative methods to place clusters on a 2D canvas</a:t>
            </a:r>
          </a:p>
          <a:p>
            <a:pPr marL="914400" lvl="1" indent="-514350"/>
            <a:r>
              <a:rPr lang="en-US" dirty="0" smtClean="0">
                <a:solidFill>
                  <a:schemeClr val="bg1">
                    <a:lumMod val="50000"/>
                  </a:schemeClr>
                </a:solidFill>
              </a:rPr>
              <a:t>Single circle</a:t>
            </a:r>
          </a:p>
          <a:p>
            <a:pPr marL="914400" lvl="1" indent="-514350"/>
            <a:r>
              <a:rPr lang="en-US" dirty="0" smtClean="0">
                <a:solidFill>
                  <a:schemeClr val="bg1">
                    <a:lumMod val="50000"/>
                  </a:schemeClr>
                </a:solidFill>
              </a:rPr>
              <a:t>Concentric Circles</a:t>
            </a:r>
          </a:p>
          <a:p>
            <a:pPr marL="914400" lvl="1" indent="-514350"/>
            <a:r>
              <a:rPr lang="en-US" dirty="0" smtClean="0">
                <a:solidFill>
                  <a:schemeClr val="bg1">
                    <a:lumMod val="50000"/>
                  </a:schemeClr>
                </a:solidFill>
              </a:rPr>
              <a:t>Concentric Arcs</a:t>
            </a:r>
          </a:p>
          <a:p>
            <a:pPr marL="514350" indent="-514350">
              <a:buNone/>
            </a:pPr>
            <a:r>
              <a:rPr lang="en-US" dirty="0" smtClean="0">
                <a:solidFill>
                  <a:schemeClr val="bg1">
                    <a:lumMod val="50000"/>
                  </a:schemeClr>
                </a:solidFill>
              </a:rPr>
              <a:t>4. Place the nodes of each cluster in concentric circles, internally in the cluster</a:t>
            </a:r>
          </a:p>
          <a:p>
            <a:pPr marL="514350" indent="-514350">
              <a:buNone/>
            </a:pPr>
            <a:r>
              <a:rPr lang="en-US" dirty="0" smtClean="0">
                <a:solidFill>
                  <a:schemeClr val="bg1">
                    <a:lumMod val="50000"/>
                  </a:schemeClr>
                </a:solidFill>
              </a:rPr>
              <a:t>5. Summing up</a:t>
            </a:r>
            <a:endParaRPr lang="el-GR"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20</a:t>
            </a:fld>
            <a:endParaRPr lang="en-US">
              <a:solidFill>
                <a:prstClr val="black">
                  <a:tint val="75000"/>
                </a:prstClr>
              </a:solidFill>
            </a:endParaRPr>
          </a:p>
        </p:txBody>
      </p:sp>
      <p:sp>
        <p:nvSpPr>
          <p:cNvPr id="5" name="TextBox 4"/>
          <p:cNvSpPr txBox="1"/>
          <p:nvPr/>
        </p:nvSpPr>
        <p:spPr>
          <a:xfrm>
            <a:off x="107504" y="1628800"/>
            <a:ext cx="360040" cy="369332"/>
          </a:xfrm>
          <a:prstGeom prst="rect">
            <a:avLst/>
          </a:prstGeom>
          <a:noFill/>
        </p:spPr>
        <p:txBody>
          <a:bodyPr wrap="square" rtlCol="0">
            <a:spAutoFit/>
          </a:bodyPr>
          <a:lstStyle/>
          <a:p>
            <a:r>
              <a:rPr lang="en-US" dirty="0" smtClean="0">
                <a:solidFill>
                  <a:srgbClr val="0000FF"/>
                </a:solidFill>
                <a:sym typeface="Wingdings"/>
              </a:rPr>
              <a:t></a:t>
            </a:r>
            <a:endParaRPr lang="el-GR" dirty="0"/>
          </a:p>
        </p:txBody>
      </p:sp>
      <p:sp>
        <p:nvSpPr>
          <p:cNvPr id="6" name="TextBox 5"/>
          <p:cNvSpPr txBox="1"/>
          <p:nvPr/>
        </p:nvSpPr>
        <p:spPr>
          <a:xfrm>
            <a:off x="107504" y="2051556"/>
            <a:ext cx="360040" cy="369332"/>
          </a:xfrm>
          <a:prstGeom prst="rect">
            <a:avLst/>
          </a:prstGeom>
          <a:noFill/>
        </p:spPr>
        <p:txBody>
          <a:bodyPr wrap="square" rtlCol="0">
            <a:spAutoFit/>
          </a:bodyPr>
          <a:lstStyle/>
          <a:p>
            <a:r>
              <a:rPr lang="en-US" dirty="0" smtClean="0">
                <a:solidFill>
                  <a:srgbClr val="0000FF"/>
                </a:solidFill>
                <a:sym typeface="Wingdings"/>
              </a:rPr>
              <a:t></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Step 3: Laying out the Clusters</a:t>
            </a:r>
            <a:br>
              <a:rPr lang="en-US" dirty="0" smtClean="0"/>
            </a:br>
            <a:endParaRPr lang="el-GR" dirty="0"/>
          </a:p>
        </p:txBody>
      </p:sp>
      <p:sp>
        <p:nvSpPr>
          <p:cNvPr id="3" name="Content Placeholder 2"/>
          <p:cNvSpPr>
            <a:spLocks noGrp="1"/>
          </p:cNvSpPr>
          <p:nvPr>
            <p:ph idx="1"/>
          </p:nvPr>
        </p:nvSpPr>
        <p:spPr>
          <a:xfrm>
            <a:off x="2257400" y="908720"/>
            <a:ext cx="4114800" cy="5832648"/>
          </a:xfrm>
        </p:spPr>
        <p:txBody>
          <a:bodyPr>
            <a:normAutofit fontScale="92500"/>
          </a:bodyPr>
          <a:lstStyle/>
          <a:p>
            <a:r>
              <a:rPr lang="en-US" dirty="0" smtClean="0">
                <a:solidFill>
                  <a:srgbClr val="0000FF"/>
                </a:solidFill>
              </a:rPr>
              <a:t>Circular placement </a:t>
            </a:r>
          </a:p>
          <a:p>
            <a:pPr lvl="1"/>
            <a:r>
              <a:rPr lang="en-US" dirty="0" smtClean="0"/>
              <a:t>all clusters on a </a:t>
            </a:r>
            <a:r>
              <a:rPr lang="en-US" dirty="0" smtClean="0">
                <a:solidFill>
                  <a:srgbClr val="0000FF"/>
                </a:solidFill>
              </a:rPr>
              <a:t>single embedding circle</a:t>
            </a:r>
            <a:endParaRPr lang="en-US" dirty="0" smtClean="0"/>
          </a:p>
          <a:p>
            <a:endParaRPr lang="en-US" dirty="0" smtClean="0">
              <a:solidFill>
                <a:srgbClr val="C00000"/>
              </a:solidFill>
            </a:endParaRPr>
          </a:p>
          <a:p>
            <a:r>
              <a:rPr lang="en-US" dirty="0" smtClean="0">
                <a:solidFill>
                  <a:srgbClr val="C00000"/>
                </a:solidFill>
              </a:rPr>
              <a:t>Concentric circles</a:t>
            </a:r>
            <a:r>
              <a:rPr lang="en-US" dirty="0" smtClean="0"/>
              <a:t> </a:t>
            </a:r>
          </a:p>
          <a:p>
            <a:pPr lvl="1"/>
            <a:r>
              <a:rPr lang="en-US" dirty="0" smtClean="0"/>
              <a:t>trying to reduce the intermediate empty space</a:t>
            </a:r>
          </a:p>
          <a:p>
            <a:endParaRPr lang="en-US" dirty="0" smtClean="0">
              <a:solidFill>
                <a:srgbClr val="0000FF"/>
              </a:solidFill>
            </a:endParaRPr>
          </a:p>
          <a:p>
            <a:r>
              <a:rPr lang="en-US" dirty="0" smtClean="0">
                <a:solidFill>
                  <a:srgbClr val="C000FF"/>
                </a:solidFill>
              </a:rPr>
              <a:t>Concentric arcs </a:t>
            </a:r>
          </a:p>
          <a:p>
            <a:pPr lvl="1"/>
            <a:r>
              <a:rPr lang="en-US" dirty="0" smtClean="0"/>
              <a:t>a combination of the previous two methods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21</a:t>
            </a:fld>
            <a:endParaRPr lang="en-US" dirty="0">
              <a:solidFill>
                <a:prstClr val="black">
                  <a:tint val="75000"/>
                </a:prstClr>
              </a:solidFill>
            </a:endParaRPr>
          </a:p>
        </p:txBody>
      </p:sp>
      <p:pic>
        <p:nvPicPr>
          <p:cNvPr id="5" name="Picture 4"/>
          <p:cNvPicPr>
            <a:picLocks noChangeAspect="1"/>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35430" y="908721"/>
            <a:ext cx="1596994" cy="1808669"/>
          </a:xfrm>
          <a:prstGeom prst="rect">
            <a:avLst/>
          </a:prstGeom>
          <a:solidFill>
            <a:srgbClr val="0000FF"/>
          </a:solidFill>
          <a:ln>
            <a:solidFill>
              <a:srgbClr val="0000FF"/>
            </a:solidFill>
          </a:ln>
        </p:spPr>
      </p:pic>
      <p:pic>
        <p:nvPicPr>
          <p:cNvPr id="6" name="Picture 5"/>
          <p:cNvPicPr>
            <a:picLocks noChangeAspect="1"/>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19042" y="2996953"/>
            <a:ext cx="1586420" cy="1742461"/>
          </a:xfrm>
          <a:prstGeom prst="rect">
            <a:avLst/>
          </a:prstGeom>
          <a:ln>
            <a:solidFill>
              <a:srgbClr val="C00000"/>
            </a:solidFill>
          </a:ln>
        </p:spPr>
      </p:pic>
      <p:pic>
        <p:nvPicPr>
          <p:cNvPr id="7" name="Picture 6"/>
          <p:cNvPicPr>
            <a:picLocks noChangeAspect="1"/>
          </p:cNvPicPr>
          <p:nvPr/>
        </p:nvPicPr>
        <p:blipFill>
          <a:blip r:embed="rId5"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11560" y="5013176"/>
            <a:ext cx="1608045" cy="1709024"/>
          </a:xfrm>
          <a:prstGeom prst="rect">
            <a:avLst/>
          </a:prstGeom>
          <a:ln>
            <a:solidFill>
              <a:srgbClr val="C000FF"/>
            </a:solidFill>
          </a:ln>
        </p:spPr>
      </p:pic>
      <p:sp>
        <p:nvSpPr>
          <p:cNvPr id="8" name="TextBox 7"/>
          <p:cNvSpPr txBox="1"/>
          <p:nvPr/>
        </p:nvSpPr>
        <p:spPr>
          <a:xfrm>
            <a:off x="7308304" y="404664"/>
            <a:ext cx="1440160" cy="1477328"/>
          </a:xfrm>
          <a:prstGeom prst="rect">
            <a:avLst/>
          </a:prstGeom>
          <a:solidFill>
            <a:srgbClr val="FFFFE6"/>
          </a:solidFill>
        </p:spPr>
        <p:txBody>
          <a:bodyPr wrap="square" rtlCol="0">
            <a:spAutoFit/>
          </a:bodyPr>
          <a:lstStyle/>
          <a:p>
            <a:pPr algn="r"/>
            <a:r>
              <a:rPr lang="en-US" dirty="0" smtClean="0">
                <a:solidFill>
                  <a:schemeClr val="bg1">
                    <a:lumMod val="50000"/>
                  </a:schemeClr>
                </a:solidFill>
              </a:rPr>
              <a:t>3 alternative methods for placing the clusters on a 2D area</a:t>
            </a:r>
            <a:endParaRPr lang="el-GR"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smtClean="0"/>
              <a:t>Circular Layout</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22</a:t>
            </a:fld>
            <a:endParaRPr lang="en-US">
              <a:solidFill>
                <a:prstClr val="black">
                  <a:tint val="75000"/>
                </a:prstClr>
              </a:solidFill>
            </a:endParaRPr>
          </a:p>
        </p:txBody>
      </p:sp>
      <p:pic>
        <p:nvPicPr>
          <p:cNvPr id="83970" name="Picture 2"/>
          <p:cNvPicPr>
            <a:picLocks noChangeAspect="1" noChangeArrowheads="1"/>
          </p:cNvPicPr>
          <p:nvPr/>
        </p:nvPicPr>
        <p:blipFill>
          <a:blip r:embed="rId3" cstate="print"/>
          <a:srcRect/>
          <a:stretch>
            <a:fillRect/>
          </a:stretch>
        </p:blipFill>
        <p:spPr bwMode="auto">
          <a:xfrm>
            <a:off x="177949" y="1196752"/>
            <a:ext cx="2809875" cy="3109913"/>
          </a:xfrm>
          <a:prstGeom prst="rect">
            <a:avLst/>
          </a:prstGeom>
          <a:noFill/>
          <a:ln w="9525">
            <a:noFill/>
            <a:miter lim="800000"/>
            <a:headEnd/>
            <a:tailEnd/>
          </a:ln>
          <a:effectLst/>
        </p:spPr>
      </p:pic>
      <p:pic>
        <p:nvPicPr>
          <p:cNvPr id="6" name="Picture 5"/>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rot="10800000">
            <a:off x="4788024" y="44625"/>
            <a:ext cx="2941982" cy="3332046"/>
          </a:xfrm>
          <a:prstGeom prst="rect">
            <a:avLst/>
          </a:prstGeom>
        </p:spPr>
      </p:pic>
      <p:sp>
        <p:nvSpPr>
          <p:cNvPr id="8" name="TextBox 7"/>
          <p:cNvSpPr txBox="1"/>
          <p:nvPr/>
        </p:nvSpPr>
        <p:spPr>
          <a:xfrm>
            <a:off x="323528" y="1412776"/>
            <a:ext cx="864096" cy="369332"/>
          </a:xfrm>
          <a:prstGeom prst="rect">
            <a:avLst/>
          </a:prstGeom>
          <a:noFill/>
        </p:spPr>
        <p:txBody>
          <a:bodyPr wrap="square" rtlCol="0">
            <a:spAutoFit/>
          </a:bodyPr>
          <a:lstStyle/>
          <a:p>
            <a:r>
              <a:rPr lang="en-US" dirty="0" err="1" smtClean="0"/>
              <a:t>bioSQL</a:t>
            </a:r>
            <a:endParaRPr lang="el-GR" dirty="0"/>
          </a:p>
        </p:txBody>
      </p:sp>
      <p:sp>
        <p:nvSpPr>
          <p:cNvPr id="9" name="TextBox 8"/>
          <p:cNvSpPr txBox="1"/>
          <p:nvPr/>
        </p:nvSpPr>
        <p:spPr>
          <a:xfrm>
            <a:off x="6804248" y="188640"/>
            <a:ext cx="864096" cy="369332"/>
          </a:xfrm>
          <a:prstGeom prst="rect">
            <a:avLst/>
          </a:prstGeom>
          <a:noFill/>
        </p:spPr>
        <p:txBody>
          <a:bodyPr wrap="square" rtlCol="0">
            <a:spAutoFit/>
          </a:bodyPr>
          <a:lstStyle/>
          <a:p>
            <a:r>
              <a:rPr lang="en-US" dirty="0" err="1" smtClean="0"/>
              <a:t>Drupal</a:t>
            </a:r>
            <a:endParaRPr lang="el-GR" dirty="0"/>
          </a:p>
        </p:txBody>
      </p:sp>
      <p:pic>
        <p:nvPicPr>
          <p:cNvPr id="10" name="Picture 9"/>
          <p:cNvPicPr>
            <a:picLocks noChangeAspect="1"/>
          </p:cNvPicPr>
          <p:nvPr/>
        </p:nvPicPr>
        <p:blipFill>
          <a:blip r:embed="rId5"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699792" y="3722231"/>
            <a:ext cx="2736304" cy="3091145"/>
          </a:xfrm>
          <a:prstGeom prst="rect">
            <a:avLst/>
          </a:prstGeom>
        </p:spPr>
      </p:pic>
      <p:sp>
        <p:nvSpPr>
          <p:cNvPr id="11" name="TextBox 10"/>
          <p:cNvSpPr txBox="1"/>
          <p:nvPr/>
        </p:nvSpPr>
        <p:spPr>
          <a:xfrm>
            <a:off x="2267744" y="6093296"/>
            <a:ext cx="1224136" cy="369332"/>
          </a:xfrm>
          <a:prstGeom prst="rect">
            <a:avLst/>
          </a:prstGeom>
          <a:noFill/>
        </p:spPr>
        <p:txBody>
          <a:bodyPr wrap="square" rtlCol="0">
            <a:spAutoFit/>
          </a:bodyPr>
          <a:lstStyle/>
          <a:p>
            <a:r>
              <a:rPr lang="en-US" dirty="0" err="1" smtClean="0"/>
              <a:t>OpenCart</a:t>
            </a:r>
            <a:endParaRPr lang="el-GR" dirty="0"/>
          </a:p>
        </p:txBody>
      </p:sp>
      <p:pic>
        <p:nvPicPr>
          <p:cNvPr id="12" name="Picture 11"/>
          <p:cNvPicPr>
            <a:picLocks noChangeAspect="1"/>
          </p:cNvPicPr>
          <p:nvPr/>
        </p:nvPicPr>
        <p:blipFill>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230094" y="3573015"/>
            <a:ext cx="2806402" cy="2652311"/>
          </a:xfrm>
          <a:prstGeom prst="rect">
            <a:avLst/>
          </a:prstGeom>
        </p:spPr>
      </p:pic>
      <p:sp>
        <p:nvSpPr>
          <p:cNvPr id="13" name="TextBox 12"/>
          <p:cNvSpPr txBox="1"/>
          <p:nvPr/>
        </p:nvSpPr>
        <p:spPr>
          <a:xfrm>
            <a:off x="7740352" y="3573016"/>
            <a:ext cx="1224136" cy="369332"/>
          </a:xfrm>
          <a:prstGeom prst="rect">
            <a:avLst/>
          </a:prstGeom>
          <a:noFill/>
        </p:spPr>
        <p:txBody>
          <a:bodyPr wrap="square" rtlCol="0">
            <a:spAutoFit/>
          </a:bodyPr>
          <a:lstStyle/>
          <a:p>
            <a:pPr algn="r"/>
            <a:r>
              <a:rPr lang="en-US" dirty="0" err="1" smtClean="0"/>
              <a:t>ZenCart</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Circular cluster layout</a:t>
            </a:r>
            <a:endParaRPr lang="el-GR" dirty="0"/>
          </a:p>
        </p:txBody>
      </p:sp>
      <p:sp>
        <p:nvSpPr>
          <p:cNvPr id="3" name="Content Placeholder 2"/>
          <p:cNvSpPr>
            <a:spLocks noGrp="1"/>
          </p:cNvSpPr>
          <p:nvPr>
            <p:ph idx="1"/>
          </p:nvPr>
        </p:nvSpPr>
        <p:spPr/>
        <p:txBody>
          <a:bodyPr>
            <a:normAutofit fontScale="92500" lnSpcReduction="20000"/>
          </a:bodyPr>
          <a:lstStyle/>
          <a:p>
            <a:r>
              <a:rPr lang="en-US" dirty="0" smtClean="0"/>
              <a:t>We use </a:t>
            </a:r>
            <a:r>
              <a:rPr lang="en-US" dirty="0" smtClean="0">
                <a:solidFill>
                  <a:srgbClr val="0000FF"/>
                </a:solidFill>
              </a:rPr>
              <a:t>a single embedding circle </a:t>
            </a:r>
            <a:r>
              <a:rPr lang="en-US" dirty="0" smtClean="0"/>
              <a:t>to place the clusters. </a:t>
            </a:r>
            <a:endParaRPr lang="el-GR" dirty="0" smtClean="0"/>
          </a:p>
          <a:p>
            <a:r>
              <a:rPr lang="en-US" dirty="0" smtClean="0">
                <a:solidFill>
                  <a:srgbClr val="C00000"/>
                </a:solidFill>
              </a:rPr>
              <a:t>One sector of the circle per cluster </a:t>
            </a:r>
          </a:p>
          <a:p>
            <a:pPr lvl="1"/>
            <a:r>
              <a:rPr lang="en-US" dirty="0" smtClean="0"/>
              <a:t>with its angle varying on the cluster’s size (#nodes)</a:t>
            </a:r>
          </a:p>
          <a:p>
            <a:pPr lvl="1"/>
            <a:r>
              <a:rPr lang="en-US" dirty="0" smtClean="0"/>
              <a:t>remember: each cluster is also a circle, approximated by its outermost constituent circle of nodes</a:t>
            </a:r>
            <a:endParaRPr lang="el-GR" dirty="0" smtClean="0"/>
          </a:p>
          <a:p>
            <a:r>
              <a:rPr lang="en-US" u="sng" dirty="0" smtClean="0"/>
              <a:t>Steps</a:t>
            </a:r>
            <a:r>
              <a:rPr lang="en-US" dirty="0" smtClean="0"/>
              <a:t>:</a:t>
            </a:r>
          </a:p>
          <a:p>
            <a:pPr marL="914400" lvl="1" indent="-514350">
              <a:buFont typeface="+mj-lt"/>
              <a:buAutoNum type="arabicPeriod"/>
            </a:pPr>
            <a:r>
              <a:rPr lang="en-US" dirty="0" smtClean="0"/>
              <a:t>Compute </a:t>
            </a:r>
            <a:r>
              <a:rPr lang="en-US" i="1" dirty="0" smtClean="0">
                <a:solidFill>
                  <a:srgbClr val="0000FF"/>
                </a:solidFill>
              </a:rPr>
              <a:t>R</a:t>
            </a:r>
            <a:r>
              <a:rPr lang="en-US" dirty="0" smtClean="0"/>
              <a:t>, the radius of the embedding circle</a:t>
            </a:r>
          </a:p>
          <a:p>
            <a:pPr marL="914400" lvl="1" indent="-514350">
              <a:buFont typeface="+mj-lt"/>
              <a:buAutoNum type="arabicPeriod"/>
            </a:pPr>
            <a:r>
              <a:rPr lang="en-US" dirty="0" smtClean="0"/>
              <a:t>Compute </a:t>
            </a:r>
            <a:r>
              <a:rPr lang="el-GR" i="1" dirty="0" smtClean="0">
                <a:solidFill>
                  <a:srgbClr val="C00000"/>
                </a:solidFill>
              </a:rPr>
              <a:t>φ</a:t>
            </a:r>
            <a:r>
              <a:rPr lang="en-US" baseline="-25000" dirty="0" err="1" smtClean="0">
                <a:solidFill>
                  <a:srgbClr val="C00000"/>
                </a:solidFill>
              </a:rPr>
              <a:t>i</a:t>
            </a:r>
            <a:r>
              <a:rPr lang="en-US" dirty="0" smtClean="0"/>
              <a:t>, the angle of each cluster’s sector</a:t>
            </a:r>
          </a:p>
          <a:p>
            <a:pPr marL="914400" lvl="1" indent="-514350">
              <a:buFont typeface="+mj-lt"/>
              <a:buAutoNum type="arabicPeriod"/>
            </a:pPr>
            <a:r>
              <a:rPr lang="en-US" dirty="0" smtClean="0"/>
              <a:t>Add some extra </a:t>
            </a:r>
            <a:r>
              <a:rPr lang="en-US" dirty="0" smtClean="0">
                <a:solidFill>
                  <a:srgbClr val="0000FF"/>
                </a:solidFill>
              </a:rPr>
              <a:t>whitespace</a:t>
            </a:r>
          </a:p>
          <a:p>
            <a:pPr marL="914400" lvl="1" indent="-514350">
              <a:buFont typeface="+mj-lt"/>
              <a:buAutoNum type="arabicPeriod"/>
            </a:pPr>
            <a:r>
              <a:rPr lang="en-US" dirty="0" smtClean="0"/>
              <a:t>Compute the </a:t>
            </a:r>
            <a:r>
              <a:rPr lang="en-US" dirty="0" smtClean="0">
                <a:solidFill>
                  <a:srgbClr val="C00000"/>
                </a:solidFill>
              </a:rPr>
              <a:t>coordinates</a:t>
            </a:r>
            <a:r>
              <a:rPr lang="en-US" dirty="0" smtClean="0"/>
              <a:t> of all clusters </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23</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Circular Layout: Embedding </a:t>
            </a:r>
            <a:br>
              <a:rPr lang="en-US" dirty="0" smtClean="0"/>
            </a:br>
            <a:r>
              <a:rPr lang="en-US" dirty="0" smtClean="0"/>
              <a:t>Circle determination </a:t>
            </a:r>
            <a:endParaRPr lang="el-GR" dirty="0"/>
          </a:p>
        </p:txBody>
      </p:sp>
      <p:sp>
        <p:nvSpPr>
          <p:cNvPr id="3" name="Content Placeholder 2"/>
          <p:cNvSpPr>
            <a:spLocks noGrp="1"/>
          </p:cNvSpPr>
          <p:nvPr>
            <p:ph idx="1"/>
          </p:nvPr>
        </p:nvSpPr>
        <p:spPr>
          <a:xfrm>
            <a:off x="457200" y="1600200"/>
            <a:ext cx="5050904" cy="4525963"/>
          </a:xfrm>
        </p:spPr>
        <p:txBody>
          <a:bodyPr>
            <a:normAutofit/>
          </a:bodyPr>
          <a:lstStyle/>
          <a:p>
            <a:r>
              <a:rPr lang="en-US" sz="2400" u="sng" dirty="0" smtClean="0">
                <a:solidFill>
                  <a:srgbClr val="C00000"/>
                </a:solidFill>
              </a:rPr>
              <a:t>Given</a:t>
            </a:r>
            <a:r>
              <a:rPr lang="en-US" sz="2400" dirty="0" smtClean="0">
                <a:solidFill>
                  <a:srgbClr val="C00000"/>
                </a:solidFill>
              </a:rPr>
              <a:t>: the radius </a:t>
            </a:r>
            <a:r>
              <a:rPr lang="en-US" sz="2400" i="1" dirty="0" err="1" smtClean="0">
                <a:solidFill>
                  <a:srgbClr val="C00000"/>
                </a:solidFill>
              </a:rPr>
              <a:t>r</a:t>
            </a:r>
            <a:r>
              <a:rPr lang="en-US" sz="2400" baseline="-25000" dirty="0" err="1" smtClean="0">
                <a:solidFill>
                  <a:srgbClr val="C00000"/>
                </a:solidFill>
              </a:rPr>
              <a:t>i</a:t>
            </a:r>
            <a:r>
              <a:rPr lang="en-US" sz="2400" dirty="0" smtClean="0">
                <a:solidFill>
                  <a:srgbClr val="C00000"/>
                </a:solidFill>
              </a:rPr>
              <a:t> of each cluster </a:t>
            </a:r>
            <a:r>
              <a:rPr lang="en-US" sz="2400" dirty="0" err="1" smtClean="0">
                <a:solidFill>
                  <a:srgbClr val="C00000"/>
                </a:solidFill>
              </a:rPr>
              <a:t>i</a:t>
            </a:r>
            <a:r>
              <a:rPr lang="en-US" sz="2400" dirty="0" smtClean="0">
                <a:solidFill>
                  <a:srgbClr val="C00000"/>
                </a:solidFill>
              </a:rPr>
              <a:t> </a:t>
            </a:r>
            <a:r>
              <a:rPr lang="en-US" sz="2400" u="sng" dirty="0" smtClean="0">
                <a:solidFill>
                  <a:srgbClr val="0000FF"/>
                </a:solidFill>
              </a:rPr>
              <a:t>Compute</a:t>
            </a:r>
            <a:r>
              <a:rPr lang="en-US" sz="2400" dirty="0" smtClean="0">
                <a:solidFill>
                  <a:srgbClr val="0000FF"/>
                </a:solidFill>
              </a:rPr>
              <a:t>: </a:t>
            </a:r>
            <a:r>
              <a:rPr lang="en-US" sz="2400" i="1" dirty="0" smtClean="0">
                <a:solidFill>
                  <a:srgbClr val="0000FF"/>
                </a:solidFill>
              </a:rPr>
              <a:t>R</a:t>
            </a:r>
            <a:r>
              <a:rPr lang="en-US" sz="2400" dirty="0" smtClean="0"/>
              <a:t>, the radius of the embedding circle. </a:t>
            </a:r>
          </a:p>
          <a:p>
            <a:r>
              <a:rPr lang="en-US" sz="2400" b="1" dirty="0" smtClean="0"/>
              <a:t>Method</a:t>
            </a:r>
            <a:r>
              <a:rPr lang="en-US" sz="2400" dirty="0" smtClean="0"/>
              <a:t>: </a:t>
            </a:r>
          </a:p>
          <a:p>
            <a:r>
              <a:rPr lang="en-US" sz="2400" dirty="0" smtClean="0"/>
              <a:t>approximate the circles periphery</a:t>
            </a:r>
            <a:r>
              <a:rPr lang="el-GR" sz="2400" dirty="0" smtClean="0"/>
              <a:t> (</a:t>
            </a:r>
            <a:r>
              <a:rPr lang="en-US" sz="2400" i="1" dirty="0" smtClean="0"/>
              <a:t>2</a:t>
            </a:r>
            <a:r>
              <a:rPr lang="el-GR" sz="2400" i="1" dirty="0" smtClean="0"/>
              <a:t>π</a:t>
            </a:r>
            <a:r>
              <a:rPr lang="en-US" sz="2400" i="1" dirty="0" smtClean="0"/>
              <a:t>R</a:t>
            </a:r>
            <a:r>
              <a:rPr lang="el-GR" sz="2400" i="1" dirty="0" smtClean="0"/>
              <a:t>)</a:t>
            </a:r>
            <a:r>
              <a:rPr lang="en-US" sz="2400" dirty="0" smtClean="0"/>
              <a:t> by the sum of edges of the </a:t>
            </a:r>
            <a:r>
              <a:rPr lang="en-US" sz="2400" b="1" dirty="0" smtClean="0"/>
              <a:t>embedded polygon</a:t>
            </a:r>
          </a:p>
          <a:p>
            <a:r>
              <a:rPr lang="en-US" sz="2400" dirty="0" smtClean="0"/>
              <a:t>divide this sum by </a:t>
            </a:r>
            <a:r>
              <a:rPr lang="en-US" sz="2400" i="1" dirty="0" smtClean="0"/>
              <a:t>2</a:t>
            </a:r>
            <a:r>
              <a:rPr lang="el-GR" sz="2400" i="1" dirty="0" smtClean="0"/>
              <a:t>π </a:t>
            </a:r>
            <a:r>
              <a:rPr lang="en-US" sz="2400" dirty="0" smtClean="0"/>
              <a:t>to calculate the radius </a:t>
            </a:r>
            <a:r>
              <a:rPr lang="en-US" sz="2400" i="1" dirty="0" smtClean="0"/>
              <a:t>R</a:t>
            </a:r>
            <a:r>
              <a:rPr lang="en-US" sz="2400" dirty="0" smtClean="0"/>
              <a:t> of the embedding circle</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24</a:t>
            </a:fld>
            <a:endParaRPr lang="en-US">
              <a:solidFill>
                <a:prstClr val="black">
                  <a:tint val="75000"/>
                </a:prstClr>
              </a:solidFill>
            </a:endParaRPr>
          </a:p>
        </p:txBody>
      </p:sp>
      <p:pic>
        <p:nvPicPr>
          <p:cNvPr id="70658" name="Picture 2"/>
          <p:cNvPicPr>
            <a:picLocks noChangeAspect="1" noChangeArrowheads="1"/>
          </p:cNvPicPr>
          <p:nvPr/>
        </p:nvPicPr>
        <p:blipFill>
          <a:blip r:embed="rId3" cstate="print"/>
          <a:srcRect/>
          <a:stretch>
            <a:fillRect/>
          </a:stretch>
        </p:blipFill>
        <p:spPr bwMode="auto">
          <a:xfrm>
            <a:off x="5436096" y="1484784"/>
            <a:ext cx="3590925" cy="3533775"/>
          </a:xfrm>
          <a:prstGeom prst="rect">
            <a:avLst/>
          </a:prstGeom>
          <a:noFill/>
          <a:ln w="9525">
            <a:noFill/>
            <a:miter lim="800000"/>
            <a:headEnd/>
            <a:tailEnd/>
          </a:ln>
          <a:effectLst/>
        </p:spPr>
      </p:pic>
      <p:sp>
        <p:nvSpPr>
          <p:cNvPr id="8" name="TextBox 7"/>
          <p:cNvSpPr txBox="1"/>
          <p:nvPr/>
        </p:nvSpPr>
        <p:spPr>
          <a:xfrm>
            <a:off x="0" y="116632"/>
            <a:ext cx="1619672" cy="1077218"/>
          </a:xfrm>
          <a:prstGeom prst="rect">
            <a:avLst/>
          </a:prstGeom>
          <a:solidFill>
            <a:schemeClr val="bg1"/>
          </a:solidFill>
          <a:ln>
            <a:solidFill>
              <a:schemeClr val="tx1"/>
            </a:solidFill>
          </a:ln>
        </p:spPr>
        <p:txBody>
          <a:bodyPr wrap="square" rtlCol="0">
            <a:spAutoFit/>
          </a:bodyPr>
          <a:lstStyle/>
          <a:p>
            <a:pPr marL="342900" indent="-342900"/>
            <a:r>
              <a:rPr lang="en-US" sz="1600" u="sng" dirty="0" smtClean="0">
                <a:solidFill>
                  <a:schemeClr val="bg1">
                    <a:lumMod val="50000"/>
                  </a:schemeClr>
                </a:solidFill>
                <a:latin typeface="Consolas" pitchFamily="49" charset="0"/>
                <a:cs typeface="Consolas" pitchFamily="49" charset="0"/>
              </a:rPr>
              <a:t>compute </a:t>
            </a:r>
            <a:r>
              <a:rPr lang="en-US" sz="1600" i="1" u="sng" dirty="0" smtClean="0">
                <a:solidFill>
                  <a:srgbClr val="0000FF"/>
                </a:solidFill>
                <a:latin typeface="Consolas" pitchFamily="49" charset="0"/>
                <a:cs typeface="Consolas" pitchFamily="49" charset="0"/>
              </a:rPr>
              <a:t>R</a:t>
            </a:r>
            <a:r>
              <a:rPr lang="en-US" sz="1600" u="sng" dirty="0" smtClean="0">
                <a:solidFill>
                  <a:schemeClr val="bg1">
                    <a:lumMod val="50000"/>
                  </a:schemeClr>
                </a:solidFill>
                <a:latin typeface="Consolas" pitchFamily="49" charset="0"/>
                <a:cs typeface="Consolas" pitchFamily="49" charset="0"/>
              </a:rPr>
              <a:t>;</a:t>
            </a:r>
            <a:endParaRPr lang="en-US" sz="1600" i="1" u="sng" dirty="0" smtClean="0">
              <a:solidFill>
                <a:srgbClr val="0000FF"/>
              </a:solidFill>
              <a:latin typeface="Consolas" pitchFamily="49" charset="0"/>
              <a:cs typeface="Consolas" pitchFamily="49" charset="0"/>
            </a:endParaRPr>
          </a:p>
          <a:p>
            <a:pPr marL="342900" indent="-342900"/>
            <a:r>
              <a:rPr lang="en-US" sz="1600" dirty="0" smtClean="0">
                <a:solidFill>
                  <a:schemeClr val="bg1">
                    <a:lumMod val="50000"/>
                  </a:schemeClr>
                </a:solidFill>
                <a:latin typeface="Consolas" pitchFamily="49" charset="0"/>
                <a:cs typeface="Consolas" pitchFamily="49" charset="0"/>
              </a:rPr>
              <a:t>compute </a:t>
            </a:r>
            <a:r>
              <a:rPr lang="el-GR" sz="1600" i="1" dirty="0" smtClean="0">
                <a:solidFill>
                  <a:srgbClr val="C00000"/>
                </a:solidFill>
                <a:latin typeface="Consolas" pitchFamily="49" charset="0"/>
                <a:cs typeface="Consolas" pitchFamily="49" charset="0"/>
              </a:rPr>
              <a:t>φ</a:t>
            </a:r>
            <a:r>
              <a:rPr lang="en-US" sz="1600" baseline="-25000" dirty="0" err="1" smtClean="0">
                <a:solidFill>
                  <a:srgbClr val="C00000"/>
                </a:solidFill>
                <a:latin typeface="Consolas" pitchFamily="49" charset="0"/>
                <a:cs typeface="Consolas" pitchFamily="49" charset="0"/>
              </a:rPr>
              <a:t>i</a:t>
            </a:r>
            <a:r>
              <a:rPr lang="en-US" sz="1600" dirty="0" smtClean="0">
                <a:solidFill>
                  <a:schemeClr val="bg1">
                    <a:lumMod val="50000"/>
                  </a:schemeClr>
                </a:solidFill>
                <a:latin typeface="Consolas" pitchFamily="49" charset="0"/>
                <a:cs typeface="Consolas" pitchFamily="49" charset="0"/>
              </a:rPr>
              <a:t>;</a:t>
            </a:r>
            <a:endParaRPr lang="en-US" sz="1600" baseline="-25000" dirty="0" smtClean="0">
              <a:solidFill>
                <a:srgbClr val="C00000"/>
              </a:solidFill>
              <a:latin typeface="Consolas" pitchFamily="49" charset="0"/>
              <a:cs typeface="Consolas" pitchFamily="49" charset="0"/>
            </a:endParaRPr>
          </a:p>
          <a:p>
            <a:pPr marL="342900" indent="-342900"/>
            <a:r>
              <a:rPr lang="en-US" sz="1600" dirty="0" smtClean="0">
                <a:solidFill>
                  <a:schemeClr val="bg1">
                    <a:lumMod val="50000"/>
                  </a:schemeClr>
                </a:solidFill>
                <a:latin typeface="Consolas" pitchFamily="49" charset="0"/>
                <a:cs typeface="Consolas" pitchFamily="49" charset="0"/>
              </a:rPr>
              <a:t>whitespace;</a:t>
            </a:r>
          </a:p>
          <a:p>
            <a:pPr marL="342900" indent="-342900"/>
            <a:r>
              <a:rPr lang="en-US" sz="1600" dirty="0" smtClean="0">
                <a:solidFill>
                  <a:srgbClr val="C00000"/>
                </a:solidFill>
                <a:latin typeface="Consolas" pitchFamily="49" charset="0"/>
                <a:cs typeface="Consolas" pitchFamily="49" charset="0"/>
              </a:rPr>
              <a:t>coordinates.</a:t>
            </a:r>
            <a:endParaRPr lang="el-GR" sz="1600" dirty="0">
              <a:solidFill>
                <a:srgbClr val="C00000"/>
              </a:solidFill>
              <a:latin typeface="Consolas" pitchFamily="49" charset="0"/>
              <a:cs typeface="Consolas" pitchFamily="49" charset="0"/>
            </a:endParaRPr>
          </a:p>
        </p:txBody>
      </p:sp>
      <p:pic>
        <p:nvPicPr>
          <p:cNvPr id="1026" name="Picture 2" descr="F:\Presentation\eq3.PNG"/>
          <p:cNvPicPr>
            <a:picLocks noChangeAspect="1" noChangeArrowheads="1"/>
          </p:cNvPicPr>
          <p:nvPr/>
        </p:nvPicPr>
        <p:blipFill>
          <a:blip r:embed="rId4" cstate="print"/>
          <a:srcRect/>
          <a:stretch>
            <a:fillRect/>
          </a:stretch>
        </p:blipFill>
        <p:spPr bwMode="auto">
          <a:xfrm>
            <a:off x="539552" y="5157192"/>
            <a:ext cx="5419725" cy="12763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Circular layout: calculation of the </a:t>
            </a:r>
            <a:br>
              <a:rPr lang="en-US" dirty="0" smtClean="0"/>
            </a:br>
            <a:r>
              <a:rPr lang="en-US" dirty="0" smtClean="0"/>
              <a:t>angle for each of the segments</a:t>
            </a:r>
            <a:endParaRPr lang="el-GR" dirty="0"/>
          </a:p>
        </p:txBody>
      </p:sp>
      <p:sp>
        <p:nvSpPr>
          <p:cNvPr id="3" name="Content Placeholder 2"/>
          <p:cNvSpPr>
            <a:spLocks noGrp="1"/>
          </p:cNvSpPr>
          <p:nvPr>
            <p:ph idx="1"/>
          </p:nvPr>
        </p:nvSpPr>
        <p:spPr/>
        <p:txBody>
          <a:bodyPr>
            <a:normAutofit fontScale="92500" lnSpcReduction="10000"/>
          </a:bodyPr>
          <a:lstStyle/>
          <a:p>
            <a:r>
              <a:rPr lang="en-US" u="sng" dirty="0" smtClean="0">
                <a:solidFill>
                  <a:srgbClr val="C00000"/>
                </a:solidFill>
              </a:rPr>
              <a:t>Goal</a:t>
            </a:r>
            <a:r>
              <a:rPr lang="en-US" dirty="0" smtClean="0"/>
              <a:t>: </a:t>
            </a:r>
            <a:r>
              <a:rPr lang="en-US" dirty="0" smtClean="0">
                <a:solidFill>
                  <a:srgbClr val="C00000"/>
                </a:solidFill>
              </a:rPr>
              <a:t>assign each cluster to a segment of the circle </a:t>
            </a:r>
            <a:r>
              <a:rPr lang="en-US" dirty="0" smtClean="0"/>
              <a:t>depending on the cluster’s radius (size). </a:t>
            </a:r>
          </a:p>
          <a:p>
            <a:r>
              <a:rPr lang="en-US" dirty="0" smtClean="0"/>
              <a:t>Each these segments is defined by </a:t>
            </a:r>
            <a:r>
              <a:rPr lang="en-US" dirty="0" smtClean="0">
                <a:solidFill>
                  <a:srgbClr val="C00000"/>
                </a:solidFill>
              </a:rPr>
              <a:t>an angle </a:t>
            </a:r>
            <a:r>
              <a:rPr lang="el-GR" i="1" dirty="0" smtClean="0">
                <a:solidFill>
                  <a:srgbClr val="C00000"/>
                </a:solidFill>
              </a:rPr>
              <a:t>φ</a:t>
            </a:r>
            <a:r>
              <a:rPr lang="en-US" dirty="0" smtClean="0">
                <a:solidFill>
                  <a:srgbClr val="C00000"/>
                </a:solidFill>
              </a:rPr>
              <a:t> </a:t>
            </a:r>
            <a:r>
              <a:rPr lang="en-US" dirty="0" smtClean="0"/>
              <a:t>over the embedding circle. </a:t>
            </a:r>
          </a:p>
          <a:p>
            <a:r>
              <a:rPr lang="en-US" dirty="0" smtClean="0"/>
              <a:t>Not as obvious as it seems – we have to consider two cases:</a:t>
            </a:r>
            <a:endParaRPr lang="el-GR" dirty="0" smtClean="0"/>
          </a:p>
          <a:p>
            <a:pPr lvl="1"/>
            <a:r>
              <a:rPr lang="en-US" dirty="0" smtClean="0"/>
              <a:t>The radius </a:t>
            </a:r>
            <a:r>
              <a:rPr lang="el-GR" i="1" dirty="0" smtClean="0"/>
              <a:t>ρ</a:t>
            </a:r>
            <a:r>
              <a:rPr lang="el-GR" dirty="0" smtClean="0"/>
              <a:t> </a:t>
            </a:r>
            <a:r>
              <a:rPr lang="en-US" dirty="0" smtClean="0"/>
              <a:t>of the cluster we want to place is smaller or equal to the radius of the embedding circle </a:t>
            </a:r>
            <a:r>
              <a:rPr lang="en-US" i="1" dirty="0" smtClean="0"/>
              <a:t>R</a:t>
            </a:r>
            <a:endParaRPr lang="el-GR" dirty="0" smtClean="0"/>
          </a:p>
          <a:p>
            <a:pPr lvl="1"/>
            <a:r>
              <a:rPr lang="en-US" dirty="0" smtClean="0"/>
              <a:t>The radius </a:t>
            </a:r>
            <a:r>
              <a:rPr lang="el-GR" i="1" dirty="0" smtClean="0"/>
              <a:t>ρ</a:t>
            </a:r>
            <a:r>
              <a:rPr lang="el-GR" dirty="0" smtClean="0"/>
              <a:t> </a:t>
            </a:r>
            <a:r>
              <a:rPr lang="en-US" dirty="0" smtClean="0"/>
              <a:t>of the cluster we want to place is greater than the radius of the embedding circle </a:t>
            </a:r>
            <a:r>
              <a:rPr lang="en-US" i="1" dirty="0" smtClean="0"/>
              <a:t>R</a:t>
            </a:r>
            <a:endParaRPr lang="el-GR" dirty="0" smtClean="0"/>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25</a:t>
            </a:fld>
            <a:endParaRPr lang="en-US">
              <a:solidFill>
                <a:prstClr val="black">
                  <a:tint val="75000"/>
                </a:prstClr>
              </a:solidFill>
            </a:endParaRPr>
          </a:p>
        </p:txBody>
      </p:sp>
      <p:sp>
        <p:nvSpPr>
          <p:cNvPr id="5" name="TextBox 4"/>
          <p:cNvSpPr txBox="1"/>
          <p:nvPr/>
        </p:nvSpPr>
        <p:spPr>
          <a:xfrm>
            <a:off x="0" y="116632"/>
            <a:ext cx="1619672" cy="1077218"/>
          </a:xfrm>
          <a:prstGeom prst="rect">
            <a:avLst/>
          </a:prstGeom>
          <a:solidFill>
            <a:schemeClr val="bg1"/>
          </a:solidFill>
          <a:ln>
            <a:solidFill>
              <a:schemeClr val="tx1"/>
            </a:solidFill>
          </a:ln>
        </p:spPr>
        <p:txBody>
          <a:bodyPr wrap="square" rtlCol="0">
            <a:spAutoFit/>
          </a:bodyPr>
          <a:lstStyle/>
          <a:p>
            <a:pPr marL="342900" indent="-342900"/>
            <a:r>
              <a:rPr lang="en-US" sz="1600" dirty="0" smtClean="0">
                <a:solidFill>
                  <a:schemeClr val="bg1">
                    <a:lumMod val="50000"/>
                  </a:schemeClr>
                </a:solidFill>
                <a:latin typeface="Consolas" pitchFamily="49" charset="0"/>
                <a:cs typeface="Consolas" pitchFamily="49" charset="0"/>
              </a:rPr>
              <a:t>compute </a:t>
            </a:r>
            <a:r>
              <a:rPr lang="en-US" sz="1600" i="1" dirty="0" smtClean="0">
                <a:solidFill>
                  <a:srgbClr val="0000FF"/>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a:t>
            </a:r>
            <a:endParaRPr lang="en-US" sz="1600" i="1" dirty="0" smtClean="0">
              <a:solidFill>
                <a:srgbClr val="0000FF"/>
              </a:solidFill>
              <a:latin typeface="Consolas" pitchFamily="49" charset="0"/>
              <a:cs typeface="Consolas" pitchFamily="49" charset="0"/>
            </a:endParaRPr>
          </a:p>
          <a:p>
            <a:pPr marL="342900" indent="-342900"/>
            <a:r>
              <a:rPr lang="en-US" sz="1600" u="sng" dirty="0" smtClean="0">
                <a:solidFill>
                  <a:schemeClr val="bg1">
                    <a:lumMod val="50000"/>
                  </a:schemeClr>
                </a:solidFill>
                <a:latin typeface="Consolas" pitchFamily="49" charset="0"/>
                <a:cs typeface="Consolas" pitchFamily="49" charset="0"/>
              </a:rPr>
              <a:t>compute </a:t>
            </a:r>
            <a:r>
              <a:rPr lang="el-GR" sz="1600" i="1" u="sng" dirty="0" smtClean="0">
                <a:solidFill>
                  <a:srgbClr val="C00000"/>
                </a:solidFill>
                <a:latin typeface="Consolas" pitchFamily="49" charset="0"/>
                <a:cs typeface="Consolas" pitchFamily="49" charset="0"/>
              </a:rPr>
              <a:t>φ</a:t>
            </a:r>
            <a:r>
              <a:rPr lang="en-US" sz="1600" u="sng" baseline="-25000" dirty="0" err="1" smtClean="0">
                <a:solidFill>
                  <a:srgbClr val="C00000"/>
                </a:solidFill>
                <a:latin typeface="Consolas" pitchFamily="49" charset="0"/>
                <a:cs typeface="Consolas" pitchFamily="49" charset="0"/>
              </a:rPr>
              <a:t>i</a:t>
            </a:r>
            <a:r>
              <a:rPr lang="en-US" sz="1600" u="sng" dirty="0" smtClean="0">
                <a:solidFill>
                  <a:schemeClr val="bg1">
                    <a:lumMod val="50000"/>
                  </a:schemeClr>
                </a:solidFill>
                <a:latin typeface="Consolas" pitchFamily="49" charset="0"/>
                <a:cs typeface="Consolas" pitchFamily="49" charset="0"/>
              </a:rPr>
              <a:t>;</a:t>
            </a:r>
            <a:endParaRPr lang="en-US" sz="1600" u="sng" baseline="-25000" dirty="0" smtClean="0">
              <a:solidFill>
                <a:srgbClr val="C00000"/>
              </a:solidFill>
              <a:latin typeface="Consolas" pitchFamily="49" charset="0"/>
              <a:cs typeface="Consolas" pitchFamily="49" charset="0"/>
            </a:endParaRPr>
          </a:p>
          <a:p>
            <a:pPr marL="342900" indent="-342900"/>
            <a:r>
              <a:rPr lang="en-US" sz="1600" dirty="0" smtClean="0">
                <a:solidFill>
                  <a:schemeClr val="bg1">
                    <a:lumMod val="50000"/>
                  </a:schemeClr>
                </a:solidFill>
                <a:latin typeface="Consolas" pitchFamily="49" charset="0"/>
                <a:cs typeface="Consolas" pitchFamily="49" charset="0"/>
              </a:rPr>
              <a:t>whitespace;</a:t>
            </a:r>
          </a:p>
          <a:p>
            <a:pPr marL="342900" indent="-342900"/>
            <a:r>
              <a:rPr lang="en-US" sz="1600" dirty="0" smtClean="0">
                <a:solidFill>
                  <a:srgbClr val="C00000"/>
                </a:solidFill>
                <a:latin typeface="Consolas" pitchFamily="49" charset="0"/>
                <a:cs typeface="Consolas" pitchFamily="49" charset="0"/>
              </a:rPr>
              <a:t>coordinates.</a:t>
            </a:r>
            <a:endParaRPr lang="el-GR" sz="1600" dirty="0">
              <a:solidFill>
                <a:srgbClr val="C00000"/>
              </a:solidFill>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Circular layout: calculation of the </a:t>
            </a:r>
            <a:br>
              <a:rPr lang="en-US" dirty="0" smtClean="0"/>
            </a:br>
            <a:r>
              <a:rPr lang="en-US" dirty="0" smtClean="0"/>
              <a:t>angle for each of the segments</a:t>
            </a:r>
            <a:endParaRPr lang="el-GR" dirty="0"/>
          </a:p>
        </p:txBody>
      </p:sp>
      <p:sp>
        <p:nvSpPr>
          <p:cNvPr id="3" name="Content Placeholder 2"/>
          <p:cNvSpPr>
            <a:spLocks noGrp="1"/>
          </p:cNvSpPr>
          <p:nvPr>
            <p:ph idx="1"/>
          </p:nvPr>
        </p:nvSpPr>
        <p:spPr>
          <a:xfrm>
            <a:off x="457200" y="1600201"/>
            <a:ext cx="3682752" cy="2836912"/>
          </a:xfrm>
        </p:spPr>
        <p:txBody>
          <a:bodyPr>
            <a:normAutofit/>
          </a:bodyPr>
          <a:lstStyle/>
          <a:p>
            <a:r>
              <a:rPr lang="en-US" dirty="0" smtClean="0"/>
              <a:t>Typical case, where </a:t>
            </a:r>
            <a:r>
              <a:rPr lang="en-US" dirty="0" smtClean="0">
                <a:sym typeface="Symbol"/>
              </a:rPr>
              <a:t> ≤ R</a:t>
            </a:r>
          </a:p>
          <a:p>
            <a:r>
              <a:rPr lang="en-US" dirty="0" smtClean="0"/>
              <a:t>Consider the left triangle </a:t>
            </a:r>
            <a:r>
              <a:rPr lang="en-US" i="1" dirty="0" smtClean="0"/>
              <a:t>ABO </a:t>
            </a:r>
            <a:endParaRPr lang="en-US" dirty="0" smtClean="0"/>
          </a:p>
          <a:p>
            <a:r>
              <a:rPr lang="en-US" dirty="0" smtClean="0"/>
              <a:t>Then:</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26</a:t>
            </a:fld>
            <a:endParaRPr lang="en-US">
              <a:solidFill>
                <a:prstClr val="black">
                  <a:tint val="75000"/>
                </a:prstClr>
              </a:solidFill>
            </a:endParaRPr>
          </a:p>
        </p:txBody>
      </p:sp>
      <p:pic>
        <p:nvPicPr>
          <p:cNvPr id="71683" name="Picture 3"/>
          <p:cNvPicPr>
            <a:picLocks noChangeAspect="1" noChangeArrowheads="1"/>
          </p:cNvPicPr>
          <p:nvPr/>
        </p:nvPicPr>
        <p:blipFill>
          <a:blip r:embed="rId3" cstate="print"/>
          <a:srcRect/>
          <a:stretch>
            <a:fillRect/>
          </a:stretch>
        </p:blipFill>
        <p:spPr bwMode="auto">
          <a:xfrm>
            <a:off x="4643163" y="1196752"/>
            <a:ext cx="4500837" cy="5472608"/>
          </a:xfrm>
          <a:prstGeom prst="rect">
            <a:avLst/>
          </a:prstGeom>
          <a:noFill/>
          <a:ln w="9525">
            <a:noFill/>
            <a:miter lim="800000"/>
            <a:headEnd/>
            <a:tailEnd/>
          </a:ln>
          <a:effectLst/>
        </p:spPr>
      </p:pic>
      <p:sp>
        <p:nvSpPr>
          <p:cNvPr id="10" name="TextBox 9"/>
          <p:cNvSpPr txBox="1"/>
          <p:nvPr/>
        </p:nvSpPr>
        <p:spPr>
          <a:xfrm>
            <a:off x="0" y="116632"/>
            <a:ext cx="1619672" cy="1077218"/>
          </a:xfrm>
          <a:prstGeom prst="rect">
            <a:avLst/>
          </a:prstGeom>
          <a:solidFill>
            <a:schemeClr val="bg1"/>
          </a:solidFill>
          <a:ln>
            <a:solidFill>
              <a:schemeClr val="tx1"/>
            </a:solidFill>
          </a:ln>
        </p:spPr>
        <p:txBody>
          <a:bodyPr wrap="square" rtlCol="0">
            <a:spAutoFit/>
          </a:bodyPr>
          <a:lstStyle/>
          <a:p>
            <a:pPr marL="342900" indent="-342900"/>
            <a:r>
              <a:rPr lang="en-US" sz="1600" dirty="0" smtClean="0">
                <a:solidFill>
                  <a:schemeClr val="bg1">
                    <a:lumMod val="50000"/>
                  </a:schemeClr>
                </a:solidFill>
                <a:latin typeface="Consolas" pitchFamily="49" charset="0"/>
                <a:cs typeface="Consolas" pitchFamily="49" charset="0"/>
              </a:rPr>
              <a:t>compute </a:t>
            </a:r>
            <a:r>
              <a:rPr lang="en-US" sz="1600" i="1" dirty="0" smtClean="0">
                <a:solidFill>
                  <a:srgbClr val="0000FF"/>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a:t>
            </a:r>
            <a:endParaRPr lang="en-US" sz="1600" i="1" dirty="0" smtClean="0">
              <a:solidFill>
                <a:srgbClr val="0000FF"/>
              </a:solidFill>
              <a:latin typeface="Consolas" pitchFamily="49" charset="0"/>
              <a:cs typeface="Consolas" pitchFamily="49" charset="0"/>
            </a:endParaRPr>
          </a:p>
          <a:p>
            <a:pPr marL="342900" indent="-342900"/>
            <a:r>
              <a:rPr lang="en-US" sz="1600" u="sng" dirty="0" smtClean="0">
                <a:solidFill>
                  <a:schemeClr val="bg1">
                    <a:lumMod val="50000"/>
                  </a:schemeClr>
                </a:solidFill>
                <a:latin typeface="Consolas" pitchFamily="49" charset="0"/>
                <a:cs typeface="Consolas" pitchFamily="49" charset="0"/>
              </a:rPr>
              <a:t>compute </a:t>
            </a:r>
            <a:r>
              <a:rPr lang="el-GR" sz="1600" i="1" u="sng" dirty="0" smtClean="0">
                <a:solidFill>
                  <a:srgbClr val="C00000"/>
                </a:solidFill>
                <a:latin typeface="Consolas" pitchFamily="49" charset="0"/>
                <a:cs typeface="Consolas" pitchFamily="49" charset="0"/>
              </a:rPr>
              <a:t>φ</a:t>
            </a:r>
            <a:r>
              <a:rPr lang="en-US" sz="1600" u="sng" baseline="-25000" dirty="0" err="1" smtClean="0">
                <a:solidFill>
                  <a:srgbClr val="C00000"/>
                </a:solidFill>
                <a:latin typeface="Consolas" pitchFamily="49" charset="0"/>
                <a:cs typeface="Consolas" pitchFamily="49" charset="0"/>
              </a:rPr>
              <a:t>i</a:t>
            </a:r>
            <a:r>
              <a:rPr lang="en-US" sz="1600" u="sng" dirty="0" smtClean="0">
                <a:solidFill>
                  <a:schemeClr val="bg1">
                    <a:lumMod val="50000"/>
                  </a:schemeClr>
                </a:solidFill>
                <a:latin typeface="Consolas" pitchFamily="49" charset="0"/>
                <a:cs typeface="Consolas" pitchFamily="49" charset="0"/>
              </a:rPr>
              <a:t>;</a:t>
            </a:r>
            <a:endParaRPr lang="en-US" sz="1600" u="sng" baseline="-25000" dirty="0" smtClean="0">
              <a:solidFill>
                <a:srgbClr val="C00000"/>
              </a:solidFill>
              <a:latin typeface="Consolas" pitchFamily="49" charset="0"/>
              <a:cs typeface="Consolas" pitchFamily="49" charset="0"/>
            </a:endParaRPr>
          </a:p>
          <a:p>
            <a:pPr marL="342900" indent="-342900"/>
            <a:r>
              <a:rPr lang="en-US" sz="1600" dirty="0" smtClean="0">
                <a:solidFill>
                  <a:schemeClr val="bg1">
                    <a:lumMod val="50000"/>
                  </a:schemeClr>
                </a:solidFill>
                <a:latin typeface="Consolas" pitchFamily="49" charset="0"/>
                <a:cs typeface="Consolas" pitchFamily="49" charset="0"/>
              </a:rPr>
              <a:t>whitespace;</a:t>
            </a:r>
          </a:p>
          <a:p>
            <a:pPr marL="342900" indent="-342900"/>
            <a:r>
              <a:rPr lang="en-US" sz="1600" dirty="0" smtClean="0">
                <a:solidFill>
                  <a:srgbClr val="C00000"/>
                </a:solidFill>
                <a:latin typeface="Consolas" pitchFamily="49" charset="0"/>
                <a:cs typeface="Consolas" pitchFamily="49" charset="0"/>
              </a:rPr>
              <a:t>coordinates.</a:t>
            </a:r>
            <a:endParaRPr lang="el-GR" sz="1600" dirty="0">
              <a:solidFill>
                <a:srgbClr val="C00000"/>
              </a:solidFill>
              <a:latin typeface="Consolas" pitchFamily="49" charset="0"/>
              <a:cs typeface="Consolas" pitchFamily="49" charset="0"/>
            </a:endParaRPr>
          </a:p>
        </p:txBody>
      </p:sp>
      <p:pic>
        <p:nvPicPr>
          <p:cNvPr id="2050" name="Picture 2" descr="F:\Presentation\eq04.PNG"/>
          <p:cNvPicPr>
            <a:picLocks noChangeAspect="1" noChangeArrowheads="1"/>
          </p:cNvPicPr>
          <p:nvPr/>
        </p:nvPicPr>
        <p:blipFill>
          <a:blip r:embed="rId4" cstate="print"/>
          <a:srcRect/>
          <a:stretch>
            <a:fillRect/>
          </a:stretch>
        </p:blipFill>
        <p:spPr bwMode="auto">
          <a:xfrm>
            <a:off x="899592" y="4365104"/>
            <a:ext cx="2505075" cy="7905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Circular layout: calculation of the </a:t>
            </a:r>
            <a:br>
              <a:rPr lang="en-US" dirty="0" smtClean="0"/>
            </a:br>
            <a:r>
              <a:rPr lang="en-US" dirty="0" smtClean="0"/>
              <a:t>angle for each of the segments</a:t>
            </a:r>
            <a:endParaRPr lang="el-GR" dirty="0"/>
          </a:p>
        </p:txBody>
      </p:sp>
      <p:sp>
        <p:nvSpPr>
          <p:cNvPr id="3" name="Content Placeholder 2"/>
          <p:cNvSpPr>
            <a:spLocks noGrp="1"/>
          </p:cNvSpPr>
          <p:nvPr>
            <p:ph idx="1"/>
          </p:nvPr>
        </p:nvSpPr>
        <p:spPr>
          <a:xfrm>
            <a:off x="457200" y="1600200"/>
            <a:ext cx="4474840" cy="4709119"/>
          </a:xfrm>
        </p:spPr>
        <p:txBody>
          <a:bodyPr>
            <a:normAutofit/>
          </a:bodyPr>
          <a:lstStyle/>
          <a:p>
            <a:r>
              <a:rPr lang="en-US" sz="2800" dirty="0" smtClean="0"/>
              <a:t>A large cluster occurs </a:t>
            </a:r>
            <a:r>
              <a:rPr lang="en-US" sz="2800" dirty="0" smtClean="0">
                <a:sym typeface="Symbol"/>
              </a:rPr>
              <a:t> &gt; R</a:t>
            </a:r>
          </a:p>
          <a:p>
            <a:r>
              <a:rPr lang="en-US" sz="2800" dirty="0" smtClean="0"/>
              <a:t>Assume the isosceles ABO, both AO,BO = R</a:t>
            </a:r>
          </a:p>
          <a:p>
            <a:r>
              <a:rPr lang="en-US" sz="2800" dirty="0" smtClean="0"/>
              <a:t>Then:</a:t>
            </a:r>
          </a:p>
          <a:p>
            <a:endParaRPr lang="en-US" sz="2800" dirty="0" smtClean="0"/>
          </a:p>
          <a:p>
            <a:r>
              <a:rPr lang="en-US" sz="2800" dirty="0" smtClean="0"/>
              <a:t>due to</a:t>
            </a:r>
            <a:endParaRPr lang="el-GR"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27</a:t>
            </a:fld>
            <a:endParaRPr lang="en-US">
              <a:solidFill>
                <a:prstClr val="black">
                  <a:tint val="75000"/>
                </a:prstClr>
              </a:solidFill>
            </a:endParaRPr>
          </a:p>
        </p:txBody>
      </p:sp>
      <p:pic>
        <p:nvPicPr>
          <p:cNvPr id="79874" name="Picture 2"/>
          <p:cNvPicPr>
            <a:picLocks noChangeAspect="1" noChangeArrowheads="1"/>
          </p:cNvPicPr>
          <p:nvPr/>
        </p:nvPicPr>
        <p:blipFill>
          <a:blip r:embed="rId3" cstate="print"/>
          <a:srcRect r="6097"/>
          <a:stretch>
            <a:fillRect/>
          </a:stretch>
        </p:blipFill>
        <p:spPr bwMode="auto">
          <a:xfrm>
            <a:off x="4427984" y="1772816"/>
            <a:ext cx="4536504" cy="4315385"/>
          </a:xfrm>
          <a:prstGeom prst="rect">
            <a:avLst/>
          </a:prstGeom>
          <a:noFill/>
          <a:ln w="9525">
            <a:noFill/>
            <a:miter lim="800000"/>
            <a:headEnd/>
            <a:tailEnd/>
          </a:ln>
          <a:effectLst/>
        </p:spPr>
      </p:pic>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3" name="TextBox 12"/>
          <p:cNvSpPr txBox="1"/>
          <p:nvPr/>
        </p:nvSpPr>
        <p:spPr>
          <a:xfrm>
            <a:off x="4067944" y="5877272"/>
            <a:ext cx="4896544" cy="369332"/>
          </a:xfrm>
          <a:prstGeom prst="rect">
            <a:avLst/>
          </a:prstGeom>
          <a:solidFill>
            <a:srgbClr val="FFFFE6"/>
          </a:solidFill>
        </p:spPr>
        <p:txBody>
          <a:bodyPr wrap="square" rtlCol="0">
            <a:spAutoFit/>
          </a:bodyPr>
          <a:lstStyle/>
          <a:p>
            <a:pPr algn="r"/>
            <a:r>
              <a:rPr lang="en-US" dirty="0" smtClean="0">
                <a:solidFill>
                  <a:schemeClr val="bg1">
                    <a:lumMod val="50000"/>
                  </a:schemeClr>
                </a:solidFill>
              </a:rPr>
              <a:t>Note: cannot avoid to discriminate the two cases</a:t>
            </a:r>
            <a:endParaRPr lang="el-GR" dirty="0">
              <a:solidFill>
                <a:schemeClr val="bg1">
                  <a:lumMod val="50000"/>
                </a:schemeClr>
              </a:solidFill>
            </a:endParaRPr>
          </a:p>
        </p:txBody>
      </p:sp>
      <p:sp>
        <p:nvSpPr>
          <p:cNvPr id="14" name="TextBox 13"/>
          <p:cNvSpPr txBox="1"/>
          <p:nvPr/>
        </p:nvSpPr>
        <p:spPr>
          <a:xfrm>
            <a:off x="0" y="116632"/>
            <a:ext cx="1619672" cy="1077218"/>
          </a:xfrm>
          <a:prstGeom prst="rect">
            <a:avLst/>
          </a:prstGeom>
          <a:solidFill>
            <a:schemeClr val="bg1"/>
          </a:solidFill>
          <a:ln>
            <a:solidFill>
              <a:schemeClr val="tx1"/>
            </a:solidFill>
          </a:ln>
        </p:spPr>
        <p:txBody>
          <a:bodyPr wrap="square" rtlCol="0">
            <a:spAutoFit/>
          </a:bodyPr>
          <a:lstStyle/>
          <a:p>
            <a:pPr marL="342900" indent="-342900"/>
            <a:r>
              <a:rPr lang="en-US" sz="1600" dirty="0" smtClean="0">
                <a:solidFill>
                  <a:schemeClr val="bg1">
                    <a:lumMod val="50000"/>
                  </a:schemeClr>
                </a:solidFill>
                <a:latin typeface="Consolas" pitchFamily="49" charset="0"/>
                <a:cs typeface="Consolas" pitchFamily="49" charset="0"/>
              </a:rPr>
              <a:t>compute </a:t>
            </a:r>
            <a:r>
              <a:rPr lang="en-US" sz="1600" i="1" dirty="0" smtClean="0">
                <a:solidFill>
                  <a:srgbClr val="0000FF"/>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a:t>
            </a:r>
            <a:endParaRPr lang="en-US" sz="1600" i="1" dirty="0" smtClean="0">
              <a:solidFill>
                <a:srgbClr val="0000FF"/>
              </a:solidFill>
              <a:latin typeface="Consolas" pitchFamily="49" charset="0"/>
              <a:cs typeface="Consolas" pitchFamily="49" charset="0"/>
            </a:endParaRPr>
          </a:p>
          <a:p>
            <a:pPr marL="342900" indent="-342900"/>
            <a:r>
              <a:rPr lang="en-US" sz="1600" u="sng" dirty="0" smtClean="0">
                <a:solidFill>
                  <a:schemeClr val="bg1">
                    <a:lumMod val="50000"/>
                  </a:schemeClr>
                </a:solidFill>
                <a:latin typeface="Consolas" pitchFamily="49" charset="0"/>
                <a:cs typeface="Consolas" pitchFamily="49" charset="0"/>
              </a:rPr>
              <a:t>compute </a:t>
            </a:r>
            <a:r>
              <a:rPr lang="el-GR" sz="1600" i="1" u="sng" dirty="0" smtClean="0">
                <a:solidFill>
                  <a:srgbClr val="C00000"/>
                </a:solidFill>
                <a:latin typeface="Consolas" pitchFamily="49" charset="0"/>
                <a:cs typeface="Consolas" pitchFamily="49" charset="0"/>
              </a:rPr>
              <a:t>φ</a:t>
            </a:r>
            <a:r>
              <a:rPr lang="en-US" sz="1600" u="sng" baseline="-25000" dirty="0" err="1" smtClean="0">
                <a:solidFill>
                  <a:srgbClr val="C00000"/>
                </a:solidFill>
                <a:latin typeface="Consolas" pitchFamily="49" charset="0"/>
                <a:cs typeface="Consolas" pitchFamily="49" charset="0"/>
              </a:rPr>
              <a:t>i</a:t>
            </a:r>
            <a:r>
              <a:rPr lang="en-US" sz="1600" u="sng" dirty="0" smtClean="0">
                <a:solidFill>
                  <a:schemeClr val="bg1">
                    <a:lumMod val="50000"/>
                  </a:schemeClr>
                </a:solidFill>
                <a:latin typeface="Consolas" pitchFamily="49" charset="0"/>
                <a:cs typeface="Consolas" pitchFamily="49" charset="0"/>
              </a:rPr>
              <a:t>;</a:t>
            </a:r>
            <a:endParaRPr lang="en-US" sz="1600" u="sng" baseline="-25000" dirty="0" smtClean="0">
              <a:solidFill>
                <a:srgbClr val="C00000"/>
              </a:solidFill>
              <a:latin typeface="Consolas" pitchFamily="49" charset="0"/>
              <a:cs typeface="Consolas" pitchFamily="49" charset="0"/>
            </a:endParaRPr>
          </a:p>
          <a:p>
            <a:pPr marL="342900" indent="-342900"/>
            <a:r>
              <a:rPr lang="en-US" sz="1600" dirty="0" smtClean="0">
                <a:solidFill>
                  <a:schemeClr val="bg1">
                    <a:lumMod val="50000"/>
                  </a:schemeClr>
                </a:solidFill>
                <a:latin typeface="Consolas" pitchFamily="49" charset="0"/>
                <a:cs typeface="Consolas" pitchFamily="49" charset="0"/>
              </a:rPr>
              <a:t>whitespace;</a:t>
            </a:r>
          </a:p>
          <a:p>
            <a:pPr marL="342900" indent="-342900"/>
            <a:r>
              <a:rPr lang="en-US" sz="1600" dirty="0" smtClean="0">
                <a:solidFill>
                  <a:srgbClr val="C00000"/>
                </a:solidFill>
                <a:latin typeface="Consolas" pitchFamily="49" charset="0"/>
                <a:cs typeface="Consolas" pitchFamily="49" charset="0"/>
              </a:rPr>
              <a:t>coordinates.</a:t>
            </a:r>
            <a:endParaRPr lang="el-GR" sz="1600" dirty="0">
              <a:solidFill>
                <a:srgbClr val="C00000"/>
              </a:solidFill>
              <a:latin typeface="Consolas" pitchFamily="49" charset="0"/>
              <a:cs typeface="Consolas" pitchFamily="49" charset="0"/>
            </a:endParaRPr>
          </a:p>
        </p:txBody>
      </p:sp>
      <p:pic>
        <p:nvPicPr>
          <p:cNvPr id="3074" name="Picture 2" descr="F:\Presentation\eq05.PNG"/>
          <p:cNvPicPr>
            <a:picLocks noChangeAspect="1" noChangeArrowheads="1"/>
          </p:cNvPicPr>
          <p:nvPr/>
        </p:nvPicPr>
        <p:blipFill>
          <a:blip r:embed="rId4" cstate="print"/>
          <a:srcRect b="36242"/>
          <a:stretch>
            <a:fillRect/>
          </a:stretch>
        </p:blipFill>
        <p:spPr bwMode="auto">
          <a:xfrm>
            <a:off x="899592" y="4653136"/>
            <a:ext cx="3886200" cy="504056"/>
          </a:xfrm>
          <a:prstGeom prst="rect">
            <a:avLst/>
          </a:prstGeom>
          <a:noFill/>
        </p:spPr>
      </p:pic>
      <p:pic>
        <p:nvPicPr>
          <p:cNvPr id="3075" name="Picture 3" descr="F:\Presentation\eq06.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75656" y="3284984"/>
            <a:ext cx="3228975" cy="990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79096" cy="1143000"/>
          </a:xfrm>
        </p:spPr>
        <p:txBody>
          <a:bodyPr>
            <a:normAutofit fontScale="90000"/>
          </a:bodyPr>
          <a:lstStyle/>
          <a:p>
            <a:r>
              <a:rPr lang="en-US" dirty="0" smtClean="0"/>
              <a:t>Circular layout: avoid </a:t>
            </a:r>
            <a:br>
              <a:rPr lang="en-US" dirty="0" smtClean="0"/>
            </a:br>
            <a:r>
              <a:rPr lang="en-US" dirty="0" smtClean="0"/>
              <a:t>cluster overlap!</a:t>
            </a:r>
            <a:endParaRPr lang="el-GR" dirty="0"/>
          </a:p>
        </p:txBody>
      </p:sp>
      <p:sp>
        <p:nvSpPr>
          <p:cNvPr id="3" name="Content Placeholder 2"/>
          <p:cNvSpPr>
            <a:spLocks noGrp="1"/>
          </p:cNvSpPr>
          <p:nvPr>
            <p:ph idx="1"/>
          </p:nvPr>
        </p:nvSpPr>
        <p:spPr>
          <a:xfrm>
            <a:off x="457200" y="1600200"/>
            <a:ext cx="4186808" cy="4525963"/>
          </a:xfrm>
        </p:spPr>
        <p:txBody>
          <a:bodyPr>
            <a:normAutofit/>
          </a:bodyPr>
          <a:lstStyle/>
          <a:p>
            <a:r>
              <a:rPr lang="en-US" sz="2800" dirty="0" smtClean="0"/>
              <a:t>We introduce a white space factor </a:t>
            </a:r>
            <a:r>
              <a:rPr lang="en-US" sz="2800" i="1" dirty="0" smtClean="0">
                <a:solidFill>
                  <a:srgbClr val="0000FF"/>
                </a:solidFill>
              </a:rPr>
              <a:t>w</a:t>
            </a:r>
            <a:r>
              <a:rPr lang="en-US" sz="2800" dirty="0" smtClean="0"/>
              <a:t> that enlarges the radius </a:t>
            </a:r>
            <a:r>
              <a:rPr lang="en-US" sz="2800" i="1" dirty="0" smtClean="0"/>
              <a:t>R</a:t>
            </a:r>
            <a:r>
              <a:rPr lang="en-US" sz="2800" dirty="0" smtClean="0"/>
              <a:t> of the circle</a:t>
            </a:r>
          </a:p>
          <a:p>
            <a:r>
              <a:rPr lang="en-US" sz="2800" dirty="0" smtClean="0"/>
              <a:t>Each cluster is approx. by a circle, with </a:t>
            </a:r>
          </a:p>
          <a:p>
            <a:pPr lvl="1"/>
            <a:r>
              <a:rPr lang="en-US" sz="2400" dirty="0" smtClean="0"/>
              <a:t>radius </a:t>
            </a:r>
            <a:r>
              <a:rPr lang="en-US" sz="2400" dirty="0" smtClean="0">
                <a:solidFill>
                  <a:srgbClr val="C00000"/>
                </a:solidFill>
              </a:rPr>
              <a:t>r</a:t>
            </a:r>
            <a:r>
              <a:rPr lang="en-US" sz="2400" dirty="0" smtClean="0"/>
              <a:t> (known from step #1) </a:t>
            </a:r>
          </a:p>
          <a:p>
            <a:pPr lvl="1"/>
            <a:r>
              <a:rPr lang="en-US" sz="2400" dirty="0" smtClean="0"/>
              <a:t>center [</a:t>
            </a:r>
            <a:r>
              <a:rPr lang="en-US" sz="2400" dirty="0" err="1" smtClean="0">
                <a:solidFill>
                  <a:srgbClr val="C00000"/>
                </a:solidFill>
              </a:rPr>
              <a:t>c</a:t>
            </a:r>
            <a:r>
              <a:rPr lang="en-US" sz="2400" baseline="-25000" dirty="0" err="1" smtClean="0">
                <a:solidFill>
                  <a:srgbClr val="C00000"/>
                </a:solidFill>
              </a:rPr>
              <a:t>x</a:t>
            </a:r>
            <a:r>
              <a:rPr lang="en-US" sz="2400" dirty="0" smtClean="0"/>
              <a:t>, </a:t>
            </a:r>
            <a:r>
              <a:rPr lang="en-US" sz="2400" dirty="0" smtClean="0">
                <a:solidFill>
                  <a:srgbClr val="C00000"/>
                </a:solidFill>
              </a:rPr>
              <a:t>c</a:t>
            </a:r>
            <a:r>
              <a:rPr lang="en-US" sz="2400" baseline="-25000" dirty="0" smtClean="0">
                <a:solidFill>
                  <a:srgbClr val="C00000"/>
                </a:solidFill>
              </a:rPr>
              <a:t>y</a:t>
            </a:r>
            <a:r>
              <a:rPr lang="en-US" sz="2400" dirty="0" smtClean="0"/>
              <a:t>] determined by </a:t>
            </a:r>
            <a:r>
              <a:rPr lang="el-GR" sz="2400" i="1" dirty="0" smtClean="0">
                <a:solidFill>
                  <a:srgbClr val="C00000"/>
                </a:solidFill>
              </a:rPr>
              <a:t>φ</a:t>
            </a:r>
            <a:r>
              <a:rPr lang="en-US" sz="2400" dirty="0" smtClean="0"/>
              <a:t>, </a:t>
            </a:r>
            <a:r>
              <a:rPr lang="en-US" sz="2400" i="1" dirty="0" smtClean="0">
                <a:solidFill>
                  <a:srgbClr val="0000FF"/>
                </a:solidFill>
              </a:rPr>
              <a:t>R</a:t>
            </a:r>
            <a:r>
              <a:rPr lang="en-US" sz="2400" dirty="0" smtClean="0"/>
              <a:t>, and </a:t>
            </a:r>
            <a:r>
              <a:rPr lang="en-US" sz="2400" i="1" dirty="0" smtClean="0">
                <a:solidFill>
                  <a:srgbClr val="0000FF"/>
                </a:solidFill>
              </a:rPr>
              <a:t>w</a:t>
            </a:r>
            <a:r>
              <a:rPr lang="en-US" sz="2400" dirty="0" smtClean="0"/>
              <a:t>.</a:t>
            </a:r>
            <a:endParaRPr lang="el-GR" sz="2400" baseline="-25000"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28</a:t>
            </a:fld>
            <a:endParaRPr lang="en-US">
              <a:solidFill>
                <a:prstClr val="black">
                  <a:tint val="75000"/>
                </a:prstClr>
              </a:solidFill>
            </a:endParaRPr>
          </a:p>
        </p:txBody>
      </p:sp>
      <p:sp>
        <p:nvSpPr>
          <p:cNvPr id="5" name="TextBox 4"/>
          <p:cNvSpPr txBox="1"/>
          <p:nvPr/>
        </p:nvSpPr>
        <p:spPr>
          <a:xfrm>
            <a:off x="0" y="116632"/>
            <a:ext cx="1619672" cy="1077218"/>
          </a:xfrm>
          <a:prstGeom prst="rect">
            <a:avLst/>
          </a:prstGeom>
          <a:solidFill>
            <a:schemeClr val="bg1"/>
          </a:solidFill>
          <a:ln>
            <a:solidFill>
              <a:schemeClr val="tx1"/>
            </a:solidFill>
          </a:ln>
        </p:spPr>
        <p:txBody>
          <a:bodyPr wrap="square" rtlCol="0">
            <a:spAutoFit/>
          </a:bodyPr>
          <a:lstStyle/>
          <a:p>
            <a:pPr marL="342900" indent="-342900"/>
            <a:r>
              <a:rPr lang="en-US" sz="1600" dirty="0" smtClean="0">
                <a:solidFill>
                  <a:schemeClr val="bg1">
                    <a:lumMod val="50000"/>
                  </a:schemeClr>
                </a:solidFill>
                <a:latin typeface="Consolas" pitchFamily="49" charset="0"/>
                <a:cs typeface="Consolas" pitchFamily="49" charset="0"/>
              </a:rPr>
              <a:t>compute </a:t>
            </a:r>
            <a:r>
              <a:rPr lang="en-US" sz="1600" i="1" dirty="0" smtClean="0">
                <a:solidFill>
                  <a:srgbClr val="0000FF"/>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a:t>
            </a:r>
            <a:endParaRPr lang="en-US" sz="1600" i="1" dirty="0" smtClean="0">
              <a:solidFill>
                <a:srgbClr val="0000FF"/>
              </a:solidFill>
              <a:latin typeface="Consolas" pitchFamily="49" charset="0"/>
              <a:cs typeface="Consolas" pitchFamily="49" charset="0"/>
            </a:endParaRPr>
          </a:p>
          <a:p>
            <a:pPr marL="342900" indent="-342900"/>
            <a:r>
              <a:rPr lang="en-US" sz="1600" dirty="0" smtClean="0">
                <a:solidFill>
                  <a:schemeClr val="bg1">
                    <a:lumMod val="50000"/>
                  </a:schemeClr>
                </a:solidFill>
                <a:latin typeface="Consolas" pitchFamily="49" charset="0"/>
                <a:cs typeface="Consolas" pitchFamily="49" charset="0"/>
              </a:rPr>
              <a:t>compute </a:t>
            </a:r>
            <a:r>
              <a:rPr lang="el-GR" sz="1600" i="1" dirty="0" smtClean="0">
                <a:solidFill>
                  <a:srgbClr val="C00000"/>
                </a:solidFill>
                <a:latin typeface="Consolas" pitchFamily="49" charset="0"/>
                <a:cs typeface="Consolas" pitchFamily="49" charset="0"/>
              </a:rPr>
              <a:t>φ</a:t>
            </a:r>
            <a:r>
              <a:rPr lang="en-US" sz="1600" baseline="-25000" dirty="0" err="1" smtClean="0">
                <a:solidFill>
                  <a:srgbClr val="C00000"/>
                </a:solidFill>
                <a:latin typeface="Consolas" pitchFamily="49" charset="0"/>
                <a:cs typeface="Consolas" pitchFamily="49" charset="0"/>
              </a:rPr>
              <a:t>i</a:t>
            </a:r>
            <a:r>
              <a:rPr lang="en-US" sz="1600" dirty="0" smtClean="0">
                <a:solidFill>
                  <a:schemeClr val="bg1">
                    <a:lumMod val="50000"/>
                  </a:schemeClr>
                </a:solidFill>
                <a:latin typeface="Consolas" pitchFamily="49" charset="0"/>
                <a:cs typeface="Consolas" pitchFamily="49" charset="0"/>
              </a:rPr>
              <a:t>;</a:t>
            </a:r>
            <a:endParaRPr lang="en-US" sz="1600" baseline="-25000" dirty="0" smtClean="0">
              <a:solidFill>
                <a:srgbClr val="C00000"/>
              </a:solidFill>
              <a:latin typeface="Consolas" pitchFamily="49" charset="0"/>
              <a:cs typeface="Consolas" pitchFamily="49" charset="0"/>
            </a:endParaRPr>
          </a:p>
          <a:p>
            <a:pPr marL="342900" indent="-342900"/>
            <a:r>
              <a:rPr lang="en-US" sz="1600" u="sng" dirty="0" smtClean="0">
                <a:solidFill>
                  <a:schemeClr val="bg1">
                    <a:lumMod val="50000"/>
                  </a:schemeClr>
                </a:solidFill>
                <a:latin typeface="Consolas" pitchFamily="49" charset="0"/>
                <a:cs typeface="Consolas" pitchFamily="49" charset="0"/>
              </a:rPr>
              <a:t>whitespace</a:t>
            </a:r>
            <a:r>
              <a:rPr lang="en-US" sz="1600" dirty="0" smtClean="0">
                <a:solidFill>
                  <a:schemeClr val="bg1">
                    <a:lumMod val="50000"/>
                  </a:schemeClr>
                </a:solidFill>
                <a:latin typeface="Consolas" pitchFamily="49" charset="0"/>
                <a:cs typeface="Consolas" pitchFamily="49" charset="0"/>
              </a:rPr>
              <a:t>;</a:t>
            </a:r>
          </a:p>
          <a:p>
            <a:pPr marL="342900" indent="-342900"/>
            <a:r>
              <a:rPr lang="en-US" sz="1600" u="sng" dirty="0" smtClean="0">
                <a:solidFill>
                  <a:srgbClr val="C00000"/>
                </a:solidFill>
                <a:latin typeface="Consolas" pitchFamily="49" charset="0"/>
                <a:cs typeface="Consolas" pitchFamily="49" charset="0"/>
              </a:rPr>
              <a:t>coordinates</a:t>
            </a:r>
            <a:r>
              <a:rPr lang="en-US" sz="1600" dirty="0" smtClean="0">
                <a:solidFill>
                  <a:srgbClr val="C00000"/>
                </a:solidFill>
                <a:latin typeface="Consolas" pitchFamily="49" charset="0"/>
                <a:cs typeface="Consolas" pitchFamily="49" charset="0"/>
              </a:rPr>
              <a:t>.</a:t>
            </a:r>
            <a:endParaRPr lang="el-GR" sz="1600" dirty="0">
              <a:solidFill>
                <a:srgbClr val="C00000"/>
              </a:solidFill>
              <a:latin typeface="Consolas" pitchFamily="49" charset="0"/>
              <a:cs typeface="Consolas" pitchFamily="49" charset="0"/>
            </a:endParaRPr>
          </a:p>
        </p:txBody>
      </p:sp>
      <p:pic>
        <p:nvPicPr>
          <p:cNvPr id="82946" name="Picture 2"/>
          <p:cNvPicPr>
            <a:picLocks noChangeAspect="1" noChangeArrowheads="1"/>
          </p:cNvPicPr>
          <p:nvPr/>
        </p:nvPicPr>
        <p:blipFill>
          <a:blip r:embed="rId3" cstate="print"/>
          <a:srcRect/>
          <a:stretch>
            <a:fillRect/>
          </a:stretch>
        </p:blipFill>
        <p:spPr bwMode="auto">
          <a:xfrm>
            <a:off x="6793610" y="476672"/>
            <a:ext cx="2170878" cy="2016224"/>
          </a:xfrm>
          <a:prstGeom prst="rect">
            <a:avLst/>
          </a:prstGeom>
          <a:noFill/>
          <a:ln w="9525">
            <a:noFill/>
            <a:miter lim="800000"/>
            <a:headEnd/>
            <a:tailEnd/>
          </a:ln>
          <a:effectLst/>
        </p:spPr>
      </p:pic>
      <p:pic>
        <p:nvPicPr>
          <p:cNvPr id="82947" name="Picture 3"/>
          <p:cNvPicPr>
            <a:picLocks noChangeAspect="1" noChangeArrowheads="1"/>
          </p:cNvPicPr>
          <p:nvPr/>
        </p:nvPicPr>
        <p:blipFill>
          <a:blip r:embed="rId4" cstate="print"/>
          <a:srcRect/>
          <a:stretch>
            <a:fillRect/>
          </a:stretch>
        </p:blipFill>
        <p:spPr bwMode="auto">
          <a:xfrm>
            <a:off x="5366748" y="3212976"/>
            <a:ext cx="3597740" cy="3616827"/>
          </a:xfrm>
          <a:prstGeom prst="rect">
            <a:avLst/>
          </a:prstGeom>
          <a:noFill/>
          <a:ln w="9525">
            <a:noFill/>
            <a:miter lim="800000"/>
            <a:headEnd/>
            <a:tailEnd/>
          </a:ln>
          <a:effectLst/>
        </p:spPr>
      </p:pic>
      <p:sp>
        <p:nvSpPr>
          <p:cNvPr id="8" name="TextBox 7"/>
          <p:cNvSpPr txBox="1"/>
          <p:nvPr/>
        </p:nvSpPr>
        <p:spPr>
          <a:xfrm>
            <a:off x="7452320" y="332656"/>
            <a:ext cx="1656184" cy="369332"/>
          </a:xfrm>
          <a:prstGeom prst="rect">
            <a:avLst/>
          </a:prstGeom>
          <a:noFill/>
        </p:spPr>
        <p:txBody>
          <a:bodyPr wrap="square" rtlCol="0">
            <a:spAutoFit/>
          </a:bodyPr>
          <a:lstStyle/>
          <a:p>
            <a:pPr algn="r"/>
            <a:r>
              <a:rPr lang="en-US" dirty="0" smtClean="0"/>
              <a:t>original layout</a:t>
            </a:r>
            <a:endParaRPr lang="el-GR" dirty="0"/>
          </a:p>
        </p:txBody>
      </p:sp>
      <p:sp>
        <p:nvSpPr>
          <p:cNvPr id="9" name="Right Arrow 8"/>
          <p:cNvSpPr/>
          <p:nvPr/>
        </p:nvSpPr>
        <p:spPr>
          <a:xfrm rot="7626133">
            <a:off x="8302129" y="678409"/>
            <a:ext cx="288032"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2948" name="Picture 4"/>
          <p:cNvPicPr>
            <a:picLocks noChangeAspect="1" noChangeArrowheads="1"/>
          </p:cNvPicPr>
          <p:nvPr/>
        </p:nvPicPr>
        <p:blipFill>
          <a:blip r:embed="rId5" cstate="print"/>
          <a:srcRect/>
          <a:stretch>
            <a:fillRect/>
          </a:stretch>
        </p:blipFill>
        <p:spPr bwMode="auto">
          <a:xfrm>
            <a:off x="323528" y="5950017"/>
            <a:ext cx="5040560" cy="791351"/>
          </a:xfrm>
          <a:prstGeom prst="rect">
            <a:avLst/>
          </a:prstGeom>
          <a:noFill/>
          <a:ln w="9525">
            <a:noFill/>
            <a:miter lim="800000"/>
            <a:headEnd/>
            <a:tailEnd/>
          </a:ln>
          <a:effectLst/>
        </p:spPr>
      </p:pic>
      <p:sp>
        <p:nvSpPr>
          <p:cNvPr id="11" name="TextBox 10"/>
          <p:cNvSpPr txBox="1"/>
          <p:nvPr/>
        </p:nvSpPr>
        <p:spPr>
          <a:xfrm>
            <a:off x="6156176" y="2915652"/>
            <a:ext cx="2088232" cy="369332"/>
          </a:xfrm>
          <a:prstGeom prst="rect">
            <a:avLst/>
          </a:prstGeom>
          <a:noFill/>
        </p:spPr>
        <p:txBody>
          <a:bodyPr wrap="square" rtlCol="0">
            <a:spAutoFit/>
          </a:bodyPr>
          <a:lstStyle/>
          <a:p>
            <a:pPr algn="r"/>
            <a:r>
              <a:rPr lang="en-US" dirty="0" smtClean="0"/>
              <a:t>extra whitespace</a:t>
            </a:r>
            <a:endParaRPr lang="el-GR" dirty="0"/>
          </a:p>
        </p:txBody>
      </p:sp>
      <p:sp>
        <p:nvSpPr>
          <p:cNvPr id="12" name="Right Arrow 11"/>
          <p:cNvSpPr/>
          <p:nvPr/>
        </p:nvSpPr>
        <p:spPr>
          <a:xfrm rot="3810492">
            <a:off x="7005986" y="3207981"/>
            <a:ext cx="288032"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5096319" y="116632"/>
            <a:ext cx="2644033" cy="2904102"/>
          </a:xfrm>
          <a:prstGeom prst="rect">
            <a:avLst/>
          </a:prstGeom>
        </p:spPr>
      </p:pic>
      <p:pic>
        <p:nvPicPr>
          <p:cNvPr id="9" name="Picture 8"/>
          <p:cNvPicPr>
            <a:picLocks noChangeAspect="1"/>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51520" y="1412776"/>
            <a:ext cx="2554009" cy="2774067"/>
          </a:xfrm>
          <a:prstGeom prst="rect">
            <a:avLst/>
          </a:prstGeom>
        </p:spPr>
      </p:pic>
      <p:sp>
        <p:nvSpPr>
          <p:cNvPr id="2" name="Title 1"/>
          <p:cNvSpPr>
            <a:spLocks noGrp="1"/>
          </p:cNvSpPr>
          <p:nvPr>
            <p:ph type="title"/>
          </p:nvPr>
        </p:nvSpPr>
        <p:spPr/>
        <p:txBody>
          <a:bodyPr/>
          <a:lstStyle/>
          <a:p>
            <a:pPr algn="l"/>
            <a:r>
              <a:rPr lang="en-US" dirty="0" smtClean="0"/>
              <a:t>Concentric circles</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29</a:t>
            </a:fld>
            <a:endParaRPr lang="en-US">
              <a:solidFill>
                <a:prstClr val="black">
                  <a:tint val="75000"/>
                </a:prstClr>
              </a:solidFill>
            </a:endParaRPr>
          </a:p>
        </p:txBody>
      </p:sp>
      <p:sp>
        <p:nvSpPr>
          <p:cNvPr id="5" name="TextBox 4"/>
          <p:cNvSpPr txBox="1"/>
          <p:nvPr/>
        </p:nvSpPr>
        <p:spPr>
          <a:xfrm>
            <a:off x="323528" y="1412776"/>
            <a:ext cx="864096" cy="369332"/>
          </a:xfrm>
          <a:prstGeom prst="rect">
            <a:avLst/>
          </a:prstGeom>
          <a:noFill/>
        </p:spPr>
        <p:txBody>
          <a:bodyPr wrap="square" rtlCol="0">
            <a:spAutoFit/>
          </a:bodyPr>
          <a:lstStyle/>
          <a:p>
            <a:r>
              <a:rPr lang="en-US" dirty="0" err="1" smtClean="0"/>
              <a:t>bioSQL</a:t>
            </a:r>
            <a:endParaRPr lang="el-GR" dirty="0"/>
          </a:p>
        </p:txBody>
      </p:sp>
      <p:sp>
        <p:nvSpPr>
          <p:cNvPr id="6" name="TextBox 5"/>
          <p:cNvSpPr txBox="1"/>
          <p:nvPr/>
        </p:nvSpPr>
        <p:spPr>
          <a:xfrm>
            <a:off x="7092280" y="188640"/>
            <a:ext cx="864096" cy="369332"/>
          </a:xfrm>
          <a:prstGeom prst="rect">
            <a:avLst/>
          </a:prstGeom>
          <a:noFill/>
        </p:spPr>
        <p:txBody>
          <a:bodyPr wrap="square" rtlCol="0">
            <a:spAutoFit/>
          </a:bodyPr>
          <a:lstStyle/>
          <a:p>
            <a:r>
              <a:rPr lang="en-US" dirty="0" err="1" smtClean="0"/>
              <a:t>Drupal</a:t>
            </a:r>
            <a:endParaRPr lang="el-GR" dirty="0"/>
          </a:p>
        </p:txBody>
      </p:sp>
      <p:sp>
        <p:nvSpPr>
          <p:cNvPr id="7" name="TextBox 6"/>
          <p:cNvSpPr txBox="1"/>
          <p:nvPr/>
        </p:nvSpPr>
        <p:spPr>
          <a:xfrm>
            <a:off x="1547664" y="6021288"/>
            <a:ext cx="1224136" cy="369332"/>
          </a:xfrm>
          <a:prstGeom prst="rect">
            <a:avLst/>
          </a:prstGeom>
          <a:noFill/>
        </p:spPr>
        <p:txBody>
          <a:bodyPr wrap="square" rtlCol="0">
            <a:spAutoFit/>
          </a:bodyPr>
          <a:lstStyle/>
          <a:p>
            <a:r>
              <a:rPr lang="en-US" dirty="0" err="1" smtClean="0"/>
              <a:t>OpenCart</a:t>
            </a:r>
            <a:endParaRPr lang="el-GR" dirty="0"/>
          </a:p>
        </p:txBody>
      </p:sp>
      <p:sp>
        <p:nvSpPr>
          <p:cNvPr id="8" name="TextBox 7"/>
          <p:cNvSpPr txBox="1"/>
          <p:nvPr/>
        </p:nvSpPr>
        <p:spPr>
          <a:xfrm>
            <a:off x="7740352" y="3284984"/>
            <a:ext cx="1224136" cy="369332"/>
          </a:xfrm>
          <a:prstGeom prst="rect">
            <a:avLst/>
          </a:prstGeom>
          <a:noFill/>
        </p:spPr>
        <p:txBody>
          <a:bodyPr wrap="square" rtlCol="0">
            <a:spAutoFit/>
          </a:bodyPr>
          <a:lstStyle/>
          <a:p>
            <a:pPr algn="r"/>
            <a:r>
              <a:rPr lang="en-US" dirty="0" err="1" smtClean="0"/>
              <a:t>ZenCart</a:t>
            </a:r>
            <a:endParaRPr lang="el-GR" dirty="0"/>
          </a:p>
        </p:txBody>
      </p:sp>
      <p:pic>
        <p:nvPicPr>
          <p:cNvPr id="11" name="Picture 10"/>
          <p:cNvPicPr>
            <a:picLocks noChangeAspect="1"/>
          </p:cNvPicPr>
          <p:nvPr/>
        </p:nvPicPr>
        <p:blipFill>
          <a:blip r:embed="rId5"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263238" y="3717032"/>
            <a:ext cx="2880762" cy="2754062"/>
          </a:xfrm>
          <a:prstGeom prst="rect">
            <a:avLst/>
          </a:prstGeom>
        </p:spPr>
      </p:pic>
      <p:pic>
        <p:nvPicPr>
          <p:cNvPr id="12" name="Picture 11"/>
          <p:cNvPicPr>
            <a:picLocks noChangeAspect="1"/>
          </p:cNvPicPr>
          <p:nvPr/>
        </p:nvPicPr>
        <p:blipFill>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601368" y="4005064"/>
            <a:ext cx="2690712" cy="267404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dirty="0" smtClean="0"/>
              <a:t>Why do we need these maps?</a:t>
            </a:r>
            <a:br>
              <a:rPr lang="en-US" dirty="0" smtClean="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dirty="0">
              <a:solidFill>
                <a:prstClr val="black">
                  <a:tint val="75000"/>
                </a:prstClr>
              </a:solidFill>
            </a:endParaRPr>
          </a:p>
        </p:txBody>
      </p:sp>
      <p:pic>
        <p:nvPicPr>
          <p:cNvPr id="125953" name="Picture 1" descr="D:\Users\pvassil\RESEARCH\ACCEPTED\2014\14ER\Presentation\presentationHecataeus\00_Summary.png"/>
          <p:cNvPicPr>
            <a:picLocks noChangeAspect="1" noChangeArrowheads="1"/>
          </p:cNvPicPr>
          <p:nvPr/>
        </p:nvPicPr>
        <p:blipFill>
          <a:blip r:embed="rId3" cstate="print"/>
          <a:srcRect/>
          <a:stretch>
            <a:fillRect/>
          </a:stretch>
        </p:blipFill>
        <p:spPr bwMode="auto">
          <a:xfrm>
            <a:off x="107504" y="978088"/>
            <a:ext cx="4150718" cy="4752528"/>
          </a:xfrm>
          <a:prstGeom prst="rect">
            <a:avLst/>
          </a:prstGeom>
          <a:noFill/>
        </p:spPr>
      </p:pic>
      <p:sp>
        <p:nvSpPr>
          <p:cNvPr id="6" name="Content Placeholder 5"/>
          <p:cNvSpPr>
            <a:spLocks noGrp="1"/>
          </p:cNvSpPr>
          <p:nvPr>
            <p:ph idx="1"/>
          </p:nvPr>
        </p:nvSpPr>
        <p:spPr>
          <a:xfrm>
            <a:off x="4237313" y="980728"/>
            <a:ext cx="4618856" cy="1512168"/>
          </a:xfrm>
        </p:spPr>
        <p:txBody>
          <a:bodyPr>
            <a:normAutofit/>
          </a:bodyPr>
          <a:lstStyle/>
          <a:p>
            <a:pPr marL="177800" indent="-177800"/>
            <a:r>
              <a:rPr lang="en-US" sz="2400" dirty="0" smtClean="0">
                <a:solidFill>
                  <a:srgbClr val="6400FF"/>
                </a:solidFill>
              </a:rPr>
              <a:t>Documentation</a:t>
            </a:r>
            <a:r>
              <a:rPr lang="en-US" sz="2400" dirty="0" smtClean="0"/>
              <a:t>,</a:t>
            </a:r>
          </a:p>
          <a:p>
            <a:pPr marL="177800" indent="-177800"/>
            <a:r>
              <a:rPr lang="en-US" sz="2400" dirty="0" smtClean="0">
                <a:solidFill>
                  <a:srgbClr val="C00000"/>
                </a:solidFill>
              </a:rPr>
              <a:t>Program comprehension</a:t>
            </a:r>
            <a:r>
              <a:rPr lang="en-US" sz="2400" dirty="0" smtClean="0"/>
              <a:t> </a:t>
            </a:r>
          </a:p>
          <a:p>
            <a:pPr marL="177800" indent="-177800"/>
            <a:r>
              <a:rPr lang="en-US" sz="2400" dirty="0" smtClean="0">
                <a:solidFill>
                  <a:srgbClr val="008000"/>
                </a:solidFill>
              </a:rPr>
              <a:t>impact analysis</a:t>
            </a:r>
          </a:p>
          <a:p>
            <a:pPr marL="177800" indent="-177800"/>
            <a:endParaRPr lang="en-US" sz="2400" dirty="0" smtClean="0"/>
          </a:p>
        </p:txBody>
      </p:sp>
      <p:sp>
        <p:nvSpPr>
          <p:cNvPr id="8" name="TextBox 7"/>
          <p:cNvSpPr txBox="1"/>
          <p:nvPr/>
        </p:nvSpPr>
        <p:spPr>
          <a:xfrm>
            <a:off x="4355976" y="2894161"/>
            <a:ext cx="4752528" cy="3847207"/>
          </a:xfrm>
          <a:prstGeom prst="rect">
            <a:avLst/>
          </a:prstGeom>
          <a:noFill/>
        </p:spPr>
        <p:txBody>
          <a:bodyPr wrap="square" rtlCol="0">
            <a:spAutoFit/>
          </a:bodyPr>
          <a:lstStyle/>
          <a:p>
            <a:r>
              <a:rPr lang="en-US" dirty="0" smtClean="0"/>
              <a:t>“</a:t>
            </a:r>
            <a:r>
              <a:rPr lang="en-US" dirty="0" smtClean="0">
                <a:solidFill>
                  <a:srgbClr val="C00000"/>
                </a:solidFill>
              </a:rPr>
              <a:t>Programmers spend between 60-90% of their time reading and navigating code</a:t>
            </a:r>
            <a:r>
              <a:rPr lang="en-US" dirty="0" smtClean="0"/>
              <a:t> and other data sources ... Programmers form </a:t>
            </a:r>
            <a:r>
              <a:rPr lang="en-US" dirty="0" smtClean="0">
                <a:solidFill>
                  <a:srgbClr val="0000FF"/>
                </a:solidFill>
              </a:rPr>
              <a:t>working sets of one or more fragments </a:t>
            </a:r>
            <a:r>
              <a:rPr lang="en-US" dirty="0" smtClean="0"/>
              <a:t>corresponding to places of interest … </a:t>
            </a:r>
          </a:p>
          <a:p>
            <a:r>
              <a:rPr lang="en-US" dirty="0" smtClean="0"/>
              <a:t>Perhaps as a result, </a:t>
            </a:r>
            <a:r>
              <a:rPr lang="en-US" dirty="0" smtClean="0">
                <a:solidFill>
                  <a:srgbClr val="C00000"/>
                </a:solidFill>
              </a:rPr>
              <a:t>programmers may spend on average 35% of their time in IDEs actively navigating among working set fragments</a:t>
            </a:r>
            <a:r>
              <a:rPr lang="en-US" dirty="0" smtClean="0"/>
              <a:t> …, since they can only easily see one or two fragments at a time.”</a:t>
            </a:r>
          </a:p>
          <a:p>
            <a:endParaRPr lang="en-US" sz="1400" dirty="0" smtClean="0"/>
          </a:p>
          <a:p>
            <a:r>
              <a:rPr lang="en-US" sz="1400" dirty="0" err="1" smtClean="0"/>
              <a:t>Bragdon</a:t>
            </a:r>
            <a:r>
              <a:rPr lang="en-US" sz="1400" dirty="0" smtClean="0"/>
              <a:t> et al. Code bubbles: rethinking the user interface paradigm of integrated development environments. ICSE (1) 2010: 455-464.</a:t>
            </a:r>
            <a:endParaRPr lang="el-GR" sz="1400" dirty="0" smtClean="0"/>
          </a:p>
        </p:txBody>
      </p:sp>
    </p:spTree>
    <p:extLst>
      <p:ext uri="{BB962C8B-B14F-4D97-AF65-F5344CB8AC3E}">
        <p14:creationId xmlns:p14="http://schemas.microsoft.com/office/powerpoint/2010/main" xmlns="" val="2647926965"/>
      </p:ext>
    </p:extLst>
  </p:cSld>
  <p:clrMapOvr>
    <a:masterClrMapping/>
  </p:clrMapOvr>
  <mc:AlternateContent xmlns:mc="http://schemas.openxmlformats.org/markup-compatibility/2006">
    <mc:Choice xmlns:p14="http://schemas.microsoft.com/office/powerpoint/2010/main" xmlns="" Requires="p14">
      <p:transition spd="slow" p14:dur="2000" advTm="268"/>
    </mc:Choice>
    <mc:Fallback>
      <p:transition spd="slow" advTm="268"/>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Concentric Circles Layout</a:t>
            </a:r>
            <a:r>
              <a:rPr lang="el-GR" dirty="0" smtClean="0"/>
              <a:t/>
            </a:r>
            <a:br>
              <a:rPr lang="el-GR" dirty="0" smtClean="0"/>
            </a:b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30</a:t>
            </a:fld>
            <a:endParaRPr lang="en-US" dirty="0">
              <a:solidFill>
                <a:prstClr val="black">
                  <a:tint val="75000"/>
                </a:prstClr>
              </a:solidFill>
            </a:endParaRPr>
          </a:p>
        </p:txBody>
      </p:sp>
      <p:pic>
        <p:nvPicPr>
          <p:cNvPr id="84994" name="Picture 2"/>
          <p:cNvPicPr>
            <a:picLocks noChangeAspect="1" noChangeArrowheads="1"/>
          </p:cNvPicPr>
          <p:nvPr/>
        </p:nvPicPr>
        <p:blipFill>
          <a:blip r:embed="rId3" cstate="print"/>
          <a:srcRect/>
          <a:stretch>
            <a:fillRect/>
          </a:stretch>
        </p:blipFill>
        <p:spPr bwMode="auto">
          <a:xfrm>
            <a:off x="3779912" y="2187845"/>
            <a:ext cx="5328593" cy="3426748"/>
          </a:xfrm>
          <a:prstGeom prst="rect">
            <a:avLst/>
          </a:prstGeom>
          <a:noFill/>
          <a:ln w="9525">
            <a:noFill/>
            <a:miter lim="800000"/>
            <a:headEnd/>
            <a:tailEnd/>
          </a:ln>
          <a:effectLst/>
        </p:spPr>
      </p:pic>
      <p:sp>
        <p:nvSpPr>
          <p:cNvPr id="7" name="Content Placeholder 6"/>
          <p:cNvSpPr>
            <a:spLocks noGrp="1"/>
          </p:cNvSpPr>
          <p:nvPr>
            <p:ph idx="1"/>
          </p:nvPr>
        </p:nvSpPr>
        <p:spPr>
          <a:xfrm>
            <a:off x="35496" y="1196752"/>
            <a:ext cx="5544616" cy="5184576"/>
          </a:xfrm>
        </p:spPr>
        <p:txBody>
          <a:bodyPr>
            <a:normAutofit fontScale="92500" lnSpcReduction="10000"/>
          </a:bodyPr>
          <a:lstStyle/>
          <a:p>
            <a:pPr lvl="0"/>
            <a:r>
              <a:rPr lang="en-US" sz="2800" dirty="0" smtClean="0">
                <a:solidFill>
                  <a:srgbClr val="C00000"/>
                </a:solidFill>
              </a:rPr>
              <a:t>Each circle </a:t>
            </a:r>
            <a:r>
              <a:rPr lang="en-US" sz="2800" dirty="0" smtClean="0"/>
              <a:t>is split in fragments of </a:t>
            </a:r>
            <a:r>
              <a:rPr lang="en-US" sz="2800" dirty="0" smtClean="0">
                <a:solidFill>
                  <a:srgbClr val="C00000"/>
                </a:solidFill>
              </a:rPr>
              <a:t>powers of 2</a:t>
            </a:r>
          </a:p>
          <a:p>
            <a:pPr marL="800100" lvl="1" indent="-342900">
              <a:buFont typeface="Arial" pitchFamily="34" charset="0"/>
              <a:buChar char="•"/>
            </a:pPr>
            <a:r>
              <a:rPr lang="en-US" dirty="0" smtClean="0"/>
              <a:t>as the order of the introduced circle increases, the number of fragments increases too (</a:t>
            </a:r>
            <a:r>
              <a:rPr lang="en-US" i="1" dirty="0" smtClean="0"/>
              <a:t>S = 2</a:t>
            </a:r>
            <a:r>
              <a:rPr lang="en-US" i="1" baseline="30000" dirty="0" smtClean="0"/>
              <a:t>k</a:t>
            </a:r>
            <a:r>
              <a:rPr lang="en-US" dirty="0" smtClean="0"/>
              <a:t>), </a:t>
            </a:r>
          </a:p>
          <a:p>
            <a:pPr marL="800100" lvl="1" indent="-342900">
              <a:buFont typeface="Arial" pitchFamily="34" charset="0"/>
              <a:buChar char="•"/>
            </a:pPr>
            <a:r>
              <a:rPr lang="en-US" dirty="0" smtClean="0"/>
              <a:t>with the exception of the outermost circle hosting the remaining clusters</a:t>
            </a:r>
          </a:p>
          <a:p>
            <a:r>
              <a:rPr lang="en-US" sz="2800" dirty="0" smtClean="0"/>
              <a:t>This way, we can place </a:t>
            </a:r>
          </a:p>
          <a:p>
            <a:pPr marL="800100" lvl="1" indent="-342900">
              <a:buFont typeface="Arial" pitchFamily="34" charset="0"/>
              <a:buChar char="•"/>
            </a:pPr>
            <a:r>
              <a:rPr lang="en-US" dirty="0" smtClean="0"/>
              <a:t>the </a:t>
            </a:r>
            <a:r>
              <a:rPr lang="en-US" dirty="0" smtClean="0">
                <a:solidFill>
                  <a:srgbClr val="0000FF"/>
                </a:solidFill>
              </a:rPr>
              <a:t>small clusters </a:t>
            </a:r>
            <a:r>
              <a:rPr lang="en-US" dirty="0" smtClean="0"/>
              <a:t>on the </a:t>
            </a:r>
            <a:r>
              <a:rPr lang="en-US" dirty="0" smtClean="0">
                <a:solidFill>
                  <a:srgbClr val="0000FF"/>
                </a:solidFill>
              </a:rPr>
              <a:t>inner circles</a:t>
            </a:r>
            <a:r>
              <a:rPr lang="en-US" dirty="0" smtClean="0"/>
              <a:t>, and</a:t>
            </a:r>
          </a:p>
          <a:p>
            <a:pPr marL="800100" lvl="1" indent="-342900">
              <a:buFont typeface="Arial" pitchFamily="34" charset="0"/>
              <a:buChar char="•"/>
            </a:pPr>
            <a:r>
              <a:rPr lang="en-US" dirty="0" smtClean="0">
                <a:solidFill>
                  <a:srgbClr val="C00000"/>
                </a:solidFill>
              </a:rPr>
              <a:t>bigger clusters </a:t>
            </a:r>
            <a:r>
              <a:rPr lang="en-US" dirty="0" smtClean="0"/>
              <a:t>(occupying more space) on </a:t>
            </a:r>
            <a:r>
              <a:rPr lang="en-US" dirty="0" smtClean="0">
                <a:solidFill>
                  <a:srgbClr val="C00000"/>
                </a:solidFill>
              </a:rPr>
              <a:t>outer circles</a:t>
            </a:r>
            <a:endParaRPr lang="el-GR" dirty="0" smtClean="0">
              <a:solidFill>
                <a:srgbClr val="C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Concentric Circles Layout</a:t>
            </a:r>
            <a:endParaRPr lang="el-GR" dirty="0"/>
          </a:p>
        </p:txBody>
      </p:sp>
      <p:sp>
        <p:nvSpPr>
          <p:cNvPr id="3" name="Content Placeholder 2"/>
          <p:cNvSpPr>
            <a:spLocks noGrp="1"/>
          </p:cNvSpPr>
          <p:nvPr>
            <p:ph idx="1"/>
          </p:nvPr>
        </p:nvSpPr>
        <p:spPr/>
        <p:txBody>
          <a:bodyPr>
            <a:noAutofit/>
          </a:bodyPr>
          <a:lstStyle/>
          <a:p>
            <a:pPr>
              <a:buNone/>
            </a:pPr>
            <a:r>
              <a:rPr lang="en-US" sz="2400" dirty="0" smtClean="0"/>
              <a:t>Method:</a:t>
            </a:r>
          </a:p>
          <a:p>
            <a:pPr marL="514350" lvl="0" indent="-514350">
              <a:buFont typeface="+mj-lt"/>
              <a:buAutoNum type="arabicPeriod"/>
            </a:pPr>
            <a:r>
              <a:rPr lang="en-US" sz="2400" dirty="0" smtClean="0"/>
              <a:t>Sort clusters by ascending size in a list</a:t>
            </a:r>
            <a:r>
              <a:rPr lang="en-US" sz="2400" i="1" dirty="0" smtClean="0"/>
              <a:t> </a:t>
            </a:r>
            <a:r>
              <a:rPr lang="en-US" sz="2400" i="1" dirty="0" smtClean="0">
                <a:solidFill>
                  <a:srgbClr val="0000FF"/>
                </a:solidFill>
              </a:rPr>
              <a:t>L</a:t>
            </a:r>
            <a:r>
              <a:rPr lang="en-US" sz="2400" i="1" baseline="30000" dirty="0" smtClean="0">
                <a:solidFill>
                  <a:srgbClr val="0000FF"/>
                </a:solidFill>
              </a:rPr>
              <a:t>C</a:t>
            </a:r>
            <a:endParaRPr lang="el-GR" sz="2400" dirty="0" smtClean="0">
              <a:solidFill>
                <a:srgbClr val="0000FF"/>
              </a:solidFill>
            </a:endParaRPr>
          </a:p>
          <a:p>
            <a:pPr marL="514350" lvl="0" indent="-514350">
              <a:buFont typeface="+mj-lt"/>
              <a:buAutoNum type="arabicPeriod"/>
            </a:pPr>
            <a:r>
              <a:rPr lang="en-US" sz="2400" dirty="0" smtClean="0"/>
              <a:t>While there are clusters not placed in circles</a:t>
            </a:r>
            <a:endParaRPr lang="el-GR" sz="1600" dirty="0" smtClean="0"/>
          </a:p>
          <a:p>
            <a:pPr marL="971550" lvl="1" indent="-514350">
              <a:buFont typeface="+mj-lt"/>
              <a:buAutoNum type="arabicPeriod"/>
            </a:pPr>
            <a:r>
              <a:rPr lang="en-US" sz="2000" dirty="0" smtClean="0"/>
              <a:t>Add a new circle and divide it in as many segments as </a:t>
            </a:r>
            <a:r>
              <a:rPr lang="en-US" sz="2000" i="1" dirty="0" smtClean="0"/>
              <a:t>S = </a:t>
            </a:r>
            <a:r>
              <a:rPr lang="en-US" sz="2000" dirty="0" smtClean="0"/>
              <a:t>2</a:t>
            </a:r>
            <a:r>
              <a:rPr lang="en-US" sz="2000" i="1" baseline="30000" dirty="0" smtClean="0"/>
              <a:t>k </a:t>
            </a:r>
            <a:r>
              <a:rPr lang="en-US" sz="2000" dirty="0" smtClean="0"/>
              <a:t>with </a:t>
            </a:r>
            <a:r>
              <a:rPr lang="en-US" sz="2000" i="1" dirty="0" smtClean="0"/>
              <a:t>k </a:t>
            </a:r>
            <a:r>
              <a:rPr lang="en-US" sz="2000" dirty="0" smtClean="0"/>
              <a:t>being the order of the circle (i.e., the first circle has 2</a:t>
            </a:r>
            <a:r>
              <a:rPr lang="en-US" sz="2000" baseline="30000" dirty="0" smtClean="0"/>
              <a:t>1</a:t>
            </a:r>
            <a:r>
              <a:rPr lang="en-US" sz="2000" dirty="0" smtClean="0"/>
              <a:t> segments, the second 2</a:t>
            </a:r>
            <a:r>
              <a:rPr lang="en-US" sz="2000" baseline="30000" dirty="0" smtClean="0"/>
              <a:t>2</a:t>
            </a:r>
            <a:r>
              <a:rPr lang="en-US" sz="2000" dirty="0" smtClean="0"/>
              <a:t> and so on)</a:t>
            </a:r>
            <a:endParaRPr lang="el-GR" sz="1400" dirty="0" smtClean="0"/>
          </a:p>
          <a:p>
            <a:pPr marL="971550" lvl="1" indent="-514350">
              <a:buFont typeface="+mj-lt"/>
              <a:buAutoNum type="arabicPeriod"/>
            </a:pPr>
            <a:r>
              <a:rPr lang="en-US" sz="2000" b="1" u="sng" dirty="0" smtClean="0"/>
              <a:t>Assign the next </a:t>
            </a:r>
            <a:r>
              <a:rPr lang="en-US" sz="2000" b="1" i="1" u="sng" dirty="0" smtClean="0"/>
              <a:t>S</a:t>
            </a:r>
            <a:r>
              <a:rPr lang="en-US" sz="2000" b="1" u="sng" dirty="0" smtClean="0"/>
              <a:t> fragments from the list </a:t>
            </a:r>
            <a:r>
              <a:rPr lang="en-US" sz="2000" b="1" i="1" u="sng" dirty="0" smtClean="0">
                <a:solidFill>
                  <a:srgbClr val="0000FF"/>
                </a:solidFill>
              </a:rPr>
              <a:t>L</a:t>
            </a:r>
            <a:r>
              <a:rPr lang="en-US" sz="2000" b="1" i="1" u="sng" baseline="30000" dirty="0" smtClean="0">
                <a:solidFill>
                  <a:srgbClr val="0000FF"/>
                </a:solidFill>
              </a:rPr>
              <a:t>C</a:t>
            </a:r>
            <a:r>
              <a:rPr lang="en-US" sz="2000" b="1" u="sng" dirty="0" smtClean="0"/>
              <a:t> to the current circle and compute its radius according to this assignment</a:t>
            </a:r>
            <a:endParaRPr lang="el-GR" sz="1400" b="1" u="sng" dirty="0" smtClean="0"/>
          </a:p>
          <a:p>
            <a:pPr marL="971550" lvl="1" indent="-514350">
              <a:buFont typeface="+mj-lt"/>
              <a:buAutoNum type="arabicPeriod"/>
            </a:pPr>
            <a:r>
              <a:rPr lang="en-US" sz="2000" dirty="0" smtClean="0"/>
              <a:t>Add the circle to a list </a:t>
            </a:r>
            <a:r>
              <a:rPr lang="en-US" sz="2000" i="1" dirty="0" smtClean="0">
                <a:solidFill>
                  <a:srgbClr val="C00000"/>
                </a:solidFill>
              </a:rPr>
              <a:t>L</a:t>
            </a:r>
            <a:r>
              <a:rPr lang="en-US" sz="2000" dirty="0" smtClean="0"/>
              <a:t> of circles</a:t>
            </a:r>
            <a:endParaRPr lang="el-GR" sz="1400" dirty="0" smtClean="0"/>
          </a:p>
          <a:p>
            <a:pPr marL="514350" lvl="0" indent="-514350">
              <a:buFont typeface="+mj-lt"/>
              <a:buAutoNum type="arabicPeriod"/>
            </a:pPr>
            <a:r>
              <a:rPr lang="en-US" sz="2400" dirty="0" smtClean="0"/>
              <a:t>Draw the circles from the most inward (i.e., from the circle with the least segments) to the outermost by following the list </a:t>
            </a:r>
            <a:r>
              <a:rPr lang="en-US" sz="2400" i="1" dirty="0" smtClean="0">
                <a:solidFill>
                  <a:srgbClr val="C00000"/>
                </a:solidFill>
              </a:rPr>
              <a:t>L</a:t>
            </a:r>
            <a:r>
              <a:rPr lang="en-US" sz="2400" dirty="0" smtClean="0"/>
              <a:t>.</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31</a:t>
            </a:fld>
            <a:endParaRPr lang="en-US">
              <a:solidFill>
                <a:prstClr val="black">
                  <a:tint val="75000"/>
                </a:prstClr>
              </a:solidFill>
            </a:endParaRPr>
          </a:p>
        </p:txBody>
      </p:sp>
      <p:sp>
        <p:nvSpPr>
          <p:cNvPr id="5" name="TextBox 4"/>
          <p:cNvSpPr txBox="1"/>
          <p:nvPr/>
        </p:nvSpPr>
        <p:spPr>
          <a:xfrm>
            <a:off x="0" y="3861048"/>
            <a:ext cx="9716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600" u="sng" dirty="0" smtClean="0"/>
              <a:t>Main challenge</a:t>
            </a:r>
            <a:endParaRPr lang="el-GR" sz="1600" u="sng"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Concentric Circles: radius calculation</a:t>
            </a:r>
            <a:endParaRPr lang="el-GR" dirty="0"/>
          </a:p>
        </p:txBody>
      </p:sp>
      <p:sp>
        <p:nvSpPr>
          <p:cNvPr id="3" name="Content Placeholder 2"/>
          <p:cNvSpPr>
            <a:spLocks noGrp="1"/>
          </p:cNvSpPr>
          <p:nvPr>
            <p:ph idx="1"/>
          </p:nvPr>
        </p:nvSpPr>
        <p:spPr>
          <a:xfrm>
            <a:off x="4067944" y="1268760"/>
            <a:ext cx="4906888" cy="5328592"/>
          </a:xfrm>
        </p:spPr>
        <p:txBody>
          <a:bodyPr>
            <a:noAutofit/>
          </a:bodyPr>
          <a:lstStyle/>
          <a:p>
            <a:r>
              <a:rPr lang="en-US" sz="2800" dirty="0" smtClean="0"/>
              <a:t>Instead of having to deal with just one circle, we need to </a:t>
            </a:r>
            <a:r>
              <a:rPr lang="en-US" sz="2800" dirty="0" smtClean="0">
                <a:solidFill>
                  <a:srgbClr val="0000FF"/>
                </a:solidFill>
              </a:rPr>
              <a:t>compute the radius for each of the concentric circles</a:t>
            </a:r>
            <a:r>
              <a:rPr lang="en-US" sz="2800" dirty="0" smtClean="0"/>
              <a:t>, in a way that </a:t>
            </a:r>
            <a:r>
              <a:rPr lang="en-US" sz="2800" dirty="0" smtClean="0">
                <a:solidFill>
                  <a:srgbClr val="C00000"/>
                </a:solidFill>
              </a:rPr>
              <a:t>clusters do not overlap</a:t>
            </a:r>
          </a:p>
          <a:p>
            <a:r>
              <a:rPr lang="en-US" sz="2800" dirty="0" smtClean="0"/>
              <a:t>Overlap can be the result of two problems: </a:t>
            </a:r>
          </a:p>
          <a:p>
            <a:pPr marL="914400" lvl="1" indent="-514350"/>
            <a:r>
              <a:rPr lang="en-US" sz="2400" dirty="0" smtClean="0">
                <a:solidFill>
                  <a:srgbClr val="0000FF"/>
                </a:solidFill>
              </a:rPr>
              <a:t>clusters of subsequent circles have radii big enough, so that they meet, or, </a:t>
            </a:r>
          </a:p>
          <a:p>
            <a:pPr marL="914400" lvl="1" indent="-514350"/>
            <a:r>
              <a:rPr lang="en-US" sz="2400" dirty="0" smtClean="0"/>
              <a:t>clusters on the same circle are big enough to intersect.</a:t>
            </a:r>
            <a:endParaRPr lang="el-GR" sz="24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32</a:t>
            </a:fld>
            <a:endParaRPr lang="en-US">
              <a:solidFill>
                <a:prstClr val="black">
                  <a:tint val="75000"/>
                </a:prstClr>
              </a:solidFill>
            </a:endParaRPr>
          </a:p>
        </p:txBody>
      </p:sp>
      <p:graphicFrame>
        <p:nvGraphicFramePr>
          <p:cNvPr id="87043" name="Object 3"/>
          <p:cNvGraphicFramePr>
            <a:graphicFrameLocks noChangeAspect="1"/>
          </p:cNvGraphicFramePr>
          <p:nvPr/>
        </p:nvGraphicFramePr>
        <p:xfrm>
          <a:off x="179512" y="2852936"/>
          <a:ext cx="3971318" cy="3528392"/>
        </p:xfrm>
        <a:graphic>
          <a:graphicData uri="http://schemas.openxmlformats.org/presentationml/2006/ole">
            <p:oleObj spid="_x0000_s87043" name="Visio" r:id="rId4" imgW="3278333" imgH="2918430" progId="Visio.Drawing.11">
              <p:embed/>
            </p:oleObj>
          </a:graphicData>
        </a:graphic>
      </p:graphicFrame>
      <p:sp>
        <p:nvSpPr>
          <p:cNvPr id="7" name="Right Arrow 6"/>
          <p:cNvSpPr/>
          <p:nvPr/>
        </p:nvSpPr>
        <p:spPr>
          <a:xfrm rot="10800000">
            <a:off x="4067944" y="5373216"/>
            <a:ext cx="720080" cy="504056"/>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251520" y="2348880"/>
            <a:ext cx="3672408" cy="369332"/>
          </a:xfrm>
          <a:prstGeom prst="rect">
            <a:avLst/>
          </a:prstGeom>
        </p:spPr>
        <p:txBody>
          <a:bodyPr wrap="square">
            <a:spAutoFit/>
          </a:bodyPr>
          <a:lstStyle/>
          <a:p>
            <a:r>
              <a:rPr lang="pt-BR" dirty="0" smtClean="0">
                <a:solidFill>
                  <a:srgbClr val="C00000"/>
                </a:solidFill>
              </a:rPr>
              <a:t>R(K</a:t>
            </a:r>
            <a:r>
              <a:rPr lang="pt-BR" baseline="-25000" dirty="0" smtClean="0">
                <a:solidFill>
                  <a:srgbClr val="C00000"/>
                </a:solidFill>
              </a:rPr>
              <a:t>i</a:t>
            </a:r>
            <a:r>
              <a:rPr lang="pt-BR" dirty="0" smtClean="0">
                <a:solidFill>
                  <a:srgbClr val="C00000"/>
                </a:solidFill>
              </a:rPr>
              <a:t>) </a:t>
            </a:r>
            <a:r>
              <a:rPr lang="pt-BR" dirty="0" smtClean="0"/>
              <a:t>= </a:t>
            </a:r>
            <a:r>
              <a:rPr lang="pt-BR" dirty="0" smtClean="0">
                <a:solidFill>
                  <a:srgbClr val="0000FF"/>
                </a:solidFill>
              </a:rPr>
              <a:t>R(K</a:t>
            </a:r>
            <a:r>
              <a:rPr lang="pt-BR" baseline="-25000" dirty="0" smtClean="0">
                <a:solidFill>
                  <a:srgbClr val="0000FF"/>
                </a:solidFill>
              </a:rPr>
              <a:t>i-1</a:t>
            </a:r>
            <a:r>
              <a:rPr lang="pt-BR" dirty="0" smtClean="0">
                <a:solidFill>
                  <a:srgbClr val="0000FF"/>
                </a:solidFill>
              </a:rPr>
              <a:t>) </a:t>
            </a:r>
            <a:r>
              <a:rPr lang="pt-BR" dirty="0" smtClean="0"/>
              <a:t>+ </a:t>
            </a:r>
            <a:r>
              <a:rPr lang="pt-BR" dirty="0" smtClean="0">
                <a:solidFill>
                  <a:srgbClr val="008000"/>
                </a:solidFill>
              </a:rPr>
              <a:t>R</a:t>
            </a:r>
            <a:r>
              <a:rPr lang="pt-BR" baseline="-25000" dirty="0" smtClean="0">
                <a:solidFill>
                  <a:srgbClr val="008000"/>
                </a:solidFill>
              </a:rPr>
              <a:t>max</a:t>
            </a:r>
            <a:r>
              <a:rPr lang="pt-BR" dirty="0" smtClean="0">
                <a:solidFill>
                  <a:srgbClr val="008000"/>
                </a:solidFill>
              </a:rPr>
              <a:t>(C</a:t>
            </a:r>
            <a:r>
              <a:rPr lang="pt-BR" baseline="-25000" dirty="0" smtClean="0">
                <a:solidFill>
                  <a:srgbClr val="008000"/>
                </a:solidFill>
              </a:rPr>
              <a:t>Ki-1</a:t>
            </a:r>
            <a:r>
              <a:rPr lang="pt-BR" dirty="0" smtClean="0">
                <a:solidFill>
                  <a:srgbClr val="008000"/>
                </a:solidFill>
              </a:rPr>
              <a:t>)+</a:t>
            </a:r>
            <a:r>
              <a:rPr lang="pt-BR" dirty="0" smtClean="0">
                <a:solidFill>
                  <a:srgbClr val="FF0000"/>
                </a:solidFill>
              </a:rPr>
              <a:t>R</a:t>
            </a:r>
            <a:r>
              <a:rPr lang="pt-BR" baseline="-25000" dirty="0" smtClean="0">
                <a:solidFill>
                  <a:srgbClr val="FF0000"/>
                </a:solidFill>
              </a:rPr>
              <a:t>max</a:t>
            </a:r>
            <a:r>
              <a:rPr lang="pt-BR" dirty="0" smtClean="0">
                <a:solidFill>
                  <a:srgbClr val="FF0000"/>
                </a:solidFill>
              </a:rPr>
              <a:t>(C</a:t>
            </a:r>
            <a:r>
              <a:rPr lang="pt-BR" baseline="-25000" dirty="0" smtClean="0">
                <a:solidFill>
                  <a:srgbClr val="FF0000"/>
                </a:solidFill>
              </a:rPr>
              <a:t>Ki</a:t>
            </a:r>
            <a:r>
              <a:rPr lang="pt-BR" dirty="0" smtClean="0">
                <a:solidFill>
                  <a:srgbClr val="FF0000"/>
                </a:solidFill>
              </a:rPr>
              <a:t>)</a:t>
            </a:r>
            <a:endParaRPr lang="el-GR"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Concentric Circles: radius calculation for each circle</a:t>
            </a:r>
            <a:endParaRPr lang="el-GR" sz="4000" dirty="0"/>
          </a:p>
        </p:txBody>
      </p:sp>
      <p:sp>
        <p:nvSpPr>
          <p:cNvPr id="3" name="Content Placeholder 2"/>
          <p:cNvSpPr>
            <a:spLocks noGrp="1"/>
          </p:cNvSpPr>
          <p:nvPr>
            <p:ph idx="1"/>
          </p:nvPr>
        </p:nvSpPr>
        <p:spPr>
          <a:xfrm>
            <a:off x="457200" y="1600200"/>
            <a:ext cx="8229600" cy="4997152"/>
          </a:xfrm>
        </p:spPr>
        <p:txBody>
          <a:bodyPr>
            <a:normAutofit/>
          </a:bodyPr>
          <a:lstStyle/>
          <a:p>
            <a:r>
              <a:rPr lang="en-US" sz="2400" dirty="0" smtClean="0"/>
              <a:t> Finally, </a:t>
            </a:r>
            <a:r>
              <a:rPr lang="en-US" sz="2400" b="1" dirty="0" smtClean="0"/>
              <a:t>to calculate the radius of a circle</a:t>
            </a:r>
            <a:r>
              <a:rPr lang="en-US" sz="2400" dirty="0" smtClean="0"/>
              <a:t>: </a:t>
            </a:r>
          </a:p>
          <a:p>
            <a:pPr lvl="1"/>
            <a:r>
              <a:rPr lang="en-US" sz="2000" dirty="0" smtClean="0"/>
              <a:t>we take the </a:t>
            </a:r>
            <a:r>
              <a:rPr lang="en-US" sz="2000" dirty="0" smtClean="0">
                <a:solidFill>
                  <a:srgbClr val="C00000"/>
                </a:solidFill>
              </a:rPr>
              <a:t>maximum of the two values </a:t>
            </a:r>
            <a:r>
              <a:rPr lang="en-US" sz="2000" dirty="0" smtClean="0"/>
              <a:t>of the two aforementioned solutions and </a:t>
            </a:r>
          </a:p>
          <a:p>
            <a:pPr lvl="1"/>
            <a:r>
              <a:rPr lang="en-US" sz="2000" dirty="0" smtClean="0"/>
              <a:t>we use </a:t>
            </a:r>
            <a:r>
              <a:rPr lang="en-US" sz="2000" dirty="0" smtClean="0">
                <a:solidFill>
                  <a:srgbClr val="0000FF"/>
                </a:solidFill>
              </a:rPr>
              <a:t>an additional whitespace factor </a:t>
            </a:r>
            <a:r>
              <a:rPr lang="en-US" sz="2000" i="1" dirty="0" smtClean="0">
                <a:solidFill>
                  <a:srgbClr val="0000FF"/>
                </a:solidFill>
              </a:rPr>
              <a:t>w</a:t>
            </a:r>
            <a:r>
              <a:rPr lang="en-US" sz="2000" dirty="0" smtClean="0"/>
              <a:t> to enlarge it slightly (typically, we use a fixed value of 1.2 for </a:t>
            </a:r>
            <a:r>
              <a:rPr lang="en-US" sz="2000" i="1" dirty="0" smtClean="0"/>
              <a:t>w</a:t>
            </a:r>
            <a:r>
              <a:rPr lang="en-US" sz="2000" dirty="0" smtClean="0"/>
              <a:t>).</a:t>
            </a:r>
          </a:p>
          <a:p>
            <a:pPr lvl="1"/>
            <a:endParaRPr lang="en-US" sz="2000" dirty="0" smtClean="0"/>
          </a:p>
          <a:p>
            <a:pPr lvl="1"/>
            <a:endParaRPr lang="en-US" sz="2000" dirty="0" smtClean="0"/>
          </a:p>
          <a:p>
            <a:pPr lvl="1"/>
            <a:endParaRPr lang="en-US" sz="2000" dirty="0" smtClean="0"/>
          </a:p>
          <a:p>
            <a:pPr lvl="1"/>
            <a:endParaRPr lang="en-US" sz="2000" dirty="0" smtClean="0"/>
          </a:p>
          <a:p>
            <a:r>
              <a:rPr lang="en-US" sz="2400" b="1" dirty="0" smtClean="0"/>
              <a:t>Clusters</a:t>
            </a:r>
            <a:r>
              <a:rPr lang="en-US" sz="2400" dirty="0" smtClean="0"/>
              <a:t> </a:t>
            </a:r>
            <a:r>
              <a:rPr lang="en-US" sz="2400" b="1" dirty="0" smtClean="0"/>
              <a:t>of the same circle </a:t>
            </a:r>
            <a:r>
              <a:rPr lang="en-US" sz="2400" dirty="0" smtClean="0"/>
              <a:t>have </a:t>
            </a:r>
            <a:r>
              <a:rPr lang="en-US" sz="2400" b="1" dirty="0" smtClean="0"/>
              <a:t>equal</a:t>
            </a:r>
            <a:r>
              <a:rPr lang="en-US" sz="2400" dirty="0" smtClean="0"/>
              <a:t> segments with an </a:t>
            </a:r>
            <a:r>
              <a:rPr lang="en-US" sz="2400" b="1" dirty="0" smtClean="0"/>
              <a:t>angle</a:t>
            </a:r>
            <a:r>
              <a:rPr lang="en-US" sz="2400" dirty="0" smtClean="0"/>
              <a:t>:</a:t>
            </a:r>
          </a:p>
          <a:p>
            <a:pPr lvl="1"/>
            <a:endParaRPr lang="en-US" sz="2000" dirty="0" smtClean="0"/>
          </a:p>
          <a:p>
            <a:pPr>
              <a:buNone/>
            </a:pPr>
            <a:r>
              <a:rPr lang="en-US" sz="2400" dirty="0" smtClean="0"/>
              <a:t>	where </a:t>
            </a:r>
            <a:r>
              <a:rPr lang="en-US" sz="2400" i="1" dirty="0" smtClean="0"/>
              <a:t>n</a:t>
            </a:r>
            <a:r>
              <a:rPr lang="en-US" sz="2400" dirty="0" smtClean="0"/>
              <a:t>:</a:t>
            </a:r>
            <a:r>
              <a:rPr lang="en-US" sz="2400" i="1" dirty="0" smtClean="0"/>
              <a:t> </a:t>
            </a:r>
            <a:r>
              <a:rPr lang="en-US" sz="2400" dirty="0" smtClean="0"/>
              <a:t>the number of clusters on circle </a:t>
            </a:r>
            <a:r>
              <a:rPr lang="en-US" sz="2400" i="1" dirty="0" err="1" smtClean="0"/>
              <a:t>K</a:t>
            </a:r>
            <a:r>
              <a:rPr lang="en-US" sz="2400" i="1" baseline="-25000" dirty="0" err="1" smtClean="0"/>
              <a:t>i</a:t>
            </a:r>
            <a:endParaRPr lang="en-US" sz="2400" i="1" baseline="-25000" dirty="0" smtClean="0"/>
          </a:p>
          <a:p>
            <a:pPr lvl="1">
              <a:buNone/>
            </a:pPr>
            <a:endParaRPr lang="el-GR" sz="2000" dirty="0" smtClean="0"/>
          </a:p>
          <a:p>
            <a:pPr>
              <a:buNone/>
            </a:pP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33</a:t>
            </a:fld>
            <a:endParaRPr lang="en-US">
              <a:solidFill>
                <a:prstClr val="black">
                  <a:tint val="75000"/>
                </a:prstClr>
              </a:solidFill>
            </a:endParaRPr>
          </a:p>
        </p:txBody>
      </p:sp>
      <p:pic>
        <p:nvPicPr>
          <p:cNvPr id="93186" name="Picture 2" descr="D:\Users\pvassil\RESEARCH\ACCEPTED\2014\14ER\Presentation\eq08.png"/>
          <p:cNvPicPr>
            <a:picLocks noChangeAspect="1" noChangeArrowheads="1"/>
          </p:cNvPicPr>
          <p:nvPr/>
        </p:nvPicPr>
        <p:blipFill>
          <a:blip r:embed="rId3" cstate="print"/>
          <a:srcRect/>
          <a:stretch>
            <a:fillRect/>
          </a:stretch>
        </p:blipFill>
        <p:spPr bwMode="auto">
          <a:xfrm>
            <a:off x="1043608" y="3501008"/>
            <a:ext cx="6542509" cy="1275343"/>
          </a:xfrm>
          <a:prstGeom prst="rect">
            <a:avLst/>
          </a:prstGeom>
          <a:noFill/>
        </p:spPr>
      </p:pic>
      <p:pic>
        <p:nvPicPr>
          <p:cNvPr id="93187" name="Picture 3" descr="D:\Users\pvassil\RESEARCH\ACCEPTED\2014\14ER\Presentation\eq09.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45227" y="5463886"/>
            <a:ext cx="1816726" cy="56254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51520" y="260648"/>
            <a:ext cx="2273935" cy="2890765"/>
          </a:xfrm>
          <a:prstGeom prst="rect">
            <a:avLst/>
          </a:prstGeom>
        </p:spPr>
      </p:pic>
      <p:sp>
        <p:nvSpPr>
          <p:cNvPr id="2" name="Title 1"/>
          <p:cNvSpPr>
            <a:spLocks noGrp="1"/>
          </p:cNvSpPr>
          <p:nvPr>
            <p:ph type="title"/>
          </p:nvPr>
        </p:nvSpPr>
        <p:spPr>
          <a:xfrm>
            <a:off x="2555776" y="2420888"/>
            <a:ext cx="3898776" cy="1143000"/>
          </a:xfrm>
        </p:spPr>
        <p:txBody>
          <a:bodyPr>
            <a:normAutofit/>
          </a:bodyPr>
          <a:lstStyle/>
          <a:p>
            <a:r>
              <a:rPr lang="en-US" sz="3600" dirty="0" smtClean="0"/>
              <a:t>Concentric arcs</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34</a:t>
            </a:fld>
            <a:endParaRPr lang="en-US">
              <a:solidFill>
                <a:prstClr val="black">
                  <a:tint val="75000"/>
                </a:prstClr>
              </a:solidFill>
            </a:endParaRPr>
          </a:p>
        </p:txBody>
      </p:sp>
      <p:sp>
        <p:nvSpPr>
          <p:cNvPr id="5" name="TextBox 4"/>
          <p:cNvSpPr txBox="1"/>
          <p:nvPr/>
        </p:nvSpPr>
        <p:spPr>
          <a:xfrm>
            <a:off x="2123728" y="1700808"/>
            <a:ext cx="864096" cy="369332"/>
          </a:xfrm>
          <a:prstGeom prst="rect">
            <a:avLst/>
          </a:prstGeom>
          <a:noFill/>
        </p:spPr>
        <p:txBody>
          <a:bodyPr wrap="square" rtlCol="0">
            <a:spAutoFit/>
          </a:bodyPr>
          <a:lstStyle/>
          <a:p>
            <a:r>
              <a:rPr lang="en-US" dirty="0" err="1" smtClean="0"/>
              <a:t>bioSQL</a:t>
            </a:r>
            <a:endParaRPr lang="el-GR" dirty="0"/>
          </a:p>
        </p:txBody>
      </p:sp>
      <p:sp>
        <p:nvSpPr>
          <p:cNvPr id="7" name="TextBox 6"/>
          <p:cNvSpPr txBox="1"/>
          <p:nvPr/>
        </p:nvSpPr>
        <p:spPr>
          <a:xfrm>
            <a:off x="2267744" y="6309320"/>
            <a:ext cx="1224136" cy="369332"/>
          </a:xfrm>
          <a:prstGeom prst="rect">
            <a:avLst/>
          </a:prstGeom>
          <a:noFill/>
        </p:spPr>
        <p:txBody>
          <a:bodyPr wrap="square" rtlCol="0">
            <a:spAutoFit/>
          </a:bodyPr>
          <a:lstStyle/>
          <a:p>
            <a:r>
              <a:rPr lang="en-US" dirty="0" err="1" smtClean="0"/>
              <a:t>OpenCart</a:t>
            </a:r>
            <a:endParaRPr lang="el-GR" dirty="0"/>
          </a:p>
        </p:txBody>
      </p:sp>
      <p:sp>
        <p:nvSpPr>
          <p:cNvPr id="8" name="TextBox 7"/>
          <p:cNvSpPr txBox="1"/>
          <p:nvPr/>
        </p:nvSpPr>
        <p:spPr>
          <a:xfrm>
            <a:off x="7740352" y="3645024"/>
            <a:ext cx="1224136" cy="369332"/>
          </a:xfrm>
          <a:prstGeom prst="rect">
            <a:avLst/>
          </a:prstGeom>
          <a:noFill/>
        </p:spPr>
        <p:txBody>
          <a:bodyPr wrap="square" rtlCol="0">
            <a:spAutoFit/>
          </a:bodyPr>
          <a:lstStyle/>
          <a:p>
            <a:pPr algn="r"/>
            <a:r>
              <a:rPr lang="en-US" dirty="0" err="1" smtClean="0"/>
              <a:t>ZenCart</a:t>
            </a:r>
            <a:endParaRPr lang="el-GR" dirty="0"/>
          </a:p>
        </p:txBody>
      </p:sp>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323528" y="3957233"/>
            <a:ext cx="2694046" cy="2900767"/>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267048" y="3923890"/>
            <a:ext cx="2876952" cy="2934110"/>
          </a:xfrm>
          <a:prstGeom prst="rect">
            <a:avLst/>
          </a:prstGeom>
        </p:spPr>
      </p:pic>
      <p:pic>
        <p:nvPicPr>
          <p:cNvPr id="15" name="Picture 14"/>
          <p:cNvPicPr>
            <a:picLocks noChangeAspect="1"/>
          </p:cNvPicPr>
          <p:nvPr/>
        </p:nvPicPr>
        <p:blipFill>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286"/>
          <a:stretch>
            <a:fillRect/>
          </a:stretch>
        </p:blipFill>
        <p:spPr>
          <a:xfrm>
            <a:off x="6156176" y="188640"/>
            <a:ext cx="2814078" cy="2952328"/>
          </a:xfrm>
          <a:prstGeom prst="rect">
            <a:avLst/>
          </a:prstGeom>
        </p:spPr>
      </p:pic>
      <p:sp>
        <p:nvSpPr>
          <p:cNvPr id="6" name="TextBox 5"/>
          <p:cNvSpPr txBox="1"/>
          <p:nvPr/>
        </p:nvSpPr>
        <p:spPr>
          <a:xfrm>
            <a:off x="5796136" y="908720"/>
            <a:ext cx="864096" cy="369332"/>
          </a:xfrm>
          <a:prstGeom prst="rect">
            <a:avLst/>
          </a:prstGeom>
          <a:noFill/>
        </p:spPr>
        <p:txBody>
          <a:bodyPr wrap="square" rtlCol="0">
            <a:spAutoFit/>
          </a:bodyPr>
          <a:lstStyle/>
          <a:p>
            <a:r>
              <a:rPr lang="en-US" dirty="0" err="1" smtClean="0"/>
              <a:t>Drupal</a:t>
            </a: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229600" cy="1143000"/>
          </a:xfrm>
        </p:spPr>
        <p:txBody>
          <a:bodyPr>
            <a:normAutofit fontScale="90000"/>
          </a:bodyPr>
          <a:lstStyle/>
          <a:p>
            <a:pPr algn="l"/>
            <a:r>
              <a:rPr lang="en-US" dirty="0" smtClean="0"/>
              <a:t>Concentric Arcs Layout</a:t>
            </a:r>
            <a:br>
              <a:rPr lang="en-US" dirty="0" smtClean="0"/>
            </a:br>
            <a:r>
              <a:rPr lang="en-US" dirty="0" smtClean="0"/>
              <a:t> </a:t>
            </a:r>
            <a:endParaRPr lang="el-GR" dirty="0"/>
          </a:p>
        </p:txBody>
      </p:sp>
      <p:sp>
        <p:nvSpPr>
          <p:cNvPr id="3" name="Content Placeholder 2"/>
          <p:cNvSpPr>
            <a:spLocks noGrp="1"/>
          </p:cNvSpPr>
          <p:nvPr>
            <p:ph idx="1"/>
          </p:nvPr>
        </p:nvSpPr>
        <p:spPr>
          <a:xfrm>
            <a:off x="179512" y="980728"/>
            <a:ext cx="6059016" cy="5688632"/>
          </a:xfrm>
        </p:spPr>
        <p:txBody>
          <a:bodyPr>
            <a:noAutofit/>
          </a:bodyPr>
          <a:lstStyle/>
          <a:p>
            <a:r>
              <a:rPr lang="en-US" sz="2400" dirty="0" smtClean="0"/>
              <a:t>To attain better space utilization</a:t>
            </a:r>
          </a:p>
          <a:p>
            <a:pPr lvl="1"/>
            <a:r>
              <a:rPr lang="en-US" sz="2000" dirty="0" smtClean="0">
                <a:solidFill>
                  <a:srgbClr val="0000FF"/>
                </a:solidFill>
              </a:rPr>
              <a:t>small clusters </a:t>
            </a:r>
            <a:r>
              <a:rPr lang="en-US" sz="2000" dirty="0" smtClean="0"/>
              <a:t>placed in the </a:t>
            </a:r>
            <a:r>
              <a:rPr lang="en-US" sz="2000" dirty="0" smtClean="0">
                <a:solidFill>
                  <a:srgbClr val="0000FF"/>
                </a:solidFill>
              </a:rPr>
              <a:t>upper left corner </a:t>
            </a:r>
            <a:endParaRPr lang="el-GR" sz="2000" dirty="0" smtClean="0">
              <a:solidFill>
                <a:srgbClr val="0000FF"/>
              </a:solidFill>
            </a:endParaRPr>
          </a:p>
          <a:p>
            <a:pPr lvl="1"/>
            <a:r>
              <a:rPr lang="en-US" sz="2000" dirty="0" smtClean="0"/>
              <a:t>less whitespace to guard against cluster intersection</a:t>
            </a:r>
            <a:endParaRPr lang="el-GR" sz="2000" dirty="0" smtClean="0"/>
          </a:p>
          <a:p>
            <a:pPr lvl="0"/>
            <a:r>
              <a:rPr lang="en-US" sz="2400" dirty="0" smtClean="0"/>
              <a:t>Just like concentric circles:</a:t>
            </a:r>
            <a:endParaRPr lang="el-GR" sz="2400" dirty="0" smtClean="0"/>
          </a:p>
          <a:p>
            <a:pPr lvl="1"/>
            <a:r>
              <a:rPr lang="en-US" sz="2000" dirty="0" smtClean="0"/>
              <a:t>we deploy the clusters on concentric arcs </a:t>
            </a:r>
            <a:r>
              <a:rPr lang="en-US" sz="2000" i="1" dirty="0" smtClean="0"/>
              <a:t>A</a:t>
            </a:r>
            <a:r>
              <a:rPr lang="en-US" sz="2000" i="1" baseline="-25000" dirty="0" smtClean="0"/>
              <a:t>i</a:t>
            </a:r>
            <a:r>
              <a:rPr lang="en-US" sz="2000" dirty="0" smtClean="0"/>
              <a:t> of size </a:t>
            </a:r>
            <a:r>
              <a:rPr lang="el-GR" sz="2000" dirty="0" smtClean="0"/>
              <a:t>π</a:t>
            </a:r>
            <a:r>
              <a:rPr lang="en-US" sz="2000" dirty="0" smtClean="0"/>
              <a:t>/2</a:t>
            </a:r>
          </a:p>
          <a:p>
            <a:pPr lvl="1"/>
            <a:r>
              <a:rPr lang="en-US" sz="2000" dirty="0" smtClean="0"/>
              <a:t>we place </a:t>
            </a:r>
            <a:r>
              <a:rPr lang="en-US" sz="2000" dirty="0" smtClean="0">
                <a:solidFill>
                  <a:srgbClr val="C00000"/>
                </a:solidFill>
              </a:rPr>
              <a:t>2</a:t>
            </a:r>
            <a:r>
              <a:rPr lang="en-US" sz="2000" baseline="30000" dirty="0" smtClean="0">
                <a:solidFill>
                  <a:srgbClr val="C00000"/>
                </a:solidFill>
              </a:rPr>
              <a:t>i</a:t>
            </a:r>
            <a:r>
              <a:rPr lang="en-US" sz="2000" dirty="0" smtClean="0">
                <a:solidFill>
                  <a:srgbClr val="C00000"/>
                </a:solidFill>
              </a:rPr>
              <a:t> clusters on the </a:t>
            </a:r>
            <a:r>
              <a:rPr lang="en-US" sz="2000" i="1" dirty="0" err="1" smtClean="0">
                <a:solidFill>
                  <a:srgbClr val="C00000"/>
                </a:solidFill>
              </a:rPr>
              <a:t>i</a:t>
            </a:r>
            <a:r>
              <a:rPr lang="en-US" sz="2000" i="1" baseline="30000" dirty="0" err="1" smtClean="0">
                <a:solidFill>
                  <a:srgbClr val="C00000"/>
                </a:solidFill>
              </a:rPr>
              <a:t>th</a:t>
            </a:r>
            <a:r>
              <a:rPr lang="en-US" sz="2000" dirty="0" smtClean="0">
                <a:solidFill>
                  <a:srgbClr val="C00000"/>
                </a:solidFill>
              </a:rPr>
              <a:t> arc</a:t>
            </a:r>
          </a:p>
          <a:p>
            <a:pPr lvl="1"/>
            <a:r>
              <a:rPr lang="en-US" sz="2000" dirty="0" smtClean="0"/>
              <a:t>to avoid cluster overlaps, we use exactly the same radius optimization technique we used before.</a:t>
            </a:r>
            <a:endParaRPr lang="el-GR" sz="2000" dirty="0" smtClean="0"/>
          </a:p>
          <a:p>
            <a:pPr lvl="0"/>
            <a:r>
              <a:rPr lang="en-US" sz="2400" dirty="0" smtClean="0"/>
              <a:t>Unlike the concentric circles, </a:t>
            </a:r>
          </a:p>
          <a:p>
            <a:pPr lvl="1"/>
            <a:r>
              <a:rPr lang="en-US" sz="2000" dirty="0" smtClean="0"/>
              <a:t>the partition assigned to each cluster is proportionate to its size (as in the case of the single circle), again taking care to avoid overlaps</a:t>
            </a:r>
            <a:endParaRPr lang="el-GR" sz="20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35</a:t>
            </a:fld>
            <a:endParaRPr lang="en-US">
              <a:solidFill>
                <a:prstClr val="black">
                  <a:tint val="75000"/>
                </a:prstClr>
              </a:solidFill>
            </a:endParaRP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267048" y="3923890"/>
            <a:ext cx="2876952" cy="2934110"/>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449954" y="188640"/>
            <a:ext cx="2694046" cy="2900767"/>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l-GR" dirty="0"/>
          </a:p>
        </p:txBody>
      </p:sp>
      <p:sp>
        <p:nvSpPr>
          <p:cNvPr id="3" name="Content Placeholder 2"/>
          <p:cNvSpPr>
            <a:spLocks noGrp="1"/>
          </p:cNvSpPr>
          <p:nvPr>
            <p:ph idx="1"/>
          </p:nvPr>
        </p:nvSpPr>
        <p:spPr/>
        <p:txBody>
          <a:bodyPr>
            <a:normAutofit fontScale="92500" lnSpcReduction="20000"/>
          </a:bodyPr>
          <a:lstStyle/>
          <a:p>
            <a:pPr marL="514350" indent="-514350">
              <a:buNone/>
            </a:pPr>
            <a:r>
              <a:rPr lang="en-US" dirty="0" smtClean="0">
                <a:solidFill>
                  <a:srgbClr val="0000FF"/>
                </a:solidFill>
              </a:rPr>
              <a:t>1. Cluster similar nodes in groups (clusters)</a:t>
            </a:r>
          </a:p>
          <a:p>
            <a:pPr marL="514350" indent="-514350">
              <a:buNone/>
            </a:pPr>
            <a:r>
              <a:rPr lang="en-US" dirty="0" smtClean="0">
                <a:solidFill>
                  <a:srgbClr val="0000FF"/>
                </a:solidFill>
              </a:rPr>
              <a:t>2. Estimate the space required for each cluster</a:t>
            </a:r>
          </a:p>
          <a:p>
            <a:pPr marL="514350" indent="-514350">
              <a:buNone/>
            </a:pPr>
            <a:r>
              <a:rPr lang="en-US" dirty="0" smtClean="0">
                <a:solidFill>
                  <a:srgbClr val="0000FF"/>
                </a:solidFill>
              </a:rPr>
              <a:t>3. Three alternative methods to place clusters on a 2D canvas</a:t>
            </a:r>
          </a:p>
          <a:p>
            <a:pPr marL="914400" lvl="1" indent="-514350"/>
            <a:r>
              <a:rPr lang="en-US" dirty="0" smtClean="0">
                <a:solidFill>
                  <a:srgbClr val="0000FF"/>
                </a:solidFill>
              </a:rPr>
              <a:t>Single circle</a:t>
            </a:r>
          </a:p>
          <a:p>
            <a:pPr marL="914400" lvl="1" indent="-514350"/>
            <a:r>
              <a:rPr lang="en-US" dirty="0" smtClean="0">
                <a:solidFill>
                  <a:srgbClr val="0000FF"/>
                </a:solidFill>
              </a:rPr>
              <a:t>Concentric Circles</a:t>
            </a:r>
          </a:p>
          <a:p>
            <a:pPr marL="914400" lvl="1" indent="-514350"/>
            <a:r>
              <a:rPr lang="en-US" dirty="0" smtClean="0">
                <a:solidFill>
                  <a:srgbClr val="0000FF"/>
                </a:solidFill>
              </a:rPr>
              <a:t>Concentric Arcs</a:t>
            </a:r>
          </a:p>
          <a:p>
            <a:pPr marL="514350" indent="-514350">
              <a:buNone/>
            </a:pPr>
            <a:r>
              <a:rPr lang="en-US" b="1" u="sng" dirty="0" smtClean="0">
                <a:solidFill>
                  <a:srgbClr val="0000FF"/>
                </a:solidFill>
              </a:rPr>
              <a:t>4. Place the nodes of each cluster in concentric circles, internally in the cluster</a:t>
            </a:r>
          </a:p>
          <a:p>
            <a:pPr marL="514350" indent="-514350">
              <a:buNone/>
            </a:pPr>
            <a:r>
              <a:rPr lang="en-US" dirty="0" smtClean="0">
                <a:solidFill>
                  <a:schemeClr val="bg1">
                    <a:lumMod val="50000"/>
                  </a:schemeClr>
                </a:solidFill>
              </a:rPr>
              <a:t>5. Summing up</a:t>
            </a:r>
            <a:endParaRPr lang="el-GR"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36</a:t>
            </a:fld>
            <a:endParaRPr lang="en-US">
              <a:solidFill>
                <a:prstClr val="black">
                  <a:tint val="75000"/>
                </a:prstClr>
              </a:solidFill>
            </a:endParaRPr>
          </a:p>
        </p:txBody>
      </p:sp>
      <p:sp>
        <p:nvSpPr>
          <p:cNvPr id="5" name="TextBox 4"/>
          <p:cNvSpPr txBox="1"/>
          <p:nvPr/>
        </p:nvSpPr>
        <p:spPr>
          <a:xfrm>
            <a:off x="107504" y="1628800"/>
            <a:ext cx="360040" cy="369332"/>
          </a:xfrm>
          <a:prstGeom prst="rect">
            <a:avLst/>
          </a:prstGeom>
          <a:noFill/>
        </p:spPr>
        <p:txBody>
          <a:bodyPr wrap="square" rtlCol="0">
            <a:spAutoFit/>
          </a:bodyPr>
          <a:lstStyle/>
          <a:p>
            <a:r>
              <a:rPr lang="en-US" dirty="0" smtClean="0">
                <a:solidFill>
                  <a:srgbClr val="0000FF"/>
                </a:solidFill>
                <a:sym typeface="Wingdings"/>
              </a:rPr>
              <a:t></a:t>
            </a:r>
            <a:endParaRPr lang="el-GR" dirty="0"/>
          </a:p>
        </p:txBody>
      </p:sp>
      <p:sp>
        <p:nvSpPr>
          <p:cNvPr id="6" name="TextBox 5"/>
          <p:cNvSpPr txBox="1"/>
          <p:nvPr/>
        </p:nvSpPr>
        <p:spPr>
          <a:xfrm>
            <a:off x="107504" y="2051556"/>
            <a:ext cx="360040" cy="369332"/>
          </a:xfrm>
          <a:prstGeom prst="rect">
            <a:avLst/>
          </a:prstGeom>
          <a:noFill/>
        </p:spPr>
        <p:txBody>
          <a:bodyPr wrap="square" rtlCol="0">
            <a:spAutoFit/>
          </a:bodyPr>
          <a:lstStyle/>
          <a:p>
            <a:r>
              <a:rPr lang="en-US" dirty="0" smtClean="0">
                <a:solidFill>
                  <a:srgbClr val="0000FF"/>
                </a:solidFill>
                <a:sym typeface="Wingdings"/>
              </a:rPr>
              <a:t></a:t>
            </a:r>
            <a:endParaRPr lang="el-GR" dirty="0"/>
          </a:p>
        </p:txBody>
      </p:sp>
      <p:sp>
        <p:nvSpPr>
          <p:cNvPr id="7" name="TextBox 6"/>
          <p:cNvSpPr txBox="1"/>
          <p:nvPr/>
        </p:nvSpPr>
        <p:spPr>
          <a:xfrm>
            <a:off x="107504" y="2555612"/>
            <a:ext cx="360040" cy="369332"/>
          </a:xfrm>
          <a:prstGeom prst="rect">
            <a:avLst/>
          </a:prstGeom>
          <a:noFill/>
        </p:spPr>
        <p:txBody>
          <a:bodyPr wrap="square" rtlCol="0">
            <a:spAutoFit/>
          </a:bodyPr>
          <a:lstStyle/>
          <a:p>
            <a:r>
              <a:rPr lang="en-US" dirty="0" smtClean="0">
                <a:solidFill>
                  <a:srgbClr val="0000FF"/>
                </a:solidFill>
                <a:sym typeface="Wingdings"/>
              </a:rPr>
              <a:t></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4: arrangement of nodes within the circular clusters</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37</a:t>
            </a:fld>
            <a:endParaRPr lang="en-US">
              <a:solidFill>
                <a:prstClr val="black">
                  <a:tint val="75000"/>
                </a:prstClr>
              </a:solidFill>
            </a:endParaRPr>
          </a:p>
        </p:txBody>
      </p:sp>
      <p:pic>
        <p:nvPicPr>
          <p:cNvPr id="4" name="Picture 3" descr="D:\Users\pvassil\PEOPLE\CURRENT_STUDENTS\EVAKONT\WORKING_MSc\BioSQLCluster.png"/>
          <p:cNvPicPr>
            <a:picLocks noChangeAspect="1"/>
          </p:cNvPicPr>
          <p:nvPr/>
        </p:nvPicPr>
        <p:blipFill>
          <a:blip r:embed="rId3" cstate="print"/>
          <a:srcRect/>
          <a:stretch>
            <a:fillRect/>
          </a:stretch>
        </p:blipFill>
        <p:spPr bwMode="auto">
          <a:xfrm>
            <a:off x="395536" y="1772816"/>
            <a:ext cx="8313857" cy="4392488"/>
          </a:xfrm>
          <a:prstGeom prst="rect">
            <a:avLst/>
          </a:prstGeom>
          <a:noFill/>
          <a:ln w="9525">
            <a:noFill/>
            <a:miter lim="800000"/>
            <a:headEnd/>
            <a:tailEnd/>
          </a:ln>
        </p:spPr>
      </p:pic>
      <p:sp>
        <p:nvSpPr>
          <p:cNvPr id="5" name="TextBox 4"/>
          <p:cNvSpPr txBox="1"/>
          <p:nvPr/>
        </p:nvSpPr>
        <p:spPr>
          <a:xfrm>
            <a:off x="611560" y="6300028"/>
            <a:ext cx="4896544" cy="369332"/>
          </a:xfrm>
          <a:prstGeom prst="rect">
            <a:avLst/>
          </a:prstGeom>
          <a:solidFill>
            <a:srgbClr val="FFFFE6"/>
          </a:solidFill>
        </p:spPr>
        <p:txBody>
          <a:bodyPr wrap="square" rtlCol="0">
            <a:spAutoFit/>
          </a:bodyPr>
          <a:lstStyle/>
          <a:p>
            <a:r>
              <a:rPr lang="en-US" dirty="0" smtClean="0">
                <a:solidFill>
                  <a:schemeClr val="bg1">
                    <a:lumMod val="50000"/>
                  </a:schemeClr>
                </a:solidFill>
              </a:rPr>
              <a:t>Remember: </a:t>
            </a:r>
            <a:r>
              <a:rPr lang="en-US" dirty="0" smtClean="0">
                <a:solidFill>
                  <a:srgbClr val="0000FF"/>
                </a:solidFill>
              </a:rPr>
              <a:t>4</a:t>
            </a:r>
            <a:r>
              <a:rPr lang="en-US" dirty="0" smtClean="0">
                <a:solidFill>
                  <a:schemeClr val="bg1">
                    <a:lumMod val="50000"/>
                  </a:schemeClr>
                </a:solidFill>
              </a:rPr>
              <a:t> bands of circles to place nodes</a:t>
            </a:r>
            <a:endParaRPr lang="el-GR"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6660232" y="4293096"/>
            <a:ext cx="2483768"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normAutofit fontScale="90000"/>
          </a:bodyPr>
          <a:lstStyle/>
          <a:p>
            <a:r>
              <a:rPr lang="en-US" dirty="0" smtClean="0"/>
              <a:t>Step 4: arrangement of nodes within the circular clusters</a:t>
            </a:r>
            <a:endParaRPr lang="el-GR" dirty="0"/>
          </a:p>
        </p:txBody>
      </p:sp>
      <p:sp>
        <p:nvSpPr>
          <p:cNvPr id="3" name="Content Placeholder 2"/>
          <p:cNvSpPr>
            <a:spLocks noGrp="1"/>
          </p:cNvSpPr>
          <p:nvPr>
            <p:ph idx="1"/>
          </p:nvPr>
        </p:nvSpPr>
        <p:spPr>
          <a:xfrm>
            <a:off x="457200" y="1600200"/>
            <a:ext cx="6491064" cy="4997152"/>
          </a:xfrm>
        </p:spPr>
        <p:txBody>
          <a:bodyPr>
            <a:normAutofit/>
          </a:bodyPr>
          <a:lstStyle/>
          <a:p>
            <a:r>
              <a:rPr lang="en-US" sz="2400" dirty="0" smtClean="0"/>
              <a:t>We want to follow a </a:t>
            </a:r>
            <a:r>
              <a:rPr lang="en-US" sz="2400" dirty="0" smtClean="0">
                <a:solidFill>
                  <a:srgbClr val="0000FF"/>
                </a:solidFill>
              </a:rPr>
              <a:t>barycenter based method</a:t>
            </a:r>
            <a:r>
              <a:rPr lang="en-US" sz="2400" dirty="0" smtClean="0"/>
              <a:t>, which can work successfully for layered bipartite graphs</a:t>
            </a:r>
          </a:p>
          <a:p>
            <a:r>
              <a:rPr lang="en-US" sz="2400" dirty="0" smtClean="0"/>
              <a:t>The standard barycenter method works with linear layers with the principle that </a:t>
            </a:r>
            <a:r>
              <a:rPr lang="en-US" sz="2400" dirty="0" smtClean="0">
                <a:solidFill>
                  <a:srgbClr val="C00000"/>
                </a:solidFill>
              </a:rPr>
              <a:t>once you have laid out layer </a:t>
            </a:r>
            <a:r>
              <a:rPr lang="en-US" sz="2400" dirty="0" err="1" smtClean="0">
                <a:solidFill>
                  <a:srgbClr val="C00000"/>
                </a:solidFill>
              </a:rPr>
              <a:t>i</a:t>
            </a:r>
            <a:r>
              <a:rPr lang="en-US" sz="2400" dirty="0" smtClean="0">
                <a:solidFill>
                  <a:srgbClr val="C00000"/>
                </a:solidFill>
              </a:rPr>
              <a:t>, you can lay out layer i+1 </a:t>
            </a:r>
            <a:r>
              <a:rPr lang="en-US" sz="2400" dirty="0" err="1" smtClean="0">
                <a:solidFill>
                  <a:srgbClr val="C00000"/>
                </a:solidFill>
              </a:rPr>
              <a:t>wrt</a:t>
            </a:r>
            <a:r>
              <a:rPr lang="en-US" sz="2400" dirty="0" smtClean="0">
                <a:solidFill>
                  <a:srgbClr val="C00000"/>
                </a:solidFill>
              </a:rPr>
              <a:t> the previous one</a:t>
            </a:r>
          </a:p>
          <a:p>
            <a:pPr lvl="1"/>
            <a:r>
              <a:rPr lang="en-US" sz="2000" dirty="0" smtClean="0">
                <a:solidFill>
                  <a:srgbClr val="0000FF"/>
                </a:solidFill>
              </a:rPr>
              <a:t>… </a:t>
            </a:r>
            <a:r>
              <a:rPr lang="en-US" sz="2000" b="1" dirty="0" smtClean="0">
                <a:solidFill>
                  <a:srgbClr val="0000FF"/>
                </a:solidFill>
              </a:rPr>
              <a:t>practically placing nodes in the barycenter of their neighbors in the previous layer </a:t>
            </a:r>
            <a:r>
              <a:rPr lang="en-US" sz="2000" b="1" dirty="0" err="1" smtClean="0">
                <a:solidFill>
                  <a:srgbClr val="0000FF"/>
                </a:solidFill>
              </a:rPr>
              <a:t>i</a:t>
            </a:r>
            <a:endParaRPr lang="en-US" sz="2000" b="1" dirty="0" smtClean="0">
              <a:solidFill>
                <a:srgbClr val="0000FF"/>
              </a:solidFill>
            </a:endParaRPr>
          </a:p>
          <a:p>
            <a:r>
              <a:rPr lang="en-US" sz="2400" dirty="0" smtClean="0"/>
              <a:t>Here, we have two challenges:</a:t>
            </a:r>
          </a:p>
          <a:p>
            <a:pPr lvl="1"/>
            <a:r>
              <a:rPr lang="en-US" sz="2000" dirty="0" smtClean="0"/>
              <a:t>adapt this to our radial, concentric circles</a:t>
            </a:r>
          </a:p>
          <a:p>
            <a:pPr lvl="1"/>
            <a:r>
              <a:rPr lang="en-US" sz="2000" dirty="0" smtClean="0"/>
              <a:t>decide the initial order of the process (here: relations in the inner circle)</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38</a:t>
            </a:fld>
            <a:endParaRPr lang="en-US">
              <a:solidFill>
                <a:prstClr val="black">
                  <a:tint val="75000"/>
                </a:prstClr>
              </a:solidFill>
            </a:endParaRPr>
          </a:p>
        </p:txBody>
      </p:sp>
      <p:sp>
        <p:nvSpPr>
          <p:cNvPr id="5" name="Oval 4"/>
          <p:cNvSpPr/>
          <p:nvPr/>
        </p:nvSpPr>
        <p:spPr>
          <a:xfrm>
            <a:off x="6876256" y="4005064"/>
            <a:ext cx="576064" cy="576064"/>
          </a:xfrm>
          <a:prstGeom prst="ellipse">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Oval 5"/>
          <p:cNvSpPr/>
          <p:nvPr/>
        </p:nvSpPr>
        <p:spPr>
          <a:xfrm>
            <a:off x="7740352" y="4005064"/>
            <a:ext cx="576064" cy="576064"/>
          </a:xfrm>
          <a:prstGeom prst="ellipse">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Oval 6"/>
          <p:cNvSpPr/>
          <p:nvPr/>
        </p:nvSpPr>
        <p:spPr>
          <a:xfrm>
            <a:off x="8567936" y="4005064"/>
            <a:ext cx="576064" cy="576064"/>
          </a:xfrm>
          <a:prstGeom prst="ellipse">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Straight Connector 10"/>
          <p:cNvCxnSpPr/>
          <p:nvPr/>
        </p:nvCxnSpPr>
        <p:spPr>
          <a:xfrm>
            <a:off x="6660232" y="3429000"/>
            <a:ext cx="2483768"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2" name="Oval 11"/>
          <p:cNvSpPr/>
          <p:nvPr/>
        </p:nvSpPr>
        <p:spPr>
          <a:xfrm>
            <a:off x="7308304" y="3140968"/>
            <a:ext cx="576064" cy="576064"/>
          </a:xfrm>
          <a:prstGeom prst="ellipse">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Oval 12"/>
          <p:cNvSpPr/>
          <p:nvPr/>
        </p:nvSpPr>
        <p:spPr>
          <a:xfrm>
            <a:off x="8172400" y="3140968"/>
            <a:ext cx="576064" cy="576064"/>
          </a:xfrm>
          <a:prstGeom prst="ellipse">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6" name="Straight Connector 15"/>
          <p:cNvCxnSpPr>
            <a:stCxn id="12" idx="3"/>
            <a:endCxn id="5" idx="0"/>
          </p:cNvCxnSpPr>
          <p:nvPr/>
        </p:nvCxnSpPr>
        <p:spPr>
          <a:xfrm flipH="1">
            <a:off x="7164288" y="3632669"/>
            <a:ext cx="228379" cy="372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2" idx="5"/>
            <a:endCxn id="6" idx="0"/>
          </p:cNvCxnSpPr>
          <p:nvPr/>
        </p:nvCxnSpPr>
        <p:spPr>
          <a:xfrm>
            <a:off x="7800005" y="3632669"/>
            <a:ext cx="228379" cy="372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3" idx="3"/>
            <a:endCxn id="6" idx="0"/>
          </p:cNvCxnSpPr>
          <p:nvPr/>
        </p:nvCxnSpPr>
        <p:spPr>
          <a:xfrm flipH="1">
            <a:off x="8028384" y="3632669"/>
            <a:ext cx="228379" cy="372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5"/>
            <a:endCxn id="7" idx="0"/>
          </p:cNvCxnSpPr>
          <p:nvPr/>
        </p:nvCxnSpPr>
        <p:spPr>
          <a:xfrm>
            <a:off x="8664101" y="3632669"/>
            <a:ext cx="191867" cy="372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660232" y="2564904"/>
            <a:ext cx="2483768"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25" name="Oval 24"/>
          <p:cNvSpPr/>
          <p:nvPr/>
        </p:nvSpPr>
        <p:spPr>
          <a:xfrm>
            <a:off x="7740352" y="2276872"/>
            <a:ext cx="576064" cy="576064"/>
          </a:xfrm>
          <a:prstGeom prst="ellipse">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8" name="Straight Connector 27"/>
          <p:cNvCxnSpPr>
            <a:stCxn id="25" idx="3"/>
            <a:endCxn id="12" idx="0"/>
          </p:cNvCxnSpPr>
          <p:nvPr/>
        </p:nvCxnSpPr>
        <p:spPr>
          <a:xfrm flipH="1">
            <a:off x="7596336" y="2768573"/>
            <a:ext cx="228379" cy="372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5"/>
            <a:endCxn id="13" idx="0"/>
          </p:cNvCxnSpPr>
          <p:nvPr/>
        </p:nvCxnSpPr>
        <p:spPr>
          <a:xfrm>
            <a:off x="8232053" y="2768573"/>
            <a:ext cx="228379" cy="372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5" idx="4"/>
            <a:endCxn id="6" idx="0"/>
          </p:cNvCxnSpPr>
          <p:nvPr/>
        </p:nvCxnSpPr>
        <p:spPr>
          <a:xfrm>
            <a:off x="8028384" y="2852936"/>
            <a:ext cx="0" cy="115212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Step 4: arrangement of nodes </a:t>
            </a:r>
            <a:br>
              <a:rPr lang="en-US" dirty="0" smtClean="0"/>
            </a:br>
            <a:r>
              <a:rPr lang="en-US" dirty="0" smtClean="0"/>
              <a:t>within the circular clusters</a:t>
            </a:r>
            <a:endParaRPr lang="el-GR"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Order the </a:t>
            </a:r>
            <a:r>
              <a:rPr lang="en-US" dirty="0" smtClean="0">
                <a:solidFill>
                  <a:srgbClr val="0000FF"/>
                </a:solidFill>
              </a:rPr>
              <a:t>relations</a:t>
            </a:r>
          </a:p>
          <a:p>
            <a:pPr marL="914400" lvl="1" indent="-514350">
              <a:buFont typeface="+mj-lt"/>
              <a:buAutoNum type="arabicPeriod"/>
            </a:pPr>
            <a:r>
              <a:rPr lang="en-US" dirty="0" smtClean="0"/>
              <a:t>Count the frequency of each combination of tables as hit by the queries</a:t>
            </a:r>
          </a:p>
          <a:p>
            <a:pPr marL="914400" lvl="1" indent="-514350">
              <a:buFont typeface="+mj-lt"/>
              <a:buAutoNum type="arabicPeriod"/>
            </a:pPr>
            <a:r>
              <a:rPr lang="en-US" dirty="0" smtClean="0"/>
              <a:t>Place tables in popular combinations sequentially</a:t>
            </a:r>
          </a:p>
          <a:p>
            <a:pPr marL="514350" indent="-514350">
              <a:buFont typeface="+mj-lt"/>
              <a:buAutoNum type="arabicPeriod"/>
            </a:pPr>
            <a:r>
              <a:rPr lang="en-US" dirty="0" smtClean="0"/>
              <a:t>Decide the position of </a:t>
            </a:r>
            <a:r>
              <a:rPr lang="en-US" dirty="0" smtClean="0">
                <a:solidFill>
                  <a:srgbClr val="0000FF"/>
                </a:solidFill>
              </a:rPr>
              <a:t>relations</a:t>
            </a:r>
            <a:r>
              <a:rPr lang="en-US" dirty="0" smtClean="0">
                <a:solidFill>
                  <a:srgbClr val="C00000"/>
                </a:solidFill>
              </a:rPr>
              <a:t> </a:t>
            </a:r>
            <a:r>
              <a:rPr lang="en-US" dirty="0" smtClean="0"/>
              <a:t>and</a:t>
            </a:r>
            <a:r>
              <a:rPr lang="en-US" dirty="0" smtClean="0">
                <a:solidFill>
                  <a:srgbClr val="C00000"/>
                </a:solidFill>
              </a:rPr>
              <a:t> relation-dedicated queries</a:t>
            </a:r>
          </a:p>
          <a:p>
            <a:pPr marL="914400" lvl="1" indent="-514350">
              <a:buFont typeface="+mj-lt"/>
              <a:buAutoNum type="arabicPeriod"/>
            </a:pPr>
            <a:r>
              <a:rPr lang="en-US" dirty="0" smtClean="0"/>
              <a:t>Locate relation dedicated queries, decide the arc they need and position them sequentially</a:t>
            </a:r>
          </a:p>
          <a:p>
            <a:pPr marL="914400" lvl="1" indent="-514350">
              <a:buFont typeface="+mj-lt"/>
              <a:buAutoNum type="arabicPeriod"/>
            </a:pPr>
            <a:r>
              <a:rPr lang="en-US" dirty="0" smtClean="0"/>
              <a:t>Place relation in the middle of this arc</a:t>
            </a:r>
          </a:p>
          <a:p>
            <a:pPr marL="514350" indent="-514350">
              <a:buFont typeface="+mj-lt"/>
              <a:buAutoNum type="arabicPeriod"/>
            </a:pPr>
            <a:r>
              <a:rPr lang="en-US" dirty="0" smtClean="0"/>
              <a:t>Decide the position of the </a:t>
            </a:r>
            <a:r>
              <a:rPr lang="en-US" dirty="0" smtClean="0">
                <a:solidFill>
                  <a:srgbClr val="C00000"/>
                </a:solidFill>
              </a:rPr>
              <a:t>rest of the queries </a:t>
            </a:r>
            <a:r>
              <a:rPr lang="en-US" dirty="0" smtClean="0"/>
              <a:t>and the </a:t>
            </a:r>
            <a:r>
              <a:rPr lang="en-US" dirty="0" smtClean="0">
                <a:solidFill>
                  <a:srgbClr val="FF00FF"/>
                </a:solidFill>
              </a:rPr>
              <a:t>views</a:t>
            </a:r>
          </a:p>
          <a:p>
            <a:pPr marL="914400" lvl="1" indent="-514350">
              <a:buFont typeface="+mj-lt"/>
              <a:buAutoNum type="arabicPeriod"/>
            </a:pPr>
            <a:r>
              <a:rPr lang="en-US" dirty="0" smtClean="0"/>
              <a:t>Stratify views and queries – each stratum has a dedicated circle</a:t>
            </a:r>
          </a:p>
          <a:p>
            <a:pPr marL="914400" lvl="1" indent="-514350">
              <a:buFont typeface="+mj-lt"/>
              <a:buAutoNum type="arabicPeriod"/>
            </a:pPr>
            <a:r>
              <a:rPr lang="en-US" dirty="0" smtClean="0"/>
              <a:t>Place views and queries via a barycenter method on their angle</a:t>
            </a:r>
          </a:p>
          <a:p>
            <a:pPr marL="914400" lvl="1" indent="-514350">
              <a:buFont typeface="+mj-lt"/>
              <a:buAutoNum type="arabicPeriod"/>
            </a:pPr>
            <a:r>
              <a:rPr lang="en-US" dirty="0" smtClean="0"/>
              <a:t>Adjust overlapping nodes (e.g., queries hitting exactly the same tables)</a:t>
            </a:r>
          </a:p>
          <a:p>
            <a:pPr marL="514350" indent="-514350">
              <a:buFont typeface="+mj-lt"/>
              <a:buAutoNum type="arabicPeriod"/>
            </a:pP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39</a:t>
            </a:fld>
            <a:endParaRPr lang="en-US">
              <a:solidFill>
                <a:prstClr val="black">
                  <a:tint val="75000"/>
                </a:prstClr>
              </a:solidFill>
            </a:endParaRPr>
          </a:p>
        </p:txBody>
      </p:sp>
      <p:sp>
        <p:nvSpPr>
          <p:cNvPr id="5" name="TextBox 4"/>
          <p:cNvSpPr txBox="1"/>
          <p:nvPr/>
        </p:nvSpPr>
        <p:spPr>
          <a:xfrm>
            <a:off x="72008" y="116632"/>
            <a:ext cx="1835696" cy="830997"/>
          </a:xfrm>
          <a:prstGeom prst="rect">
            <a:avLst/>
          </a:prstGeom>
          <a:solidFill>
            <a:schemeClr val="bg1"/>
          </a:solidFill>
          <a:ln>
            <a:solidFill>
              <a:schemeClr val="tx1"/>
            </a:solidFill>
          </a:ln>
        </p:spPr>
        <p:txBody>
          <a:bodyPr wrap="square" lIns="72000" rIns="72000" rtlCol="0">
            <a:spAutoFit/>
          </a:bodyPr>
          <a:lstStyle/>
          <a:p>
            <a:pPr marL="90488" indent="-90488"/>
            <a:r>
              <a:rPr lang="en-US" sz="1600" dirty="0" smtClean="0">
                <a:solidFill>
                  <a:schemeClr val="bg1">
                    <a:lumMod val="50000"/>
                  </a:schemeClr>
                </a:solidFill>
                <a:latin typeface="Consolas" pitchFamily="49" charset="0"/>
                <a:cs typeface="Consolas" pitchFamily="49" charset="0"/>
              </a:rPr>
              <a:t>order </a:t>
            </a:r>
            <a:r>
              <a:rPr lang="en-US" sz="1600" b="1" dirty="0" smtClean="0">
                <a:solidFill>
                  <a:srgbClr val="0000FF"/>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a:t>
            </a:r>
            <a:endParaRPr lang="en-US" sz="1600" i="1" dirty="0" smtClean="0">
              <a:solidFill>
                <a:srgbClr val="0000FF"/>
              </a:solidFill>
              <a:latin typeface="Consolas" pitchFamily="49" charset="0"/>
              <a:cs typeface="Consolas" pitchFamily="49" charset="0"/>
            </a:endParaRPr>
          </a:p>
          <a:p>
            <a:pPr marL="90488" indent="-90488"/>
            <a:r>
              <a:rPr lang="en-US" sz="1600" dirty="0" smtClean="0">
                <a:solidFill>
                  <a:schemeClr val="bg1">
                    <a:lumMod val="50000"/>
                  </a:schemeClr>
                </a:solidFill>
                <a:latin typeface="Consolas" pitchFamily="49" charset="0"/>
                <a:cs typeface="Consolas" pitchFamily="49" charset="0"/>
              </a:rPr>
              <a:t>place </a:t>
            </a:r>
            <a:r>
              <a:rPr lang="en-US" sz="1600" b="1" dirty="0" smtClean="0">
                <a:solidFill>
                  <a:srgbClr val="0000FF"/>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 &amp; </a:t>
            </a:r>
            <a:r>
              <a:rPr lang="en-US" sz="1600" b="1" dirty="0" smtClean="0">
                <a:solidFill>
                  <a:srgbClr val="C00000"/>
                </a:solidFill>
                <a:latin typeface="Consolas" pitchFamily="49" charset="0"/>
                <a:cs typeface="Consolas" pitchFamily="49" charset="0"/>
              </a:rPr>
              <a:t>Q</a:t>
            </a:r>
            <a:r>
              <a:rPr lang="en-US" sz="1600" baseline="-25000" dirty="0" smtClean="0">
                <a:solidFill>
                  <a:srgbClr val="C00000"/>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a:t>
            </a:r>
            <a:endParaRPr lang="en-US" sz="1600" baseline="-25000" dirty="0" smtClean="0">
              <a:solidFill>
                <a:srgbClr val="C00000"/>
              </a:solidFill>
              <a:latin typeface="Consolas" pitchFamily="49" charset="0"/>
              <a:cs typeface="Consolas" pitchFamily="49" charset="0"/>
            </a:endParaRPr>
          </a:p>
          <a:p>
            <a:pPr marL="90488" indent="-90488"/>
            <a:r>
              <a:rPr lang="en-US" sz="1600" dirty="0" smtClean="0">
                <a:solidFill>
                  <a:schemeClr val="bg1">
                    <a:lumMod val="50000"/>
                  </a:schemeClr>
                </a:solidFill>
                <a:latin typeface="Consolas" pitchFamily="49" charset="0"/>
                <a:cs typeface="Consolas" pitchFamily="49" charset="0"/>
              </a:rPr>
              <a:t>place </a:t>
            </a:r>
            <a:r>
              <a:rPr lang="en-US" sz="1600" b="1" dirty="0" smtClean="0">
                <a:solidFill>
                  <a:srgbClr val="FF00FF"/>
                </a:solidFill>
                <a:latin typeface="Consolas" pitchFamily="49" charset="0"/>
                <a:cs typeface="Consolas" pitchFamily="49" charset="0"/>
              </a:rPr>
              <a:t>V</a:t>
            </a:r>
            <a:r>
              <a:rPr lang="en-US" sz="1600" dirty="0" smtClean="0">
                <a:solidFill>
                  <a:schemeClr val="bg1">
                    <a:lumMod val="50000"/>
                  </a:schemeClr>
                </a:solidFill>
                <a:latin typeface="Consolas" pitchFamily="49" charset="0"/>
                <a:cs typeface="Consolas" pitchFamily="49" charset="0"/>
              </a:rPr>
              <a:t> &amp; </a:t>
            </a:r>
            <a:r>
              <a:rPr lang="en-US" sz="1600" b="1" dirty="0" smtClean="0">
                <a:solidFill>
                  <a:srgbClr val="C00000"/>
                </a:solidFill>
                <a:latin typeface="Consolas" pitchFamily="49" charset="0"/>
                <a:cs typeface="Consolas" pitchFamily="49" charset="0"/>
              </a:rPr>
              <a:t>Q</a:t>
            </a:r>
            <a:r>
              <a:rPr lang="en-US" sz="1600" dirty="0" smtClean="0">
                <a:solidFill>
                  <a:srgbClr val="C00000"/>
                </a:solidFill>
                <a:latin typeface="Consolas" pitchFamily="49" charset="0"/>
                <a:cs typeface="Consolas" pitchFamily="49" charset="0"/>
              </a:rPr>
              <a:t>-</a:t>
            </a:r>
            <a:r>
              <a:rPr lang="en-US" sz="1600" b="1" dirty="0" smtClean="0">
                <a:solidFill>
                  <a:srgbClr val="C00000"/>
                </a:solidFill>
                <a:latin typeface="Consolas" pitchFamily="49" charset="0"/>
                <a:cs typeface="Consolas" pitchFamily="49" charset="0"/>
              </a:rPr>
              <a:t>Q</a:t>
            </a:r>
            <a:r>
              <a:rPr lang="en-US" sz="1600" baseline="-25000" dirty="0" smtClean="0">
                <a:solidFill>
                  <a:srgbClr val="C00000"/>
                </a:solidFill>
                <a:latin typeface="Consolas" pitchFamily="49" charset="0"/>
                <a:cs typeface="Consolas" pitchFamily="49" charset="0"/>
              </a:rPr>
              <a:t>R</a:t>
            </a:r>
            <a:r>
              <a:rPr lang="en-US" sz="1600" dirty="0" smtClean="0">
                <a:solidFill>
                  <a:srgbClr val="C00000"/>
                </a:solidFill>
                <a:latin typeface="Consolas" pitchFamily="49" charset="0"/>
                <a:cs typeface="Consolas" pitchFamily="49" charset="0"/>
              </a:rPr>
              <a:t>.</a:t>
            </a:r>
            <a:endParaRPr lang="el-GR" sz="1600" dirty="0">
              <a:solidFill>
                <a:srgbClr val="C00000"/>
              </a:solidFill>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Circular placement for </a:t>
            </a:r>
            <a:r>
              <a:rPr lang="en-US" dirty="0" err="1" smtClean="0"/>
              <a:t>Drupal</a:t>
            </a:r>
            <a:endParaRPr lang="el-GR" dirty="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pic>
        <p:nvPicPr>
          <p:cNvPr id="238594" name="Picture 2" descr="D:\Users\pvassil\RESEARCH\ACCEPTED\2014\14ER\Presentation\presentationHecataeus_better\Hecataeus01.png"/>
          <p:cNvPicPr>
            <a:picLocks noChangeAspect="1" noChangeArrowheads="1"/>
          </p:cNvPicPr>
          <p:nvPr/>
        </p:nvPicPr>
        <p:blipFill>
          <a:blip r:embed="rId2" cstate="print"/>
          <a:srcRect/>
          <a:stretch>
            <a:fillRect/>
          </a:stretch>
        </p:blipFill>
        <p:spPr bwMode="auto">
          <a:xfrm>
            <a:off x="179512" y="1412776"/>
            <a:ext cx="8692154" cy="4889337"/>
          </a:xfrm>
          <a:prstGeom prst="rect">
            <a:avLst/>
          </a:prstGeom>
          <a:noFill/>
        </p:spPr>
      </p:pic>
      <p:sp>
        <p:nvSpPr>
          <p:cNvPr id="5" name="Rectangle 4"/>
          <p:cNvSpPr/>
          <p:nvPr/>
        </p:nvSpPr>
        <p:spPr>
          <a:xfrm>
            <a:off x="35496" y="6167045"/>
            <a:ext cx="6696744" cy="646331"/>
          </a:xfrm>
          <a:prstGeom prst="rect">
            <a:avLst/>
          </a:prstGeom>
        </p:spPr>
        <p:txBody>
          <a:bodyPr wrap="square">
            <a:spAutoFit/>
          </a:bodyPr>
          <a:lstStyle/>
          <a:p>
            <a:r>
              <a:rPr lang="fr-FR" dirty="0" err="1" smtClean="0"/>
              <a:t>Hecataeus</a:t>
            </a:r>
            <a:r>
              <a:rPr lang="fr-FR" dirty="0" smtClean="0"/>
              <a:t> </a:t>
            </a:r>
            <a:r>
              <a:rPr lang="fr-FR" dirty="0" err="1" smtClean="0"/>
              <a:t>tool</a:t>
            </a:r>
            <a:r>
              <a:rPr lang="fr-FR" dirty="0" smtClean="0"/>
              <a:t>: </a:t>
            </a:r>
            <a:r>
              <a:rPr lang="fr-FR" b="1" dirty="0" smtClean="0">
                <a:latin typeface="Consolas" pitchFamily="49" charset="0"/>
                <a:cs typeface="Consolas" pitchFamily="49" charset="0"/>
              </a:rPr>
              <a:t>http://www.cs.uoi.gr/~pvassil/projects/hecataeus/ </a:t>
            </a:r>
            <a:endParaRPr lang="el-GR" b="1" dirty="0">
              <a:latin typeface="Consolas" pitchFamily="49" charset="0"/>
              <a:cs typeface="Consolas" pitchFamily="49"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l-GR" dirty="0"/>
          </a:p>
        </p:txBody>
      </p:sp>
      <p:sp>
        <p:nvSpPr>
          <p:cNvPr id="3" name="Content Placeholder 2"/>
          <p:cNvSpPr>
            <a:spLocks noGrp="1"/>
          </p:cNvSpPr>
          <p:nvPr>
            <p:ph idx="1"/>
          </p:nvPr>
        </p:nvSpPr>
        <p:spPr/>
        <p:txBody>
          <a:bodyPr>
            <a:normAutofit fontScale="92500" lnSpcReduction="20000"/>
          </a:bodyPr>
          <a:lstStyle/>
          <a:p>
            <a:pPr marL="514350" indent="-514350">
              <a:buNone/>
            </a:pPr>
            <a:r>
              <a:rPr lang="en-US" dirty="0" smtClean="0">
                <a:solidFill>
                  <a:srgbClr val="0000FF"/>
                </a:solidFill>
              </a:rPr>
              <a:t>1. Cluster similar nodes in groups (clusters)</a:t>
            </a:r>
          </a:p>
          <a:p>
            <a:pPr marL="514350" indent="-514350">
              <a:buNone/>
            </a:pPr>
            <a:r>
              <a:rPr lang="en-US" dirty="0" smtClean="0">
                <a:solidFill>
                  <a:srgbClr val="0000FF"/>
                </a:solidFill>
              </a:rPr>
              <a:t>2. Estimate the space required for each cluster</a:t>
            </a:r>
          </a:p>
          <a:p>
            <a:pPr marL="514350" indent="-514350">
              <a:buNone/>
            </a:pPr>
            <a:r>
              <a:rPr lang="en-US" dirty="0" smtClean="0">
                <a:solidFill>
                  <a:srgbClr val="0000FF"/>
                </a:solidFill>
              </a:rPr>
              <a:t>3. Three alternative methods to place clusters on a 2D canvas</a:t>
            </a:r>
          </a:p>
          <a:p>
            <a:pPr marL="914400" lvl="1" indent="-514350"/>
            <a:r>
              <a:rPr lang="en-US" dirty="0" smtClean="0">
                <a:solidFill>
                  <a:srgbClr val="0000FF"/>
                </a:solidFill>
              </a:rPr>
              <a:t>Single circle</a:t>
            </a:r>
          </a:p>
          <a:p>
            <a:pPr marL="914400" lvl="1" indent="-514350"/>
            <a:r>
              <a:rPr lang="en-US" dirty="0" smtClean="0">
                <a:solidFill>
                  <a:srgbClr val="0000FF"/>
                </a:solidFill>
              </a:rPr>
              <a:t>Concentric Circles</a:t>
            </a:r>
          </a:p>
          <a:p>
            <a:pPr marL="914400" lvl="1" indent="-514350"/>
            <a:r>
              <a:rPr lang="en-US" dirty="0" smtClean="0">
                <a:solidFill>
                  <a:srgbClr val="0000FF"/>
                </a:solidFill>
              </a:rPr>
              <a:t>Concentric Arcs</a:t>
            </a:r>
          </a:p>
          <a:p>
            <a:pPr marL="514350" indent="-514350">
              <a:buNone/>
            </a:pPr>
            <a:r>
              <a:rPr lang="en-US" dirty="0" smtClean="0">
                <a:solidFill>
                  <a:srgbClr val="0000FF"/>
                </a:solidFill>
              </a:rPr>
              <a:t>4. Place the nodes of each cluster in concentric circles, internally in the cluster</a:t>
            </a:r>
          </a:p>
          <a:p>
            <a:pPr marL="514350" indent="-514350">
              <a:buNone/>
            </a:pPr>
            <a:r>
              <a:rPr lang="en-US" b="1" u="sng" dirty="0" smtClean="0">
                <a:solidFill>
                  <a:srgbClr val="0000FF"/>
                </a:solidFill>
              </a:rPr>
              <a:t>5. Summing up</a:t>
            </a:r>
            <a:endParaRPr lang="el-GR" b="1" u="sng" dirty="0">
              <a:solidFill>
                <a:srgbClr val="0000FF"/>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40</a:t>
            </a:fld>
            <a:endParaRPr lang="en-US">
              <a:solidFill>
                <a:prstClr val="black">
                  <a:tint val="75000"/>
                </a:prstClr>
              </a:solidFill>
            </a:endParaRPr>
          </a:p>
        </p:txBody>
      </p:sp>
      <p:sp>
        <p:nvSpPr>
          <p:cNvPr id="5" name="TextBox 4"/>
          <p:cNvSpPr txBox="1"/>
          <p:nvPr/>
        </p:nvSpPr>
        <p:spPr>
          <a:xfrm>
            <a:off x="107504" y="1628800"/>
            <a:ext cx="360040" cy="369332"/>
          </a:xfrm>
          <a:prstGeom prst="rect">
            <a:avLst/>
          </a:prstGeom>
          <a:noFill/>
        </p:spPr>
        <p:txBody>
          <a:bodyPr wrap="square" rtlCol="0">
            <a:spAutoFit/>
          </a:bodyPr>
          <a:lstStyle/>
          <a:p>
            <a:r>
              <a:rPr lang="en-US" dirty="0" smtClean="0">
                <a:solidFill>
                  <a:srgbClr val="0000FF"/>
                </a:solidFill>
                <a:sym typeface="Wingdings"/>
              </a:rPr>
              <a:t></a:t>
            </a:r>
            <a:endParaRPr lang="el-GR" dirty="0"/>
          </a:p>
        </p:txBody>
      </p:sp>
      <p:sp>
        <p:nvSpPr>
          <p:cNvPr id="6" name="TextBox 5"/>
          <p:cNvSpPr txBox="1"/>
          <p:nvPr/>
        </p:nvSpPr>
        <p:spPr>
          <a:xfrm>
            <a:off x="107504" y="2051556"/>
            <a:ext cx="360040" cy="369332"/>
          </a:xfrm>
          <a:prstGeom prst="rect">
            <a:avLst/>
          </a:prstGeom>
          <a:noFill/>
        </p:spPr>
        <p:txBody>
          <a:bodyPr wrap="square" rtlCol="0">
            <a:spAutoFit/>
          </a:bodyPr>
          <a:lstStyle/>
          <a:p>
            <a:r>
              <a:rPr lang="en-US" dirty="0" smtClean="0">
                <a:solidFill>
                  <a:srgbClr val="0000FF"/>
                </a:solidFill>
                <a:sym typeface="Wingdings"/>
              </a:rPr>
              <a:t></a:t>
            </a:r>
            <a:endParaRPr lang="el-GR" dirty="0"/>
          </a:p>
        </p:txBody>
      </p:sp>
      <p:sp>
        <p:nvSpPr>
          <p:cNvPr id="7" name="TextBox 6"/>
          <p:cNvSpPr txBox="1"/>
          <p:nvPr/>
        </p:nvSpPr>
        <p:spPr>
          <a:xfrm>
            <a:off x="107504" y="2555612"/>
            <a:ext cx="360040" cy="369332"/>
          </a:xfrm>
          <a:prstGeom prst="rect">
            <a:avLst/>
          </a:prstGeom>
          <a:noFill/>
        </p:spPr>
        <p:txBody>
          <a:bodyPr wrap="square" rtlCol="0">
            <a:spAutoFit/>
          </a:bodyPr>
          <a:lstStyle/>
          <a:p>
            <a:r>
              <a:rPr lang="en-US" dirty="0" smtClean="0">
                <a:solidFill>
                  <a:srgbClr val="0000FF"/>
                </a:solidFill>
                <a:sym typeface="Wingdings"/>
              </a:rPr>
              <a:t></a:t>
            </a:r>
            <a:endParaRPr lang="el-GR" dirty="0"/>
          </a:p>
        </p:txBody>
      </p:sp>
      <p:sp>
        <p:nvSpPr>
          <p:cNvPr id="8" name="TextBox 7"/>
          <p:cNvSpPr txBox="1"/>
          <p:nvPr/>
        </p:nvSpPr>
        <p:spPr>
          <a:xfrm>
            <a:off x="107504" y="4571836"/>
            <a:ext cx="360040" cy="369332"/>
          </a:xfrm>
          <a:prstGeom prst="rect">
            <a:avLst/>
          </a:prstGeom>
          <a:noFill/>
        </p:spPr>
        <p:txBody>
          <a:bodyPr wrap="square" rtlCol="0">
            <a:spAutoFit/>
          </a:bodyPr>
          <a:lstStyle/>
          <a:p>
            <a:r>
              <a:rPr lang="en-US" dirty="0" smtClean="0">
                <a:solidFill>
                  <a:srgbClr val="0000FF"/>
                </a:solidFill>
                <a:sym typeface="Wingdings"/>
              </a:rPr>
              <a:t></a:t>
            </a:r>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covered in this talk / paper…</a:t>
            </a:r>
          </a:p>
        </p:txBody>
      </p:sp>
      <p:sp>
        <p:nvSpPr>
          <p:cNvPr id="3" name="Content Placeholder 2"/>
          <p:cNvSpPr>
            <a:spLocks noGrp="1"/>
          </p:cNvSpPr>
          <p:nvPr>
            <p:ph idx="1"/>
          </p:nvPr>
        </p:nvSpPr>
        <p:spPr>
          <a:xfrm>
            <a:off x="457200" y="1600201"/>
            <a:ext cx="8291264" cy="3701008"/>
          </a:xfrm>
        </p:spPr>
        <p:txBody>
          <a:bodyPr>
            <a:normAutofit/>
          </a:bodyPr>
          <a:lstStyle/>
          <a:p>
            <a:r>
              <a:rPr lang="en-US" dirty="0" smtClean="0"/>
              <a:t>… failures &amp; other tries ….</a:t>
            </a:r>
          </a:p>
          <a:p>
            <a:r>
              <a:rPr lang="en-US" dirty="0" smtClean="0"/>
              <a:t>Algorithmic details and geometrical issues</a:t>
            </a:r>
          </a:p>
          <a:p>
            <a:pPr lvl="1"/>
            <a:r>
              <a:rPr lang="en-US" dirty="0" smtClean="0"/>
              <a:t>… esp., concerning the intra-cluster placement</a:t>
            </a:r>
          </a:p>
          <a:p>
            <a:r>
              <a:rPr lang="en-US" dirty="0" smtClean="0"/>
              <a:t>Relationship to aesthetic principles</a:t>
            </a:r>
          </a:p>
          <a:p>
            <a:r>
              <a:rPr lang="en-US" dirty="0" smtClean="0"/>
              <a:t>Experiments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41</a:t>
            </a:fld>
            <a:endParaRPr lang="en-US">
              <a:solidFill>
                <a:prstClr val="black">
                  <a:tint val="75000"/>
                </a:prstClr>
              </a:solidFill>
            </a:endParaRPr>
          </a:p>
        </p:txBody>
      </p:sp>
      <p:sp>
        <p:nvSpPr>
          <p:cNvPr id="6" name="Content Placeholder 3"/>
          <p:cNvSpPr txBox="1">
            <a:spLocks/>
          </p:cNvSpPr>
          <p:nvPr/>
        </p:nvSpPr>
        <p:spPr>
          <a:xfrm>
            <a:off x="601216" y="5628381"/>
            <a:ext cx="8363272" cy="1040979"/>
          </a:xfrm>
          <a:prstGeom prst="rect">
            <a:avLst/>
          </a:prstGeom>
          <a:solidFill>
            <a:schemeClr val="bg1"/>
          </a:solidFill>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smtClean="0">
                <a:ln>
                  <a:noFill/>
                </a:ln>
                <a:solidFill>
                  <a:srgbClr val="808080"/>
                </a:solidFill>
                <a:effectLst/>
                <a:uLnTx/>
                <a:uFillTx/>
                <a:latin typeface="+mn-lt"/>
                <a:ea typeface="+mn-ea"/>
                <a:cs typeface="+mn-cs"/>
              </a:rPr>
              <a:t>To probe further (</a:t>
            </a:r>
            <a:r>
              <a:rPr kumimoji="0" lang="en-US" sz="2800" b="0" i="0" u="none" strike="noStrike" kern="1200" cap="none" spc="0" normalizeH="0" baseline="0" noProof="0" smtClean="0">
                <a:ln>
                  <a:noFill/>
                </a:ln>
                <a:solidFill>
                  <a:srgbClr val="FF0000"/>
                </a:solidFill>
                <a:effectLst/>
                <a:uLnTx/>
                <a:uFillTx/>
                <a:latin typeface="+mn-lt"/>
                <a:ea typeface="+mn-ea"/>
                <a:cs typeface="+mn-cs"/>
              </a:rPr>
              <a:t>code</a:t>
            </a:r>
            <a:r>
              <a:rPr kumimoji="0" lang="en-US" sz="2800" b="0" i="0" u="none" strike="noStrike" kern="1200" cap="none" spc="0" normalizeH="0" baseline="0" noProof="0" smtClean="0">
                <a:ln>
                  <a:noFill/>
                </a:ln>
                <a:solidFill>
                  <a:srgbClr val="808080"/>
                </a:solidFill>
                <a:effectLst/>
                <a:uLnTx/>
                <a:uFillTx/>
                <a:latin typeface="+mn-lt"/>
                <a:ea typeface="+mn-ea"/>
                <a:cs typeface="+mn-cs"/>
              </a:rPr>
              <a:t>, </a:t>
            </a:r>
            <a:r>
              <a:rPr kumimoji="0" lang="en-US" sz="2800" b="0" i="0" u="none" strike="noStrike" kern="1200" cap="none" spc="0" normalizeH="0" baseline="0" noProof="0" smtClean="0">
                <a:ln>
                  <a:noFill/>
                </a:ln>
                <a:solidFill>
                  <a:srgbClr val="00B050"/>
                </a:solidFill>
                <a:effectLst/>
                <a:uLnTx/>
                <a:uFillTx/>
                <a:latin typeface="+mn-lt"/>
                <a:ea typeface="+mn-ea"/>
                <a:cs typeface="+mn-cs"/>
              </a:rPr>
              <a:t>data</a:t>
            </a:r>
            <a:r>
              <a:rPr kumimoji="0" lang="en-US" sz="2800" b="0" i="0" u="none" strike="noStrike" kern="1200" cap="none" spc="0" normalizeH="0" baseline="0" noProof="0" smtClean="0">
                <a:ln>
                  <a:noFill/>
                </a:ln>
                <a:solidFill>
                  <a:srgbClr val="808080"/>
                </a:solidFill>
                <a:effectLst/>
                <a:uLnTx/>
                <a:uFillTx/>
                <a:latin typeface="+mn-lt"/>
                <a:ea typeface="+mn-ea"/>
                <a:cs typeface="+mn-cs"/>
              </a:rPr>
              <a:t>, </a:t>
            </a:r>
            <a:r>
              <a:rPr kumimoji="0" lang="en-US" sz="2800" b="0" i="0" u="none" strike="noStrike" kern="1200" cap="none" spc="0" normalizeH="0" baseline="0" noProof="0" smtClean="0">
                <a:ln>
                  <a:noFill/>
                </a:ln>
                <a:solidFill>
                  <a:schemeClr val="accent6">
                    <a:lumMod val="75000"/>
                  </a:schemeClr>
                </a:solidFill>
                <a:effectLst/>
                <a:uLnTx/>
                <a:uFillTx/>
                <a:latin typeface="+mn-lt"/>
                <a:ea typeface="+mn-ea"/>
                <a:cs typeface="+mn-cs"/>
              </a:rPr>
              <a:t>details</a:t>
            </a:r>
            <a:r>
              <a:rPr kumimoji="0" lang="en-US" sz="2800" b="0" i="0" u="none" strike="noStrike" kern="1200" cap="none" spc="0" normalizeH="0" baseline="0" noProof="0" smtClean="0">
                <a:ln>
                  <a:noFill/>
                </a:ln>
                <a:solidFill>
                  <a:srgbClr val="808080"/>
                </a:solidFill>
                <a:effectLst/>
                <a:uLnTx/>
                <a:uFillTx/>
                <a:latin typeface="+mn-lt"/>
                <a:ea typeface="+mn-ea"/>
                <a:cs typeface="+mn-cs"/>
              </a:rPr>
              <a:t>, </a:t>
            </a:r>
            <a:r>
              <a:rPr kumimoji="0" lang="en-US" sz="2800" b="0" i="0" u="none" strike="noStrike" kern="1200" cap="none" spc="0" normalizeH="0" baseline="0" noProof="0" smtClean="0">
                <a:ln>
                  <a:noFill/>
                </a:ln>
                <a:solidFill>
                  <a:srgbClr val="7030A0"/>
                </a:solidFill>
                <a:effectLst/>
                <a:uLnTx/>
                <a:uFillTx/>
                <a:latin typeface="+mn-lt"/>
                <a:ea typeface="+mn-ea"/>
                <a:cs typeface="+mn-cs"/>
              </a:rPr>
              <a:t>presentations</a:t>
            </a:r>
            <a:r>
              <a:rPr kumimoji="0" lang="en-US" sz="2800" b="0" i="0" u="none" strike="noStrike" kern="1200" cap="none" spc="0" normalizeH="0" baseline="0" noProof="0" smtClean="0">
                <a:ln>
                  <a:noFill/>
                </a:ln>
                <a:solidFill>
                  <a:srgbClr val="808080"/>
                </a:solidFill>
                <a:effectLst/>
                <a:uLnTx/>
                <a:uFillTx/>
                <a:latin typeface="+mn-lt"/>
                <a:ea typeface="+mn-ea"/>
                <a:cs typeface="+mn-cs"/>
              </a:rPr>
              <a:t>, …)</a:t>
            </a:r>
          </a:p>
          <a:p>
            <a:pPr marL="266700" marR="0" lvl="2" indent="-2286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000" b="1" i="0" u="none" strike="noStrike" kern="1200" cap="none" spc="0" normalizeH="0" baseline="0" noProof="0" smtClean="0">
                <a:ln>
                  <a:noFill/>
                </a:ln>
                <a:solidFill>
                  <a:srgbClr val="0000FF"/>
                </a:solidFill>
                <a:effectLst/>
                <a:uLnTx/>
                <a:uFillTx/>
                <a:latin typeface="Consolas" pitchFamily="49" charset="0"/>
                <a:ea typeface="+mn-ea"/>
                <a:cs typeface="Consolas" pitchFamily="49" charset="0"/>
                <a:hlinkClick r:id="rId3"/>
              </a:rPr>
              <a:t>http://www.cs.uoi.gr/~pmanousi/publications/2014_ER/</a:t>
            </a:r>
            <a:r>
              <a:rPr kumimoji="0" lang="fr-FR" sz="2000" b="1" i="0" u="none" strike="noStrike" kern="1200" cap="none" spc="0" normalizeH="0" baseline="0" noProof="0" smtClean="0">
                <a:ln>
                  <a:noFill/>
                </a:ln>
                <a:solidFill>
                  <a:srgbClr val="0000FF"/>
                </a:solidFill>
                <a:effectLst/>
                <a:uLnTx/>
                <a:uFillTx/>
                <a:latin typeface="Consolas" pitchFamily="49" charset="0"/>
                <a:ea typeface="+mn-ea"/>
                <a:cs typeface="Consolas" pitchFamily="49" charset="0"/>
              </a:rPr>
              <a:t> </a:t>
            </a:r>
          </a:p>
          <a:p>
            <a:pPr marL="342900" marR="0" lvl="2"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42</a:t>
            </a:fld>
            <a:endParaRPr lang="en-US" dirty="0">
              <a:solidFill>
                <a:prstClr val="black">
                  <a:tint val="75000"/>
                </a:prstClr>
              </a:solidFill>
            </a:endParaRPr>
          </a:p>
        </p:txBody>
      </p:sp>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rot="10800000">
            <a:off x="18662" y="2420888"/>
            <a:ext cx="1088860" cy="1233183"/>
          </a:xfrm>
          <a:prstGeom prst="rect">
            <a:avLst/>
          </a:prstGeom>
        </p:spPr>
      </p:pic>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286"/>
          <a:stretch>
            <a:fillRect/>
          </a:stretch>
        </p:blipFill>
        <p:spPr>
          <a:xfrm>
            <a:off x="18662" y="1484784"/>
            <a:ext cx="804022" cy="843523"/>
          </a:xfrm>
          <a:prstGeom prst="rect">
            <a:avLst/>
          </a:prstGeom>
        </p:spPr>
      </p:pic>
      <p:pic>
        <p:nvPicPr>
          <p:cNvPr id="16" name="Picture 1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55365" y="5733256"/>
            <a:ext cx="815454" cy="770680"/>
          </a:xfrm>
          <a:prstGeom prst="rect">
            <a:avLst/>
          </a:prstGeom>
        </p:spPr>
      </p:pic>
      <p:pic>
        <p:nvPicPr>
          <p:cNvPr id="17" name="Picture 16"/>
          <p:cNvPicPr>
            <a:picLocks noChangeAspect="1"/>
          </p:cNvPicPr>
          <p:nvPr/>
        </p:nvPicPr>
        <p:blipFill>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8665" y="4077072"/>
            <a:ext cx="1068854" cy="1207462"/>
          </a:xfrm>
          <a:prstGeom prst="rect">
            <a:avLst/>
          </a:prstGeom>
        </p:spPr>
      </p:pic>
      <p:sp>
        <p:nvSpPr>
          <p:cNvPr id="4" name="Content Placeholder 3"/>
          <p:cNvSpPr>
            <a:spLocks noGrp="1"/>
          </p:cNvSpPr>
          <p:nvPr>
            <p:ph idx="1"/>
          </p:nvPr>
        </p:nvSpPr>
        <p:spPr>
          <a:xfrm>
            <a:off x="601216" y="5628381"/>
            <a:ext cx="8363272" cy="1040979"/>
          </a:xfrm>
          <a:solidFill>
            <a:schemeClr val="bg1"/>
          </a:solidFill>
        </p:spPr>
        <p:txBody>
          <a:bodyPr/>
          <a:lstStyle/>
          <a:p>
            <a:pPr algn="r">
              <a:buNone/>
            </a:pPr>
            <a:r>
              <a:rPr lang="en-US" sz="2800" dirty="0" smtClean="0">
                <a:solidFill>
                  <a:srgbClr val="808080"/>
                </a:solidFill>
              </a:rPr>
              <a:t>To probe further (</a:t>
            </a:r>
            <a:r>
              <a:rPr lang="en-US" sz="2800" dirty="0" smtClean="0">
                <a:solidFill>
                  <a:srgbClr val="FF0000"/>
                </a:solidFill>
              </a:rPr>
              <a:t>code</a:t>
            </a:r>
            <a:r>
              <a:rPr lang="en-US" sz="2800" dirty="0" smtClean="0">
                <a:solidFill>
                  <a:srgbClr val="808080"/>
                </a:solidFill>
              </a:rPr>
              <a:t>, </a:t>
            </a:r>
            <a:r>
              <a:rPr lang="en-US" sz="2800" dirty="0" smtClean="0">
                <a:solidFill>
                  <a:srgbClr val="00B050"/>
                </a:solidFill>
              </a:rPr>
              <a:t>data</a:t>
            </a:r>
            <a:r>
              <a:rPr lang="en-US" sz="2800" dirty="0" smtClean="0">
                <a:solidFill>
                  <a:srgbClr val="808080"/>
                </a:solidFill>
              </a:rPr>
              <a:t>, </a:t>
            </a:r>
            <a:r>
              <a:rPr lang="en-US" sz="2800" dirty="0" smtClean="0">
                <a:solidFill>
                  <a:schemeClr val="accent6">
                    <a:lumMod val="75000"/>
                  </a:schemeClr>
                </a:solidFill>
              </a:rPr>
              <a:t>details</a:t>
            </a:r>
            <a:r>
              <a:rPr lang="en-US" sz="2800" dirty="0" smtClean="0">
                <a:solidFill>
                  <a:srgbClr val="808080"/>
                </a:solidFill>
              </a:rPr>
              <a:t>, </a:t>
            </a:r>
            <a:r>
              <a:rPr lang="en-US" sz="2800" dirty="0" smtClean="0">
                <a:solidFill>
                  <a:srgbClr val="7030A0"/>
                </a:solidFill>
              </a:rPr>
              <a:t>presentations</a:t>
            </a:r>
            <a:r>
              <a:rPr lang="en-US" sz="2800" dirty="0" smtClean="0">
                <a:solidFill>
                  <a:srgbClr val="808080"/>
                </a:solidFill>
              </a:rPr>
              <a:t>, …)</a:t>
            </a:r>
          </a:p>
          <a:p>
            <a:pPr marL="266700" lvl="2" algn="ctr">
              <a:buNone/>
            </a:pPr>
            <a:r>
              <a:rPr lang="fr-FR" sz="2000" b="1" dirty="0" smtClean="0">
                <a:solidFill>
                  <a:srgbClr val="0000FF"/>
                </a:solidFill>
                <a:latin typeface="Consolas" pitchFamily="49" charset="0"/>
                <a:cs typeface="Consolas" pitchFamily="49" charset="0"/>
                <a:hlinkClick r:id="rId7"/>
              </a:rPr>
              <a:t>http://www.cs.uoi.gr/~pmanousi/publications/2014_ER/</a:t>
            </a:r>
            <a:r>
              <a:rPr lang="fr-FR" sz="2000" b="1" dirty="0" smtClean="0">
                <a:solidFill>
                  <a:srgbClr val="0000FF"/>
                </a:solidFill>
                <a:latin typeface="Consolas" pitchFamily="49" charset="0"/>
                <a:cs typeface="Consolas" pitchFamily="49" charset="0"/>
              </a:rPr>
              <a:t> </a:t>
            </a:r>
          </a:p>
          <a:p>
            <a:pPr marL="342900" lvl="2" indent="-342900">
              <a:buNone/>
            </a:pPr>
            <a:endParaRPr lang="en-US" sz="1000" dirty="0" smtClean="0"/>
          </a:p>
        </p:txBody>
      </p:sp>
      <p:sp>
        <p:nvSpPr>
          <p:cNvPr id="3" name="Title 2"/>
          <p:cNvSpPr>
            <a:spLocks noGrp="1"/>
          </p:cNvSpPr>
          <p:nvPr>
            <p:ph type="title"/>
          </p:nvPr>
        </p:nvSpPr>
        <p:spPr>
          <a:xfrm>
            <a:off x="179512" y="269776"/>
            <a:ext cx="8229600" cy="1143000"/>
          </a:xfrm>
          <a:solidFill>
            <a:schemeClr val="bg1">
              <a:lumMod val="95000"/>
              <a:alpha val="80000"/>
            </a:schemeClr>
          </a:solidFill>
        </p:spPr>
        <p:txBody>
          <a:bodyPr>
            <a:noAutofit/>
          </a:bodyPr>
          <a:lstStyle/>
          <a:p>
            <a:pPr lvl="0" algn="l">
              <a:spcBef>
                <a:spcPct val="20000"/>
              </a:spcBef>
              <a:defRPr/>
            </a:pPr>
            <a:r>
              <a:rPr lang="en-US" sz="3200" dirty="0" smtClean="0"/>
              <a:t>We can </a:t>
            </a:r>
            <a:r>
              <a:rPr lang="en-US" sz="3200" b="1" dirty="0" smtClean="0"/>
              <a:t>tame code-db interdependence </a:t>
            </a:r>
            <a:r>
              <a:rPr lang="en-US" sz="3200" dirty="0" smtClean="0"/>
              <a:t>via </a:t>
            </a:r>
            <a:r>
              <a:rPr lang="en-US" sz="3200" b="1" dirty="0" smtClean="0"/>
              <a:t>rigorous modeling</a:t>
            </a:r>
            <a:r>
              <a:rPr lang="en-US" sz="3200" dirty="0" smtClean="0"/>
              <a:t> and </a:t>
            </a:r>
            <a:r>
              <a:rPr lang="en-US" sz="3200" b="1" dirty="0" smtClean="0"/>
              <a:t>visual methods</a:t>
            </a:r>
          </a:p>
        </p:txBody>
      </p:sp>
      <p:sp>
        <p:nvSpPr>
          <p:cNvPr id="10" name="Content Placeholder 2"/>
          <p:cNvSpPr txBox="1">
            <a:spLocks/>
          </p:cNvSpPr>
          <p:nvPr/>
        </p:nvSpPr>
        <p:spPr>
          <a:xfrm>
            <a:off x="1403648" y="1556792"/>
            <a:ext cx="7488832" cy="403244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rgbClr val="C00000"/>
                </a:solidFill>
                <a:effectLst/>
                <a:uLnTx/>
                <a:uFillTx/>
                <a:latin typeface="+mn-lt"/>
                <a:ea typeface="+mn-ea"/>
                <a:cs typeface="+mn-cs"/>
              </a:rPr>
              <a:t>Visual methods to chart ecosystems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explored on the grounds of:</a:t>
            </a:r>
          </a:p>
          <a:p>
            <a:pPr marL="800100" lvl="1" indent="-342900">
              <a:spcBef>
                <a:spcPct val="20000"/>
              </a:spcBef>
              <a:buFont typeface="Arial" pitchFamily="34" charset="0"/>
              <a:buChar char="•"/>
              <a:defRPr/>
            </a:pPr>
            <a:r>
              <a:rPr lang="en-US" sz="3200" dirty="0" smtClean="0">
                <a:solidFill>
                  <a:srgbClr val="0000FF"/>
                </a:solidFill>
              </a:rPr>
              <a:t>… radial deployment</a:t>
            </a:r>
          </a:p>
          <a:p>
            <a:pPr marL="800100" lvl="1" indent="-342900">
              <a:spcBef>
                <a:spcPct val="20000"/>
              </a:spcBef>
              <a:buFont typeface="Arial" pitchFamily="34" charset="0"/>
              <a:buChar char="•"/>
              <a:defRPr/>
            </a:pPr>
            <a:r>
              <a:rPr kumimoji="0" lang="en-US" sz="3200" b="0" i="0" u="none" strike="noStrike" kern="1200" cap="none" spc="0" normalizeH="0" baseline="0" noProof="0" dirty="0" smtClean="0">
                <a:ln>
                  <a:noFill/>
                </a:ln>
                <a:solidFill>
                  <a:srgbClr val="C00000"/>
                </a:solidFill>
                <a:effectLst/>
                <a:uLnTx/>
                <a:uFillTx/>
                <a:latin typeface="+mn-lt"/>
                <a:ea typeface="+mn-ea"/>
                <a:cs typeface="+mn-cs"/>
              </a:rPr>
              <a:t>… </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grouping</a:t>
            </a:r>
            <a:r>
              <a:rPr kumimoji="0" lang="en-US" sz="3200" b="0" i="0" u="none" strike="noStrike" kern="1200" cap="none" spc="0" normalizeH="0" baseline="0" noProof="0" dirty="0" smtClean="0">
                <a:ln>
                  <a:noFill/>
                </a:ln>
                <a:solidFill>
                  <a:srgbClr val="C00000"/>
                </a:solidFill>
                <a:effectLst/>
                <a:uLnTx/>
                <a:uFillTx/>
                <a:latin typeface="+mn-lt"/>
                <a:ea typeface="+mn-ea"/>
                <a:cs typeface="+mn-cs"/>
              </a:rPr>
              <a:t>, </a:t>
            </a:r>
            <a:r>
              <a:rPr kumimoji="0" lang="en-US" sz="3200" b="0" i="0" u="none" strike="noStrike" kern="1200" cap="none" spc="0" normalizeH="0" baseline="0" noProof="0" dirty="0" smtClean="0">
                <a:ln>
                  <a:noFill/>
                </a:ln>
                <a:solidFill>
                  <a:schemeClr val="accent6">
                    <a:lumMod val="75000"/>
                  </a:schemeClr>
                </a:solidFill>
                <a:effectLst/>
                <a:uLnTx/>
                <a:uFillTx/>
                <a:latin typeface="+mn-lt"/>
                <a:ea typeface="+mn-ea"/>
                <a:cs typeface="+mn-cs"/>
              </a:rPr>
              <a:t>coloring</a:t>
            </a:r>
            <a:r>
              <a:rPr kumimoji="0" lang="en-US" sz="3200" b="0" i="0" u="none" strike="noStrike" kern="1200" cap="none" spc="0" normalizeH="0" baseline="0" noProof="0" dirty="0" smtClean="0">
                <a:ln>
                  <a:noFill/>
                </a:ln>
                <a:solidFill>
                  <a:srgbClr val="C00000"/>
                </a:solidFill>
                <a:effectLst/>
                <a:uLnTx/>
                <a:uFillTx/>
                <a:latin typeface="+mn-lt"/>
                <a:ea typeface="+mn-ea"/>
                <a:cs typeface="+mn-cs"/>
              </a:rPr>
              <a:t>, </a:t>
            </a:r>
            <a:r>
              <a:rPr kumimoji="0" lang="en-US" sz="3200" b="0" i="0" u="none" strike="noStrike" kern="1200" cap="none" spc="0" normalizeH="0" baseline="0" noProof="0" dirty="0" smtClean="0">
                <a:ln>
                  <a:noFill/>
                </a:ln>
                <a:solidFill>
                  <a:srgbClr val="7030A0"/>
                </a:solidFill>
                <a:effectLst/>
                <a:uLnTx/>
                <a:uFillTx/>
                <a:latin typeface="+mn-lt"/>
                <a:ea typeface="+mn-ea"/>
                <a:cs typeface="+mn-cs"/>
              </a:rPr>
              <a:t>placement</a:t>
            </a:r>
          </a:p>
          <a:p>
            <a:pPr marL="800100" lvl="1" indent="-342900">
              <a:spcBef>
                <a:spcPct val="20000"/>
              </a:spcBef>
              <a:buFont typeface="Arial" pitchFamily="34" charset="0"/>
              <a:buChar char="•"/>
              <a:defRPr/>
            </a:pPr>
            <a:r>
              <a:rPr lang="en-US" sz="3200" b="1" dirty="0" smtClean="0">
                <a:solidFill>
                  <a:srgbClr val="808080"/>
                </a:solidFill>
              </a:rPr>
              <a:t>… visual clutter reduction</a:t>
            </a:r>
          </a:p>
          <a:p>
            <a:pPr marL="800100" lvl="1" indent="-342900">
              <a:spcBef>
                <a:spcPct val="20000"/>
              </a:spcBef>
              <a:buFont typeface="Arial"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all aiming to better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highlight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code-db</a:t>
            </a:r>
            <a:r>
              <a:rPr kumimoji="0" lang="en-US" sz="3200" b="1" i="0" u="none" strike="noStrike" kern="1200" cap="none" spc="0" normalizeH="0" noProof="0" dirty="0" smtClean="0">
                <a:ln>
                  <a:noFill/>
                </a:ln>
                <a:solidFill>
                  <a:schemeClr val="tx1"/>
                </a:solidFill>
                <a:effectLst/>
                <a:uLnTx/>
                <a:uFillTx/>
                <a:latin typeface="+mn-lt"/>
                <a:ea typeface="+mn-ea"/>
                <a:cs typeface="+mn-cs"/>
              </a:rPr>
              <a:t> relationships</a:t>
            </a:r>
          </a:p>
          <a:p>
            <a:pPr marL="800100" lvl="1" indent="-342900">
              <a:spcBef>
                <a:spcPct val="20000"/>
              </a:spcBef>
              <a:buFont typeface="Arial"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Auxiliary slides</a:t>
            </a:r>
            <a:endParaRPr lang="en-US" dirty="0"/>
          </a:p>
        </p:txBody>
      </p:sp>
      <p:sp>
        <p:nvSpPr>
          <p:cNvPr id="5" name="Text Placeholder 4"/>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xmlns="" val="20051433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bother?</a:t>
            </a:r>
            <a:endParaRPr lang="el-GR" dirty="0"/>
          </a:p>
        </p:txBody>
      </p:sp>
      <p:sp>
        <p:nvSpPr>
          <p:cNvPr id="3" name="Content Placeholder 2"/>
          <p:cNvSpPr>
            <a:spLocks noGrp="1"/>
          </p:cNvSpPr>
          <p:nvPr>
            <p:ph idx="1"/>
          </p:nvPr>
        </p:nvSpPr>
        <p:spPr/>
        <p:txBody>
          <a:bodyPr>
            <a:normAutofit lnSpcReduction="10000"/>
          </a:bodyPr>
          <a:lstStyle/>
          <a:p>
            <a:r>
              <a:rPr lang="en-US" dirty="0" smtClean="0"/>
              <a:t>The problem is …</a:t>
            </a:r>
          </a:p>
          <a:p>
            <a:pPr lvl="1"/>
            <a:r>
              <a:rPr lang="en-US" b="1" dirty="0" smtClean="0"/>
              <a:t>Important</a:t>
            </a:r>
            <a:r>
              <a:rPr lang="en-US" dirty="0" smtClean="0"/>
              <a:t>, as its implications relate to productivity and development effort</a:t>
            </a:r>
          </a:p>
          <a:p>
            <a:pPr lvl="1"/>
            <a:r>
              <a:rPr lang="en-US" b="1" dirty="0" smtClean="0"/>
              <a:t>Hard to solve</a:t>
            </a:r>
            <a:r>
              <a:rPr lang="en-US" dirty="0" smtClean="0"/>
              <a:t>, not solved by </a:t>
            </a:r>
            <a:r>
              <a:rPr lang="en-US" dirty="0" err="1" smtClean="0"/>
              <a:t>SotA</a:t>
            </a:r>
            <a:r>
              <a:rPr lang="en-US" dirty="0" smtClean="0"/>
              <a:t>, as standard graph drawing methods do not seem to work well</a:t>
            </a:r>
          </a:p>
          <a:p>
            <a:pPr lvl="1"/>
            <a:r>
              <a:rPr lang="en-US" b="1" dirty="0" smtClean="0"/>
              <a:t>Interesting</a:t>
            </a:r>
            <a:r>
              <a:rPr lang="en-US" dirty="0" smtClean="0"/>
              <a:t>, as it requires a large amount of technical solutions to visualization problems</a:t>
            </a:r>
          </a:p>
          <a:p>
            <a:r>
              <a:rPr lang="en-US" dirty="0" smtClean="0"/>
              <a:t>… and, of course, we have not only solved it, but also, we have incorporated the solution to an actual system…</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44</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 nutshell</a:t>
            </a:r>
            <a:endParaRPr lang="el-GR" dirty="0"/>
          </a:p>
        </p:txBody>
      </p:sp>
      <p:sp>
        <p:nvSpPr>
          <p:cNvPr id="3" name="Content Placeholder 2"/>
          <p:cNvSpPr>
            <a:spLocks noGrp="1"/>
          </p:cNvSpPr>
          <p:nvPr>
            <p:ph idx="1"/>
          </p:nvPr>
        </p:nvSpPr>
        <p:spPr/>
        <p:txBody>
          <a:bodyPr>
            <a:normAutofit fontScale="70000" lnSpcReduction="20000"/>
          </a:bodyPr>
          <a:lstStyle/>
          <a:p>
            <a:pPr>
              <a:buNone/>
            </a:pPr>
            <a:r>
              <a:rPr lang="en-US" dirty="0" smtClean="0">
                <a:solidFill>
                  <a:srgbClr val="C00000"/>
                </a:solidFill>
              </a:rPr>
              <a:t>Fundamental modeling pillar</a:t>
            </a:r>
            <a:r>
              <a:rPr lang="en-US" dirty="0" smtClean="0"/>
              <a:t>: </a:t>
            </a:r>
            <a:r>
              <a:rPr lang="en-US" i="1" dirty="0" smtClean="0">
                <a:solidFill>
                  <a:srgbClr val="0000FF"/>
                </a:solidFill>
              </a:rPr>
              <a:t>Architecture Graph G(V,E) of the data-intensive ecosystem</a:t>
            </a:r>
            <a:r>
              <a:rPr lang="en-US" i="1" dirty="0" smtClean="0"/>
              <a:t>. The Architecture Graph</a:t>
            </a:r>
            <a:r>
              <a:rPr lang="el-GR" i="1" dirty="0" smtClean="0"/>
              <a:t> </a:t>
            </a:r>
            <a:r>
              <a:rPr lang="en-US" dirty="0" smtClean="0"/>
              <a:t>is a skeleton, in the form of graph, that traces the dependencies of the application</a:t>
            </a:r>
            <a:r>
              <a:rPr lang="el-GR" dirty="0" smtClean="0"/>
              <a:t> </a:t>
            </a:r>
            <a:r>
              <a:rPr lang="en-US" dirty="0" smtClean="0"/>
              <a:t>code from the underlying database. </a:t>
            </a:r>
            <a:endParaRPr lang="el-GR" dirty="0" smtClean="0"/>
          </a:p>
          <a:p>
            <a:pPr lvl="1"/>
            <a:r>
              <a:rPr lang="en-US" i="1" dirty="0" smtClean="0"/>
              <a:t>modules (relations, views</a:t>
            </a:r>
            <a:r>
              <a:rPr lang="el-GR" i="1" dirty="0" smtClean="0"/>
              <a:t> </a:t>
            </a:r>
            <a:r>
              <a:rPr lang="en-US" dirty="0" smtClean="0"/>
              <a:t>and queries) as nodes and </a:t>
            </a:r>
            <a:endParaRPr lang="el-GR" dirty="0" smtClean="0"/>
          </a:p>
          <a:p>
            <a:pPr lvl="1"/>
            <a:r>
              <a:rPr lang="en-US" dirty="0" smtClean="0"/>
              <a:t>edges denoting data provision relationships between</a:t>
            </a:r>
            <a:r>
              <a:rPr lang="el-GR" dirty="0" smtClean="0"/>
              <a:t> </a:t>
            </a:r>
            <a:r>
              <a:rPr lang="en-US" dirty="0" smtClean="0"/>
              <a:t>them. </a:t>
            </a:r>
            <a:endParaRPr lang="el-GR" dirty="0" smtClean="0"/>
          </a:p>
          <a:p>
            <a:pPr>
              <a:buNone/>
            </a:pPr>
            <a:r>
              <a:rPr lang="en-US" dirty="0" smtClean="0">
                <a:solidFill>
                  <a:srgbClr val="C00000"/>
                </a:solidFill>
              </a:rPr>
              <a:t>Visualization choices</a:t>
            </a:r>
            <a:r>
              <a:rPr lang="en-US" dirty="0" smtClean="0"/>
              <a:t>: </a:t>
            </a:r>
          </a:p>
          <a:p>
            <a:r>
              <a:rPr lang="en-US" i="1" dirty="0" smtClean="0">
                <a:solidFill>
                  <a:srgbClr val="0000FF"/>
                </a:solidFill>
              </a:rPr>
              <a:t>Circular layout</a:t>
            </a:r>
            <a:r>
              <a:rPr lang="en-US" i="1" dirty="0" smtClean="0"/>
              <a:t>. </a:t>
            </a:r>
            <a:r>
              <a:rPr lang="en-US" dirty="0" smtClean="0"/>
              <a:t>Circular layouts give</a:t>
            </a:r>
            <a:r>
              <a:rPr lang="en-US" i="1" dirty="0" smtClean="0"/>
              <a:t>:</a:t>
            </a:r>
          </a:p>
          <a:p>
            <a:pPr lvl="1"/>
            <a:r>
              <a:rPr lang="en-US" dirty="0" smtClean="0"/>
              <a:t>better highlight of node similarity</a:t>
            </a:r>
            <a:r>
              <a:rPr lang="en-US" i="1" dirty="0" smtClean="0"/>
              <a:t>,</a:t>
            </a:r>
          </a:p>
          <a:p>
            <a:pPr lvl="1"/>
            <a:r>
              <a:rPr lang="en-US" dirty="0" smtClean="0"/>
              <a:t>less line intersections, i.e., less clutter</a:t>
            </a:r>
          </a:p>
          <a:p>
            <a:r>
              <a:rPr lang="en-US" i="1" dirty="0" smtClean="0">
                <a:solidFill>
                  <a:srgbClr val="0000FF"/>
                </a:solidFill>
              </a:rPr>
              <a:t>Clustered </a:t>
            </a:r>
            <a:r>
              <a:rPr lang="fr-FR" i="1" dirty="0" smtClean="0">
                <a:solidFill>
                  <a:srgbClr val="0000FF"/>
                </a:solidFill>
              </a:rPr>
              <a:t>graph </a:t>
            </a:r>
            <a:r>
              <a:rPr lang="en-US" i="1" dirty="0" smtClean="0">
                <a:solidFill>
                  <a:srgbClr val="0000FF"/>
                </a:solidFill>
              </a:rPr>
              <a:t>drawing</a:t>
            </a:r>
            <a:r>
              <a:rPr lang="fr-FR" i="1" dirty="0" smtClean="0"/>
              <a:t>. </a:t>
            </a:r>
            <a:r>
              <a:rPr lang="en-US" dirty="0" smtClean="0"/>
              <a:t>We place clusters of objects in the periphery of an embedding circle or in the periphery of several concentric circles or arcs. Each cluster will again be displayed in terms of a set of concentric circles, thus producing a simple, familiar and repetitive pattern.</a:t>
            </a:r>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Graphical Notation</a:t>
            </a:r>
            <a:br>
              <a:rPr lang="en-US" dirty="0" smtClean="0"/>
            </a:b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46</a:t>
            </a:fld>
            <a:endParaRPr lang="en-US">
              <a:solidFill>
                <a:prstClr val="black">
                  <a:tint val="75000"/>
                </a:prstClr>
              </a:solidFill>
            </a:endParaRPr>
          </a:p>
        </p:txBody>
      </p:sp>
      <p:sp>
        <p:nvSpPr>
          <p:cNvPr id="11" name="TextBox 10"/>
          <p:cNvSpPr txBox="1"/>
          <p:nvPr/>
        </p:nvSpPr>
        <p:spPr>
          <a:xfrm>
            <a:off x="179512" y="4941168"/>
            <a:ext cx="864096" cy="369332"/>
          </a:xfrm>
          <a:prstGeom prst="rect">
            <a:avLst/>
          </a:prstGeom>
          <a:noFill/>
        </p:spPr>
        <p:txBody>
          <a:bodyPr wrap="square" rtlCol="0">
            <a:spAutoFit/>
          </a:bodyPr>
          <a:lstStyle/>
          <a:p>
            <a:r>
              <a:rPr lang="en-US" dirty="0" err="1" smtClean="0"/>
              <a:t>bioSQL</a:t>
            </a:r>
            <a:endParaRPr lang="el-GR" dirty="0"/>
          </a:p>
        </p:txBody>
      </p:sp>
      <p:grpSp>
        <p:nvGrpSpPr>
          <p:cNvPr id="4" name="Group 22"/>
          <p:cNvGrpSpPr/>
          <p:nvPr/>
        </p:nvGrpSpPr>
        <p:grpSpPr>
          <a:xfrm>
            <a:off x="4156898" y="2588711"/>
            <a:ext cx="4893792" cy="4152657"/>
            <a:chOff x="4250208" y="1268760"/>
            <a:chExt cx="4893792" cy="4152657"/>
          </a:xfrm>
        </p:grpSpPr>
        <p:pic>
          <p:nvPicPr>
            <p:cNvPr id="8" name="Picture 7" descr="D:\Users\pvassil\PEOPLE\CURRENT_STUDENTS\EVAKONT\WORKING_MSc\BioSQLCluster.png"/>
            <p:cNvPicPr>
              <a:picLocks noChangeAspect="1"/>
            </p:cNvPicPr>
            <p:nvPr/>
          </p:nvPicPr>
          <p:blipFill>
            <a:blip r:embed="rId2" cstate="print"/>
            <a:srcRect/>
            <a:stretch>
              <a:fillRect/>
            </a:stretch>
          </p:blipFill>
          <p:spPr bwMode="auto">
            <a:xfrm>
              <a:off x="4250208" y="1628800"/>
              <a:ext cx="4893792" cy="2585554"/>
            </a:xfrm>
            <a:prstGeom prst="rect">
              <a:avLst/>
            </a:prstGeom>
            <a:noFill/>
            <a:ln w="9525">
              <a:noFill/>
              <a:miter lim="800000"/>
              <a:headEnd/>
              <a:tailEnd/>
            </a:ln>
          </p:spPr>
        </p:pic>
        <p:sp>
          <p:nvSpPr>
            <p:cNvPr id="9" name="TextBox 8"/>
            <p:cNvSpPr txBox="1"/>
            <p:nvPr/>
          </p:nvSpPr>
          <p:spPr>
            <a:xfrm>
              <a:off x="5186312" y="4221088"/>
              <a:ext cx="3600400" cy="1200329"/>
            </a:xfrm>
            <a:prstGeom prst="rect">
              <a:avLst/>
            </a:prstGeom>
            <a:noFill/>
          </p:spPr>
          <p:txBody>
            <a:bodyPr wrap="square" rtlCol="0">
              <a:spAutoFit/>
            </a:bodyPr>
            <a:lstStyle/>
            <a:p>
              <a:r>
                <a:rPr lang="en-US" dirty="0" smtClean="0"/>
                <a:t>4 bands of circles, within a cluster:</a:t>
              </a:r>
            </a:p>
            <a:p>
              <a:pPr marL="177800" indent="-177800">
                <a:buFont typeface="Arial" pitchFamily="34" charset="0"/>
                <a:buChar char="•"/>
              </a:pPr>
              <a:r>
                <a:rPr lang="en-US" dirty="0" smtClean="0"/>
                <a:t>1 circle for relations</a:t>
              </a:r>
            </a:p>
            <a:p>
              <a:pPr marL="177800" indent="-177800">
                <a:buFont typeface="Arial" pitchFamily="34" charset="0"/>
                <a:buChar char="•"/>
              </a:pPr>
              <a:r>
                <a:rPr lang="en-US" dirty="0" smtClean="0"/>
                <a:t> As many as needed for views</a:t>
              </a:r>
            </a:p>
            <a:p>
              <a:pPr marL="177800" indent="-177800">
                <a:buFont typeface="Arial" pitchFamily="34" charset="0"/>
                <a:buChar char="•"/>
              </a:pPr>
              <a:r>
                <a:rPr lang="en-US" dirty="0" smtClean="0"/>
                <a:t>2 circles for queries</a:t>
              </a:r>
              <a:endParaRPr lang="el-GR" dirty="0"/>
            </a:p>
          </p:txBody>
        </p:sp>
        <p:sp>
          <p:nvSpPr>
            <p:cNvPr id="13" name="TextBox 12"/>
            <p:cNvSpPr txBox="1"/>
            <p:nvPr/>
          </p:nvSpPr>
          <p:spPr>
            <a:xfrm>
              <a:off x="5114304" y="1268760"/>
              <a:ext cx="3384376" cy="369332"/>
            </a:xfrm>
            <a:prstGeom prst="rect">
              <a:avLst/>
            </a:prstGeom>
            <a:noFill/>
          </p:spPr>
          <p:txBody>
            <a:bodyPr wrap="square" rtlCol="0">
              <a:spAutoFit/>
            </a:bodyPr>
            <a:lstStyle/>
            <a:p>
              <a:r>
                <a:rPr lang="en-US" b="1" dirty="0" smtClean="0"/>
                <a:t>The internal structure of a cluster</a:t>
              </a:r>
              <a:endParaRPr lang="el-GR" b="1" dirty="0"/>
            </a:p>
          </p:txBody>
        </p:sp>
      </p:grpSp>
      <p:sp>
        <p:nvSpPr>
          <p:cNvPr id="14" name="TextBox 13"/>
          <p:cNvSpPr txBox="1"/>
          <p:nvPr/>
        </p:nvSpPr>
        <p:spPr>
          <a:xfrm>
            <a:off x="5111552" y="44624"/>
            <a:ext cx="4032448" cy="2031325"/>
          </a:xfrm>
          <a:prstGeom prst="rect">
            <a:avLst/>
          </a:prstGeom>
          <a:noFill/>
          <a:ln>
            <a:solidFill>
              <a:schemeClr val="tx1"/>
            </a:solidFill>
          </a:ln>
        </p:spPr>
        <p:txBody>
          <a:bodyPr wrap="square" rtlCol="0">
            <a:spAutoFit/>
          </a:bodyPr>
          <a:lstStyle/>
          <a:p>
            <a:pPr marL="177800" indent="-177800">
              <a:buFont typeface="Arial" pitchFamily="34" charset="0"/>
              <a:buChar char="•"/>
            </a:pPr>
            <a:r>
              <a:rPr lang="en-US" dirty="0" smtClean="0"/>
              <a:t>One (or more) </a:t>
            </a:r>
            <a:r>
              <a:rPr lang="en-US" b="1" dirty="0" smtClean="0">
                <a:solidFill>
                  <a:srgbClr val="0000FF"/>
                </a:solidFill>
              </a:rPr>
              <a:t>embedding circle </a:t>
            </a:r>
            <a:r>
              <a:rPr lang="en-US" dirty="0" smtClean="0">
                <a:solidFill>
                  <a:srgbClr val="0000FF"/>
                </a:solidFill>
              </a:rPr>
              <a:t>for </a:t>
            </a:r>
            <a:r>
              <a:rPr lang="en-US" dirty="0" smtClean="0">
                <a:solidFill>
                  <a:srgbClr val="FF0000"/>
                </a:solidFill>
              </a:rPr>
              <a:t>cluster placement</a:t>
            </a:r>
          </a:p>
          <a:p>
            <a:pPr marL="177800" indent="-177800">
              <a:buFont typeface="Arial" pitchFamily="34" charset="0"/>
              <a:buChar char="•"/>
            </a:pPr>
            <a:r>
              <a:rPr lang="en-US" b="1" dirty="0" smtClean="0">
                <a:solidFill>
                  <a:srgbClr val="002060"/>
                </a:solidFill>
              </a:rPr>
              <a:t>Clusters</a:t>
            </a:r>
            <a:r>
              <a:rPr lang="en-US" dirty="0" smtClean="0">
                <a:solidFill>
                  <a:srgbClr val="002060"/>
                </a:solidFill>
              </a:rPr>
              <a:t> are </a:t>
            </a:r>
            <a:r>
              <a:rPr lang="en-US" b="1" dirty="0" smtClean="0">
                <a:solidFill>
                  <a:srgbClr val="002060"/>
                </a:solidFill>
              </a:rPr>
              <a:t>internally</a:t>
            </a:r>
            <a:r>
              <a:rPr lang="en-US" dirty="0" smtClean="0">
                <a:solidFill>
                  <a:srgbClr val="002060"/>
                </a:solidFill>
              </a:rPr>
              <a:t> arranged over </a:t>
            </a:r>
            <a:r>
              <a:rPr lang="en-US" b="1" dirty="0" smtClean="0">
                <a:solidFill>
                  <a:srgbClr val="002060"/>
                </a:solidFill>
              </a:rPr>
              <a:t>concentric circles</a:t>
            </a:r>
            <a:r>
              <a:rPr lang="en-US" dirty="0" smtClean="0">
                <a:solidFill>
                  <a:srgbClr val="002060"/>
                </a:solidFill>
              </a:rPr>
              <a:t>, too</a:t>
            </a:r>
          </a:p>
          <a:p>
            <a:pPr marL="177800" indent="-177800">
              <a:buFont typeface="Arial" pitchFamily="34" charset="0"/>
              <a:buChar char="•"/>
            </a:pPr>
            <a:r>
              <a:rPr lang="en-US" dirty="0" smtClean="0"/>
              <a:t>Node </a:t>
            </a:r>
            <a:r>
              <a:rPr lang="en-US" dirty="0" smtClean="0">
                <a:solidFill>
                  <a:srgbClr val="00B050"/>
                </a:solidFill>
              </a:rPr>
              <a:t>colors</a:t>
            </a:r>
            <a:r>
              <a:rPr lang="en-US" dirty="0" smtClean="0"/>
              <a:t>: to which </a:t>
            </a:r>
            <a:r>
              <a:rPr lang="en-US" dirty="0" smtClean="0">
                <a:solidFill>
                  <a:srgbClr val="00B050"/>
                </a:solidFill>
              </a:rPr>
              <a:t>script</a:t>
            </a:r>
            <a:r>
              <a:rPr lang="en-US" dirty="0" smtClean="0"/>
              <a:t> queries belong</a:t>
            </a:r>
          </a:p>
          <a:p>
            <a:pPr marL="177800" indent="-177800">
              <a:buFont typeface="Arial" pitchFamily="34" charset="0"/>
              <a:buChar char="•"/>
            </a:pPr>
            <a:r>
              <a:rPr lang="en-US" dirty="0" smtClean="0"/>
              <a:t>Node shape: relation / view / query</a:t>
            </a:r>
          </a:p>
        </p:txBody>
      </p:sp>
      <p:grpSp>
        <p:nvGrpSpPr>
          <p:cNvPr id="5" name="Group 15"/>
          <p:cNvGrpSpPr/>
          <p:nvPr/>
        </p:nvGrpSpPr>
        <p:grpSpPr>
          <a:xfrm>
            <a:off x="323528" y="2204864"/>
            <a:ext cx="3960440" cy="3600400"/>
            <a:chOff x="323528" y="2204864"/>
            <a:chExt cx="3960440" cy="3600400"/>
          </a:xfrm>
        </p:grpSpPr>
        <p:sp>
          <p:nvSpPr>
            <p:cNvPr id="12" name="Oval 11"/>
            <p:cNvSpPr/>
            <p:nvPr/>
          </p:nvSpPr>
          <p:spPr>
            <a:xfrm>
              <a:off x="323528" y="2204864"/>
              <a:ext cx="2736304" cy="2664296"/>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Line Callout 1 14"/>
            <p:cNvSpPr/>
            <p:nvPr/>
          </p:nvSpPr>
          <p:spPr>
            <a:xfrm>
              <a:off x="2843808" y="5085184"/>
              <a:ext cx="1440160" cy="720080"/>
            </a:xfrm>
            <a:prstGeom prst="borderCallout1">
              <a:avLst>
                <a:gd name="adj1" fmla="val 18750"/>
                <a:gd name="adj2" fmla="val -8333"/>
                <a:gd name="adj3" fmla="val -40401"/>
                <a:gd name="adj4" fmla="val -109601"/>
              </a:avLst>
            </a:prstGeom>
            <a:ln>
              <a:solidFill>
                <a:srgbClr val="0000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Embedding circle</a:t>
              </a:r>
              <a:endParaRPr lang="el-GR" dirty="0"/>
            </a:p>
          </p:txBody>
        </p:sp>
      </p:grpSp>
      <p:grpSp>
        <p:nvGrpSpPr>
          <p:cNvPr id="6" name="Group 21"/>
          <p:cNvGrpSpPr/>
          <p:nvPr/>
        </p:nvGrpSpPr>
        <p:grpSpPr>
          <a:xfrm>
            <a:off x="1475655" y="1287422"/>
            <a:ext cx="2736305" cy="3221698"/>
            <a:chOff x="1475655" y="1287422"/>
            <a:chExt cx="2736305" cy="3221698"/>
          </a:xfrm>
        </p:grpSpPr>
        <p:sp>
          <p:nvSpPr>
            <p:cNvPr id="17" name="Oval 16"/>
            <p:cNvSpPr/>
            <p:nvPr/>
          </p:nvSpPr>
          <p:spPr>
            <a:xfrm>
              <a:off x="2915816" y="3789040"/>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Oval 17"/>
            <p:cNvSpPr/>
            <p:nvPr/>
          </p:nvSpPr>
          <p:spPr>
            <a:xfrm>
              <a:off x="2799793" y="4021086"/>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Oval 18"/>
            <p:cNvSpPr/>
            <p:nvPr/>
          </p:nvSpPr>
          <p:spPr>
            <a:xfrm>
              <a:off x="2699792" y="4221088"/>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Oval 19"/>
            <p:cNvSpPr/>
            <p:nvPr/>
          </p:nvSpPr>
          <p:spPr>
            <a:xfrm>
              <a:off x="1475655" y="1287422"/>
              <a:ext cx="2201615" cy="21415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Line Callout 1 20"/>
            <p:cNvSpPr/>
            <p:nvPr/>
          </p:nvSpPr>
          <p:spPr>
            <a:xfrm>
              <a:off x="3347864" y="3140968"/>
              <a:ext cx="864096" cy="648072"/>
            </a:xfrm>
            <a:prstGeom prst="borderCallout1">
              <a:avLst>
                <a:gd name="adj1" fmla="val 18750"/>
                <a:gd name="adj2" fmla="val -8333"/>
                <a:gd name="adj3" fmla="val 17476"/>
                <a:gd name="adj4" fmla="val -25375"/>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solidFill>
                    <a:schemeClr val="tx1"/>
                  </a:solidFill>
                </a:rPr>
                <a:t>Clusters</a:t>
              </a:r>
              <a:endParaRPr lang="el-GR" sz="1600" dirty="0">
                <a:solidFill>
                  <a:schemeClr val="tx1"/>
                </a:solidFill>
              </a:endParaRPr>
            </a:p>
          </p:txBody>
        </p:sp>
      </p:grpSp>
      <p:pic>
        <p:nvPicPr>
          <p:cNvPr id="1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5090" y="1340768"/>
            <a:ext cx="3330362" cy="36859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Aesthetics and design choices</a:t>
            </a:r>
            <a:endParaRPr lang="el-GR"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0000FF"/>
                </a:solidFill>
              </a:rPr>
              <a:t>Node shape</a:t>
            </a:r>
            <a:r>
              <a:rPr lang="en-US" dirty="0" smtClean="0"/>
              <a:t>: different shapes to visually distinguish the different type of nodes. Relation nodes have circular shape, view nodes have triangular shape and query nodes are depicted as hexagons. </a:t>
            </a:r>
          </a:p>
          <a:p>
            <a:r>
              <a:rPr lang="en-US" b="1" dirty="0" smtClean="0">
                <a:solidFill>
                  <a:srgbClr val="FF0000"/>
                </a:solidFill>
              </a:rPr>
              <a:t>Node size</a:t>
            </a:r>
            <a:r>
              <a:rPr lang="en-US" b="1" dirty="0" smtClean="0"/>
              <a:t>: scaled according to their node degree </a:t>
            </a:r>
            <a:r>
              <a:rPr lang="en-US" dirty="0" smtClean="0"/>
              <a:t> </a:t>
            </a:r>
          </a:p>
          <a:p>
            <a:pPr lvl="1"/>
            <a:r>
              <a:rPr lang="en-US" dirty="0" smtClean="0"/>
              <a:t>the most used modules are more conspicuous. </a:t>
            </a:r>
          </a:p>
          <a:p>
            <a:r>
              <a:rPr lang="en-US" dirty="0" smtClean="0">
                <a:solidFill>
                  <a:srgbClr val="0000FF"/>
                </a:solidFill>
              </a:rPr>
              <a:t>Node color</a:t>
            </a:r>
            <a:r>
              <a:rPr lang="en-US" dirty="0" smtClean="0"/>
              <a:t>: we distinguish node types with different colors. </a:t>
            </a:r>
          </a:p>
          <a:p>
            <a:pPr lvl="1"/>
            <a:r>
              <a:rPr lang="en-US" b="1" dirty="0" smtClean="0">
                <a:solidFill>
                  <a:srgbClr val="808080"/>
                </a:solidFill>
              </a:rPr>
              <a:t>Relations are grey </a:t>
            </a:r>
            <a:r>
              <a:rPr lang="en-US" dirty="0" smtClean="0"/>
              <a:t>and </a:t>
            </a:r>
            <a:r>
              <a:rPr lang="en-US" b="1" dirty="0" smtClean="0">
                <a:solidFill>
                  <a:srgbClr val="008000"/>
                </a:solidFill>
              </a:rPr>
              <a:t>views are dark green</a:t>
            </a:r>
            <a:r>
              <a:rPr lang="en-US" dirty="0" smtClean="0"/>
              <a:t>. (db’s are dark)</a:t>
            </a:r>
          </a:p>
          <a:p>
            <a:pPr lvl="1"/>
            <a:r>
              <a:rPr lang="en-US" b="1" dirty="0" smtClean="0">
                <a:solidFill>
                  <a:srgbClr val="FF0000"/>
                </a:solidFill>
              </a:rPr>
              <a:t>Query</a:t>
            </a:r>
            <a:r>
              <a:rPr lang="en-US" b="1" dirty="0" smtClean="0"/>
              <a:t> </a:t>
            </a:r>
            <a:r>
              <a:rPr lang="en-US" b="1" dirty="0" smtClean="0">
                <a:solidFill>
                  <a:srgbClr val="00B050"/>
                </a:solidFill>
              </a:rPr>
              <a:t>nodes</a:t>
            </a:r>
            <a:r>
              <a:rPr lang="en-US" b="1" dirty="0" smtClean="0"/>
              <a:t> </a:t>
            </a:r>
            <a:r>
              <a:rPr lang="en-US" b="1" dirty="0" smtClean="0">
                <a:solidFill>
                  <a:srgbClr val="7030A0"/>
                </a:solidFill>
              </a:rPr>
              <a:t>have</a:t>
            </a:r>
            <a:r>
              <a:rPr lang="en-US" b="1" dirty="0" smtClean="0"/>
              <a:t> </a:t>
            </a:r>
            <a:r>
              <a:rPr lang="en-US" b="1" dirty="0" smtClean="0">
                <a:solidFill>
                  <a:schemeClr val="tx1">
                    <a:lumMod val="75000"/>
                    <a:lumOff val="25000"/>
                  </a:schemeClr>
                </a:solidFill>
              </a:rPr>
              <a:t>different</a:t>
            </a:r>
            <a:r>
              <a:rPr lang="en-US" b="1" dirty="0" smtClean="0"/>
              <a:t> </a:t>
            </a:r>
            <a:r>
              <a:rPr lang="en-US" b="1" dirty="0" smtClean="0">
                <a:solidFill>
                  <a:schemeClr val="accent6">
                    <a:lumMod val="75000"/>
                  </a:schemeClr>
                </a:solidFill>
              </a:rPr>
              <a:t>colors</a:t>
            </a:r>
            <a:r>
              <a:rPr lang="en-US" dirty="0" smtClean="0"/>
              <a:t>, depending on the folder their embedding script in the applications belongs. </a:t>
            </a:r>
          </a:p>
          <a:p>
            <a:pPr lvl="1"/>
            <a:r>
              <a:rPr lang="en-US" dirty="0" smtClean="0"/>
              <a:t>Thus, the difference in color provides another way of grouping queries. </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47</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Visual clutter introduced by edges</a:t>
            </a:r>
            <a:r>
              <a:rPr lang="en-US" dirty="0" smtClean="0"/>
              <a:t> </a:t>
            </a:r>
          </a:p>
        </p:txBody>
      </p:sp>
      <p:sp>
        <p:nvSpPr>
          <p:cNvPr id="3" name="Content Placeholder 2"/>
          <p:cNvSpPr>
            <a:spLocks noGrp="1"/>
          </p:cNvSpPr>
          <p:nvPr>
            <p:ph idx="1"/>
          </p:nvPr>
        </p:nvSpPr>
        <p:spPr/>
        <p:txBody>
          <a:bodyPr>
            <a:normAutofit fontScale="92500" lnSpcReduction="20000"/>
          </a:bodyPr>
          <a:lstStyle/>
          <a:p>
            <a:r>
              <a:rPr lang="en-US" b="1" dirty="0" smtClean="0"/>
              <a:t>Edges are the main source of visual clutter</a:t>
            </a:r>
            <a:r>
              <a:rPr lang="el-GR" b="1" dirty="0" smtClean="0"/>
              <a:t>!</a:t>
            </a:r>
            <a:endParaRPr lang="en-US" b="1" dirty="0" smtClean="0"/>
          </a:p>
          <a:p>
            <a:r>
              <a:rPr lang="en-US" dirty="0" smtClean="0"/>
              <a:t>So, </a:t>
            </a:r>
            <a:r>
              <a:rPr lang="en-US" dirty="0" smtClean="0">
                <a:solidFill>
                  <a:srgbClr val="0000FF"/>
                </a:solidFill>
              </a:rPr>
              <a:t>we reduced the intensity </a:t>
            </a:r>
            <a:r>
              <a:rPr lang="en-US" dirty="0" smtClean="0"/>
              <a:t>of the edges’ presence of the visual map: </a:t>
            </a:r>
            <a:endParaRPr lang="el-GR" dirty="0" smtClean="0"/>
          </a:p>
          <a:p>
            <a:pPr lvl="1"/>
            <a:r>
              <a:rPr lang="en-US" dirty="0" smtClean="0"/>
              <a:t>we picked a </a:t>
            </a:r>
            <a:r>
              <a:rPr lang="en-US" dirty="0" smtClean="0">
                <a:solidFill>
                  <a:schemeClr val="bg1">
                    <a:lumMod val="65000"/>
                  </a:schemeClr>
                </a:solidFill>
              </a:rPr>
              <a:t>light gray color </a:t>
            </a:r>
            <a:r>
              <a:rPr lang="en-US" dirty="0" smtClean="0"/>
              <a:t>for the edges and </a:t>
            </a:r>
          </a:p>
          <a:p>
            <a:pPr lvl="1"/>
            <a:r>
              <a:rPr lang="en-US" dirty="0" smtClean="0"/>
              <a:t>we made them </a:t>
            </a:r>
            <a:r>
              <a:rPr lang="en-US" dirty="0" smtClean="0">
                <a:solidFill>
                  <a:schemeClr val="bg1">
                    <a:lumMod val="65000"/>
                  </a:schemeClr>
                </a:solidFill>
              </a:rPr>
              <a:t>very thin</a:t>
            </a:r>
            <a:r>
              <a:rPr lang="en-US" dirty="0" smtClean="0"/>
              <a:t>, in terms of weight (almost invisible). </a:t>
            </a:r>
          </a:p>
          <a:p>
            <a:r>
              <a:rPr lang="en-US" dirty="0" smtClean="0"/>
              <a:t>To retain their info: every time a particular </a:t>
            </a:r>
            <a:r>
              <a:rPr lang="en-US" dirty="0" smtClean="0">
                <a:solidFill>
                  <a:srgbClr val="0000FF"/>
                </a:solidFill>
              </a:rPr>
              <a:t>node is selected by the user</a:t>
            </a:r>
            <a:r>
              <a:rPr lang="en-US" dirty="0" smtClean="0"/>
              <a:t> its neighboring nodes are highlighted with a </a:t>
            </a:r>
            <a:r>
              <a:rPr lang="en-US" dirty="0" smtClean="0">
                <a:solidFill>
                  <a:srgbClr val="0000FF"/>
                </a:solidFill>
              </a:rPr>
              <a:t>blue transparent color</a:t>
            </a:r>
            <a:r>
              <a:rPr lang="en-US" dirty="0" smtClean="0"/>
              <a:t> so, </a:t>
            </a:r>
            <a:r>
              <a:rPr lang="en-US" dirty="0" smtClean="0">
                <a:solidFill>
                  <a:srgbClr val="C00000"/>
                </a:solidFill>
              </a:rPr>
              <a:t>instead of emphasizing edges, we emphasize neighbors</a:t>
            </a:r>
            <a:r>
              <a:rPr lang="en-US" dirty="0" smtClean="0"/>
              <a:t>.</a:t>
            </a:r>
            <a:endParaRPr lang="el-GR" dirty="0" smtClean="0"/>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48</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the method</a:t>
            </a:r>
            <a:endParaRPr lang="el-GR"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Our method for visualizing the ecosystem is based on the principle of clustered  graph drawing</a:t>
            </a:r>
            <a:r>
              <a:rPr lang="en-US" i="1" dirty="0" smtClean="0"/>
              <a:t> </a:t>
            </a:r>
            <a:r>
              <a:rPr lang="en-US" dirty="0" smtClean="0"/>
              <a:t>and uses the following steps</a:t>
            </a:r>
            <a:r>
              <a:rPr lang="en-US" i="1" dirty="0" smtClean="0"/>
              <a:t>:</a:t>
            </a:r>
            <a:endParaRPr lang="en-US" dirty="0" smtClean="0"/>
          </a:p>
          <a:p>
            <a:pPr marL="514350" indent="-514350">
              <a:buFont typeface="+mj-lt"/>
              <a:buAutoNum type="arabicPeriod"/>
            </a:pPr>
            <a:r>
              <a:rPr lang="en-US" dirty="0" smtClean="0">
                <a:solidFill>
                  <a:srgbClr val="C00000"/>
                </a:solidFill>
              </a:rPr>
              <a:t>Cluster the queries</a:t>
            </a:r>
            <a:r>
              <a:rPr lang="en-US" dirty="0" smtClean="0"/>
              <a:t>, views and relations of the ecosystem, into clusters of related modules. Formally, this means that we partition the set of graph nodes </a:t>
            </a:r>
            <a:r>
              <a:rPr lang="en-US" i="1" dirty="0" smtClean="0"/>
              <a:t>V into a set of disjoint subsets, i.e., its clusters, C</a:t>
            </a:r>
            <a:r>
              <a:rPr lang="en-US" i="1" baseline="-25000" dirty="0" smtClean="0"/>
              <a:t>1</a:t>
            </a:r>
            <a:r>
              <a:rPr lang="en-US" i="1" dirty="0" smtClean="0"/>
              <a:t>, C</a:t>
            </a:r>
            <a:r>
              <a:rPr lang="en-US" i="1" baseline="-25000" dirty="0" smtClean="0"/>
              <a:t>2</a:t>
            </a:r>
            <a:r>
              <a:rPr lang="en-US" i="1" dirty="0" smtClean="0"/>
              <a:t>, . . . , </a:t>
            </a:r>
            <a:r>
              <a:rPr lang="en-US" i="1" dirty="0" err="1" smtClean="0"/>
              <a:t>C</a:t>
            </a:r>
            <a:r>
              <a:rPr lang="en-US" i="1" baseline="-25000" dirty="0" err="1" smtClean="0"/>
              <a:t>n</a:t>
            </a:r>
            <a:r>
              <a:rPr lang="en-US" i="1" dirty="0" smtClean="0"/>
              <a:t>.</a:t>
            </a:r>
          </a:p>
          <a:p>
            <a:pPr marL="514350" indent="-514350">
              <a:buFont typeface="+mj-lt"/>
              <a:buAutoNum type="arabicPeriod"/>
            </a:pPr>
            <a:r>
              <a:rPr lang="en-US" dirty="0" smtClean="0">
                <a:solidFill>
                  <a:srgbClr val="0000FF"/>
                </a:solidFill>
              </a:rPr>
              <a:t>Estimate</a:t>
            </a:r>
            <a:r>
              <a:rPr lang="en-US" dirty="0" smtClean="0"/>
              <a:t> the necessary </a:t>
            </a:r>
            <a:r>
              <a:rPr lang="en-US" dirty="0" smtClean="0">
                <a:solidFill>
                  <a:srgbClr val="0000FF"/>
                </a:solidFill>
              </a:rPr>
              <a:t>area for each cluster</a:t>
            </a:r>
            <a:r>
              <a:rPr lang="en-US" dirty="0" smtClean="0"/>
              <a:t>.</a:t>
            </a:r>
          </a:p>
          <a:p>
            <a:pPr marL="514350" indent="-514350">
              <a:buFont typeface="+mj-lt"/>
              <a:buAutoNum type="arabicPeriod"/>
            </a:pPr>
            <a:r>
              <a:rPr lang="en-US" dirty="0" smtClean="0">
                <a:solidFill>
                  <a:srgbClr val="C00000"/>
                </a:solidFill>
              </a:rPr>
              <a:t>Position the clusters </a:t>
            </a:r>
            <a:r>
              <a:rPr lang="en-US" dirty="0" smtClean="0"/>
              <a:t>on a two-dimensional canvas in a way that minimizes visual clutter and highlights relationships and differences.</a:t>
            </a:r>
          </a:p>
          <a:p>
            <a:pPr marL="514350" indent="-514350">
              <a:buFont typeface="+mj-lt"/>
              <a:buAutoNum type="arabicPeriod"/>
            </a:pPr>
            <a:r>
              <a:rPr lang="en-US" dirty="0" smtClean="0"/>
              <a:t>For each cluster, </a:t>
            </a:r>
            <a:r>
              <a:rPr lang="en-US" dirty="0" smtClean="0">
                <a:solidFill>
                  <a:srgbClr val="0000FF"/>
                </a:solidFill>
              </a:rPr>
              <a:t>decide the positions of its nodes</a:t>
            </a:r>
            <a:r>
              <a:rPr lang="en-US" dirty="0" smtClean="0"/>
              <a:t> and visualize it.</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49</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happens if I modify table </a:t>
            </a:r>
            <a:r>
              <a:rPr lang="en-US" sz="2800" dirty="0" err="1" smtClean="0">
                <a:latin typeface="Consolas" pitchFamily="49" charset="0"/>
                <a:cs typeface="Consolas" pitchFamily="49" charset="0"/>
              </a:rPr>
              <a:t>search_index</a:t>
            </a:r>
            <a:r>
              <a:rPr lang="en-US" sz="3200" dirty="0" smtClean="0"/>
              <a:t>? Who are the neighbors?</a:t>
            </a:r>
            <a:endParaRPr lang="el-GR" sz="3200"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5</a:t>
            </a:fld>
            <a:endParaRPr lang="en-US">
              <a:solidFill>
                <a:prstClr val="black">
                  <a:tint val="75000"/>
                </a:prstClr>
              </a:solidFill>
            </a:endParaRPr>
          </a:p>
        </p:txBody>
      </p:sp>
      <p:pic>
        <p:nvPicPr>
          <p:cNvPr id="243714" name="Picture 2" descr="D:\Users\pvassil\RESEARCH\ACCEPTED\2014\14ER\Presentation\presentationHecataeus_better\Hecataeus03.png"/>
          <p:cNvPicPr>
            <a:picLocks noChangeAspect="1" noChangeArrowheads="1"/>
          </p:cNvPicPr>
          <p:nvPr/>
        </p:nvPicPr>
        <p:blipFill>
          <a:blip r:embed="rId2" cstate="print"/>
          <a:srcRect/>
          <a:stretch>
            <a:fillRect/>
          </a:stretch>
        </p:blipFill>
        <p:spPr bwMode="auto">
          <a:xfrm>
            <a:off x="179512" y="1419983"/>
            <a:ext cx="8692154" cy="4889337"/>
          </a:xfrm>
          <a:prstGeom prst="rect">
            <a:avLst/>
          </a:prstGeom>
          <a:noFill/>
        </p:spPr>
      </p:pic>
      <p:sp>
        <p:nvSpPr>
          <p:cNvPr id="6" name="Up Arrow 5"/>
          <p:cNvSpPr/>
          <p:nvPr/>
        </p:nvSpPr>
        <p:spPr>
          <a:xfrm rot="20021303">
            <a:off x="7740352" y="4653136"/>
            <a:ext cx="648072"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7308304" y="5301208"/>
            <a:ext cx="1656184" cy="923330"/>
          </a:xfrm>
          <a:prstGeom prst="rect">
            <a:avLst/>
          </a:prstGeom>
          <a:solidFill>
            <a:srgbClr val="FFFFCC"/>
          </a:solidFill>
        </p:spPr>
        <p:txBody>
          <a:bodyPr wrap="square" rtlCol="0">
            <a:spAutoFit/>
          </a:bodyPr>
          <a:lstStyle/>
          <a:p>
            <a:r>
              <a:rPr lang="en-US" dirty="0" smtClean="0"/>
              <a:t>Can play with the file structure too</a:t>
            </a:r>
            <a:endParaRPr lang="el-GR" dirty="0"/>
          </a:p>
        </p:txBody>
      </p:sp>
      <p:sp>
        <p:nvSpPr>
          <p:cNvPr id="5" name="Rectangle 4"/>
          <p:cNvSpPr/>
          <p:nvPr/>
        </p:nvSpPr>
        <p:spPr>
          <a:xfrm>
            <a:off x="35496" y="6167045"/>
            <a:ext cx="6696744" cy="646331"/>
          </a:xfrm>
          <a:prstGeom prst="rect">
            <a:avLst/>
          </a:prstGeom>
        </p:spPr>
        <p:txBody>
          <a:bodyPr wrap="square">
            <a:spAutoFit/>
          </a:bodyPr>
          <a:lstStyle/>
          <a:p>
            <a:r>
              <a:rPr lang="fr-FR" dirty="0" err="1" smtClean="0"/>
              <a:t>Hecataeus</a:t>
            </a:r>
            <a:r>
              <a:rPr lang="fr-FR" dirty="0" smtClean="0"/>
              <a:t> </a:t>
            </a:r>
            <a:r>
              <a:rPr lang="fr-FR" dirty="0" err="1" smtClean="0"/>
              <a:t>tool</a:t>
            </a:r>
            <a:r>
              <a:rPr lang="fr-FR" dirty="0" smtClean="0"/>
              <a:t>: </a:t>
            </a:r>
            <a:r>
              <a:rPr lang="fr-FR" b="1" dirty="0" smtClean="0">
                <a:latin typeface="Consolas" pitchFamily="49" charset="0"/>
                <a:cs typeface="Consolas" pitchFamily="49" charset="0"/>
              </a:rPr>
              <a:t>http://www.cs.uoi.gr/~pvassil/projects/hecataeus/ </a:t>
            </a:r>
            <a:endParaRPr lang="el-GR" b="1" dirty="0">
              <a:latin typeface="Consolas" pitchFamily="49" charset="0"/>
              <a:cs typeface="Consolas" pitchFamily="49"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p:cNvSpPr txBox="1"/>
          <p:nvPr/>
        </p:nvSpPr>
        <p:spPr>
          <a:xfrm>
            <a:off x="722520" y="4406400"/>
            <a:ext cx="7772040" cy="1361880"/>
          </a:xfrm>
          <a:prstGeom prst="rect">
            <a:avLst/>
          </a:prstGeom>
        </p:spPr>
        <p:txBody>
          <a:bodyPr/>
          <a:lstStyle/>
          <a:p>
            <a:pPr>
              <a:lnSpc>
                <a:spcPct val="100000"/>
              </a:lnSpc>
            </a:pPr>
            <a:r>
              <a:rPr lang="en-US" sz="4000" b="1" dirty="0">
                <a:solidFill>
                  <a:srgbClr val="000000"/>
                </a:solidFill>
              </a:rPr>
              <a:t>Related Work</a:t>
            </a:r>
          </a:p>
        </p:txBody>
      </p:sp>
      <p:sp>
        <p:nvSpPr>
          <p:cNvPr id="7" name="TextShape 2"/>
          <p:cNvSpPr txBox="1"/>
          <p:nvPr/>
        </p:nvSpPr>
        <p:spPr>
          <a:xfrm>
            <a:off x="722520" y="2906640"/>
            <a:ext cx="7772040" cy="1499760"/>
          </a:xfrm>
          <a:prstGeom prst="rect">
            <a:avLst/>
          </a:prstGeom>
        </p:spPr>
        <p:txBody>
          <a:bodyPr anchor="b"/>
          <a:lstStyle/>
          <a:p>
            <a:pPr>
              <a:lnSpc>
                <a:spcPct val="100000"/>
              </a:lnSpc>
            </a:pPr>
            <a:endParaRPr lang="en-US" sz="2000"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xmlns="" val="4544041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Gestalt principles</a:t>
            </a:r>
            <a:br>
              <a:rPr lang="en-US" dirty="0" smtClean="0"/>
            </a:br>
            <a:endParaRPr lang="el-GR" dirty="0"/>
          </a:p>
        </p:txBody>
      </p:sp>
      <p:sp>
        <p:nvSpPr>
          <p:cNvPr id="3" name="Content Placeholder 2"/>
          <p:cNvSpPr>
            <a:spLocks noGrp="1"/>
          </p:cNvSpPr>
          <p:nvPr>
            <p:ph idx="1"/>
          </p:nvPr>
        </p:nvSpPr>
        <p:spPr>
          <a:xfrm>
            <a:off x="323528" y="908720"/>
            <a:ext cx="8445624" cy="5760640"/>
          </a:xfrm>
        </p:spPr>
        <p:txBody>
          <a:bodyPr>
            <a:noAutofit/>
          </a:bodyPr>
          <a:lstStyle/>
          <a:p>
            <a:pPr lvl="0">
              <a:buNone/>
            </a:pPr>
            <a:r>
              <a:rPr lang="en-US" sz="1800" dirty="0" smtClean="0"/>
              <a:t>See for example </a:t>
            </a:r>
            <a:r>
              <a:rPr lang="en-US" sz="1800" i="1" dirty="0" smtClean="0"/>
              <a:t>C. Ware. “Information Visualization: perception for design”, Morgan Kaufmann, 2</a:t>
            </a:r>
            <a:r>
              <a:rPr lang="en-US" sz="1800" i="1" baseline="30000" dirty="0" smtClean="0"/>
              <a:t>nd</a:t>
            </a:r>
            <a:r>
              <a:rPr lang="en-US" sz="1800" i="1" dirty="0" smtClean="0"/>
              <a:t> </a:t>
            </a:r>
            <a:r>
              <a:rPr lang="en-US" sz="1800" i="1" dirty="0" err="1" smtClean="0"/>
              <a:t>edn</a:t>
            </a:r>
            <a:r>
              <a:rPr lang="en-US" sz="1800" i="1" dirty="0" smtClean="0"/>
              <a:t>., 2004</a:t>
            </a:r>
          </a:p>
          <a:p>
            <a:pPr lvl="0"/>
            <a:r>
              <a:rPr lang="en-US" sz="1800" i="1" dirty="0" smtClean="0"/>
              <a:t>Proximity</a:t>
            </a:r>
            <a:r>
              <a:rPr lang="en-US" sz="1800" dirty="0" smtClean="0"/>
              <a:t> - objects close to each other tend to be perceived as similar. </a:t>
            </a:r>
            <a:endParaRPr lang="el-GR" sz="1800" dirty="0" smtClean="0"/>
          </a:p>
          <a:p>
            <a:pPr lvl="0"/>
            <a:r>
              <a:rPr lang="en-US" sz="1800" i="1" dirty="0" smtClean="0"/>
              <a:t>Similarity</a:t>
            </a:r>
            <a:r>
              <a:rPr lang="en-US" sz="1800" dirty="0" smtClean="0"/>
              <a:t> - objects of the same shape, color, orientation and size are perceived as similar by individuals.</a:t>
            </a:r>
            <a:endParaRPr lang="el-GR" sz="1800" dirty="0" smtClean="0"/>
          </a:p>
          <a:p>
            <a:pPr lvl="0"/>
            <a:r>
              <a:rPr lang="en-US" sz="1800" i="1" dirty="0" smtClean="0"/>
              <a:t>Connectedness</a:t>
            </a:r>
            <a:r>
              <a:rPr lang="en-US" sz="1800" dirty="0" smtClean="0"/>
              <a:t> - to express semantic relationship among visually connected objects. </a:t>
            </a:r>
            <a:endParaRPr lang="el-GR" sz="1800" dirty="0" smtClean="0"/>
          </a:p>
          <a:p>
            <a:pPr lvl="0"/>
            <a:r>
              <a:rPr lang="en-US" sz="1800" i="1" dirty="0" smtClean="0"/>
              <a:t>Closure</a:t>
            </a:r>
            <a:r>
              <a:rPr lang="en-US" sz="1800" dirty="0" smtClean="0"/>
              <a:t> - the eye tends to create perceptions of closed space, even if they do not exist -- best served when the depicted objects tend to create a “border” around similar objects along with blobs of whitespace.</a:t>
            </a:r>
            <a:endParaRPr lang="el-GR" sz="1800" dirty="0" smtClean="0"/>
          </a:p>
          <a:p>
            <a:pPr lvl="0"/>
            <a:r>
              <a:rPr lang="en-US" sz="1800" i="1" dirty="0" smtClean="0"/>
              <a:t>Continuity</a:t>
            </a:r>
            <a:r>
              <a:rPr lang="en-US" sz="1800" dirty="0" smtClean="0"/>
              <a:t> - the eye tends to perceive as related objects that are aligned together intersections create the perception of single uninterrupted groups.</a:t>
            </a:r>
            <a:endParaRPr lang="el-GR" sz="1800" dirty="0" smtClean="0"/>
          </a:p>
          <a:p>
            <a:pPr lvl="0"/>
            <a:r>
              <a:rPr lang="en-US" sz="1800" i="1" dirty="0" smtClean="0"/>
              <a:t>Symmetry</a:t>
            </a:r>
            <a:r>
              <a:rPr lang="en-US" sz="1800" dirty="0" smtClean="0"/>
              <a:t> - as a means to emphasize non-typical behavior or emphasis when symmetry is broken by an object. In principle asymmetry is used for emphasis while symmetry is used in cases where we do not want to target on something specific.</a:t>
            </a:r>
            <a:endParaRPr lang="el-GR" sz="1800" dirty="0" smtClean="0"/>
          </a:p>
          <a:p>
            <a:pPr lvl="0"/>
            <a:r>
              <a:rPr lang="en-US" sz="1800" i="1" dirty="0" smtClean="0"/>
              <a:t>Contrast</a:t>
            </a:r>
            <a:r>
              <a:rPr lang="en-US" sz="1800" dirty="0" smtClean="0"/>
              <a:t> - creates emphasis in sharp antithesis to the similarity principle. Contrast can be achieved in terms of chromatic, size or shape choices.</a:t>
            </a:r>
            <a:endParaRPr lang="el-GR" sz="1800" dirty="0" smtClean="0"/>
          </a:p>
          <a:p>
            <a:pPr lvl="0"/>
            <a:r>
              <a:rPr lang="en-US" sz="1800" i="1" dirty="0" smtClean="0"/>
              <a:t>Proportion</a:t>
            </a:r>
            <a:r>
              <a:rPr lang="en-US" sz="1800" dirty="0" smtClean="0"/>
              <a:t> - where an object placed in an area of the visualization is scaled according to its semantic significance, as the difference in proportion creates a visual attraction to the eye</a:t>
            </a:r>
            <a:endParaRPr lang="el-GR" sz="18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51</a:t>
            </a:fld>
            <a:endParaRPr lang="en-US">
              <a:solidFill>
                <a:prstClr val="black">
                  <a:tint val="75000"/>
                </a:prst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a:t>
            </a:r>
            <a:br>
              <a:rPr lang="en-US" dirty="0" smtClean="0"/>
            </a:br>
            <a:endParaRPr lang="el-GR" dirty="0"/>
          </a:p>
        </p:txBody>
      </p:sp>
      <p:sp>
        <p:nvSpPr>
          <p:cNvPr id="3" name="Content Placeholder 2"/>
          <p:cNvSpPr>
            <a:spLocks noGrp="1"/>
          </p:cNvSpPr>
          <p:nvPr>
            <p:ph idx="1"/>
          </p:nvPr>
        </p:nvSpPr>
        <p:spPr>
          <a:xfrm>
            <a:off x="467544" y="1052736"/>
            <a:ext cx="8229600" cy="5544616"/>
          </a:xfrm>
        </p:spPr>
        <p:txBody>
          <a:bodyPr>
            <a:noAutofit/>
          </a:bodyPr>
          <a:lstStyle/>
          <a:p>
            <a:pPr lvl="0"/>
            <a:r>
              <a:rPr lang="en-US" sz="2400" i="1" dirty="0" smtClean="0"/>
              <a:t>Clutter</a:t>
            </a:r>
            <a:r>
              <a:rPr lang="en-US" sz="2400" dirty="0" smtClean="0"/>
              <a:t> </a:t>
            </a:r>
            <a:r>
              <a:rPr lang="en-US" sz="2400" i="1" dirty="0" smtClean="0"/>
              <a:t>avoidance</a:t>
            </a:r>
            <a:r>
              <a:rPr lang="en-US" sz="2400" dirty="0" smtClean="0"/>
              <a:t> - the avoidance of noise on the diagram via uninterrupted areas of whitespace that act as separators of the groups of objects</a:t>
            </a:r>
            <a:endParaRPr lang="el-GR" sz="2400" dirty="0" smtClean="0"/>
          </a:p>
          <a:p>
            <a:pPr lvl="0"/>
            <a:r>
              <a:rPr lang="en-US" sz="2400" i="1" dirty="0" smtClean="0"/>
              <a:t>Isolation</a:t>
            </a:r>
            <a:r>
              <a:rPr lang="en-US" sz="2400" dirty="0" smtClean="0"/>
              <a:t> - to promote emphasis for an object in sharp antithesis to the continuity of the vast majority of the “regular” objects</a:t>
            </a:r>
            <a:endParaRPr lang="el-GR" sz="2400" dirty="0" smtClean="0"/>
          </a:p>
          <a:p>
            <a:pPr lvl="0"/>
            <a:r>
              <a:rPr lang="en-US" sz="2400" i="1" dirty="0" smtClean="0"/>
              <a:t>Visual</a:t>
            </a:r>
            <a:r>
              <a:rPr lang="en-US" sz="2400" dirty="0" smtClean="0"/>
              <a:t> </a:t>
            </a:r>
            <a:r>
              <a:rPr lang="en-US" sz="2400" i="1" dirty="0" smtClean="0"/>
              <a:t>hierarchy</a:t>
            </a:r>
            <a:r>
              <a:rPr lang="en-US" sz="2400" dirty="0" smtClean="0"/>
              <a:t> - to denote a semantic hierarchy in the depicted objects</a:t>
            </a:r>
            <a:endParaRPr lang="el-GR" sz="2400" dirty="0" smtClean="0"/>
          </a:p>
          <a:p>
            <a:pPr lvl="0"/>
            <a:r>
              <a:rPr lang="en-US" sz="2400" i="1" dirty="0" smtClean="0"/>
              <a:t>Focal</a:t>
            </a:r>
            <a:r>
              <a:rPr lang="en-US" sz="2400" dirty="0" smtClean="0"/>
              <a:t> </a:t>
            </a:r>
            <a:r>
              <a:rPr lang="en-US" sz="2400" i="1" dirty="0" smtClean="0"/>
              <a:t>points</a:t>
            </a:r>
            <a:r>
              <a:rPr lang="en-US" sz="2400" dirty="0" smtClean="0"/>
              <a:t> to guide visual flow (i.e., objects that intentionally stand out in the representation and whose sequence guides the eye in the visual flow of exploring the diagram). </a:t>
            </a:r>
            <a:endParaRPr lang="el-GR" sz="2400" dirty="0" smtClean="0"/>
          </a:p>
          <a:p>
            <a:pPr>
              <a:buNone/>
            </a:pPr>
            <a:endParaRPr lang="en-US" sz="2400" dirty="0" smtClean="0"/>
          </a:p>
          <a:p>
            <a:pPr>
              <a:buNone/>
            </a:pPr>
            <a:r>
              <a:rPr lang="en-US" sz="2400" i="1" dirty="0" smtClean="0"/>
              <a:t>Jenifer Tidwell. “Designing interfaces - patterns for effective interaction design”, O'Reilly, 2006</a:t>
            </a:r>
            <a:endParaRPr lang="el-GR" sz="2400" i="1"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52</a:t>
            </a:fld>
            <a:endParaRPr lang="en-US">
              <a:solidFill>
                <a:prstClr val="black">
                  <a:tint val="75000"/>
                </a:prst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eyes have it</a:t>
            </a:r>
            <a:br>
              <a:rPr lang="en-US" dirty="0" smtClean="0"/>
            </a:br>
            <a:endParaRPr lang="el-GR" dirty="0"/>
          </a:p>
        </p:txBody>
      </p:sp>
      <p:sp>
        <p:nvSpPr>
          <p:cNvPr id="3" name="Content Placeholder 2"/>
          <p:cNvSpPr>
            <a:spLocks noGrp="1"/>
          </p:cNvSpPr>
          <p:nvPr>
            <p:ph idx="1"/>
          </p:nvPr>
        </p:nvSpPr>
        <p:spPr>
          <a:xfrm>
            <a:off x="457200" y="1052736"/>
            <a:ext cx="8229600" cy="5073427"/>
          </a:xfrm>
        </p:spPr>
        <p:txBody>
          <a:bodyPr>
            <a:noAutofit/>
          </a:bodyPr>
          <a:lstStyle/>
          <a:p>
            <a:pPr>
              <a:buNone/>
            </a:pPr>
            <a:r>
              <a:rPr lang="en-US" sz="1600" b="1" dirty="0" smtClean="0"/>
              <a:t>“Visual Information Seeking Mantra”: Overview first, zoom and filter, then details-on-demand</a:t>
            </a:r>
          </a:p>
          <a:p>
            <a:endParaRPr lang="el-GR" sz="1600" dirty="0" smtClean="0"/>
          </a:p>
          <a:p>
            <a:pPr lvl="0"/>
            <a:r>
              <a:rPr lang="en-US" sz="1600" b="1" dirty="0" smtClean="0"/>
              <a:t>Overview</a:t>
            </a:r>
            <a:r>
              <a:rPr lang="en-US" sz="1600" dirty="0" smtClean="0"/>
              <a:t>: Gain an overview of the entire collection. Overview strategies include zoomed out views of each data type to see the entire collection plus an adjoining detail view.</a:t>
            </a:r>
            <a:endParaRPr lang="el-GR" sz="1600" dirty="0" smtClean="0"/>
          </a:p>
          <a:p>
            <a:pPr lvl="0"/>
            <a:r>
              <a:rPr lang="en-US" sz="1600" b="1" dirty="0" smtClean="0"/>
              <a:t>Zoom</a:t>
            </a:r>
            <a:r>
              <a:rPr lang="en-US" sz="1600" dirty="0" smtClean="0"/>
              <a:t> : Zoom in on items of interest. Users typically have an interest in some portion of a collection, and they need tools to enable them to control the zoom focus and the zoom factor. Smooth zooming helps users preserve their sense of position and context. Zooming could be on one dimension at a time by moving the zoom bar controls or in two dimensions. A very satisfying way to zoom in is by pointing to a location and issuing a zooming command, usually by clicking on a mouse button for as long as the user wishes or clicking on a node or edge to view further details.</a:t>
            </a:r>
            <a:endParaRPr lang="el-GR" sz="1600" dirty="0" smtClean="0"/>
          </a:p>
          <a:p>
            <a:pPr lvl="0"/>
            <a:r>
              <a:rPr lang="en-US" sz="1600" b="1" dirty="0" smtClean="0"/>
              <a:t>Filter</a:t>
            </a:r>
            <a:r>
              <a:rPr lang="en-US" sz="1600" dirty="0" smtClean="0"/>
              <a:t>: filter out uninteresting items. </a:t>
            </a:r>
            <a:endParaRPr lang="el-GR" sz="1600" dirty="0" smtClean="0"/>
          </a:p>
          <a:p>
            <a:pPr lvl="0"/>
            <a:r>
              <a:rPr lang="en-US" sz="1600" b="1" dirty="0" smtClean="0"/>
              <a:t>Details-on-demand: </a:t>
            </a:r>
            <a:r>
              <a:rPr lang="en-US" sz="1600" dirty="0" smtClean="0"/>
              <a:t>Select an item or group and get details when needed. Once a collection has been trimmed to a few dozen items it should be easy to browse the details about the group or individual items. The usual approach is to simply click on an item to get a pop-up window with values of each of the attributes, also helpful to keep a history of user actions and support other actions the user may need like undo or replay.</a:t>
            </a:r>
          </a:p>
          <a:p>
            <a:pPr lvl="0"/>
            <a:endParaRPr lang="en-US" sz="1600" dirty="0" smtClean="0"/>
          </a:p>
          <a:p>
            <a:pPr lvl="0">
              <a:buNone/>
            </a:pPr>
            <a:r>
              <a:rPr lang="en-US" sz="1600" i="1" dirty="0" smtClean="0"/>
              <a:t>Ben </a:t>
            </a:r>
            <a:r>
              <a:rPr lang="en-US" sz="1600" i="1" dirty="0" err="1" smtClean="0"/>
              <a:t>Shneiderman</a:t>
            </a:r>
            <a:r>
              <a:rPr lang="en-US" sz="1600" i="1" dirty="0" smtClean="0"/>
              <a:t>. “The Eyes Have It: A Task by Data Type Taxonomy for Information Visualizations”, </a:t>
            </a:r>
            <a:r>
              <a:rPr lang="en-US" sz="1600" i="1" dirty="0" smtClean="0">
                <a:hlinkClick r:id="rId2"/>
              </a:rPr>
              <a:t> Proc</a:t>
            </a:r>
            <a:r>
              <a:rPr lang="el-GR" sz="1600" i="1" dirty="0" smtClean="0">
                <a:hlinkClick r:id="rId2"/>
              </a:rPr>
              <a:t>.</a:t>
            </a:r>
            <a:r>
              <a:rPr lang="en-US" sz="1600" i="1" dirty="0" smtClean="0">
                <a:hlinkClick r:id="rId2"/>
              </a:rPr>
              <a:t> of the 1996 IEEE Symposium on Visual Languages, </a:t>
            </a:r>
            <a:r>
              <a:rPr lang="en-US" sz="1600" i="1" dirty="0" smtClean="0"/>
              <a:t>pp 336-343, 1996</a:t>
            </a:r>
            <a:endParaRPr lang="el-GR" sz="1600" i="1"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53</a:t>
            </a:fld>
            <a:endParaRPr lang="en-US">
              <a:solidFill>
                <a:prstClr val="black">
                  <a:tint val="75000"/>
                </a:prst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visualization</a:t>
            </a:r>
            <a:endParaRPr lang="el-GR" dirty="0"/>
          </a:p>
        </p:txBody>
      </p:sp>
      <p:sp>
        <p:nvSpPr>
          <p:cNvPr id="3" name="Content Placeholder 2"/>
          <p:cNvSpPr>
            <a:spLocks noGrp="1"/>
          </p:cNvSpPr>
          <p:nvPr>
            <p:ph idx="1"/>
          </p:nvPr>
        </p:nvSpPr>
        <p:spPr>
          <a:xfrm>
            <a:off x="457200" y="1268760"/>
            <a:ext cx="8229600" cy="4857403"/>
          </a:xfrm>
        </p:spPr>
        <p:txBody>
          <a:bodyPr>
            <a:normAutofit fontScale="55000" lnSpcReduction="20000"/>
          </a:bodyPr>
          <a:lstStyle/>
          <a:p>
            <a:r>
              <a:rPr lang="en-AU" dirty="0" smtClean="0"/>
              <a:t>Brian Johnson and Ben </a:t>
            </a:r>
            <a:r>
              <a:rPr lang="en-AU" dirty="0" err="1" smtClean="0"/>
              <a:t>Shneiderman</a:t>
            </a:r>
            <a:r>
              <a:rPr lang="en-AU" dirty="0" smtClean="0"/>
              <a:t>. </a:t>
            </a:r>
            <a:r>
              <a:rPr lang="en-AU" b="1" dirty="0" smtClean="0"/>
              <a:t>Tree-Maps</a:t>
            </a:r>
            <a:r>
              <a:rPr lang="en-AU" dirty="0" smtClean="0"/>
              <a:t>: a space-filling approach to the visualization of hierarchical information structures. In Proceedings of the 2nd conference on Visualization '91 (VIS '91), pp. 284-291. 1991. IEEE Computer Society Press, Los Alamitos, CA, USA.</a:t>
            </a:r>
            <a:endParaRPr lang="el-GR" dirty="0" smtClean="0"/>
          </a:p>
          <a:p>
            <a:r>
              <a:rPr lang="en-US" dirty="0" smtClean="0"/>
              <a:t>S.G. </a:t>
            </a:r>
            <a:r>
              <a:rPr lang="en-US" dirty="0" err="1" smtClean="0"/>
              <a:t>Eick</a:t>
            </a:r>
            <a:r>
              <a:rPr lang="en-US" dirty="0" smtClean="0"/>
              <a:t>, J. L. Steffen, E. E. Sumner Jr. </a:t>
            </a:r>
            <a:r>
              <a:rPr lang="en-US" b="1" dirty="0" err="1" smtClean="0"/>
              <a:t>Seesoft</a:t>
            </a:r>
            <a:r>
              <a:rPr lang="en-US" dirty="0" smtClean="0"/>
              <a:t>: a tool for visualizing line-oriented software statistics. IEEE Transactions on Software Engineering 18(11): pp. 957-968, 1992.</a:t>
            </a:r>
            <a:endParaRPr lang="el-GR" dirty="0" smtClean="0"/>
          </a:p>
          <a:p>
            <a:endParaRPr lang="en-AU" dirty="0" smtClean="0"/>
          </a:p>
          <a:p>
            <a:r>
              <a:rPr lang="fr-FR" dirty="0" smtClean="0"/>
              <a:t>Andrew </a:t>
            </a:r>
            <a:r>
              <a:rPr lang="fr-FR" dirty="0" err="1" smtClean="0"/>
              <a:t>Bragdon</a:t>
            </a:r>
            <a:r>
              <a:rPr lang="fr-FR" dirty="0" smtClean="0"/>
              <a:t>, Robert C. </a:t>
            </a:r>
            <a:r>
              <a:rPr lang="fr-FR" dirty="0" err="1" smtClean="0"/>
              <a:t>Zeleznik</a:t>
            </a:r>
            <a:r>
              <a:rPr lang="fr-FR" dirty="0" smtClean="0"/>
              <a:t>, Steven P. </a:t>
            </a:r>
            <a:r>
              <a:rPr lang="fr-FR" dirty="0" err="1" smtClean="0"/>
              <a:t>Reiss</a:t>
            </a:r>
            <a:r>
              <a:rPr lang="fr-FR" dirty="0" smtClean="0"/>
              <a:t>, </a:t>
            </a:r>
            <a:r>
              <a:rPr lang="fr-FR" dirty="0" err="1" smtClean="0"/>
              <a:t>Suman</a:t>
            </a:r>
            <a:r>
              <a:rPr lang="fr-FR" dirty="0" smtClean="0"/>
              <a:t> </a:t>
            </a:r>
            <a:r>
              <a:rPr lang="fr-FR" dirty="0" err="1" smtClean="0"/>
              <a:t>Karumuri</a:t>
            </a:r>
            <a:r>
              <a:rPr lang="fr-FR" dirty="0" smtClean="0"/>
              <a:t>, William Cheung, Joshua Kaplan, Christopher Coleman, </a:t>
            </a:r>
            <a:r>
              <a:rPr lang="fr-FR" dirty="0" err="1" smtClean="0"/>
              <a:t>Ferdi</a:t>
            </a:r>
            <a:r>
              <a:rPr lang="fr-FR" dirty="0" smtClean="0"/>
              <a:t> </a:t>
            </a:r>
            <a:r>
              <a:rPr lang="fr-FR" dirty="0" err="1" smtClean="0"/>
              <a:t>Adeputra,Joseph</a:t>
            </a:r>
            <a:r>
              <a:rPr lang="fr-FR" dirty="0" smtClean="0"/>
              <a:t> J. </a:t>
            </a:r>
            <a:r>
              <a:rPr lang="fr-FR" dirty="0" err="1" smtClean="0"/>
              <a:t>LaViola</a:t>
            </a:r>
            <a:r>
              <a:rPr lang="fr-FR" dirty="0" smtClean="0"/>
              <a:t> Jr. “</a:t>
            </a:r>
            <a:r>
              <a:rPr lang="fr-FR" b="1" dirty="0" smtClean="0"/>
              <a:t>Code </a:t>
            </a:r>
            <a:r>
              <a:rPr lang="fr-FR" b="1" dirty="0" err="1" smtClean="0"/>
              <a:t>bubbles</a:t>
            </a:r>
            <a:r>
              <a:rPr lang="fr-FR" dirty="0" smtClean="0"/>
              <a:t>: a </a:t>
            </a:r>
            <a:r>
              <a:rPr lang="fr-FR" dirty="0" err="1" smtClean="0"/>
              <a:t>working</a:t>
            </a:r>
            <a:r>
              <a:rPr lang="fr-FR" dirty="0" smtClean="0"/>
              <a:t> set-</a:t>
            </a:r>
            <a:r>
              <a:rPr lang="fr-FR" dirty="0" err="1" smtClean="0"/>
              <a:t>based</a:t>
            </a:r>
            <a:r>
              <a:rPr lang="fr-FR" dirty="0" smtClean="0"/>
              <a:t> interface for code </a:t>
            </a:r>
            <a:r>
              <a:rPr lang="fr-FR" dirty="0" err="1" smtClean="0"/>
              <a:t>understanding</a:t>
            </a:r>
            <a:r>
              <a:rPr lang="fr-FR" dirty="0" smtClean="0"/>
              <a:t> and maintenance”, </a:t>
            </a:r>
            <a:r>
              <a:rPr lang="fr-FR" dirty="0" err="1" smtClean="0"/>
              <a:t>Proceedings</a:t>
            </a:r>
            <a:r>
              <a:rPr lang="fr-FR" dirty="0" smtClean="0"/>
              <a:t> of the 28th International </a:t>
            </a:r>
            <a:r>
              <a:rPr lang="fr-FR" dirty="0" err="1" smtClean="0"/>
              <a:t>Conference</a:t>
            </a:r>
            <a:r>
              <a:rPr lang="fr-FR" dirty="0" smtClean="0"/>
              <a:t> on </a:t>
            </a:r>
            <a:r>
              <a:rPr lang="fr-FR" dirty="0" err="1" smtClean="0"/>
              <a:t>Human</a:t>
            </a:r>
            <a:r>
              <a:rPr lang="fr-FR" dirty="0" smtClean="0"/>
              <a:t> </a:t>
            </a:r>
            <a:r>
              <a:rPr lang="fr-FR" dirty="0" err="1" smtClean="0"/>
              <a:t>Factors</a:t>
            </a:r>
            <a:r>
              <a:rPr lang="fr-FR" dirty="0" smtClean="0"/>
              <a:t> in </a:t>
            </a:r>
            <a:r>
              <a:rPr lang="fr-FR" dirty="0" err="1" smtClean="0"/>
              <a:t>Computing</a:t>
            </a:r>
            <a:r>
              <a:rPr lang="fr-FR" dirty="0" smtClean="0"/>
              <a:t> Systems (CHI 2010), pp 2503-2512, 2010</a:t>
            </a:r>
          </a:p>
          <a:p>
            <a:r>
              <a:rPr lang="fr-FR" dirty="0" smtClean="0"/>
              <a:t>Robert </a:t>
            </a:r>
            <a:r>
              <a:rPr lang="fr-FR" dirty="0" err="1" smtClean="0"/>
              <a:t>DeLine</a:t>
            </a:r>
            <a:r>
              <a:rPr lang="fr-FR" dirty="0" smtClean="0"/>
              <a:t>, </a:t>
            </a:r>
            <a:r>
              <a:rPr lang="fr-FR" dirty="0" err="1" smtClean="0"/>
              <a:t>Kael</a:t>
            </a:r>
            <a:r>
              <a:rPr lang="fr-FR" dirty="0" smtClean="0"/>
              <a:t> </a:t>
            </a:r>
            <a:r>
              <a:rPr lang="fr-FR" dirty="0" err="1" smtClean="0"/>
              <a:t>Rowan</a:t>
            </a:r>
            <a:r>
              <a:rPr lang="fr-FR" dirty="0" smtClean="0"/>
              <a:t>. “</a:t>
            </a:r>
            <a:r>
              <a:rPr lang="fr-FR" b="1" dirty="0" smtClean="0"/>
              <a:t>Code </a:t>
            </a:r>
            <a:r>
              <a:rPr lang="fr-FR" b="1" dirty="0" err="1" smtClean="0"/>
              <a:t>canvas</a:t>
            </a:r>
            <a:r>
              <a:rPr lang="fr-FR" dirty="0" smtClean="0"/>
              <a:t>: </a:t>
            </a:r>
            <a:r>
              <a:rPr lang="fr-FR" dirty="0" err="1" smtClean="0"/>
              <a:t>zooming</a:t>
            </a:r>
            <a:r>
              <a:rPr lang="fr-FR" dirty="0" smtClean="0"/>
              <a:t> </a:t>
            </a:r>
            <a:r>
              <a:rPr lang="fr-FR" dirty="0" err="1" smtClean="0"/>
              <a:t>towards</a:t>
            </a:r>
            <a:r>
              <a:rPr lang="fr-FR" dirty="0" smtClean="0"/>
              <a:t> </a:t>
            </a:r>
            <a:r>
              <a:rPr lang="fr-FR" dirty="0" err="1" smtClean="0"/>
              <a:t>better</a:t>
            </a:r>
            <a:r>
              <a:rPr lang="fr-FR" dirty="0" smtClean="0"/>
              <a:t> </a:t>
            </a:r>
            <a:r>
              <a:rPr lang="fr-FR" dirty="0" err="1" smtClean="0"/>
              <a:t>development</a:t>
            </a:r>
            <a:r>
              <a:rPr lang="fr-FR" dirty="0" smtClean="0"/>
              <a:t> </a:t>
            </a:r>
            <a:r>
              <a:rPr lang="fr-FR" dirty="0" err="1" smtClean="0"/>
              <a:t>environments</a:t>
            </a:r>
            <a:r>
              <a:rPr lang="fr-FR" dirty="0" smtClean="0"/>
              <a:t>”,  </a:t>
            </a:r>
            <a:r>
              <a:rPr lang="fr-FR" dirty="0" err="1" smtClean="0"/>
              <a:t>Proceedings</a:t>
            </a:r>
            <a:r>
              <a:rPr lang="fr-FR" dirty="0" smtClean="0"/>
              <a:t> of the 32nd ACM/IEEE International </a:t>
            </a:r>
            <a:r>
              <a:rPr lang="fr-FR" dirty="0" err="1" smtClean="0"/>
              <a:t>Conference</a:t>
            </a:r>
            <a:r>
              <a:rPr lang="fr-FR" dirty="0" smtClean="0"/>
              <a:t> on Software Engineering (ICSE 2010), pp 207-210, 2010</a:t>
            </a:r>
            <a:endParaRPr lang="el-GR" dirty="0" smtClean="0"/>
          </a:p>
          <a:p>
            <a:endParaRPr lang="el-GR" dirty="0" smtClean="0"/>
          </a:p>
          <a:p>
            <a:r>
              <a:rPr lang="en-US" b="1" dirty="0" smtClean="0"/>
              <a:t>Pierre Caserta and Olivier </a:t>
            </a:r>
            <a:r>
              <a:rPr lang="en-US" b="1" dirty="0" err="1" smtClean="0"/>
              <a:t>Zendra</a:t>
            </a:r>
            <a:r>
              <a:rPr lang="en-US" b="1" dirty="0" smtClean="0"/>
              <a:t>. Visualization of the Static Aspects of Software: A Survey. IEEE Transactions on Visualization and Computer Graphics (TVCG), 17(7), July 2011</a:t>
            </a:r>
          </a:p>
          <a:p>
            <a:endParaRPr lang="el-GR" dirty="0" smtClean="0"/>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54</a:t>
            </a:fld>
            <a:endParaRPr lang="en-US">
              <a:solidFill>
                <a:prstClr val="black">
                  <a:tint val="75000"/>
                </a:prstClr>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a:t>
            </a:r>
            <a:r>
              <a:rPr lang="en-US" dirty="0" smtClean="0"/>
              <a:t>Radial</a:t>
            </a:r>
            <a:r>
              <a:rPr lang="el-GR" dirty="0" smtClean="0"/>
              <a:t>)</a:t>
            </a:r>
            <a:r>
              <a:rPr lang="en-US" dirty="0" smtClean="0"/>
              <a:t> graph drawing</a:t>
            </a:r>
            <a:endParaRPr lang="el-GR" dirty="0"/>
          </a:p>
        </p:txBody>
      </p:sp>
      <p:sp>
        <p:nvSpPr>
          <p:cNvPr id="3" name="Content Placeholder 2"/>
          <p:cNvSpPr>
            <a:spLocks noGrp="1"/>
          </p:cNvSpPr>
          <p:nvPr>
            <p:ph idx="1"/>
          </p:nvPr>
        </p:nvSpPr>
        <p:spPr/>
        <p:txBody>
          <a:bodyPr>
            <a:normAutofit fontScale="85000" lnSpcReduction="20000"/>
          </a:bodyPr>
          <a:lstStyle/>
          <a:p>
            <a:r>
              <a:rPr lang="fr-FR" dirty="0" smtClean="0"/>
              <a:t>Ivan Herman, Guy </a:t>
            </a:r>
            <a:r>
              <a:rPr lang="fr-FR" dirty="0" err="1" smtClean="0"/>
              <a:t>Melancon</a:t>
            </a:r>
            <a:r>
              <a:rPr lang="fr-FR" dirty="0" smtClean="0"/>
              <a:t>, and M. Scott Marshall. “Graph </a:t>
            </a:r>
            <a:r>
              <a:rPr lang="fr-FR" dirty="0" err="1" smtClean="0"/>
              <a:t>Visualization</a:t>
            </a:r>
            <a:r>
              <a:rPr lang="fr-FR" dirty="0" smtClean="0"/>
              <a:t> and Navigation in Information </a:t>
            </a:r>
            <a:r>
              <a:rPr lang="fr-FR" dirty="0" err="1" smtClean="0"/>
              <a:t>Visualization</a:t>
            </a:r>
            <a:r>
              <a:rPr lang="fr-FR" dirty="0" smtClean="0"/>
              <a:t>: A Survey”, IEEE Transactions on </a:t>
            </a:r>
            <a:r>
              <a:rPr lang="fr-FR" dirty="0" err="1" smtClean="0"/>
              <a:t>Visualization</a:t>
            </a:r>
            <a:r>
              <a:rPr lang="fr-FR" dirty="0" smtClean="0"/>
              <a:t> and Computer </a:t>
            </a:r>
            <a:r>
              <a:rPr lang="fr-FR" dirty="0" err="1" smtClean="0"/>
              <a:t>Graphics</a:t>
            </a:r>
            <a:r>
              <a:rPr lang="fr-FR" dirty="0" smtClean="0"/>
              <a:t> 6, pp 124-43. 2000</a:t>
            </a:r>
          </a:p>
          <a:p>
            <a:r>
              <a:rPr lang="fr-FR" dirty="0" err="1" smtClean="0"/>
              <a:t>Takao</a:t>
            </a:r>
            <a:r>
              <a:rPr lang="fr-FR" dirty="0" smtClean="0"/>
              <a:t> </a:t>
            </a:r>
            <a:r>
              <a:rPr lang="fr-FR" dirty="0" err="1" smtClean="0"/>
              <a:t>Ito</a:t>
            </a:r>
            <a:r>
              <a:rPr lang="fr-FR" dirty="0" smtClean="0"/>
              <a:t>, </a:t>
            </a:r>
            <a:r>
              <a:rPr lang="fr-FR" dirty="0" err="1" smtClean="0"/>
              <a:t>Kazuo</a:t>
            </a:r>
            <a:r>
              <a:rPr lang="fr-FR" dirty="0" smtClean="0"/>
              <a:t> </a:t>
            </a:r>
            <a:r>
              <a:rPr lang="fr-FR" dirty="0" err="1" smtClean="0"/>
              <a:t>Misue</a:t>
            </a:r>
            <a:r>
              <a:rPr lang="fr-FR" dirty="0" smtClean="0"/>
              <a:t>, </a:t>
            </a:r>
            <a:r>
              <a:rPr lang="fr-FR" dirty="0" err="1" smtClean="0"/>
              <a:t>Jiro</a:t>
            </a:r>
            <a:r>
              <a:rPr lang="fr-FR" dirty="0" smtClean="0"/>
              <a:t> Tanaka. “</a:t>
            </a:r>
            <a:r>
              <a:rPr lang="fr-FR" dirty="0" err="1" smtClean="0"/>
              <a:t>Drawing</a:t>
            </a:r>
            <a:r>
              <a:rPr lang="fr-FR" dirty="0" smtClean="0"/>
              <a:t> </a:t>
            </a:r>
            <a:r>
              <a:rPr lang="fr-FR" dirty="0" err="1" smtClean="0"/>
              <a:t>Clustered</a:t>
            </a:r>
            <a:r>
              <a:rPr lang="fr-FR" dirty="0" smtClean="0"/>
              <a:t> Bipartite Graphs in Multi-</a:t>
            </a:r>
            <a:r>
              <a:rPr lang="fr-FR" dirty="0" err="1" smtClean="0"/>
              <a:t>circular</a:t>
            </a:r>
            <a:r>
              <a:rPr lang="fr-FR" dirty="0" smtClean="0"/>
              <a:t> Style”,  14th International </a:t>
            </a:r>
            <a:r>
              <a:rPr lang="fr-FR" dirty="0" err="1" smtClean="0"/>
              <a:t>Conference</a:t>
            </a:r>
            <a:r>
              <a:rPr lang="fr-FR" dirty="0" smtClean="0"/>
              <a:t> on Information Visualisation (IV 2010),  pp 23-28, 2010</a:t>
            </a:r>
          </a:p>
          <a:p>
            <a:r>
              <a:rPr lang="fr-FR" dirty="0" err="1" smtClean="0"/>
              <a:t>Kazuo</a:t>
            </a:r>
            <a:r>
              <a:rPr lang="fr-FR" dirty="0" smtClean="0"/>
              <a:t> </a:t>
            </a:r>
            <a:r>
              <a:rPr lang="fr-FR" dirty="0" err="1" smtClean="0"/>
              <a:t>Misue</a:t>
            </a:r>
            <a:r>
              <a:rPr lang="fr-FR" dirty="0" smtClean="0"/>
              <a:t>. “</a:t>
            </a:r>
            <a:r>
              <a:rPr lang="fr-FR" dirty="0" err="1" smtClean="0"/>
              <a:t>Drawing</a:t>
            </a:r>
            <a:r>
              <a:rPr lang="fr-FR" dirty="0" smtClean="0"/>
              <a:t> bipartite graphs as </a:t>
            </a:r>
            <a:r>
              <a:rPr lang="fr-FR" dirty="0" err="1" smtClean="0"/>
              <a:t>anchored</a:t>
            </a:r>
            <a:r>
              <a:rPr lang="fr-FR" dirty="0" smtClean="0"/>
              <a:t> </a:t>
            </a:r>
            <a:r>
              <a:rPr lang="fr-FR" dirty="0" err="1" smtClean="0"/>
              <a:t>maps</a:t>
            </a:r>
            <a:r>
              <a:rPr lang="fr-FR" dirty="0" smtClean="0"/>
              <a:t>”, </a:t>
            </a:r>
            <a:r>
              <a:rPr lang="fr-FR" dirty="0" err="1" smtClean="0"/>
              <a:t>Asia</a:t>
            </a:r>
            <a:r>
              <a:rPr lang="fr-FR" dirty="0" smtClean="0"/>
              <a:t>-Pacific Symposium on Information Visualisation  (APVIS) pp 169-177, 2006</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55</a:t>
            </a:fld>
            <a:endParaRPr lang="en-US">
              <a:solidFill>
                <a:prstClr val="black">
                  <a:tint val="75000"/>
                </a:prstClr>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p:cNvSpPr txBox="1"/>
          <p:nvPr/>
        </p:nvSpPr>
        <p:spPr>
          <a:xfrm>
            <a:off x="722520" y="4406400"/>
            <a:ext cx="7772040" cy="1361880"/>
          </a:xfrm>
          <a:prstGeom prst="rect">
            <a:avLst/>
          </a:prstGeom>
        </p:spPr>
        <p:txBody>
          <a:bodyPr/>
          <a:lstStyle/>
          <a:p>
            <a:pPr>
              <a:lnSpc>
                <a:spcPct val="100000"/>
              </a:lnSpc>
            </a:pPr>
            <a:r>
              <a:rPr lang="en-US" sz="4000" b="1" dirty="0" smtClean="0">
                <a:solidFill>
                  <a:srgbClr val="000000"/>
                </a:solidFill>
              </a:rPr>
              <a:t>Method Internals</a:t>
            </a:r>
            <a:endParaRPr lang="en-US" dirty="0"/>
          </a:p>
        </p:txBody>
      </p:sp>
      <p:sp>
        <p:nvSpPr>
          <p:cNvPr id="7" name="TextShape 2"/>
          <p:cNvSpPr txBox="1"/>
          <p:nvPr/>
        </p:nvSpPr>
        <p:spPr>
          <a:xfrm>
            <a:off x="722520" y="2906640"/>
            <a:ext cx="7772040" cy="1499760"/>
          </a:xfrm>
          <a:prstGeom prst="rect">
            <a:avLst/>
          </a:prstGeom>
        </p:spPr>
        <p:txBody>
          <a:bodyPr anchor="b"/>
          <a:lstStyle/>
          <a:p>
            <a:pPr>
              <a:lnSpc>
                <a:spcPct val="100000"/>
              </a:lnSpc>
            </a:pPr>
            <a:endParaRPr lang="en-US" sz="2000"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xmlns="" val="7896306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Bird’s eye view of the Method</a:t>
            </a:r>
            <a:endParaRPr lang="el-GR"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b="1" dirty="0" smtClean="0"/>
              <a:t>Cluster similar nodes in groups (clusters)</a:t>
            </a:r>
          </a:p>
          <a:p>
            <a:pPr marL="914400" lvl="1" indent="-514350"/>
            <a:r>
              <a:rPr lang="en-US" dirty="0" smtClean="0"/>
              <a:t>A cluster is a set of relations, views and queries</a:t>
            </a:r>
          </a:p>
          <a:p>
            <a:pPr marL="914400" lvl="1" indent="-514350"/>
            <a:r>
              <a:rPr lang="en-US" dirty="0" smtClean="0"/>
              <a:t>Similarity is determined by the edges </a:t>
            </a:r>
          </a:p>
          <a:p>
            <a:pPr marL="514350" indent="-514350">
              <a:buFont typeface="+mj-lt"/>
              <a:buAutoNum type="arabicPeriod"/>
            </a:pPr>
            <a:r>
              <a:rPr lang="en-US" b="1" dirty="0" smtClean="0"/>
              <a:t>Estimate the space required for each cluster</a:t>
            </a:r>
          </a:p>
          <a:p>
            <a:pPr marL="914400" lvl="1" indent="-514350"/>
            <a:r>
              <a:rPr lang="en-US" dirty="0" smtClean="0"/>
              <a:t>… to avoid cluster overlaps later</a:t>
            </a:r>
          </a:p>
          <a:p>
            <a:pPr marL="514350" indent="-514350">
              <a:buFont typeface="+mj-lt"/>
              <a:buAutoNum type="arabicPeriod"/>
            </a:pPr>
            <a:r>
              <a:rPr lang="en-US" dirty="0" smtClean="0"/>
              <a:t>3 alternative methods to </a:t>
            </a:r>
            <a:r>
              <a:rPr lang="en-US" b="1" dirty="0" smtClean="0"/>
              <a:t>place clusters on a 2D canvas</a:t>
            </a:r>
          </a:p>
          <a:p>
            <a:pPr marL="914400" lvl="1" indent="-514350"/>
            <a:r>
              <a:rPr lang="en-US" dirty="0" smtClean="0"/>
              <a:t>Single circle</a:t>
            </a:r>
          </a:p>
          <a:p>
            <a:pPr marL="914400" lvl="1" indent="-514350"/>
            <a:r>
              <a:rPr lang="en-US" dirty="0" smtClean="0"/>
              <a:t>Concentric Circles</a:t>
            </a:r>
          </a:p>
          <a:p>
            <a:pPr marL="914400" lvl="1" indent="-514350"/>
            <a:r>
              <a:rPr lang="en-US" dirty="0" smtClean="0"/>
              <a:t>Concentric Arcs</a:t>
            </a:r>
          </a:p>
          <a:p>
            <a:pPr marL="514350" indent="-514350">
              <a:buFont typeface="+mj-lt"/>
              <a:buAutoNum type="arabicPeriod"/>
            </a:pPr>
            <a:r>
              <a:rPr lang="en-US" b="1" dirty="0" smtClean="0"/>
              <a:t>Place the nodes of each cluster in concentric circles, internally in the cluster</a:t>
            </a:r>
            <a:endParaRPr lang="el-GR" b="1"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57</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Clustering</a:t>
            </a:r>
            <a:endParaRPr lang="el-GR" dirty="0"/>
          </a:p>
        </p:txBody>
      </p:sp>
      <p:sp>
        <p:nvSpPr>
          <p:cNvPr id="3" name="Content Placeholder 2"/>
          <p:cNvSpPr>
            <a:spLocks noGrp="1"/>
          </p:cNvSpPr>
          <p:nvPr>
            <p:ph idx="1"/>
          </p:nvPr>
        </p:nvSpPr>
        <p:spPr/>
        <p:txBody>
          <a:bodyPr>
            <a:normAutofit fontScale="92500"/>
          </a:bodyPr>
          <a:lstStyle/>
          <a:p>
            <a:r>
              <a:rPr lang="en-US" dirty="0" smtClean="0">
                <a:solidFill>
                  <a:srgbClr val="C00000"/>
                </a:solidFill>
              </a:rPr>
              <a:t>To reduce the amount of visible elements,</a:t>
            </a:r>
            <a:r>
              <a:rPr lang="en-US" dirty="0" smtClean="0"/>
              <a:t> visualization methods place them in groups, thus </a:t>
            </a:r>
          </a:p>
          <a:p>
            <a:pPr lvl="1"/>
            <a:r>
              <a:rPr lang="en-US" dirty="0" smtClean="0"/>
              <a:t>reducing visual clutter </a:t>
            </a:r>
          </a:p>
          <a:p>
            <a:pPr lvl="1"/>
            <a:r>
              <a:rPr lang="en-US" dirty="0" smtClean="0"/>
              <a:t>improving user understanding of the graph </a:t>
            </a:r>
          </a:p>
          <a:p>
            <a:r>
              <a:rPr lang="en-US" dirty="0" smtClean="0">
                <a:solidFill>
                  <a:srgbClr val="0000FF"/>
                </a:solidFill>
              </a:rPr>
              <a:t>Principle of proximity</a:t>
            </a:r>
            <a:r>
              <a:rPr lang="en-US" dirty="0" smtClean="0"/>
              <a:t>: similar nodes are placed next to each other </a:t>
            </a:r>
          </a:p>
          <a:p>
            <a:r>
              <a:rPr lang="en-US" dirty="0" smtClean="0"/>
              <a:t>Here: we use clustering to group objects with similar semantics in advance of graph drawing.</a:t>
            </a:r>
            <a:endParaRPr lang="el-GR" dirty="0" smtClean="0"/>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58</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Clustering</a:t>
            </a:r>
            <a:endParaRPr lang="el-GR" dirty="0"/>
          </a:p>
        </p:txBody>
      </p:sp>
      <p:sp>
        <p:nvSpPr>
          <p:cNvPr id="3" name="Content Placeholder 2"/>
          <p:cNvSpPr>
            <a:spLocks noGrp="1"/>
          </p:cNvSpPr>
          <p:nvPr>
            <p:ph idx="1"/>
          </p:nvPr>
        </p:nvSpPr>
        <p:spPr/>
        <p:txBody>
          <a:bodyPr>
            <a:normAutofit fontScale="85000" lnSpcReduction="20000"/>
          </a:bodyPr>
          <a:lstStyle/>
          <a:p>
            <a:r>
              <a:rPr lang="en-US" u="sng" dirty="0" smtClean="0"/>
              <a:t>Average-link agglomerative clustering algorithm</a:t>
            </a:r>
            <a:endParaRPr lang="el-GR" u="sng" dirty="0" smtClean="0"/>
          </a:p>
          <a:p>
            <a:pPr lvl="0"/>
            <a:r>
              <a:rPr lang="en-US" dirty="0" smtClean="0"/>
              <a:t>First, we compute the distances for every pair of nodes in the graph.</a:t>
            </a:r>
            <a:endParaRPr lang="el-GR" sz="2000" dirty="0" smtClean="0"/>
          </a:p>
          <a:p>
            <a:pPr lvl="0"/>
            <a:r>
              <a:rPr lang="en-US" dirty="0" smtClean="0"/>
              <a:t>Then, we iteratively perform cluster merging: </a:t>
            </a:r>
            <a:endParaRPr lang="el-GR" sz="2000" dirty="0" smtClean="0"/>
          </a:p>
          <a:p>
            <a:pPr lvl="1"/>
            <a:r>
              <a:rPr lang="en-US" dirty="0" smtClean="0"/>
              <a:t>find the minimum distance pair of clusters,</a:t>
            </a:r>
            <a:endParaRPr lang="el-GR" sz="1800" dirty="0" smtClean="0"/>
          </a:p>
          <a:p>
            <a:pPr lvl="1"/>
            <a:r>
              <a:rPr lang="en-US" dirty="0" smtClean="0"/>
              <a:t>merge the components of the pair into a new cluster, and,</a:t>
            </a:r>
            <a:endParaRPr lang="el-GR" sz="1800" dirty="0" smtClean="0"/>
          </a:p>
          <a:p>
            <a:pPr lvl="1"/>
            <a:r>
              <a:rPr lang="en-US" dirty="0" smtClean="0"/>
              <a:t>calculate the new distances.</a:t>
            </a:r>
            <a:endParaRPr lang="el-GR" sz="1800" dirty="0" smtClean="0"/>
          </a:p>
          <a:p>
            <a:pPr>
              <a:buNone/>
            </a:pPr>
            <a:endParaRPr lang="el-GR" dirty="0" smtClean="0"/>
          </a:p>
          <a:p>
            <a:r>
              <a:rPr lang="en-US" dirty="0" smtClean="0"/>
              <a:t>This process starts with each node being a cluster on its own and stops when the minimum distance of all pairs of clusters is greater than a user-defined threshold of cluster distance.</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59</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happens if I modify table </a:t>
            </a:r>
            <a:r>
              <a:rPr lang="en-US" sz="2800" dirty="0" err="1" smtClean="0">
                <a:latin typeface="Consolas" pitchFamily="49" charset="0"/>
                <a:cs typeface="Consolas" pitchFamily="49" charset="0"/>
              </a:rPr>
              <a:t>search_index</a:t>
            </a:r>
            <a:r>
              <a:rPr lang="en-US" sz="3200" dirty="0" smtClean="0"/>
              <a:t>? Who are the neighbors?</a:t>
            </a:r>
            <a:endParaRPr lang="el-GR" sz="3200"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6</a:t>
            </a:fld>
            <a:endParaRPr lang="en-US">
              <a:solidFill>
                <a:prstClr val="black">
                  <a:tint val="75000"/>
                </a:prstClr>
              </a:solidFill>
            </a:endParaRPr>
          </a:p>
        </p:txBody>
      </p:sp>
      <p:pic>
        <p:nvPicPr>
          <p:cNvPr id="244738" name="Picture 2" descr="D:\Users\pvassil\RESEARCH\ACCEPTED\2014\14ER\Presentation\presentationHecataeus_better\Hecataeus04.png"/>
          <p:cNvPicPr>
            <a:picLocks noChangeAspect="1" noChangeArrowheads="1"/>
          </p:cNvPicPr>
          <p:nvPr/>
        </p:nvPicPr>
        <p:blipFill>
          <a:blip r:embed="rId2" cstate="print"/>
          <a:srcRect/>
          <a:stretch>
            <a:fillRect/>
          </a:stretch>
        </p:blipFill>
        <p:spPr bwMode="auto">
          <a:xfrm>
            <a:off x="179512" y="1412776"/>
            <a:ext cx="8692154" cy="4889337"/>
          </a:xfrm>
          <a:prstGeom prst="rect">
            <a:avLst/>
          </a:prstGeom>
          <a:noFill/>
        </p:spPr>
      </p:pic>
      <p:sp>
        <p:nvSpPr>
          <p:cNvPr id="6" name="Up Arrow 5"/>
          <p:cNvSpPr/>
          <p:nvPr/>
        </p:nvSpPr>
        <p:spPr>
          <a:xfrm rot="20083703">
            <a:off x="4103259" y="5552547"/>
            <a:ext cx="648072"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4716016" y="5733256"/>
            <a:ext cx="4248472" cy="646331"/>
          </a:xfrm>
          <a:prstGeom prst="rect">
            <a:avLst/>
          </a:prstGeom>
          <a:solidFill>
            <a:srgbClr val="FFFFCC"/>
          </a:solidFill>
        </p:spPr>
        <p:txBody>
          <a:bodyPr wrap="square" rtlCol="0">
            <a:spAutoFit/>
          </a:bodyPr>
          <a:lstStyle/>
          <a:p>
            <a:r>
              <a:rPr lang="en-US" dirty="0" smtClean="0"/>
              <a:t>Tooltips with info on the script &amp; query</a:t>
            </a:r>
          </a:p>
          <a:p>
            <a:r>
              <a:rPr lang="en-US" dirty="0" smtClean="0"/>
              <a:t>+ reporting at the “information area”</a:t>
            </a:r>
            <a:endParaRPr lang="el-GR" dirty="0"/>
          </a:p>
        </p:txBody>
      </p:sp>
      <p:sp>
        <p:nvSpPr>
          <p:cNvPr id="9" name="Rectangle 8"/>
          <p:cNvSpPr/>
          <p:nvPr/>
        </p:nvSpPr>
        <p:spPr>
          <a:xfrm>
            <a:off x="35496" y="6167045"/>
            <a:ext cx="6696744" cy="646331"/>
          </a:xfrm>
          <a:prstGeom prst="rect">
            <a:avLst/>
          </a:prstGeom>
        </p:spPr>
        <p:txBody>
          <a:bodyPr wrap="square">
            <a:spAutoFit/>
          </a:bodyPr>
          <a:lstStyle/>
          <a:p>
            <a:r>
              <a:rPr lang="fr-FR" dirty="0" err="1" smtClean="0"/>
              <a:t>Hecataeus</a:t>
            </a:r>
            <a:r>
              <a:rPr lang="fr-FR" dirty="0" smtClean="0"/>
              <a:t> </a:t>
            </a:r>
            <a:r>
              <a:rPr lang="fr-FR" dirty="0" err="1" smtClean="0"/>
              <a:t>tool</a:t>
            </a:r>
            <a:r>
              <a:rPr lang="fr-FR" dirty="0" smtClean="0"/>
              <a:t>: </a:t>
            </a:r>
            <a:r>
              <a:rPr lang="fr-FR" b="1" dirty="0" smtClean="0">
                <a:latin typeface="Consolas" pitchFamily="49" charset="0"/>
                <a:cs typeface="Consolas" pitchFamily="49" charset="0"/>
              </a:rPr>
              <a:t>http://www.cs.uoi.gr/~pvassil/projects/hecataeus/ </a:t>
            </a:r>
            <a:endParaRPr lang="el-GR" b="1" dirty="0">
              <a:latin typeface="Consolas" pitchFamily="49" charset="0"/>
              <a:cs typeface="Consolas" pitchFamily="49" charset="0"/>
            </a:endParaRPr>
          </a:p>
        </p:txBody>
      </p:sp>
      <p:sp>
        <p:nvSpPr>
          <p:cNvPr id="10" name="Up Arrow 9"/>
          <p:cNvSpPr/>
          <p:nvPr/>
        </p:nvSpPr>
        <p:spPr>
          <a:xfrm rot="878409">
            <a:off x="7523698" y="5012546"/>
            <a:ext cx="648072"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60</a:t>
            </a:fld>
            <a:endParaRPr lang="en-US">
              <a:solidFill>
                <a:prstClr val="black">
                  <a:tint val="75000"/>
                </a:prstClr>
              </a:solidFill>
            </a:endParaRPr>
          </a:p>
        </p:txBody>
      </p:sp>
      <p:pic>
        <p:nvPicPr>
          <p:cNvPr id="3" name="Picture 2"/>
          <p:cNvPicPr>
            <a:picLocks noChangeAspect="1" noChangeArrowheads="1"/>
          </p:cNvPicPr>
          <p:nvPr/>
        </p:nvPicPr>
        <p:blipFill>
          <a:blip r:embed="rId2" cstate="print"/>
          <a:srcRect b="3759"/>
          <a:stretch>
            <a:fillRect/>
          </a:stretch>
        </p:blipFill>
        <p:spPr bwMode="auto">
          <a:xfrm>
            <a:off x="947902" y="332655"/>
            <a:ext cx="6936466" cy="64119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Clustering</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61</a:t>
            </a:fld>
            <a:endParaRPr lang="en-US">
              <a:solidFill>
                <a:prstClr val="black">
                  <a:tint val="75000"/>
                </a:prstClr>
              </a:solidFill>
            </a:endParaRPr>
          </a:p>
        </p:txBody>
      </p:sp>
      <p:pic>
        <p:nvPicPr>
          <p:cNvPr id="1028" name="Picture 4" descr="E:\clustering_distanceFunction.PNG"/>
          <p:cNvPicPr>
            <a:picLocks noChangeAspect="1" noChangeArrowheads="1"/>
          </p:cNvPicPr>
          <p:nvPr/>
        </p:nvPicPr>
        <p:blipFill>
          <a:blip r:embed="rId3" cstate="print"/>
          <a:srcRect/>
          <a:stretch>
            <a:fillRect/>
          </a:stretch>
        </p:blipFill>
        <p:spPr bwMode="auto">
          <a:xfrm>
            <a:off x="899592" y="3284984"/>
            <a:ext cx="6984776" cy="3047540"/>
          </a:xfrm>
          <a:prstGeom prst="rect">
            <a:avLst/>
          </a:prstGeom>
          <a:noFill/>
        </p:spPr>
      </p:pic>
      <p:pic>
        <p:nvPicPr>
          <p:cNvPr id="1029" name="Picture 5"/>
          <p:cNvPicPr>
            <a:picLocks noChangeAspect="1" noChangeArrowheads="1"/>
          </p:cNvPicPr>
          <p:nvPr/>
        </p:nvPicPr>
        <p:blipFill>
          <a:blip r:embed="rId4" cstate="print"/>
          <a:srcRect/>
          <a:stretch>
            <a:fillRect/>
          </a:stretch>
        </p:blipFill>
        <p:spPr bwMode="auto">
          <a:xfrm>
            <a:off x="467544" y="1703747"/>
            <a:ext cx="6492403" cy="15092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Step 2: Estimate the</a:t>
            </a:r>
            <a:br>
              <a:rPr lang="en-US" dirty="0" smtClean="0"/>
            </a:br>
            <a:r>
              <a:rPr lang="en-US" dirty="0" smtClean="0"/>
              <a:t> area of each cluster</a:t>
            </a:r>
            <a:endParaRPr lang="el-GR" dirty="0"/>
          </a:p>
        </p:txBody>
      </p:sp>
      <p:sp>
        <p:nvSpPr>
          <p:cNvPr id="3" name="Content Placeholder 2"/>
          <p:cNvSpPr>
            <a:spLocks noGrp="1"/>
          </p:cNvSpPr>
          <p:nvPr>
            <p:ph idx="1"/>
          </p:nvPr>
        </p:nvSpPr>
        <p:spPr>
          <a:xfrm>
            <a:off x="457200" y="1600200"/>
            <a:ext cx="5050904" cy="5141168"/>
          </a:xfrm>
        </p:spPr>
        <p:txBody>
          <a:bodyPr>
            <a:normAutofit fontScale="92500" lnSpcReduction="20000"/>
          </a:bodyPr>
          <a:lstStyle/>
          <a:p>
            <a:r>
              <a:rPr lang="en-US" dirty="0" smtClean="0"/>
              <a:t>Once the clusters have been computed, the next step is to </a:t>
            </a:r>
            <a:r>
              <a:rPr lang="en-US" u="sng" dirty="0" smtClean="0"/>
              <a:t>estimate the space required for each cluster</a:t>
            </a:r>
          </a:p>
          <a:p>
            <a:r>
              <a:rPr lang="en-US" dirty="0" smtClean="0"/>
              <a:t>This step is crucial and necessary for the subsequent step of cluster placement, in order to be able to </a:t>
            </a:r>
          </a:p>
          <a:p>
            <a:pPr lvl="1"/>
            <a:r>
              <a:rPr lang="en-US" b="1" dirty="0" smtClean="0">
                <a:solidFill>
                  <a:srgbClr val="0000FF"/>
                </a:solidFill>
              </a:rPr>
              <a:t>calculate the total area of the overall graph</a:t>
            </a:r>
            <a:r>
              <a:rPr lang="en-US" dirty="0" smtClean="0"/>
              <a:t> and </a:t>
            </a:r>
          </a:p>
          <a:p>
            <a:pPr lvl="1"/>
            <a:r>
              <a:rPr lang="en-US" b="1" dirty="0" smtClean="0">
                <a:solidFill>
                  <a:srgbClr val="C00000"/>
                </a:solidFill>
              </a:rPr>
              <a:t>arrange the clusters without overlaps</a:t>
            </a:r>
            <a:endParaRPr lang="el-GR" b="1"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62</a:t>
            </a:fld>
            <a:endParaRPr lang="en-US">
              <a:solidFill>
                <a:prstClr val="black">
                  <a:tint val="75000"/>
                </a:prst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5683536" y="3897661"/>
            <a:ext cx="3280952" cy="2915715"/>
          </a:xfrm>
          <a:prstGeom prst="rect">
            <a:avLst/>
          </a:prstGeom>
          <a:noFill/>
          <a:ln w="9525">
            <a:noFill/>
            <a:miter lim="800000"/>
            <a:headEnd/>
            <a:tailEnd/>
          </a:ln>
          <a:effectLst/>
        </p:spPr>
      </p:pic>
      <p:pic>
        <p:nvPicPr>
          <p:cNvPr id="6" name="Picture 5"/>
          <p:cNvPicPr>
            <a:picLocks noChangeAspect="1"/>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5744529" y="188640"/>
            <a:ext cx="3399471" cy="3733845"/>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Estimate the area of each cluster</a:t>
            </a:r>
            <a:endParaRPr lang="el-GR" dirty="0"/>
          </a:p>
        </p:txBody>
      </p:sp>
      <p:sp>
        <p:nvSpPr>
          <p:cNvPr id="3" name="Content Placeholder 2"/>
          <p:cNvSpPr>
            <a:spLocks noGrp="1"/>
          </p:cNvSpPr>
          <p:nvPr>
            <p:ph idx="1"/>
          </p:nvPr>
        </p:nvSpPr>
        <p:spPr/>
        <p:txBody>
          <a:bodyPr>
            <a:normAutofit/>
          </a:bodyPr>
          <a:lstStyle/>
          <a:p>
            <a:r>
              <a:rPr lang="el-GR" dirty="0" smtClean="0"/>
              <a:t>Ε</a:t>
            </a:r>
            <a:r>
              <a:rPr lang="en-US" dirty="0" smtClean="0"/>
              <a:t>ach cluster includes </a:t>
            </a:r>
            <a:r>
              <a:rPr lang="el-GR" b="1" dirty="0" smtClean="0"/>
              <a:t>3 </a:t>
            </a:r>
            <a:r>
              <a:rPr lang="en-US" b="1" dirty="0" smtClean="0"/>
              <a:t>bands of concentric circles</a:t>
            </a:r>
            <a:r>
              <a:rPr lang="en-US" dirty="0" smtClean="0"/>
              <a:t>: </a:t>
            </a:r>
          </a:p>
          <a:p>
            <a:pPr lvl="1"/>
            <a:r>
              <a:rPr lang="en-US" dirty="0" smtClean="0"/>
              <a:t>the innermost </a:t>
            </a:r>
            <a:r>
              <a:rPr lang="el-GR" dirty="0" smtClean="0"/>
              <a:t>(</a:t>
            </a:r>
            <a:r>
              <a:rPr lang="en-US" dirty="0" smtClean="0"/>
              <a:t>single) </a:t>
            </a:r>
            <a:r>
              <a:rPr lang="en-US" dirty="0" smtClean="0">
                <a:solidFill>
                  <a:srgbClr val="0000FF"/>
                </a:solidFill>
              </a:rPr>
              <a:t>circle</a:t>
            </a:r>
            <a:r>
              <a:rPr lang="en-US" dirty="0" smtClean="0"/>
              <a:t> for the </a:t>
            </a:r>
            <a:r>
              <a:rPr lang="en-US" dirty="0" smtClean="0">
                <a:solidFill>
                  <a:srgbClr val="0000FF"/>
                </a:solidFill>
              </a:rPr>
              <a:t>relations</a:t>
            </a:r>
            <a:r>
              <a:rPr lang="en-US" dirty="0" smtClean="0"/>
              <a:t>, </a:t>
            </a:r>
          </a:p>
          <a:p>
            <a:pPr lvl="1"/>
            <a:r>
              <a:rPr lang="en-US" dirty="0" smtClean="0"/>
              <a:t>an intermediate </a:t>
            </a:r>
            <a:r>
              <a:rPr lang="en-US" dirty="0" smtClean="0">
                <a:solidFill>
                  <a:srgbClr val="C00000"/>
                </a:solidFill>
              </a:rPr>
              <a:t>band of circles </a:t>
            </a:r>
            <a:r>
              <a:rPr lang="en-US" dirty="0" smtClean="0"/>
              <a:t>for the </a:t>
            </a:r>
            <a:r>
              <a:rPr lang="en-US" dirty="0" smtClean="0">
                <a:solidFill>
                  <a:srgbClr val="C00000"/>
                </a:solidFill>
              </a:rPr>
              <a:t>views</a:t>
            </a:r>
            <a:r>
              <a:rPr lang="en-US" dirty="0" smtClean="0"/>
              <a:t>, and </a:t>
            </a:r>
          </a:p>
          <a:p>
            <a:pPr lvl="1"/>
            <a:r>
              <a:rPr lang="en-US" dirty="0" smtClean="0"/>
              <a:t>the outermost </a:t>
            </a:r>
            <a:r>
              <a:rPr lang="en-US" dirty="0" smtClean="0">
                <a:solidFill>
                  <a:srgbClr val="0000FF"/>
                </a:solidFill>
              </a:rPr>
              <a:t>band of circles </a:t>
            </a:r>
            <a:r>
              <a:rPr lang="en-US" dirty="0" smtClean="0"/>
              <a:t>for the </a:t>
            </a:r>
            <a:r>
              <a:rPr lang="en-US" dirty="0" smtClean="0">
                <a:solidFill>
                  <a:srgbClr val="0000FF"/>
                </a:solidFill>
              </a:rPr>
              <a:t>queries, organized as</a:t>
            </a:r>
            <a:endParaRPr lang="en-US" dirty="0" smtClean="0"/>
          </a:p>
          <a:p>
            <a:pPr lvl="2"/>
            <a:r>
              <a:rPr lang="en-US" dirty="0" smtClean="0"/>
              <a:t>a circle of </a:t>
            </a:r>
            <a:r>
              <a:rPr lang="en-US" u="sng" dirty="0" smtClean="0"/>
              <a:t>relation-dedicated queries </a:t>
            </a:r>
            <a:r>
              <a:rPr lang="en-US" dirty="0" smtClean="0"/>
              <a:t>(i.e., queries that hit a single relation) and </a:t>
            </a:r>
          </a:p>
          <a:p>
            <a:pPr lvl="2"/>
            <a:r>
              <a:rPr lang="en-US" dirty="0" smtClean="0"/>
              <a:t>an outer circle for </a:t>
            </a:r>
            <a:r>
              <a:rPr lang="en-US" u="sng" dirty="0" smtClean="0"/>
              <a:t>the rest of the queries</a:t>
            </a:r>
            <a:r>
              <a:rPr lang="en-US" dirty="0" smtClean="0"/>
              <a:t>.</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 cluster from </a:t>
            </a:r>
            <a:r>
              <a:rPr lang="en-US" dirty="0" err="1" smtClean="0"/>
              <a:t>BioSQL</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64</a:t>
            </a:fld>
            <a:endParaRPr lang="en-US">
              <a:solidFill>
                <a:prstClr val="black">
                  <a:tint val="75000"/>
                </a:prstClr>
              </a:solidFill>
            </a:endParaRPr>
          </a:p>
        </p:txBody>
      </p:sp>
      <p:pic>
        <p:nvPicPr>
          <p:cNvPr id="4" name="Picture 3" descr="D:\Users\pvassil\PEOPLE\CURRENT_STUDENTS\EVAKONT\WORKING_MSc\BioSQLCluster.png"/>
          <p:cNvPicPr>
            <a:picLocks noChangeAspect="1"/>
          </p:cNvPicPr>
          <p:nvPr/>
        </p:nvPicPr>
        <p:blipFill>
          <a:blip r:embed="rId2" cstate="print"/>
          <a:srcRect/>
          <a:stretch>
            <a:fillRect/>
          </a:stretch>
        </p:blipFill>
        <p:spPr bwMode="auto">
          <a:xfrm>
            <a:off x="251520" y="1484784"/>
            <a:ext cx="8573697" cy="45297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Estimate the area of each cluster</a:t>
            </a:r>
            <a:endParaRPr lang="el-GR" dirty="0"/>
          </a:p>
        </p:txBody>
      </p:sp>
      <p:sp>
        <p:nvSpPr>
          <p:cNvPr id="3" name="Content Placeholder 2"/>
          <p:cNvSpPr>
            <a:spLocks noGrp="1"/>
          </p:cNvSpPr>
          <p:nvPr>
            <p:ph idx="1"/>
          </p:nvPr>
        </p:nvSpPr>
        <p:spPr/>
        <p:txBody>
          <a:bodyPr>
            <a:normAutofit/>
          </a:bodyPr>
          <a:lstStyle/>
          <a:p>
            <a:r>
              <a:rPr lang="en-US" dirty="0" smtClean="0"/>
              <a:t>We need to</a:t>
            </a:r>
            <a:r>
              <a:rPr lang="el-GR" dirty="0" smtClean="0"/>
              <a:t>:</a:t>
            </a:r>
            <a:endParaRPr lang="en-US" dirty="0" smtClean="0"/>
          </a:p>
          <a:p>
            <a:pPr lvl="1"/>
            <a:r>
              <a:rPr lang="en-US" dirty="0" smtClean="0">
                <a:solidFill>
                  <a:srgbClr val="C00000"/>
                </a:solidFill>
              </a:rPr>
              <a:t>determine the circles</a:t>
            </a:r>
            <a:r>
              <a:rPr lang="en-US" dirty="0" smtClean="0"/>
              <a:t> of the drawing and the nodes that they contain, and </a:t>
            </a:r>
            <a:endParaRPr lang="el-GR" dirty="0" smtClean="0"/>
          </a:p>
          <a:p>
            <a:pPr lvl="1"/>
            <a:r>
              <a:rPr lang="en-US" dirty="0" smtClean="0"/>
              <a:t>compute the </a:t>
            </a:r>
            <a:r>
              <a:rPr lang="en-US" dirty="0" smtClean="0">
                <a:solidFill>
                  <a:srgbClr val="0000FF"/>
                </a:solidFill>
              </a:rPr>
              <a:t>radius for each of these circles</a:t>
            </a:r>
            <a:r>
              <a:rPr lang="en-US" dirty="0" smtClean="0"/>
              <a:t>. </a:t>
            </a:r>
            <a:endParaRPr lang="el-GR" dirty="0" smtClean="0"/>
          </a:p>
          <a:p>
            <a:pPr lvl="1"/>
            <a:r>
              <a:rPr lang="en-US" dirty="0" smtClean="0"/>
              <a:t>Then, </a:t>
            </a:r>
            <a:r>
              <a:rPr lang="en-US" u="sng" dirty="0" smtClean="0"/>
              <a:t>the outer of these circles</a:t>
            </a:r>
            <a:r>
              <a:rPr lang="en-US" dirty="0" smtClean="0"/>
              <a:t> gives us the </a:t>
            </a:r>
            <a:r>
              <a:rPr lang="en-US" u="sng" dirty="0" smtClean="0"/>
              <a:t>area of this cluster</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Estimate the area of each cluster</a:t>
            </a:r>
            <a:endParaRPr lang="el-GR" dirty="0"/>
          </a:p>
        </p:txBody>
      </p:sp>
      <p:sp>
        <p:nvSpPr>
          <p:cNvPr id="3" name="Content Placeholder 2"/>
          <p:cNvSpPr>
            <a:spLocks noGrp="1"/>
          </p:cNvSpPr>
          <p:nvPr>
            <p:ph idx="1"/>
          </p:nvPr>
        </p:nvSpPr>
        <p:spPr/>
        <p:txBody>
          <a:bodyPr>
            <a:normAutofit fontScale="92500" lnSpcReduction="20000"/>
          </a:bodyPr>
          <a:lstStyle/>
          <a:p>
            <a:r>
              <a:rPr lang="en-US" dirty="0" smtClean="0"/>
              <a:t>To obtain the bands we </a:t>
            </a:r>
            <a:r>
              <a:rPr lang="en-US" b="1" dirty="0" smtClean="0"/>
              <a:t>topologically sort </a:t>
            </a:r>
            <a:r>
              <a:rPr lang="en-US" dirty="0" smtClean="0"/>
              <a:t>the nodes of the cluster and organize them in </a:t>
            </a:r>
            <a:r>
              <a:rPr lang="en-US" b="1" dirty="0" smtClean="0">
                <a:solidFill>
                  <a:srgbClr val="C00000"/>
                </a:solidFill>
              </a:rPr>
              <a:t>strata</a:t>
            </a:r>
            <a:r>
              <a:rPr lang="en-US" dirty="0" smtClean="0"/>
              <a:t>. </a:t>
            </a:r>
          </a:p>
          <a:p>
            <a:pPr lvl="1"/>
            <a:r>
              <a:rPr lang="en-US" u="sng" dirty="0" smtClean="0"/>
              <a:t>Relations</a:t>
            </a:r>
            <a:r>
              <a:rPr lang="en-US" dirty="0" smtClean="0"/>
              <a:t>: the 0-th stratum (no dependencies whatsoever)</a:t>
            </a:r>
          </a:p>
          <a:p>
            <a:pPr lvl="1"/>
            <a:r>
              <a:rPr lang="en-US" u="sng" dirty="0" smtClean="0"/>
              <a:t>Views</a:t>
            </a:r>
            <a:r>
              <a:rPr lang="en-US" dirty="0" smtClean="0"/>
              <a:t>: each stratum </a:t>
            </a:r>
            <a:r>
              <a:rPr lang="en-US" i="1" dirty="0" smtClean="0"/>
              <a:t>V</a:t>
            </a:r>
            <a:r>
              <a:rPr lang="en-US" baseline="-25000" dirty="0" smtClean="0"/>
              <a:t>i</a:t>
            </a:r>
            <a:r>
              <a:rPr lang="en-US" dirty="0" smtClean="0"/>
              <a:t> defines an equivalence class in the graph with all the nodes of the graph that depend only from nodes in strata </a:t>
            </a:r>
            <a:r>
              <a:rPr lang="en-US" i="1" dirty="0" err="1" smtClean="0"/>
              <a:t>V</a:t>
            </a:r>
            <a:r>
              <a:rPr lang="en-US" baseline="-25000" dirty="0" err="1" smtClean="0"/>
              <a:t>j</a:t>
            </a:r>
            <a:r>
              <a:rPr lang="en-US" dirty="0" smtClean="0"/>
              <a:t> previous to </a:t>
            </a:r>
            <a:r>
              <a:rPr lang="en-US" i="1" dirty="0" smtClean="0"/>
              <a:t>V</a:t>
            </a:r>
            <a:r>
              <a:rPr lang="en-US" baseline="-25000" dirty="0" smtClean="0"/>
              <a:t>i</a:t>
            </a:r>
            <a:r>
              <a:rPr lang="en-US" dirty="0" smtClean="0"/>
              <a:t>, </a:t>
            </a:r>
            <a:r>
              <a:rPr lang="en-US" i="1" dirty="0" smtClean="0"/>
              <a:t>j</a:t>
            </a:r>
            <a:r>
              <a:rPr lang="en-US" dirty="0" smtClean="0"/>
              <a:t> &lt; </a:t>
            </a:r>
            <a:r>
              <a:rPr lang="en-US" i="1" dirty="0" err="1" smtClean="0"/>
              <a:t>i</a:t>
            </a:r>
            <a:r>
              <a:rPr lang="en-US" dirty="0" smtClean="0"/>
              <a:t>. </a:t>
            </a:r>
          </a:p>
          <a:p>
            <a:pPr lvl="1"/>
            <a:r>
              <a:rPr lang="en-US" u="sng" dirty="0" smtClean="0"/>
              <a:t>Queries</a:t>
            </a:r>
            <a:r>
              <a:rPr lang="en-US" dirty="0" smtClean="0"/>
              <a:t>: we heuristically split them in two pseudo-strata: (a) relation-dedicated queries and (b) all the rest of the queries. </a:t>
            </a:r>
          </a:p>
          <a:p>
            <a:r>
              <a:rPr lang="en-US" dirty="0" smtClean="0">
                <a:solidFill>
                  <a:srgbClr val="C00000"/>
                </a:solidFill>
              </a:rPr>
              <a:t>For each stratum, we add a circle </a:t>
            </a:r>
            <a:r>
              <a:rPr lang="en-US" dirty="0" smtClean="0"/>
              <a:t>with radius </a:t>
            </a:r>
          </a:p>
          <a:p>
            <a:pPr algn="ctr">
              <a:buNone/>
            </a:pPr>
            <a:r>
              <a:rPr lang="fr-FR" i="1" dirty="0" smtClean="0"/>
              <a:t>R</a:t>
            </a:r>
            <a:r>
              <a:rPr lang="fr-FR" baseline="-25000" dirty="0" smtClean="0"/>
              <a:t>i</a:t>
            </a:r>
            <a:r>
              <a:rPr lang="fr-FR" dirty="0" smtClean="0"/>
              <a:t> = 3 * log(</a:t>
            </a:r>
            <a:r>
              <a:rPr lang="fr-FR" i="1" dirty="0" err="1" smtClean="0"/>
              <a:t>nodes</a:t>
            </a:r>
            <a:r>
              <a:rPr lang="fr-FR" dirty="0" smtClean="0"/>
              <a:t>) + </a:t>
            </a:r>
            <a:r>
              <a:rPr lang="fr-FR" i="1" dirty="0" err="1" smtClean="0"/>
              <a:t>nodes</a:t>
            </a:r>
            <a:endParaRPr lang="el-GR" i="1"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66</a:t>
            </a:fld>
            <a:endParaRPr lang="en-US" dirty="0">
              <a:solidFill>
                <a:prstClr val="black">
                  <a:tint val="75000"/>
                </a:prstClr>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Estimate the area of each cluster</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67</a:t>
            </a:fld>
            <a:endParaRPr lang="en-US">
              <a:solidFill>
                <a:prstClr val="black">
                  <a:tint val="75000"/>
                </a:prstClr>
              </a:solidFill>
            </a:endParaRPr>
          </a:p>
        </p:txBody>
      </p:sp>
      <p:pic>
        <p:nvPicPr>
          <p:cNvPr id="2050" name="Picture 2" descr="D:\Users\pvassil\RESEARCH\ACCEPTED\2014\14ER\Presentation\algoCircleIdentification.png"/>
          <p:cNvPicPr>
            <a:picLocks noChangeAspect="1" noChangeArrowheads="1"/>
          </p:cNvPicPr>
          <p:nvPr/>
        </p:nvPicPr>
        <p:blipFill>
          <a:blip r:embed="rId2" cstate="print"/>
          <a:srcRect/>
          <a:stretch>
            <a:fillRect/>
          </a:stretch>
        </p:blipFill>
        <p:spPr bwMode="auto">
          <a:xfrm>
            <a:off x="1475656" y="1340768"/>
            <a:ext cx="6048672" cy="5413658"/>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Step 3: Laying out the Clusters</a:t>
            </a:r>
            <a:br>
              <a:rPr lang="en-US" dirty="0" smtClean="0"/>
            </a:br>
            <a:endParaRPr lang="el-GR" dirty="0"/>
          </a:p>
        </p:txBody>
      </p:sp>
      <p:sp>
        <p:nvSpPr>
          <p:cNvPr id="3" name="Content Placeholder 2"/>
          <p:cNvSpPr>
            <a:spLocks noGrp="1"/>
          </p:cNvSpPr>
          <p:nvPr>
            <p:ph idx="1"/>
          </p:nvPr>
        </p:nvSpPr>
        <p:spPr>
          <a:xfrm>
            <a:off x="2257400" y="908720"/>
            <a:ext cx="4114800" cy="5832648"/>
          </a:xfrm>
        </p:spPr>
        <p:txBody>
          <a:bodyPr>
            <a:normAutofit fontScale="92500"/>
          </a:bodyPr>
          <a:lstStyle/>
          <a:p>
            <a:r>
              <a:rPr lang="en-US" dirty="0" smtClean="0">
                <a:solidFill>
                  <a:srgbClr val="0000FF"/>
                </a:solidFill>
              </a:rPr>
              <a:t>Circular placement </a:t>
            </a:r>
          </a:p>
          <a:p>
            <a:pPr lvl="1"/>
            <a:r>
              <a:rPr lang="en-US" dirty="0" smtClean="0"/>
              <a:t>all clusters on a </a:t>
            </a:r>
            <a:r>
              <a:rPr lang="en-US" dirty="0" smtClean="0">
                <a:solidFill>
                  <a:srgbClr val="0000FF"/>
                </a:solidFill>
              </a:rPr>
              <a:t>single circle</a:t>
            </a:r>
            <a:endParaRPr lang="en-US" dirty="0" smtClean="0"/>
          </a:p>
          <a:p>
            <a:endParaRPr lang="en-US" dirty="0" smtClean="0">
              <a:solidFill>
                <a:srgbClr val="C00000"/>
              </a:solidFill>
            </a:endParaRPr>
          </a:p>
          <a:p>
            <a:r>
              <a:rPr lang="en-US" dirty="0" smtClean="0">
                <a:solidFill>
                  <a:srgbClr val="C00000"/>
                </a:solidFill>
              </a:rPr>
              <a:t>Concentric circles</a:t>
            </a:r>
            <a:r>
              <a:rPr lang="en-US" dirty="0" smtClean="0"/>
              <a:t> </a:t>
            </a:r>
          </a:p>
          <a:p>
            <a:pPr lvl="1"/>
            <a:r>
              <a:rPr lang="en-US" dirty="0" smtClean="0"/>
              <a:t>trying to reduce the intermediate empty space</a:t>
            </a:r>
          </a:p>
          <a:p>
            <a:endParaRPr lang="en-US" dirty="0" smtClean="0">
              <a:solidFill>
                <a:srgbClr val="0000FF"/>
              </a:solidFill>
            </a:endParaRPr>
          </a:p>
          <a:p>
            <a:r>
              <a:rPr lang="en-US" dirty="0" smtClean="0">
                <a:solidFill>
                  <a:srgbClr val="C000FF"/>
                </a:solidFill>
              </a:rPr>
              <a:t>Concentric arcs </a:t>
            </a:r>
          </a:p>
          <a:p>
            <a:pPr lvl="1"/>
            <a:r>
              <a:rPr lang="en-US" dirty="0" smtClean="0"/>
              <a:t>a combination of the previous two methods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68</a:t>
            </a:fld>
            <a:endParaRPr lang="en-US" dirty="0">
              <a:solidFill>
                <a:prstClr val="black">
                  <a:tint val="75000"/>
                </a:prstClr>
              </a:solidFill>
            </a:endParaRPr>
          </a:p>
        </p:txBody>
      </p:sp>
      <p:pic>
        <p:nvPicPr>
          <p:cNvPr id="5" name="Picture 4"/>
          <p:cNvPicPr>
            <a:picLocks noChangeAspect="1"/>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35430" y="908721"/>
            <a:ext cx="1596994" cy="1808669"/>
          </a:xfrm>
          <a:prstGeom prst="rect">
            <a:avLst/>
          </a:prstGeom>
          <a:solidFill>
            <a:srgbClr val="0000FF"/>
          </a:solidFill>
          <a:ln>
            <a:solidFill>
              <a:srgbClr val="0000FF"/>
            </a:solidFill>
          </a:ln>
        </p:spPr>
      </p:pic>
      <p:pic>
        <p:nvPicPr>
          <p:cNvPr id="6" name="Picture 5"/>
          <p:cNvPicPr>
            <a:picLocks noChangeAspect="1"/>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19042" y="2996953"/>
            <a:ext cx="1586420" cy="1742461"/>
          </a:xfrm>
          <a:prstGeom prst="rect">
            <a:avLst/>
          </a:prstGeom>
          <a:ln>
            <a:solidFill>
              <a:srgbClr val="C00000"/>
            </a:solidFill>
          </a:ln>
        </p:spPr>
      </p:pic>
      <p:pic>
        <p:nvPicPr>
          <p:cNvPr id="7" name="Picture 6"/>
          <p:cNvPicPr>
            <a:picLocks noChangeAspect="1"/>
          </p:cNvPicPr>
          <p:nvPr/>
        </p:nvPicPr>
        <p:blipFill>
          <a:blip r:embed="rId5"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11560" y="5013176"/>
            <a:ext cx="1608045" cy="1709024"/>
          </a:xfrm>
          <a:prstGeom prst="rect">
            <a:avLst/>
          </a:prstGeom>
          <a:ln>
            <a:solidFill>
              <a:srgbClr val="C000FF"/>
            </a:solidFill>
          </a:ln>
        </p:spPr>
      </p:pic>
      <p:sp>
        <p:nvSpPr>
          <p:cNvPr id="8" name="TextBox 7"/>
          <p:cNvSpPr txBox="1"/>
          <p:nvPr/>
        </p:nvSpPr>
        <p:spPr>
          <a:xfrm>
            <a:off x="7308304" y="404664"/>
            <a:ext cx="1440160" cy="1477328"/>
          </a:xfrm>
          <a:prstGeom prst="rect">
            <a:avLst/>
          </a:prstGeom>
          <a:solidFill>
            <a:srgbClr val="FFFFE6"/>
          </a:solidFill>
        </p:spPr>
        <p:txBody>
          <a:bodyPr wrap="square" rtlCol="0">
            <a:spAutoFit/>
          </a:bodyPr>
          <a:lstStyle/>
          <a:p>
            <a:pPr algn="r"/>
            <a:r>
              <a:rPr lang="en-US" dirty="0" smtClean="0">
                <a:solidFill>
                  <a:schemeClr val="bg1">
                    <a:lumMod val="50000"/>
                  </a:schemeClr>
                </a:solidFill>
              </a:rPr>
              <a:t>3 alternative methods for placing the clusters on a 2D area</a:t>
            </a:r>
            <a:endParaRPr lang="el-GR"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Circular cluster layout</a:t>
            </a:r>
            <a:endParaRPr lang="el-GR" dirty="0"/>
          </a:p>
        </p:txBody>
      </p:sp>
      <p:sp>
        <p:nvSpPr>
          <p:cNvPr id="3" name="Content Placeholder 2"/>
          <p:cNvSpPr>
            <a:spLocks noGrp="1"/>
          </p:cNvSpPr>
          <p:nvPr>
            <p:ph idx="1"/>
          </p:nvPr>
        </p:nvSpPr>
        <p:spPr/>
        <p:txBody>
          <a:bodyPr>
            <a:normAutofit fontScale="92500" lnSpcReduction="20000"/>
          </a:bodyPr>
          <a:lstStyle/>
          <a:p>
            <a:r>
              <a:rPr lang="en-US" dirty="0" smtClean="0"/>
              <a:t>We use </a:t>
            </a:r>
            <a:r>
              <a:rPr lang="en-US" dirty="0" smtClean="0">
                <a:solidFill>
                  <a:srgbClr val="0000FF"/>
                </a:solidFill>
              </a:rPr>
              <a:t>a single embedding circle </a:t>
            </a:r>
            <a:r>
              <a:rPr lang="en-US" dirty="0" smtClean="0"/>
              <a:t>to place the clusters. </a:t>
            </a:r>
            <a:endParaRPr lang="el-GR" dirty="0" smtClean="0"/>
          </a:p>
          <a:p>
            <a:r>
              <a:rPr lang="en-US" dirty="0" smtClean="0">
                <a:solidFill>
                  <a:srgbClr val="C00000"/>
                </a:solidFill>
              </a:rPr>
              <a:t>One sector of the circle per cluster </a:t>
            </a:r>
          </a:p>
          <a:p>
            <a:pPr lvl="1"/>
            <a:r>
              <a:rPr lang="en-US" dirty="0" smtClean="0"/>
              <a:t>with its angle varying on the cluster’s size (#nodes)</a:t>
            </a:r>
          </a:p>
          <a:p>
            <a:pPr lvl="1"/>
            <a:r>
              <a:rPr lang="en-US" dirty="0" smtClean="0"/>
              <a:t>remember: each cluster is also a circle, approximated by its outermost constituent circle of nodes</a:t>
            </a:r>
            <a:endParaRPr lang="el-GR" dirty="0" smtClean="0"/>
          </a:p>
          <a:p>
            <a:r>
              <a:rPr lang="en-US" u="sng" dirty="0" smtClean="0"/>
              <a:t>Steps</a:t>
            </a:r>
            <a:r>
              <a:rPr lang="en-US" dirty="0" smtClean="0"/>
              <a:t>:</a:t>
            </a:r>
          </a:p>
          <a:p>
            <a:pPr marL="914400" lvl="1" indent="-514350">
              <a:buFont typeface="+mj-lt"/>
              <a:buAutoNum type="arabicPeriod"/>
            </a:pPr>
            <a:r>
              <a:rPr lang="en-US" dirty="0" smtClean="0"/>
              <a:t>Compute </a:t>
            </a:r>
            <a:r>
              <a:rPr lang="en-US" i="1" dirty="0" smtClean="0">
                <a:solidFill>
                  <a:srgbClr val="0000FF"/>
                </a:solidFill>
              </a:rPr>
              <a:t>R</a:t>
            </a:r>
            <a:r>
              <a:rPr lang="en-US" dirty="0" smtClean="0"/>
              <a:t>, the radius of the embedding circle</a:t>
            </a:r>
          </a:p>
          <a:p>
            <a:pPr marL="914400" lvl="1" indent="-514350">
              <a:buFont typeface="+mj-lt"/>
              <a:buAutoNum type="arabicPeriod"/>
            </a:pPr>
            <a:r>
              <a:rPr lang="en-US" dirty="0" smtClean="0"/>
              <a:t>Compute </a:t>
            </a:r>
            <a:r>
              <a:rPr lang="el-GR" i="1" dirty="0" smtClean="0">
                <a:solidFill>
                  <a:srgbClr val="C00000"/>
                </a:solidFill>
              </a:rPr>
              <a:t>φ</a:t>
            </a:r>
            <a:r>
              <a:rPr lang="en-US" baseline="-25000" dirty="0" err="1" smtClean="0">
                <a:solidFill>
                  <a:srgbClr val="C00000"/>
                </a:solidFill>
              </a:rPr>
              <a:t>i</a:t>
            </a:r>
            <a:r>
              <a:rPr lang="en-US" dirty="0" smtClean="0"/>
              <a:t>, the angle of each cluster’s sector</a:t>
            </a:r>
          </a:p>
          <a:p>
            <a:pPr marL="914400" lvl="1" indent="-514350">
              <a:buFont typeface="+mj-lt"/>
              <a:buAutoNum type="arabicPeriod"/>
            </a:pPr>
            <a:r>
              <a:rPr lang="en-US" dirty="0" smtClean="0"/>
              <a:t>Add some extra </a:t>
            </a:r>
            <a:r>
              <a:rPr lang="en-US" dirty="0" smtClean="0">
                <a:solidFill>
                  <a:srgbClr val="0000FF"/>
                </a:solidFill>
              </a:rPr>
              <a:t>whitespace</a:t>
            </a:r>
          </a:p>
          <a:p>
            <a:pPr marL="914400" lvl="1" indent="-514350">
              <a:buFont typeface="+mj-lt"/>
              <a:buAutoNum type="arabicPeriod"/>
            </a:pPr>
            <a:r>
              <a:rPr lang="en-US" dirty="0" smtClean="0"/>
              <a:t>Compute the </a:t>
            </a:r>
            <a:r>
              <a:rPr lang="en-US" dirty="0" smtClean="0">
                <a:solidFill>
                  <a:srgbClr val="C00000"/>
                </a:solidFill>
              </a:rPr>
              <a:t>coordinates</a:t>
            </a:r>
            <a:r>
              <a:rPr lang="en-US" dirty="0" smtClean="0"/>
              <a:t> of all clusters </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69</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04864"/>
            <a:ext cx="8229600" cy="1143000"/>
          </a:xfrm>
        </p:spPr>
        <p:txBody>
          <a:bodyPr vert="horz" lIns="91440" tIns="45720" rIns="91440" bIns="45720" rtlCol="0" anchor="ctr">
            <a:normAutofit fontScale="90000"/>
          </a:bodyPr>
          <a:lstStyle/>
          <a:p>
            <a:pPr algn="l"/>
            <a:r>
              <a:rPr lang="en-US" i="1" dirty="0" smtClean="0">
                <a:solidFill>
                  <a:srgbClr val="0000FF"/>
                </a:solidFill>
              </a:rPr>
              <a:t>So, … how do we make a map for a </a:t>
            </a:r>
            <a:br>
              <a:rPr lang="en-US" i="1" dirty="0" smtClean="0">
                <a:solidFill>
                  <a:srgbClr val="0000FF"/>
                </a:solidFill>
              </a:rPr>
            </a:br>
            <a:r>
              <a:rPr lang="en-US" i="1" dirty="0" smtClean="0">
                <a:solidFill>
                  <a:srgbClr val="0000FF"/>
                </a:solidFill>
              </a:rPr>
              <a:t>data-intensive software ecosystem? </a:t>
            </a:r>
          </a:p>
        </p:txBody>
      </p:sp>
      <p:sp>
        <p:nvSpPr>
          <p:cNvPr id="13" name="Slide Number Placeholder 12"/>
          <p:cNvSpPr>
            <a:spLocks noGrp="1"/>
          </p:cNvSpPr>
          <p:nvPr>
            <p:ph type="sldNum" sz="quarter" idx="12"/>
          </p:nvPr>
        </p:nvSpPr>
        <p:spPr/>
        <p:txBody>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pic>
        <p:nvPicPr>
          <p:cNvPr id="7" name="Picture 1" descr="D:\Users\pvassil\RESEARCH\ACCEPTED\2014\14ER\Presentation\presentationHecataeus\00_Summary.png"/>
          <p:cNvPicPr>
            <a:picLocks noChangeAspect="1" noChangeArrowheads="1"/>
          </p:cNvPicPr>
          <p:nvPr/>
        </p:nvPicPr>
        <p:blipFill>
          <a:blip r:embed="rId4" cstate="print"/>
          <a:srcRect/>
          <a:stretch>
            <a:fillRect/>
          </a:stretch>
        </p:blipFill>
        <p:spPr bwMode="auto">
          <a:xfrm>
            <a:off x="6425967" y="3701010"/>
            <a:ext cx="2680709" cy="3069383"/>
          </a:xfrm>
          <a:prstGeom prst="rect">
            <a:avLst/>
          </a:prstGeom>
          <a:noFill/>
        </p:spPr>
      </p:pic>
      <p:pic>
        <p:nvPicPr>
          <p:cNvPr id="5" name="Picture 4"/>
          <p:cNvPicPr>
            <a:picLocks noChangeAspect="1"/>
          </p:cNvPicPr>
          <p:nvPr/>
        </p:nvPicPr>
        <p:blipFill>
          <a:blip r:embed="rId5"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323528" y="4869160"/>
            <a:ext cx="1596994" cy="1808669"/>
          </a:xfrm>
          <a:prstGeom prst="rect">
            <a:avLst/>
          </a:prstGeom>
          <a:solidFill>
            <a:srgbClr val="0000FF"/>
          </a:solidFill>
          <a:ln>
            <a:solidFill>
              <a:srgbClr val="0000FF"/>
            </a:solidFill>
          </a:ln>
        </p:spPr>
      </p:pic>
      <p:pic>
        <p:nvPicPr>
          <p:cNvPr id="6" name="Picture 5"/>
          <p:cNvPicPr>
            <a:picLocks noChangeAspect="1"/>
          </p:cNvPicPr>
          <p:nvPr/>
        </p:nvPicPr>
        <p:blipFill>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954839" y="4869160"/>
            <a:ext cx="1656184" cy="1819087"/>
          </a:xfrm>
          <a:prstGeom prst="rect">
            <a:avLst/>
          </a:prstGeom>
          <a:ln>
            <a:solidFill>
              <a:srgbClr val="C00000"/>
            </a:solidFill>
          </a:ln>
        </p:spPr>
      </p:pic>
      <p:pic>
        <p:nvPicPr>
          <p:cNvPr id="8" name="Picture 7"/>
          <p:cNvPicPr>
            <a:picLocks noChangeAspect="1"/>
          </p:cNvPicPr>
          <p:nvPr/>
        </p:nvPicPr>
        <p:blipFill>
          <a:blip r:embed="rId7"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3635897" y="4869160"/>
            <a:ext cx="1688447" cy="1794475"/>
          </a:xfrm>
          <a:prstGeom prst="rect">
            <a:avLst/>
          </a:prstGeom>
          <a:ln>
            <a:solidFill>
              <a:srgbClr val="C000FF"/>
            </a:solidFill>
          </a:ln>
        </p:spPr>
      </p:pic>
    </p:spTree>
    <p:custDataLst>
      <p:tags r:id="rId1"/>
    </p:custDataLst>
    <p:extLst>
      <p:ext uri="{BB962C8B-B14F-4D97-AF65-F5344CB8AC3E}">
        <p14:creationId xmlns:p14="http://schemas.microsoft.com/office/powerpoint/2010/main" xmlns="" val="907511510"/>
      </p:ext>
    </p:extLst>
  </p:cSld>
  <p:clrMapOvr>
    <a:masterClrMapping/>
  </p:clrMapOvr>
  <mc:AlternateContent xmlns:mc="http://schemas.openxmlformats.org/markup-compatibility/2006">
    <mc:Choice xmlns:p14="http://schemas.microsoft.com/office/powerpoint/2010/main" xmlns="" Requires="p14">
      <p:transition spd="slow" p14:dur="2000" advTm="22230"/>
    </mc:Choice>
    <mc:Fallback>
      <p:transition spd="slow" advTm="2223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Circular Layout: Embedding </a:t>
            </a:r>
            <a:br>
              <a:rPr lang="en-US" dirty="0" smtClean="0"/>
            </a:br>
            <a:r>
              <a:rPr lang="en-US" dirty="0" smtClean="0"/>
              <a:t>Circle determination </a:t>
            </a:r>
            <a:endParaRPr lang="el-GR" dirty="0"/>
          </a:p>
        </p:txBody>
      </p:sp>
      <p:sp>
        <p:nvSpPr>
          <p:cNvPr id="3" name="Content Placeholder 2"/>
          <p:cNvSpPr>
            <a:spLocks noGrp="1"/>
          </p:cNvSpPr>
          <p:nvPr>
            <p:ph idx="1"/>
          </p:nvPr>
        </p:nvSpPr>
        <p:spPr>
          <a:xfrm>
            <a:off x="457200" y="1600200"/>
            <a:ext cx="5050904" cy="4525963"/>
          </a:xfrm>
        </p:spPr>
        <p:txBody>
          <a:bodyPr>
            <a:normAutofit/>
          </a:bodyPr>
          <a:lstStyle/>
          <a:p>
            <a:r>
              <a:rPr lang="en-US" sz="2400" u="sng" dirty="0" smtClean="0">
                <a:solidFill>
                  <a:srgbClr val="C00000"/>
                </a:solidFill>
              </a:rPr>
              <a:t>Given</a:t>
            </a:r>
            <a:r>
              <a:rPr lang="en-US" sz="2400" dirty="0" smtClean="0">
                <a:solidFill>
                  <a:srgbClr val="C00000"/>
                </a:solidFill>
              </a:rPr>
              <a:t>: the radius </a:t>
            </a:r>
            <a:r>
              <a:rPr lang="en-US" sz="2400" i="1" dirty="0" err="1" smtClean="0">
                <a:solidFill>
                  <a:srgbClr val="C00000"/>
                </a:solidFill>
              </a:rPr>
              <a:t>r</a:t>
            </a:r>
            <a:r>
              <a:rPr lang="en-US" sz="2400" baseline="-25000" dirty="0" err="1" smtClean="0">
                <a:solidFill>
                  <a:srgbClr val="C00000"/>
                </a:solidFill>
              </a:rPr>
              <a:t>i</a:t>
            </a:r>
            <a:r>
              <a:rPr lang="en-US" sz="2400" dirty="0" smtClean="0">
                <a:solidFill>
                  <a:srgbClr val="C00000"/>
                </a:solidFill>
              </a:rPr>
              <a:t> of each cluster </a:t>
            </a:r>
            <a:r>
              <a:rPr lang="en-US" sz="2400" dirty="0" err="1" smtClean="0">
                <a:solidFill>
                  <a:srgbClr val="C00000"/>
                </a:solidFill>
              </a:rPr>
              <a:t>i</a:t>
            </a:r>
            <a:r>
              <a:rPr lang="en-US" sz="2400" dirty="0" smtClean="0">
                <a:solidFill>
                  <a:srgbClr val="C00000"/>
                </a:solidFill>
              </a:rPr>
              <a:t> </a:t>
            </a:r>
            <a:r>
              <a:rPr lang="en-US" sz="2400" u="sng" dirty="0" smtClean="0">
                <a:solidFill>
                  <a:srgbClr val="0000FF"/>
                </a:solidFill>
              </a:rPr>
              <a:t>Compute</a:t>
            </a:r>
            <a:r>
              <a:rPr lang="en-US" sz="2400" dirty="0" smtClean="0">
                <a:solidFill>
                  <a:srgbClr val="0000FF"/>
                </a:solidFill>
              </a:rPr>
              <a:t>: </a:t>
            </a:r>
            <a:r>
              <a:rPr lang="en-US" sz="2400" i="1" dirty="0" smtClean="0">
                <a:solidFill>
                  <a:srgbClr val="0000FF"/>
                </a:solidFill>
              </a:rPr>
              <a:t>R</a:t>
            </a:r>
            <a:r>
              <a:rPr lang="en-US" sz="2400" dirty="0" smtClean="0"/>
              <a:t>, the radius of the embedding circle. </a:t>
            </a:r>
          </a:p>
          <a:p>
            <a:r>
              <a:rPr lang="en-US" sz="2400" b="1" dirty="0" smtClean="0"/>
              <a:t>Method</a:t>
            </a:r>
            <a:r>
              <a:rPr lang="en-US" sz="2400" dirty="0" smtClean="0"/>
              <a:t>: </a:t>
            </a:r>
          </a:p>
          <a:p>
            <a:r>
              <a:rPr lang="en-US" sz="2400" dirty="0" smtClean="0"/>
              <a:t>approximate the circles periphery</a:t>
            </a:r>
            <a:r>
              <a:rPr lang="el-GR" sz="2400" dirty="0" smtClean="0"/>
              <a:t> (</a:t>
            </a:r>
            <a:r>
              <a:rPr lang="en-US" sz="2400" i="1" dirty="0" smtClean="0"/>
              <a:t>2</a:t>
            </a:r>
            <a:r>
              <a:rPr lang="el-GR" sz="2400" i="1" dirty="0" smtClean="0"/>
              <a:t>π</a:t>
            </a:r>
            <a:r>
              <a:rPr lang="en-US" sz="2400" i="1" dirty="0" smtClean="0"/>
              <a:t>R</a:t>
            </a:r>
            <a:r>
              <a:rPr lang="el-GR" sz="2400" i="1" dirty="0" smtClean="0"/>
              <a:t>)</a:t>
            </a:r>
            <a:r>
              <a:rPr lang="en-US" sz="2400" dirty="0" smtClean="0"/>
              <a:t> by the sum of edges of the embedded polygon</a:t>
            </a:r>
          </a:p>
          <a:p>
            <a:r>
              <a:rPr lang="en-US" sz="2400" dirty="0" smtClean="0"/>
              <a:t>divide this sum by </a:t>
            </a:r>
            <a:r>
              <a:rPr lang="en-US" sz="2400" i="1" dirty="0" smtClean="0"/>
              <a:t>2</a:t>
            </a:r>
            <a:r>
              <a:rPr lang="el-GR" sz="2400" i="1" dirty="0" smtClean="0"/>
              <a:t>π </a:t>
            </a:r>
            <a:r>
              <a:rPr lang="en-US" sz="2400" dirty="0" smtClean="0"/>
              <a:t>to calculate the radius </a:t>
            </a:r>
            <a:r>
              <a:rPr lang="en-US" sz="2400" i="1" dirty="0" smtClean="0"/>
              <a:t>R</a:t>
            </a:r>
            <a:r>
              <a:rPr lang="en-US" sz="2400" dirty="0" smtClean="0"/>
              <a:t> of the embedding circle</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70</a:t>
            </a:fld>
            <a:endParaRPr lang="en-US">
              <a:solidFill>
                <a:prstClr val="black">
                  <a:tint val="75000"/>
                </a:prstClr>
              </a:solidFill>
            </a:endParaRPr>
          </a:p>
        </p:txBody>
      </p:sp>
      <p:pic>
        <p:nvPicPr>
          <p:cNvPr id="70658" name="Picture 2"/>
          <p:cNvPicPr>
            <a:picLocks noChangeAspect="1" noChangeArrowheads="1"/>
          </p:cNvPicPr>
          <p:nvPr/>
        </p:nvPicPr>
        <p:blipFill>
          <a:blip r:embed="rId3" cstate="print"/>
          <a:srcRect/>
          <a:stretch>
            <a:fillRect/>
          </a:stretch>
        </p:blipFill>
        <p:spPr bwMode="auto">
          <a:xfrm>
            <a:off x="5436096" y="1484784"/>
            <a:ext cx="3590925" cy="3533775"/>
          </a:xfrm>
          <a:prstGeom prst="rect">
            <a:avLst/>
          </a:prstGeom>
          <a:noFill/>
          <a:ln w="9525">
            <a:noFill/>
            <a:miter lim="800000"/>
            <a:headEnd/>
            <a:tailEnd/>
          </a:ln>
          <a:effectLst/>
        </p:spPr>
      </p:pic>
      <p:sp>
        <p:nvSpPr>
          <p:cNvPr id="8" name="TextBox 7"/>
          <p:cNvSpPr txBox="1"/>
          <p:nvPr/>
        </p:nvSpPr>
        <p:spPr>
          <a:xfrm>
            <a:off x="0" y="116632"/>
            <a:ext cx="1619672" cy="1077218"/>
          </a:xfrm>
          <a:prstGeom prst="rect">
            <a:avLst/>
          </a:prstGeom>
          <a:solidFill>
            <a:schemeClr val="bg1"/>
          </a:solidFill>
          <a:ln>
            <a:solidFill>
              <a:schemeClr val="tx1"/>
            </a:solidFill>
          </a:ln>
        </p:spPr>
        <p:txBody>
          <a:bodyPr wrap="square" rtlCol="0">
            <a:spAutoFit/>
          </a:bodyPr>
          <a:lstStyle/>
          <a:p>
            <a:pPr marL="342900" indent="-342900"/>
            <a:r>
              <a:rPr lang="en-US" sz="1600" u="sng" dirty="0" smtClean="0">
                <a:solidFill>
                  <a:schemeClr val="bg1">
                    <a:lumMod val="50000"/>
                  </a:schemeClr>
                </a:solidFill>
                <a:latin typeface="Consolas" pitchFamily="49" charset="0"/>
                <a:cs typeface="Consolas" pitchFamily="49" charset="0"/>
              </a:rPr>
              <a:t>compute </a:t>
            </a:r>
            <a:r>
              <a:rPr lang="en-US" sz="1600" i="1" u="sng" dirty="0" smtClean="0">
                <a:solidFill>
                  <a:srgbClr val="0000FF"/>
                </a:solidFill>
                <a:latin typeface="Consolas" pitchFamily="49" charset="0"/>
                <a:cs typeface="Consolas" pitchFamily="49" charset="0"/>
              </a:rPr>
              <a:t>R</a:t>
            </a:r>
            <a:r>
              <a:rPr lang="en-US" sz="1600" u="sng" dirty="0" smtClean="0">
                <a:solidFill>
                  <a:schemeClr val="bg1">
                    <a:lumMod val="50000"/>
                  </a:schemeClr>
                </a:solidFill>
                <a:latin typeface="Consolas" pitchFamily="49" charset="0"/>
                <a:cs typeface="Consolas" pitchFamily="49" charset="0"/>
              </a:rPr>
              <a:t>;</a:t>
            </a:r>
            <a:endParaRPr lang="en-US" sz="1600" i="1" u="sng" dirty="0" smtClean="0">
              <a:solidFill>
                <a:srgbClr val="0000FF"/>
              </a:solidFill>
              <a:latin typeface="Consolas" pitchFamily="49" charset="0"/>
              <a:cs typeface="Consolas" pitchFamily="49" charset="0"/>
            </a:endParaRPr>
          </a:p>
          <a:p>
            <a:pPr marL="342900" indent="-342900"/>
            <a:r>
              <a:rPr lang="en-US" sz="1600" dirty="0" smtClean="0">
                <a:solidFill>
                  <a:schemeClr val="bg1">
                    <a:lumMod val="50000"/>
                  </a:schemeClr>
                </a:solidFill>
                <a:latin typeface="Consolas" pitchFamily="49" charset="0"/>
                <a:cs typeface="Consolas" pitchFamily="49" charset="0"/>
              </a:rPr>
              <a:t>compute </a:t>
            </a:r>
            <a:r>
              <a:rPr lang="el-GR" sz="1600" i="1" dirty="0" smtClean="0">
                <a:solidFill>
                  <a:srgbClr val="C00000"/>
                </a:solidFill>
                <a:latin typeface="Consolas" pitchFamily="49" charset="0"/>
                <a:cs typeface="Consolas" pitchFamily="49" charset="0"/>
              </a:rPr>
              <a:t>φ</a:t>
            </a:r>
            <a:r>
              <a:rPr lang="en-US" sz="1600" baseline="-25000" dirty="0" err="1" smtClean="0">
                <a:solidFill>
                  <a:srgbClr val="C00000"/>
                </a:solidFill>
                <a:latin typeface="Consolas" pitchFamily="49" charset="0"/>
                <a:cs typeface="Consolas" pitchFamily="49" charset="0"/>
              </a:rPr>
              <a:t>i</a:t>
            </a:r>
            <a:r>
              <a:rPr lang="en-US" sz="1600" dirty="0" smtClean="0">
                <a:solidFill>
                  <a:schemeClr val="bg1">
                    <a:lumMod val="50000"/>
                  </a:schemeClr>
                </a:solidFill>
                <a:latin typeface="Consolas" pitchFamily="49" charset="0"/>
                <a:cs typeface="Consolas" pitchFamily="49" charset="0"/>
              </a:rPr>
              <a:t>;</a:t>
            </a:r>
            <a:endParaRPr lang="en-US" sz="1600" baseline="-25000" dirty="0" smtClean="0">
              <a:solidFill>
                <a:srgbClr val="C00000"/>
              </a:solidFill>
              <a:latin typeface="Consolas" pitchFamily="49" charset="0"/>
              <a:cs typeface="Consolas" pitchFamily="49" charset="0"/>
            </a:endParaRPr>
          </a:p>
          <a:p>
            <a:pPr marL="342900" indent="-342900"/>
            <a:r>
              <a:rPr lang="en-US" sz="1600" dirty="0" smtClean="0">
                <a:solidFill>
                  <a:schemeClr val="bg1">
                    <a:lumMod val="50000"/>
                  </a:schemeClr>
                </a:solidFill>
                <a:latin typeface="Consolas" pitchFamily="49" charset="0"/>
                <a:cs typeface="Consolas" pitchFamily="49" charset="0"/>
              </a:rPr>
              <a:t>whitespace;</a:t>
            </a:r>
          </a:p>
          <a:p>
            <a:pPr marL="342900" indent="-342900"/>
            <a:r>
              <a:rPr lang="en-US" sz="1600" dirty="0" smtClean="0">
                <a:solidFill>
                  <a:srgbClr val="C00000"/>
                </a:solidFill>
                <a:latin typeface="Consolas" pitchFamily="49" charset="0"/>
                <a:cs typeface="Consolas" pitchFamily="49" charset="0"/>
              </a:rPr>
              <a:t>coordinates.</a:t>
            </a:r>
            <a:endParaRPr lang="el-GR" sz="1600" dirty="0">
              <a:solidFill>
                <a:srgbClr val="C00000"/>
              </a:solidFill>
              <a:latin typeface="Consolas" pitchFamily="49" charset="0"/>
              <a:cs typeface="Consolas" pitchFamily="49" charset="0"/>
            </a:endParaRPr>
          </a:p>
        </p:txBody>
      </p:sp>
      <p:pic>
        <p:nvPicPr>
          <p:cNvPr id="1026" name="Picture 2" descr="F:\Presentation\eq3.PNG"/>
          <p:cNvPicPr>
            <a:picLocks noChangeAspect="1" noChangeArrowheads="1"/>
          </p:cNvPicPr>
          <p:nvPr/>
        </p:nvPicPr>
        <p:blipFill>
          <a:blip r:embed="rId4" cstate="print"/>
          <a:srcRect/>
          <a:stretch>
            <a:fillRect/>
          </a:stretch>
        </p:blipFill>
        <p:spPr bwMode="auto">
          <a:xfrm>
            <a:off x="539552" y="5157192"/>
            <a:ext cx="5419725" cy="127635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Circular layout: calculation of the </a:t>
            </a:r>
            <a:br>
              <a:rPr lang="en-US" dirty="0" smtClean="0"/>
            </a:br>
            <a:r>
              <a:rPr lang="en-US" dirty="0" smtClean="0"/>
              <a:t>angle for each of the segments</a:t>
            </a:r>
            <a:endParaRPr lang="el-GR" dirty="0"/>
          </a:p>
        </p:txBody>
      </p:sp>
      <p:sp>
        <p:nvSpPr>
          <p:cNvPr id="3" name="Content Placeholder 2"/>
          <p:cNvSpPr>
            <a:spLocks noGrp="1"/>
          </p:cNvSpPr>
          <p:nvPr>
            <p:ph idx="1"/>
          </p:nvPr>
        </p:nvSpPr>
        <p:spPr/>
        <p:txBody>
          <a:bodyPr>
            <a:normAutofit fontScale="92500" lnSpcReduction="10000"/>
          </a:bodyPr>
          <a:lstStyle/>
          <a:p>
            <a:r>
              <a:rPr lang="en-US" u="sng" dirty="0" smtClean="0">
                <a:solidFill>
                  <a:srgbClr val="C00000"/>
                </a:solidFill>
              </a:rPr>
              <a:t>Goal</a:t>
            </a:r>
            <a:r>
              <a:rPr lang="en-US" dirty="0" smtClean="0"/>
              <a:t>: </a:t>
            </a:r>
            <a:r>
              <a:rPr lang="en-US" dirty="0" smtClean="0">
                <a:solidFill>
                  <a:srgbClr val="C00000"/>
                </a:solidFill>
              </a:rPr>
              <a:t>assign each cluster to a segment of the circle </a:t>
            </a:r>
            <a:r>
              <a:rPr lang="en-US" dirty="0" smtClean="0"/>
              <a:t>depending on the cluster’s radius (size). </a:t>
            </a:r>
          </a:p>
          <a:p>
            <a:r>
              <a:rPr lang="en-US" dirty="0" smtClean="0"/>
              <a:t>Each these segments is defined by </a:t>
            </a:r>
            <a:r>
              <a:rPr lang="en-US" dirty="0" smtClean="0">
                <a:solidFill>
                  <a:srgbClr val="C00000"/>
                </a:solidFill>
              </a:rPr>
              <a:t>an angle </a:t>
            </a:r>
            <a:r>
              <a:rPr lang="el-GR" i="1" dirty="0" smtClean="0">
                <a:solidFill>
                  <a:srgbClr val="C00000"/>
                </a:solidFill>
              </a:rPr>
              <a:t>φ</a:t>
            </a:r>
            <a:r>
              <a:rPr lang="en-US" dirty="0" smtClean="0">
                <a:solidFill>
                  <a:srgbClr val="C00000"/>
                </a:solidFill>
              </a:rPr>
              <a:t> </a:t>
            </a:r>
            <a:r>
              <a:rPr lang="en-US" dirty="0" smtClean="0"/>
              <a:t>over the embedding circle. </a:t>
            </a:r>
          </a:p>
          <a:p>
            <a:r>
              <a:rPr lang="en-US" dirty="0" smtClean="0"/>
              <a:t>Not as obvious as it seems – we have to consider two cases:</a:t>
            </a:r>
            <a:endParaRPr lang="el-GR" dirty="0" smtClean="0"/>
          </a:p>
          <a:p>
            <a:pPr lvl="1"/>
            <a:r>
              <a:rPr lang="en-US" dirty="0" smtClean="0"/>
              <a:t>The radius </a:t>
            </a:r>
            <a:r>
              <a:rPr lang="el-GR" i="1" dirty="0" smtClean="0"/>
              <a:t>ρ</a:t>
            </a:r>
            <a:r>
              <a:rPr lang="el-GR" dirty="0" smtClean="0"/>
              <a:t> </a:t>
            </a:r>
            <a:r>
              <a:rPr lang="en-US" dirty="0" smtClean="0"/>
              <a:t>of the cluster we want to place is smaller or equal to the radius of the embedding circle </a:t>
            </a:r>
            <a:r>
              <a:rPr lang="en-US" i="1" dirty="0" smtClean="0"/>
              <a:t>R</a:t>
            </a:r>
            <a:endParaRPr lang="el-GR" dirty="0" smtClean="0"/>
          </a:p>
          <a:p>
            <a:pPr lvl="1"/>
            <a:r>
              <a:rPr lang="en-US" dirty="0" smtClean="0"/>
              <a:t>The radius </a:t>
            </a:r>
            <a:r>
              <a:rPr lang="el-GR" i="1" dirty="0" smtClean="0"/>
              <a:t>ρ</a:t>
            </a:r>
            <a:r>
              <a:rPr lang="el-GR" dirty="0" smtClean="0"/>
              <a:t> </a:t>
            </a:r>
            <a:r>
              <a:rPr lang="en-US" dirty="0" smtClean="0"/>
              <a:t>of the cluster we want to place is greater than the radius of the embedding circle </a:t>
            </a:r>
            <a:r>
              <a:rPr lang="en-US" i="1" dirty="0" smtClean="0"/>
              <a:t>R</a:t>
            </a:r>
            <a:endParaRPr lang="el-GR" dirty="0" smtClean="0"/>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71</a:t>
            </a:fld>
            <a:endParaRPr lang="en-US">
              <a:solidFill>
                <a:prstClr val="black">
                  <a:tint val="75000"/>
                </a:prstClr>
              </a:solidFill>
            </a:endParaRPr>
          </a:p>
        </p:txBody>
      </p:sp>
      <p:sp>
        <p:nvSpPr>
          <p:cNvPr id="5" name="TextBox 4"/>
          <p:cNvSpPr txBox="1"/>
          <p:nvPr/>
        </p:nvSpPr>
        <p:spPr>
          <a:xfrm>
            <a:off x="0" y="116632"/>
            <a:ext cx="1619672" cy="1077218"/>
          </a:xfrm>
          <a:prstGeom prst="rect">
            <a:avLst/>
          </a:prstGeom>
          <a:solidFill>
            <a:schemeClr val="bg1"/>
          </a:solidFill>
          <a:ln>
            <a:solidFill>
              <a:schemeClr val="tx1"/>
            </a:solidFill>
          </a:ln>
        </p:spPr>
        <p:txBody>
          <a:bodyPr wrap="square" rtlCol="0">
            <a:spAutoFit/>
          </a:bodyPr>
          <a:lstStyle/>
          <a:p>
            <a:pPr marL="342900" indent="-342900"/>
            <a:r>
              <a:rPr lang="en-US" sz="1600" dirty="0" smtClean="0">
                <a:solidFill>
                  <a:schemeClr val="bg1">
                    <a:lumMod val="50000"/>
                  </a:schemeClr>
                </a:solidFill>
                <a:latin typeface="Consolas" pitchFamily="49" charset="0"/>
                <a:cs typeface="Consolas" pitchFamily="49" charset="0"/>
              </a:rPr>
              <a:t>compute </a:t>
            </a:r>
            <a:r>
              <a:rPr lang="en-US" sz="1600" i="1" dirty="0" smtClean="0">
                <a:solidFill>
                  <a:srgbClr val="0000FF"/>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a:t>
            </a:r>
            <a:endParaRPr lang="en-US" sz="1600" i="1" dirty="0" smtClean="0">
              <a:solidFill>
                <a:srgbClr val="0000FF"/>
              </a:solidFill>
              <a:latin typeface="Consolas" pitchFamily="49" charset="0"/>
              <a:cs typeface="Consolas" pitchFamily="49" charset="0"/>
            </a:endParaRPr>
          </a:p>
          <a:p>
            <a:pPr marL="342900" indent="-342900"/>
            <a:r>
              <a:rPr lang="en-US" sz="1600" u="sng" dirty="0" smtClean="0">
                <a:solidFill>
                  <a:schemeClr val="bg1">
                    <a:lumMod val="50000"/>
                  </a:schemeClr>
                </a:solidFill>
                <a:latin typeface="Consolas" pitchFamily="49" charset="0"/>
                <a:cs typeface="Consolas" pitchFamily="49" charset="0"/>
              </a:rPr>
              <a:t>compute </a:t>
            </a:r>
            <a:r>
              <a:rPr lang="el-GR" sz="1600" i="1" u="sng" dirty="0" smtClean="0">
                <a:solidFill>
                  <a:srgbClr val="C00000"/>
                </a:solidFill>
                <a:latin typeface="Consolas" pitchFamily="49" charset="0"/>
                <a:cs typeface="Consolas" pitchFamily="49" charset="0"/>
              </a:rPr>
              <a:t>φ</a:t>
            </a:r>
            <a:r>
              <a:rPr lang="en-US" sz="1600" u="sng" baseline="-25000" dirty="0" err="1" smtClean="0">
                <a:solidFill>
                  <a:srgbClr val="C00000"/>
                </a:solidFill>
                <a:latin typeface="Consolas" pitchFamily="49" charset="0"/>
                <a:cs typeface="Consolas" pitchFamily="49" charset="0"/>
              </a:rPr>
              <a:t>i</a:t>
            </a:r>
            <a:r>
              <a:rPr lang="en-US" sz="1600" u="sng" dirty="0" smtClean="0">
                <a:solidFill>
                  <a:schemeClr val="bg1">
                    <a:lumMod val="50000"/>
                  </a:schemeClr>
                </a:solidFill>
                <a:latin typeface="Consolas" pitchFamily="49" charset="0"/>
                <a:cs typeface="Consolas" pitchFamily="49" charset="0"/>
              </a:rPr>
              <a:t>;</a:t>
            </a:r>
            <a:endParaRPr lang="en-US" sz="1600" u="sng" baseline="-25000" dirty="0" smtClean="0">
              <a:solidFill>
                <a:srgbClr val="C00000"/>
              </a:solidFill>
              <a:latin typeface="Consolas" pitchFamily="49" charset="0"/>
              <a:cs typeface="Consolas" pitchFamily="49" charset="0"/>
            </a:endParaRPr>
          </a:p>
          <a:p>
            <a:pPr marL="342900" indent="-342900"/>
            <a:r>
              <a:rPr lang="en-US" sz="1600" dirty="0" smtClean="0">
                <a:solidFill>
                  <a:schemeClr val="bg1">
                    <a:lumMod val="50000"/>
                  </a:schemeClr>
                </a:solidFill>
                <a:latin typeface="Consolas" pitchFamily="49" charset="0"/>
                <a:cs typeface="Consolas" pitchFamily="49" charset="0"/>
              </a:rPr>
              <a:t>whitespace;</a:t>
            </a:r>
          </a:p>
          <a:p>
            <a:pPr marL="342900" indent="-342900"/>
            <a:r>
              <a:rPr lang="en-US" sz="1600" dirty="0" smtClean="0">
                <a:solidFill>
                  <a:srgbClr val="C00000"/>
                </a:solidFill>
                <a:latin typeface="Consolas" pitchFamily="49" charset="0"/>
                <a:cs typeface="Consolas" pitchFamily="49" charset="0"/>
              </a:rPr>
              <a:t>coordinates.</a:t>
            </a:r>
            <a:endParaRPr lang="el-GR" sz="1600" dirty="0">
              <a:solidFill>
                <a:srgbClr val="C00000"/>
              </a:solidFill>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Circular layout: calculation of the </a:t>
            </a:r>
            <a:br>
              <a:rPr lang="en-US" dirty="0" smtClean="0"/>
            </a:br>
            <a:r>
              <a:rPr lang="en-US" dirty="0" smtClean="0"/>
              <a:t>angle for each of the segments</a:t>
            </a:r>
            <a:endParaRPr lang="el-GR" dirty="0"/>
          </a:p>
        </p:txBody>
      </p:sp>
      <p:sp>
        <p:nvSpPr>
          <p:cNvPr id="3" name="Content Placeholder 2"/>
          <p:cNvSpPr>
            <a:spLocks noGrp="1"/>
          </p:cNvSpPr>
          <p:nvPr>
            <p:ph idx="1"/>
          </p:nvPr>
        </p:nvSpPr>
        <p:spPr>
          <a:xfrm>
            <a:off x="457200" y="1600201"/>
            <a:ext cx="3682752" cy="2836912"/>
          </a:xfrm>
        </p:spPr>
        <p:txBody>
          <a:bodyPr>
            <a:normAutofit/>
          </a:bodyPr>
          <a:lstStyle/>
          <a:p>
            <a:r>
              <a:rPr lang="en-US" dirty="0" smtClean="0"/>
              <a:t>Typical case, where </a:t>
            </a:r>
            <a:r>
              <a:rPr lang="en-US" dirty="0" smtClean="0">
                <a:sym typeface="Symbol"/>
              </a:rPr>
              <a:t> ≤ R</a:t>
            </a:r>
          </a:p>
          <a:p>
            <a:r>
              <a:rPr lang="en-US" dirty="0" smtClean="0"/>
              <a:t>Consider the left triangle </a:t>
            </a:r>
            <a:r>
              <a:rPr lang="en-US" i="1" dirty="0" smtClean="0"/>
              <a:t>ABO </a:t>
            </a:r>
            <a:endParaRPr lang="en-US" dirty="0" smtClean="0"/>
          </a:p>
          <a:p>
            <a:r>
              <a:rPr lang="en-US" dirty="0" smtClean="0"/>
              <a:t>Then:</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72</a:t>
            </a:fld>
            <a:endParaRPr lang="en-US">
              <a:solidFill>
                <a:prstClr val="black">
                  <a:tint val="75000"/>
                </a:prstClr>
              </a:solidFill>
            </a:endParaRPr>
          </a:p>
        </p:txBody>
      </p:sp>
      <p:pic>
        <p:nvPicPr>
          <p:cNvPr id="71683" name="Picture 3"/>
          <p:cNvPicPr>
            <a:picLocks noChangeAspect="1" noChangeArrowheads="1"/>
          </p:cNvPicPr>
          <p:nvPr/>
        </p:nvPicPr>
        <p:blipFill>
          <a:blip r:embed="rId2" cstate="print"/>
          <a:srcRect/>
          <a:stretch>
            <a:fillRect/>
          </a:stretch>
        </p:blipFill>
        <p:spPr bwMode="auto">
          <a:xfrm>
            <a:off x="4643163" y="1196752"/>
            <a:ext cx="4500837" cy="5472608"/>
          </a:xfrm>
          <a:prstGeom prst="rect">
            <a:avLst/>
          </a:prstGeom>
          <a:noFill/>
          <a:ln w="9525">
            <a:noFill/>
            <a:miter lim="800000"/>
            <a:headEnd/>
            <a:tailEnd/>
          </a:ln>
          <a:effectLst/>
        </p:spPr>
      </p:pic>
      <p:sp>
        <p:nvSpPr>
          <p:cNvPr id="10" name="TextBox 9"/>
          <p:cNvSpPr txBox="1"/>
          <p:nvPr/>
        </p:nvSpPr>
        <p:spPr>
          <a:xfrm>
            <a:off x="0" y="116632"/>
            <a:ext cx="1619672" cy="1077218"/>
          </a:xfrm>
          <a:prstGeom prst="rect">
            <a:avLst/>
          </a:prstGeom>
          <a:solidFill>
            <a:schemeClr val="bg1"/>
          </a:solidFill>
          <a:ln>
            <a:solidFill>
              <a:schemeClr val="tx1"/>
            </a:solidFill>
          </a:ln>
        </p:spPr>
        <p:txBody>
          <a:bodyPr wrap="square" rtlCol="0">
            <a:spAutoFit/>
          </a:bodyPr>
          <a:lstStyle/>
          <a:p>
            <a:pPr marL="342900" indent="-342900"/>
            <a:r>
              <a:rPr lang="en-US" sz="1600" dirty="0" smtClean="0">
                <a:solidFill>
                  <a:schemeClr val="bg1">
                    <a:lumMod val="50000"/>
                  </a:schemeClr>
                </a:solidFill>
                <a:latin typeface="Consolas" pitchFamily="49" charset="0"/>
                <a:cs typeface="Consolas" pitchFamily="49" charset="0"/>
              </a:rPr>
              <a:t>compute </a:t>
            </a:r>
            <a:r>
              <a:rPr lang="en-US" sz="1600" i="1" dirty="0" smtClean="0">
                <a:solidFill>
                  <a:srgbClr val="0000FF"/>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a:t>
            </a:r>
            <a:endParaRPr lang="en-US" sz="1600" i="1" dirty="0" smtClean="0">
              <a:solidFill>
                <a:srgbClr val="0000FF"/>
              </a:solidFill>
              <a:latin typeface="Consolas" pitchFamily="49" charset="0"/>
              <a:cs typeface="Consolas" pitchFamily="49" charset="0"/>
            </a:endParaRPr>
          </a:p>
          <a:p>
            <a:pPr marL="342900" indent="-342900"/>
            <a:r>
              <a:rPr lang="en-US" sz="1600" u="sng" dirty="0" smtClean="0">
                <a:solidFill>
                  <a:schemeClr val="bg1">
                    <a:lumMod val="50000"/>
                  </a:schemeClr>
                </a:solidFill>
                <a:latin typeface="Consolas" pitchFamily="49" charset="0"/>
                <a:cs typeface="Consolas" pitchFamily="49" charset="0"/>
              </a:rPr>
              <a:t>compute </a:t>
            </a:r>
            <a:r>
              <a:rPr lang="el-GR" sz="1600" i="1" u="sng" dirty="0" smtClean="0">
                <a:solidFill>
                  <a:srgbClr val="C00000"/>
                </a:solidFill>
                <a:latin typeface="Consolas" pitchFamily="49" charset="0"/>
                <a:cs typeface="Consolas" pitchFamily="49" charset="0"/>
              </a:rPr>
              <a:t>φ</a:t>
            </a:r>
            <a:r>
              <a:rPr lang="en-US" sz="1600" u="sng" baseline="-25000" dirty="0" err="1" smtClean="0">
                <a:solidFill>
                  <a:srgbClr val="C00000"/>
                </a:solidFill>
                <a:latin typeface="Consolas" pitchFamily="49" charset="0"/>
                <a:cs typeface="Consolas" pitchFamily="49" charset="0"/>
              </a:rPr>
              <a:t>i</a:t>
            </a:r>
            <a:r>
              <a:rPr lang="en-US" sz="1600" u="sng" dirty="0" smtClean="0">
                <a:solidFill>
                  <a:schemeClr val="bg1">
                    <a:lumMod val="50000"/>
                  </a:schemeClr>
                </a:solidFill>
                <a:latin typeface="Consolas" pitchFamily="49" charset="0"/>
                <a:cs typeface="Consolas" pitchFamily="49" charset="0"/>
              </a:rPr>
              <a:t>;</a:t>
            </a:r>
            <a:endParaRPr lang="en-US" sz="1600" u="sng" baseline="-25000" dirty="0" smtClean="0">
              <a:solidFill>
                <a:srgbClr val="C00000"/>
              </a:solidFill>
              <a:latin typeface="Consolas" pitchFamily="49" charset="0"/>
              <a:cs typeface="Consolas" pitchFamily="49" charset="0"/>
            </a:endParaRPr>
          </a:p>
          <a:p>
            <a:pPr marL="342900" indent="-342900"/>
            <a:r>
              <a:rPr lang="en-US" sz="1600" dirty="0" smtClean="0">
                <a:solidFill>
                  <a:schemeClr val="bg1">
                    <a:lumMod val="50000"/>
                  </a:schemeClr>
                </a:solidFill>
                <a:latin typeface="Consolas" pitchFamily="49" charset="0"/>
                <a:cs typeface="Consolas" pitchFamily="49" charset="0"/>
              </a:rPr>
              <a:t>whitespace;</a:t>
            </a:r>
          </a:p>
          <a:p>
            <a:pPr marL="342900" indent="-342900"/>
            <a:r>
              <a:rPr lang="en-US" sz="1600" dirty="0" smtClean="0">
                <a:solidFill>
                  <a:srgbClr val="C00000"/>
                </a:solidFill>
                <a:latin typeface="Consolas" pitchFamily="49" charset="0"/>
                <a:cs typeface="Consolas" pitchFamily="49" charset="0"/>
              </a:rPr>
              <a:t>coordinates.</a:t>
            </a:r>
            <a:endParaRPr lang="el-GR" sz="1600" dirty="0">
              <a:solidFill>
                <a:srgbClr val="C00000"/>
              </a:solidFill>
              <a:latin typeface="Consolas" pitchFamily="49" charset="0"/>
              <a:cs typeface="Consolas" pitchFamily="49" charset="0"/>
            </a:endParaRPr>
          </a:p>
        </p:txBody>
      </p:sp>
      <p:pic>
        <p:nvPicPr>
          <p:cNvPr id="2050" name="Picture 2" descr="F:\Presentation\eq04.PNG"/>
          <p:cNvPicPr>
            <a:picLocks noChangeAspect="1" noChangeArrowheads="1"/>
          </p:cNvPicPr>
          <p:nvPr/>
        </p:nvPicPr>
        <p:blipFill>
          <a:blip r:embed="rId3" cstate="print"/>
          <a:srcRect/>
          <a:stretch>
            <a:fillRect/>
          </a:stretch>
        </p:blipFill>
        <p:spPr bwMode="auto">
          <a:xfrm>
            <a:off x="899592" y="4365104"/>
            <a:ext cx="2505075" cy="790575"/>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case you are wondering: is it possible that </a:t>
            </a:r>
            <a:r>
              <a:rPr lang="en-US" dirty="0" smtClean="0">
                <a:sym typeface="Symbol"/>
              </a:rPr>
              <a:t> &gt; R ??</a:t>
            </a:r>
            <a:endParaRPr lang="el-GR" dirty="0"/>
          </a:p>
        </p:txBody>
      </p:sp>
      <p:sp>
        <p:nvSpPr>
          <p:cNvPr id="3" name="Content Placeholder 2"/>
          <p:cNvSpPr>
            <a:spLocks noGrp="1"/>
          </p:cNvSpPr>
          <p:nvPr>
            <p:ph idx="1"/>
          </p:nvPr>
        </p:nvSpPr>
        <p:spPr/>
        <p:txBody>
          <a:bodyPr/>
          <a:lstStyle/>
          <a:p>
            <a:r>
              <a:rPr lang="en-US" dirty="0" smtClean="0"/>
              <a:t>R = (1/</a:t>
            </a:r>
            <a:r>
              <a:rPr lang="el-GR" dirty="0" smtClean="0"/>
              <a:t>π</a:t>
            </a:r>
            <a:r>
              <a:rPr lang="en-US" dirty="0" smtClean="0"/>
              <a:t>)</a:t>
            </a:r>
            <a:r>
              <a:rPr lang="el-GR" dirty="0" smtClean="0"/>
              <a:t> * Σ(ρ</a:t>
            </a:r>
            <a:r>
              <a:rPr lang="en-US" baseline="-25000" dirty="0" err="1" smtClean="0"/>
              <a:t>i</a:t>
            </a:r>
            <a:r>
              <a:rPr lang="el-GR" dirty="0" smtClean="0"/>
              <a:t>)</a:t>
            </a:r>
          </a:p>
          <a:p>
            <a:r>
              <a:rPr lang="en-US" dirty="0" smtClean="0"/>
              <a:t>Assume</a:t>
            </a:r>
            <a:r>
              <a:rPr lang="el-GR" dirty="0" smtClean="0"/>
              <a:t> ρ</a:t>
            </a:r>
            <a:r>
              <a:rPr lang="en-US" baseline="-25000" dirty="0" err="1" smtClean="0"/>
              <a:t>i</a:t>
            </a:r>
            <a:r>
              <a:rPr lang="el-GR" baseline="-25000" dirty="0" smtClean="0"/>
              <a:t> </a:t>
            </a:r>
            <a:r>
              <a:rPr lang="el-GR" dirty="0" smtClean="0">
                <a:sym typeface="Symbol"/>
              </a:rPr>
              <a:t></a:t>
            </a:r>
            <a:r>
              <a:rPr lang="el-GR" dirty="0" smtClean="0"/>
              <a:t> {250, 2, 3, 5} =&gt; </a:t>
            </a:r>
            <a:r>
              <a:rPr lang="en-US" dirty="0" smtClean="0"/>
              <a:t>R = 260 /3.14 = 82.80</a:t>
            </a:r>
          </a:p>
          <a:p>
            <a:r>
              <a:rPr lang="en-US" dirty="0" smtClean="0">
                <a:sym typeface="Wingdings" pitchFamily="2" charset="2"/>
              </a:rPr>
              <a:t>Therefore, there is a cluster with larger radius than the surrounding circle</a:t>
            </a:r>
            <a:r>
              <a:rPr lang="el-GR" dirty="0" smtClean="0">
                <a:sym typeface="Wingdings" pitchFamily="2" charset="2"/>
              </a:rPr>
              <a:t>…</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Circular layout: calculation of the </a:t>
            </a:r>
            <a:br>
              <a:rPr lang="en-US" dirty="0" smtClean="0"/>
            </a:br>
            <a:r>
              <a:rPr lang="en-US" dirty="0" smtClean="0"/>
              <a:t>angle for each of the segments</a:t>
            </a:r>
            <a:endParaRPr lang="el-GR" dirty="0"/>
          </a:p>
        </p:txBody>
      </p:sp>
      <p:sp>
        <p:nvSpPr>
          <p:cNvPr id="3" name="Content Placeholder 2"/>
          <p:cNvSpPr>
            <a:spLocks noGrp="1"/>
          </p:cNvSpPr>
          <p:nvPr>
            <p:ph idx="1"/>
          </p:nvPr>
        </p:nvSpPr>
        <p:spPr>
          <a:xfrm>
            <a:off x="457200" y="1600200"/>
            <a:ext cx="4474840" cy="4709119"/>
          </a:xfrm>
        </p:spPr>
        <p:txBody>
          <a:bodyPr>
            <a:normAutofit/>
          </a:bodyPr>
          <a:lstStyle/>
          <a:p>
            <a:r>
              <a:rPr lang="en-US" sz="2800" dirty="0" smtClean="0"/>
              <a:t>A large cluster occurs </a:t>
            </a:r>
            <a:r>
              <a:rPr lang="en-US" sz="2800" dirty="0" smtClean="0">
                <a:sym typeface="Symbol"/>
              </a:rPr>
              <a:t> &gt; R</a:t>
            </a:r>
          </a:p>
          <a:p>
            <a:r>
              <a:rPr lang="en-US" sz="2800" dirty="0" smtClean="0"/>
              <a:t>Assume the isosceles ABO, both AO,BO = R</a:t>
            </a:r>
          </a:p>
          <a:p>
            <a:r>
              <a:rPr lang="en-US" sz="2800" dirty="0" smtClean="0"/>
              <a:t>Then:</a:t>
            </a:r>
          </a:p>
          <a:p>
            <a:endParaRPr lang="en-US" sz="2800" dirty="0" smtClean="0"/>
          </a:p>
          <a:p>
            <a:r>
              <a:rPr lang="en-US" sz="2800" dirty="0" smtClean="0"/>
              <a:t>due to</a:t>
            </a:r>
            <a:endParaRPr lang="el-GR"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74</a:t>
            </a:fld>
            <a:endParaRPr lang="en-US">
              <a:solidFill>
                <a:prstClr val="black">
                  <a:tint val="75000"/>
                </a:prstClr>
              </a:solidFill>
            </a:endParaRPr>
          </a:p>
        </p:txBody>
      </p:sp>
      <p:pic>
        <p:nvPicPr>
          <p:cNvPr id="79874" name="Picture 2"/>
          <p:cNvPicPr>
            <a:picLocks noChangeAspect="1" noChangeArrowheads="1"/>
          </p:cNvPicPr>
          <p:nvPr/>
        </p:nvPicPr>
        <p:blipFill>
          <a:blip r:embed="rId3" cstate="print"/>
          <a:srcRect r="6097"/>
          <a:stretch>
            <a:fillRect/>
          </a:stretch>
        </p:blipFill>
        <p:spPr bwMode="auto">
          <a:xfrm>
            <a:off x="4427984" y="1772816"/>
            <a:ext cx="4536504" cy="4315385"/>
          </a:xfrm>
          <a:prstGeom prst="rect">
            <a:avLst/>
          </a:prstGeom>
          <a:noFill/>
          <a:ln w="9525">
            <a:noFill/>
            <a:miter lim="800000"/>
            <a:headEnd/>
            <a:tailEnd/>
          </a:ln>
          <a:effectLst/>
        </p:spPr>
      </p:pic>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3" name="TextBox 12"/>
          <p:cNvSpPr txBox="1"/>
          <p:nvPr/>
        </p:nvSpPr>
        <p:spPr>
          <a:xfrm>
            <a:off x="4067944" y="5877272"/>
            <a:ext cx="4896544" cy="369332"/>
          </a:xfrm>
          <a:prstGeom prst="rect">
            <a:avLst/>
          </a:prstGeom>
          <a:solidFill>
            <a:srgbClr val="FFFFE6"/>
          </a:solidFill>
        </p:spPr>
        <p:txBody>
          <a:bodyPr wrap="square" rtlCol="0">
            <a:spAutoFit/>
          </a:bodyPr>
          <a:lstStyle/>
          <a:p>
            <a:pPr algn="r"/>
            <a:r>
              <a:rPr lang="en-US" dirty="0" smtClean="0">
                <a:solidFill>
                  <a:schemeClr val="bg1">
                    <a:lumMod val="50000"/>
                  </a:schemeClr>
                </a:solidFill>
              </a:rPr>
              <a:t>Note: cannot avoid to discriminate the two cases</a:t>
            </a:r>
            <a:endParaRPr lang="el-GR" dirty="0">
              <a:solidFill>
                <a:schemeClr val="bg1">
                  <a:lumMod val="50000"/>
                </a:schemeClr>
              </a:solidFill>
            </a:endParaRPr>
          </a:p>
        </p:txBody>
      </p:sp>
      <p:sp>
        <p:nvSpPr>
          <p:cNvPr id="14" name="TextBox 13"/>
          <p:cNvSpPr txBox="1"/>
          <p:nvPr/>
        </p:nvSpPr>
        <p:spPr>
          <a:xfrm>
            <a:off x="0" y="116632"/>
            <a:ext cx="1619672" cy="1077218"/>
          </a:xfrm>
          <a:prstGeom prst="rect">
            <a:avLst/>
          </a:prstGeom>
          <a:solidFill>
            <a:schemeClr val="bg1"/>
          </a:solidFill>
          <a:ln>
            <a:solidFill>
              <a:schemeClr val="tx1"/>
            </a:solidFill>
          </a:ln>
        </p:spPr>
        <p:txBody>
          <a:bodyPr wrap="square" rtlCol="0">
            <a:spAutoFit/>
          </a:bodyPr>
          <a:lstStyle/>
          <a:p>
            <a:pPr marL="342900" indent="-342900"/>
            <a:r>
              <a:rPr lang="en-US" sz="1600" dirty="0" smtClean="0">
                <a:solidFill>
                  <a:schemeClr val="bg1">
                    <a:lumMod val="50000"/>
                  </a:schemeClr>
                </a:solidFill>
                <a:latin typeface="Consolas" pitchFamily="49" charset="0"/>
                <a:cs typeface="Consolas" pitchFamily="49" charset="0"/>
              </a:rPr>
              <a:t>compute </a:t>
            </a:r>
            <a:r>
              <a:rPr lang="en-US" sz="1600" i="1" dirty="0" smtClean="0">
                <a:solidFill>
                  <a:srgbClr val="0000FF"/>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a:t>
            </a:r>
            <a:endParaRPr lang="en-US" sz="1600" i="1" dirty="0" smtClean="0">
              <a:solidFill>
                <a:srgbClr val="0000FF"/>
              </a:solidFill>
              <a:latin typeface="Consolas" pitchFamily="49" charset="0"/>
              <a:cs typeface="Consolas" pitchFamily="49" charset="0"/>
            </a:endParaRPr>
          </a:p>
          <a:p>
            <a:pPr marL="342900" indent="-342900"/>
            <a:r>
              <a:rPr lang="en-US" sz="1600" u="sng" dirty="0" smtClean="0">
                <a:solidFill>
                  <a:schemeClr val="bg1">
                    <a:lumMod val="50000"/>
                  </a:schemeClr>
                </a:solidFill>
                <a:latin typeface="Consolas" pitchFamily="49" charset="0"/>
                <a:cs typeface="Consolas" pitchFamily="49" charset="0"/>
              </a:rPr>
              <a:t>compute </a:t>
            </a:r>
            <a:r>
              <a:rPr lang="el-GR" sz="1600" i="1" u="sng" dirty="0" smtClean="0">
                <a:solidFill>
                  <a:srgbClr val="C00000"/>
                </a:solidFill>
                <a:latin typeface="Consolas" pitchFamily="49" charset="0"/>
                <a:cs typeface="Consolas" pitchFamily="49" charset="0"/>
              </a:rPr>
              <a:t>φ</a:t>
            </a:r>
            <a:r>
              <a:rPr lang="en-US" sz="1600" u="sng" baseline="-25000" dirty="0" err="1" smtClean="0">
                <a:solidFill>
                  <a:srgbClr val="C00000"/>
                </a:solidFill>
                <a:latin typeface="Consolas" pitchFamily="49" charset="0"/>
                <a:cs typeface="Consolas" pitchFamily="49" charset="0"/>
              </a:rPr>
              <a:t>i</a:t>
            </a:r>
            <a:r>
              <a:rPr lang="en-US" sz="1600" u="sng" dirty="0" smtClean="0">
                <a:solidFill>
                  <a:schemeClr val="bg1">
                    <a:lumMod val="50000"/>
                  </a:schemeClr>
                </a:solidFill>
                <a:latin typeface="Consolas" pitchFamily="49" charset="0"/>
                <a:cs typeface="Consolas" pitchFamily="49" charset="0"/>
              </a:rPr>
              <a:t>;</a:t>
            </a:r>
            <a:endParaRPr lang="en-US" sz="1600" u="sng" baseline="-25000" dirty="0" smtClean="0">
              <a:solidFill>
                <a:srgbClr val="C00000"/>
              </a:solidFill>
              <a:latin typeface="Consolas" pitchFamily="49" charset="0"/>
              <a:cs typeface="Consolas" pitchFamily="49" charset="0"/>
            </a:endParaRPr>
          </a:p>
          <a:p>
            <a:pPr marL="342900" indent="-342900"/>
            <a:r>
              <a:rPr lang="en-US" sz="1600" dirty="0" smtClean="0">
                <a:solidFill>
                  <a:schemeClr val="bg1">
                    <a:lumMod val="50000"/>
                  </a:schemeClr>
                </a:solidFill>
                <a:latin typeface="Consolas" pitchFamily="49" charset="0"/>
                <a:cs typeface="Consolas" pitchFamily="49" charset="0"/>
              </a:rPr>
              <a:t>whitespace;</a:t>
            </a:r>
          </a:p>
          <a:p>
            <a:pPr marL="342900" indent="-342900"/>
            <a:r>
              <a:rPr lang="en-US" sz="1600" dirty="0" smtClean="0">
                <a:solidFill>
                  <a:srgbClr val="C00000"/>
                </a:solidFill>
                <a:latin typeface="Consolas" pitchFamily="49" charset="0"/>
                <a:cs typeface="Consolas" pitchFamily="49" charset="0"/>
              </a:rPr>
              <a:t>coordinates.</a:t>
            </a:r>
            <a:endParaRPr lang="el-GR" sz="1600" dirty="0">
              <a:solidFill>
                <a:srgbClr val="C00000"/>
              </a:solidFill>
              <a:latin typeface="Consolas" pitchFamily="49" charset="0"/>
              <a:cs typeface="Consolas" pitchFamily="49" charset="0"/>
            </a:endParaRPr>
          </a:p>
        </p:txBody>
      </p:sp>
      <p:pic>
        <p:nvPicPr>
          <p:cNvPr id="3074" name="Picture 2" descr="F:\Presentation\eq05.PNG"/>
          <p:cNvPicPr>
            <a:picLocks noChangeAspect="1" noChangeArrowheads="1"/>
          </p:cNvPicPr>
          <p:nvPr/>
        </p:nvPicPr>
        <p:blipFill>
          <a:blip r:embed="rId4" cstate="print"/>
          <a:srcRect b="36242"/>
          <a:stretch>
            <a:fillRect/>
          </a:stretch>
        </p:blipFill>
        <p:spPr bwMode="auto">
          <a:xfrm>
            <a:off x="899592" y="4653136"/>
            <a:ext cx="3886200" cy="504056"/>
          </a:xfrm>
          <a:prstGeom prst="rect">
            <a:avLst/>
          </a:prstGeom>
          <a:noFill/>
        </p:spPr>
      </p:pic>
      <p:pic>
        <p:nvPicPr>
          <p:cNvPr id="3075" name="Picture 3" descr="F:\Presentation\eq06.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75656" y="3284984"/>
            <a:ext cx="3228975" cy="99060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79096" cy="1143000"/>
          </a:xfrm>
        </p:spPr>
        <p:txBody>
          <a:bodyPr>
            <a:normAutofit fontScale="90000"/>
          </a:bodyPr>
          <a:lstStyle/>
          <a:p>
            <a:r>
              <a:rPr lang="en-US" dirty="0" smtClean="0"/>
              <a:t>Circular layout: avoid </a:t>
            </a:r>
            <a:br>
              <a:rPr lang="en-US" dirty="0" smtClean="0"/>
            </a:br>
            <a:r>
              <a:rPr lang="en-US" dirty="0" smtClean="0"/>
              <a:t>cluster overlap!</a:t>
            </a:r>
            <a:endParaRPr lang="el-GR" dirty="0"/>
          </a:p>
        </p:txBody>
      </p:sp>
      <p:sp>
        <p:nvSpPr>
          <p:cNvPr id="3" name="Content Placeholder 2"/>
          <p:cNvSpPr>
            <a:spLocks noGrp="1"/>
          </p:cNvSpPr>
          <p:nvPr>
            <p:ph idx="1"/>
          </p:nvPr>
        </p:nvSpPr>
        <p:spPr>
          <a:xfrm>
            <a:off x="457200" y="1600200"/>
            <a:ext cx="4186808" cy="4525963"/>
          </a:xfrm>
        </p:spPr>
        <p:txBody>
          <a:bodyPr>
            <a:normAutofit/>
          </a:bodyPr>
          <a:lstStyle/>
          <a:p>
            <a:r>
              <a:rPr lang="en-US" sz="2800" dirty="0" smtClean="0"/>
              <a:t>We introduce a white space factor </a:t>
            </a:r>
            <a:r>
              <a:rPr lang="en-US" sz="2800" i="1" dirty="0" smtClean="0">
                <a:solidFill>
                  <a:srgbClr val="0000FF"/>
                </a:solidFill>
              </a:rPr>
              <a:t>w</a:t>
            </a:r>
            <a:r>
              <a:rPr lang="en-US" sz="2800" dirty="0" smtClean="0"/>
              <a:t> that enlarges the radius </a:t>
            </a:r>
            <a:r>
              <a:rPr lang="en-US" sz="2800" i="1" dirty="0" smtClean="0"/>
              <a:t>R</a:t>
            </a:r>
            <a:r>
              <a:rPr lang="en-US" sz="2800" dirty="0" smtClean="0"/>
              <a:t> of the circle</a:t>
            </a:r>
          </a:p>
          <a:p>
            <a:r>
              <a:rPr lang="en-US" sz="2800" dirty="0" smtClean="0"/>
              <a:t>Each cluster is approx. by a circle, with </a:t>
            </a:r>
          </a:p>
          <a:p>
            <a:pPr lvl="1"/>
            <a:r>
              <a:rPr lang="en-US" sz="2400" dirty="0" smtClean="0"/>
              <a:t>radius </a:t>
            </a:r>
            <a:r>
              <a:rPr lang="en-US" sz="2400" dirty="0" smtClean="0">
                <a:solidFill>
                  <a:srgbClr val="C00000"/>
                </a:solidFill>
              </a:rPr>
              <a:t>r</a:t>
            </a:r>
            <a:r>
              <a:rPr lang="en-US" sz="2400" dirty="0" smtClean="0"/>
              <a:t> (known from step #1) </a:t>
            </a:r>
          </a:p>
          <a:p>
            <a:pPr lvl="1"/>
            <a:r>
              <a:rPr lang="en-US" sz="2400" dirty="0" smtClean="0"/>
              <a:t>center [</a:t>
            </a:r>
            <a:r>
              <a:rPr lang="en-US" sz="2400" dirty="0" err="1" smtClean="0">
                <a:solidFill>
                  <a:srgbClr val="C00000"/>
                </a:solidFill>
              </a:rPr>
              <a:t>c</a:t>
            </a:r>
            <a:r>
              <a:rPr lang="en-US" sz="2400" baseline="-25000" dirty="0" err="1" smtClean="0">
                <a:solidFill>
                  <a:srgbClr val="C00000"/>
                </a:solidFill>
              </a:rPr>
              <a:t>x</a:t>
            </a:r>
            <a:r>
              <a:rPr lang="en-US" sz="2400" dirty="0" smtClean="0"/>
              <a:t>, </a:t>
            </a:r>
            <a:r>
              <a:rPr lang="en-US" sz="2400" dirty="0" smtClean="0">
                <a:solidFill>
                  <a:srgbClr val="C00000"/>
                </a:solidFill>
              </a:rPr>
              <a:t>c</a:t>
            </a:r>
            <a:r>
              <a:rPr lang="en-US" sz="2400" baseline="-25000" dirty="0" smtClean="0">
                <a:solidFill>
                  <a:srgbClr val="C00000"/>
                </a:solidFill>
              </a:rPr>
              <a:t>y</a:t>
            </a:r>
            <a:r>
              <a:rPr lang="en-US" sz="2400" dirty="0" smtClean="0"/>
              <a:t>] determined by </a:t>
            </a:r>
            <a:r>
              <a:rPr lang="el-GR" sz="2400" i="1" dirty="0" smtClean="0">
                <a:solidFill>
                  <a:srgbClr val="C00000"/>
                </a:solidFill>
              </a:rPr>
              <a:t>φ</a:t>
            </a:r>
            <a:r>
              <a:rPr lang="en-US" sz="2400" dirty="0" smtClean="0"/>
              <a:t>, </a:t>
            </a:r>
            <a:r>
              <a:rPr lang="en-US" sz="2400" i="1" dirty="0" smtClean="0">
                <a:solidFill>
                  <a:srgbClr val="0000FF"/>
                </a:solidFill>
              </a:rPr>
              <a:t>R</a:t>
            </a:r>
            <a:r>
              <a:rPr lang="en-US" sz="2400" dirty="0" smtClean="0"/>
              <a:t>, and </a:t>
            </a:r>
            <a:r>
              <a:rPr lang="en-US" sz="2400" i="1" dirty="0" smtClean="0">
                <a:solidFill>
                  <a:srgbClr val="0000FF"/>
                </a:solidFill>
              </a:rPr>
              <a:t>w</a:t>
            </a:r>
            <a:r>
              <a:rPr lang="en-US" sz="2400" dirty="0" smtClean="0"/>
              <a:t>.</a:t>
            </a:r>
            <a:endParaRPr lang="el-GR" sz="2400" baseline="-25000"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75</a:t>
            </a:fld>
            <a:endParaRPr lang="en-US">
              <a:solidFill>
                <a:prstClr val="black">
                  <a:tint val="75000"/>
                </a:prstClr>
              </a:solidFill>
            </a:endParaRPr>
          </a:p>
        </p:txBody>
      </p:sp>
      <p:sp>
        <p:nvSpPr>
          <p:cNvPr id="5" name="TextBox 4"/>
          <p:cNvSpPr txBox="1"/>
          <p:nvPr/>
        </p:nvSpPr>
        <p:spPr>
          <a:xfrm>
            <a:off x="0" y="116632"/>
            <a:ext cx="1619672" cy="1077218"/>
          </a:xfrm>
          <a:prstGeom prst="rect">
            <a:avLst/>
          </a:prstGeom>
          <a:solidFill>
            <a:schemeClr val="bg1"/>
          </a:solidFill>
          <a:ln>
            <a:solidFill>
              <a:schemeClr val="tx1"/>
            </a:solidFill>
          </a:ln>
        </p:spPr>
        <p:txBody>
          <a:bodyPr wrap="square" rtlCol="0">
            <a:spAutoFit/>
          </a:bodyPr>
          <a:lstStyle/>
          <a:p>
            <a:pPr marL="342900" indent="-342900"/>
            <a:r>
              <a:rPr lang="en-US" sz="1600" dirty="0" smtClean="0">
                <a:solidFill>
                  <a:schemeClr val="bg1">
                    <a:lumMod val="50000"/>
                  </a:schemeClr>
                </a:solidFill>
                <a:latin typeface="Consolas" pitchFamily="49" charset="0"/>
                <a:cs typeface="Consolas" pitchFamily="49" charset="0"/>
              </a:rPr>
              <a:t>compute </a:t>
            </a:r>
            <a:r>
              <a:rPr lang="en-US" sz="1600" i="1" dirty="0" smtClean="0">
                <a:solidFill>
                  <a:srgbClr val="0000FF"/>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a:t>
            </a:r>
            <a:endParaRPr lang="en-US" sz="1600" i="1" dirty="0" smtClean="0">
              <a:solidFill>
                <a:srgbClr val="0000FF"/>
              </a:solidFill>
              <a:latin typeface="Consolas" pitchFamily="49" charset="0"/>
              <a:cs typeface="Consolas" pitchFamily="49" charset="0"/>
            </a:endParaRPr>
          </a:p>
          <a:p>
            <a:pPr marL="342900" indent="-342900"/>
            <a:r>
              <a:rPr lang="en-US" sz="1600" dirty="0" smtClean="0">
                <a:solidFill>
                  <a:schemeClr val="bg1">
                    <a:lumMod val="50000"/>
                  </a:schemeClr>
                </a:solidFill>
                <a:latin typeface="Consolas" pitchFamily="49" charset="0"/>
                <a:cs typeface="Consolas" pitchFamily="49" charset="0"/>
              </a:rPr>
              <a:t>compute </a:t>
            </a:r>
            <a:r>
              <a:rPr lang="el-GR" sz="1600" i="1" dirty="0" smtClean="0">
                <a:solidFill>
                  <a:srgbClr val="C00000"/>
                </a:solidFill>
                <a:latin typeface="Consolas" pitchFamily="49" charset="0"/>
                <a:cs typeface="Consolas" pitchFamily="49" charset="0"/>
              </a:rPr>
              <a:t>φ</a:t>
            </a:r>
            <a:r>
              <a:rPr lang="en-US" sz="1600" baseline="-25000" dirty="0" err="1" smtClean="0">
                <a:solidFill>
                  <a:srgbClr val="C00000"/>
                </a:solidFill>
                <a:latin typeface="Consolas" pitchFamily="49" charset="0"/>
                <a:cs typeface="Consolas" pitchFamily="49" charset="0"/>
              </a:rPr>
              <a:t>i</a:t>
            </a:r>
            <a:r>
              <a:rPr lang="en-US" sz="1600" dirty="0" smtClean="0">
                <a:solidFill>
                  <a:schemeClr val="bg1">
                    <a:lumMod val="50000"/>
                  </a:schemeClr>
                </a:solidFill>
                <a:latin typeface="Consolas" pitchFamily="49" charset="0"/>
                <a:cs typeface="Consolas" pitchFamily="49" charset="0"/>
              </a:rPr>
              <a:t>;</a:t>
            </a:r>
            <a:endParaRPr lang="en-US" sz="1600" baseline="-25000" dirty="0" smtClean="0">
              <a:solidFill>
                <a:srgbClr val="C00000"/>
              </a:solidFill>
              <a:latin typeface="Consolas" pitchFamily="49" charset="0"/>
              <a:cs typeface="Consolas" pitchFamily="49" charset="0"/>
            </a:endParaRPr>
          </a:p>
          <a:p>
            <a:pPr marL="342900" indent="-342900"/>
            <a:r>
              <a:rPr lang="en-US" sz="1600" u="sng" dirty="0" smtClean="0">
                <a:solidFill>
                  <a:schemeClr val="bg1">
                    <a:lumMod val="50000"/>
                  </a:schemeClr>
                </a:solidFill>
                <a:latin typeface="Consolas" pitchFamily="49" charset="0"/>
                <a:cs typeface="Consolas" pitchFamily="49" charset="0"/>
              </a:rPr>
              <a:t>whitespace</a:t>
            </a:r>
            <a:r>
              <a:rPr lang="en-US" sz="1600" dirty="0" smtClean="0">
                <a:solidFill>
                  <a:schemeClr val="bg1">
                    <a:lumMod val="50000"/>
                  </a:schemeClr>
                </a:solidFill>
                <a:latin typeface="Consolas" pitchFamily="49" charset="0"/>
                <a:cs typeface="Consolas" pitchFamily="49" charset="0"/>
              </a:rPr>
              <a:t>;</a:t>
            </a:r>
          </a:p>
          <a:p>
            <a:pPr marL="342900" indent="-342900"/>
            <a:r>
              <a:rPr lang="en-US" sz="1600" u="sng" dirty="0" smtClean="0">
                <a:solidFill>
                  <a:srgbClr val="C00000"/>
                </a:solidFill>
                <a:latin typeface="Consolas" pitchFamily="49" charset="0"/>
                <a:cs typeface="Consolas" pitchFamily="49" charset="0"/>
              </a:rPr>
              <a:t>coordinates</a:t>
            </a:r>
            <a:r>
              <a:rPr lang="en-US" sz="1600" dirty="0" smtClean="0">
                <a:solidFill>
                  <a:srgbClr val="C00000"/>
                </a:solidFill>
                <a:latin typeface="Consolas" pitchFamily="49" charset="0"/>
                <a:cs typeface="Consolas" pitchFamily="49" charset="0"/>
              </a:rPr>
              <a:t>.</a:t>
            </a:r>
            <a:endParaRPr lang="el-GR" sz="1600" dirty="0">
              <a:solidFill>
                <a:srgbClr val="C00000"/>
              </a:solidFill>
              <a:latin typeface="Consolas" pitchFamily="49" charset="0"/>
              <a:cs typeface="Consolas" pitchFamily="49" charset="0"/>
            </a:endParaRPr>
          </a:p>
        </p:txBody>
      </p:sp>
      <p:pic>
        <p:nvPicPr>
          <p:cNvPr id="82946" name="Picture 2"/>
          <p:cNvPicPr>
            <a:picLocks noChangeAspect="1" noChangeArrowheads="1"/>
          </p:cNvPicPr>
          <p:nvPr/>
        </p:nvPicPr>
        <p:blipFill>
          <a:blip r:embed="rId2" cstate="print"/>
          <a:srcRect/>
          <a:stretch>
            <a:fillRect/>
          </a:stretch>
        </p:blipFill>
        <p:spPr bwMode="auto">
          <a:xfrm>
            <a:off x="6793610" y="476672"/>
            <a:ext cx="2170878" cy="2016224"/>
          </a:xfrm>
          <a:prstGeom prst="rect">
            <a:avLst/>
          </a:prstGeom>
          <a:noFill/>
          <a:ln w="9525">
            <a:noFill/>
            <a:miter lim="800000"/>
            <a:headEnd/>
            <a:tailEnd/>
          </a:ln>
          <a:effectLst/>
        </p:spPr>
      </p:pic>
      <p:pic>
        <p:nvPicPr>
          <p:cNvPr id="82947" name="Picture 3"/>
          <p:cNvPicPr>
            <a:picLocks noChangeAspect="1" noChangeArrowheads="1"/>
          </p:cNvPicPr>
          <p:nvPr/>
        </p:nvPicPr>
        <p:blipFill>
          <a:blip r:embed="rId3" cstate="print"/>
          <a:srcRect/>
          <a:stretch>
            <a:fillRect/>
          </a:stretch>
        </p:blipFill>
        <p:spPr bwMode="auto">
          <a:xfrm>
            <a:off x="5366748" y="3212976"/>
            <a:ext cx="3597740" cy="3616827"/>
          </a:xfrm>
          <a:prstGeom prst="rect">
            <a:avLst/>
          </a:prstGeom>
          <a:noFill/>
          <a:ln w="9525">
            <a:noFill/>
            <a:miter lim="800000"/>
            <a:headEnd/>
            <a:tailEnd/>
          </a:ln>
          <a:effectLst/>
        </p:spPr>
      </p:pic>
      <p:sp>
        <p:nvSpPr>
          <p:cNvPr id="8" name="TextBox 7"/>
          <p:cNvSpPr txBox="1"/>
          <p:nvPr/>
        </p:nvSpPr>
        <p:spPr>
          <a:xfrm>
            <a:off x="7452320" y="332656"/>
            <a:ext cx="1656184" cy="369332"/>
          </a:xfrm>
          <a:prstGeom prst="rect">
            <a:avLst/>
          </a:prstGeom>
          <a:noFill/>
        </p:spPr>
        <p:txBody>
          <a:bodyPr wrap="square" rtlCol="0">
            <a:spAutoFit/>
          </a:bodyPr>
          <a:lstStyle/>
          <a:p>
            <a:pPr algn="r"/>
            <a:r>
              <a:rPr lang="en-US" dirty="0" smtClean="0"/>
              <a:t>original layout</a:t>
            </a:r>
            <a:endParaRPr lang="el-GR" dirty="0"/>
          </a:p>
        </p:txBody>
      </p:sp>
      <p:sp>
        <p:nvSpPr>
          <p:cNvPr id="9" name="Right Arrow 8"/>
          <p:cNvSpPr/>
          <p:nvPr/>
        </p:nvSpPr>
        <p:spPr>
          <a:xfrm rot="7626133">
            <a:off x="8302129" y="678409"/>
            <a:ext cx="288032"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2948" name="Picture 4"/>
          <p:cNvPicPr>
            <a:picLocks noChangeAspect="1" noChangeArrowheads="1"/>
          </p:cNvPicPr>
          <p:nvPr/>
        </p:nvPicPr>
        <p:blipFill>
          <a:blip r:embed="rId4" cstate="print"/>
          <a:srcRect/>
          <a:stretch>
            <a:fillRect/>
          </a:stretch>
        </p:blipFill>
        <p:spPr bwMode="auto">
          <a:xfrm>
            <a:off x="323528" y="5950017"/>
            <a:ext cx="5040560" cy="791351"/>
          </a:xfrm>
          <a:prstGeom prst="rect">
            <a:avLst/>
          </a:prstGeom>
          <a:noFill/>
          <a:ln w="9525">
            <a:noFill/>
            <a:miter lim="800000"/>
            <a:headEnd/>
            <a:tailEnd/>
          </a:ln>
          <a:effectLst/>
        </p:spPr>
      </p:pic>
      <p:sp>
        <p:nvSpPr>
          <p:cNvPr id="11" name="TextBox 10"/>
          <p:cNvSpPr txBox="1"/>
          <p:nvPr/>
        </p:nvSpPr>
        <p:spPr>
          <a:xfrm>
            <a:off x="6156176" y="2915652"/>
            <a:ext cx="2088232" cy="369332"/>
          </a:xfrm>
          <a:prstGeom prst="rect">
            <a:avLst/>
          </a:prstGeom>
          <a:noFill/>
        </p:spPr>
        <p:txBody>
          <a:bodyPr wrap="square" rtlCol="0">
            <a:spAutoFit/>
          </a:bodyPr>
          <a:lstStyle/>
          <a:p>
            <a:pPr algn="r"/>
            <a:r>
              <a:rPr lang="en-US" dirty="0" smtClean="0"/>
              <a:t>extra whitespace</a:t>
            </a:r>
            <a:endParaRPr lang="el-GR" dirty="0"/>
          </a:p>
        </p:txBody>
      </p:sp>
      <p:sp>
        <p:nvSpPr>
          <p:cNvPr id="12" name="Right Arrow 11"/>
          <p:cNvSpPr/>
          <p:nvPr/>
        </p:nvSpPr>
        <p:spPr>
          <a:xfrm rot="3810492">
            <a:off x="7005986" y="3207981"/>
            <a:ext cx="288032"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smtClean="0"/>
              <a:t>Circular Layout</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76</a:t>
            </a:fld>
            <a:endParaRPr lang="en-US">
              <a:solidFill>
                <a:prstClr val="black">
                  <a:tint val="75000"/>
                </a:prstClr>
              </a:solidFill>
            </a:endParaRPr>
          </a:p>
        </p:txBody>
      </p:sp>
      <p:pic>
        <p:nvPicPr>
          <p:cNvPr id="83970" name="Picture 2"/>
          <p:cNvPicPr>
            <a:picLocks noChangeAspect="1" noChangeArrowheads="1"/>
          </p:cNvPicPr>
          <p:nvPr/>
        </p:nvPicPr>
        <p:blipFill>
          <a:blip r:embed="rId2" cstate="print"/>
          <a:srcRect/>
          <a:stretch>
            <a:fillRect/>
          </a:stretch>
        </p:blipFill>
        <p:spPr bwMode="auto">
          <a:xfrm>
            <a:off x="177949" y="1196752"/>
            <a:ext cx="2809875" cy="3109913"/>
          </a:xfrm>
          <a:prstGeom prst="rect">
            <a:avLst/>
          </a:prstGeom>
          <a:noFill/>
          <a:ln w="9525">
            <a:noFill/>
            <a:miter lim="800000"/>
            <a:headEnd/>
            <a:tailEnd/>
          </a:ln>
          <a:effectLst/>
        </p:spPr>
      </p:pic>
      <p:pic>
        <p:nvPicPr>
          <p:cNvPr id="6" name="Picture 5"/>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rot="10800000">
            <a:off x="4788024" y="44625"/>
            <a:ext cx="2941982" cy="3332046"/>
          </a:xfrm>
          <a:prstGeom prst="rect">
            <a:avLst/>
          </a:prstGeom>
        </p:spPr>
      </p:pic>
      <p:sp>
        <p:nvSpPr>
          <p:cNvPr id="8" name="TextBox 7"/>
          <p:cNvSpPr txBox="1"/>
          <p:nvPr/>
        </p:nvSpPr>
        <p:spPr>
          <a:xfrm>
            <a:off x="323528" y="1412776"/>
            <a:ext cx="864096" cy="369332"/>
          </a:xfrm>
          <a:prstGeom prst="rect">
            <a:avLst/>
          </a:prstGeom>
          <a:noFill/>
        </p:spPr>
        <p:txBody>
          <a:bodyPr wrap="square" rtlCol="0">
            <a:spAutoFit/>
          </a:bodyPr>
          <a:lstStyle/>
          <a:p>
            <a:r>
              <a:rPr lang="en-US" dirty="0" err="1" smtClean="0"/>
              <a:t>bioSQL</a:t>
            </a:r>
            <a:endParaRPr lang="el-GR" dirty="0"/>
          </a:p>
        </p:txBody>
      </p:sp>
      <p:sp>
        <p:nvSpPr>
          <p:cNvPr id="9" name="TextBox 8"/>
          <p:cNvSpPr txBox="1"/>
          <p:nvPr/>
        </p:nvSpPr>
        <p:spPr>
          <a:xfrm>
            <a:off x="6804248" y="188640"/>
            <a:ext cx="864096" cy="369332"/>
          </a:xfrm>
          <a:prstGeom prst="rect">
            <a:avLst/>
          </a:prstGeom>
          <a:noFill/>
        </p:spPr>
        <p:txBody>
          <a:bodyPr wrap="square" rtlCol="0">
            <a:spAutoFit/>
          </a:bodyPr>
          <a:lstStyle/>
          <a:p>
            <a:r>
              <a:rPr lang="en-US" dirty="0" err="1" smtClean="0"/>
              <a:t>Drupal</a:t>
            </a:r>
            <a:endParaRPr lang="el-GR" dirty="0"/>
          </a:p>
        </p:txBody>
      </p:sp>
      <p:pic>
        <p:nvPicPr>
          <p:cNvPr id="10" name="Picture 9"/>
          <p:cNvPicPr>
            <a:picLocks noChangeAspect="1"/>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699792" y="3722231"/>
            <a:ext cx="2736304" cy="3091145"/>
          </a:xfrm>
          <a:prstGeom prst="rect">
            <a:avLst/>
          </a:prstGeom>
        </p:spPr>
      </p:pic>
      <p:sp>
        <p:nvSpPr>
          <p:cNvPr id="11" name="TextBox 10"/>
          <p:cNvSpPr txBox="1"/>
          <p:nvPr/>
        </p:nvSpPr>
        <p:spPr>
          <a:xfrm>
            <a:off x="2267744" y="6093296"/>
            <a:ext cx="1224136" cy="369332"/>
          </a:xfrm>
          <a:prstGeom prst="rect">
            <a:avLst/>
          </a:prstGeom>
          <a:noFill/>
        </p:spPr>
        <p:txBody>
          <a:bodyPr wrap="square" rtlCol="0">
            <a:spAutoFit/>
          </a:bodyPr>
          <a:lstStyle/>
          <a:p>
            <a:r>
              <a:rPr lang="en-US" dirty="0" err="1" smtClean="0"/>
              <a:t>OpenCart</a:t>
            </a:r>
            <a:endParaRPr lang="el-GR" dirty="0"/>
          </a:p>
        </p:txBody>
      </p:sp>
      <p:pic>
        <p:nvPicPr>
          <p:cNvPr id="12" name="Picture 11"/>
          <p:cNvPicPr>
            <a:picLocks noChangeAspect="1"/>
          </p:cNvPicPr>
          <p:nvPr/>
        </p:nvPicPr>
        <p:blipFill>
          <a:blip r:embed="rId5"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230094" y="3573015"/>
            <a:ext cx="2806402" cy="2652311"/>
          </a:xfrm>
          <a:prstGeom prst="rect">
            <a:avLst/>
          </a:prstGeom>
        </p:spPr>
      </p:pic>
      <p:sp>
        <p:nvSpPr>
          <p:cNvPr id="13" name="TextBox 12"/>
          <p:cNvSpPr txBox="1"/>
          <p:nvPr/>
        </p:nvSpPr>
        <p:spPr>
          <a:xfrm>
            <a:off x="7740352" y="3573016"/>
            <a:ext cx="1224136" cy="369332"/>
          </a:xfrm>
          <a:prstGeom prst="rect">
            <a:avLst/>
          </a:prstGeom>
          <a:noFill/>
        </p:spPr>
        <p:txBody>
          <a:bodyPr wrap="square" rtlCol="0">
            <a:spAutoFit/>
          </a:bodyPr>
          <a:lstStyle/>
          <a:p>
            <a:pPr algn="r"/>
            <a:r>
              <a:rPr lang="en-US" dirty="0" err="1" smtClean="0"/>
              <a:t>ZenCart</a:t>
            </a:r>
            <a:endParaRPr lang="el-G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Concentric Circles Layout</a:t>
            </a:r>
            <a:r>
              <a:rPr lang="el-GR" dirty="0" smtClean="0"/>
              <a:t/>
            </a:r>
            <a:br>
              <a:rPr lang="el-GR" dirty="0" smtClean="0"/>
            </a:b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77</a:t>
            </a:fld>
            <a:endParaRPr lang="en-US" dirty="0">
              <a:solidFill>
                <a:prstClr val="black">
                  <a:tint val="75000"/>
                </a:prstClr>
              </a:solidFill>
            </a:endParaRPr>
          </a:p>
        </p:txBody>
      </p:sp>
      <p:pic>
        <p:nvPicPr>
          <p:cNvPr id="84994" name="Picture 2"/>
          <p:cNvPicPr>
            <a:picLocks noChangeAspect="1" noChangeArrowheads="1"/>
          </p:cNvPicPr>
          <p:nvPr/>
        </p:nvPicPr>
        <p:blipFill>
          <a:blip r:embed="rId2" cstate="print"/>
          <a:srcRect/>
          <a:stretch>
            <a:fillRect/>
          </a:stretch>
        </p:blipFill>
        <p:spPr bwMode="auto">
          <a:xfrm>
            <a:off x="3779912" y="2187845"/>
            <a:ext cx="5328593" cy="3426748"/>
          </a:xfrm>
          <a:prstGeom prst="rect">
            <a:avLst/>
          </a:prstGeom>
          <a:noFill/>
          <a:ln w="9525">
            <a:noFill/>
            <a:miter lim="800000"/>
            <a:headEnd/>
            <a:tailEnd/>
          </a:ln>
          <a:effectLst/>
        </p:spPr>
      </p:pic>
      <p:sp>
        <p:nvSpPr>
          <p:cNvPr id="7" name="Content Placeholder 6"/>
          <p:cNvSpPr>
            <a:spLocks noGrp="1"/>
          </p:cNvSpPr>
          <p:nvPr>
            <p:ph idx="1"/>
          </p:nvPr>
        </p:nvSpPr>
        <p:spPr>
          <a:xfrm>
            <a:off x="35496" y="1196752"/>
            <a:ext cx="5544616" cy="5184576"/>
          </a:xfrm>
        </p:spPr>
        <p:txBody>
          <a:bodyPr>
            <a:normAutofit fontScale="92500" lnSpcReduction="10000"/>
          </a:bodyPr>
          <a:lstStyle/>
          <a:p>
            <a:pPr lvl="0"/>
            <a:r>
              <a:rPr lang="en-US" sz="2800" dirty="0" smtClean="0">
                <a:solidFill>
                  <a:srgbClr val="C00000"/>
                </a:solidFill>
              </a:rPr>
              <a:t>Each circle </a:t>
            </a:r>
            <a:r>
              <a:rPr lang="en-US" sz="2800" dirty="0" smtClean="0"/>
              <a:t>is split in fragments of </a:t>
            </a:r>
            <a:r>
              <a:rPr lang="en-US" sz="2800" dirty="0" smtClean="0">
                <a:solidFill>
                  <a:srgbClr val="C00000"/>
                </a:solidFill>
              </a:rPr>
              <a:t>powers of 2</a:t>
            </a:r>
          </a:p>
          <a:p>
            <a:pPr marL="800100" lvl="1" indent="-342900">
              <a:buFont typeface="Arial" pitchFamily="34" charset="0"/>
              <a:buChar char="•"/>
            </a:pPr>
            <a:r>
              <a:rPr lang="en-US" dirty="0" smtClean="0"/>
              <a:t>as the order of the introduced circle increases, the number of fragments increases too (</a:t>
            </a:r>
            <a:r>
              <a:rPr lang="en-US" i="1" dirty="0" smtClean="0"/>
              <a:t>S = 2</a:t>
            </a:r>
            <a:r>
              <a:rPr lang="en-US" i="1" baseline="30000" dirty="0" smtClean="0"/>
              <a:t>k</a:t>
            </a:r>
            <a:r>
              <a:rPr lang="en-US" dirty="0" smtClean="0"/>
              <a:t>), </a:t>
            </a:r>
          </a:p>
          <a:p>
            <a:pPr marL="800100" lvl="1" indent="-342900">
              <a:buFont typeface="Arial" pitchFamily="34" charset="0"/>
              <a:buChar char="•"/>
            </a:pPr>
            <a:r>
              <a:rPr lang="en-US" dirty="0" smtClean="0"/>
              <a:t>with the exception of the outermost circle hosting the remaining clusters</a:t>
            </a:r>
          </a:p>
          <a:p>
            <a:r>
              <a:rPr lang="en-US" sz="2800" dirty="0" smtClean="0"/>
              <a:t>This way, we can place </a:t>
            </a:r>
          </a:p>
          <a:p>
            <a:pPr marL="800100" lvl="1" indent="-342900">
              <a:buFont typeface="Arial" pitchFamily="34" charset="0"/>
              <a:buChar char="•"/>
            </a:pPr>
            <a:r>
              <a:rPr lang="en-US" dirty="0" smtClean="0"/>
              <a:t>the </a:t>
            </a:r>
            <a:r>
              <a:rPr lang="en-US" dirty="0" smtClean="0">
                <a:solidFill>
                  <a:srgbClr val="0000FF"/>
                </a:solidFill>
              </a:rPr>
              <a:t>small clusters </a:t>
            </a:r>
            <a:r>
              <a:rPr lang="en-US" dirty="0" smtClean="0"/>
              <a:t>on the </a:t>
            </a:r>
            <a:r>
              <a:rPr lang="en-US" dirty="0" smtClean="0">
                <a:solidFill>
                  <a:srgbClr val="0000FF"/>
                </a:solidFill>
              </a:rPr>
              <a:t>inner circles</a:t>
            </a:r>
            <a:r>
              <a:rPr lang="en-US" dirty="0" smtClean="0"/>
              <a:t>, and</a:t>
            </a:r>
          </a:p>
          <a:p>
            <a:pPr marL="800100" lvl="1" indent="-342900">
              <a:buFont typeface="Arial" pitchFamily="34" charset="0"/>
              <a:buChar char="•"/>
            </a:pPr>
            <a:r>
              <a:rPr lang="en-US" dirty="0" smtClean="0">
                <a:solidFill>
                  <a:srgbClr val="C00000"/>
                </a:solidFill>
              </a:rPr>
              <a:t>bigger clusters </a:t>
            </a:r>
            <a:r>
              <a:rPr lang="en-US" dirty="0" smtClean="0"/>
              <a:t>(occupying more space) on </a:t>
            </a:r>
            <a:r>
              <a:rPr lang="en-US" dirty="0" smtClean="0">
                <a:solidFill>
                  <a:srgbClr val="C00000"/>
                </a:solidFill>
              </a:rPr>
              <a:t>outer circles</a:t>
            </a:r>
            <a:endParaRPr lang="el-GR" dirty="0" smtClean="0">
              <a:solidFill>
                <a:srgbClr val="C0000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Concentric Circles Layout</a:t>
            </a:r>
            <a:endParaRPr lang="el-GR" dirty="0"/>
          </a:p>
        </p:txBody>
      </p:sp>
      <p:sp>
        <p:nvSpPr>
          <p:cNvPr id="3" name="Content Placeholder 2"/>
          <p:cNvSpPr>
            <a:spLocks noGrp="1"/>
          </p:cNvSpPr>
          <p:nvPr>
            <p:ph idx="1"/>
          </p:nvPr>
        </p:nvSpPr>
        <p:spPr/>
        <p:txBody>
          <a:bodyPr>
            <a:noAutofit/>
          </a:bodyPr>
          <a:lstStyle/>
          <a:p>
            <a:pPr>
              <a:buNone/>
            </a:pPr>
            <a:r>
              <a:rPr lang="en-US" sz="2400" dirty="0" smtClean="0"/>
              <a:t>Method:</a:t>
            </a:r>
          </a:p>
          <a:p>
            <a:pPr marL="514350" lvl="0" indent="-514350">
              <a:buFont typeface="+mj-lt"/>
              <a:buAutoNum type="arabicPeriod"/>
            </a:pPr>
            <a:r>
              <a:rPr lang="en-US" sz="2400" dirty="0" smtClean="0"/>
              <a:t>Sort clusters by ascending size in a list</a:t>
            </a:r>
            <a:r>
              <a:rPr lang="en-US" sz="2400" i="1" dirty="0" smtClean="0"/>
              <a:t> </a:t>
            </a:r>
            <a:r>
              <a:rPr lang="en-US" sz="2400" i="1" dirty="0" smtClean="0">
                <a:solidFill>
                  <a:srgbClr val="0000FF"/>
                </a:solidFill>
              </a:rPr>
              <a:t>L</a:t>
            </a:r>
            <a:r>
              <a:rPr lang="en-US" sz="2400" i="1" baseline="30000" dirty="0" smtClean="0">
                <a:solidFill>
                  <a:srgbClr val="0000FF"/>
                </a:solidFill>
              </a:rPr>
              <a:t>C</a:t>
            </a:r>
            <a:endParaRPr lang="el-GR" sz="2400" dirty="0" smtClean="0">
              <a:solidFill>
                <a:srgbClr val="0000FF"/>
              </a:solidFill>
            </a:endParaRPr>
          </a:p>
          <a:p>
            <a:pPr marL="514350" lvl="0" indent="-514350">
              <a:buFont typeface="+mj-lt"/>
              <a:buAutoNum type="arabicPeriod"/>
            </a:pPr>
            <a:r>
              <a:rPr lang="en-US" sz="2400" dirty="0" smtClean="0"/>
              <a:t>While there are clusters not placed in circles</a:t>
            </a:r>
            <a:endParaRPr lang="el-GR" sz="1600" dirty="0" smtClean="0"/>
          </a:p>
          <a:p>
            <a:pPr marL="971550" lvl="1" indent="-514350">
              <a:buFont typeface="+mj-lt"/>
              <a:buAutoNum type="arabicPeriod"/>
            </a:pPr>
            <a:r>
              <a:rPr lang="en-US" sz="2000" dirty="0" smtClean="0"/>
              <a:t>Add a new circle and divide it in as many segments as </a:t>
            </a:r>
            <a:r>
              <a:rPr lang="en-US" sz="2000" i="1" dirty="0" smtClean="0"/>
              <a:t>S = </a:t>
            </a:r>
            <a:r>
              <a:rPr lang="en-US" sz="2000" dirty="0" smtClean="0"/>
              <a:t>2</a:t>
            </a:r>
            <a:r>
              <a:rPr lang="en-US" sz="2000" i="1" baseline="30000" dirty="0" smtClean="0"/>
              <a:t>k </a:t>
            </a:r>
            <a:r>
              <a:rPr lang="en-US" sz="2000" dirty="0" smtClean="0"/>
              <a:t>with </a:t>
            </a:r>
            <a:r>
              <a:rPr lang="en-US" sz="2000" i="1" dirty="0" smtClean="0"/>
              <a:t>k </a:t>
            </a:r>
            <a:r>
              <a:rPr lang="en-US" sz="2000" dirty="0" smtClean="0"/>
              <a:t>being the order of the circle (i.e., the first circle has 2</a:t>
            </a:r>
            <a:r>
              <a:rPr lang="en-US" sz="2000" baseline="30000" dirty="0" smtClean="0"/>
              <a:t>1</a:t>
            </a:r>
            <a:r>
              <a:rPr lang="en-US" sz="2000" dirty="0" smtClean="0"/>
              <a:t> segments, the second 2</a:t>
            </a:r>
            <a:r>
              <a:rPr lang="en-US" sz="2000" baseline="30000" dirty="0" smtClean="0"/>
              <a:t>2</a:t>
            </a:r>
            <a:r>
              <a:rPr lang="en-US" sz="2000" dirty="0" smtClean="0"/>
              <a:t> and so on)</a:t>
            </a:r>
            <a:endParaRPr lang="el-GR" sz="1400" dirty="0" smtClean="0"/>
          </a:p>
          <a:p>
            <a:pPr marL="971550" lvl="1" indent="-514350">
              <a:buFont typeface="+mj-lt"/>
              <a:buAutoNum type="arabicPeriod"/>
            </a:pPr>
            <a:r>
              <a:rPr lang="en-US" sz="2000" dirty="0" smtClean="0"/>
              <a:t>Assign the next </a:t>
            </a:r>
            <a:r>
              <a:rPr lang="en-US" sz="2000" i="1" dirty="0" smtClean="0"/>
              <a:t>S</a:t>
            </a:r>
            <a:r>
              <a:rPr lang="en-US" sz="2000" dirty="0" smtClean="0"/>
              <a:t> fragments from the list </a:t>
            </a:r>
            <a:r>
              <a:rPr lang="en-US" sz="2000" i="1" dirty="0" smtClean="0">
                <a:solidFill>
                  <a:srgbClr val="0000FF"/>
                </a:solidFill>
              </a:rPr>
              <a:t>L</a:t>
            </a:r>
            <a:r>
              <a:rPr lang="en-US" sz="2000" i="1" baseline="30000" dirty="0" smtClean="0">
                <a:solidFill>
                  <a:srgbClr val="0000FF"/>
                </a:solidFill>
              </a:rPr>
              <a:t>C</a:t>
            </a:r>
            <a:r>
              <a:rPr lang="en-US" sz="2000" dirty="0" smtClean="0"/>
              <a:t> to the current circle and compute its radius according to this assignment</a:t>
            </a:r>
            <a:endParaRPr lang="el-GR" sz="1400" dirty="0" smtClean="0"/>
          </a:p>
          <a:p>
            <a:pPr marL="971550" lvl="1" indent="-514350">
              <a:buFont typeface="+mj-lt"/>
              <a:buAutoNum type="arabicPeriod"/>
            </a:pPr>
            <a:r>
              <a:rPr lang="en-US" sz="2000" dirty="0" smtClean="0"/>
              <a:t>Add the circle to a list </a:t>
            </a:r>
            <a:r>
              <a:rPr lang="en-US" sz="2000" i="1" dirty="0" smtClean="0">
                <a:solidFill>
                  <a:srgbClr val="C00000"/>
                </a:solidFill>
              </a:rPr>
              <a:t>L</a:t>
            </a:r>
            <a:r>
              <a:rPr lang="en-US" sz="2000" dirty="0" smtClean="0"/>
              <a:t> of circles</a:t>
            </a:r>
            <a:endParaRPr lang="el-GR" sz="1400" dirty="0" smtClean="0"/>
          </a:p>
          <a:p>
            <a:pPr marL="514350" lvl="0" indent="-514350">
              <a:buFont typeface="+mj-lt"/>
              <a:buAutoNum type="arabicPeriod"/>
            </a:pPr>
            <a:r>
              <a:rPr lang="en-US" sz="2400" dirty="0" smtClean="0"/>
              <a:t>Draw the circles from the most inward (i.e., from the circle with the least segments) to the outermost by following the list </a:t>
            </a:r>
            <a:r>
              <a:rPr lang="en-US" sz="2400" i="1" dirty="0" smtClean="0">
                <a:solidFill>
                  <a:srgbClr val="C00000"/>
                </a:solidFill>
              </a:rPr>
              <a:t>L</a:t>
            </a:r>
            <a:r>
              <a:rPr lang="en-US" sz="2400" dirty="0" smtClean="0"/>
              <a:t>.</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78</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Concentric Circles Layout</a:t>
            </a:r>
            <a:endParaRPr lang="el-GR" dirty="0"/>
          </a:p>
        </p:txBody>
      </p:sp>
      <p:sp>
        <p:nvSpPr>
          <p:cNvPr id="3" name="Content Placeholder 2"/>
          <p:cNvSpPr>
            <a:spLocks noGrp="1"/>
          </p:cNvSpPr>
          <p:nvPr>
            <p:ph idx="1"/>
          </p:nvPr>
        </p:nvSpPr>
        <p:spPr/>
        <p:txBody>
          <a:bodyPr>
            <a:noAutofit/>
          </a:bodyPr>
          <a:lstStyle/>
          <a:p>
            <a:pPr>
              <a:buNone/>
            </a:pPr>
            <a:r>
              <a:rPr lang="en-US" sz="2400" dirty="0" smtClean="0"/>
              <a:t>Method:</a:t>
            </a:r>
          </a:p>
          <a:p>
            <a:pPr marL="514350" lvl="0" indent="-514350">
              <a:buFont typeface="+mj-lt"/>
              <a:buAutoNum type="arabicPeriod"/>
            </a:pPr>
            <a:r>
              <a:rPr lang="en-US" sz="2400" dirty="0" smtClean="0"/>
              <a:t>Sort clusters by ascending size in a list</a:t>
            </a:r>
            <a:r>
              <a:rPr lang="en-US" sz="2400" i="1" dirty="0" smtClean="0"/>
              <a:t> </a:t>
            </a:r>
            <a:r>
              <a:rPr lang="en-US" sz="2400" i="1" dirty="0" smtClean="0">
                <a:solidFill>
                  <a:srgbClr val="0000FF"/>
                </a:solidFill>
              </a:rPr>
              <a:t>L</a:t>
            </a:r>
            <a:r>
              <a:rPr lang="en-US" sz="2400" i="1" baseline="30000" dirty="0" smtClean="0">
                <a:solidFill>
                  <a:srgbClr val="0000FF"/>
                </a:solidFill>
              </a:rPr>
              <a:t>C</a:t>
            </a:r>
            <a:endParaRPr lang="el-GR" sz="2400" dirty="0" smtClean="0">
              <a:solidFill>
                <a:srgbClr val="0000FF"/>
              </a:solidFill>
            </a:endParaRPr>
          </a:p>
          <a:p>
            <a:pPr marL="514350" lvl="0" indent="-514350">
              <a:buFont typeface="+mj-lt"/>
              <a:buAutoNum type="arabicPeriod"/>
            </a:pPr>
            <a:r>
              <a:rPr lang="en-US" sz="2400" dirty="0" smtClean="0"/>
              <a:t>While there are clusters not placed in circles</a:t>
            </a:r>
            <a:endParaRPr lang="el-GR" sz="1600" dirty="0" smtClean="0"/>
          </a:p>
          <a:p>
            <a:pPr marL="971550" lvl="1" indent="-514350">
              <a:buFont typeface="+mj-lt"/>
              <a:buAutoNum type="arabicPeriod"/>
            </a:pPr>
            <a:r>
              <a:rPr lang="en-US" sz="2000" dirty="0" smtClean="0"/>
              <a:t>Add a new circle and divide it in as many segments as </a:t>
            </a:r>
            <a:r>
              <a:rPr lang="en-US" sz="2000" i="1" dirty="0" smtClean="0"/>
              <a:t>S = </a:t>
            </a:r>
            <a:r>
              <a:rPr lang="en-US" sz="2000" dirty="0" smtClean="0"/>
              <a:t>2</a:t>
            </a:r>
            <a:r>
              <a:rPr lang="en-US" sz="2000" i="1" baseline="30000" dirty="0" smtClean="0"/>
              <a:t>k </a:t>
            </a:r>
            <a:r>
              <a:rPr lang="en-US" sz="2000" dirty="0" smtClean="0"/>
              <a:t>with </a:t>
            </a:r>
            <a:r>
              <a:rPr lang="en-US" sz="2000" i="1" dirty="0" smtClean="0"/>
              <a:t>k </a:t>
            </a:r>
            <a:r>
              <a:rPr lang="en-US" sz="2000" dirty="0" smtClean="0"/>
              <a:t>being the order of the circle (i.e., the first circle has 2</a:t>
            </a:r>
            <a:r>
              <a:rPr lang="en-US" sz="2000" baseline="30000" dirty="0" smtClean="0"/>
              <a:t>1</a:t>
            </a:r>
            <a:r>
              <a:rPr lang="en-US" sz="2000" dirty="0" smtClean="0"/>
              <a:t> segments, the second 2</a:t>
            </a:r>
            <a:r>
              <a:rPr lang="en-US" sz="2000" baseline="30000" dirty="0" smtClean="0"/>
              <a:t>2</a:t>
            </a:r>
            <a:r>
              <a:rPr lang="en-US" sz="2000" dirty="0" smtClean="0"/>
              <a:t> and so on)</a:t>
            </a:r>
            <a:endParaRPr lang="el-GR" sz="1400" dirty="0" smtClean="0"/>
          </a:p>
          <a:p>
            <a:pPr marL="971550" lvl="1" indent="-514350">
              <a:buFont typeface="+mj-lt"/>
              <a:buAutoNum type="arabicPeriod"/>
            </a:pPr>
            <a:r>
              <a:rPr lang="en-US" sz="2000" b="1" u="sng" dirty="0" smtClean="0"/>
              <a:t>Assign the next </a:t>
            </a:r>
            <a:r>
              <a:rPr lang="en-US" sz="2000" b="1" i="1" u="sng" dirty="0" smtClean="0"/>
              <a:t>S</a:t>
            </a:r>
            <a:r>
              <a:rPr lang="en-US" sz="2000" b="1" u="sng" dirty="0" smtClean="0"/>
              <a:t> fragments from the list </a:t>
            </a:r>
            <a:r>
              <a:rPr lang="en-US" sz="2000" b="1" i="1" u="sng" dirty="0" smtClean="0">
                <a:solidFill>
                  <a:srgbClr val="0000FF"/>
                </a:solidFill>
              </a:rPr>
              <a:t>L</a:t>
            </a:r>
            <a:r>
              <a:rPr lang="en-US" sz="2000" b="1" i="1" u="sng" baseline="30000" dirty="0" smtClean="0">
                <a:solidFill>
                  <a:srgbClr val="0000FF"/>
                </a:solidFill>
              </a:rPr>
              <a:t>C</a:t>
            </a:r>
            <a:r>
              <a:rPr lang="en-US" sz="2000" b="1" u="sng" dirty="0" smtClean="0"/>
              <a:t> to the current circle and compute its radius according to this assignment</a:t>
            </a:r>
            <a:endParaRPr lang="el-GR" sz="1400" b="1" u="sng" dirty="0" smtClean="0"/>
          </a:p>
          <a:p>
            <a:pPr marL="971550" lvl="1" indent="-514350">
              <a:buFont typeface="+mj-lt"/>
              <a:buAutoNum type="arabicPeriod"/>
            </a:pPr>
            <a:r>
              <a:rPr lang="en-US" sz="2000" dirty="0" smtClean="0"/>
              <a:t>Add the circle to a list </a:t>
            </a:r>
            <a:r>
              <a:rPr lang="en-US" sz="2000" i="1" dirty="0" smtClean="0">
                <a:solidFill>
                  <a:srgbClr val="C00000"/>
                </a:solidFill>
              </a:rPr>
              <a:t>L</a:t>
            </a:r>
            <a:r>
              <a:rPr lang="en-US" sz="2000" dirty="0" smtClean="0"/>
              <a:t> of circles</a:t>
            </a:r>
            <a:endParaRPr lang="el-GR" sz="1400" dirty="0" smtClean="0"/>
          </a:p>
          <a:p>
            <a:pPr marL="514350" lvl="0" indent="-514350">
              <a:buFont typeface="+mj-lt"/>
              <a:buAutoNum type="arabicPeriod"/>
            </a:pPr>
            <a:r>
              <a:rPr lang="en-US" sz="2400" dirty="0" smtClean="0"/>
              <a:t>Draw the circles from the most inward (i.e., from the circle with the least segments) to the outermost by following the list </a:t>
            </a:r>
            <a:r>
              <a:rPr lang="en-US" sz="2400" i="1" dirty="0" smtClean="0">
                <a:solidFill>
                  <a:srgbClr val="C00000"/>
                </a:solidFill>
              </a:rPr>
              <a:t>L</a:t>
            </a:r>
            <a:r>
              <a:rPr lang="en-US" sz="2400" dirty="0" smtClean="0"/>
              <a:t>.</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79</a:t>
            </a:fld>
            <a:endParaRPr lang="en-US">
              <a:solidFill>
                <a:prstClr val="black">
                  <a:tint val="75000"/>
                </a:prstClr>
              </a:solidFill>
            </a:endParaRPr>
          </a:p>
        </p:txBody>
      </p:sp>
      <p:sp>
        <p:nvSpPr>
          <p:cNvPr id="5" name="TextBox 4"/>
          <p:cNvSpPr txBox="1"/>
          <p:nvPr/>
        </p:nvSpPr>
        <p:spPr>
          <a:xfrm>
            <a:off x="0" y="3861048"/>
            <a:ext cx="9716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600" u="sng" dirty="0" smtClean="0"/>
              <a:t>Main challenge</a:t>
            </a:r>
            <a:endParaRPr lang="el-GR" sz="1600"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Autofit/>
          </a:bodyPr>
          <a:lstStyle/>
          <a:p>
            <a:pPr algn="l"/>
            <a:r>
              <a:rPr lang="en-US" sz="3200" dirty="0" smtClean="0"/>
              <a:t>A </a:t>
            </a:r>
            <a:r>
              <a:rPr lang="en-US" sz="3200" b="1" dirty="0" smtClean="0"/>
              <a:t>charting method for data-intensive ecosystems, </a:t>
            </a:r>
            <a:br>
              <a:rPr lang="en-US" sz="3200" b="1" dirty="0" smtClean="0"/>
            </a:br>
            <a:r>
              <a:rPr lang="en-US" sz="3200" dirty="0" smtClean="0"/>
              <a:t>with a clear target to </a:t>
            </a:r>
            <a:r>
              <a:rPr lang="en-US" sz="3200" b="1" dirty="0" smtClean="0"/>
              <a:t>reduce visual clutter</a:t>
            </a:r>
            <a:r>
              <a:rPr lang="en-US" sz="3200" dirty="0" smtClean="0"/>
              <a:t>.</a:t>
            </a:r>
            <a:endParaRPr lang="el-GR" sz="3200" dirty="0"/>
          </a:p>
        </p:txBody>
      </p:sp>
      <p:sp>
        <p:nvSpPr>
          <p:cNvPr id="3" name="Content Placeholder 2"/>
          <p:cNvSpPr>
            <a:spLocks noGrp="1"/>
          </p:cNvSpPr>
          <p:nvPr>
            <p:ph idx="1"/>
          </p:nvPr>
        </p:nvSpPr>
        <p:spPr>
          <a:xfrm>
            <a:off x="457200" y="1600200"/>
            <a:ext cx="8229600" cy="4997152"/>
          </a:xfrm>
        </p:spPr>
        <p:txBody>
          <a:bodyPr>
            <a:noAutofit/>
          </a:bodyPr>
          <a:lstStyle/>
          <a:p>
            <a:r>
              <a:rPr lang="en-US" sz="2400" dirty="0" smtClean="0"/>
              <a:t>We exploit a </a:t>
            </a:r>
            <a:r>
              <a:rPr lang="en-US" sz="2400" b="1" dirty="0" smtClean="0"/>
              <a:t>rigorous, graph-based model </a:t>
            </a:r>
            <a:r>
              <a:rPr lang="en-US" sz="2400" dirty="0" smtClean="0"/>
              <a:t>on </a:t>
            </a:r>
            <a:r>
              <a:rPr lang="en-US" sz="2400" b="1" dirty="0" smtClean="0"/>
              <a:t>code-db dependencies</a:t>
            </a:r>
          </a:p>
          <a:p>
            <a:pPr lvl="1"/>
            <a:r>
              <a:rPr lang="en-US" sz="2000" dirty="0" smtClean="0"/>
              <a:t>modules (</a:t>
            </a:r>
            <a:r>
              <a:rPr lang="en-US" sz="2000" dirty="0" smtClean="0">
                <a:solidFill>
                  <a:srgbClr val="0000FF"/>
                </a:solidFill>
              </a:rPr>
              <a:t>tables</a:t>
            </a:r>
            <a:r>
              <a:rPr lang="en-US" sz="2000" dirty="0" smtClean="0"/>
              <a:t> and </a:t>
            </a:r>
            <a:r>
              <a:rPr lang="en-US" sz="2000" dirty="0" smtClean="0">
                <a:solidFill>
                  <a:srgbClr val="0000FF"/>
                </a:solidFill>
              </a:rPr>
              <a:t>queries</a:t>
            </a:r>
            <a:r>
              <a:rPr lang="en-US" sz="2000" dirty="0" smtClean="0"/>
              <a:t> embedded in the applications) as </a:t>
            </a:r>
            <a:r>
              <a:rPr lang="en-US" sz="2000" dirty="0" smtClean="0">
                <a:solidFill>
                  <a:srgbClr val="0000FF"/>
                </a:solidFill>
              </a:rPr>
              <a:t>nodes </a:t>
            </a:r>
            <a:r>
              <a:rPr lang="en-US" sz="2000" dirty="0" smtClean="0"/>
              <a:t>and </a:t>
            </a:r>
            <a:r>
              <a:rPr lang="en-US" sz="2000" dirty="0" smtClean="0">
                <a:solidFill>
                  <a:srgbClr val="C00000"/>
                </a:solidFill>
              </a:rPr>
              <a:t>data provision relationships </a:t>
            </a:r>
            <a:r>
              <a:rPr lang="en-US" sz="2000" dirty="0" smtClean="0"/>
              <a:t>as</a:t>
            </a:r>
            <a:r>
              <a:rPr lang="en-US" sz="2000" dirty="0" smtClean="0">
                <a:solidFill>
                  <a:srgbClr val="C00000"/>
                </a:solidFill>
              </a:rPr>
              <a:t> edges</a:t>
            </a:r>
          </a:p>
          <a:p>
            <a:endParaRPr lang="en-US" sz="1200" dirty="0" smtClean="0"/>
          </a:p>
          <a:p>
            <a:r>
              <a:rPr lang="en-US" sz="2400" dirty="0" smtClean="0"/>
              <a:t>We </a:t>
            </a:r>
            <a:r>
              <a:rPr lang="en-US" sz="2400" b="1" dirty="0" smtClean="0">
                <a:solidFill>
                  <a:srgbClr val="0000FF"/>
                </a:solidFill>
              </a:rPr>
              <a:t>cluster</a:t>
            </a:r>
            <a:r>
              <a:rPr lang="en-US" sz="2400" dirty="0" smtClean="0"/>
              <a:t> entities of the ecosystem in groups on the basis of their </a:t>
            </a:r>
            <a:r>
              <a:rPr lang="en-US" sz="2400" dirty="0" smtClean="0">
                <a:solidFill>
                  <a:srgbClr val="0000FF"/>
                </a:solidFill>
              </a:rPr>
              <a:t>strong interrelationship</a:t>
            </a:r>
          </a:p>
          <a:p>
            <a:endParaRPr lang="en-US" sz="1200" dirty="0" smtClean="0"/>
          </a:p>
          <a:p>
            <a:r>
              <a:rPr lang="en-US" sz="2400" dirty="0" smtClean="0"/>
              <a:t>We </a:t>
            </a:r>
            <a:r>
              <a:rPr lang="en-US" sz="2400" dirty="0" smtClean="0">
                <a:solidFill>
                  <a:srgbClr val="C00000"/>
                </a:solidFill>
              </a:rPr>
              <a:t>chart the ecosystem</a:t>
            </a:r>
            <a:r>
              <a:rPr lang="en-US" sz="2400" dirty="0" smtClean="0"/>
              <a:t> via a set of </a:t>
            </a:r>
            <a:r>
              <a:rPr lang="en-US" sz="2400" b="1" dirty="0" smtClean="0">
                <a:solidFill>
                  <a:srgbClr val="C00000"/>
                </a:solidFill>
              </a:rPr>
              <a:t>radial methods</a:t>
            </a:r>
            <a:r>
              <a:rPr lang="el-GR" sz="2400" b="1" dirty="0" smtClean="0">
                <a:solidFill>
                  <a:srgbClr val="C00000"/>
                </a:solidFill>
              </a:rPr>
              <a:t> </a:t>
            </a:r>
            <a:r>
              <a:rPr lang="en-US" sz="2400" dirty="0" smtClean="0"/>
              <a:t>and provide solutions for </a:t>
            </a:r>
            <a:endParaRPr lang="en-US" sz="2400" b="1" dirty="0" smtClean="0">
              <a:solidFill>
                <a:srgbClr val="C00000"/>
              </a:solidFill>
            </a:endParaRPr>
          </a:p>
          <a:p>
            <a:pPr lvl="1"/>
            <a:r>
              <a:rPr lang="en-US" sz="2000" dirty="0" smtClean="0"/>
              <a:t>… </a:t>
            </a:r>
            <a:r>
              <a:rPr lang="en-US" sz="2000" dirty="0" smtClean="0">
                <a:solidFill>
                  <a:srgbClr val="0000FF"/>
                </a:solidFill>
              </a:rPr>
              <a:t>cluster placement …</a:t>
            </a:r>
          </a:p>
          <a:p>
            <a:pPr lvl="1"/>
            <a:r>
              <a:rPr lang="en-US" sz="2000" dirty="0" smtClean="0"/>
              <a:t>… </a:t>
            </a:r>
            <a:r>
              <a:rPr lang="en-US" sz="2000" dirty="0" smtClean="0">
                <a:solidFill>
                  <a:srgbClr val="C00000"/>
                </a:solidFill>
              </a:rPr>
              <a:t>node placement within clusters …</a:t>
            </a:r>
          </a:p>
          <a:p>
            <a:pPr lvl="1"/>
            <a:r>
              <a:rPr lang="en-US" sz="2000" dirty="0" smtClean="0"/>
              <a:t>… tuning of </a:t>
            </a:r>
            <a:r>
              <a:rPr lang="en-US" sz="2000" dirty="0" smtClean="0">
                <a:solidFill>
                  <a:srgbClr val="7030A0"/>
                </a:solidFill>
              </a:rPr>
              <a:t>visual representation details  </a:t>
            </a:r>
            <a:r>
              <a:rPr lang="en-US" sz="2000" dirty="0" smtClean="0"/>
              <a:t>(shapes, colors, …)  …</a:t>
            </a:r>
          </a:p>
          <a:p>
            <a:pPr>
              <a:buNone/>
            </a:pPr>
            <a:r>
              <a:rPr lang="en-US" sz="2400" dirty="0" smtClean="0"/>
              <a:t>	all </a:t>
            </a:r>
            <a:r>
              <a:rPr lang="en-US" sz="2400" b="1" dirty="0" smtClean="0"/>
              <a:t>with the goal of reducing visual clutter</a:t>
            </a:r>
            <a:endParaRPr lang="en-US" sz="2400" b="1" dirty="0" smtClean="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Concentric Circles: radius calculation</a:t>
            </a:r>
            <a:endParaRPr lang="el-GR" dirty="0"/>
          </a:p>
        </p:txBody>
      </p:sp>
      <p:sp>
        <p:nvSpPr>
          <p:cNvPr id="3" name="Content Placeholder 2"/>
          <p:cNvSpPr>
            <a:spLocks noGrp="1"/>
          </p:cNvSpPr>
          <p:nvPr>
            <p:ph idx="1"/>
          </p:nvPr>
        </p:nvSpPr>
        <p:spPr/>
        <p:txBody>
          <a:bodyPr>
            <a:normAutofit/>
          </a:bodyPr>
          <a:lstStyle/>
          <a:p>
            <a:r>
              <a:rPr lang="en-US" dirty="0" smtClean="0"/>
              <a:t>Instead of having to deal with just one circle, we need to </a:t>
            </a:r>
            <a:r>
              <a:rPr lang="en-US" dirty="0" smtClean="0">
                <a:solidFill>
                  <a:srgbClr val="0000FF"/>
                </a:solidFill>
              </a:rPr>
              <a:t>compute the radius for each of the concentric circles</a:t>
            </a:r>
            <a:r>
              <a:rPr lang="en-US" dirty="0" smtClean="0"/>
              <a:t>, in a way that </a:t>
            </a:r>
            <a:r>
              <a:rPr lang="en-US" dirty="0" smtClean="0">
                <a:solidFill>
                  <a:srgbClr val="C00000"/>
                </a:solidFill>
              </a:rPr>
              <a:t>clusters do not overlap</a:t>
            </a:r>
          </a:p>
          <a:p>
            <a:r>
              <a:rPr lang="en-US" dirty="0" smtClean="0"/>
              <a:t>Overlap can be the result of two problems: </a:t>
            </a:r>
          </a:p>
          <a:p>
            <a:pPr marL="914400" lvl="1" indent="-514350"/>
            <a:r>
              <a:rPr lang="en-US" dirty="0" smtClean="0"/>
              <a:t>clusters of subsequent circles have radii big enough, so that they meet, or, </a:t>
            </a:r>
          </a:p>
          <a:p>
            <a:pPr marL="914400" lvl="1" indent="-514350"/>
            <a:r>
              <a:rPr lang="en-US" dirty="0" smtClean="0"/>
              <a:t>clusters on the same circle are big enough to intersect.</a:t>
            </a:r>
            <a:endParaRPr lang="el-GR"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80</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Concentric Circles: radius calculation to avoid cluster overlap in subsequent circles</a:t>
            </a:r>
            <a:br>
              <a:rPr lang="en-US" sz="3200" dirty="0" smtClean="0"/>
            </a:b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81</a:t>
            </a:fld>
            <a:endParaRPr lang="en-US">
              <a:solidFill>
                <a:prstClr val="black">
                  <a:tint val="75000"/>
                </a:prstClr>
              </a:solidFill>
            </a:endParaRPr>
          </a:p>
        </p:txBody>
      </p:sp>
      <p:sp>
        <p:nvSpPr>
          <p:cNvPr id="7" name="Rectangle 6"/>
          <p:cNvSpPr/>
          <p:nvPr/>
        </p:nvSpPr>
        <p:spPr>
          <a:xfrm>
            <a:off x="6084168" y="1406381"/>
            <a:ext cx="2880320" cy="5262979"/>
          </a:xfrm>
          <a:prstGeom prst="rect">
            <a:avLst/>
          </a:prstGeom>
        </p:spPr>
        <p:txBody>
          <a:bodyPr wrap="square">
            <a:spAutoFit/>
          </a:bodyPr>
          <a:lstStyle/>
          <a:p>
            <a:r>
              <a:rPr lang="en-US" sz="2400" dirty="0" smtClean="0"/>
              <a:t>We need to make sure that </a:t>
            </a:r>
            <a:r>
              <a:rPr lang="en-US" sz="2400" dirty="0" smtClean="0">
                <a:solidFill>
                  <a:srgbClr val="C00000"/>
                </a:solidFill>
              </a:rPr>
              <a:t>the radius of a circle </a:t>
            </a:r>
            <a:r>
              <a:rPr lang="en-US" sz="2400" i="1" dirty="0" err="1" smtClean="0">
                <a:solidFill>
                  <a:srgbClr val="C00000"/>
                </a:solidFill>
              </a:rPr>
              <a:t>K</a:t>
            </a:r>
            <a:r>
              <a:rPr lang="en-US" sz="2400" i="1" baseline="-25000" dirty="0" err="1" smtClean="0">
                <a:solidFill>
                  <a:srgbClr val="C00000"/>
                </a:solidFill>
              </a:rPr>
              <a:t>i</a:t>
            </a:r>
            <a:r>
              <a:rPr lang="en-US" sz="2400" dirty="0" smtClean="0">
                <a:solidFill>
                  <a:srgbClr val="C00000"/>
                </a:solidFill>
              </a:rPr>
              <a:t> </a:t>
            </a:r>
            <a:r>
              <a:rPr lang="en-US" sz="2400" dirty="0" smtClean="0"/>
              <a:t>is </a:t>
            </a:r>
            <a:r>
              <a:rPr lang="en-US" sz="2400" u="sng" dirty="0" smtClean="0"/>
              <a:t>larger than the sum of </a:t>
            </a:r>
          </a:p>
          <a:p>
            <a:pPr marL="400050" indent="-400050">
              <a:buAutoNum type="romanLcParenBoth"/>
            </a:pPr>
            <a:r>
              <a:rPr lang="en-US" sz="2400" dirty="0" smtClean="0"/>
              <a:t>the radius of its </a:t>
            </a:r>
            <a:r>
              <a:rPr lang="en-US" sz="2400" dirty="0" smtClean="0">
                <a:solidFill>
                  <a:srgbClr val="0000FF"/>
                </a:solidFill>
              </a:rPr>
              <a:t>previous circle </a:t>
            </a:r>
            <a:r>
              <a:rPr lang="en-US" sz="2400" i="1" dirty="0" smtClean="0">
                <a:solidFill>
                  <a:srgbClr val="0000FF"/>
                </a:solidFill>
              </a:rPr>
              <a:t>K</a:t>
            </a:r>
            <a:r>
              <a:rPr lang="en-US" sz="2400" i="1" baseline="-25000" dirty="0" smtClean="0">
                <a:solidFill>
                  <a:srgbClr val="0000FF"/>
                </a:solidFill>
              </a:rPr>
              <a:t>i-1</a:t>
            </a:r>
            <a:r>
              <a:rPr lang="en-US" sz="2400" dirty="0" smtClean="0">
                <a:solidFill>
                  <a:srgbClr val="0000FF"/>
                </a:solidFill>
              </a:rPr>
              <a:t>, </a:t>
            </a:r>
          </a:p>
          <a:p>
            <a:pPr marL="400050" indent="-400050">
              <a:buAutoNum type="romanLcParenBoth"/>
            </a:pPr>
            <a:r>
              <a:rPr lang="en-US" sz="2400" dirty="0" smtClean="0"/>
              <a:t>the radius of its larger cluster </a:t>
            </a:r>
            <a:r>
              <a:rPr lang="en-US" sz="2400" i="1" dirty="0" err="1" smtClean="0">
                <a:solidFill>
                  <a:srgbClr val="008000"/>
                </a:solidFill>
              </a:rPr>
              <a:t>R</a:t>
            </a:r>
            <a:r>
              <a:rPr lang="en-US" sz="2400" i="1" baseline="-25000" dirty="0" err="1" smtClean="0">
                <a:solidFill>
                  <a:srgbClr val="008000"/>
                </a:solidFill>
              </a:rPr>
              <a:t>max</a:t>
            </a:r>
            <a:r>
              <a:rPr lang="en-US" sz="2400" i="1" dirty="0" smtClean="0">
                <a:solidFill>
                  <a:srgbClr val="008000"/>
                </a:solidFill>
              </a:rPr>
              <a:t>(C</a:t>
            </a:r>
            <a:r>
              <a:rPr lang="en-US" sz="2400" i="1" baseline="-25000" dirty="0" smtClean="0">
                <a:solidFill>
                  <a:srgbClr val="008000"/>
                </a:solidFill>
              </a:rPr>
              <a:t>ki-1</a:t>
            </a:r>
            <a:r>
              <a:rPr lang="en-US" sz="2400" i="1" dirty="0" smtClean="0">
                <a:solidFill>
                  <a:srgbClr val="008000"/>
                </a:solidFill>
              </a:rPr>
              <a:t>)</a:t>
            </a:r>
            <a:r>
              <a:rPr lang="en-US" sz="2400" dirty="0" smtClean="0"/>
              <a:t> on the </a:t>
            </a:r>
            <a:r>
              <a:rPr lang="en-US" sz="2400" dirty="0" smtClean="0">
                <a:solidFill>
                  <a:srgbClr val="008000"/>
                </a:solidFill>
              </a:rPr>
              <a:t>previous circle</a:t>
            </a:r>
            <a:r>
              <a:rPr lang="en-US" sz="2400" dirty="0" smtClean="0"/>
              <a:t>,</a:t>
            </a:r>
          </a:p>
          <a:p>
            <a:pPr marL="400050" indent="-400050">
              <a:buAutoNum type="romanLcParenBoth"/>
            </a:pPr>
            <a:r>
              <a:rPr lang="en-US" sz="2400" dirty="0" smtClean="0"/>
              <a:t>the radius of the </a:t>
            </a:r>
            <a:r>
              <a:rPr lang="en-US" sz="2400" dirty="0" smtClean="0">
                <a:solidFill>
                  <a:srgbClr val="FF0000"/>
                </a:solidFill>
              </a:rPr>
              <a:t>larger cluster of the current circle </a:t>
            </a:r>
            <a:r>
              <a:rPr lang="en-US" sz="2400" i="1" dirty="0" err="1" smtClean="0">
                <a:solidFill>
                  <a:srgbClr val="FF0000"/>
                </a:solidFill>
              </a:rPr>
              <a:t>R</a:t>
            </a:r>
            <a:r>
              <a:rPr lang="en-US" sz="2400" i="1" baseline="-25000" dirty="0" err="1" smtClean="0">
                <a:solidFill>
                  <a:srgbClr val="FF0000"/>
                </a:solidFill>
              </a:rPr>
              <a:t>max</a:t>
            </a:r>
            <a:r>
              <a:rPr lang="en-US" sz="2400" i="1" dirty="0" smtClean="0">
                <a:solidFill>
                  <a:srgbClr val="FF0000"/>
                </a:solidFill>
              </a:rPr>
              <a:t>(</a:t>
            </a:r>
            <a:r>
              <a:rPr lang="en-US" sz="2400" i="1" dirty="0" err="1" smtClean="0">
                <a:solidFill>
                  <a:srgbClr val="FF0000"/>
                </a:solidFill>
              </a:rPr>
              <a:t>C</a:t>
            </a:r>
            <a:r>
              <a:rPr lang="en-US" sz="2400" i="1" baseline="-25000" dirty="0" err="1" smtClean="0">
                <a:solidFill>
                  <a:srgbClr val="FF0000"/>
                </a:solidFill>
              </a:rPr>
              <a:t>ki</a:t>
            </a:r>
            <a:r>
              <a:rPr lang="en-US" sz="2400" i="1" dirty="0" smtClean="0">
                <a:solidFill>
                  <a:srgbClr val="FF0000"/>
                </a:solidFill>
              </a:rPr>
              <a:t>)</a:t>
            </a:r>
            <a:r>
              <a:rPr lang="en-US" sz="2400" dirty="0" smtClean="0"/>
              <a:t>. </a:t>
            </a: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28" name="Object 4"/>
          <p:cNvGraphicFramePr>
            <a:graphicFrameLocks noChangeAspect="1"/>
          </p:cNvGraphicFramePr>
          <p:nvPr/>
        </p:nvGraphicFramePr>
        <p:xfrm>
          <a:off x="107504" y="2048594"/>
          <a:ext cx="5038725" cy="4476750"/>
        </p:xfrm>
        <a:graphic>
          <a:graphicData uri="http://schemas.openxmlformats.org/presentationml/2006/ole">
            <p:oleObj spid="_x0000_s1028" name="Visio" r:id="rId4" imgW="3278333" imgH="2918430" progId="Visio.Drawing.11">
              <p:embed/>
            </p:oleObj>
          </a:graphicData>
        </a:graphic>
      </p:graphicFrame>
      <p:sp>
        <p:nvSpPr>
          <p:cNvPr id="8" name="Rectangle 7"/>
          <p:cNvSpPr/>
          <p:nvPr/>
        </p:nvSpPr>
        <p:spPr>
          <a:xfrm>
            <a:off x="179512" y="1196752"/>
            <a:ext cx="5544616" cy="523220"/>
          </a:xfrm>
          <a:prstGeom prst="rect">
            <a:avLst/>
          </a:prstGeom>
        </p:spPr>
        <p:txBody>
          <a:bodyPr wrap="square">
            <a:spAutoFit/>
          </a:bodyPr>
          <a:lstStyle/>
          <a:p>
            <a:r>
              <a:rPr lang="pt-BR" sz="2800" dirty="0" smtClean="0">
                <a:solidFill>
                  <a:srgbClr val="C00000"/>
                </a:solidFill>
              </a:rPr>
              <a:t>R(K</a:t>
            </a:r>
            <a:r>
              <a:rPr lang="pt-BR" sz="2800" baseline="-25000" dirty="0" smtClean="0">
                <a:solidFill>
                  <a:srgbClr val="C00000"/>
                </a:solidFill>
              </a:rPr>
              <a:t>i</a:t>
            </a:r>
            <a:r>
              <a:rPr lang="pt-BR" sz="2800" dirty="0" smtClean="0">
                <a:solidFill>
                  <a:srgbClr val="C00000"/>
                </a:solidFill>
              </a:rPr>
              <a:t>) </a:t>
            </a:r>
            <a:r>
              <a:rPr lang="pt-BR" sz="2800" dirty="0" smtClean="0"/>
              <a:t>= </a:t>
            </a:r>
            <a:r>
              <a:rPr lang="pt-BR" sz="2800" dirty="0" smtClean="0">
                <a:solidFill>
                  <a:srgbClr val="0000FF"/>
                </a:solidFill>
              </a:rPr>
              <a:t>R(K</a:t>
            </a:r>
            <a:r>
              <a:rPr lang="pt-BR" sz="2800" baseline="-25000" dirty="0" smtClean="0">
                <a:solidFill>
                  <a:srgbClr val="0000FF"/>
                </a:solidFill>
              </a:rPr>
              <a:t>i-1</a:t>
            </a:r>
            <a:r>
              <a:rPr lang="pt-BR" sz="2800" dirty="0" smtClean="0">
                <a:solidFill>
                  <a:srgbClr val="0000FF"/>
                </a:solidFill>
              </a:rPr>
              <a:t>) </a:t>
            </a:r>
            <a:r>
              <a:rPr lang="pt-BR" sz="2800" dirty="0" smtClean="0"/>
              <a:t>+ </a:t>
            </a:r>
            <a:r>
              <a:rPr lang="pt-BR" sz="2800" dirty="0" smtClean="0">
                <a:solidFill>
                  <a:srgbClr val="008000"/>
                </a:solidFill>
              </a:rPr>
              <a:t>R</a:t>
            </a:r>
            <a:r>
              <a:rPr lang="pt-BR" sz="2800" baseline="-25000" dirty="0" smtClean="0">
                <a:solidFill>
                  <a:srgbClr val="008000"/>
                </a:solidFill>
              </a:rPr>
              <a:t>max</a:t>
            </a:r>
            <a:r>
              <a:rPr lang="pt-BR" sz="2800" dirty="0" smtClean="0">
                <a:solidFill>
                  <a:srgbClr val="008000"/>
                </a:solidFill>
              </a:rPr>
              <a:t>(C</a:t>
            </a:r>
            <a:r>
              <a:rPr lang="pt-BR" sz="2800" baseline="-25000" dirty="0" smtClean="0">
                <a:solidFill>
                  <a:srgbClr val="008000"/>
                </a:solidFill>
              </a:rPr>
              <a:t>Ki-1</a:t>
            </a:r>
            <a:r>
              <a:rPr lang="pt-BR" sz="2800" dirty="0" smtClean="0">
                <a:solidFill>
                  <a:srgbClr val="008000"/>
                </a:solidFill>
              </a:rPr>
              <a:t>)+</a:t>
            </a:r>
            <a:r>
              <a:rPr lang="pt-BR" sz="2800" dirty="0" smtClean="0">
                <a:solidFill>
                  <a:srgbClr val="FF0000"/>
                </a:solidFill>
              </a:rPr>
              <a:t>R</a:t>
            </a:r>
            <a:r>
              <a:rPr lang="pt-BR" sz="2800" baseline="-25000" dirty="0" smtClean="0">
                <a:solidFill>
                  <a:srgbClr val="FF0000"/>
                </a:solidFill>
              </a:rPr>
              <a:t>max</a:t>
            </a:r>
            <a:r>
              <a:rPr lang="pt-BR" sz="2800" dirty="0" smtClean="0">
                <a:solidFill>
                  <a:srgbClr val="FF0000"/>
                </a:solidFill>
              </a:rPr>
              <a:t>(C</a:t>
            </a:r>
            <a:r>
              <a:rPr lang="pt-BR" sz="2800" baseline="-25000" dirty="0" smtClean="0">
                <a:solidFill>
                  <a:srgbClr val="FF0000"/>
                </a:solidFill>
              </a:rPr>
              <a:t>Ki</a:t>
            </a:r>
            <a:r>
              <a:rPr lang="pt-BR" sz="2800" dirty="0" smtClean="0">
                <a:solidFill>
                  <a:srgbClr val="FF0000"/>
                </a:solidFill>
              </a:rPr>
              <a:t>)</a:t>
            </a:r>
            <a:endParaRPr lang="el-GR" sz="2800" dirty="0">
              <a:solidFill>
                <a:srgbClr val="FF00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Concentric Circles: radius calculation to avoid cluster overlap in the same circle</a:t>
            </a:r>
            <a:endParaRPr lang="el-GR" sz="3200" dirty="0"/>
          </a:p>
        </p:txBody>
      </p:sp>
      <p:sp>
        <p:nvSpPr>
          <p:cNvPr id="3" name="Content Placeholder 2"/>
          <p:cNvSpPr>
            <a:spLocks noGrp="1"/>
          </p:cNvSpPr>
          <p:nvPr>
            <p:ph idx="1"/>
          </p:nvPr>
        </p:nvSpPr>
        <p:spPr/>
        <p:txBody>
          <a:bodyPr>
            <a:normAutofit/>
          </a:bodyPr>
          <a:lstStyle/>
          <a:p>
            <a:r>
              <a:rPr lang="en-US" dirty="0" smtClean="0">
                <a:solidFill>
                  <a:srgbClr val="C00000"/>
                </a:solidFill>
              </a:rPr>
              <a:t>To avoid the overlap of clusters on the same circle</a:t>
            </a:r>
            <a:r>
              <a:rPr lang="en-US" dirty="0" smtClean="0"/>
              <a:t>, we </a:t>
            </a:r>
            <a:r>
              <a:rPr lang="en-US" dirty="0" smtClean="0">
                <a:solidFill>
                  <a:srgbClr val="C00000"/>
                </a:solidFill>
              </a:rPr>
              <a:t>compute </a:t>
            </a:r>
            <a:r>
              <a:rPr lang="en-US" i="1" dirty="0" err="1" smtClean="0">
                <a:solidFill>
                  <a:srgbClr val="C00000"/>
                </a:solidFill>
              </a:rPr>
              <a:t>R</a:t>
            </a:r>
            <a:r>
              <a:rPr lang="en-US" i="1" baseline="-25000" dirty="0" err="1" smtClean="0">
                <a:solidFill>
                  <a:srgbClr val="C00000"/>
                </a:solidFill>
              </a:rPr>
              <a:t>i</a:t>
            </a:r>
            <a:r>
              <a:rPr lang="en-US" dirty="0" smtClean="0">
                <a:solidFill>
                  <a:srgbClr val="C00000"/>
                </a:solidFill>
              </a:rPr>
              <a:t> </a:t>
            </a:r>
            <a:r>
              <a:rPr lang="en-US" dirty="0" smtClean="0">
                <a:solidFill>
                  <a:srgbClr val="0000FF"/>
                </a:solidFill>
              </a:rPr>
              <a:t>via the encompassing circle’s periphery (</a:t>
            </a:r>
            <a:r>
              <a:rPr lang="en-US" i="1" dirty="0" smtClean="0">
                <a:solidFill>
                  <a:srgbClr val="0000FF"/>
                </a:solidFill>
              </a:rPr>
              <a:t>2</a:t>
            </a:r>
            <a:r>
              <a:rPr lang="el-GR" i="1" dirty="0" smtClean="0">
                <a:solidFill>
                  <a:srgbClr val="0000FF"/>
                </a:solidFill>
              </a:rPr>
              <a:t>π</a:t>
            </a:r>
            <a:r>
              <a:rPr lang="en-US" i="1" dirty="0" err="1" smtClean="0">
                <a:solidFill>
                  <a:srgbClr val="0000FF"/>
                </a:solidFill>
              </a:rPr>
              <a:t>R</a:t>
            </a:r>
            <a:r>
              <a:rPr lang="en-US" i="1" baseline="-25000" dirty="0" err="1" smtClean="0">
                <a:solidFill>
                  <a:srgbClr val="0000FF"/>
                </a:solidFill>
              </a:rPr>
              <a:t>i</a:t>
            </a:r>
            <a:r>
              <a:rPr lang="en-US" dirty="0" smtClean="0">
                <a:solidFill>
                  <a:srgbClr val="0000FF"/>
                </a:solidFill>
              </a:rPr>
              <a:t>)</a:t>
            </a:r>
            <a:r>
              <a:rPr lang="en-US" dirty="0" smtClean="0"/>
              <a:t> that can be </a:t>
            </a:r>
            <a:r>
              <a:rPr lang="en-US" dirty="0" smtClean="0">
                <a:solidFill>
                  <a:srgbClr val="0000FF"/>
                </a:solidFill>
              </a:rPr>
              <a:t>approximated as the periphery of the inscribed polygon</a:t>
            </a:r>
            <a:r>
              <a:rPr lang="en-US" dirty="0" smtClean="0"/>
              <a:t> (sum of twice the radii of the circle’s clusters)</a:t>
            </a:r>
            <a:endParaRPr lang="el-GR" dirty="0" smtClean="0"/>
          </a:p>
          <a:p>
            <a:pPr>
              <a:buNone/>
            </a:pPr>
            <a:endParaRPr lang="el-GR" dirty="0" smtClean="0"/>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82</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Concentric Circles: radius calculation for each circle</a:t>
            </a:r>
            <a:endParaRPr lang="el-GR" sz="4000" dirty="0"/>
          </a:p>
        </p:txBody>
      </p:sp>
      <p:sp>
        <p:nvSpPr>
          <p:cNvPr id="3" name="Content Placeholder 2"/>
          <p:cNvSpPr>
            <a:spLocks noGrp="1"/>
          </p:cNvSpPr>
          <p:nvPr>
            <p:ph idx="1"/>
          </p:nvPr>
        </p:nvSpPr>
        <p:spPr>
          <a:xfrm>
            <a:off x="457200" y="1600200"/>
            <a:ext cx="8229600" cy="4997152"/>
          </a:xfrm>
        </p:spPr>
        <p:txBody>
          <a:bodyPr>
            <a:normAutofit/>
          </a:bodyPr>
          <a:lstStyle/>
          <a:p>
            <a:r>
              <a:rPr lang="en-US" sz="2400" dirty="0" smtClean="0"/>
              <a:t> Finally, </a:t>
            </a:r>
            <a:r>
              <a:rPr lang="en-US" sz="2400" b="1" dirty="0" smtClean="0"/>
              <a:t>to calculate the radius of a circle</a:t>
            </a:r>
            <a:r>
              <a:rPr lang="en-US" sz="2400" dirty="0" smtClean="0"/>
              <a:t>: </a:t>
            </a:r>
          </a:p>
          <a:p>
            <a:pPr lvl="1"/>
            <a:r>
              <a:rPr lang="en-US" sz="2000" dirty="0" smtClean="0"/>
              <a:t>we take the </a:t>
            </a:r>
            <a:r>
              <a:rPr lang="en-US" sz="2000" dirty="0" smtClean="0">
                <a:solidFill>
                  <a:srgbClr val="C00000"/>
                </a:solidFill>
              </a:rPr>
              <a:t>maximum of the two values </a:t>
            </a:r>
            <a:r>
              <a:rPr lang="en-US" sz="2000" dirty="0" smtClean="0"/>
              <a:t>of the two aforementioned solutions and </a:t>
            </a:r>
          </a:p>
          <a:p>
            <a:pPr lvl="1"/>
            <a:r>
              <a:rPr lang="en-US" sz="2000" dirty="0" smtClean="0"/>
              <a:t>we use </a:t>
            </a:r>
            <a:r>
              <a:rPr lang="en-US" sz="2000" dirty="0" smtClean="0">
                <a:solidFill>
                  <a:srgbClr val="0000FF"/>
                </a:solidFill>
              </a:rPr>
              <a:t>an additional whitespace factor </a:t>
            </a:r>
            <a:r>
              <a:rPr lang="en-US" sz="2000" i="1" dirty="0" smtClean="0">
                <a:solidFill>
                  <a:srgbClr val="0000FF"/>
                </a:solidFill>
              </a:rPr>
              <a:t>w</a:t>
            </a:r>
            <a:r>
              <a:rPr lang="en-US" sz="2000" dirty="0" smtClean="0"/>
              <a:t> to enlarge it slightly (typically, we use a fixed value of 1.2 for </a:t>
            </a:r>
            <a:r>
              <a:rPr lang="en-US" sz="2000" i="1" dirty="0" smtClean="0"/>
              <a:t>w</a:t>
            </a:r>
            <a:r>
              <a:rPr lang="en-US" sz="2000" dirty="0" smtClean="0"/>
              <a:t>).</a:t>
            </a:r>
          </a:p>
          <a:p>
            <a:pPr lvl="1"/>
            <a:endParaRPr lang="en-US" sz="2000" dirty="0" smtClean="0"/>
          </a:p>
          <a:p>
            <a:pPr lvl="1"/>
            <a:endParaRPr lang="en-US" sz="2000" dirty="0" smtClean="0"/>
          </a:p>
          <a:p>
            <a:pPr lvl="1"/>
            <a:endParaRPr lang="en-US" sz="2000" dirty="0" smtClean="0"/>
          </a:p>
          <a:p>
            <a:pPr lvl="1"/>
            <a:endParaRPr lang="en-US" sz="2000" dirty="0" smtClean="0"/>
          </a:p>
          <a:p>
            <a:r>
              <a:rPr lang="en-US" sz="2400" b="1" dirty="0" smtClean="0"/>
              <a:t>Clusters</a:t>
            </a:r>
            <a:r>
              <a:rPr lang="en-US" sz="2400" dirty="0" smtClean="0"/>
              <a:t> </a:t>
            </a:r>
            <a:r>
              <a:rPr lang="en-US" sz="2400" b="1" dirty="0" smtClean="0"/>
              <a:t>of the same circle </a:t>
            </a:r>
            <a:r>
              <a:rPr lang="en-US" sz="2400" dirty="0" smtClean="0"/>
              <a:t>have </a:t>
            </a:r>
            <a:r>
              <a:rPr lang="en-US" sz="2400" b="1" dirty="0" smtClean="0"/>
              <a:t>equal</a:t>
            </a:r>
            <a:r>
              <a:rPr lang="en-US" sz="2400" dirty="0" smtClean="0"/>
              <a:t> segments with an </a:t>
            </a:r>
            <a:r>
              <a:rPr lang="en-US" sz="2400" b="1" dirty="0" smtClean="0"/>
              <a:t>angle</a:t>
            </a:r>
            <a:r>
              <a:rPr lang="en-US" sz="2400" dirty="0" smtClean="0"/>
              <a:t>:</a:t>
            </a:r>
          </a:p>
          <a:p>
            <a:pPr lvl="1"/>
            <a:endParaRPr lang="en-US" sz="2000" dirty="0" smtClean="0"/>
          </a:p>
          <a:p>
            <a:pPr>
              <a:buNone/>
            </a:pPr>
            <a:r>
              <a:rPr lang="en-US" sz="2400" dirty="0" smtClean="0"/>
              <a:t>	where </a:t>
            </a:r>
            <a:r>
              <a:rPr lang="en-US" sz="2400" i="1" dirty="0" smtClean="0"/>
              <a:t>n</a:t>
            </a:r>
            <a:r>
              <a:rPr lang="en-US" sz="2400" dirty="0" smtClean="0"/>
              <a:t>:</a:t>
            </a:r>
            <a:r>
              <a:rPr lang="en-US" sz="2400" i="1" dirty="0" smtClean="0"/>
              <a:t> </a:t>
            </a:r>
            <a:r>
              <a:rPr lang="en-US" sz="2400" dirty="0" smtClean="0"/>
              <a:t>the number of clusters on circle </a:t>
            </a:r>
            <a:r>
              <a:rPr lang="en-US" sz="2400" i="1" dirty="0" err="1" smtClean="0"/>
              <a:t>K</a:t>
            </a:r>
            <a:r>
              <a:rPr lang="en-US" sz="2400" i="1" baseline="-25000" dirty="0" err="1" smtClean="0"/>
              <a:t>i</a:t>
            </a:r>
            <a:endParaRPr lang="en-US" sz="2400" i="1" baseline="-25000" dirty="0" smtClean="0"/>
          </a:p>
          <a:p>
            <a:pPr lvl="1">
              <a:buNone/>
            </a:pPr>
            <a:endParaRPr lang="el-GR" sz="2000" dirty="0" smtClean="0"/>
          </a:p>
          <a:p>
            <a:pPr>
              <a:buNone/>
            </a:pP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83</a:t>
            </a:fld>
            <a:endParaRPr lang="en-US">
              <a:solidFill>
                <a:prstClr val="black">
                  <a:tint val="75000"/>
                </a:prstClr>
              </a:solidFill>
            </a:endParaRPr>
          </a:p>
        </p:txBody>
      </p:sp>
      <p:pic>
        <p:nvPicPr>
          <p:cNvPr id="93186" name="Picture 2" descr="D:\Users\pvassil\RESEARCH\ACCEPTED\2014\14ER\Presentation\eq08.png"/>
          <p:cNvPicPr>
            <a:picLocks noChangeAspect="1" noChangeArrowheads="1"/>
          </p:cNvPicPr>
          <p:nvPr/>
        </p:nvPicPr>
        <p:blipFill>
          <a:blip r:embed="rId3" cstate="print"/>
          <a:srcRect/>
          <a:stretch>
            <a:fillRect/>
          </a:stretch>
        </p:blipFill>
        <p:spPr bwMode="auto">
          <a:xfrm>
            <a:off x="1043608" y="3501008"/>
            <a:ext cx="6542509" cy="1275343"/>
          </a:xfrm>
          <a:prstGeom prst="rect">
            <a:avLst/>
          </a:prstGeom>
          <a:noFill/>
        </p:spPr>
      </p:pic>
      <p:pic>
        <p:nvPicPr>
          <p:cNvPr id="93187" name="Picture 3" descr="D:\Users\pvassil\RESEARCH\ACCEPTED\2014\14ER\Presentation\eq09.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45227" y="5463886"/>
            <a:ext cx="1816726" cy="562540"/>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5096319" y="116632"/>
            <a:ext cx="2644033" cy="2904102"/>
          </a:xfrm>
          <a:prstGeom prst="rect">
            <a:avLst/>
          </a:prstGeom>
        </p:spPr>
      </p:pic>
      <p:pic>
        <p:nvPicPr>
          <p:cNvPr id="9" name="Picture 8"/>
          <p:cNvPicPr>
            <a:picLocks noChangeAspect="1"/>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51520" y="1412776"/>
            <a:ext cx="2554009" cy="2774067"/>
          </a:xfrm>
          <a:prstGeom prst="rect">
            <a:avLst/>
          </a:prstGeom>
        </p:spPr>
      </p:pic>
      <p:sp>
        <p:nvSpPr>
          <p:cNvPr id="2" name="Title 1"/>
          <p:cNvSpPr>
            <a:spLocks noGrp="1"/>
          </p:cNvSpPr>
          <p:nvPr>
            <p:ph type="title"/>
          </p:nvPr>
        </p:nvSpPr>
        <p:spPr/>
        <p:txBody>
          <a:bodyPr/>
          <a:lstStyle/>
          <a:p>
            <a:pPr algn="l"/>
            <a:r>
              <a:rPr lang="en-US" dirty="0" smtClean="0"/>
              <a:t>Concentric circles</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84</a:t>
            </a:fld>
            <a:endParaRPr lang="en-US">
              <a:solidFill>
                <a:prstClr val="black">
                  <a:tint val="75000"/>
                </a:prstClr>
              </a:solidFill>
            </a:endParaRPr>
          </a:p>
        </p:txBody>
      </p:sp>
      <p:sp>
        <p:nvSpPr>
          <p:cNvPr id="5" name="TextBox 4"/>
          <p:cNvSpPr txBox="1"/>
          <p:nvPr/>
        </p:nvSpPr>
        <p:spPr>
          <a:xfrm>
            <a:off x="323528" y="1412776"/>
            <a:ext cx="864096" cy="369332"/>
          </a:xfrm>
          <a:prstGeom prst="rect">
            <a:avLst/>
          </a:prstGeom>
          <a:noFill/>
        </p:spPr>
        <p:txBody>
          <a:bodyPr wrap="square" rtlCol="0">
            <a:spAutoFit/>
          </a:bodyPr>
          <a:lstStyle/>
          <a:p>
            <a:r>
              <a:rPr lang="en-US" dirty="0" err="1" smtClean="0"/>
              <a:t>bioSQL</a:t>
            </a:r>
            <a:endParaRPr lang="el-GR" dirty="0"/>
          </a:p>
        </p:txBody>
      </p:sp>
      <p:sp>
        <p:nvSpPr>
          <p:cNvPr id="6" name="TextBox 5"/>
          <p:cNvSpPr txBox="1"/>
          <p:nvPr/>
        </p:nvSpPr>
        <p:spPr>
          <a:xfrm>
            <a:off x="7092280" y="188640"/>
            <a:ext cx="864096" cy="369332"/>
          </a:xfrm>
          <a:prstGeom prst="rect">
            <a:avLst/>
          </a:prstGeom>
          <a:noFill/>
        </p:spPr>
        <p:txBody>
          <a:bodyPr wrap="square" rtlCol="0">
            <a:spAutoFit/>
          </a:bodyPr>
          <a:lstStyle/>
          <a:p>
            <a:r>
              <a:rPr lang="en-US" dirty="0" err="1" smtClean="0"/>
              <a:t>Drupal</a:t>
            </a:r>
            <a:endParaRPr lang="el-GR" dirty="0"/>
          </a:p>
        </p:txBody>
      </p:sp>
      <p:sp>
        <p:nvSpPr>
          <p:cNvPr id="7" name="TextBox 6"/>
          <p:cNvSpPr txBox="1"/>
          <p:nvPr/>
        </p:nvSpPr>
        <p:spPr>
          <a:xfrm>
            <a:off x="1547664" y="6021288"/>
            <a:ext cx="1224136" cy="369332"/>
          </a:xfrm>
          <a:prstGeom prst="rect">
            <a:avLst/>
          </a:prstGeom>
          <a:noFill/>
        </p:spPr>
        <p:txBody>
          <a:bodyPr wrap="square" rtlCol="0">
            <a:spAutoFit/>
          </a:bodyPr>
          <a:lstStyle/>
          <a:p>
            <a:r>
              <a:rPr lang="en-US" dirty="0" err="1" smtClean="0"/>
              <a:t>OpenCart</a:t>
            </a:r>
            <a:endParaRPr lang="el-GR" dirty="0"/>
          </a:p>
        </p:txBody>
      </p:sp>
      <p:sp>
        <p:nvSpPr>
          <p:cNvPr id="8" name="TextBox 7"/>
          <p:cNvSpPr txBox="1"/>
          <p:nvPr/>
        </p:nvSpPr>
        <p:spPr>
          <a:xfrm>
            <a:off x="7740352" y="3284984"/>
            <a:ext cx="1224136" cy="369332"/>
          </a:xfrm>
          <a:prstGeom prst="rect">
            <a:avLst/>
          </a:prstGeom>
          <a:noFill/>
        </p:spPr>
        <p:txBody>
          <a:bodyPr wrap="square" rtlCol="0">
            <a:spAutoFit/>
          </a:bodyPr>
          <a:lstStyle/>
          <a:p>
            <a:pPr algn="r"/>
            <a:r>
              <a:rPr lang="en-US" dirty="0" err="1" smtClean="0"/>
              <a:t>ZenCart</a:t>
            </a:r>
            <a:endParaRPr lang="el-GR" dirty="0"/>
          </a:p>
        </p:txBody>
      </p:sp>
      <p:pic>
        <p:nvPicPr>
          <p:cNvPr id="11" name="Picture 10"/>
          <p:cNvPicPr>
            <a:picLocks noChangeAspect="1"/>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263238" y="3717032"/>
            <a:ext cx="2880762" cy="2754062"/>
          </a:xfrm>
          <a:prstGeom prst="rect">
            <a:avLst/>
          </a:prstGeom>
        </p:spPr>
      </p:pic>
      <p:pic>
        <p:nvPicPr>
          <p:cNvPr id="12" name="Picture 11"/>
          <p:cNvPicPr>
            <a:picLocks noChangeAspect="1"/>
          </p:cNvPicPr>
          <p:nvPr/>
        </p:nvPicPr>
        <p:blipFill>
          <a:blip r:embed="rId5"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601368" y="4005064"/>
            <a:ext cx="2690712" cy="2674041"/>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Concentric Arcs Layout</a:t>
            </a:r>
            <a:endParaRPr lang="el-GR" dirty="0"/>
          </a:p>
        </p:txBody>
      </p:sp>
      <p:sp>
        <p:nvSpPr>
          <p:cNvPr id="3" name="Content Placeholder 2"/>
          <p:cNvSpPr>
            <a:spLocks noGrp="1"/>
          </p:cNvSpPr>
          <p:nvPr>
            <p:ph idx="1"/>
          </p:nvPr>
        </p:nvSpPr>
        <p:spPr>
          <a:xfrm>
            <a:off x="457200" y="1600200"/>
            <a:ext cx="5194920" cy="4525963"/>
          </a:xfrm>
        </p:spPr>
        <p:txBody>
          <a:bodyPr>
            <a:normAutofit lnSpcReduction="10000"/>
          </a:bodyPr>
          <a:lstStyle/>
          <a:p>
            <a:r>
              <a:rPr lang="en-US" dirty="0" smtClean="0"/>
              <a:t>To attain better space utilization, we can place the clusters in a set of concentric arcs, instead of concentric circles</a:t>
            </a:r>
            <a:r>
              <a:rPr lang="el-GR" dirty="0" smtClean="0"/>
              <a:t>.</a:t>
            </a:r>
            <a:r>
              <a:rPr lang="en-US" dirty="0" smtClean="0"/>
              <a:t> </a:t>
            </a:r>
          </a:p>
          <a:p>
            <a:pPr lvl="1"/>
            <a:r>
              <a:rPr lang="en-US" dirty="0" smtClean="0"/>
              <a:t>the small clusters are placed in the upper left corner </a:t>
            </a:r>
            <a:endParaRPr lang="el-GR" dirty="0" smtClean="0"/>
          </a:p>
          <a:p>
            <a:pPr lvl="1"/>
            <a:r>
              <a:rPr lang="en-US" dirty="0" smtClean="0"/>
              <a:t>there is less whitespace devoted to guard against cluster intersection</a:t>
            </a:r>
            <a:endParaRPr lang="el-GR"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85</a:t>
            </a:fld>
            <a:endParaRPr lang="en-US">
              <a:solidFill>
                <a:prstClr val="black">
                  <a:tint val="75000"/>
                </a:prstClr>
              </a:solidFill>
            </a:endParaRPr>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286"/>
          <a:stretch>
            <a:fillRect/>
          </a:stretch>
        </p:blipFill>
        <p:spPr>
          <a:xfrm>
            <a:off x="6156176" y="3905672"/>
            <a:ext cx="2814078" cy="2952328"/>
          </a:xfrm>
          <a:prstGeom prst="rect">
            <a:avLst/>
          </a:prstGeom>
        </p:spPr>
      </p:pic>
      <p:pic>
        <p:nvPicPr>
          <p:cNvPr id="7" name="Picture 6"/>
          <p:cNvPicPr>
            <a:picLocks noChangeAspect="1"/>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660232" y="332656"/>
            <a:ext cx="2273935" cy="2890765"/>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Concentric Arcs Layout </a:t>
            </a:r>
            <a:endParaRPr lang="el-GR" dirty="0"/>
          </a:p>
        </p:txBody>
      </p:sp>
      <p:sp>
        <p:nvSpPr>
          <p:cNvPr id="3" name="Content Placeholder 2"/>
          <p:cNvSpPr>
            <a:spLocks noGrp="1"/>
          </p:cNvSpPr>
          <p:nvPr>
            <p:ph idx="1"/>
          </p:nvPr>
        </p:nvSpPr>
        <p:spPr>
          <a:xfrm>
            <a:off x="457200" y="1600200"/>
            <a:ext cx="6059016" cy="5069160"/>
          </a:xfrm>
        </p:spPr>
        <p:txBody>
          <a:bodyPr>
            <a:normAutofit fontScale="92500" lnSpcReduction="10000"/>
          </a:bodyPr>
          <a:lstStyle/>
          <a:p>
            <a:pPr lvl="0"/>
            <a:r>
              <a:rPr lang="en-US" dirty="0" smtClean="0"/>
              <a:t>Just like concentric circles:</a:t>
            </a:r>
            <a:endParaRPr lang="el-GR" dirty="0" smtClean="0"/>
          </a:p>
          <a:p>
            <a:pPr lvl="1"/>
            <a:r>
              <a:rPr lang="en-US" dirty="0" smtClean="0"/>
              <a:t>we deploy the clusters on concentric arcs </a:t>
            </a:r>
            <a:r>
              <a:rPr lang="en-US" i="1" dirty="0" smtClean="0"/>
              <a:t>A</a:t>
            </a:r>
            <a:r>
              <a:rPr lang="en-US" i="1" baseline="-25000" dirty="0" smtClean="0"/>
              <a:t>i</a:t>
            </a:r>
            <a:r>
              <a:rPr lang="en-US" dirty="0" smtClean="0"/>
              <a:t> of size </a:t>
            </a:r>
            <a:r>
              <a:rPr lang="el-GR" dirty="0" smtClean="0"/>
              <a:t>π</a:t>
            </a:r>
            <a:r>
              <a:rPr lang="en-US" dirty="0" smtClean="0"/>
              <a:t>/2</a:t>
            </a:r>
          </a:p>
          <a:p>
            <a:pPr lvl="1"/>
            <a:r>
              <a:rPr lang="en-US" dirty="0" smtClean="0"/>
              <a:t>we place 2</a:t>
            </a:r>
            <a:r>
              <a:rPr lang="en-US" baseline="30000" dirty="0" smtClean="0"/>
              <a:t>i</a:t>
            </a:r>
            <a:r>
              <a:rPr lang="en-US" dirty="0" smtClean="0"/>
              <a:t> clusters on the </a:t>
            </a:r>
            <a:r>
              <a:rPr lang="en-US" i="1" dirty="0" err="1" smtClean="0"/>
              <a:t>i</a:t>
            </a:r>
            <a:r>
              <a:rPr lang="en-US" i="1" baseline="30000" dirty="0" err="1" smtClean="0"/>
              <a:t>th</a:t>
            </a:r>
            <a:r>
              <a:rPr lang="en-US" dirty="0" smtClean="0"/>
              <a:t> arc</a:t>
            </a:r>
          </a:p>
          <a:p>
            <a:pPr lvl="1"/>
            <a:r>
              <a:rPr lang="en-US" dirty="0" smtClean="0"/>
              <a:t>to avoid cluster overlaps we use exactly the same radius optimization technique we used before.</a:t>
            </a:r>
            <a:endParaRPr lang="el-GR" dirty="0" smtClean="0"/>
          </a:p>
          <a:p>
            <a:pPr lvl="0"/>
            <a:r>
              <a:rPr lang="en-US" dirty="0" smtClean="0"/>
              <a:t>Unlike the concentric circles, </a:t>
            </a:r>
          </a:p>
          <a:p>
            <a:pPr lvl="1"/>
            <a:r>
              <a:rPr lang="en-US" dirty="0" smtClean="0"/>
              <a:t>the partition assigned to each cluster is proportionate to its size (as in the case of the single circle), again taking care to avoid overlaps</a:t>
            </a:r>
            <a:endParaRPr lang="el-GR"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86</a:t>
            </a:fld>
            <a:endParaRPr lang="en-US">
              <a:solidFill>
                <a:prstClr val="black">
                  <a:tint val="75000"/>
                </a:prstClr>
              </a:solidFill>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267048" y="3923890"/>
            <a:ext cx="2876952" cy="2934110"/>
          </a:xfrm>
          <a:prstGeom prst="rect">
            <a:avLst/>
          </a:prstGeom>
        </p:spPr>
      </p:pic>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449954" y="188640"/>
            <a:ext cx="2694046" cy="2900767"/>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51520" y="260648"/>
            <a:ext cx="2273935" cy="2890765"/>
          </a:xfrm>
          <a:prstGeom prst="rect">
            <a:avLst/>
          </a:prstGeom>
        </p:spPr>
      </p:pic>
      <p:sp>
        <p:nvSpPr>
          <p:cNvPr id="2" name="Title 1"/>
          <p:cNvSpPr>
            <a:spLocks noGrp="1"/>
          </p:cNvSpPr>
          <p:nvPr>
            <p:ph type="title"/>
          </p:nvPr>
        </p:nvSpPr>
        <p:spPr>
          <a:xfrm>
            <a:off x="2555776" y="2420888"/>
            <a:ext cx="3898776" cy="1143000"/>
          </a:xfrm>
        </p:spPr>
        <p:txBody>
          <a:bodyPr>
            <a:normAutofit/>
          </a:bodyPr>
          <a:lstStyle/>
          <a:p>
            <a:r>
              <a:rPr lang="en-US" sz="3600" dirty="0" smtClean="0"/>
              <a:t>Concentric arcs</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87</a:t>
            </a:fld>
            <a:endParaRPr lang="en-US">
              <a:solidFill>
                <a:prstClr val="black">
                  <a:tint val="75000"/>
                </a:prstClr>
              </a:solidFill>
            </a:endParaRPr>
          </a:p>
        </p:txBody>
      </p:sp>
      <p:sp>
        <p:nvSpPr>
          <p:cNvPr id="5" name="TextBox 4"/>
          <p:cNvSpPr txBox="1"/>
          <p:nvPr/>
        </p:nvSpPr>
        <p:spPr>
          <a:xfrm>
            <a:off x="2123728" y="1700808"/>
            <a:ext cx="864096" cy="369332"/>
          </a:xfrm>
          <a:prstGeom prst="rect">
            <a:avLst/>
          </a:prstGeom>
          <a:noFill/>
        </p:spPr>
        <p:txBody>
          <a:bodyPr wrap="square" rtlCol="0">
            <a:spAutoFit/>
          </a:bodyPr>
          <a:lstStyle/>
          <a:p>
            <a:r>
              <a:rPr lang="en-US" dirty="0" err="1" smtClean="0"/>
              <a:t>bioSQL</a:t>
            </a:r>
            <a:endParaRPr lang="el-GR" dirty="0"/>
          </a:p>
        </p:txBody>
      </p:sp>
      <p:sp>
        <p:nvSpPr>
          <p:cNvPr id="7" name="TextBox 6"/>
          <p:cNvSpPr txBox="1"/>
          <p:nvPr/>
        </p:nvSpPr>
        <p:spPr>
          <a:xfrm>
            <a:off x="2267744" y="6309320"/>
            <a:ext cx="1224136" cy="369332"/>
          </a:xfrm>
          <a:prstGeom prst="rect">
            <a:avLst/>
          </a:prstGeom>
          <a:noFill/>
        </p:spPr>
        <p:txBody>
          <a:bodyPr wrap="square" rtlCol="0">
            <a:spAutoFit/>
          </a:bodyPr>
          <a:lstStyle/>
          <a:p>
            <a:r>
              <a:rPr lang="en-US" dirty="0" err="1" smtClean="0"/>
              <a:t>OpenCart</a:t>
            </a:r>
            <a:endParaRPr lang="el-GR" dirty="0"/>
          </a:p>
        </p:txBody>
      </p:sp>
      <p:sp>
        <p:nvSpPr>
          <p:cNvPr id="8" name="TextBox 7"/>
          <p:cNvSpPr txBox="1"/>
          <p:nvPr/>
        </p:nvSpPr>
        <p:spPr>
          <a:xfrm>
            <a:off x="7740352" y="3645024"/>
            <a:ext cx="1224136" cy="369332"/>
          </a:xfrm>
          <a:prstGeom prst="rect">
            <a:avLst/>
          </a:prstGeom>
          <a:noFill/>
        </p:spPr>
        <p:txBody>
          <a:bodyPr wrap="square" rtlCol="0">
            <a:spAutoFit/>
          </a:bodyPr>
          <a:lstStyle/>
          <a:p>
            <a:pPr algn="r"/>
            <a:r>
              <a:rPr lang="en-US" dirty="0" err="1" smtClean="0"/>
              <a:t>ZenCart</a:t>
            </a:r>
            <a:endParaRPr lang="el-GR" dirty="0"/>
          </a:p>
        </p:txBody>
      </p:sp>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323528" y="3957233"/>
            <a:ext cx="2694046" cy="2900767"/>
          </a:xfrm>
          <a:prstGeom prst="rect">
            <a:avLst/>
          </a:prstGeom>
        </p:spPr>
      </p:pic>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267048" y="3923890"/>
            <a:ext cx="2876952" cy="2934110"/>
          </a:xfrm>
          <a:prstGeom prst="rect">
            <a:avLst/>
          </a:prstGeom>
        </p:spPr>
      </p:pic>
      <p:pic>
        <p:nvPicPr>
          <p:cNvPr id="15" name="Picture 14"/>
          <p:cNvPicPr>
            <a:picLocks noChangeAspect="1"/>
          </p:cNvPicPr>
          <p:nvPr/>
        </p:nvPicPr>
        <p:blipFill>
          <a:blip r:embed="rId5"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286"/>
          <a:stretch>
            <a:fillRect/>
          </a:stretch>
        </p:blipFill>
        <p:spPr>
          <a:xfrm>
            <a:off x="6156176" y="188640"/>
            <a:ext cx="2814078" cy="2952328"/>
          </a:xfrm>
          <a:prstGeom prst="rect">
            <a:avLst/>
          </a:prstGeom>
        </p:spPr>
      </p:pic>
      <p:sp>
        <p:nvSpPr>
          <p:cNvPr id="6" name="TextBox 5"/>
          <p:cNvSpPr txBox="1"/>
          <p:nvPr/>
        </p:nvSpPr>
        <p:spPr>
          <a:xfrm>
            <a:off x="5796136" y="908720"/>
            <a:ext cx="864096" cy="369332"/>
          </a:xfrm>
          <a:prstGeom prst="rect">
            <a:avLst/>
          </a:prstGeom>
          <a:noFill/>
        </p:spPr>
        <p:txBody>
          <a:bodyPr wrap="square" rtlCol="0">
            <a:spAutoFit/>
          </a:bodyPr>
          <a:lstStyle/>
          <a:p>
            <a:r>
              <a:rPr lang="en-US" dirty="0" err="1" smtClean="0"/>
              <a:t>Drupal</a:t>
            </a:r>
            <a:endParaRPr lang="el-GR"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4: arrangement of nodes within the circular clusters</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88</a:t>
            </a:fld>
            <a:endParaRPr lang="en-US">
              <a:solidFill>
                <a:prstClr val="black">
                  <a:tint val="75000"/>
                </a:prstClr>
              </a:solidFill>
            </a:endParaRPr>
          </a:p>
        </p:txBody>
      </p:sp>
      <p:pic>
        <p:nvPicPr>
          <p:cNvPr id="4" name="Picture 3" descr="D:\Users\pvassil\PEOPLE\CURRENT_STUDENTS\EVAKONT\WORKING_MSc\BioSQLCluster.png"/>
          <p:cNvPicPr>
            <a:picLocks noChangeAspect="1"/>
          </p:cNvPicPr>
          <p:nvPr/>
        </p:nvPicPr>
        <p:blipFill>
          <a:blip r:embed="rId2" cstate="print"/>
          <a:srcRect/>
          <a:stretch>
            <a:fillRect/>
          </a:stretch>
        </p:blipFill>
        <p:spPr bwMode="auto">
          <a:xfrm>
            <a:off x="395536" y="1772816"/>
            <a:ext cx="8313857" cy="4392488"/>
          </a:xfrm>
          <a:prstGeom prst="rect">
            <a:avLst/>
          </a:prstGeom>
          <a:noFill/>
          <a:ln w="9525">
            <a:noFill/>
            <a:miter lim="800000"/>
            <a:headEnd/>
            <a:tailEnd/>
          </a:ln>
        </p:spPr>
      </p:pic>
      <p:sp>
        <p:nvSpPr>
          <p:cNvPr id="5" name="TextBox 4"/>
          <p:cNvSpPr txBox="1"/>
          <p:nvPr/>
        </p:nvSpPr>
        <p:spPr>
          <a:xfrm>
            <a:off x="611560" y="6300028"/>
            <a:ext cx="4896544" cy="369332"/>
          </a:xfrm>
          <a:prstGeom prst="rect">
            <a:avLst/>
          </a:prstGeom>
          <a:solidFill>
            <a:srgbClr val="FFFFE6"/>
          </a:solidFill>
        </p:spPr>
        <p:txBody>
          <a:bodyPr wrap="square" rtlCol="0">
            <a:spAutoFit/>
          </a:bodyPr>
          <a:lstStyle/>
          <a:p>
            <a:r>
              <a:rPr lang="en-US" dirty="0" smtClean="0">
                <a:solidFill>
                  <a:schemeClr val="bg1">
                    <a:lumMod val="50000"/>
                  </a:schemeClr>
                </a:solidFill>
              </a:rPr>
              <a:t>Remember: </a:t>
            </a:r>
            <a:r>
              <a:rPr lang="en-US" dirty="0" smtClean="0">
                <a:solidFill>
                  <a:srgbClr val="0000FF"/>
                </a:solidFill>
              </a:rPr>
              <a:t>4</a:t>
            </a:r>
            <a:r>
              <a:rPr lang="en-US" dirty="0" smtClean="0">
                <a:solidFill>
                  <a:schemeClr val="bg1">
                    <a:lumMod val="50000"/>
                  </a:schemeClr>
                </a:solidFill>
              </a:rPr>
              <a:t> bands of circles to place nodes</a:t>
            </a:r>
            <a:endParaRPr lang="el-GR"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4: arrangement of nodes within the circular clusters</a:t>
            </a:r>
            <a:endParaRPr lang="el-GR" dirty="0"/>
          </a:p>
        </p:txBody>
      </p:sp>
      <p:sp>
        <p:nvSpPr>
          <p:cNvPr id="3" name="Content Placeholder 2"/>
          <p:cNvSpPr>
            <a:spLocks noGrp="1"/>
          </p:cNvSpPr>
          <p:nvPr>
            <p:ph idx="1"/>
          </p:nvPr>
        </p:nvSpPr>
        <p:spPr/>
        <p:txBody>
          <a:bodyPr>
            <a:normAutofit fontScale="85000" lnSpcReduction="10000"/>
          </a:bodyPr>
          <a:lstStyle/>
          <a:p>
            <a:r>
              <a:rPr lang="en-US" dirty="0" smtClean="0"/>
              <a:t>We want to follow a barycenter based method, which can work successfully for layered drawings</a:t>
            </a:r>
          </a:p>
          <a:p>
            <a:r>
              <a:rPr lang="en-US" dirty="0" smtClean="0"/>
              <a:t>The standard barycenter method works with linear layers with the principle that once you have laid out layer </a:t>
            </a:r>
            <a:r>
              <a:rPr lang="en-US" dirty="0" err="1" smtClean="0"/>
              <a:t>i</a:t>
            </a:r>
            <a:r>
              <a:rPr lang="en-US" dirty="0" smtClean="0"/>
              <a:t>, you can lay out layer i+1 </a:t>
            </a:r>
            <a:r>
              <a:rPr lang="en-US" dirty="0" err="1" smtClean="0"/>
              <a:t>wrt</a:t>
            </a:r>
            <a:r>
              <a:rPr lang="en-US" dirty="0" smtClean="0"/>
              <a:t> the previous one</a:t>
            </a:r>
          </a:p>
          <a:p>
            <a:pPr lvl="1"/>
            <a:r>
              <a:rPr lang="en-US" dirty="0" smtClean="0"/>
              <a:t>… practically placing nodes in the barycenter of their neighbors in the previous layer </a:t>
            </a:r>
            <a:r>
              <a:rPr lang="en-US" dirty="0" err="1" smtClean="0"/>
              <a:t>i</a:t>
            </a:r>
            <a:endParaRPr lang="en-US" dirty="0" smtClean="0"/>
          </a:p>
          <a:p>
            <a:r>
              <a:rPr lang="en-US" dirty="0" smtClean="0"/>
              <a:t>Here, we have two challenges:</a:t>
            </a:r>
          </a:p>
          <a:p>
            <a:pPr lvl="1"/>
            <a:r>
              <a:rPr lang="en-US" dirty="0" smtClean="0"/>
              <a:t>adapt this to our radial, concentric circles</a:t>
            </a:r>
          </a:p>
          <a:p>
            <a:pPr lvl="1"/>
            <a:r>
              <a:rPr lang="en-US" dirty="0" smtClean="0"/>
              <a:t>decide the initial order of the process (here: relations in the inner circle)</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89</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5090" y="1340768"/>
            <a:ext cx="3330362" cy="3685977"/>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pPr algn="l"/>
            <a:r>
              <a:rPr lang="en-US" dirty="0" smtClean="0"/>
              <a:t>Graphical Notation</a:t>
            </a:r>
            <a:br>
              <a:rPr lang="en-US" dirty="0" smtClean="0"/>
            </a:b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9</a:t>
            </a:fld>
            <a:endParaRPr lang="en-US">
              <a:solidFill>
                <a:prstClr val="black">
                  <a:tint val="75000"/>
                </a:prstClr>
              </a:solidFill>
            </a:endParaRPr>
          </a:p>
        </p:txBody>
      </p:sp>
      <p:sp>
        <p:nvSpPr>
          <p:cNvPr id="11" name="TextBox 10"/>
          <p:cNvSpPr txBox="1"/>
          <p:nvPr/>
        </p:nvSpPr>
        <p:spPr>
          <a:xfrm>
            <a:off x="179512" y="4941168"/>
            <a:ext cx="864096" cy="369332"/>
          </a:xfrm>
          <a:prstGeom prst="rect">
            <a:avLst/>
          </a:prstGeom>
          <a:noFill/>
        </p:spPr>
        <p:txBody>
          <a:bodyPr wrap="square" rtlCol="0">
            <a:spAutoFit/>
          </a:bodyPr>
          <a:lstStyle/>
          <a:p>
            <a:r>
              <a:rPr lang="en-US" dirty="0" err="1" smtClean="0"/>
              <a:t>bioSQL</a:t>
            </a:r>
            <a:endParaRPr lang="el-GR" dirty="0"/>
          </a:p>
        </p:txBody>
      </p:sp>
      <p:grpSp>
        <p:nvGrpSpPr>
          <p:cNvPr id="23" name="Group 22"/>
          <p:cNvGrpSpPr/>
          <p:nvPr/>
        </p:nvGrpSpPr>
        <p:grpSpPr>
          <a:xfrm>
            <a:off x="4156898" y="2588711"/>
            <a:ext cx="4893792" cy="4152657"/>
            <a:chOff x="4250208" y="1268760"/>
            <a:chExt cx="4893792" cy="4152657"/>
          </a:xfrm>
        </p:grpSpPr>
        <p:pic>
          <p:nvPicPr>
            <p:cNvPr id="8" name="Picture 7" descr="D:\Users\pvassil\PEOPLE\CURRENT_STUDENTS\EVAKONT\WORKING_MSc\BioSQLCluster.png"/>
            <p:cNvPicPr>
              <a:picLocks noChangeAspect="1"/>
            </p:cNvPicPr>
            <p:nvPr/>
          </p:nvPicPr>
          <p:blipFill>
            <a:blip r:embed="rId4" cstate="print"/>
            <a:srcRect/>
            <a:stretch>
              <a:fillRect/>
            </a:stretch>
          </p:blipFill>
          <p:spPr bwMode="auto">
            <a:xfrm>
              <a:off x="4250208" y="1628800"/>
              <a:ext cx="4893792" cy="2585554"/>
            </a:xfrm>
            <a:prstGeom prst="rect">
              <a:avLst/>
            </a:prstGeom>
            <a:noFill/>
            <a:ln w="9525">
              <a:noFill/>
              <a:miter lim="800000"/>
              <a:headEnd/>
              <a:tailEnd/>
            </a:ln>
          </p:spPr>
        </p:pic>
        <p:sp>
          <p:nvSpPr>
            <p:cNvPr id="9" name="TextBox 8"/>
            <p:cNvSpPr txBox="1"/>
            <p:nvPr/>
          </p:nvSpPr>
          <p:spPr>
            <a:xfrm>
              <a:off x="5186312" y="4221088"/>
              <a:ext cx="3600400" cy="1200329"/>
            </a:xfrm>
            <a:prstGeom prst="rect">
              <a:avLst/>
            </a:prstGeom>
            <a:noFill/>
          </p:spPr>
          <p:txBody>
            <a:bodyPr wrap="square" rtlCol="0">
              <a:spAutoFit/>
            </a:bodyPr>
            <a:lstStyle/>
            <a:p>
              <a:r>
                <a:rPr lang="en-US" dirty="0" smtClean="0"/>
                <a:t>4 bands of circles, within a cluster:</a:t>
              </a:r>
            </a:p>
            <a:p>
              <a:pPr marL="177800" indent="-177800">
                <a:buFont typeface="Arial" pitchFamily="34" charset="0"/>
                <a:buChar char="•"/>
              </a:pPr>
              <a:r>
                <a:rPr lang="en-US" dirty="0" smtClean="0"/>
                <a:t>1 circle for </a:t>
              </a:r>
              <a:r>
                <a:rPr lang="en-US" dirty="0" smtClean="0">
                  <a:solidFill>
                    <a:schemeClr val="bg1">
                      <a:lumMod val="50000"/>
                    </a:schemeClr>
                  </a:solidFill>
                </a:rPr>
                <a:t>relations</a:t>
              </a:r>
            </a:p>
            <a:p>
              <a:pPr marL="177800" indent="-177800">
                <a:buFont typeface="Arial" pitchFamily="34" charset="0"/>
                <a:buChar char="•"/>
              </a:pPr>
              <a:r>
                <a:rPr lang="en-US" dirty="0" smtClean="0"/>
                <a:t> As many as needed for </a:t>
              </a:r>
              <a:r>
                <a:rPr lang="en-US" dirty="0" smtClean="0">
                  <a:solidFill>
                    <a:srgbClr val="00B050"/>
                  </a:solidFill>
                </a:rPr>
                <a:t>views</a:t>
              </a:r>
            </a:p>
            <a:p>
              <a:pPr marL="177800" indent="-177800">
                <a:buFont typeface="Arial" pitchFamily="34" charset="0"/>
                <a:buChar char="•"/>
              </a:pPr>
              <a:r>
                <a:rPr lang="en-US" dirty="0" smtClean="0"/>
                <a:t>2 circles for </a:t>
              </a:r>
              <a:r>
                <a:rPr lang="en-US" dirty="0" smtClean="0">
                  <a:solidFill>
                    <a:srgbClr val="640082"/>
                  </a:solidFill>
                </a:rPr>
                <a:t>q</a:t>
              </a:r>
              <a:r>
                <a:rPr lang="en-US" dirty="0" smtClean="0">
                  <a:solidFill>
                    <a:srgbClr val="C00000"/>
                  </a:solidFill>
                </a:rPr>
                <a:t>ue</a:t>
              </a:r>
              <a:r>
                <a:rPr lang="en-US" dirty="0" smtClean="0">
                  <a:solidFill>
                    <a:schemeClr val="accent6">
                      <a:lumMod val="75000"/>
                    </a:schemeClr>
                  </a:solidFill>
                </a:rPr>
                <a:t>ri</a:t>
              </a:r>
              <a:r>
                <a:rPr lang="en-US" dirty="0" smtClean="0">
                  <a:solidFill>
                    <a:srgbClr val="FF0000"/>
                  </a:solidFill>
                </a:rPr>
                <a:t>es</a:t>
              </a:r>
              <a:endParaRPr lang="el-GR" dirty="0">
                <a:solidFill>
                  <a:srgbClr val="FF0000"/>
                </a:solidFill>
              </a:endParaRPr>
            </a:p>
          </p:txBody>
        </p:sp>
        <p:sp>
          <p:nvSpPr>
            <p:cNvPr id="13" name="TextBox 12"/>
            <p:cNvSpPr txBox="1"/>
            <p:nvPr/>
          </p:nvSpPr>
          <p:spPr>
            <a:xfrm>
              <a:off x="5114304" y="1268760"/>
              <a:ext cx="3384376" cy="369332"/>
            </a:xfrm>
            <a:prstGeom prst="rect">
              <a:avLst/>
            </a:prstGeom>
            <a:noFill/>
          </p:spPr>
          <p:txBody>
            <a:bodyPr wrap="square" rtlCol="0">
              <a:spAutoFit/>
            </a:bodyPr>
            <a:lstStyle/>
            <a:p>
              <a:r>
                <a:rPr lang="en-US" b="1" dirty="0" smtClean="0"/>
                <a:t>The internal structure of a cluster</a:t>
              </a:r>
              <a:endParaRPr lang="el-GR" b="1" dirty="0"/>
            </a:p>
          </p:txBody>
        </p:sp>
      </p:grpSp>
      <p:sp>
        <p:nvSpPr>
          <p:cNvPr id="14" name="TextBox 13"/>
          <p:cNvSpPr txBox="1"/>
          <p:nvPr/>
        </p:nvSpPr>
        <p:spPr>
          <a:xfrm>
            <a:off x="5092890" y="44624"/>
            <a:ext cx="4032448" cy="2308324"/>
          </a:xfrm>
          <a:prstGeom prst="rect">
            <a:avLst/>
          </a:prstGeom>
          <a:noFill/>
          <a:ln>
            <a:solidFill>
              <a:schemeClr val="tx1"/>
            </a:solidFill>
          </a:ln>
        </p:spPr>
        <p:txBody>
          <a:bodyPr wrap="square" rtlCol="0">
            <a:spAutoFit/>
          </a:bodyPr>
          <a:lstStyle/>
          <a:p>
            <a:pPr marL="177800" indent="-177800">
              <a:buFont typeface="Arial" pitchFamily="34" charset="0"/>
              <a:buChar char="•"/>
            </a:pPr>
            <a:r>
              <a:rPr lang="en-US" dirty="0" smtClean="0"/>
              <a:t>One (or more) </a:t>
            </a:r>
            <a:r>
              <a:rPr lang="en-US" b="1" dirty="0" smtClean="0">
                <a:solidFill>
                  <a:srgbClr val="0000FF"/>
                </a:solidFill>
              </a:rPr>
              <a:t>embedding circle </a:t>
            </a:r>
            <a:r>
              <a:rPr lang="en-US" dirty="0" smtClean="0">
                <a:solidFill>
                  <a:srgbClr val="0000FF"/>
                </a:solidFill>
              </a:rPr>
              <a:t>for </a:t>
            </a:r>
            <a:r>
              <a:rPr lang="en-US" dirty="0" smtClean="0">
                <a:solidFill>
                  <a:srgbClr val="FF0000"/>
                </a:solidFill>
              </a:rPr>
              <a:t>cluster placement</a:t>
            </a:r>
          </a:p>
          <a:p>
            <a:pPr marL="177800" indent="-177800">
              <a:buFont typeface="Arial" pitchFamily="34" charset="0"/>
              <a:buChar char="•"/>
            </a:pPr>
            <a:r>
              <a:rPr lang="en-US" b="1" dirty="0" smtClean="0">
                <a:solidFill>
                  <a:srgbClr val="002060"/>
                </a:solidFill>
              </a:rPr>
              <a:t>Clusters</a:t>
            </a:r>
            <a:r>
              <a:rPr lang="en-US" dirty="0" smtClean="0">
                <a:solidFill>
                  <a:srgbClr val="002060"/>
                </a:solidFill>
              </a:rPr>
              <a:t> are </a:t>
            </a:r>
            <a:r>
              <a:rPr lang="en-US" b="1" dirty="0" smtClean="0">
                <a:solidFill>
                  <a:srgbClr val="002060"/>
                </a:solidFill>
              </a:rPr>
              <a:t>internally</a:t>
            </a:r>
            <a:r>
              <a:rPr lang="en-US" dirty="0" smtClean="0">
                <a:solidFill>
                  <a:srgbClr val="002060"/>
                </a:solidFill>
              </a:rPr>
              <a:t> arranged over </a:t>
            </a:r>
            <a:r>
              <a:rPr lang="en-US" b="1" dirty="0" smtClean="0">
                <a:solidFill>
                  <a:srgbClr val="002060"/>
                </a:solidFill>
              </a:rPr>
              <a:t>concentric circles</a:t>
            </a:r>
            <a:r>
              <a:rPr lang="en-US" dirty="0" smtClean="0">
                <a:solidFill>
                  <a:srgbClr val="002060"/>
                </a:solidFill>
              </a:rPr>
              <a:t>, too</a:t>
            </a:r>
          </a:p>
          <a:p>
            <a:pPr marL="177800" indent="-177800">
              <a:buFont typeface="Arial" pitchFamily="34" charset="0"/>
              <a:buChar char="•"/>
            </a:pPr>
            <a:r>
              <a:rPr lang="en-US" dirty="0" smtClean="0"/>
              <a:t>Node </a:t>
            </a:r>
            <a:r>
              <a:rPr lang="en-US" dirty="0" smtClean="0">
                <a:solidFill>
                  <a:srgbClr val="FF0000"/>
                </a:solidFill>
              </a:rPr>
              <a:t>co</a:t>
            </a:r>
            <a:r>
              <a:rPr lang="en-US" dirty="0" smtClean="0">
                <a:solidFill>
                  <a:srgbClr val="6464FF"/>
                </a:solidFill>
              </a:rPr>
              <a:t>lo</a:t>
            </a:r>
            <a:r>
              <a:rPr lang="en-US" dirty="0" smtClean="0">
                <a:solidFill>
                  <a:srgbClr val="7030A0"/>
                </a:solidFill>
              </a:rPr>
              <a:t>rs</a:t>
            </a:r>
            <a:r>
              <a:rPr lang="en-US" dirty="0" smtClean="0"/>
              <a:t>: acc. to </a:t>
            </a:r>
            <a:r>
              <a:rPr lang="en-US" dirty="0" smtClean="0">
                <a:solidFill>
                  <a:srgbClr val="FF0000"/>
                </a:solidFill>
              </a:rPr>
              <a:t>s</a:t>
            </a:r>
            <a:r>
              <a:rPr lang="en-US" dirty="0" smtClean="0">
                <a:solidFill>
                  <a:srgbClr val="FFC000"/>
                </a:solidFill>
              </a:rPr>
              <a:t>cr</a:t>
            </a:r>
            <a:r>
              <a:rPr lang="en-US" dirty="0" smtClean="0">
                <a:solidFill>
                  <a:schemeClr val="tx1">
                    <a:lumMod val="50000"/>
                    <a:lumOff val="50000"/>
                  </a:schemeClr>
                </a:solidFill>
              </a:rPr>
              <a:t>i</a:t>
            </a:r>
            <a:r>
              <a:rPr lang="en-US" dirty="0" smtClean="0">
                <a:solidFill>
                  <a:srgbClr val="7030A0"/>
                </a:solidFill>
              </a:rPr>
              <a:t>pt</a:t>
            </a:r>
            <a:r>
              <a:rPr lang="en-US" dirty="0" smtClean="0"/>
              <a:t> for </a:t>
            </a:r>
            <a:r>
              <a:rPr lang="en-US" dirty="0" smtClean="0">
                <a:solidFill>
                  <a:srgbClr val="FF0000"/>
                </a:solidFill>
              </a:rPr>
              <a:t>qu</a:t>
            </a:r>
            <a:r>
              <a:rPr lang="en-US" dirty="0" smtClean="0">
                <a:solidFill>
                  <a:srgbClr val="0070C0"/>
                </a:solidFill>
              </a:rPr>
              <a:t>er</a:t>
            </a:r>
            <a:r>
              <a:rPr lang="en-US" dirty="0" smtClean="0">
                <a:solidFill>
                  <a:srgbClr val="7030A0"/>
                </a:solidFill>
              </a:rPr>
              <a:t>ies</a:t>
            </a:r>
            <a:r>
              <a:rPr lang="en-US" dirty="0" smtClean="0"/>
              <a:t>; fixed for </a:t>
            </a:r>
            <a:r>
              <a:rPr lang="en-US" b="1" dirty="0" smtClean="0">
                <a:solidFill>
                  <a:srgbClr val="808080"/>
                </a:solidFill>
              </a:rPr>
              <a:t>tables </a:t>
            </a:r>
            <a:r>
              <a:rPr lang="en-US" dirty="0" smtClean="0"/>
              <a:t>&amp; </a:t>
            </a:r>
            <a:r>
              <a:rPr lang="en-US" dirty="0" smtClean="0">
                <a:solidFill>
                  <a:srgbClr val="008000"/>
                </a:solidFill>
              </a:rPr>
              <a:t>views</a:t>
            </a:r>
            <a:r>
              <a:rPr lang="en-US" dirty="0" smtClean="0"/>
              <a:t>, </a:t>
            </a:r>
          </a:p>
          <a:p>
            <a:pPr marL="177800" indent="-177800">
              <a:buFont typeface="Arial" pitchFamily="34" charset="0"/>
              <a:buChar char="•"/>
            </a:pPr>
            <a:r>
              <a:rPr lang="en-US" dirty="0" smtClean="0"/>
              <a:t>Node shape: relation / view / query</a:t>
            </a:r>
          </a:p>
          <a:p>
            <a:pPr marL="177800" indent="-177800">
              <a:buFont typeface="Arial" pitchFamily="34" charset="0"/>
              <a:buChar char="•"/>
            </a:pPr>
            <a:r>
              <a:rPr lang="en-US" dirty="0" smtClean="0"/>
              <a:t>Node </a:t>
            </a:r>
            <a:r>
              <a:rPr lang="en-US" b="1" dirty="0" smtClean="0"/>
              <a:t>size</a:t>
            </a:r>
            <a:r>
              <a:rPr lang="en-US" dirty="0" smtClean="0"/>
              <a:t>: acc. to </a:t>
            </a:r>
            <a:r>
              <a:rPr lang="en-US" b="1" dirty="0" smtClean="0"/>
              <a:t>degree</a:t>
            </a:r>
          </a:p>
        </p:txBody>
      </p:sp>
      <p:grpSp>
        <p:nvGrpSpPr>
          <p:cNvPr id="16" name="Group 15"/>
          <p:cNvGrpSpPr/>
          <p:nvPr/>
        </p:nvGrpSpPr>
        <p:grpSpPr>
          <a:xfrm>
            <a:off x="323528" y="2204864"/>
            <a:ext cx="3960440" cy="3600400"/>
            <a:chOff x="323528" y="2204864"/>
            <a:chExt cx="3960440" cy="3600400"/>
          </a:xfrm>
        </p:grpSpPr>
        <p:sp>
          <p:nvSpPr>
            <p:cNvPr id="12" name="Oval 11"/>
            <p:cNvSpPr/>
            <p:nvPr/>
          </p:nvSpPr>
          <p:spPr>
            <a:xfrm>
              <a:off x="323528" y="2204864"/>
              <a:ext cx="2736304" cy="2664296"/>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Line Callout 1 14"/>
            <p:cNvSpPr/>
            <p:nvPr/>
          </p:nvSpPr>
          <p:spPr>
            <a:xfrm>
              <a:off x="2843808" y="5085184"/>
              <a:ext cx="1440160" cy="720080"/>
            </a:xfrm>
            <a:prstGeom prst="borderCallout1">
              <a:avLst>
                <a:gd name="adj1" fmla="val 18750"/>
                <a:gd name="adj2" fmla="val -8333"/>
                <a:gd name="adj3" fmla="val -40401"/>
                <a:gd name="adj4" fmla="val -109601"/>
              </a:avLst>
            </a:prstGeom>
            <a:ln>
              <a:solidFill>
                <a:srgbClr val="0000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Embedding circle</a:t>
              </a:r>
              <a:endParaRPr lang="el-GR" dirty="0"/>
            </a:p>
          </p:txBody>
        </p:sp>
      </p:grpSp>
      <p:grpSp>
        <p:nvGrpSpPr>
          <p:cNvPr id="46" name="Group 45"/>
          <p:cNvGrpSpPr/>
          <p:nvPr/>
        </p:nvGrpSpPr>
        <p:grpSpPr>
          <a:xfrm>
            <a:off x="1475655" y="1287422"/>
            <a:ext cx="2736305" cy="3405784"/>
            <a:chOff x="1475655" y="1287422"/>
            <a:chExt cx="2736305" cy="3405784"/>
          </a:xfrm>
        </p:grpSpPr>
        <p:cxnSp>
          <p:nvCxnSpPr>
            <p:cNvPr id="35" name="Straight Connector 34"/>
            <p:cNvCxnSpPr>
              <a:stCxn id="21" idx="1"/>
            </p:cNvCxnSpPr>
            <p:nvPr/>
          </p:nvCxnSpPr>
          <p:spPr>
            <a:xfrm flipH="1">
              <a:off x="3275856" y="3789040"/>
              <a:ext cx="504056" cy="7200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1475655" y="1287422"/>
              <a:ext cx="2736305" cy="3405784"/>
              <a:chOff x="1475655" y="1287422"/>
              <a:chExt cx="2736305" cy="3405784"/>
            </a:xfrm>
          </p:grpSpPr>
          <p:sp>
            <p:nvSpPr>
              <p:cNvPr id="38" name="TextBox 37"/>
              <p:cNvSpPr txBox="1"/>
              <p:nvPr/>
            </p:nvSpPr>
            <p:spPr>
              <a:xfrm>
                <a:off x="3059832" y="4293096"/>
                <a:ext cx="504056" cy="400110"/>
              </a:xfrm>
              <a:prstGeom prst="rect">
                <a:avLst/>
              </a:prstGeom>
              <a:noFill/>
            </p:spPr>
            <p:txBody>
              <a:bodyPr wrap="square" rtlCol="0">
                <a:spAutoFit/>
              </a:bodyPr>
              <a:lstStyle/>
              <a:p>
                <a:r>
                  <a:rPr lang="en-US" sz="2000" dirty="0" smtClean="0">
                    <a:solidFill>
                      <a:srgbClr val="FF0000"/>
                    </a:solidFill>
                  </a:rPr>
                  <a:t>…</a:t>
                </a:r>
                <a:endParaRPr lang="el-GR" sz="2000" dirty="0">
                  <a:solidFill>
                    <a:srgbClr val="FF0000"/>
                  </a:solidFill>
                </a:endParaRPr>
              </a:p>
            </p:txBody>
          </p:sp>
          <p:grpSp>
            <p:nvGrpSpPr>
              <p:cNvPr id="44" name="Group 43"/>
              <p:cNvGrpSpPr/>
              <p:nvPr/>
            </p:nvGrpSpPr>
            <p:grpSpPr>
              <a:xfrm>
                <a:off x="1475655" y="1287422"/>
                <a:ext cx="2736305" cy="3221698"/>
                <a:chOff x="1475655" y="1287422"/>
                <a:chExt cx="2736305" cy="3221698"/>
              </a:xfrm>
            </p:grpSpPr>
            <p:sp>
              <p:nvSpPr>
                <p:cNvPr id="17" name="Oval 16"/>
                <p:cNvSpPr/>
                <p:nvPr/>
              </p:nvSpPr>
              <p:spPr>
                <a:xfrm>
                  <a:off x="2915816" y="3789040"/>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Oval 17"/>
                <p:cNvSpPr/>
                <p:nvPr/>
              </p:nvSpPr>
              <p:spPr>
                <a:xfrm>
                  <a:off x="2799793" y="4021086"/>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Oval 18"/>
                <p:cNvSpPr/>
                <p:nvPr/>
              </p:nvSpPr>
              <p:spPr>
                <a:xfrm>
                  <a:off x="2699792" y="4221088"/>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Oval 19"/>
                <p:cNvSpPr/>
                <p:nvPr/>
              </p:nvSpPr>
              <p:spPr>
                <a:xfrm>
                  <a:off x="1475655" y="1287422"/>
                  <a:ext cx="2201615" cy="21415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Line Callout 1 20"/>
                <p:cNvSpPr/>
                <p:nvPr/>
              </p:nvSpPr>
              <p:spPr>
                <a:xfrm>
                  <a:off x="3347864" y="3140968"/>
                  <a:ext cx="864096" cy="648072"/>
                </a:xfrm>
                <a:prstGeom prst="borderCallout1">
                  <a:avLst>
                    <a:gd name="adj1" fmla="val 18750"/>
                    <a:gd name="adj2" fmla="val -8333"/>
                    <a:gd name="adj3" fmla="val 17476"/>
                    <a:gd name="adj4" fmla="val -25375"/>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solidFill>
                        <a:schemeClr val="tx1"/>
                      </a:solidFill>
                    </a:rPr>
                    <a:t>Clusters</a:t>
                  </a:r>
                  <a:endParaRPr lang="el-GR" sz="1600" dirty="0">
                    <a:solidFill>
                      <a:schemeClr val="tx1"/>
                    </a:solidFill>
                  </a:endParaRPr>
                </a:p>
              </p:txBody>
            </p:sp>
          </p:grpSp>
        </p:grpSp>
        <p:cxnSp>
          <p:nvCxnSpPr>
            <p:cNvPr id="26" name="Straight Connector 25"/>
            <p:cNvCxnSpPr>
              <a:stCxn id="21" idx="1"/>
            </p:cNvCxnSpPr>
            <p:nvPr/>
          </p:nvCxnSpPr>
          <p:spPr>
            <a:xfrm flipH="1">
              <a:off x="3203848" y="3789040"/>
              <a:ext cx="576064"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1" idx="1"/>
            </p:cNvCxnSpPr>
            <p:nvPr/>
          </p:nvCxnSpPr>
          <p:spPr>
            <a:xfrm flipH="1">
              <a:off x="3059832" y="3789040"/>
              <a:ext cx="720080" cy="3600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1" idx="1"/>
            </p:cNvCxnSpPr>
            <p:nvPr/>
          </p:nvCxnSpPr>
          <p:spPr>
            <a:xfrm flipH="1">
              <a:off x="2987824" y="3789040"/>
              <a:ext cx="792088" cy="5760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a:stCxn id="14" idx="1"/>
            <a:endCxn id="14" idx="3"/>
          </p:cNvCxnSpPr>
          <p:nvPr/>
        </p:nvCxnSpPr>
        <p:spPr>
          <a:xfrm>
            <a:off x="5092890" y="1198786"/>
            <a:ext cx="403244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Step 4: arrangement of nodes </a:t>
            </a:r>
            <a:br>
              <a:rPr lang="en-US" dirty="0" smtClean="0"/>
            </a:br>
            <a:r>
              <a:rPr lang="en-US" dirty="0" smtClean="0"/>
              <a:t>within the circular clusters</a:t>
            </a:r>
            <a:endParaRPr lang="el-GR"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Order the </a:t>
            </a:r>
            <a:r>
              <a:rPr lang="en-US" dirty="0" smtClean="0">
                <a:solidFill>
                  <a:srgbClr val="0000FF"/>
                </a:solidFill>
              </a:rPr>
              <a:t>relations</a:t>
            </a:r>
          </a:p>
          <a:p>
            <a:pPr marL="914400" lvl="1" indent="-514350">
              <a:buFont typeface="+mj-lt"/>
              <a:buAutoNum type="arabicPeriod"/>
            </a:pPr>
            <a:r>
              <a:rPr lang="en-US" dirty="0" smtClean="0"/>
              <a:t>Count the frequency of each combination of tables as hit by the queries</a:t>
            </a:r>
          </a:p>
          <a:p>
            <a:pPr marL="914400" lvl="1" indent="-514350">
              <a:buFont typeface="+mj-lt"/>
              <a:buAutoNum type="arabicPeriod"/>
            </a:pPr>
            <a:r>
              <a:rPr lang="en-US" dirty="0" smtClean="0"/>
              <a:t>Place tables in popular combinations sequentially</a:t>
            </a:r>
          </a:p>
          <a:p>
            <a:pPr marL="514350" indent="-514350">
              <a:buFont typeface="+mj-lt"/>
              <a:buAutoNum type="arabicPeriod"/>
            </a:pPr>
            <a:r>
              <a:rPr lang="en-US" dirty="0" smtClean="0"/>
              <a:t>Decide the position of </a:t>
            </a:r>
            <a:r>
              <a:rPr lang="en-US" dirty="0" smtClean="0">
                <a:solidFill>
                  <a:srgbClr val="0000FF"/>
                </a:solidFill>
              </a:rPr>
              <a:t>relations</a:t>
            </a:r>
            <a:r>
              <a:rPr lang="en-US" dirty="0" smtClean="0">
                <a:solidFill>
                  <a:srgbClr val="C00000"/>
                </a:solidFill>
              </a:rPr>
              <a:t> </a:t>
            </a:r>
            <a:r>
              <a:rPr lang="en-US" dirty="0" smtClean="0"/>
              <a:t>and</a:t>
            </a:r>
            <a:r>
              <a:rPr lang="en-US" dirty="0" smtClean="0">
                <a:solidFill>
                  <a:srgbClr val="C00000"/>
                </a:solidFill>
              </a:rPr>
              <a:t> relation-dedicated queries</a:t>
            </a:r>
          </a:p>
          <a:p>
            <a:pPr marL="914400" lvl="1" indent="-514350">
              <a:buFont typeface="+mj-lt"/>
              <a:buAutoNum type="arabicPeriod"/>
            </a:pPr>
            <a:r>
              <a:rPr lang="en-US" dirty="0" smtClean="0"/>
              <a:t>Locate relation dedicated queries, decide the arc they need and position them sequentially</a:t>
            </a:r>
          </a:p>
          <a:p>
            <a:pPr marL="914400" lvl="1" indent="-514350">
              <a:buFont typeface="+mj-lt"/>
              <a:buAutoNum type="arabicPeriod"/>
            </a:pPr>
            <a:r>
              <a:rPr lang="en-US" dirty="0" smtClean="0"/>
              <a:t>Place relation in the middle of this arc</a:t>
            </a:r>
          </a:p>
          <a:p>
            <a:pPr marL="514350" indent="-514350">
              <a:buFont typeface="+mj-lt"/>
              <a:buAutoNum type="arabicPeriod"/>
            </a:pPr>
            <a:r>
              <a:rPr lang="en-US" dirty="0" smtClean="0"/>
              <a:t>Decide the position of the </a:t>
            </a:r>
            <a:r>
              <a:rPr lang="en-US" dirty="0" smtClean="0">
                <a:solidFill>
                  <a:srgbClr val="C00000"/>
                </a:solidFill>
              </a:rPr>
              <a:t>rest of the queries </a:t>
            </a:r>
            <a:r>
              <a:rPr lang="en-US" dirty="0" smtClean="0"/>
              <a:t>and the </a:t>
            </a:r>
            <a:r>
              <a:rPr lang="en-US" dirty="0" smtClean="0">
                <a:solidFill>
                  <a:srgbClr val="FF00FF"/>
                </a:solidFill>
              </a:rPr>
              <a:t>views</a:t>
            </a:r>
          </a:p>
          <a:p>
            <a:pPr marL="914400" lvl="1" indent="-514350">
              <a:buFont typeface="+mj-lt"/>
              <a:buAutoNum type="arabicPeriod"/>
            </a:pPr>
            <a:r>
              <a:rPr lang="en-US" dirty="0" smtClean="0"/>
              <a:t>Stratify views and queries – each stratum has a dedicated circle</a:t>
            </a:r>
          </a:p>
          <a:p>
            <a:pPr marL="914400" lvl="1" indent="-514350">
              <a:buFont typeface="+mj-lt"/>
              <a:buAutoNum type="arabicPeriod"/>
            </a:pPr>
            <a:r>
              <a:rPr lang="en-US" dirty="0" smtClean="0"/>
              <a:t>Place views and queries via a barycenter method on their angle</a:t>
            </a:r>
          </a:p>
          <a:p>
            <a:pPr marL="914400" lvl="1" indent="-514350">
              <a:buFont typeface="+mj-lt"/>
              <a:buAutoNum type="arabicPeriod"/>
            </a:pPr>
            <a:r>
              <a:rPr lang="en-US" dirty="0" smtClean="0"/>
              <a:t>Adjust overlapping nodes (e.g., queries hitting exactly the same tables)</a:t>
            </a:r>
          </a:p>
          <a:p>
            <a:pPr marL="514350" indent="-514350">
              <a:buFont typeface="+mj-lt"/>
              <a:buAutoNum type="arabicPeriod"/>
            </a:pP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90</a:t>
            </a:fld>
            <a:endParaRPr lang="en-US">
              <a:solidFill>
                <a:prstClr val="black">
                  <a:tint val="75000"/>
                </a:prstClr>
              </a:solidFill>
            </a:endParaRPr>
          </a:p>
        </p:txBody>
      </p:sp>
      <p:sp>
        <p:nvSpPr>
          <p:cNvPr id="5" name="TextBox 4"/>
          <p:cNvSpPr txBox="1"/>
          <p:nvPr/>
        </p:nvSpPr>
        <p:spPr>
          <a:xfrm>
            <a:off x="72008" y="116632"/>
            <a:ext cx="1835696" cy="830997"/>
          </a:xfrm>
          <a:prstGeom prst="rect">
            <a:avLst/>
          </a:prstGeom>
          <a:solidFill>
            <a:schemeClr val="bg1"/>
          </a:solidFill>
          <a:ln>
            <a:solidFill>
              <a:schemeClr val="tx1"/>
            </a:solidFill>
          </a:ln>
        </p:spPr>
        <p:txBody>
          <a:bodyPr wrap="square" lIns="72000" rIns="72000" rtlCol="0">
            <a:spAutoFit/>
          </a:bodyPr>
          <a:lstStyle/>
          <a:p>
            <a:pPr marL="90488" indent="-90488"/>
            <a:r>
              <a:rPr lang="en-US" sz="1600" dirty="0" smtClean="0">
                <a:solidFill>
                  <a:schemeClr val="bg1">
                    <a:lumMod val="50000"/>
                  </a:schemeClr>
                </a:solidFill>
                <a:latin typeface="Consolas" pitchFamily="49" charset="0"/>
                <a:cs typeface="Consolas" pitchFamily="49" charset="0"/>
              </a:rPr>
              <a:t>order </a:t>
            </a:r>
            <a:r>
              <a:rPr lang="en-US" sz="1600" b="1" dirty="0" smtClean="0">
                <a:solidFill>
                  <a:srgbClr val="0000FF"/>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a:t>
            </a:r>
            <a:endParaRPr lang="en-US" sz="1600" i="1" dirty="0" smtClean="0">
              <a:solidFill>
                <a:srgbClr val="0000FF"/>
              </a:solidFill>
              <a:latin typeface="Consolas" pitchFamily="49" charset="0"/>
              <a:cs typeface="Consolas" pitchFamily="49" charset="0"/>
            </a:endParaRPr>
          </a:p>
          <a:p>
            <a:pPr marL="90488" indent="-90488"/>
            <a:r>
              <a:rPr lang="en-US" sz="1600" dirty="0" smtClean="0">
                <a:solidFill>
                  <a:schemeClr val="bg1">
                    <a:lumMod val="50000"/>
                  </a:schemeClr>
                </a:solidFill>
                <a:latin typeface="Consolas" pitchFamily="49" charset="0"/>
                <a:cs typeface="Consolas" pitchFamily="49" charset="0"/>
              </a:rPr>
              <a:t>place </a:t>
            </a:r>
            <a:r>
              <a:rPr lang="en-US" sz="1600" b="1" dirty="0" smtClean="0">
                <a:solidFill>
                  <a:srgbClr val="0000FF"/>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 &amp; </a:t>
            </a:r>
            <a:r>
              <a:rPr lang="en-US" sz="1600" b="1" dirty="0" smtClean="0">
                <a:solidFill>
                  <a:srgbClr val="C00000"/>
                </a:solidFill>
                <a:latin typeface="Consolas" pitchFamily="49" charset="0"/>
                <a:cs typeface="Consolas" pitchFamily="49" charset="0"/>
              </a:rPr>
              <a:t>Q</a:t>
            </a:r>
            <a:r>
              <a:rPr lang="en-US" sz="1600" baseline="-25000" dirty="0" smtClean="0">
                <a:solidFill>
                  <a:srgbClr val="C00000"/>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a:t>
            </a:r>
            <a:endParaRPr lang="en-US" sz="1600" baseline="-25000" dirty="0" smtClean="0">
              <a:solidFill>
                <a:srgbClr val="C00000"/>
              </a:solidFill>
              <a:latin typeface="Consolas" pitchFamily="49" charset="0"/>
              <a:cs typeface="Consolas" pitchFamily="49" charset="0"/>
            </a:endParaRPr>
          </a:p>
          <a:p>
            <a:pPr marL="90488" indent="-90488"/>
            <a:r>
              <a:rPr lang="en-US" sz="1600" dirty="0" smtClean="0">
                <a:solidFill>
                  <a:schemeClr val="bg1">
                    <a:lumMod val="50000"/>
                  </a:schemeClr>
                </a:solidFill>
                <a:latin typeface="Consolas" pitchFamily="49" charset="0"/>
                <a:cs typeface="Consolas" pitchFamily="49" charset="0"/>
              </a:rPr>
              <a:t>place </a:t>
            </a:r>
            <a:r>
              <a:rPr lang="en-US" sz="1600" b="1" dirty="0" smtClean="0">
                <a:solidFill>
                  <a:srgbClr val="FF00FF"/>
                </a:solidFill>
                <a:latin typeface="Consolas" pitchFamily="49" charset="0"/>
                <a:cs typeface="Consolas" pitchFamily="49" charset="0"/>
              </a:rPr>
              <a:t>V</a:t>
            </a:r>
            <a:r>
              <a:rPr lang="en-US" sz="1600" dirty="0" smtClean="0">
                <a:solidFill>
                  <a:schemeClr val="bg1">
                    <a:lumMod val="50000"/>
                  </a:schemeClr>
                </a:solidFill>
                <a:latin typeface="Consolas" pitchFamily="49" charset="0"/>
                <a:cs typeface="Consolas" pitchFamily="49" charset="0"/>
              </a:rPr>
              <a:t> &amp; </a:t>
            </a:r>
            <a:r>
              <a:rPr lang="en-US" sz="1600" b="1" dirty="0" smtClean="0">
                <a:solidFill>
                  <a:srgbClr val="C00000"/>
                </a:solidFill>
                <a:latin typeface="Consolas" pitchFamily="49" charset="0"/>
                <a:cs typeface="Consolas" pitchFamily="49" charset="0"/>
              </a:rPr>
              <a:t>Q</a:t>
            </a:r>
            <a:r>
              <a:rPr lang="en-US" sz="1600" dirty="0" smtClean="0">
                <a:solidFill>
                  <a:srgbClr val="C00000"/>
                </a:solidFill>
                <a:latin typeface="Consolas" pitchFamily="49" charset="0"/>
                <a:cs typeface="Consolas" pitchFamily="49" charset="0"/>
              </a:rPr>
              <a:t>-</a:t>
            </a:r>
            <a:r>
              <a:rPr lang="en-US" sz="1600" b="1" dirty="0" smtClean="0">
                <a:solidFill>
                  <a:srgbClr val="C00000"/>
                </a:solidFill>
                <a:latin typeface="Consolas" pitchFamily="49" charset="0"/>
                <a:cs typeface="Consolas" pitchFamily="49" charset="0"/>
              </a:rPr>
              <a:t>Q</a:t>
            </a:r>
            <a:r>
              <a:rPr lang="en-US" sz="1600" baseline="-25000" dirty="0" smtClean="0">
                <a:solidFill>
                  <a:srgbClr val="C00000"/>
                </a:solidFill>
                <a:latin typeface="Consolas" pitchFamily="49" charset="0"/>
                <a:cs typeface="Consolas" pitchFamily="49" charset="0"/>
              </a:rPr>
              <a:t>R</a:t>
            </a:r>
            <a:r>
              <a:rPr lang="en-US" sz="1600" dirty="0" smtClean="0">
                <a:solidFill>
                  <a:srgbClr val="C00000"/>
                </a:solidFill>
                <a:latin typeface="Consolas" pitchFamily="49" charset="0"/>
                <a:cs typeface="Consolas" pitchFamily="49" charset="0"/>
              </a:rPr>
              <a:t>.</a:t>
            </a:r>
            <a:endParaRPr lang="el-GR" sz="1600" dirty="0">
              <a:solidFill>
                <a:srgbClr val="C00000"/>
              </a:solidFill>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91</a:t>
            </a:fld>
            <a:endParaRPr lang="en-US">
              <a:solidFill>
                <a:prstClr val="black">
                  <a:tint val="75000"/>
                </a:prstClr>
              </a:solidFill>
            </a:endParaRPr>
          </a:p>
        </p:txBody>
      </p:sp>
      <p:pic>
        <p:nvPicPr>
          <p:cNvPr id="75778" name="Picture 2" descr="E:\algo_circleLayout.PNG"/>
          <p:cNvPicPr>
            <a:picLocks noChangeAspect="1" noChangeArrowheads="1"/>
          </p:cNvPicPr>
          <p:nvPr/>
        </p:nvPicPr>
        <p:blipFill>
          <a:blip r:embed="rId2" cstate="print"/>
          <a:srcRect/>
          <a:stretch>
            <a:fillRect/>
          </a:stretch>
        </p:blipFill>
        <p:spPr bwMode="auto">
          <a:xfrm>
            <a:off x="1259632" y="106014"/>
            <a:ext cx="6192688" cy="6707362"/>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Step 4: arrangement of nodes </a:t>
            </a:r>
            <a:br>
              <a:rPr lang="en-US" dirty="0" smtClean="0"/>
            </a:br>
            <a:r>
              <a:rPr lang="en-US" dirty="0" smtClean="0"/>
              <a:t>within the circular clusters</a:t>
            </a:r>
            <a:endParaRPr lang="el-GR" dirty="0"/>
          </a:p>
        </p:txBody>
      </p:sp>
      <p:sp>
        <p:nvSpPr>
          <p:cNvPr id="3" name="Content Placeholder 2"/>
          <p:cNvSpPr>
            <a:spLocks noGrp="1"/>
          </p:cNvSpPr>
          <p:nvPr>
            <p:ph idx="1"/>
          </p:nvPr>
        </p:nvSpPr>
        <p:spPr/>
        <p:txBody>
          <a:bodyPr/>
          <a:lstStyle/>
          <a:p>
            <a:r>
              <a:rPr lang="en-US" dirty="0" smtClean="0"/>
              <a:t>Greedy arrangement that places sequentially tables in frequent combinations (as they appear in the FROM clause of queries)</a:t>
            </a:r>
          </a:p>
          <a:p>
            <a:r>
              <a:rPr lang="en-US" dirty="0" smtClean="0"/>
              <a:t>Assume L= {{</a:t>
            </a:r>
            <a:r>
              <a:rPr lang="en-US" i="1" dirty="0" smtClean="0"/>
              <a:t>T4</a:t>
            </a:r>
            <a:r>
              <a:rPr lang="en-US" dirty="0" smtClean="0"/>
              <a:t>, </a:t>
            </a:r>
            <a:r>
              <a:rPr lang="en-US" i="1" dirty="0" smtClean="0"/>
              <a:t>T3</a:t>
            </a:r>
            <a:r>
              <a:rPr lang="en-US" dirty="0" smtClean="0"/>
              <a:t>}, {</a:t>
            </a:r>
            <a:r>
              <a:rPr lang="en-US" i="1" dirty="0" smtClean="0"/>
              <a:t>T1</a:t>
            </a:r>
            <a:r>
              <a:rPr lang="en-US" dirty="0" smtClean="0"/>
              <a:t>, </a:t>
            </a:r>
            <a:r>
              <a:rPr lang="en-US" i="1" dirty="0" smtClean="0"/>
              <a:t>T5</a:t>
            </a:r>
            <a:r>
              <a:rPr lang="en-US" dirty="0" smtClean="0"/>
              <a:t>}, {</a:t>
            </a:r>
            <a:r>
              <a:rPr lang="en-US" i="1" dirty="0" smtClean="0"/>
              <a:t>T1</a:t>
            </a:r>
            <a:r>
              <a:rPr lang="en-US" dirty="0" smtClean="0"/>
              <a:t>, </a:t>
            </a:r>
            <a:r>
              <a:rPr lang="en-US" i="1" dirty="0" smtClean="0"/>
              <a:t>T2</a:t>
            </a:r>
            <a:r>
              <a:rPr lang="en-US" dirty="0" smtClean="0"/>
              <a:t>, </a:t>
            </a:r>
            <a:r>
              <a:rPr lang="en-US" i="1" dirty="0" smtClean="0"/>
              <a:t>T3</a:t>
            </a:r>
            <a:r>
              <a:rPr lang="en-US" dirty="0" smtClean="0"/>
              <a:t>}} in decreasing order of frequency. </a:t>
            </a:r>
          </a:p>
          <a:p>
            <a:r>
              <a:rPr lang="en-US" dirty="0" smtClean="0"/>
              <a:t>Then, the final order of the relations will be {</a:t>
            </a:r>
            <a:r>
              <a:rPr lang="en-US" i="1" dirty="0" smtClean="0"/>
              <a:t>T4</a:t>
            </a:r>
            <a:r>
              <a:rPr lang="en-US" dirty="0" smtClean="0"/>
              <a:t>, </a:t>
            </a:r>
            <a:r>
              <a:rPr lang="en-US" i="1" dirty="0" smtClean="0"/>
              <a:t>T3</a:t>
            </a:r>
            <a:r>
              <a:rPr lang="en-US" dirty="0" smtClean="0"/>
              <a:t>, </a:t>
            </a:r>
            <a:r>
              <a:rPr lang="en-US" i="1" dirty="0" smtClean="0"/>
              <a:t>T1</a:t>
            </a:r>
            <a:r>
              <a:rPr lang="en-US" dirty="0" smtClean="0"/>
              <a:t>, </a:t>
            </a:r>
            <a:r>
              <a:rPr lang="en-US" i="1" dirty="0" smtClean="0"/>
              <a:t>T5</a:t>
            </a:r>
            <a:r>
              <a:rPr lang="en-US" dirty="0" smtClean="0"/>
              <a:t>, </a:t>
            </a:r>
            <a:r>
              <a:rPr lang="en-US" i="1" dirty="0" smtClean="0"/>
              <a:t>T2</a:t>
            </a:r>
            <a:r>
              <a:rPr lang="en-US" dirty="0" smtClean="0"/>
              <a:t>}</a:t>
            </a:r>
          </a:p>
          <a:p>
            <a:endParaRPr lang="en-US" dirty="0" smtClean="0"/>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92</a:t>
            </a:fld>
            <a:endParaRPr lang="en-US">
              <a:solidFill>
                <a:prstClr val="black">
                  <a:tint val="75000"/>
                </a:prstClr>
              </a:solidFill>
            </a:endParaRPr>
          </a:p>
        </p:txBody>
      </p:sp>
      <p:sp>
        <p:nvSpPr>
          <p:cNvPr id="7" name="TextBox 6"/>
          <p:cNvSpPr txBox="1"/>
          <p:nvPr/>
        </p:nvSpPr>
        <p:spPr>
          <a:xfrm>
            <a:off x="72008" y="116632"/>
            <a:ext cx="1835696" cy="830997"/>
          </a:xfrm>
          <a:prstGeom prst="rect">
            <a:avLst/>
          </a:prstGeom>
          <a:solidFill>
            <a:schemeClr val="bg1"/>
          </a:solidFill>
          <a:ln>
            <a:solidFill>
              <a:schemeClr val="tx1"/>
            </a:solidFill>
          </a:ln>
        </p:spPr>
        <p:txBody>
          <a:bodyPr wrap="square" lIns="72000" rIns="72000" rtlCol="0">
            <a:spAutoFit/>
          </a:bodyPr>
          <a:lstStyle/>
          <a:p>
            <a:pPr marL="90488" indent="-90488"/>
            <a:r>
              <a:rPr lang="en-US" sz="1600" u="sng" dirty="0" smtClean="0">
                <a:solidFill>
                  <a:schemeClr val="bg1">
                    <a:lumMod val="50000"/>
                  </a:schemeClr>
                </a:solidFill>
                <a:latin typeface="Consolas" pitchFamily="49" charset="0"/>
                <a:cs typeface="Consolas" pitchFamily="49" charset="0"/>
              </a:rPr>
              <a:t>order </a:t>
            </a:r>
            <a:r>
              <a:rPr lang="en-US" sz="1600" b="1" u="sng" dirty="0" smtClean="0">
                <a:solidFill>
                  <a:srgbClr val="0000FF"/>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a:t>
            </a:r>
            <a:endParaRPr lang="en-US" sz="1600" i="1" dirty="0" smtClean="0">
              <a:solidFill>
                <a:srgbClr val="0000FF"/>
              </a:solidFill>
              <a:latin typeface="Consolas" pitchFamily="49" charset="0"/>
              <a:cs typeface="Consolas" pitchFamily="49" charset="0"/>
            </a:endParaRPr>
          </a:p>
          <a:p>
            <a:pPr marL="90488" indent="-90488"/>
            <a:r>
              <a:rPr lang="en-US" sz="1600" dirty="0" smtClean="0">
                <a:solidFill>
                  <a:schemeClr val="bg1">
                    <a:lumMod val="50000"/>
                  </a:schemeClr>
                </a:solidFill>
                <a:latin typeface="Consolas" pitchFamily="49" charset="0"/>
                <a:cs typeface="Consolas" pitchFamily="49" charset="0"/>
              </a:rPr>
              <a:t>place </a:t>
            </a:r>
            <a:r>
              <a:rPr lang="en-US" sz="1600" b="1" dirty="0" smtClean="0">
                <a:solidFill>
                  <a:srgbClr val="0000FF"/>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 &amp; </a:t>
            </a:r>
            <a:r>
              <a:rPr lang="en-US" sz="1600" b="1" dirty="0" smtClean="0">
                <a:solidFill>
                  <a:srgbClr val="C00000"/>
                </a:solidFill>
                <a:latin typeface="Consolas" pitchFamily="49" charset="0"/>
                <a:cs typeface="Consolas" pitchFamily="49" charset="0"/>
              </a:rPr>
              <a:t>Q</a:t>
            </a:r>
            <a:r>
              <a:rPr lang="en-US" sz="1600" baseline="-25000" dirty="0" smtClean="0">
                <a:solidFill>
                  <a:srgbClr val="C00000"/>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a:t>
            </a:r>
            <a:endParaRPr lang="en-US" sz="1600" baseline="-25000" dirty="0" smtClean="0">
              <a:solidFill>
                <a:srgbClr val="C00000"/>
              </a:solidFill>
              <a:latin typeface="Consolas" pitchFamily="49" charset="0"/>
              <a:cs typeface="Consolas" pitchFamily="49" charset="0"/>
            </a:endParaRPr>
          </a:p>
          <a:p>
            <a:pPr marL="90488" indent="-90488"/>
            <a:r>
              <a:rPr lang="en-US" sz="1600" dirty="0" smtClean="0">
                <a:solidFill>
                  <a:schemeClr val="bg1">
                    <a:lumMod val="50000"/>
                  </a:schemeClr>
                </a:solidFill>
                <a:latin typeface="Consolas" pitchFamily="49" charset="0"/>
                <a:cs typeface="Consolas" pitchFamily="49" charset="0"/>
              </a:rPr>
              <a:t>place </a:t>
            </a:r>
            <a:r>
              <a:rPr lang="en-US" sz="1600" b="1" dirty="0" smtClean="0">
                <a:solidFill>
                  <a:srgbClr val="FF00FF"/>
                </a:solidFill>
                <a:latin typeface="Consolas" pitchFamily="49" charset="0"/>
                <a:cs typeface="Consolas" pitchFamily="49" charset="0"/>
              </a:rPr>
              <a:t>V</a:t>
            </a:r>
            <a:r>
              <a:rPr lang="en-US" sz="1600" dirty="0" smtClean="0">
                <a:solidFill>
                  <a:schemeClr val="bg1">
                    <a:lumMod val="50000"/>
                  </a:schemeClr>
                </a:solidFill>
                <a:latin typeface="Consolas" pitchFamily="49" charset="0"/>
                <a:cs typeface="Consolas" pitchFamily="49" charset="0"/>
              </a:rPr>
              <a:t> &amp; </a:t>
            </a:r>
            <a:r>
              <a:rPr lang="en-US" sz="1600" b="1" dirty="0" smtClean="0">
                <a:solidFill>
                  <a:srgbClr val="C00000"/>
                </a:solidFill>
                <a:latin typeface="Consolas" pitchFamily="49" charset="0"/>
                <a:cs typeface="Consolas" pitchFamily="49" charset="0"/>
              </a:rPr>
              <a:t>Q</a:t>
            </a:r>
            <a:r>
              <a:rPr lang="en-US" sz="1600" dirty="0" smtClean="0">
                <a:solidFill>
                  <a:srgbClr val="C00000"/>
                </a:solidFill>
                <a:latin typeface="Consolas" pitchFamily="49" charset="0"/>
                <a:cs typeface="Consolas" pitchFamily="49" charset="0"/>
              </a:rPr>
              <a:t>-</a:t>
            </a:r>
            <a:r>
              <a:rPr lang="en-US" sz="1600" b="1" dirty="0" smtClean="0">
                <a:solidFill>
                  <a:srgbClr val="C00000"/>
                </a:solidFill>
                <a:latin typeface="Consolas" pitchFamily="49" charset="0"/>
                <a:cs typeface="Consolas" pitchFamily="49" charset="0"/>
              </a:rPr>
              <a:t>Q</a:t>
            </a:r>
            <a:r>
              <a:rPr lang="en-US" sz="1600" baseline="-25000" dirty="0" smtClean="0">
                <a:solidFill>
                  <a:srgbClr val="C00000"/>
                </a:solidFill>
                <a:latin typeface="Consolas" pitchFamily="49" charset="0"/>
                <a:cs typeface="Consolas" pitchFamily="49" charset="0"/>
              </a:rPr>
              <a:t>R</a:t>
            </a:r>
            <a:r>
              <a:rPr lang="en-US" sz="1600" dirty="0" smtClean="0">
                <a:solidFill>
                  <a:srgbClr val="C00000"/>
                </a:solidFill>
                <a:latin typeface="Consolas" pitchFamily="49" charset="0"/>
                <a:cs typeface="Consolas" pitchFamily="49" charset="0"/>
              </a:rPr>
              <a:t>.</a:t>
            </a:r>
            <a:endParaRPr lang="el-GR" sz="1600" dirty="0">
              <a:solidFill>
                <a:srgbClr val="C00000"/>
              </a:solidFill>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Step 4: arrangement of nodes </a:t>
            </a:r>
            <a:br>
              <a:rPr lang="en-US" dirty="0" smtClean="0"/>
            </a:br>
            <a:r>
              <a:rPr lang="en-US" dirty="0" smtClean="0"/>
              <a:t>within the circular clusters</a:t>
            </a:r>
            <a:endParaRPr lang="el-GR" dirty="0"/>
          </a:p>
        </p:txBody>
      </p:sp>
      <p:sp>
        <p:nvSpPr>
          <p:cNvPr id="3" name="Content Placeholder 2"/>
          <p:cNvSpPr>
            <a:spLocks noGrp="1"/>
          </p:cNvSpPr>
          <p:nvPr>
            <p:ph idx="1"/>
          </p:nvPr>
        </p:nvSpPr>
        <p:spPr>
          <a:xfrm>
            <a:off x="457200" y="1600200"/>
            <a:ext cx="5050904" cy="4925144"/>
          </a:xfrm>
        </p:spPr>
        <p:txBody>
          <a:bodyPr>
            <a:normAutofit fontScale="92500" lnSpcReduction="10000"/>
          </a:bodyPr>
          <a:lstStyle/>
          <a:p>
            <a:r>
              <a:rPr lang="en-US" dirty="0" smtClean="0"/>
              <a:t>Place relation-dedicated queries (accessing only one table) sequentially</a:t>
            </a:r>
          </a:p>
          <a:p>
            <a:r>
              <a:rPr lang="en-US" dirty="0" smtClean="0"/>
              <a:t>The segment for each relation-dedicated query is the same, proportional to the #nodes of the circle (#relation-dedicated queries)</a:t>
            </a:r>
          </a:p>
          <a:p>
            <a:r>
              <a:rPr lang="en-US" dirty="0" smtClean="0"/>
              <a:t>The relation is placed in the middle of the corresponding segment</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93</a:t>
            </a:fld>
            <a:endParaRPr lang="en-US">
              <a:solidFill>
                <a:prstClr val="black">
                  <a:tint val="75000"/>
                </a:prstClr>
              </a:solidFill>
            </a:endParaRPr>
          </a:p>
        </p:txBody>
      </p:sp>
      <p:sp>
        <p:nvSpPr>
          <p:cNvPr id="6" name="TextBox 5"/>
          <p:cNvSpPr txBox="1"/>
          <p:nvPr/>
        </p:nvSpPr>
        <p:spPr>
          <a:xfrm>
            <a:off x="72008" y="116632"/>
            <a:ext cx="1835696" cy="830997"/>
          </a:xfrm>
          <a:prstGeom prst="rect">
            <a:avLst/>
          </a:prstGeom>
          <a:solidFill>
            <a:schemeClr val="bg1"/>
          </a:solidFill>
          <a:ln>
            <a:solidFill>
              <a:schemeClr val="tx1"/>
            </a:solidFill>
          </a:ln>
        </p:spPr>
        <p:txBody>
          <a:bodyPr wrap="square" lIns="72000" rIns="72000" rtlCol="0">
            <a:spAutoFit/>
          </a:bodyPr>
          <a:lstStyle/>
          <a:p>
            <a:pPr marL="90488" indent="-90488"/>
            <a:r>
              <a:rPr lang="en-US" sz="1600" dirty="0" smtClean="0">
                <a:solidFill>
                  <a:schemeClr val="bg1">
                    <a:lumMod val="50000"/>
                  </a:schemeClr>
                </a:solidFill>
                <a:latin typeface="Consolas" pitchFamily="49" charset="0"/>
                <a:cs typeface="Consolas" pitchFamily="49" charset="0"/>
              </a:rPr>
              <a:t>order </a:t>
            </a:r>
            <a:r>
              <a:rPr lang="en-US" sz="1600" b="1" dirty="0" smtClean="0">
                <a:solidFill>
                  <a:srgbClr val="0000FF"/>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a:t>
            </a:r>
            <a:endParaRPr lang="en-US" sz="1600" i="1" dirty="0" smtClean="0">
              <a:solidFill>
                <a:srgbClr val="0000FF"/>
              </a:solidFill>
              <a:latin typeface="Consolas" pitchFamily="49" charset="0"/>
              <a:cs typeface="Consolas" pitchFamily="49" charset="0"/>
            </a:endParaRPr>
          </a:p>
          <a:p>
            <a:pPr marL="90488" indent="-90488"/>
            <a:r>
              <a:rPr lang="en-US" sz="1600" u="sng" dirty="0" smtClean="0">
                <a:solidFill>
                  <a:schemeClr val="bg1">
                    <a:lumMod val="50000"/>
                  </a:schemeClr>
                </a:solidFill>
                <a:latin typeface="Consolas" pitchFamily="49" charset="0"/>
                <a:cs typeface="Consolas" pitchFamily="49" charset="0"/>
              </a:rPr>
              <a:t>place </a:t>
            </a:r>
            <a:r>
              <a:rPr lang="en-US" sz="1600" b="1" u="sng" dirty="0" smtClean="0">
                <a:solidFill>
                  <a:srgbClr val="0000FF"/>
                </a:solidFill>
                <a:latin typeface="Consolas" pitchFamily="49" charset="0"/>
                <a:cs typeface="Consolas" pitchFamily="49" charset="0"/>
              </a:rPr>
              <a:t>R</a:t>
            </a:r>
            <a:r>
              <a:rPr lang="en-US" sz="1600" u="sng" dirty="0" smtClean="0">
                <a:solidFill>
                  <a:schemeClr val="bg1">
                    <a:lumMod val="50000"/>
                  </a:schemeClr>
                </a:solidFill>
                <a:latin typeface="Consolas" pitchFamily="49" charset="0"/>
                <a:cs typeface="Consolas" pitchFamily="49" charset="0"/>
              </a:rPr>
              <a:t> &amp; </a:t>
            </a:r>
            <a:r>
              <a:rPr lang="en-US" sz="1600" b="1" u="sng" dirty="0" smtClean="0">
                <a:solidFill>
                  <a:srgbClr val="C00000"/>
                </a:solidFill>
                <a:latin typeface="Consolas" pitchFamily="49" charset="0"/>
                <a:cs typeface="Consolas" pitchFamily="49" charset="0"/>
              </a:rPr>
              <a:t>Q</a:t>
            </a:r>
            <a:r>
              <a:rPr lang="en-US" sz="1600" u="sng" baseline="-25000" dirty="0" smtClean="0">
                <a:solidFill>
                  <a:srgbClr val="C00000"/>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a:t>
            </a:r>
            <a:endParaRPr lang="en-US" sz="1600" baseline="-25000" dirty="0" smtClean="0">
              <a:solidFill>
                <a:srgbClr val="C00000"/>
              </a:solidFill>
              <a:latin typeface="Consolas" pitchFamily="49" charset="0"/>
              <a:cs typeface="Consolas" pitchFamily="49" charset="0"/>
            </a:endParaRPr>
          </a:p>
          <a:p>
            <a:pPr marL="90488" indent="-90488"/>
            <a:r>
              <a:rPr lang="en-US" sz="1600" dirty="0" smtClean="0">
                <a:solidFill>
                  <a:schemeClr val="bg1">
                    <a:lumMod val="50000"/>
                  </a:schemeClr>
                </a:solidFill>
                <a:latin typeface="Consolas" pitchFamily="49" charset="0"/>
                <a:cs typeface="Consolas" pitchFamily="49" charset="0"/>
              </a:rPr>
              <a:t>place </a:t>
            </a:r>
            <a:r>
              <a:rPr lang="en-US" sz="1600" b="1" dirty="0" smtClean="0">
                <a:solidFill>
                  <a:srgbClr val="FF00FF"/>
                </a:solidFill>
                <a:latin typeface="Consolas" pitchFamily="49" charset="0"/>
                <a:cs typeface="Consolas" pitchFamily="49" charset="0"/>
              </a:rPr>
              <a:t>V</a:t>
            </a:r>
            <a:r>
              <a:rPr lang="en-US" sz="1600" dirty="0" smtClean="0">
                <a:solidFill>
                  <a:schemeClr val="bg1">
                    <a:lumMod val="50000"/>
                  </a:schemeClr>
                </a:solidFill>
                <a:latin typeface="Consolas" pitchFamily="49" charset="0"/>
                <a:cs typeface="Consolas" pitchFamily="49" charset="0"/>
              </a:rPr>
              <a:t> &amp; </a:t>
            </a:r>
            <a:r>
              <a:rPr lang="en-US" sz="1600" b="1" dirty="0" smtClean="0">
                <a:solidFill>
                  <a:srgbClr val="C00000"/>
                </a:solidFill>
                <a:latin typeface="Consolas" pitchFamily="49" charset="0"/>
                <a:cs typeface="Consolas" pitchFamily="49" charset="0"/>
              </a:rPr>
              <a:t>Q</a:t>
            </a:r>
            <a:r>
              <a:rPr lang="en-US" sz="1600" dirty="0" smtClean="0">
                <a:solidFill>
                  <a:srgbClr val="C00000"/>
                </a:solidFill>
                <a:latin typeface="Consolas" pitchFamily="49" charset="0"/>
                <a:cs typeface="Consolas" pitchFamily="49" charset="0"/>
              </a:rPr>
              <a:t>-</a:t>
            </a:r>
            <a:r>
              <a:rPr lang="en-US" sz="1600" b="1" dirty="0" smtClean="0">
                <a:solidFill>
                  <a:srgbClr val="C00000"/>
                </a:solidFill>
                <a:latin typeface="Consolas" pitchFamily="49" charset="0"/>
                <a:cs typeface="Consolas" pitchFamily="49" charset="0"/>
              </a:rPr>
              <a:t>Q</a:t>
            </a:r>
            <a:r>
              <a:rPr lang="en-US" sz="1600" baseline="-25000" dirty="0" smtClean="0">
                <a:solidFill>
                  <a:srgbClr val="C00000"/>
                </a:solidFill>
                <a:latin typeface="Consolas" pitchFamily="49" charset="0"/>
                <a:cs typeface="Consolas" pitchFamily="49" charset="0"/>
              </a:rPr>
              <a:t>R</a:t>
            </a:r>
            <a:r>
              <a:rPr lang="en-US" sz="1600" dirty="0" smtClean="0">
                <a:solidFill>
                  <a:srgbClr val="C00000"/>
                </a:solidFill>
                <a:latin typeface="Consolas" pitchFamily="49" charset="0"/>
                <a:cs typeface="Consolas" pitchFamily="49" charset="0"/>
              </a:rPr>
              <a:t>.</a:t>
            </a:r>
            <a:endParaRPr lang="el-GR" sz="1600" dirty="0">
              <a:solidFill>
                <a:srgbClr val="C00000"/>
              </a:solidFill>
              <a:latin typeface="Consolas" pitchFamily="49" charset="0"/>
              <a:cs typeface="Consolas" pitchFamily="49" charset="0"/>
            </a:endParaRPr>
          </a:p>
        </p:txBody>
      </p:sp>
      <p:pic>
        <p:nvPicPr>
          <p:cNvPr id="76802" name="Picture 2"/>
          <p:cNvPicPr>
            <a:picLocks noChangeAspect="1" noChangeArrowheads="1"/>
          </p:cNvPicPr>
          <p:nvPr/>
        </p:nvPicPr>
        <p:blipFill>
          <a:blip r:embed="rId2" cstate="print"/>
          <a:srcRect/>
          <a:stretch>
            <a:fillRect/>
          </a:stretch>
        </p:blipFill>
        <p:spPr bwMode="auto">
          <a:xfrm>
            <a:off x="5652120" y="1556792"/>
            <a:ext cx="3305175" cy="3562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Step 4: arrangement of nodes </a:t>
            </a:r>
            <a:br>
              <a:rPr lang="en-US" dirty="0" smtClean="0"/>
            </a:br>
            <a:r>
              <a:rPr lang="en-US" dirty="0" smtClean="0"/>
              <a:t>within the circular clusters</a:t>
            </a:r>
            <a:endParaRPr lang="el-GR" dirty="0"/>
          </a:p>
        </p:txBody>
      </p:sp>
      <p:sp>
        <p:nvSpPr>
          <p:cNvPr id="3" name="Content Placeholder 2"/>
          <p:cNvSpPr>
            <a:spLocks noGrp="1"/>
          </p:cNvSpPr>
          <p:nvPr>
            <p:ph idx="1"/>
          </p:nvPr>
        </p:nvSpPr>
        <p:spPr>
          <a:xfrm>
            <a:off x="457200" y="1600200"/>
            <a:ext cx="4546848" cy="4925144"/>
          </a:xfrm>
        </p:spPr>
        <p:txBody>
          <a:bodyPr>
            <a:normAutofit fontScale="77500" lnSpcReduction="20000"/>
          </a:bodyPr>
          <a:lstStyle/>
          <a:p>
            <a:r>
              <a:rPr lang="en-US" dirty="0" smtClean="0"/>
              <a:t>We have stratified views and the rest of the queries in step 2.</a:t>
            </a:r>
          </a:p>
          <a:p>
            <a:r>
              <a:rPr lang="en-US" dirty="0" smtClean="0"/>
              <a:t>Visit each circle (stratum) in turn: each node of circle </a:t>
            </a:r>
            <a:r>
              <a:rPr lang="en-US" i="1" dirty="0" err="1" smtClean="0"/>
              <a:t>k</a:t>
            </a:r>
            <a:r>
              <a:rPr lang="en-US" i="1" baseline="-25000" dirty="0" err="1" smtClean="0"/>
              <a:t>i</a:t>
            </a:r>
            <a:r>
              <a:rPr lang="en-US" dirty="0" smtClean="0"/>
              <a:t> is defined over nodes in the previous circles </a:t>
            </a:r>
          </a:p>
          <a:p>
            <a:r>
              <a:rPr lang="en-US" dirty="0" smtClean="0"/>
              <a:t>Traditional barycenter-based method: place the node in an angle = avg. value of the sum of the angles of the nodes it accessed</a:t>
            </a:r>
          </a:p>
          <a:p>
            <a:r>
              <a:rPr lang="en-US" dirty="0" smtClean="0"/>
              <a:t>Rearrange nodes in occupied positions by a very small value </a:t>
            </a:r>
            <a:r>
              <a:rPr lang="el-GR" i="1" dirty="0" smtClean="0"/>
              <a:t>δ</a:t>
            </a:r>
            <a:r>
              <a:rPr lang="en-US" dirty="0" smtClean="0"/>
              <a:t> (in our case </a:t>
            </a:r>
            <a:r>
              <a:rPr lang="el-GR" i="1" dirty="0" smtClean="0"/>
              <a:t>δ</a:t>
            </a:r>
            <a:r>
              <a:rPr lang="en-US" dirty="0" smtClean="0"/>
              <a:t>=0.09 radians).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94</a:t>
            </a:fld>
            <a:endParaRPr lang="en-US">
              <a:solidFill>
                <a:prstClr val="black">
                  <a:tint val="75000"/>
                </a:prstClr>
              </a:solidFill>
            </a:endParaRPr>
          </a:p>
        </p:txBody>
      </p:sp>
      <p:sp>
        <p:nvSpPr>
          <p:cNvPr id="6" name="TextBox 5"/>
          <p:cNvSpPr txBox="1"/>
          <p:nvPr/>
        </p:nvSpPr>
        <p:spPr>
          <a:xfrm>
            <a:off x="72008" y="116632"/>
            <a:ext cx="1835696" cy="830997"/>
          </a:xfrm>
          <a:prstGeom prst="rect">
            <a:avLst/>
          </a:prstGeom>
          <a:solidFill>
            <a:schemeClr val="bg1"/>
          </a:solidFill>
          <a:ln>
            <a:solidFill>
              <a:schemeClr val="tx1"/>
            </a:solidFill>
          </a:ln>
        </p:spPr>
        <p:txBody>
          <a:bodyPr wrap="square" lIns="72000" rIns="72000" rtlCol="0">
            <a:spAutoFit/>
          </a:bodyPr>
          <a:lstStyle/>
          <a:p>
            <a:pPr marL="90488" indent="-90488"/>
            <a:r>
              <a:rPr lang="en-US" sz="1600" dirty="0" smtClean="0">
                <a:solidFill>
                  <a:schemeClr val="bg1">
                    <a:lumMod val="50000"/>
                  </a:schemeClr>
                </a:solidFill>
                <a:latin typeface="Consolas" pitchFamily="49" charset="0"/>
                <a:cs typeface="Consolas" pitchFamily="49" charset="0"/>
              </a:rPr>
              <a:t>order </a:t>
            </a:r>
            <a:r>
              <a:rPr lang="en-US" sz="1600" b="1" dirty="0" smtClean="0">
                <a:solidFill>
                  <a:srgbClr val="0000FF"/>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a:t>
            </a:r>
            <a:endParaRPr lang="en-US" sz="1600" i="1" dirty="0" smtClean="0">
              <a:solidFill>
                <a:srgbClr val="0000FF"/>
              </a:solidFill>
              <a:latin typeface="Consolas" pitchFamily="49" charset="0"/>
              <a:cs typeface="Consolas" pitchFamily="49" charset="0"/>
            </a:endParaRPr>
          </a:p>
          <a:p>
            <a:pPr marL="90488" indent="-90488"/>
            <a:r>
              <a:rPr lang="en-US" sz="1600" dirty="0" smtClean="0">
                <a:solidFill>
                  <a:schemeClr val="bg1">
                    <a:lumMod val="50000"/>
                  </a:schemeClr>
                </a:solidFill>
                <a:latin typeface="Consolas" pitchFamily="49" charset="0"/>
                <a:cs typeface="Consolas" pitchFamily="49" charset="0"/>
              </a:rPr>
              <a:t>place </a:t>
            </a:r>
            <a:r>
              <a:rPr lang="en-US" sz="1600" b="1" dirty="0" smtClean="0">
                <a:solidFill>
                  <a:srgbClr val="0000FF"/>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 &amp; </a:t>
            </a:r>
            <a:r>
              <a:rPr lang="en-US" sz="1600" b="1" dirty="0" smtClean="0">
                <a:solidFill>
                  <a:srgbClr val="C00000"/>
                </a:solidFill>
                <a:latin typeface="Consolas" pitchFamily="49" charset="0"/>
                <a:cs typeface="Consolas" pitchFamily="49" charset="0"/>
              </a:rPr>
              <a:t>Q</a:t>
            </a:r>
            <a:r>
              <a:rPr lang="en-US" sz="1600" baseline="-25000" dirty="0" smtClean="0">
                <a:solidFill>
                  <a:srgbClr val="C00000"/>
                </a:solidFill>
                <a:latin typeface="Consolas" pitchFamily="49" charset="0"/>
                <a:cs typeface="Consolas" pitchFamily="49" charset="0"/>
              </a:rPr>
              <a:t>R</a:t>
            </a:r>
            <a:r>
              <a:rPr lang="en-US" sz="1600" dirty="0" smtClean="0">
                <a:solidFill>
                  <a:schemeClr val="bg1">
                    <a:lumMod val="50000"/>
                  </a:schemeClr>
                </a:solidFill>
                <a:latin typeface="Consolas" pitchFamily="49" charset="0"/>
                <a:cs typeface="Consolas" pitchFamily="49" charset="0"/>
              </a:rPr>
              <a:t>;</a:t>
            </a:r>
            <a:endParaRPr lang="en-US" sz="1600" baseline="-25000" dirty="0" smtClean="0">
              <a:solidFill>
                <a:srgbClr val="C00000"/>
              </a:solidFill>
              <a:latin typeface="Consolas" pitchFamily="49" charset="0"/>
              <a:cs typeface="Consolas" pitchFamily="49" charset="0"/>
            </a:endParaRPr>
          </a:p>
          <a:p>
            <a:pPr marL="90488" indent="-90488"/>
            <a:r>
              <a:rPr lang="en-US" sz="1600" u="sng" dirty="0" smtClean="0">
                <a:solidFill>
                  <a:schemeClr val="bg1">
                    <a:lumMod val="50000"/>
                  </a:schemeClr>
                </a:solidFill>
                <a:latin typeface="Consolas" pitchFamily="49" charset="0"/>
                <a:cs typeface="Consolas" pitchFamily="49" charset="0"/>
              </a:rPr>
              <a:t>place </a:t>
            </a:r>
            <a:r>
              <a:rPr lang="en-US" sz="1600" b="1" u="sng" dirty="0" smtClean="0">
                <a:solidFill>
                  <a:srgbClr val="FF00FF"/>
                </a:solidFill>
                <a:latin typeface="Consolas" pitchFamily="49" charset="0"/>
                <a:cs typeface="Consolas" pitchFamily="49" charset="0"/>
              </a:rPr>
              <a:t>V</a:t>
            </a:r>
            <a:r>
              <a:rPr lang="en-US" sz="1600" u="sng" dirty="0" smtClean="0">
                <a:solidFill>
                  <a:schemeClr val="bg1">
                    <a:lumMod val="50000"/>
                  </a:schemeClr>
                </a:solidFill>
                <a:latin typeface="Consolas" pitchFamily="49" charset="0"/>
                <a:cs typeface="Consolas" pitchFamily="49" charset="0"/>
              </a:rPr>
              <a:t> &amp; </a:t>
            </a:r>
            <a:r>
              <a:rPr lang="en-US" sz="1600" b="1" u="sng" dirty="0" smtClean="0">
                <a:solidFill>
                  <a:srgbClr val="C00000"/>
                </a:solidFill>
                <a:latin typeface="Consolas" pitchFamily="49" charset="0"/>
                <a:cs typeface="Consolas" pitchFamily="49" charset="0"/>
              </a:rPr>
              <a:t>Q</a:t>
            </a:r>
            <a:r>
              <a:rPr lang="en-US" sz="1600" u="sng" dirty="0" smtClean="0">
                <a:solidFill>
                  <a:srgbClr val="C00000"/>
                </a:solidFill>
                <a:latin typeface="Consolas" pitchFamily="49" charset="0"/>
                <a:cs typeface="Consolas" pitchFamily="49" charset="0"/>
              </a:rPr>
              <a:t>-</a:t>
            </a:r>
            <a:r>
              <a:rPr lang="en-US" sz="1600" b="1" u="sng" dirty="0" smtClean="0">
                <a:solidFill>
                  <a:srgbClr val="C00000"/>
                </a:solidFill>
                <a:latin typeface="Consolas" pitchFamily="49" charset="0"/>
                <a:cs typeface="Consolas" pitchFamily="49" charset="0"/>
              </a:rPr>
              <a:t>Q</a:t>
            </a:r>
            <a:r>
              <a:rPr lang="en-US" sz="1600" u="sng" baseline="-25000" dirty="0" smtClean="0">
                <a:solidFill>
                  <a:srgbClr val="C00000"/>
                </a:solidFill>
                <a:latin typeface="Consolas" pitchFamily="49" charset="0"/>
                <a:cs typeface="Consolas" pitchFamily="49" charset="0"/>
              </a:rPr>
              <a:t>R</a:t>
            </a:r>
            <a:r>
              <a:rPr lang="en-US" sz="1600" dirty="0" smtClean="0">
                <a:solidFill>
                  <a:srgbClr val="C00000"/>
                </a:solidFill>
                <a:latin typeface="Consolas" pitchFamily="49" charset="0"/>
                <a:cs typeface="Consolas" pitchFamily="49" charset="0"/>
              </a:rPr>
              <a:t>.</a:t>
            </a:r>
            <a:endParaRPr lang="el-GR" sz="1600" dirty="0">
              <a:solidFill>
                <a:srgbClr val="C00000"/>
              </a:solidFill>
              <a:latin typeface="Consolas" pitchFamily="49" charset="0"/>
              <a:cs typeface="Consolas" pitchFamily="49" charset="0"/>
            </a:endParaRPr>
          </a:p>
        </p:txBody>
      </p:sp>
      <p:pic>
        <p:nvPicPr>
          <p:cNvPr id="77826" name="Picture 2"/>
          <p:cNvPicPr>
            <a:picLocks noChangeAspect="1" noChangeArrowheads="1"/>
          </p:cNvPicPr>
          <p:nvPr/>
        </p:nvPicPr>
        <p:blipFill>
          <a:blip r:embed="rId3" cstate="print"/>
          <a:srcRect/>
          <a:stretch>
            <a:fillRect/>
          </a:stretch>
        </p:blipFill>
        <p:spPr bwMode="auto">
          <a:xfrm>
            <a:off x="4724400" y="1556792"/>
            <a:ext cx="4419600" cy="4657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p:cNvSpPr txBox="1"/>
          <p:nvPr/>
        </p:nvSpPr>
        <p:spPr>
          <a:xfrm>
            <a:off x="722520" y="4406400"/>
            <a:ext cx="7772040" cy="1361880"/>
          </a:xfrm>
          <a:prstGeom prst="rect">
            <a:avLst/>
          </a:prstGeom>
        </p:spPr>
        <p:txBody>
          <a:bodyPr/>
          <a:lstStyle/>
          <a:p>
            <a:pPr>
              <a:lnSpc>
                <a:spcPct val="100000"/>
              </a:lnSpc>
            </a:pPr>
            <a:r>
              <a:rPr lang="en-US" sz="4000" b="1" dirty="0">
                <a:solidFill>
                  <a:srgbClr val="000000"/>
                </a:solidFill>
              </a:rPr>
              <a:t>Experiments and Results</a:t>
            </a:r>
          </a:p>
        </p:txBody>
      </p:sp>
      <p:sp>
        <p:nvSpPr>
          <p:cNvPr id="7" name="TextShape 2"/>
          <p:cNvSpPr txBox="1"/>
          <p:nvPr/>
        </p:nvSpPr>
        <p:spPr>
          <a:xfrm>
            <a:off x="722520" y="2906640"/>
            <a:ext cx="7772040" cy="1499760"/>
          </a:xfrm>
          <a:prstGeom prst="rect">
            <a:avLst/>
          </a:prstGeom>
        </p:spPr>
        <p:txBody>
          <a:bodyPr anchor="b"/>
          <a:lstStyle/>
          <a:p>
            <a:pPr>
              <a:lnSpc>
                <a:spcPct val="100000"/>
              </a:lnSpc>
            </a:pPr>
            <a:endParaRPr lang="en-US" sz="2000"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95</a:t>
            </a:fld>
            <a:endParaRPr lang="en-US">
              <a:solidFill>
                <a:prstClr val="black">
                  <a:tint val="75000"/>
                </a:prstClr>
              </a:solidFill>
            </a:endParaRPr>
          </a:p>
        </p:txBody>
      </p:sp>
    </p:spTree>
    <p:extLst>
      <p:ext uri="{BB962C8B-B14F-4D97-AF65-F5344CB8AC3E}">
        <p14:creationId xmlns:p14="http://schemas.microsoft.com/office/powerpoint/2010/main" xmlns="" val="225880688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method</a:t>
            </a:r>
            <a:endParaRPr lang="el-GR" dirty="0"/>
          </a:p>
        </p:txBody>
      </p:sp>
      <p:sp>
        <p:nvSpPr>
          <p:cNvPr id="3" name="Content Placeholder 2"/>
          <p:cNvSpPr>
            <a:spLocks noGrp="1"/>
          </p:cNvSpPr>
          <p:nvPr>
            <p:ph idx="1"/>
          </p:nvPr>
        </p:nvSpPr>
        <p:spPr/>
        <p:txBody>
          <a:bodyPr>
            <a:normAutofit fontScale="77500" lnSpcReduction="20000"/>
          </a:bodyPr>
          <a:lstStyle/>
          <a:p>
            <a:r>
              <a:rPr lang="en-US" dirty="0" smtClean="0"/>
              <a:t>4 data sets: well-known open source projects that contain database queries</a:t>
            </a:r>
          </a:p>
          <a:p>
            <a:r>
              <a:rPr lang="en-US" dirty="0" smtClean="0"/>
              <a:t>The source code of the last version of each tool was downloaded. We retrieved the database definition from the source code. </a:t>
            </a:r>
          </a:p>
          <a:p>
            <a:r>
              <a:rPr lang="en-US" dirty="0" smtClean="0"/>
              <a:t>We </a:t>
            </a:r>
            <a:r>
              <a:rPr lang="en-US" dirty="0" err="1" smtClean="0"/>
              <a:t>grepped</a:t>
            </a:r>
            <a:r>
              <a:rPr lang="en-US" dirty="0" smtClean="0"/>
              <a:t> the source code for the occurrences of SELECT and FROM terms in it, and out of the resulting text, we isolated lines actually encompassing queries. </a:t>
            </a:r>
          </a:p>
          <a:p>
            <a:r>
              <a:rPr lang="en-US" dirty="0" smtClean="0"/>
              <a:t>The actual queries were automatically isolated via a dedicated java application we constructed for this purpose </a:t>
            </a:r>
          </a:p>
          <a:p>
            <a:r>
              <a:rPr lang="en-US" dirty="0" smtClean="0"/>
              <a:t>Finally, they were post-processed in order to be </a:t>
            </a:r>
            <a:r>
              <a:rPr lang="en-US" dirty="0" err="1" smtClean="0"/>
              <a:t>parsable</a:t>
            </a:r>
            <a:r>
              <a:rPr lang="en-US" dirty="0" smtClean="0"/>
              <a:t> by our tool, Hecataeus that ultimately converts the ecosystem to an architecture graph and visualizes it for the user.</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96</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sets</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97</a:t>
            </a:fld>
            <a:endParaRPr lang="en-US">
              <a:solidFill>
                <a:prstClr val="black">
                  <a:tint val="75000"/>
                </a:prstClr>
              </a:solidFill>
            </a:endParaRPr>
          </a:p>
        </p:txBody>
      </p:sp>
      <p:pic>
        <p:nvPicPr>
          <p:cNvPr id="1028" name="Picture 4" descr="E:\Presentation\datasets.PNG"/>
          <p:cNvPicPr>
            <a:picLocks noChangeAspect="1" noChangeArrowheads="1"/>
          </p:cNvPicPr>
          <p:nvPr/>
        </p:nvPicPr>
        <p:blipFill>
          <a:blip r:embed="rId2" cstate="print"/>
          <a:srcRect/>
          <a:stretch>
            <a:fillRect/>
          </a:stretch>
        </p:blipFill>
        <p:spPr bwMode="auto">
          <a:xfrm>
            <a:off x="395536" y="1412776"/>
            <a:ext cx="7992888" cy="4699302"/>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Compliance to aesthetic criteria</a:t>
            </a:r>
            <a:br>
              <a:rPr lang="en-US" dirty="0" smtClean="0"/>
            </a:b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98</a:t>
            </a:fld>
            <a:endParaRPr lang="en-US">
              <a:solidFill>
                <a:prstClr val="black">
                  <a:tint val="75000"/>
                </a:prstClr>
              </a:solidFill>
            </a:endParaRPr>
          </a:p>
        </p:txBody>
      </p:sp>
      <p:pic>
        <p:nvPicPr>
          <p:cNvPr id="2049" name="Picture 1" descr="E:\Presentation\experiments_aesthetic.PNG"/>
          <p:cNvPicPr>
            <a:picLocks noChangeAspect="1" noChangeArrowheads="1"/>
          </p:cNvPicPr>
          <p:nvPr/>
        </p:nvPicPr>
        <p:blipFill>
          <a:blip r:embed="rId2" cstate="print"/>
          <a:srcRect/>
          <a:stretch>
            <a:fillRect/>
          </a:stretch>
        </p:blipFill>
        <p:spPr bwMode="auto">
          <a:xfrm>
            <a:off x="899592" y="836712"/>
            <a:ext cx="6987540" cy="5821680"/>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Compliance to the Visual Information Seeking Mantra </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99</a:t>
            </a:fld>
            <a:endParaRPr lang="en-US">
              <a:solidFill>
                <a:prstClr val="black">
                  <a:tint val="75000"/>
                </a:prstClr>
              </a:solidFill>
            </a:endParaRPr>
          </a:p>
        </p:txBody>
      </p:sp>
      <p:pic>
        <p:nvPicPr>
          <p:cNvPr id="57346" name="Picture 2" descr="E:\Presentation\experiments_schn.PNG"/>
          <p:cNvPicPr>
            <a:picLocks noChangeAspect="1" noChangeArrowheads="1"/>
          </p:cNvPicPr>
          <p:nvPr/>
        </p:nvPicPr>
        <p:blipFill>
          <a:blip r:embed="rId2" cstate="print"/>
          <a:srcRect/>
          <a:stretch>
            <a:fillRect/>
          </a:stretch>
        </p:blipFill>
        <p:spPr bwMode="auto">
          <a:xfrm>
            <a:off x="1259632" y="1484783"/>
            <a:ext cx="6480720" cy="5067259"/>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5|0|0|0|0|0"/>
</p:tagLst>
</file>

<file path=ppt/tags/tag2.xml><?xml version="1.0" encoding="utf-8"?>
<p:tagLst xmlns:a="http://schemas.openxmlformats.org/drawingml/2006/main" xmlns:r="http://schemas.openxmlformats.org/officeDocument/2006/relationships" xmlns:p="http://schemas.openxmlformats.org/presentationml/2006/main">
  <p:tag name="TIMING" val="|3.5|0|0|0|0|0"/>
</p:tagLst>
</file>

<file path=ppt/theme/theme1.xml><?xml version="1.0" encoding="utf-8"?>
<a:theme xmlns:a="http://schemas.openxmlformats.org/drawingml/2006/main" name="DOLAP13_Vassiliadis_cinecubes">
  <a:themeElements>
    <a:clrScheme name="PV-Color-Scheme">
      <a:dk1>
        <a:srgbClr val="0020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DOLAP13_Vassiliadis_cinecubes</Template>
  <TotalTime>1458</TotalTime>
  <Words>8755</Words>
  <Application>Microsoft Office PowerPoint</Application>
  <PresentationFormat>On-screen Show (4:3)</PresentationFormat>
  <Paragraphs>960</Paragraphs>
  <Slides>119</Slides>
  <Notes>53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119</vt:i4>
      </vt:variant>
    </vt:vector>
  </HeadingPairs>
  <TitlesOfParts>
    <vt:vector size="121" baseType="lpstr">
      <vt:lpstr>DOLAP13_Vassiliadis_cinecubes</vt:lpstr>
      <vt:lpstr>Visio</vt:lpstr>
      <vt:lpstr>Visual Maps for Data-Intensive Ecosystems </vt:lpstr>
      <vt:lpstr>How do we make a map for a  data-intensive software ecosystem? *</vt:lpstr>
      <vt:lpstr>Why do we need these maps? </vt:lpstr>
      <vt:lpstr>Circular placement for Drupal</vt:lpstr>
      <vt:lpstr>What happens if I modify table search_index? Who are the neighbors?</vt:lpstr>
      <vt:lpstr>What happens if I modify table search_index? Who are the neighbors?</vt:lpstr>
      <vt:lpstr>So, … how do we make a map for a  data-intensive software ecosystem? </vt:lpstr>
      <vt:lpstr>A charting method for data-intensive ecosystems,  with a clear target to reduce visual clutter.</vt:lpstr>
      <vt:lpstr>Graphical Notation </vt:lpstr>
      <vt:lpstr>“Transparent” edges for less visual clutter</vt:lpstr>
      <vt:lpstr>… and (finally) here is the method to construct the map:</vt:lpstr>
      <vt:lpstr>Roadmap</vt:lpstr>
      <vt:lpstr>Roadmap</vt:lpstr>
      <vt:lpstr>Step 1: Clustering</vt:lpstr>
      <vt:lpstr>Step 1: Clustering</vt:lpstr>
      <vt:lpstr>Roadmap</vt:lpstr>
      <vt:lpstr>Step 2: Estimate the  area of each cluster</vt:lpstr>
      <vt:lpstr>Step 2: Estimate the area of each cluster </vt:lpstr>
      <vt:lpstr>Step 2: Estimate the area of each cluster </vt:lpstr>
      <vt:lpstr>Roadmap</vt:lpstr>
      <vt:lpstr>Step 3: Laying out the Clusters </vt:lpstr>
      <vt:lpstr>Circular Layout</vt:lpstr>
      <vt:lpstr>Circular cluster layout</vt:lpstr>
      <vt:lpstr>Circular Layout: Embedding  Circle determination </vt:lpstr>
      <vt:lpstr>Circular layout: calculation of the  angle for each of the segments</vt:lpstr>
      <vt:lpstr>Circular layout: calculation of the  angle for each of the segments</vt:lpstr>
      <vt:lpstr>Circular layout: calculation of the  angle for each of the segments</vt:lpstr>
      <vt:lpstr>Circular layout: avoid  cluster overlap!</vt:lpstr>
      <vt:lpstr>Concentric circles</vt:lpstr>
      <vt:lpstr>Concentric Circles Layout </vt:lpstr>
      <vt:lpstr>Concentric Circles Layout</vt:lpstr>
      <vt:lpstr>Concentric Circles: radius calculation</vt:lpstr>
      <vt:lpstr>Concentric Circles: radius calculation for each circle</vt:lpstr>
      <vt:lpstr>Concentric arcs</vt:lpstr>
      <vt:lpstr>Concentric Arcs Layout  </vt:lpstr>
      <vt:lpstr>Roadmap</vt:lpstr>
      <vt:lpstr>Step 4: arrangement of nodes within the circular clusters</vt:lpstr>
      <vt:lpstr>Step 4: arrangement of nodes within the circular clusters</vt:lpstr>
      <vt:lpstr>Step 4: arrangement of nodes  within the circular clusters</vt:lpstr>
      <vt:lpstr>Roadmap</vt:lpstr>
      <vt:lpstr>Not covered in this talk / paper…</vt:lpstr>
      <vt:lpstr>We can tame code-db interdependence via rigorous modeling and visual methods</vt:lpstr>
      <vt:lpstr>Auxiliary slides</vt:lpstr>
      <vt:lpstr>Why bother?</vt:lpstr>
      <vt:lpstr>In a nutshell</vt:lpstr>
      <vt:lpstr>Graphical Notation </vt:lpstr>
      <vt:lpstr>Aesthetics and design choices</vt:lpstr>
      <vt:lpstr>Visual clutter introduced by edges </vt:lpstr>
      <vt:lpstr>Steps of the method</vt:lpstr>
      <vt:lpstr>Slide 50</vt:lpstr>
      <vt:lpstr>Gestalt principles </vt:lpstr>
      <vt:lpstr>Best practices </vt:lpstr>
      <vt:lpstr>The eyes have it </vt:lpstr>
      <vt:lpstr>Code visualization</vt:lpstr>
      <vt:lpstr>(Radial) graph drawing</vt:lpstr>
      <vt:lpstr>Slide 56</vt:lpstr>
      <vt:lpstr>Bird’s eye view of the Method</vt:lpstr>
      <vt:lpstr>Step 1: Clustering</vt:lpstr>
      <vt:lpstr>Step 1: Clustering</vt:lpstr>
      <vt:lpstr>Slide 60</vt:lpstr>
      <vt:lpstr>Step 1: Clustering</vt:lpstr>
      <vt:lpstr>Step 2: Estimate the  area of each cluster</vt:lpstr>
      <vt:lpstr>Step 2: Estimate the area of each cluster</vt:lpstr>
      <vt:lpstr>Example: a cluster from BioSQL</vt:lpstr>
      <vt:lpstr>Step 2: Estimate the area of each cluster</vt:lpstr>
      <vt:lpstr>Step 2: Estimate the area of each cluster</vt:lpstr>
      <vt:lpstr>Step 2: Estimate the area of each cluster</vt:lpstr>
      <vt:lpstr>Step 3: Laying out the Clusters </vt:lpstr>
      <vt:lpstr>Circular cluster layout</vt:lpstr>
      <vt:lpstr>Circular Layout: Embedding  Circle determination </vt:lpstr>
      <vt:lpstr>Circular layout: calculation of the  angle for each of the segments</vt:lpstr>
      <vt:lpstr>Circular layout: calculation of the  angle for each of the segments</vt:lpstr>
      <vt:lpstr>In case you are wondering: is it possible that  &gt; R ??</vt:lpstr>
      <vt:lpstr>Circular layout: calculation of the  angle for each of the segments</vt:lpstr>
      <vt:lpstr>Circular layout: avoid  cluster overlap!</vt:lpstr>
      <vt:lpstr>Circular Layout</vt:lpstr>
      <vt:lpstr>Concentric Circles Layout </vt:lpstr>
      <vt:lpstr>Concentric Circles Layout</vt:lpstr>
      <vt:lpstr>Concentric Circles Layout</vt:lpstr>
      <vt:lpstr>Concentric Circles: radius calculation</vt:lpstr>
      <vt:lpstr>Concentric Circles: radius calculation to avoid cluster overlap in subsequent circles </vt:lpstr>
      <vt:lpstr>Concentric Circles: radius calculation to avoid cluster overlap in the same circle</vt:lpstr>
      <vt:lpstr>Concentric Circles: radius calculation for each circle</vt:lpstr>
      <vt:lpstr>Concentric circles</vt:lpstr>
      <vt:lpstr>Concentric Arcs Layout</vt:lpstr>
      <vt:lpstr>Concentric Arcs Layout </vt:lpstr>
      <vt:lpstr>Concentric arcs</vt:lpstr>
      <vt:lpstr>Step 4: arrangement of nodes within the circular clusters</vt:lpstr>
      <vt:lpstr>Step 4: arrangement of nodes within the circular clusters</vt:lpstr>
      <vt:lpstr>Step 4: arrangement of nodes  within the circular clusters</vt:lpstr>
      <vt:lpstr>Slide 91</vt:lpstr>
      <vt:lpstr>Step 4: arrangement of nodes  within the circular clusters</vt:lpstr>
      <vt:lpstr>Step 4: arrangement of nodes  within the circular clusters</vt:lpstr>
      <vt:lpstr>Step 4: arrangement of nodes  within the circular clusters</vt:lpstr>
      <vt:lpstr>Slide 95</vt:lpstr>
      <vt:lpstr>Experimental method</vt:lpstr>
      <vt:lpstr>Data sets</vt:lpstr>
      <vt:lpstr>Compliance to aesthetic criteria </vt:lpstr>
      <vt:lpstr>Compliance to the Visual Information Seeking Mantra </vt:lpstr>
      <vt:lpstr>Clustering effectiveness</vt:lpstr>
      <vt:lpstr>Method independent measures for all data sets</vt:lpstr>
      <vt:lpstr>Area occupied by the graph:  no clear winner</vt:lpstr>
      <vt:lpstr>Area occupied by the produced graph (absolute and pct over MBR)</vt:lpstr>
      <vt:lpstr>Time considerations</vt:lpstr>
      <vt:lpstr>Slide 105</vt:lpstr>
      <vt:lpstr>Future work</vt:lpstr>
      <vt:lpstr>Alternative methods provided by Jung</vt:lpstr>
      <vt:lpstr>Alternative methods provided by Jung</vt:lpstr>
      <vt:lpstr>Tales of glory</vt:lpstr>
      <vt:lpstr>Circular placement</vt:lpstr>
      <vt:lpstr>Labels on/off</vt:lpstr>
      <vt:lpstr>What happens if I modify table search_index? Who are the neighbors?</vt:lpstr>
      <vt:lpstr>What happens if I modify table search_index? Who are the neighbors?</vt:lpstr>
      <vt:lpstr>In the file structure too…</vt:lpstr>
      <vt:lpstr>Played an impact analysis scenario: delete attr. ‘word’ from search_index</vt:lpstr>
      <vt:lpstr>… and the impact at the master graph…</vt:lpstr>
      <vt:lpstr>Concentric circles</vt:lpstr>
      <vt:lpstr>Concentric Arcs</vt:lpstr>
      <vt:lpstr>Zooming into a cluster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Maps for Data-Intensive Ecosystems</dc:title>
  <dc:subject/>
  <dc:creator>Panos Vassiliadis</dc:creator>
  <dc:description>This is the talk for a paper presented at ER 2014</dc:description>
  <cp:lastModifiedBy>p.v.</cp:lastModifiedBy>
  <cp:revision>286</cp:revision>
  <dcterms:created xsi:type="dcterms:W3CDTF">2014-09-25T11:56:45Z</dcterms:created>
  <dcterms:modified xsi:type="dcterms:W3CDTF">2014-10-24T16:06:12Z</dcterms:modified>
</cp:coreProperties>
</file>