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9"/>
  </p:notesMasterIdLst>
  <p:sldIdLst>
    <p:sldId id="317" r:id="rId2"/>
    <p:sldId id="322" r:id="rId3"/>
    <p:sldId id="321" r:id="rId4"/>
    <p:sldId id="310" r:id="rId5"/>
    <p:sldId id="311" r:id="rId6"/>
    <p:sldId id="323" r:id="rId7"/>
    <p:sldId id="318" r:id="rId8"/>
    <p:sldId id="258" r:id="rId9"/>
    <p:sldId id="324" r:id="rId10"/>
    <p:sldId id="260" r:id="rId11"/>
    <p:sldId id="313" r:id="rId12"/>
    <p:sldId id="315" r:id="rId13"/>
    <p:sldId id="291" r:id="rId14"/>
    <p:sldId id="319" r:id="rId15"/>
    <p:sldId id="293" r:id="rId16"/>
    <p:sldId id="261" r:id="rId17"/>
    <p:sldId id="262" r:id="rId18"/>
    <p:sldId id="264" r:id="rId19"/>
    <p:sldId id="263" r:id="rId20"/>
    <p:sldId id="265" r:id="rId21"/>
    <p:sldId id="294" r:id="rId22"/>
    <p:sldId id="295" r:id="rId23"/>
    <p:sldId id="296" r:id="rId24"/>
    <p:sldId id="298" r:id="rId25"/>
    <p:sldId id="267" r:id="rId26"/>
    <p:sldId id="268" r:id="rId27"/>
    <p:sldId id="269" r:id="rId28"/>
    <p:sldId id="270" r:id="rId29"/>
    <p:sldId id="271" r:id="rId30"/>
    <p:sldId id="272" r:id="rId31"/>
    <p:sldId id="273" r:id="rId32"/>
    <p:sldId id="274" r:id="rId33"/>
    <p:sldId id="275" r:id="rId34"/>
    <p:sldId id="276" r:id="rId35"/>
    <p:sldId id="277" r:id="rId36"/>
    <p:sldId id="326" r:id="rId37"/>
    <p:sldId id="279" r:id="rId38"/>
    <p:sldId id="280" r:id="rId39"/>
    <p:sldId id="302" r:id="rId40"/>
    <p:sldId id="320" r:id="rId41"/>
    <p:sldId id="303" r:id="rId42"/>
    <p:sldId id="304" r:id="rId43"/>
    <p:sldId id="305" r:id="rId44"/>
    <p:sldId id="308" r:id="rId45"/>
    <p:sldId id="299" r:id="rId46"/>
    <p:sldId id="300" r:id="rId47"/>
    <p:sldId id="301" r:id="rId48"/>
    <p:sldId id="281" r:id="rId49"/>
    <p:sldId id="282" r:id="rId50"/>
    <p:sldId id="312" r:id="rId51"/>
    <p:sldId id="289" r:id="rId52"/>
    <p:sldId id="316" r:id="rId53"/>
    <p:sldId id="266" r:id="rId54"/>
    <p:sldId id="325" r:id="rId55"/>
    <p:sldId id="307" r:id="rId56"/>
    <p:sldId id="306" r:id="rId57"/>
    <p:sldId id="278"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66FF33"/>
    <a:srgbClr val="0000FF"/>
    <a:srgbClr val="00009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6427" autoAdjust="0"/>
  </p:normalViewPr>
  <p:slideViewPr>
    <p:cSldViewPr>
      <p:cViewPr>
        <p:scale>
          <a:sx n="80" d="100"/>
          <a:sy n="80" d="100"/>
        </p:scale>
        <p:origin x="-1674"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86D82-A4FA-409A-88C8-EEA6037D1E47}" type="datetimeFigureOut">
              <a:rPr lang="el-GR" smtClean="0"/>
              <a:pPr/>
              <a:t>12/11/2013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438E0-5909-4EC7-96E8-A714BFFF54DA}" type="slidenum">
              <a:rPr lang="el-GR" smtClean="0"/>
              <a:pPr/>
              <a:t>‹#›</a:t>
            </a:fld>
            <a:endParaRPr lang="el-GR"/>
          </a:p>
        </p:txBody>
      </p:sp>
    </p:spTree>
    <p:extLst>
      <p:ext uri="{BB962C8B-B14F-4D97-AF65-F5344CB8AC3E}">
        <p14:creationId xmlns:p14="http://schemas.microsoft.com/office/powerpoint/2010/main" val="182712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C438E0-5909-4EC7-96E8-A714BFFF54DA}"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C438E0-5909-4EC7-96E8-A714BFFF54DA}"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Our ecosystem is described by the following</a:t>
            </a:r>
            <a:r>
              <a:rPr lang="en-US" baseline="0" dirty="0" smtClean="0"/>
              <a:t> image:</a:t>
            </a:r>
            <a:endParaRPr lang="en-US" dirty="0" smtClean="0"/>
          </a:p>
          <a:p>
            <a:r>
              <a:rPr lang="en-US" dirty="0" smtClean="0"/>
              <a:t>On the left</a:t>
            </a:r>
            <a:r>
              <a:rPr lang="en-US" baseline="0" dirty="0" smtClean="0"/>
              <a:t> we can see the Relations and their Attributes</a:t>
            </a:r>
            <a:r>
              <a:rPr lang="el-GR" baseline="0" dirty="0" smtClean="0"/>
              <a:t>. </a:t>
            </a:r>
            <a:r>
              <a:rPr lang="en-US" baseline="0" dirty="0" smtClean="0"/>
              <a:t>On their right we see </a:t>
            </a:r>
            <a:r>
              <a:rPr lang="en-US" baseline="0" dirty="0" err="1" smtClean="0"/>
              <a:t>V_Course</a:t>
            </a:r>
            <a:r>
              <a:rPr lang="en-US" baseline="0" dirty="0" smtClean="0"/>
              <a:t> view where we use </a:t>
            </a:r>
            <a:r>
              <a:rPr lang="el-GR" baseline="0" dirty="0" smtClean="0"/>
              <a:t>3 </a:t>
            </a:r>
            <a:r>
              <a:rPr lang="en-US" baseline="0" dirty="0" smtClean="0"/>
              <a:t>of the relations. The </a:t>
            </a:r>
            <a:r>
              <a:rPr lang="en-US" baseline="0" dirty="0" err="1" smtClean="0"/>
              <a:t>V_Course</a:t>
            </a:r>
            <a:r>
              <a:rPr lang="en-US" baseline="0" dirty="0" smtClean="0"/>
              <a:t> view provides with Attributes the </a:t>
            </a:r>
            <a:r>
              <a:rPr lang="en-US" baseline="0" dirty="0" err="1" smtClean="0"/>
              <a:t>V_Tr</a:t>
            </a:r>
            <a:r>
              <a:rPr lang="en-US" baseline="0" dirty="0" smtClean="0"/>
              <a:t> view</a:t>
            </a:r>
            <a:r>
              <a:rPr lang="el-GR" baseline="0" dirty="0" smtClean="0"/>
              <a:t>.  </a:t>
            </a:r>
            <a:r>
              <a:rPr lang="en-US" baseline="0" dirty="0" smtClean="0"/>
              <a:t>The</a:t>
            </a:r>
            <a:r>
              <a:rPr lang="el-GR" baseline="0" dirty="0" smtClean="0"/>
              <a:t> </a:t>
            </a:r>
            <a:r>
              <a:rPr lang="en-US" baseline="0" dirty="0" err="1" smtClean="0"/>
              <a:t>V_Tr</a:t>
            </a:r>
            <a:r>
              <a:rPr lang="en-US" baseline="0" dirty="0" smtClean="0"/>
              <a:t>  view besides the</a:t>
            </a:r>
            <a:r>
              <a:rPr lang="el-GR" baseline="0" dirty="0" smtClean="0"/>
              <a:t> </a:t>
            </a:r>
            <a:r>
              <a:rPr lang="en-US" baseline="0" dirty="0" err="1" smtClean="0"/>
              <a:t>V_Course</a:t>
            </a:r>
            <a:r>
              <a:rPr lang="en-US" baseline="0" dirty="0" smtClean="0"/>
              <a:t> view has as input the Transcript relation</a:t>
            </a:r>
            <a:r>
              <a:rPr lang="el-GR" baseline="0" dirty="0" smtClean="0"/>
              <a:t>. </a:t>
            </a:r>
            <a:r>
              <a:rPr lang="en-US" baseline="0" dirty="0" smtClean="0"/>
              <a:t>Finally we can see on the upper most right part of the image the query that compares the</a:t>
            </a:r>
            <a:r>
              <a:rPr lang="el-GR" baseline="0" dirty="0" smtClean="0"/>
              <a:t> </a:t>
            </a:r>
            <a:r>
              <a:rPr lang="en-US" baseline="0" dirty="0" smtClean="0"/>
              <a:t>grades of the students in DB_I &amp; DB_II courses</a:t>
            </a:r>
            <a:r>
              <a:rPr lang="el-GR" baseline="0" dirty="0" smtClean="0"/>
              <a:t>, </a:t>
            </a:r>
            <a:r>
              <a:rPr lang="en-US" baseline="0" dirty="0" smtClean="0"/>
              <a:t>and in the lower right part we see the query that gives the average grade of the students</a:t>
            </a:r>
            <a:r>
              <a:rPr lang="el-GR" baseline="0" dirty="0" smtClean="0"/>
              <a:t>.</a:t>
            </a:r>
          </a:p>
        </p:txBody>
      </p:sp>
      <p:sp>
        <p:nvSpPr>
          <p:cNvPr id="528"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D3483F87-B2A2-4CDC-8CA0-1069F46D8BDE}" type="slidenum">
              <a:rPr lang="en-US" sz="1300">
                <a:solidFill>
                  <a:srgbClr val="000000"/>
                </a:solidFill>
              </a:rPr>
              <a:pPr>
                <a:lnSpc>
                  <a:spcPct val="100000"/>
                </a:lnSpc>
              </a:pPr>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A graph that describes the core</a:t>
            </a:r>
            <a:r>
              <a:rPr lang="en-US" baseline="0" dirty="0" smtClean="0"/>
              <a:t> parts of the ecosystem. We observe a query that gives the average grade of the courses that the students have attended and passed of our university ecosystem. The INS parts of the modules are the parts that are connected with provider modules. The OUTS part is the one that provides the answer to the users. Finally the SMTX part which represents the filters that the user wants to apply on the information (for example </a:t>
            </a:r>
            <a:r>
              <a:rPr lang="en-US" baseline="0" dirty="0" err="1" smtClean="0"/>
              <a:t>tgrade</a:t>
            </a:r>
            <a:r>
              <a:rPr lang="en-US" baseline="0" dirty="0" smtClean="0"/>
              <a:t> &gt; 4/10).</a:t>
            </a:r>
            <a:endParaRPr lang="en-US" dirty="0" smtClean="0"/>
          </a:p>
        </p:txBody>
      </p:sp>
      <p:sp>
        <p:nvSpPr>
          <p:cNvPr id="526"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02B1ACA8-B2BF-4CF0-9720-692534D03327}" type="slidenum">
              <a:rPr lang="en-US" sz="1300">
                <a:solidFill>
                  <a:srgbClr val="000000"/>
                </a:solidFill>
              </a:rPr>
              <a:pPr>
                <a:lnSpc>
                  <a:spcPct val="100000"/>
                </a:lnSpc>
              </a:pPr>
              <a:t>13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body"/>
          </p:nvPr>
        </p:nvSpPr>
        <p:spPr>
          <a:xfrm>
            <a:off x="685446" y="4343078"/>
            <a:ext cx="5486671" cy="4114392"/>
          </a:xfrm>
          <a:prstGeom prst="rect">
            <a:avLst/>
          </a:prstGeom>
        </p:spPr>
        <p:txBody>
          <a:bodyPr lIns="97926" tIns="49139" rIns="97926" bIns="49139"/>
          <a:lstStyle/>
          <a:p>
            <a:endParaRPr lang="en-US" dirty="0" smtClean="0"/>
          </a:p>
        </p:txBody>
      </p:sp>
      <p:sp>
        <p:nvSpPr>
          <p:cNvPr id="530"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0313AB51-C9E9-4C8A-9C62-F0EFA14FAE1B}" type="slidenum">
              <a:rPr lang="en-US" sz="1300">
                <a:solidFill>
                  <a:srgbClr val="000000"/>
                </a:solidFill>
              </a:rPr>
              <a:pPr>
                <a:lnSpc>
                  <a:spcPct val="100000"/>
                </a:lnSpc>
              </a:pPr>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One</a:t>
            </a:r>
            <a:r>
              <a:rPr lang="en-US" baseline="0" dirty="0" smtClean="0"/>
              <a:t> may see which modules and which internal parts of the modules will be affected by an imminent change. Those are the parts of the graph that policy regulations are needed.</a:t>
            </a:r>
            <a:endParaRPr lang="en-US" dirty="0" smtClean="0"/>
          </a:p>
        </p:txBody>
      </p:sp>
      <p:sp>
        <p:nvSpPr>
          <p:cNvPr id="530"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0313AB51-C9E9-4C8A-9C62-F0EFA14FAE1B}" type="slidenum">
              <a:rPr lang="en-US" sz="1300">
                <a:solidFill>
                  <a:srgbClr val="000000"/>
                </a:solidFill>
              </a:rPr>
              <a:pPr>
                <a:lnSpc>
                  <a:spcPct val="100000"/>
                </a:lnSpc>
              </a:pPr>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PlaceHolder 1"/>
          <p:cNvSpPr>
            <a:spLocks noGrp="1"/>
          </p:cNvSpPr>
          <p:nvPr>
            <p:ph type="body"/>
          </p:nvPr>
        </p:nvSpPr>
        <p:spPr>
          <a:xfrm>
            <a:off x="750825" y="4268457"/>
            <a:ext cx="6006229" cy="4043632"/>
          </a:xfrm>
          <a:prstGeom prst="rect">
            <a:avLst/>
          </a:prstGeom>
        </p:spPr>
        <p:txBody>
          <a:bodyPr wrap="none" lIns="0" tIns="0" rIns="0" bIns="0"/>
          <a:lstStyle/>
          <a:p>
            <a:r>
              <a:rPr lang="en-US" dirty="0" smtClean="0"/>
              <a:t>HotSWup11: theoretical framework </a:t>
            </a:r>
          </a:p>
          <a:p>
            <a:r>
              <a:rPr lang="en-US" dirty="0" err="1" smtClean="0"/>
              <a:t>Manousis</a:t>
            </a:r>
            <a:r>
              <a:rPr lang="en-US" dirty="0" smtClean="0"/>
              <a:t>’ </a:t>
            </a:r>
            <a:r>
              <a:rPr lang="en-US" dirty="0" err="1" smtClean="0"/>
              <a:t>MSc</a:t>
            </a:r>
            <a:r>
              <a:rPr lang="en-US" dirty="0" smtClean="0"/>
              <a:t>: implementation and minor improvements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If there is a change</a:t>
            </a:r>
            <a:r>
              <a:rPr lang="en-US" baseline="0" dirty="0" smtClean="0"/>
              <a:t> on a modules output attribute, but none of its consumers is related to that attribute, then no message is produced.</a:t>
            </a:r>
            <a:endParaRPr lang="en-US" dirty="0" smtClean="0"/>
          </a:p>
          <a:p>
            <a:r>
              <a:rPr lang="en-US" dirty="0" smtClean="0"/>
              <a:t>For example a</a:t>
            </a:r>
            <a:r>
              <a:rPr lang="en-US" baseline="0" dirty="0" smtClean="0"/>
              <a:t> change in the</a:t>
            </a:r>
            <a:r>
              <a:rPr lang="en-US" dirty="0" smtClean="0"/>
              <a:t> </a:t>
            </a:r>
            <a:r>
              <a:rPr lang="en-US" dirty="0" err="1"/>
              <a:t>v_tr</a:t>
            </a:r>
            <a:r>
              <a:rPr lang="en-US" dirty="0"/>
              <a:t> view </a:t>
            </a:r>
            <a:r>
              <a:rPr lang="en-US" dirty="0" smtClean="0"/>
              <a:t>saying </a:t>
            </a:r>
            <a:r>
              <a:rPr lang="en-US" dirty="0" err="1" smtClean="0"/>
              <a:t>thatn</a:t>
            </a:r>
            <a:r>
              <a:rPr lang="en-US" dirty="0" smtClean="0"/>
              <a:t> cid attribute will be deleted will produce no message since</a:t>
            </a:r>
            <a:r>
              <a:rPr lang="en-US" baseline="0" dirty="0" smtClean="0"/>
              <a:t> both queries make no use of cid attribute.</a:t>
            </a:r>
            <a:endParaRPr dirty="0"/>
          </a:p>
        </p:txBody>
      </p:sp>
      <p:sp>
        <p:nvSpPr>
          <p:cNvPr id="533"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21996136-146D-40DF-8335-860C18D70CA8}" type="slidenum">
              <a:rPr lang="en-US" sz="1300">
                <a:solidFill>
                  <a:srgbClr val="000000"/>
                </a:solidFill>
              </a:rPr>
              <a:pPr>
                <a:lnSpc>
                  <a:spcPct val="100000"/>
                </a:lnSpc>
              </a:pPr>
              <a:t>18</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For</a:t>
            </a:r>
            <a:r>
              <a:rPr lang="en-US" baseline="0" dirty="0" smtClean="0"/>
              <a:t> the propagation of messages we use a global queue in this level. Modules send messages one to another by inserting them to this global queue that any module can see.</a:t>
            </a:r>
            <a:endParaRPr lang="en-US" dirty="0" smtClean="0"/>
          </a:p>
        </p:txBody>
      </p:sp>
      <p:sp>
        <p:nvSpPr>
          <p:cNvPr id="535"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55C2FDDB-9635-4685-BC22-54948A5133B2}" type="slidenum">
              <a:rPr lang="en-US" sz="1300">
                <a:solidFill>
                  <a:srgbClr val="000000"/>
                </a:solidFill>
              </a:rPr>
              <a:pPr>
                <a:lnSpc>
                  <a:spcPct val="100000"/>
                </a:lnSpc>
              </a:pPr>
              <a:t>19</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nodes are</a:t>
            </a:r>
            <a:r>
              <a:rPr lang="en-US" baseline="0" dirty="0" smtClean="0"/>
              <a:t> initially set to NO_STATUS status. Then while there are messages in the global queue, we get all the messages that are for the module that were in the head of the queue (the queue is topologically sorted). Then we visit that module and get a status decision. If the modules status is PROPAGATE we get all the messages that were produced by this module and insert them in the global queue, otherwise the module vetoed and no more message propagation from this module should be done. Finally we return all the modules we visited for later use in other algorithms.</a:t>
            </a:r>
            <a:endParaRPr lang="en-US" dirty="0" smtClean="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C438E0-5909-4EC7-96E8-A714BFFF54DA}" type="slidenum">
              <a:rPr lang="el-GR" smtClean="0"/>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Lets</a:t>
            </a:r>
            <a:r>
              <a:rPr lang="en-US" baseline="0" dirty="0" smtClean="0"/>
              <a:t> see what modules and nodes are affected by an insertion of a new attribute at Transcript table of our university ecosystem.</a:t>
            </a:r>
            <a:endParaRPr lang="en-US" dirty="0" smtClean="0"/>
          </a:p>
        </p:txBody>
      </p:sp>
      <p:sp>
        <p:nvSpPr>
          <p:cNvPr id="537"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7D85E42F-AE99-4335-A6F2-62906DEABE26}" type="slidenum">
              <a:rPr lang="en-US" sz="1300">
                <a:solidFill>
                  <a:srgbClr val="000000"/>
                </a:solidFill>
              </a:rPr>
              <a:pPr>
                <a:lnSpc>
                  <a:spcPct val="100000"/>
                </a:lnSpc>
              </a:pPr>
              <a:t>21</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p:cNvSpPr>
          <p:nvPr>
            <p:ph type="body"/>
          </p:nvPr>
        </p:nvSpPr>
        <p:spPr>
          <a:xfrm>
            <a:off x="750825" y="4268457"/>
            <a:ext cx="6006229" cy="4043632"/>
          </a:xfrm>
          <a:prstGeom prst="rect">
            <a:avLst/>
          </a:prstGeom>
        </p:spPr>
        <p:txBody>
          <a:bodyPr wrap="none" lIns="0" tIns="0" rIns="0" bIns="0"/>
          <a:lstStyle/>
          <a:p>
            <a:r>
              <a:rPr lang="en-US" dirty="0" smtClean="0"/>
              <a:t>Since Transcript</a:t>
            </a:r>
            <a:r>
              <a:rPr lang="en-US" baseline="0" dirty="0" smtClean="0"/>
              <a:t> relations has only </a:t>
            </a:r>
            <a:r>
              <a:rPr lang="en-US" baseline="0" dirty="0" err="1" smtClean="0"/>
              <a:t>V_Tr</a:t>
            </a:r>
            <a:r>
              <a:rPr lang="en-US" baseline="0" dirty="0" smtClean="0"/>
              <a:t> view as consumer, </a:t>
            </a:r>
            <a:r>
              <a:rPr lang="en-US" baseline="0" dirty="0" err="1" smtClean="0"/>
              <a:t>V_Tr</a:t>
            </a:r>
            <a:r>
              <a:rPr lang="en-US" baseline="0" dirty="0" smtClean="0"/>
              <a:t> will receive a message saying its provider will add a new attribute, in its INS_T part.</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The </a:t>
            </a:r>
            <a:r>
              <a:rPr lang="en-US" dirty="0" err="1" smtClean="0"/>
              <a:t>V_Tr</a:t>
            </a:r>
            <a:r>
              <a:rPr lang="en-US" dirty="0" smtClean="0"/>
              <a:t> provides the 2</a:t>
            </a:r>
            <a:r>
              <a:rPr lang="en-US" baseline="0" dirty="0" smtClean="0"/>
              <a:t> queries with its output. The queries get the messages simultaneously (actually Q_Pass2courses gets 2 messages one for its INS_V1 and another for INS_V2 parts).</a:t>
            </a:r>
            <a:endParaRPr lang="en-US" dirty="0" smtClean="0"/>
          </a:p>
        </p:txBody>
      </p:sp>
      <p:sp>
        <p:nvSpPr>
          <p:cNvPr id="540"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FD5C11CC-EFF1-462B-A292-0AEB961F8B94}" type="slidenum">
              <a:rPr lang="en-US" sz="1300">
                <a:solidFill>
                  <a:srgbClr val="000000"/>
                </a:solidFill>
              </a:rPr>
              <a:pPr>
                <a:lnSpc>
                  <a:spcPct val="100000"/>
                </a:lnSpc>
              </a:pPr>
              <a:t>23</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a clear way of how the internal parts of a module will process a message. In the end a module will have the correct status, since we have rank the statuses in a way that the status will be correct (NO_STATUS &lt; PROPAGATE &lt; BLOCK, meaning that if a module is in BLOCK status, it can not get PROPAGATE or NO_STATUS statuses).</a:t>
            </a:r>
            <a:endParaRPr lang="en-US" dirty="0" smtClean="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24</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25</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3884523" y="8685834"/>
            <a:ext cx="2971643" cy="456404"/>
          </a:xfrm>
          <a:prstGeom prst="rect">
            <a:avLst/>
          </a:prstGeom>
        </p:spPr>
        <p:txBody>
          <a:bodyPr lIns="97926" tIns="49139" rIns="97926" bIns="49139" anchor="b"/>
          <a:lstStyle/>
          <a:p>
            <a:pPr>
              <a:lnSpc>
                <a:spcPct val="100000"/>
              </a:lnSpc>
            </a:pPr>
            <a:fld id="{3109DF83-BEE1-4235-8654-7150AB3B43E5}" type="slidenum">
              <a:rPr lang="en-US" sz="1300"/>
              <a:pPr>
                <a:lnSpc>
                  <a:spcPct val="100000"/>
                </a:lnSpc>
              </a:pPr>
              <a:t>26</a:t>
            </a:fld>
            <a:endParaRPr dirty="0"/>
          </a:p>
        </p:txBody>
      </p:sp>
      <p:sp>
        <p:nvSpPr>
          <p:cNvPr id="547" name="PlaceHolder 2"/>
          <p:cNvSpPr>
            <a:spLocks noGrp="1"/>
          </p:cNvSpPr>
          <p:nvPr>
            <p:ph type="body"/>
          </p:nvPr>
        </p:nvSpPr>
        <p:spPr>
          <a:xfrm>
            <a:off x="685446" y="4343078"/>
            <a:ext cx="5486671" cy="4114392"/>
          </a:xfrm>
          <a:prstGeom prst="rect">
            <a:avLst/>
          </a:prstGeom>
        </p:spPr>
        <p:txBody>
          <a:bodyPr lIns="97926" tIns="49139" rIns="97926" bIns="49139"/>
          <a:lstStyle/>
          <a:p>
            <a:pPr>
              <a:lnSpc>
                <a:spcPct val="100000"/>
              </a:lnSpc>
            </a:pPr>
            <a:r>
              <a:rPr lang="en-US" dirty="0" smtClean="0"/>
              <a:t>Query 2 is a blocker while query1</a:t>
            </a:r>
            <a:r>
              <a:rPr lang="en-US" baseline="0" dirty="0" smtClean="0"/>
              <a:t> accepts the change that was initiated by view0. Our issue is to satisfy both queries.</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a:t>
            </a:r>
            <a:r>
              <a:rPr lang="en-US" baseline="0" dirty="0" smtClean="0"/>
              <a:t> a recursive procedure we inform all modules starting from the blocker module to the module that initiated the change.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know</a:t>
            </a:r>
            <a:r>
              <a:rPr lang="en-US" baseline="0" dirty="0" smtClean="0"/>
              <a:t> from previous algorithm (Status Determination) the modules that we visited, so in our recursive procedure we visit only those modules.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(since we started from a veto module that we misinformed to keep two versions, the original for the blocker and another that accepts the change), we make sure that the blocker module will not change.</a:t>
            </a: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56202" rtl="0" eaLnBrk="1" fontAlgn="auto" latinLnBrk="0" hangingPunct="1">
              <a:lnSpc>
                <a:spcPct val="100000"/>
              </a:lnSpc>
              <a:spcBef>
                <a:spcPts val="0"/>
              </a:spcBef>
              <a:spcAft>
                <a:spcPts val="0"/>
              </a:spcAft>
              <a:buClrTx/>
              <a:buSzTx/>
              <a:buFontTx/>
              <a:buNone/>
              <a:tabLst/>
              <a:defRPr/>
            </a:pPr>
            <a:r>
              <a:rPr lang="en-US" dirty="0" smtClean="0"/>
              <a:t>Exception</a:t>
            </a:r>
            <a:r>
              <a:rPr lang="en-US" baseline="0" dirty="0" smtClean="0"/>
              <a:t> is when any of the subsequent modules vetoed on an attribute addition. In that case when we get in the blocker we just ignore the new attribute that blockers provider has added in its output schema. Since we want to be as fast as we can we check if the module that we want to change has been notified about the number of versions it has to keep. If it has been notified, then the path from that module to the beginning is already informed.</a:t>
            </a:r>
            <a:endParaRPr lang="en-US" dirty="0" smtClean="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28</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Returning on our example:</a:t>
            </a:r>
            <a:r>
              <a:rPr lang="en-US" baseline="0" dirty="0" smtClean="0"/>
              <a:t> Query 2 (which is the blocker) is the start of the path check algorithm.</a:t>
            </a:r>
            <a:endParaRPr lang="en-US" dirty="0" smtClean="0"/>
          </a:p>
        </p:txBody>
      </p:sp>
      <p:sp>
        <p:nvSpPr>
          <p:cNvPr id="551"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BAE8D31D-334B-4D65-89BB-37F0148C0CC4}" type="slidenum">
              <a:rPr lang="en-US" sz="1300">
                <a:solidFill>
                  <a:srgbClr val="000000"/>
                </a:solidFill>
              </a:rPr>
              <a:pPr>
                <a:lnSpc>
                  <a:spcPct val="100000"/>
                </a:lnSpc>
              </a:pPr>
              <a:t>29</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PlaceHolder 1"/>
          <p:cNvSpPr>
            <a:spLocks noGrp="1"/>
          </p:cNvSpPr>
          <p:nvPr>
            <p:ph type="body"/>
          </p:nvPr>
        </p:nvSpPr>
        <p:spPr>
          <a:xfrm>
            <a:off x="685446" y="4343078"/>
            <a:ext cx="5486671" cy="4114392"/>
          </a:xfrm>
          <a:prstGeom prst="rect">
            <a:avLst/>
          </a:prstGeom>
        </p:spPr>
        <p:txBody>
          <a:bodyPr lIns="97926" tIns="49139" rIns="97926" bIns="49139"/>
          <a:lstStyle/>
          <a:p>
            <a:pPr>
              <a:lnSpc>
                <a:spcPct val="100000"/>
              </a:lnSpc>
            </a:pPr>
            <a:r>
              <a:rPr lang="en-US" dirty="0" smtClean="0"/>
              <a:t>Query 2 searches its providers in order to inform them</a:t>
            </a:r>
            <a:r>
              <a:rPr lang="en-US" baseline="0" dirty="0" smtClean="0"/>
              <a:t> to keep their original form.</a:t>
            </a:r>
            <a:endParaRPr lang="en-US" dirty="0" smtClean="0"/>
          </a:p>
        </p:txBody>
      </p:sp>
      <p:sp>
        <p:nvSpPr>
          <p:cNvPr id="553"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FF09A021-FBD9-45F1-AB24-214F23F2633C}" type="slidenum">
              <a:rPr lang="en-US" sz="1300">
                <a:solidFill>
                  <a:srgbClr val="000000"/>
                </a:solidFill>
              </a:rPr>
              <a:pPr>
                <a:lnSpc>
                  <a:spcPct val="100000"/>
                </a:lnSpc>
              </a:pPr>
              <a:t>30</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C438E0-5909-4EC7-96E8-A714BFFF54DA}" type="slidenum">
              <a:rPr lang="el-GR" smtClean="0"/>
              <a:pPr/>
              <a:t>4</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p:cNvSpPr>
          <p:nvPr>
            <p:ph type="body"/>
          </p:nvPr>
        </p:nvSpPr>
        <p:spPr>
          <a:xfrm>
            <a:off x="685446" y="4343078"/>
            <a:ext cx="5486671" cy="4114392"/>
          </a:xfrm>
          <a:prstGeom prst="rect">
            <a:avLst/>
          </a:prstGeom>
        </p:spPr>
        <p:txBody>
          <a:bodyPr lIns="97926" tIns="49139" rIns="97926" bIns="49139"/>
          <a:lstStyle/>
          <a:p>
            <a:pPr>
              <a:lnSpc>
                <a:spcPct val="100000"/>
              </a:lnSpc>
            </a:pPr>
            <a:r>
              <a:rPr lang="en-US" dirty="0" smtClean="0"/>
              <a:t>Query</a:t>
            </a:r>
            <a:r>
              <a:rPr lang="en-US" baseline="0" dirty="0" smtClean="0"/>
              <a:t>2 provider is View2 which gets notified and as query2 searches for its providers to inform them to keep their original form.</a:t>
            </a:r>
          </a:p>
        </p:txBody>
      </p:sp>
      <p:sp>
        <p:nvSpPr>
          <p:cNvPr id="555"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F7A900E4-DA77-4048-8A6E-88910987D9CF}" type="slidenum">
              <a:rPr lang="en-US" sz="1300">
                <a:solidFill>
                  <a:srgbClr val="000000"/>
                </a:solidFill>
              </a:rPr>
              <a:pPr>
                <a:lnSpc>
                  <a:spcPct val="100000"/>
                </a:lnSpc>
              </a:pPr>
              <a:t>31</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Finally View0,</a:t>
            </a:r>
            <a:r>
              <a:rPr lang="en-US" baseline="0" dirty="0" smtClean="0"/>
              <a:t> </a:t>
            </a:r>
            <a:r>
              <a:rPr lang="en-US" dirty="0" smtClean="0"/>
              <a:t>where the initial message</a:t>
            </a:r>
            <a:r>
              <a:rPr lang="en-US" baseline="0" dirty="0" smtClean="0"/>
              <a:t> started about the change</a:t>
            </a:r>
            <a:r>
              <a:rPr lang="el-GR" dirty="0" smtClean="0"/>
              <a:t>, </a:t>
            </a:r>
            <a:r>
              <a:rPr lang="en-US" dirty="0" smtClean="0"/>
              <a:t>is where path check algorithm finishes.</a:t>
            </a:r>
            <a:endParaRPr dirty="0"/>
          </a:p>
        </p:txBody>
      </p:sp>
      <p:sp>
        <p:nvSpPr>
          <p:cNvPr id="557"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2A389DA4-70AA-404C-8615-EAC249B9256B}" type="slidenum">
              <a:rPr lang="en-US" sz="1300">
                <a:solidFill>
                  <a:srgbClr val="000000"/>
                </a:solidFill>
              </a:rPr>
              <a:pPr>
                <a:lnSpc>
                  <a:spcPct val="100000"/>
                </a:lnSpc>
              </a:pPr>
              <a:t>32</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Finally we make</a:t>
            </a:r>
            <a:r>
              <a:rPr lang="en-US" baseline="0" dirty="0" smtClean="0"/>
              <a:t> sure that the module that vetoed will not change at all.</a:t>
            </a:r>
            <a:endParaRPr lang="en-US" dirty="0" smtClean="0"/>
          </a:p>
        </p:txBody>
      </p:sp>
      <p:sp>
        <p:nvSpPr>
          <p:cNvPr id="559"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6C95A874-BF45-4D78-AF99-5AD5A5084BE9}" type="slidenum">
              <a:rPr lang="en-US" sz="1300">
                <a:solidFill>
                  <a:srgbClr val="000000"/>
                </a:solidFill>
              </a:rPr>
              <a:pPr>
                <a:lnSpc>
                  <a:spcPct val="100000"/>
                </a:lnSpc>
              </a:pPr>
              <a:t>33</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a:t>
            </a:r>
            <a:r>
              <a:rPr lang="en-US" baseline="0" dirty="0" smtClean="0"/>
              <a:t> initial messages of the queue describing the imminent change (from status determination algorithm) and the information given to the modules of how many versions to keep (from path check algorithm) we are able to rewrite the modules that were affected. We make sure to connect the new modules to the new paths (if there exist, since the initial module has the same origins) while the modules that were unaffected or vetoed to the change stay as they are.</a:t>
            </a:r>
            <a:endParaRPr lang="en-US" dirty="0" smtClean="0"/>
          </a:p>
        </p:txBody>
      </p:sp>
      <p:sp>
        <p:nvSpPr>
          <p:cNvPr id="4" name="Slide Number Placeholder 3"/>
          <p:cNvSpPr>
            <a:spLocks noGrp="1"/>
          </p:cNvSpPr>
          <p:nvPr>
            <p:ph type="sldNum" sz="quarter" idx="10"/>
          </p:nvPr>
        </p:nvSpPr>
        <p:spPr/>
        <p:txBody>
          <a:bodyPr/>
          <a:lstStyle/>
          <a:p>
            <a:fld id="{56C438E0-5909-4EC7-96E8-A714BFFF54DA}" type="slidenum">
              <a:rPr lang="el-GR" smtClean="0"/>
              <a:pPr/>
              <a:t>35</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we perform no rewrite at all when someone vetoed on a change starting from a Relation module if the initial event is an attribute deletion (we do not provide multiple versions of tables data as we do on views, since views have no space cost –no materialized views).</a:t>
            </a:r>
            <a:endParaRPr lang="en-US" dirty="0" smtClean="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36</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Outcome: a Clone of view0 and a clone of view2 for the query 1 that accepted the change</a:t>
            </a:r>
            <a:r>
              <a:rPr lang="en-US" baseline="0" dirty="0" smtClean="0"/>
              <a:t> and view0, view2 and query2 as they were before the rewriting.  Also since View1 accepted the change gets rewritten.</a:t>
            </a:r>
            <a:endParaRPr lang="en-US" dirty="0" smtClean="0"/>
          </a:p>
        </p:txBody>
      </p:sp>
      <p:sp>
        <p:nvSpPr>
          <p:cNvPr id="563"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47CA110F-7665-4966-9C0C-EFF14F5B2F37}" type="slidenum">
              <a:rPr lang="en-US" sz="1300">
                <a:solidFill>
                  <a:srgbClr val="000000"/>
                </a:solidFill>
              </a:rPr>
              <a:pPr>
                <a:lnSpc>
                  <a:spcPct val="100000"/>
                </a:lnSpc>
              </a:pPr>
              <a:t>37</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PlaceHolder 1"/>
          <p:cNvSpPr>
            <a:spLocks noGrp="1"/>
          </p:cNvSpPr>
          <p:nvPr>
            <p:ph type="body"/>
          </p:nvPr>
        </p:nvSpPr>
        <p:spPr>
          <a:xfrm>
            <a:off x="750825" y="4268457"/>
            <a:ext cx="6006229" cy="4043632"/>
          </a:xfrm>
          <a:prstGeom prst="rect">
            <a:avLst/>
          </a:prstGeom>
        </p:spPr>
        <p:txBody>
          <a:bodyPr wrap="none" lIns="0" tIns="0" rIns="0" bIns="0"/>
          <a:lstStyle/>
          <a:p>
            <a:r>
              <a:rPr lang="en-US" dirty="0" smtClean="0"/>
              <a:t>The experiments</a:t>
            </a:r>
            <a:r>
              <a:rPr lang="en-US" baseline="0" dirty="0" smtClean="0"/>
              <a:t> were executed serially, making sure that one will not interfere with the ones that follow. There were 51 events and 3 graph sizes with 2 different policies in our experiments. From all experiments performed we excluded the 1</a:t>
            </a:r>
            <a:r>
              <a:rPr lang="en-US" baseline="30000" dirty="0" smtClean="0"/>
              <a:t>st</a:t>
            </a:r>
            <a:r>
              <a:rPr lang="en-US" baseline="0" dirty="0" smtClean="0"/>
              <a:t> event, that we used in order to fill the cache of our pc. We performed each set of experiments 3 times and used the 2 best times (this is because we encountered measurements where one of the 3 was way to high –we assume that this was happening because the garbage collector of java was running that time).</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438E0-5909-4EC7-96E8-A714BFFF54DA}" type="slidenum">
              <a:rPr lang="el-GR" smtClean="0"/>
              <a:pPr/>
              <a:t>41</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438E0-5909-4EC7-96E8-A714BFFF54DA}" type="slidenum">
              <a:rPr lang="el-GR" smtClean="0"/>
              <a:pPr/>
              <a:t>47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438E0-5909-4EC7-96E8-A714BFFF54DA}" type="slidenum">
              <a:rPr lang="el-GR" smtClean="0"/>
              <a:pPr/>
              <a:t>5</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C438E0-5909-4EC7-96E8-A714BFFF54DA}" type="slidenum">
              <a:rPr lang="el-GR" smtClean="0"/>
              <a:pPr/>
              <a:t>50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p:cNvSpPr>
          <p:nvPr>
            <p:ph type="body"/>
          </p:nvPr>
        </p:nvSpPr>
        <p:spPr>
          <a:xfrm>
            <a:off x="750825" y="4268457"/>
            <a:ext cx="6006229" cy="4043632"/>
          </a:xfrm>
          <a:prstGeom prst="rect">
            <a:avLst/>
          </a:prstGeom>
        </p:spPr>
        <p:txBody>
          <a:bodyPr wrap="none" lIns="0" tIns="0" rIns="0" bIns="0"/>
          <a:lstStyle/>
          <a:p>
            <a:r>
              <a:rPr lang="en-US" dirty="0" smtClean="0"/>
              <a:t>Changes</a:t>
            </a:r>
            <a:r>
              <a:rPr lang="en-US" baseline="0" dirty="0" smtClean="0"/>
              <a:t> on a database schema can affect the applications that are related to the database, in two ways (</a:t>
            </a:r>
            <a:r>
              <a:rPr lang="en-US" baseline="0" dirty="0" err="1" smtClean="0"/>
              <a:t>i</a:t>
            </a:r>
            <a:r>
              <a:rPr lang="en-US" baseline="0" dirty="0" smtClean="0"/>
              <a:t>) either the results of the query will be incorrect  or (ii) the query will not be able to work at all.</a:t>
            </a:r>
          </a:p>
          <a:p>
            <a:r>
              <a:rPr lang="en-US" baseline="0" dirty="0" smtClean="0"/>
              <a:t>Is there a way these changes to be done under the control of the db administrator?</a:t>
            </a:r>
            <a:endParaRPr lang="en-US" dirty="0" smtClean="0"/>
          </a:p>
          <a:p>
            <a:r>
              <a:rPr lang="en-US" dirty="0" smtClean="0"/>
              <a:t>If there is such a way, can the</a:t>
            </a:r>
            <a:r>
              <a:rPr lang="en-US" baseline="0" dirty="0" smtClean="0"/>
              <a:t> </a:t>
            </a:r>
            <a:r>
              <a:rPr lang="en-US" baseline="0" dirty="0" err="1" smtClean="0"/>
              <a:t>dba</a:t>
            </a:r>
            <a:r>
              <a:rPr lang="en-US" baseline="0" dirty="0" smtClean="0"/>
              <a:t> have those changes as soon as possible?</a:t>
            </a:r>
            <a:endParaRPr lang="en-US" dirty="0" smtClean="0"/>
          </a:p>
          <a:p>
            <a:r>
              <a:rPr lang="en-US" dirty="0" smtClean="0"/>
              <a:t>If there are conflicts concerning</a:t>
            </a:r>
            <a:r>
              <a:rPr lang="en-US" baseline="0" dirty="0" smtClean="0"/>
              <a:t> the acceptance or not of an imminent change, is there a way of satisfying all the involved applications?</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438E0-5909-4EC7-96E8-A714BFFF54DA}" type="slidenum">
              <a:rPr lang="el-GR" smtClean="0"/>
              <a:pPr/>
              <a:t>52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p:cNvSpPr>
          <p:nvPr>
            <p:ph type="body"/>
          </p:nvPr>
        </p:nvSpPr>
        <p:spPr>
          <a:xfrm>
            <a:off x="685446" y="4343078"/>
            <a:ext cx="5486671" cy="4114392"/>
          </a:xfrm>
          <a:prstGeom prst="rect">
            <a:avLst/>
          </a:prstGeom>
        </p:spPr>
        <p:txBody>
          <a:bodyPr lIns="97926" tIns="49139" rIns="97926" bIns="49139"/>
          <a:lstStyle/>
          <a:p>
            <a:r>
              <a:rPr lang="en-US" dirty="0" smtClean="0"/>
              <a:t>Our architecture graph is acyclic</a:t>
            </a:r>
            <a:r>
              <a:rPr lang="en-US" baseline="0" dirty="0" smtClean="0"/>
              <a:t> and directed, therefore the 1</a:t>
            </a:r>
            <a:r>
              <a:rPr lang="en-US" baseline="30000" dirty="0" smtClean="0"/>
              <a:t>st</a:t>
            </a:r>
            <a:r>
              <a:rPr lang="en-US" baseline="0" dirty="0" smtClean="0"/>
              <a:t> theorem is valid.</a:t>
            </a:r>
            <a:endParaRPr lang="en-US" dirty="0" smtClean="0"/>
          </a:p>
          <a:p>
            <a:r>
              <a:rPr lang="en-US" dirty="0" smtClean="0"/>
              <a:t>Our</a:t>
            </a:r>
            <a:r>
              <a:rPr lang="en-US" baseline="0" dirty="0" smtClean="0"/>
              <a:t> statuses are ranked (NO_STATUS&lt;PROPAGATE&lt;BLOCK), we are sure that no matter the sequence of the incoming messages, the final status of the module will be the correct one (a BLOCK status can not change to NO_STATUS or PROPAGATE status).</a:t>
            </a:r>
          </a:p>
          <a:p>
            <a:r>
              <a:rPr lang="en-US" baseline="0" dirty="0" smtClean="0"/>
              <a:t>The topological sort we initially had makes the messages disseminate correctly.</a:t>
            </a:r>
          </a:p>
          <a:p>
            <a:r>
              <a:rPr lang="en-US" dirty="0" smtClean="0"/>
              <a:t>As described earlier</a:t>
            </a:r>
            <a:r>
              <a:rPr lang="en-US" baseline="0" dirty="0" smtClean="0"/>
              <a:t>, in the </a:t>
            </a:r>
            <a:r>
              <a:rPr lang="en-US" dirty="0" smtClean="0"/>
              <a:t>intra-module</a:t>
            </a:r>
            <a:r>
              <a:rPr lang="en-US" baseline="0" dirty="0" smtClean="0"/>
              <a:t> propagation, the messages are propagated in a specific way which terminates and all the nodes that are affected, assume a status.</a:t>
            </a:r>
            <a:endParaRPr lang="en-US" dirty="0" smtClean="0"/>
          </a:p>
        </p:txBody>
      </p:sp>
      <p:sp>
        <p:nvSpPr>
          <p:cNvPr id="545" name="TextShape 2"/>
          <p:cNvSpPr txBox="1"/>
          <p:nvPr/>
        </p:nvSpPr>
        <p:spPr>
          <a:xfrm>
            <a:off x="3884523" y="8685834"/>
            <a:ext cx="2971643" cy="456404"/>
          </a:xfrm>
          <a:prstGeom prst="rect">
            <a:avLst/>
          </a:prstGeom>
        </p:spPr>
        <p:txBody>
          <a:bodyPr lIns="97926" tIns="49139" rIns="97926" bIns="49139" anchor="b"/>
          <a:lstStyle/>
          <a:p>
            <a:pPr>
              <a:lnSpc>
                <a:spcPct val="100000"/>
              </a:lnSpc>
            </a:pPr>
            <a:fld id="{2A206F7D-DE98-4988-AD52-03BD42C3D0EB}" type="slidenum">
              <a:rPr lang="en-US" sz="1300">
                <a:solidFill>
                  <a:srgbClr val="000000"/>
                </a:solidFill>
              </a:rPr>
              <a:pPr>
                <a:lnSpc>
                  <a:spcPct val="100000"/>
                </a:lnSpc>
              </a:pPr>
              <a:t>53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user</a:t>
            </a:r>
            <a:r>
              <a:rPr lang="en-US" baseline="0" dirty="0" smtClean="0"/>
              <a:t> makes changes that have to do with the OUT schemas of the modules or with the Semantics tree. That message is inserted in the global queue and then the module takes the decision about its status. After that decision, new messages are produced for the modules consumers.</a:t>
            </a: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54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we perform no rewrite at all when someone vetoed on a change starting from a Relation module if the initial event is an attribute deletion (we do not provide multiple versions of tables data as we do on views, since views have no space cost –no materialized views).</a:t>
            </a:r>
            <a:endParaRPr lang="en-US" dirty="0" smtClean="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57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438E0-5909-4EC7-96E8-A714BFFF54DA}"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438E0-5909-4EC7-96E8-A714BFFF54DA}"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Footer Placeholder 3"/>
          <p:cNvSpPr>
            <a:spLocks noGrp="1"/>
          </p:cNvSpPr>
          <p:nvPr>
            <p:ph type="ftr" sz="quarter" idx="10"/>
          </p:nvPr>
        </p:nvSpPr>
        <p:spPr/>
        <p:txBody>
          <a:bodyPr/>
          <a:lstStyle/>
          <a:p>
            <a:endParaRPr lang="el-GR"/>
          </a:p>
        </p:txBody>
      </p:sp>
      <p:sp>
        <p:nvSpPr>
          <p:cNvPr id="5" name="Slide Number Placeholder 4"/>
          <p:cNvSpPr>
            <a:spLocks noGrp="1"/>
          </p:cNvSpPr>
          <p:nvPr>
            <p:ph type="sldNum" sz="quarter" idx="11"/>
          </p:nvPr>
        </p:nvSpPr>
        <p:spPr/>
        <p:txBody>
          <a:bodyPr/>
          <a:lstStyle/>
          <a:p>
            <a:fld id="{BD04F4B6-D912-43A3-958A-C136B9E7606B}"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r>
              <a:rPr lang="el-GR" smtClean="0"/>
              <a:t>ER 2013</a:t>
            </a:r>
            <a:endParaRPr lang="el-GR"/>
          </a:p>
        </p:txBody>
      </p:sp>
      <p:sp>
        <p:nvSpPr>
          <p:cNvPr id="5" name="Footer Placeholder 4"/>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6" name="Slide Number Placeholder 5"/>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r>
              <a:rPr lang="el-GR" smtClean="0"/>
              <a:t>ER 2013</a:t>
            </a:r>
            <a:endParaRPr lang="el-GR"/>
          </a:p>
        </p:txBody>
      </p:sp>
      <p:sp>
        <p:nvSpPr>
          <p:cNvPr id="5" name="Footer Placeholder 4"/>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6" name="Slide Number Placeholder 5"/>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r>
              <a:rPr lang="el-GR" smtClean="0"/>
              <a:t>ER 2013</a:t>
            </a:r>
            <a:endParaRPr lang="el-GR"/>
          </a:p>
        </p:txBody>
      </p:sp>
      <p:sp>
        <p:nvSpPr>
          <p:cNvPr id="5" name="Footer Placeholder 4"/>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6" name="Slide Number Placeholder 5"/>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r>
              <a:rPr lang="el-GR" smtClean="0"/>
              <a:t>ER 2013</a:t>
            </a:r>
            <a:endParaRPr lang="el-GR" dirty="0"/>
          </a:p>
        </p:txBody>
      </p:sp>
      <p:sp>
        <p:nvSpPr>
          <p:cNvPr id="5" name="Footer Placeholder 4"/>
          <p:cNvSpPr>
            <a:spLocks noGrp="1"/>
          </p:cNvSpPr>
          <p:nvPr>
            <p:ph type="ftr" sz="quarter" idx="11"/>
          </p:nvPr>
        </p:nvSpPr>
        <p:spPr>
          <a:xfrm>
            <a:off x="2339752" y="6356350"/>
            <a:ext cx="4680520" cy="365125"/>
          </a:xfrm>
        </p:spPr>
        <p:txBody>
          <a:bodyPr/>
          <a:lstStyle/>
          <a:p>
            <a:r>
              <a:rPr lang="fr-FR" dirty="0" smtClean="0"/>
              <a:t>http://www.cs.uoi.gr/~pvassil/projects/hecataeus/ http://www.cs.uoi.gr/~pmanousi/publications/2013_ER/</a:t>
            </a:r>
            <a:endParaRPr lang="el-GR" dirty="0"/>
          </a:p>
        </p:txBody>
      </p:sp>
      <p:sp>
        <p:nvSpPr>
          <p:cNvPr id="6" name="Slide Number Placeholder 5"/>
          <p:cNvSpPr>
            <a:spLocks noGrp="1"/>
          </p:cNvSpPr>
          <p:nvPr>
            <p:ph type="sldNum" sz="quarter" idx="12"/>
          </p:nvPr>
        </p:nvSpPr>
        <p:spPr/>
        <p:txBody>
          <a:bodyPr/>
          <a:lstStyle/>
          <a:p>
            <a:fld id="{9D3FCA1A-1E63-4E13-89AD-8C7E829DFA0A}"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l-GR" smtClean="0"/>
              <a:t>ER 2013</a:t>
            </a:r>
            <a:endParaRPr lang="el-GR"/>
          </a:p>
        </p:txBody>
      </p:sp>
      <p:sp>
        <p:nvSpPr>
          <p:cNvPr id="5" name="Footer Placeholder 4"/>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6" name="Slide Number Placeholder 5"/>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r>
              <a:rPr lang="el-GR" smtClean="0"/>
              <a:t>ER 2013</a:t>
            </a:r>
            <a:endParaRPr lang="el-GR"/>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7" name="Slide Number Placeholder 6"/>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r>
              <a:rPr lang="el-GR" smtClean="0"/>
              <a:t>ER 2013</a:t>
            </a:r>
            <a:endParaRPr lang="el-GR"/>
          </a:p>
        </p:txBody>
      </p:sp>
      <p:sp>
        <p:nvSpPr>
          <p:cNvPr id="8" name="Footer Placeholder 7"/>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9" name="Slide Number Placeholder 8"/>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r>
              <a:rPr lang="el-GR" smtClean="0"/>
              <a:t>ER 2013</a:t>
            </a:r>
            <a:endParaRPr lang="el-GR"/>
          </a:p>
        </p:txBody>
      </p:sp>
      <p:sp>
        <p:nvSpPr>
          <p:cNvPr id="4" name="Footer Placeholder 3"/>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5" name="Slide Number Placeholder 4"/>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ER 2013</a:t>
            </a:r>
            <a:endParaRPr lang="el-GR"/>
          </a:p>
        </p:txBody>
      </p:sp>
      <p:sp>
        <p:nvSpPr>
          <p:cNvPr id="3" name="Footer Placeholder 2"/>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4" name="Slide Number Placeholder 3"/>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l-GR" smtClean="0"/>
              <a:t>ER 2013</a:t>
            </a:r>
            <a:endParaRPr lang="el-GR"/>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7" name="Slide Number Placeholder 6"/>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l-GR" smtClean="0"/>
              <a:t>ER 2013</a:t>
            </a:r>
            <a:endParaRPr lang="el-GR"/>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7" name="Slide Number Placeholder 6"/>
          <p:cNvSpPr>
            <a:spLocks noGrp="1"/>
          </p:cNvSpPr>
          <p:nvPr>
            <p:ph type="sldNum" sz="quarter" idx="12"/>
          </p:nvPr>
        </p:nvSpPr>
        <p:spPr/>
        <p:txBody>
          <a:bodyPr/>
          <a:lstStyle/>
          <a:p>
            <a:fld id="{9D3FCA1A-1E63-4E13-89AD-8C7E829DFA0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l-GR" smtClean="0"/>
              <a:t>ER 2013</a:t>
            </a:r>
            <a:endParaRPr lang="el-GR" dirty="0"/>
          </a:p>
        </p:txBody>
      </p:sp>
      <p:sp>
        <p:nvSpPr>
          <p:cNvPr id="5" name="Footer Placeholder 4"/>
          <p:cNvSpPr>
            <a:spLocks noGrp="1"/>
          </p:cNvSpPr>
          <p:nvPr>
            <p:ph type="ftr" sz="quarter" idx="3"/>
          </p:nvPr>
        </p:nvSpPr>
        <p:spPr>
          <a:xfrm>
            <a:off x="2123728" y="6356350"/>
            <a:ext cx="453650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http://www.cs.uoi.gr/~pvassil/projects/hecataeus/ http://www.cs.uoi.gr/~pmanousi/publications/2013_ER/</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FCA1A-1E63-4E13-89AD-8C7E829DFA0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040" y="1196752"/>
            <a:ext cx="7772400" cy="1470025"/>
          </a:xfrm>
        </p:spPr>
        <p:txBody>
          <a:bodyPr>
            <a:normAutofit fontScale="90000"/>
          </a:bodyPr>
          <a:lstStyle/>
          <a:p>
            <a:r>
              <a:rPr lang="en-US" dirty="0" smtClean="0"/>
              <a:t>Automating the adaptation of evolving</a:t>
            </a:r>
            <a:br>
              <a:rPr lang="en-US" dirty="0" smtClean="0"/>
            </a:br>
            <a:r>
              <a:rPr lang="fr-FR" dirty="0" smtClean="0"/>
              <a:t>data-intensive </a:t>
            </a:r>
            <a:r>
              <a:rPr lang="en-US" dirty="0" smtClean="0"/>
              <a:t>ecosystems</a:t>
            </a:r>
            <a:endParaRPr lang="el-GR" dirty="0"/>
          </a:p>
        </p:txBody>
      </p:sp>
      <p:sp>
        <p:nvSpPr>
          <p:cNvPr id="3" name="Subtitle 2"/>
          <p:cNvSpPr>
            <a:spLocks noGrp="1"/>
          </p:cNvSpPr>
          <p:nvPr>
            <p:ph type="subTitle" idx="1"/>
          </p:nvPr>
        </p:nvSpPr>
        <p:spPr>
          <a:xfrm>
            <a:off x="1691680" y="3212976"/>
            <a:ext cx="7056784" cy="1847056"/>
          </a:xfrm>
        </p:spPr>
        <p:txBody>
          <a:bodyPr>
            <a:normAutofit/>
          </a:bodyPr>
          <a:lstStyle/>
          <a:p>
            <a:pPr algn="l">
              <a:spcBef>
                <a:spcPts val="0"/>
              </a:spcBef>
            </a:pPr>
            <a:r>
              <a:rPr lang="pt-BR" sz="2400" dirty="0" smtClean="0"/>
              <a:t>Petros Manousis, Panos Vassiliadis </a:t>
            </a:r>
          </a:p>
          <a:p>
            <a:pPr algn="l">
              <a:spcBef>
                <a:spcPts val="0"/>
              </a:spcBef>
            </a:pPr>
            <a:r>
              <a:rPr lang="pt-BR" sz="1600" dirty="0" smtClean="0"/>
              <a:t>University of Ioannina, Ioannina, </a:t>
            </a:r>
            <a:r>
              <a:rPr lang="en-US" altLang="el-GR" sz="1600" dirty="0" smtClean="0"/>
              <a:t>Greece</a:t>
            </a:r>
            <a:endParaRPr lang="pt-BR" sz="1600" dirty="0" smtClean="0"/>
          </a:p>
          <a:p>
            <a:pPr algn="l">
              <a:spcBef>
                <a:spcPts val="0"/>
              </a:spcBef>
            </a:pPr>
            <a:r>
              <a:rPr lang="pt-BR" sz="1600" dirty="0" smtClean="0"/>
              <a:t> </a:t>
            </a:r>
            <a:r>
              <a:rPr lang="pt-BR" sz="2400" dirty="0" smtClean="0"/>
              <a:t> </a:t>
            </a:r>
          </a:p>
          <a:p>
            <a:pPr algn="l"/>
            <a:r>
              <a:rPr lang="pt-BR" sz="2400" b="1" dirty="0" smtClean="0"/>
              <a:t>George </a:t>
            </a:r>
            <a:r>
              <a:rPr lang="pt-BR" sz="2400" b="1" dirty="0"/>
              <a:t>Papastefanatos</a:t>
            </a:r>
          </a:p>
          <a:p>
            <a:pPr algn="l"/>
            <a:r>
              <a:rPr lang="en-US" altLang="el-GR" sz="1600" dirty="0"/>
              <a:t>Research Center “Athena” \ </a:t>
            </a:r>
            <a:r>
              <a:rPr lang="en-US" altLang="el-GR" sz="1600" dirty="0" smtClean="0"/>
              <a:t>IMIS, Athens, Greece</a:t>
            </a:r>
            <a:endParaRPr lang="pt-BR" sz="1400" dirty="0" smtClean="0"/>
          </a:p>
          <a:p>
            <a:pPr algn="l"/>
            <a:endParaRPr lang="pt-BR" sz="1400" dirty="0"/>
          </a:p>
          <a:p>
            <a:pPr algn="l"/>
            <a:endParaRPr lang="pt-BR" sz="1400" dirty="0" smtClean="0"/>
          </a:p>
          <a:p>
            <a:pPr algn="l"/>
            <a:endParaRPr lang="el-GR" sz="1400" dirty="0" smtClean="0"/>
          </a:p>
          <a:p>
            <a:pPr algn="l"/>
            <a:endParaRPr lang="el-GR" sz="1400" dirty="0"/>
          </a:p>
        </p:txBody>
      </p:sp>
      <p:pic>
        <p:nvPicPr>
          <p:cNvPr id="4" name="Picture 6" descr="shma_greek"/>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734438" y="3284984"/>
            <a:ext cx="7064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1050767" y="6021288"/>
            <a:ext cx="7056784" cy="7075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400" dirty="0" smtClean="0"/>
              <a:t> </a:t>
            </a:r>
            <a:endParaRPr lang="pt-BR" sz="1400" dirty="0" smtClean="0"/>
          </a:p>
          <a:p>
            <a:pPr algn="l"/>
            <a:endParaRPr lang="pt-BR" sz="1400" dirty="0" smtClean="0"/>
          </a:p>
          <a:p>
            <a:pPr algn="l"/>
            <a:endParaRPr lang="pt-BR" sz="1400" dirty="0" smtClean="0"/>
          </a:p>
          <a:p>
            <a:pPr algn="l"/>
            <a:endParaRPr lang="el-GR" sz="1400" dirty="0" smtClean="0"/>
          </a:p>
          <a:p>
            <a:pPr algn="l"/>
            <a:endParaRPr lang="el-GR" sz="1400" dirty="0"/>
          </a:p>
        </p:txBody>
      </p:sp>
      <p:sp>
        <p:nvSpPr>
          <p:cNvPr id="7" name="TextBox 6"/>
          <p:cNvSpPr txBox="1"/>
          <p:nvPr/>
        </p:nvSpPr>
        <p:spPr>
          <a:xfrm>
            <a:off x="467545" y="5949280"/>
            <a:ext cx="8424935" cy="646331"/>
          </a:xfrm>
          <a:prstGeom prst="rect">
            <a:avLst/>
          </a:prstGeom>
          <a:noFill/>
        </p:spPr>
        <p:txBody>
          <a:bodyPr wrap="square" rtlCol="0">
            <a:spAutoFit/>
          </a:bodyPr>
          <a:lstStyle/>
          <a:p>
            <a:r>
              <a:rPr lang="en-US" i="1" dirty="0">
                <a:solidFill>
                  <a:schemeClr val="tx1">
                    <a:tint val="75000"/>
                  </a:schemeClr>
                </a:solidFill>
              </a:rPr>
              <a:t>32nd International ER International Conference on Conceptual Modeling (ER 2013) </a:t>
            </a:r>
            <a:endParaRPr lang="en-US" i="1" dirty="0" smtClean="0">
              <a:solidFill>
                <a:schemeClr val="tx1">
                  <a:tint val="75000"/>
                </a:schemeClr>
              </a:solidFill>
            </a:endParaRPr>
          </a:p>
          <a:p>
            <a:r>
              <a:rPr lang="en-US" i="1" dirty="0" smtClean="0">
                <a:solidFill>
                  <a:schemeClr val="tx1">
                    <a:tint val="75000"/>
                  </a:schemeClr>
                </a:solidFill>
              </a:rPr>
              <a:t>Hong </a:t>
            </a:r>
            <a:r>
              <a:rPr lang="en-US" i="1" dirty="0">
                <a:solidFill>
                  <a:schemeClr val="tx1">
                    <a:tint val="75000"/>
                  </a:schemeClr>
                </a:solidFill>
              </a:rPr>
              <a:t>Kong, 11-13, November, 2013.  </a:t>
            </a:r>
            <a:endParaRPr lang="el-GR" i="1" dirty="0">
              <a:solidFill>
                <a:schemeClr val="tx1">
                  <a:tint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05474"/>
            <a:ext cx="891133" cy="63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solution</a:t>
            </a:r>
            <a:endParaRPr lang="el-GR" dirty="0"/>
          </a:p>
        </p:txBody>
      </p:sp>
      <p:sp>
        <p:nvSpPr>
          <p:cNvPr id="3" name="Content Placeholder 2"/>
          <p:cNvSpPr>
            <a:spLocks noGrp="1"/>
          </p:cNvSpPr>
          <p:nvPr>
            <p:ph idx="1"/>
          </p:nvPr>
        </p:nvSpPr>
        <p:spPr>
          <a:xfrm>
            <a:off x="457200" y="1371600"/>
            <a:ext cx="8229600" cy="5029200"/>
          </a:xfrm>
          <a:noFill/>
        </p:spPr>
        <p:txBody>
          <a:bodyPr>
            <a:noAutofit/>
          </a:bodyPr>
          <a:lstStyle/>
          <a:p>
            <a:r>
              <a:rPr lang="en-US" sz="2000" dirty="0" smtClean="0">
                <a:solidFill>
                  <a:srgbClr val="C00000"/>
                </a:solidFill>
              </a:rPr>
              <a:t>Architecture Graphs</a:t>
            </a:r>
            <a:r>
              <a:rPr lang="en-US" sz="2000" dirty="0" smtClean="0"/>
              <a:t>: graph with the dependencies between data modules (i.e., relations, views or queries); module internals are also modeled as </a:t>
            </a:r>
            <a:r>
              <a:rPr lang="en-US" sz="2000" dirty="0" err="1" smtClean="0"/>
              <a:t>subgraphs</a:t>
            </a:r>
            <a:r>
              <a:rPr lang="en-US" sz="2000" dirty="0" smtClean="0"/>
              <a:t> of the Architecture Graph</a:t>
            </a:r>
          </a:p>
          <a:p>
            <a:r>
              <a:rPr lang="en-US" sz="2000" dirty="0">
                <a:solidFill>
                  <a:srgbClr val="C00000"/>
                </a:solidFill>
              </a:rPr>
              <a:t>Evolution Events</a:t>
            </a:r>
            <a:r>
              <a:rPr lang="en-US" sz="2000" dirty="0" smtClean="0">
                <a:solidFill>
                  <a:srgbClr val="0000FF"/>
                </a:solidFill>
              </a:rPr>
              <a:t>: </a:t>
            </a:r>
            <a:r>
              <a:rPr lang="en-US" sz="2000" dirty="0" smtClean="0"/>
              <a:t>Changes on data modules definition</a:t>
            </a:r>
          </a:p>
          <a:p>
            <a:r>
              <a:rPr lang="en-US" sz="2000" dirty="0">
                <a:solidFill>
                  <a:srgbClr val="C00000"/>
                </a:solidFill>
              </a:rPr>
              <a:t>Policies</a:t>
            </a:r>
            <a:r>
              <a:rPr lang="en-US" sz="2000" dirty="0"/>
              <a:t>:</a:t>
            </a:r>
            <a:r>
              <a:rPr lang="en-US" sz="2000" dirty="0" smtClean="0"/>
              <a:t> rules that annotate a module with a reaction for each possible event that it can withstand, in one of two possible modes: </a:t>
            </a:r>
          </a:p>
          <a:p>
            <a:pPr lvl="1"/>
            <a:r>
              <a:rPr lang="en-US" sz="1600" dirty="0" smtClean="0"/>
              <a:t>(a) </a:t>
            </a:r>
            <a:r>
              <a:rPr lang="en-US" sz="1600" dirty="0" smtClean="0">
                <a:solidFill>
                  <a:srgbClr val="FF0000"/>
                </a:solidFill>
              </a:rPr>
              <a:t>block</a:t>
            </a:r>
            <a:r>
              <a:rPr lang="en-US" sz="1600" dirty="0" smtClean="0"/>
              <a:t>, to veto the event and demand that the module retains its previous structure and semantics, or, </a:t>
            </a:r>
          </a:p>
          <a:p>
            <a:pPr lvl="1"/>
            <a:r>
              <a:rPr lang="en-US" sz="1600" dirty="0" smtClean="0"/>
              <a:t>(b) </a:t>
            </a:r>
            <a:r>
              <a:rPr lang="en-US" sz="1600" dirty="0" smtClean="0">
                <a:solidFill>
                  <a:srgbClr val="00B050"/>
                </a:solidFill>
              </a:rPr>
              <a:t>propagate</a:t>
            </a:r>
            <a:r>
              <a:rPr lang="en-US" sz="1600" dirty="0" smtClean="0"/>
              <a:t>, to allow the event and adapt the module to a new internal structure.</a:t>
            </a:r>
          </a:p>
          <a:p>
            <a:endParaRPr lang="en-US" sz="2000" dirty="0" smtClean="0"/>
          </a:p>
          <a:p>
            <a:r>
              <a:rPr lang="en-US" sz="2000" dirty="0" smtClean="0"/>
              <a:t>Given a potential change in the ecosystem</a:t>
            </a:r>
          </a:p>
          <a:p>
            <a:pPr lvl="1"/>
            <a:r>
              <a:rPr lang="en-US" sz="1600" dirty="0" smtClean="0"/>
              <a:t>we </a:t>
            </a:r>
            <a:r>
              <a:rPr lang="en-US" sz="1600" dirty="0" smtClean="0">
                <a:solidFill>
                  <a:srgbClr val="0000FF"/>
                </a:solidFill>
              </a:rPr>
              <a:t>identify which parts of the ecosystem are affected </a:t>
            </a:r>
            <a:r>
              <a:rPr lang="en-US" sz="1600" dirty="0" smtClean="0"/>
              <a:t>via a “change propagation” algorithm</a:t>
            </a:r>
          </a:p>
          <a:p>
            <a:pPr lvl="1"/>
            <a:r>
              <a:rPr lang="en-US" sz="1600" dirty="0" smtClean="0"/>
              <a:t>we </a:t>
            </a:r>
            <a:r>
              <a:rPr lang="en-US" sz="1600" dirty="0" smtClean="0">
                <a:solidFill>
                  <a:srgbClr val="C00000"/>
                </a:solidFill>
              </a:rPr>
              <a:t>rewrite the ecosystem to reflect the new version </a:t>
            </a:r>
            <a:r>
              <a:rPr lang="en-US" sz="1600" dirty="0" smtClean="0"/>
              <a:t>in the parts that are affected and do not veto the change via a rewriting </a:t>
            </a:r>
            <a:r>
              <a:rPr lang="en-US" sz="1600" dirty="0" smtClean="0"/>
              <a:t>algorithm</a:t>
            </a:r>
          </a:p>
          <a:p>
            <a:pPr lvl="2"/>
            <a:r>
              <a:rPr lang="en-US" sz="1400" dirty="0" smtClean="0"/>
              <a:t>we </a:t>
            </a:r>
            <a:r>
              <a:rPr lang="en-US" sz="1400" dirty="0" smtClean="0">
                <a:solidFill>
                  <a:srgbClr val="FF0000"/>
                </a:solidFill>
              </a:rPr>
              <a:t>resolve conflicts </a:t>
            </a:r>
            <a:r>
              <a:rPr lang="en-US" sz="1400" dirty="0" smtClean="0"/>
              <a:t>(different modules dictate conflicting reactions) via a conflict resolution algorithm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pic>
        <p:nvPicPr>
          <p:cNvPr id="8" name="Picture 7"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69622" y="116632"/>
            <a:ext cx="1622858"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l-GR" dirty="0"/>
          </a:p>
        </p:txBody>
      </p:sp>
      <p:sp>
        <p:nvSpPr>
          <p:cNvPr id="3" name="Text Placeholder 2"/>
          <p:cNvSpPr>
            <a:spLocks noGrp="1"/>
          </p:cNvSpPr>
          <p:nvPr>
            <p:ph type="body" idx="1"/>
          </p:nvPr>
        </p:nvSpPr>
        <p:spPr/>
        <p:txBody>
          <a:bodyPr/>
          <a:lstStyle/>
          <a:p>
            <a:r>
              <a:rPr lang="en-US" dirty="0" smtClean="0"/>
              <a:t>Ecosystem model, </a:t>
            </a:r>
            <a:r>
              <a:rPr lang="en-US" dirty="0" smtClean="0"/>
              <a:t>event propagation </a:t>
            </a:r>
            <a:r>
              <a:rPr lang="en-US" dirty="0" smtClean="0"/>
              <a:t>and policies</a:t>
            </a:r>
            <a:endParaRPr lang="el-GR" dirty="0"/>
          </a:p>
        </p:txBody>
      </p:sp>
      <p:sp>
        <p:nvSpPr>
          <p:cNvPr id="7" name="Slide Number Placeholder 6"/>
          <p:cNvSpPr>
            <a:spLocks noGrp="1"/>
          </p:cNvSpPr>
          <p:nvPr>
            <p:ph type="sldNum" sz="quarter" idx="12"/>
          </p:nvPr>
        </p:nvSpPr>
        <p:spPr/>
        <p:txBody>
          <a:bodyPr/>
          <a:lstStyle/>
          <a:p>
            <a:fld id="{9D3FCA1A-1E63-4E13-89AD-8C7E829DFA0A}" type="slidenum">
              <a:rPr lang="el-GR" smtClean="0"/>
              <a:pPr/>
              <a:t>11</a:t>
            </a:fld>
            <a:endParaRPr lang="el-GR"/>
          </a:p>
        </p:txBody>
      </p:sp>
      <p:sp>
        <p:nvSpPr>
          <p:cNvPr id="8" name="Footer Placeholder 7"/>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9" name="Date Placeholder 8"/>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4"/>
          <p:cNvPicPr/>
          <p:nvPr/>
        </p:nvPicPr>
        <p:blipFill>
          <a:blip r:embed="rId3" cstate="print"/>
          <a:stretch>
            <a:fillRect/>
          </a:stretch>
        </p:blipFill>
        <p:spPr>
          <a:xfrm>
            <a:off x="1042920" y="1280160"/>
            <a:ext cx="7200720" cy="5020200"/>
          </a:xfrm>
          <a:prstGeom prst="rect">
            <a:avLst/>
          </a:prstGeom>
        </p:spPr>
      </p:pic>
      <p:sp>
        <p:nvSpPr>
          <p:cNvPr id="12" name="Title 11"/>
          <p:cNvSpPr>
            <a:spLocks noGrp="1"/>
          </p:cNvSpPr>
          <p:nvPr>
            <p:ph type="title"/>
          </p:nvPr>
        </p:nvSpPr>
        <p:spPr/>
        <p:txBody>
          <a:bodyPr>
            <a:normAutofit/>
          </a:bodyPr>
          <a:lstStyle/>
          <a:p>
            <a:r>
              <a:rPr lang="en-US" dirty="0"/>
              <a:t>University E/S Architecture </a:t>
            </a:r>
            <a:r>
              <a:rPr lang="en-US" dirty="0" smtClean="0"/>
              <a:t>Graph</a:t>
            </a:r>
            <a:endParaRPr lang="el-GR" dirty="0"/>
          </a:p>
        </p:txBody>
      </p:sp>
      <p:sp>
        <p:nvSpPr>
          <p:cNvPr id="8" name="Date Placeholder 7"/>
          <p:cNvSpPr>
            <a:spLocks noGrp="1"/>
          </p:cNvSpPr>
          <p:nvPr>
            <p:ph type="dt" sz="half" idx="10"/>
          </p:nvPr>
        </p:nvSpPr>
        <p:spPr/>
        <p:txBody>
          <a:bodyPr/>
          <a:lstStyle/>
          <a:p>
            <a:r>
              <a:rPr lang="el-GR" smtClean="0"/>
              <a:t>ER 2013</a:t>
            </a:r>
            <a:endParaRPr lang="el-GR"/>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6"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DB constructs</a:t>
            </a:r>
            <a:r>
              <a:rPr lang="en-US" dirty="0" smtClean="0">
                <a:sym typeface="Wingdings" panose="05000000000000000000" pitchFamily="2" charset="2"/>
              </a:rPr>
              <a:t> Graph </a:t>
            </a:r>
            <a:r>
              <a:rPr lang="en-US" dirty="0" smtClean="0"/>
              <a:t>Modules</a:t>
            </a:r>
            <a:endParaRPr lang="el-GR" dirty="0"/>
          </a:p>
        </p:txBody>
      </p:sp>
      <p:pic>
        <p:nvPicPr>
          <p:cNvPr id="12" name="Picture 2"/>
          <p:cNvPicPr>
            <a:picLocks noGrp="1"/>
          </p:cNvPicPr>
          <p:nvPr>
            <p:ph idx="1"/>
          </p:nvPr>
        </p:nvPicPr>
        <p:blipFill>
          <a:blip r:embed="rId3" cstate="print"/>
          <a:stretch>
            <a:fillRect/>
          </a:stretch>
        </p:blipFill>
        <p:spPr>
          <a:xfrm>
            <a:off x="1228725" y="1667669"/>
            <a:ext cx="6686550" cy="4391025"/>
          </a:xfrm>
        </p:spPr>
      </p:pic>
      <p:sp>
        <p:nvSpPr>
          <p:cNvPr id="11" name="Date Placeholder 10"/>
          <p:cNvSpPr>
            <a:spLocks noGrp="1"/>
          </p:cNvSpPr>
          <p:nvPr>
            <p:ph type="dt" sz="half" idx="10"/>
          </p:nvPr>
        </p:nvSpPr>
        <p:spPr/>
        <p:txBody>
          <a:bodyPr/>
          <a:lstStyle/>
          <a:p>
            <a:r>
              <a:rPr lang="el-GR" smtClean="0"/>
              <a:t>ER 2013</a:t>
            </a:r>
            <a:endParaRPr lang="el-GR" dirty="0"/>
          </a:p>
        </p:txBody>
      </p:sp>
      <p:sp>
        <p:nvSpPr>
          <p:cNvPr id="10" name="Footer Placeholder 9"/>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13</a:t>
            </a:fld>
            <a:endParaRPr lang="en-US"/>
          </a:p>
        </p:txBody>
      </p:sp>
      <p:sp>
        <p:nvSpPr>
          <p:cNvPr id="270" name="CustomShape 2"/>
          <p:cNvSpPr/>
          <p:nvPr/>
        </p:nvSpPr>
        <p:spPr>
          <a:xfrm flipH="1">
            <a:off x="6019800" y="2438400"/>
            <a:ext cx="228600" cy="457200"/>
          </a:xfrm>
          <a:prstGeom prst="straightConnector1">
            <a:avLst/>
          </a:prstGeom>
          <a:ln w="38160">
            <a:solidFill>
              <a:srgbClr val="C0504D"/>
            </a:solidFill>
            <a:round/>
            <a:tailEnd type="triangle" w="med" len="med"/>
          </a:ln>
        </p:spPr>
      </p:sp>
      <p:sp>
        <p:nvSpPr>
          <p:cNvPr id="272" name="CustomShape 3"/>
          <p:cNvSpPr/>
          <p:nvPr/>
        </p:nvSpPr>
        <p:spPr>
          <a:xfrm>
            <a:off x="381000" y="1371600"/>
            <a:ext cx="3398912" cy="1524000"/>
          </a:xfrm>
          <a:prstGeom prst="rect">
            <a:avLst/>
          </a:prstGeom>
          <a:solidFill>
            <a:srgbClr val="FFFFCC"/>
          </a:solidFill>
        </p:spPr>
        <p:txBody>
          <a:bodyPr lIns="90000" tIns="45000" rIns="90000" bIns="45000"/>
          <a:lstStyle/>
          <a:p>
            <a:pPr>
              <a:lnSpc>
                <a:spcPct val="100000"/>
              </a:lnSpc>
            </a:pPr>
            <a:r>
              <a:rPr lang="en-US" dirty="0">
                <a:solidFill>
                  <a:srgbClr val="000000"/>
                </a:solidFill>
                <a:latin typeface="Arial"/>
              </a:rPr>
              <a:t>Modules and Module </a:t>
            </a:r>
            <a:r>
              <a:rPr lang="en-US" dirty="0" smtClean="0">
                <a:solidFill>
                  <a:srgbClr val="000000"/>
                </a:solidFill>
                <a:latin typeface="Arial"/>
              </a:rPr>
              <a:t>Encapsulation</a:t>
            </a:r>
          </a:p>
          <a:p>
            <a:pPr marL="285750" indent="-285750">
              <a:lnSpc>
                <a:spcPct val="100000"/>
              </a:lnSpc>
              <a:buFont typeface="Arial" panose="020B0604020202020204" pitchFamily="34" charset="0"/>
              <a:buChar char="•"/>
            </a:pPr>
            <a:r>
              <a:rPr lang="en-US" b="1" dirty="0" smtClean="0">
                <a:solidFill>
                  <a:srgbClr val="C00000"/>
                </a:solidFill>
                <a:latin typeface="Arial"/>
              </a:rPr>
              <a:t>Input part</a:t>
            </a:r>
          </a:p>
          <a:p>
            <a:pPr marL="285750" indent="-285750">
              <a:lnSpc>
                <a:spcPct val="100000"/>
              </a:lnSpc>
              <a:buFont typeface="Arial" panose="020B0604020202020204" pitchFamily="34" charset="0"/>
              <a:buChar char="•"/>
            </a:pPr>
            <a:r>
              <a:rPr lang="en-US" b="1" dirty="0" smtClean="0">
                <a:solidFill>
                  <a:srgbClr val="C00000"/>
                </a:solidFill>
                <a:latin typeface="Arial"/>
              </a:rPr>
              <a:t>Output part</a:t>
            </a:r>
          </a:p>
          <a:p>
            <a:pPr marL="285750" indent="-285750">
              <a:lnSpc>
                <a:spcPct val="100000"/>
              </a:lnSpc>
              <a:buFont typeface="Arial" panose="020B0604020202020204" pitchFamily="34" charset="0"/>
              <a:buChar char="•"/>
            </a:pPr>
            <a:r>
              <a:rPr lang="en-US" b="1" dirty="0" smtClean="0">
                <a:solidFill>
                  <a:srgbClr val="C00000"/>
                </a:solidFill>
                <a:latin typeface="Arial"/>
              </a:rPr>
              <a:t>Semantics part</a:t>
            </a:r>
            <a:endParaRPr b="1" dirty="0">
              <a:solidFill>
                <a:srgbClr val="C00000"/>
              </a:solidFill>
            </a:endParaRPr>
          </a:p>
        </p:txBody>
      </p:sp>
      <p:sp>
        <p:nvSpPr>
          <p:cNvPr id="273" name="CustomShape 4"/>
          <p:cNvSpPr/>
          <p:nvPr/>
        </p:nvSpPr>
        <p:spPr>
          <a:xfrm>
            <a:off x="5105400" y="1260240"/>
            <a:ext cx="3733800" cy="1101960"/>
          </a:xfrm>
          <a:prstGeom prst="rect">
            <a:avLst/>
          </a:prstGeom>
          <a:solidFill>
            <a:schemeClr val="accent1">
              <a:lumMod val="20000"/>
              <a:lumOff val="80000"/>
            </a:schemeClr>
          </a:solidFill>
        </p:spPr>
        <p:txBody>
          <a:bodyPr lIns="90000" tIns="45000" rIns="90000" bIns="45000"/>
          <a:lstStyle/>
          <a:p>
            <a:pPr>
              <a:lnSpc>
                <a:spcPct val="100000"/>
              </a:lnSpc>
            </a:pPr>
            <a:r>
              <a:rPr lang="en-US" sz="1400" b="1" dirty="0">
                <a:solidFill>
                  <a:srgbClr val="000000"/>
                </a:solidFill>
              </a:rPr>
              <a:t>SELECT  V.STUDENT_ID, </a:t>
            </a:r>
            <a:r>
              <a:rPr lang="en-US" sz="1400" b="1" dirty="0" smtClean="0">
                <a:solidFill>
                  <a:srgbClr val="000000"/>
                </a:solidFill>
              </a:rPr>
              <a:t>S.STUDENT_NAME, </a:t>
            </a:r>
          </a:p>
          <a:p>
            <a:pPr>
              <a:lnSpc>
                <a:spcPct val="100000"/>
              </a:lnSpc>
            </a:pPr>
            <a:r>
              <a:rPr lang="en-US" sz="1400" b="1" dirty="0" smtClean="0">
                <a:solidFill>
                  <a:srgbClr val="000000"/>
                </a:solidFill>
              </a:rPr>
              <a:t>	AVG(V.TGRADE</a:t>
            </a:r>
            <a:r>
              <a:rPr lang="en-US" sz="1400" b="1" dirty="0">
                <a:solidFill>
                  <a:srgbClr val="000000"/>
                </a:solidFill>
              </a:rPr>
              <a:t>) AS GPA</a:t>
            </a:r>
            <a:endParaRPr sz="1400" b="1" dirty="0"/>
          </a:p>
          <a:p>
            <a:pPr>
              <a:lnSpc>
                <a:spcPct val="100000"/>
              </a:lnSpc>
            </a:pPr>
            <a:r>
              <a:rPr lang="en-US" sz="1400" b="1" dirty="0">
                <a:solidFill>
                  <a:srgbClr val="000000"/>
                </a:solidFill>
              </a:rPr>
              <a:t>FROM V_TR V </a:t>
            </a:r>
            <a:r>
              <a:rPr lang="en-US" sz="1400" b="1" dirty="0" smtClean="0">
                <a:solidFill>
                  <a:srgbClr val="000000"/>
                </a:solidFill>
              </a:rPr>
              <a:t>|&gt;&lt;| </a:t>
            </a:r>
            <a:r>
              <a:rPr lang="en-US" sz="1400" b="1" dirty="0">
                <a:solidFill>
                  <a:srgbClr val="000000"/>
                </a:solidFill>
              </a:rPr>
              <a:t>STUDENT S ON STUDENT_ID</a:t>
            </a:r>
            <a:endParaRPr sz="1400" b="1" dirty="0"/>
          </a:p>
          <a:p>
            <a:pPr>
              <a:lnSpc>
                <a:spcPct val="100000"/>
              </a:lnSpc>
            </a:pPr>
            <a:r>
              <a:rPr lang="en-US" sz="1400" b="1" dirty="0">
                <a:solidFill>
                  <a:srgbClr val="000000"/>
                </a:solidFill>
              </a:rPr>
              <a:t>WHERE V.TGRADE &gt; 4 / 10</a:t>
            </a:r>
            <a:endParaRPr sz="1400" b="1" dirty="0"/>
          </a:p>
          <a:p>
            <a:pPr>
              <a:lnSpc>
                <a:spcPct val="100000"/>
              </a:lnSpc>
            </a:pPr>
            <a:r>
              <a:rPr lang="en-US" sz="1400" b="1" dirty="0">
                <a:solidFill>
                  <a:srgbClr val="000000"/>
                </a:solidFill>
              </a:rPr>
              <a:t>GROUP BY V.STUDENT_ID, S.STUDENT_NAME</a:t>
            </a:r>
            <a:endParaRPr sz="1400"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DB Changes </a:t>
            </a:r>
            <a:r>
              <a:rPr lang="en-US" dirty="0" smtClean="0">
                <a:sym typeface="Wingdings" panose="05000000000000000000" pitchFamily="2" charset="2"/>
              </a:rPr>
              <a:t></a:t>
            </a:r>
            <a:r>
              <a:rPr lang="en-US" dirty="0" smtClean="0"/>
              <a:t> </a:t>
            </a:r>
            <a:r>
              <a:rPr lang="en-US" dirty="0"/>
              <a:t>Graph events</a:t>
            </a:r>
            <a:br>
              <a:rPr lang="en-US" dirty="0"/>
            </a:br>
            <a:endParaRPr lang="el-GR" dirty="0"/>
          </a:p>
        </p:txBody>
      </p:sp>
      <p:sp>
        <p:nvSpPr>
          <p:cNvPr id="14" name="Date Placeholder 13"/>
          <p:cNvSpPr>
            <a:spLocks noGrp="1"/>
          </p:cNvSpPr>
          <p:nvPr>
            <p:ph type="dt" sz="half" idx="10"/>
          </p:nvPr>
        </p:nvSpPr>
        <p:spPr/>
        <p:txBody>
          <a:bodyPr/>
          <a:lstStyle/>
          <a:p>
            <a:r>
              <a:rPr lang="el-GR" smtClean="0"/>
              <a:t>ER 2013</a:t>
            </a:r>
            <a:endParaRPr lang="el-GR"/>
          </a:p>
        </p:txBody>
      </p:sp>
      <p:sp>
        <p:nvSpPr>
          <p:cNvPr id="13" name="Footer Placeholder 12"/>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0" name="Slide Number Placeholder 9"/>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279" name="Picture 4"/>
          <p:cNvPicPr/>
          <p:nvPr/>
        </p:nvPicPr>
        <p:blipFill>
          <a:blip r:embed="rId3" cstate="print"/>
          <a:stretch>
            <a:fillRect/>
          </a:stretch>
        </p:blipFill>
        <p:spPr>
          <a:xfrm>
            <a:off x="1042920" y="1123920"/>
            <a:ext cx="7200720" cy="5176440"/>
          </a:xfrm>
          <a:prstGeom prst="rect">
            <a:avLst/>
          </a:prstGeom>
        </p:spPr>
      </p:pic>
      <p:sp>
        <p:nvSpPr>
          <p:cNvPr id="11" name="TextBox 10"/>
          <p:cNvSpPr txBox="1"/>
          <p:nvPr/>
        </p:nvSpPr>
        <p:spPr>
          <a:xfrm>
            <a:off x="3995936" y="985420"/>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sp>
        <p:nvSpPr>
          <p:cNvPr id="12" name="TextBox 11"/>
          <p:cNvSpPr txBox="1"/>
          <p:nvPr/>
        </p:nvSpPr>
        <p:spPr>
          <a:xfrm>
            <a:off x="2195736" y="4581128"/>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8" name="Straight Connector 17"/>
          <p:cNvCxnSpPr>
            <a:stCxn id="11" idx="2"/>
          </p:cNvCxnSpPr>
          <p:nvPr/>
        </p:nvCxnSpPr>
        <p:spPr>
          <a:xfrm>
            <a:off x="4752020" y="1262419"/>
            <a:ext cx="0" cy="1230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707904" y="2492896"/>
            <a:ext cx="10441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453220" y="2348880"/>
            <a:ext cx="287189" cy="288032"/>
          </a:xfrm>
          <a:prstGeom prst="ellipse">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Straight Arrow Connector 22"/>
          <p:cNvCxnSpPr>
            <a:stCxn id="12" idx="1"/>
          </p:cNvCxnSpPr>
          <p:nvPr/>
        </p:nvCxnSpPr>
        <p:spPr>
          <a:xfrm flipH="1" flipV="1">
            <a:off x="1475656" y="4719240"/>
            <a:ext cx="72008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2672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4624"/>
            <a:ext cx="8229600" cy="1143000"/>
          </a:xfrm>
        </p:spPr>
        <p:txBody>
          <a:bodyPr>
            <a:normAutofit/>
          </a:bodyPr>
          <a:lstStyle/>
          <a:p>
            <a:r>
              <a:rPr lang="en-US" dirty="0"/>
              <a:t>Annotation with </a:t>
            </a:r>
            <a:r>
              <a:rPr lang="en-US" dirty="0" smtClean="0"/>
              <a:t>Policies</a:t>
            </a:r>
            <a:endParaRPr lang="el-GR" dirty="0"/>
          </a:p>
        </p:txBody>
      </p:sp>
      <p:sp>
        <p:nvSpPr>
          <p:cNvPr id="14" name="Date Placeholder 13"/>
          <p:cNvSpPr>
            <a:spLocks noGrp="1"/>
          </p:cNvSpPr>
          <p:nvPr>
            <p:ph type="dt" sz="half" idx="10"/>
          </p:nvPr>
        </p:nvSpPr>
        <p:spPr/>
        <p:txBody>
          <a:bodyPr/>
          <a:lstStyle/>
          <a:p>
            <a:r>
              <a:rPr lang="el-GR" smtClean="0"/>
              <a:t>ER 2013</a:t>
            </a:r>
            <a:endParaRPr lang="el-GR"/>
          </a:p>
        </p:txBody>
      </p:sp>
      <p:sp>
        <p:nvSpPr>
          <p:cNvPr id="13" name="Footer Placeholder 12"/>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279" name="Picture 4"/>
          <p:cNvPicPr/>
          <p:nvPr/>
        </p:nvPicPr>
        <p:blipFill>
          <a:blip r:embed="rId3" cstate="print"/>
          <a:stretch>
            <a:fillRect/>
          </a:stretch>
        </p:blipFill>
        <p:spPr>
          <a:xfrm>
            <a:off x="1042920" y="1123920"/>
            <a:ext cx="7200720" cy="5176440"/>
          </a:xfrm>
          <a:prstGeom prst="rect">
            <a:avLst/>
          </a:prstGeom>
        </p:spPr>
      </p:pic>
      <p:sp>
        <p:nvSpPr>
          <p:cNvPr id="280" name="CustomShape 2"/>
          <p:cNvSpPr/>
          <p:nvPr/>
        </p:nvSpPr>
        <p:spPr>
          <a:xfrm>
            <a:off x="2411640" y="4293000"/>
            <a:ext cx="1511640" cy="287640"/>
          </a:xfrm>
          <a:prstGeom prst="roundRect">
            <a:avLst>
              <a:gd name="adj" fmla="val 16667"/>
            </a:avLst>
          </a:prstGeom>
          <a:solidFill>
            <a:srgbClr val="66FF33"/>
          </a:solidFill>
        </p:spPr>
        <p:style>
          <a:lnRef idx="1">
            <a:schemeClr val="accent3"/>
          </a:lnRef>
          <a:fillRef idx="2">
            <a:schemeClr val="accent3"/>
          </a:fillRef>
          <a:effectRef idx="1">
            <a:schemeClr val="accent3"/>
          </a:effectRef>
          <a:fontRef idx="minor">
            <a:schemeClr val="dk1"/>
          </a:fontRef>
        </p:style>
        <p:txBody>
          <a:bodyPr lIns="90000" tIns="45000" rIns="90000" bIns="45000" anchor="ctr"/>
          <a:lstStyle/>
          <a:p>
            <a:pPr algn="ctr">
              <a:lnSpc>
                <a:spcPct val="100000"/>
              </a:lnSpc>
            </a:pPr>
            <a:r>
              <a:rPr lang="en-US" sz="900" b="1" dirty="0">
                <a:solidFill>
                  <a:srgbClr val="000000"/>
                </a:solidFill>
                <a:latin typeface="Calibri"/>
              </a:rPr>
              <a:t>On </a:t>
            </a:r>
            <a:r>
              <a:rPr lang="en-US" sz="900" b="1" i="1" dirty="0">
                <a:solidFill>
                  <a:srgbClr val="000000"/>
                </a:solidFill>
                <a:latin typeface="Calibri"/>
              </a:rPr>
              <a:t>attribute addition </a:t>
            </a:r>
            <a:r>
              <a:rPr lang="en-US" sz="900" b="1" dirty="0">
                <a:solidFill>
                  <a:srgbClr val="000000"/>
                </a:solidFill>
                <a:latin typeface="Calibri"/>
              </a:rPr>
              <a:t>Then </a:t>
            </a:r>
            <a:r>
              <a:rPr lang="en-US" sz="900" b="1" i="1" dirty="0">
                <a:solidFill>
                  <a:srgbClr val="000000"/>
                </a:solidFill>
                <a:latin typeface="Calibri"/>
              </a:rPr>
              <a:t>propagate</a:t>
            </a:r>
            <a:endParaRPr dirty="0"/>
          </a:p>
        </p:txBody>
      </p:sp>
      <p:sp>
        <p:nvSpPr>
          <p:cNvPr id="281" name="CustomShape 3"/>
          <p:cNvSpPr/>
          <p:nvPr/>
        </p:nvSpPr>
        <p:spPr>
          <a:xfrm>
            <a:off x="3924000" y="4437000"/>
            <a:ext cx="287640" cy="143640"/>
          </a:xfrm>
          <a:prstGeom prst="straightConnector1">
            <a:avLst/>
          </a:prstGeom>
          <a:ln>
            <a:tailEnd type="triangle" w="med" len="med"/>
          </a:ln>
        </p:spPr>
        <p:style>
          <a:lnRef idx="1">
            <a:schemeClr val="accent3"/>
          </a:lnRef>
          <a:fillRef idx="0">
            <a:schemeClr val="accent3"/>
          </a:fillRef>
          <a:effectRef idx="0">
            <a:schemeClr val="accent3"/>
          </a:effectRef>
          <a:fontRef idx="minor">
            <a:schemeClr val="tx1"/>
          </a:fontRef>
        </p:style>
      </p:sp>
      <p:sp>
        <p:nvSpPr>
          <p:cNvPr id="282" name="CustomShape 4"/>
          <p:cNvSpPr/>
          <p:nvPr/>
        </p:nvSpPr>
        <p:spPr>
          <a:xfrm>
            <a:off x="4356000" y="1052640"/>
            <a:ext cx="1511640" cy="287640"/>
          </a:xfrm>
          <a:prstGeom prst="roundRect">
            <a:avLst>
              <a:gd name="adj" fmla="val 16667"/>
            </a:avLst>
          </a:prstGeom>
          <a:solidFill>
            <a:srgbClr val="FF5050"/>
          </a:solidFill>
        </p:spPr>
        <p:style>
          <a:lnRef idx="1">
            <a:schemeClr val="accent6"/>
          </a:lnRef>
          <a:fillRef idx="2">
            <a:schemeClr val="accent6"/>
          </a:fillRef>
          <a:effectRef idx="1">
            <a:schemeClr val="accent6"/>
          </a:effectRef>
          <a:fontRef idx="minor">
            <a:schemeClr val="dk1"/>
          </a:fontRef>
        </p:style>
        <p:txBody>
          <a:bodyPr lIns="90000" tIns="45000" rIns="90000" bIns="45000" anchor="ctr"/>
          <a:lstStyle/>
          <a:p>
            <a:pPr algn="ctr">
              <a:lnSpc>
                <a:spcPct val="100000"/>
              </a:lnSpc>
            </a:pPr>
            <a:r>
              <a:rPr lang="en-US" sz="900" b="1" dirty="0">
                <a:solidFill>
                  <a:srgbClr val="000000"/>
                </a:solidFill>
                <a:latin typeface="Calibri"/>
              </a:rPr>
              <a:t>On</a:t>
            </a:r>
            <a:r>
              <a:rPr lang="en-US" sz="900" b="1" i="1" dirty="0">
                <a:solidFill>
                  <a:srgbClr val="000000"/>
                </a:solidFill>
                <a:latin typeface="Calibri"/>
              </a:rPr>
              <a:t> attribute deletion </a:t>
            </a:r>
            <a:r>
              <a:rPr lang="en-US" sz="900" b="1" dirty="0">
                <a:solidFill>
                  <a:srgbClr val="000000"/>
                </a:solidFill>
                <a:latin typeface="Calibri"/>
              </a:rPr>
              <a:t>Then </a:t>
            </a:r>
            <a:r>
              <a:rPr lang="en-US" sz="900" b="1" i="1" dirty="0">
                <a:solidFill>
                  <a:srgbClr val="000000"/>
                </a:solidFill>
                <a:latin typeface="Calibri"/>
              </a:rPr>
              <a:t>block</a:t>
            </a:r>
            <a:endParaRPr dirty="0"/>
          </a:p>
        </p:txBody>
      </p:sp>
      <p:sp>
        <p:nvSpPr>
          <p:cNvPr id="283" name="CustomShape 5"/>
          <p:cNvSpPr/>
          <p:nvPr/>
        </p:nvSpPr>
        <p:spPr>
          <a:xfrm>
            <a:off x="5868000" y="1196640"/>
            <a:ext cx="287640" cy="143640"/>
          </a:xfrm>
          <a:prstGeom prst="straightConnector1">
            <a:avLst/>
          </a:prstGeom>
          <a:ln>
            <a:tailEnd type="triangle" w="med" len="med"/>
          </a:ln>
        </p:spPr>
        <p:style>
          <a:lnRef idx="1">
            <a:schemeClr val="accent6"/>
          </a:lnRef>
          <a:fillRef idx="0">
            <a:schemeClr val="accent6"/>
          </a:fillRef>
          <a:effectRef idx="0">
            <a:schemeClr val="accent6"/>
          </a:effectRef>
          <a:fontRef idx="minor">
            <a:schemeClr val="tx1"/>
          </a:fontRef>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rgbClr val="000000"/>
                </a:solidFill>
              </a:rPr>
              <a:t>Status Determination: who is affected and how</a:t>
            </a:r>
            <a:endParaRPr lang="el-GR" dirty="0"/>
          </a:p>
        </p:txBody>
      </p:sp>
      <p:sp>
        <p:nvSpPr>
          <p:cNvPr id="9" name="Text Placeholder 8"/>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0" name="Date Placeholder 9"/>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60648"/>
            <a:ext cx="8229600" cy="1143000"/>
          </a:xfrm>
        </p:spPr>
        <p:txBody>
          <a:bodyPr/>
          <a:lstStyle/>
          <a:p>
            <a:r>
              <a:rPr lang="en-US" dirty="0" smtClean="0"/>
              <a:t>Correctness of “event flooding”</a:t>
            </a:r>
            <a:endParaRPr lang="el-GR" dirty="0"/>
          </a:p>
        </p:txBody>
      </p:sp>
      <p:sp>
        <p:nvSpPr>
          <p:cNvPr id="17" name="Date Placeholder 16"/>
          <p:cNvSpPr>
            <a:spLocks noGrp="1"/>
          </p:cNvSpPr>
          <p:nvPr>
            <p:ph type="dt" sz="half" idx="10"/>
          </p:nvPr>
        </p:nvSpPr>
        <p:spPr/>
        <p:txBody>
          <a:bodyPr/>
          <a:lstStyle/>
          <a:p>
            <a:r>
              <a:rPr lang="el-GR" smtClean="0"/>
              <a:t>ER 2013</a:t>
            </a:r>
            <a:endParaRPr lang="el-GR"/>
          </a:p>
        </p:txBody>
      </p:sp>
      <p:sp>
        <p:nvSpPr>
          <p:cNvPr id="15" name="Footer Placeholder 14"/>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3" name="Slide Number Placeholder 12"/>
          <p:cNvSpPr>
            <a:spLocks noGrp="1"/>
          </p:cNvSpPr>
          <p:nvPr>
            <p:ph type="sldNum" sz="quarter" idx="12"/>
          </p:nvPr>
        </p:nvSpPr>
        <p:spPr/>
        <p:txBody>
          <a:bodyPr/>
          <a:lstStyle/>
          <a:p>
            <a:fld id="{B6F15528-21DE-4FAA-801E-634DDDAF4B2B}" type="slidenum">
              <a:rPr lang="en-US" smtClean="0"/>
              <a:pPr/>
              <a:t>17</a:t>
            </a:fld>
            <a:endParaRPr lang="en-US" dirty="0"/>
          </a:p>
        </p:txBody>
      </p:sp>
      <p:sp>
        <p:nvSpPr>
          <p:cNvPr id="287" name="TextShape 2"/>
          <p:cNvSpPr txBox="1"/>
          <p:nvPr/>
        </p:nvSpPr>
        <p:spPr>
          <a:xfrm>
            <a:off x="274320" y="1600200"/>
            <a:ext cx="4698000" cy="4525560"/>
          </a:xfrm>
          <a:prstGeom prst="rect">
            <a:avLst/>
          </a:prstGeom>
        </p:spPr>
        <p:txBody>
          <a:bodyPr/>
          <a:lstStyle/>
          <a:p>
            <a:pPr>
              <a:lnSpc>
                <a:spcPct val="100000"/>
              </a:lnSpc>
            </a:pPr>
            <a:r>
              <a:rPr lang="en-US" sz="2400" dirty="0">
                <a:solidFill>
                  <a:srgbClr val="000000"/>
                </a:solidFill>
                <a:latin typeface="Calibri"/>
              </a:rPr>
              <a:t>How do we </a:t>
            </a:r>
            <a:r>
              <a:rPr lang="en-US" sz="2400" b="1" dirty="0">
                <a:solidFill>
                  <a:srgbClr val="0000FF"/>
                </a:solidFill>
                <a:latin typeface="Calibri"/>
              </a:rPr>
              <a:t>guarantee</a:t>
            </a:r>
            <a:r>
              <a:rPr lang="en-US" sz="2400" b="1" dirty="0">
                <a:solidFill>
                  <a:srgbClr val="000000"/>
                </a:solidFill>
                <a:latin typeface="Calibri"/>
              </a:rPr>
              <a:t> </a:t>
            </a:r>
            <a:r>
              <a:rPr lang="en-US" sz="2400" dirty="0">
                <a:solidFill>
                  <a:srgbClr val="000000"/>
                </a:solidFill>
                <a:latin typeface="Calibri"/>
              </a:rPr>
              <a:t>that when </a:t>
            </a:r>
            <a:r>
              <a:rPr lang="en-US" sz="2400" dirty="0">
                <a:solidFill>
                  <a:srgbClr val="C00000"/>
                </a:solidFill>
                <a:latin typeface="Calibri"/>
              </a:rPr>
              <a:t>a change occurs at the </a:t>
            </a:r>
            <a:r>
              <a:rPr lang="en-US" sz="2400" dirty="0" smtClean="0">
                <a:solidFill>
                  <a:srgbClr val="C00000"/>
                </a:solidFill>
                <a:latin typeface="Calibri"/>
              </a:rPr>
              <a:t>nodes </a:t>
            </a:r>
            <a:r>
              <a:rPr lang="en-US" sz="2400" dirty="0">
                <a:solidFill>
                  <a:srgbClr val="C00000"/>
                </a:solidFill>
                <a:latin typeface="Calibri"/>
              </a:rPr>
              <a:t>of the AG</a:t>
            </a:r>
            <a:r>
              <a:rPr lang="en-US" sz="2400" dirty="0">
                <a:solidFill>
                  <a:srgbClr val="000000"/>
                </a:solidFill>
                <a:latin typeface="Calibri"/>
              </a:rPr>
              <a:t>, this is </a:t>
            </a:r>
            <a:r>
              <a:rPr lang="en-US" sz="2400" b="1" dirty="0">
                <a:solidFill>
                  <a:srgbClr val="0000FF"/>
                </a:solidFill>
                <a:latin typeface="Calibri"/>
              </a:rPr>
              <a:t>correctly</a:t>
            </a:r>
            <a:r>
              <a:rPr lang="en-US" sz="2400" dirty="0">
                <a:solidFill>
                  <a:srgbClr val="000000"/>
                </a:solidFill>
                <a:latin typeface="Calibri"/>
              </a:rPr>
              <a:t> propagated to </a:t>
            </a:r>
            <a:r>
              <a:rPr lang="en-US" sz="2400" b="1" dirty="0" smtClean="0">
                <a:solidFill>
                  <a:srgbClr val="0000FF"/>
                </a:solidFill>
                <a:latin typeface="Calibri"/>
              </a:rPr>
              <a:t>exactly</a:t>
            </a:r>
            <a:r>
              <a:rPr lang="en-US" sz="2400" dirty="0" smtClean="0">
                <a:solidFill>
                  <a:srgbClr val="000000"/>
                </a:solidFill>
                <a:latin typeface="Calibri"/>
              </a:rPr>
              <a:t> the nodes </a:t>
            </a:r>
            <a:r>
              <a:rPr lang="en-US" sz="2400" dirty="0">
                <a:solidFill>
                  <a:srgbClr val="000000"/>
                </a:solidFill>
                <a:latin typeface="Calibri"/>
              </a:rPr>
              <a:t>of the </a:t>
            </a:r>
            <a:r>
              <a:rPr lang="en-US" sz="2400" dirty="0" smtClean="0">
                <a:solidFill>
                  <a:srgbClr val="000000"/>
                </a:solidFill>
                <a:latin typeface="Calibri"/>
              </a:rPr>
              <a:t>graph that should learn about it?</a:t>
            </a:r>
            <a:endParaRPr dirty="0" smtClean="0"/>
          </a:p>
          <a:p>
            <a:pPr marL="719138" lvl="1" indent="-261938">
              <a:lnSpc>
                <a:spcPct val="100000"/>
              </a:lnSpc>
              <a:buSzPct val="100000"/>
              <a:buFont typeface="Arial" pitchFamily="34" charset="0"/>
              <a:buChar char="•"/>
            </a:pPr>
            <a:r>
              <a:rPr lang="en-US" sz="2000" dirty="0" smtClean="0">
                <a:solidFill>
                  <a:srgbClr val="000000"/>
                </a:solidFill>
                <a:latin typeface="Calibri"/>
              </a:rPr>
              <a:t>We notify exactly the nodes that should be notified </a:t>
            </a:r>
            <a:endParaRPr dirty="0" smtClean="0"/>
          </a:p>
          <a:p>
            <a:pPr marL="719138" lvl="1" indent="-261938">
              <a:lnSpc>
                <a:spcPct val="100000"/>
              </a:lnSpc>
              <a:buSzPct val="100000"/>
              <a:buFont typeface="Arial" pitchFamily="34" charset="0"/>
              <a:buChar char="•"/>
            </a:pPr>
            <a:r>
              <a:rPr lang="en-US" sz="2000" dirty="0" smtClean="0">
                <a:solidFill>
                  <a:srgbClr val="000000"/>
                </a:solidFill>
                <a:latin typeface="Calibri"/>
              </a:rPr>
              <a:t>The </a:t>
            </a:r>
            <a:r>
              <a:rPr lang="en-US" sz="2000" dirty="0">
                <a:solidFill>
                  <a:srgbClr val="000000"/>
                </a:solidFill>
                <a:latin typeface="Calibri"/>
              </a:rPr>
              <a:t>status of a node is determined independently of how messages arrive at the node</a:t>
            </a:r>
            <a:endParaRPr dirty="0"/>
          </a:p>
          <a:p>
            <a:pPr marL="719138" lvl="1" indent="-261938">
              <a:lnSpc>
                <a:spcPct val="100000"/>
              </a:lnSpc>
              <a:buSzPct val="100000"/>
              <a:buFont typeface="Arial" pitchFamily="34" charset="0"/>
              <a:buChar char="•"/>
            </a:pPr>
            <a:r>
              <a:rPr lang="en-US" sz="2000" dirty="0">
                <a:solidFill>
                  <a:srgbClr val="000000"/>
                </a:solidFill>
                <a:latin typeface="Calibri"/>
              </a:rPr>
              <a:t>Without infinite </a:t>
            </a:r>
            <a:r>
              <a:rPr lang="en-US" sz="2000" dirty="0" smtClean="0">
                <a:solidFill>
                  <a:srgbClr val="000000"/>
                </a:solidFill>
                <a:latin typeface="Calibri"/>
              </a:rPr>
              <a:t>looping – i.e., termination</a:t>
            </a:r>
            <a:endParaRPr dirty="0"/>
          </a:p>
        </p:txBody>
      </p:sp>
      <p:sp>
        <p:nvSpPr>
          <p:cNvPr id="288" name="CustomShape 3"/>
          <p:cNvSpPr/>
          <p:nvPr/>
        </p:nvSpPr>
        <p:spPr>
          <a:xfrm>
            <a:off x="6139080" y="160020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Q</a:t>
            </a:r>
            <a:endParaRPr dirty="0"/>
          </a:p>
        </p:txBody>
      </p:sp>
      <p:sp>
        <p:nvSpPr>
          <p:cNvPr id="289" name="CustomShape 4"/>
          <p:cNvSpPr/>
          <p:nvPr/>
        </p:nvSpPr>
        <p:spPr>
          <a:xfrm>
            <a:off x="4972320" y="3308400"/>
            <a:ext cx="1345680" cy="129204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V1</a:t>
            </a:r>
            <a:endParaRPr dirty="0"/>
          </a:p>
        </p:txBody>
      </p:sp>
      <p:sp>
        <p:nvSpPr>
          <p:cNvPr id="290" name="CustomShape 5"/>
          <p:cNvSpPr/>
          <p:nvPr/>
        </p:nvSpPr>
        <p:spPr>
          <a:xfrm>
            <a:off x="7664760" y="323532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V2</a:t>
            </a:r>
            <a:endParaRPr dirty="0"/>
          </a:p>
        </p:txBody>
      </p:sp>
      <p:sp>
        <p:nvSpPr>
          <p:cNvPr id="291" name="CustomShape 6"/>
          <p:cNvSpPr/>
          <p:nvPr/>
        </p:nvSpPr>
        <p:spPr>
          <a:xfrm>
            <a:off x="6228000" y="4832280"/>
            <a:ext cx="1345680" cy="1293480"/>
          </a:xfrm>
          <a:prstGeom prst="ellipse">
            <a:avLst/>
          </a:prstGeom>
          <a:solidFill>
            <a:srgbClr val="4F81BD"/>
          </a:solidFill>
          <a:ln w="25560">
            <a:solidFill>
              <a:srgbClr val="3A5F8B"/>
            </a:solidFill>
            <a:round/>
          </a:ln>
        </p:spPr>
        <p:txBody>
          <a:bodyPr lIns="90000" tIns="45000" rIns="90000" bIns="45000" anchor="ctr"/>
          <a:lstStyle/>
          <a:p>
            <a:pPr algn="ctr">
              <a:lnSpc>
                <a:spcPct val="100000"/>
              </a:lnSpc>
            </a:pPr>
            <a:r>
              <a:rPr lang="en-US" sz="3200" dirty="0">
                <a:solidFill>
                  <a:srgbClr val="FFFFFF"/>
                </a:solidFill>
                <a:latin typeface="Calibri"/>
              </a:rPr>
              <a:t>R</a:t>
            </a:r>
            <a:endParaRPr dirty="0"/>
          </a:p>
        </p:txBody>
      </p:sp>
      <p:sp>
        <p:nvSpPr>
          <p:cNvPr id="292" name="Line 7"/>
          <p:cNvSpPr/>
          <p:nvPr/>
        </p:nvSpPr>
        <p:spPr>
          <a:xfrm flipH="1">
            <a:off x="5645160" y="2703240"/>
            <a:ext cx="690480" cy="604800"/>
          </a:xfrm>
          <a:prstGeom prst="line">
            <a:avLst/>
          </a:prstGeom>
          <a:ln w="9360">
            <a:solidFill>
              <a:srgbClr val="4A7EBB"/>
            </a:solidFill>
            <a:round/>
          </a:ln>
        </p:spPr>
      </p:sp>
      <p:sp>
        <p:nvSpPr>
          <p:cNvPr id="293" name="Line 8"/>
          <p:cNvSpPr/>
          <p:nvPr/>
        </p:nvSpPr>
        <p:spPr>
          <a:xfrm>
            <a:off x="5645160" y="4600440"/>
            <a:ext cx="780840" cy="422280"/>
          </a:xfrm>
          <a:prstGeom prst="line">
            <a:avLst/>
          </a:prstGeom>
          <a:ln w="9360">
            <a:solidFill>
              <a:srgbClr val="4A7EBB"/>
            </a:solidFill>
            <a:round/>
          </a:ln>
        </p:spPr>
      </p:sp>
      <p:sp>
        <p:nvSpPr>
          <p:cNvPr id="294" name="Line 9"/>
          <p:cNvSpPr/>
          <p:nvPr/>
        </p:nvSpPr>
        <p:spPr>
          <a:xfrm>
            <a:off x="7288200" y="2703240"/>
            <a:ext cx="573120" cy="720720"/>
          </a:xfrm>
          <a:prstGeom prst="line">
            <a:avLst/>
          </a:prstGeom>
          <a:ln w="9360">
            <a:solidFill>
              <a:srgbClr val="4A7EBB"/>
            </a:solidFill>
            <a:round/>
          </a:ln>
        </p:spPr>
      </p:sp>
      <p:sp>
        <p:nvSpPr>
          <p:cNvPr id="295" name="Line 10"/>
          <p:cNvSpPr/>
          <p:nvPr/>
        </p:nvSpPr>
        <p:spPr>
          <a:xfrm flipH="1">
            <a:off x="7377120" y="4338360"/>
            <a:ext cx="484200" cy="684360"/>
          </a:xfrm>
          <a:prstGeom prst="line">
            <a:avLst/>
          </a:prstGeom>
          <a:ln w="9360">
            <a:solidFill>
              <a:srgbClr val="4A7EBB"/>
            </a:solidFill>
            <a:roun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Propagation mechanism</a:t>
            </a:r>
            <a:endParaRPr lang="el-GR" dirty="0"/>
          </a:p>
        </p:txBody>
      </p:sp>
      <p:sp>
        <p:nvSpPr>
          <p:cNvPr id="10" name="Date Placeholder 9"/>
          <p:cNvSpPr>
            <a:spLocks noGrp="1"/>
          </p:cNvSpPr>
          <p:nvPr>
            <p:ph type="dt" sz="half" idx="10"/>
          </p:nvPr>
        </p:nvSpPr>
        <p:spPr/>
        <p:txBody>
          <a:bodyPr/>
          <a:lstStyle/>
          <a:p>
            <a:r>
              <a:rPr lang="el-GR" smtClean="0"/>
              <a:t>ER 2013</a:t>
            </a:r>
            <a:endParaRPr lang="el-GR"/>
          </a:p>
        </p:txBody>
      </p:sp>
      <p:sp>
        <p:nvSpPr>
          <p:cNvPr id="9" name="Footer Placeholder 8"/>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sp>
        <p:nvSpPr>
          <p:cNvPr id="298" name="TextShape 2"/>
          <p:cNvSpPr txBox="1"/>
          <p:nvPr/>
        </p:nvSpPr>
        <p:spPr>
          <a:xfrm>
            <a:off x="457200" y="1295400"/>
            <a:ext cx="4222800" cy="4876800"/>
          </a:xfrm>
          <a:prstGeom prst="rect">
            <a:avLst/>
          </a:prstGeom>
        </p:spPr>
        <p:txBody>
          <a:bodyPr/>
          <a:lstStyle/>
          <a:p>
            <a:pPr marL="355600" indent="-355600">
              <a:lnSpc>
                <a:spcPct val="100000"/>
              </a:lnSpc>
              <a:buFont typeface="Arial" pitchFamily="34" charset="0"/>
              <a:buChar char="•"/>
            </a:pPr>
            <a:r>
              <a:rPr lang="en-US" dirty="0">
                <a:solidFill>
                  <a:srgbClr val="0000FF"/>
                </a:solidFill>
                <a:latin typeface="Calibri"/>
              </a:rPr>
              <a:t>Modules communicate with each other via a single means: the schema of a provider module notifies the input schema of a consumer module when this is necessary</a:t>
            </a:r>
            <a:endParaRPr dirty="0">
              <a:solidFill>
                <a:srgbClr val="0000FF"/>
              </a:solidFill>
            </a:endParaRPr>
          </a:p>
          <a:p>
            <a:pPr marL="355600" indent="-355600">
              <a:lnSpc>
                <a:spcPct val="100000"/>
              </a:lnSpc>
              <a:buFont typeface="Arial" pitchFamily="34" charset="0"/>
              <a:buChar char="•"/>
            </a:pPr>
            <a:r>
              <a:rPr lang="en-US" dirty="0" smtClean="0">
                <a:solidFill>
                  <a:srgbClr val="C00000"/>
                </a:solidFill>
                <a:latin typeface="Calibri"/>
              </a:rPr>
              <a:t>Two levels of propagation:</a:t>
            </a:r>
            <a:endParaRPr dirty="0">
              <a:solidFill>
                <a:srgbClr val="C00000"/>
              </a:solidFill>
            </a:endParaRPr>
          </a:p>
          <a:p>
            <a:pPr marL="812800" lvl="2" indent="-355600">
              <a:buSzPct val="100000"/>
              <a:buFont typeface="Arial" pitchFamily="34" charset="0"/>
              <a:buChar char="•"/>
            </a:pPr>
            <a:r>
              <a:rPr lang="en-US" dirty="0" smtClean="0">
                <a:solidFill>
                  <a:srgbClr val="C00000"/>
                </a:solidFill>
                <a:latin typeface="Calibri"/>
              </a:rPr>
              <a:t>Inter-module level</a:t>
            </a:r>
            <a:r>
              <a:rPr lang="en-US" dirty="0" smtClean="0">
                <a:solidFill>
                  <a:srgbClr val="000000"/>
                </a:solidFill>
                <a:latin typeface="Calibri"/>
              </a:rPr>
              <a:t>: At </a:t>
            </a:r>
            <a:r>
              <a:rPr lang="en-US" dirty="0">
                <a:solidFill>
                  <a:srgbClr val="000000"/>
                </a:solidFill>
                <a:latin typeface="Calibri"/>
              </a:rPr>
              <a:t>the module </a:t>
            </a:r>
            <a:r>
              <a:rPr lang="en-US" dirty="0" smtClean="0">
                <a:solidFill>
                  <a:srgbClr val="000000"/>
                </a:solidFill>
                <a:latin typeface="Calibri"/>
              </a:rPr>
              <a:t>level, we need to determine the order and mechanism to visit each module</a:t>
            </a:r>
            <a:endParaRPr dirty="0"/>
          </a:p>
          <a:p>
            <a:pPr marL="812800" lvl="2" indent="-355600">
              <a:buSzPct val="100000"/>
              <a:buFont typeface="Arial" pitchFamily="34" charset="0"/>
              <a:buChar char="•"/>
            </a:pPr>
            <a:r>
              <a:rPr lang="en-US" dirty="0" smtClean="0">
                <a:solidFill>
                  <a:srgbClr val="C00000"/>
                </a:solidFill>
                <a:latin typeface="Calibri"/>
              </a:rPr>
              <a:t>Intra-module level</a:t>
            </a:r>
            <a:r>
              <a:rPr lang="en-US" dirty="0" smtClean="0">
                <a:solidFill>
                  <a:srgbClr val="000000"/>
                </a:solidFill>
                <a:latin typeface="Calibri"/>
              </a:rPr>
              <a:t>: within each module, we need to determine the order and mechanism to visit the module’s components and decide who is affected and how it reacts + notify consumers</a:t>
            </a:r>
            <a:endParaRPr dirty="0"/>
          </a:p>
        </p:txBody>
      </p:sp>
      <p:pic>
        <p:nvPicPr>
          <p:cNvPr id="299" name="Picture 3"/>
          <p:cNvPicPr/>
          <p:nvPr/>
        </p:nvPicPr>
        <p:blipFill>
          <a:blip r:embed="rId3" cstate="print"/>
          <a:stretch>
            <a:fillRect/>
          </a:stretch>
        </p:blipFill>
        <p:spPr>
          <a:xfrm>
            <a:off x="4680000" y="1197000"/>
            <a:ext cx="4284360" cy="499068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Method at a glance</a:t>
            </a:r>
            <a:endParaRPr lang="el-GR" dirty="0"/>
          </a:p>
        </p:txBody>
      </p:sp>
      <p:sp>
        <p:nvSpPr>
          <p:cNvPr id="11" name="Content Placeholder 10"/>
          <p:cNvSpPr>
            <a:spLocks noGrp="1"/>
          </p:cNvSpPr>
          <p:nvPr>
            <p:ph idx="1"/>
          </p:nvPr>
        </p:nvSpPr>
        <p:spPr/>
        <p:txBody>
          <a:bodyPr>
            <a:normAutofit fontScale="92500"/>
          </a:bodyPr>
          <a:lstStyle/>
          <a:p>
            <a:r>
              <a:rPr lang="en-US" smtClean="0"/>
              <a:t>Topologically sort the graph</a:t>
            </a:r>
          </a:p>
          <a:p>
            <a:r>
              <a:rPr lang="en-US" smtClean="0"/>
              <a:t>Visit affected modules with its topological order and process its incoming messages for it. </a:t>
            </a:r>
          </a:p>
          <a:p>
            <a:r>
              <a:rPr lang="en-US" smtClean="0"/>
              <a:t>Principle of locality: process locally the incoming messages and make sure that within each module</a:t>
            </a:r>
          </a:p>
          <a:p>
            <a:pPr lvl="1"/>
            <a:r>
              <a:rPr lang="en-US" smtClean="0"/>
              <a:t>Affected internal nodes are appropriately highlighted</a:t>
            </a:r>
          </a:p>
          <a:p>
            <a:pPr lvl="1"/>
            <a:r>
              <a:rPr lang="en-US" smtClean="0"/>
              <a:t>The reaction to the event is determined correctly</a:t>
            </a:r>
          </a:p>
          <a:p>
            <a:pPr lvl="1"/>
            <a:r>
              <a:rPr lang="en-US" smtClean="0"/>
              <a:t>If the final status is not a veto, notify appropriately the next modules</a:t>
            </a:r>
            <a:endParaRPr lang="en-US" dirty="0" smtClean="0"/>
          </a:p>
        </p:txBody>
      </p:sp>
      <p:sp>
        <p:nvSpPr>
          <p:cNvPr id="8" name="Date Placeholder 7"/>
          <p:cNvSpPr>
            <a:spLocks noGrp="1"/>
          </p:cNvSpPr>
          <p:nvPr>
            <p:ph type="dt" sz="half" idx="10"/>
          </p:nvPr>
        </p:nvSpPr>
        <p:spPr/>
        <p:txBody>
          <a:bodyPr/>
          <a:lstStyle/>
          <a:p>
            <a:r>
              <a:rPr lang="el-GR" smtClean="0"/>
              <a:t>ER 2013</a:t>
            </a:r>
            <a:endParaRPr lang="el-GR" dirty="0"/>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9" name="Picture 17" descr="MCj04280790000[1]"/>
          <p:cNvPicPr>
            <a:picLocks noChangeAspect="1" noChangeArrowheads="1"/>
          </p:cNvPicPr>
          <p:nvPr/>
        </p:nvPicPr>
        <p:blipFill>
          <a:blip r:embed="rId3" cstate="print"/>
          <a:srcRect/>
          <a:stretch>
            <a:fillRect/>
          </a:stretch>
        </p:blipFill>
        <p:spPr bwMode="auto">
          <a:xfrm>
            <a:off x="7884368" y="188640"/>
            <a:ext cx="1019175" cy="1282700"/>
          </a:xfrm>
          <a:prstGeom prst="rect">
            <a:avLst/>
          </a:prstGeom>
          <a:noFill/>
          <a:ln w="9525">
            <a:noFill/>
            <a:round/>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Evolution and Data-intensive Ecosystems</a:t>
            </a:r>
            <a:endParaRPr lang="el-GR" dirty="0"/>
          </a:p>
        </p:txBody>
      </p:sp>
      <p:sp>
        <p:nvSpPr>
          <p:cNvPr id="3" name="Content Placeholder 2"/>
          <p:cNvSpPr>
            <a:spLocks noGrp="1"/>
          </p:cNvSpPr>
          <p:nvPr>
            <p:ph idx="1"/>
          </p:nvPr>
        </p:nvSpPr>
        <p:spPr/>
        <p:txBody>
          <a:bodyPr>
            <a:normAutofit/>
          </a:bodyPr>
          <a:lstStyle/>
          <a:p>
            <a:r>
              <a:rPr lang="en-US" sz="2000" dirty="0" smtClean="0"/>
              <a:t>Software evolution causes at least as much as  60% of the costs for the entire software lifecycle</a:t>
            </a:r>
          </a:p>
          <a:p>
            <a:r>
              <a:rPr lang="en-US" sz="2000" dirty="0" smtClean="0"/>
              <a:t>Data-intensive ecosystems are no exception:</a:t>
            </a:r>
          </a:p>
          <a:p>
            <a:pPr lvl="1"/>
            <a:r>
              <a:rPr lang="en-US" sz="1800" dirty="0" smtClean="0">
                <a:solidFill>
                  <a:schemeClr val="accent1">
                    <a:lumMod val="75000"/>
                  </a:schemeClr>
                </a:solidFill>
              </a:rPr>
              <a:t>DBA View</a:t>
            </a:r>
            <a:r>
              <a:rPr lang="en-US" sz="1800" dirty="0" smtClean="0"/>
              <a:t>: Databases </a:t>
            </a:r>
            <a:r>
              <a:rPr lang="en-US" sz="1800" i="1" dirty="0" smtClean="0">
                <a:solidFill>
                  <a:srgbClr val="C00000"/>
                </a:solidFill>
              </a:rPr>
              <a:t>change</a:t>
            </a:r>
            <a:r>
              <a:rPr lang="en-US" sz="1800" dirty="0" smtClean="0">
                <a:solidFill>
                  <a:srgbClr val="C00000"/>
                </a:solidFill>
              </a:rPr>
              <a:t> </a:t>
            </a:r>
            <a:r>
              <a:rPr lang="en-US" sz="1800" dirty="0" smtClean="0"/>
              <a:t>their internal structure, schema and semantics, due to changes on </a:t>
            </a:r>
            <a:r>
              <a:rPr lang="en-US" sz="1800" dirty="0" err="1" smtClean="0"/>
              <a:t>reqs</a:t>
            </a:r>
            <a:r>
              <a:rPr lang="en-US" sz="1800" dirty="0" smtClean="0"/>
              <a:t>.</a:t>
            </a:r>
          </a:p>
          <a:p>
            <a:pPr lvl="1"/>
            <a:r>
              <a:rPr lang="en-US" sz="1800" dirty="0" smtClean="0">
                <a:solidFill>
                  <a:schemeClr val="accent1">
                    <a:lumMod val="75000"/>
                  </a:schemeClr>
                </a:solidFill>
              </a:rPr>
              <a:t>Application View</a:t>
            </a:r>
            <a:r>
              <a:rPr lang="en-US" sz="1800" dirty="0" smtClean="0"/>
              <a:t>: Users / </a:t>
            </a:r>
            <a:r>
              <a:rPr lang="en-US" sz="1800" dirty="0"/>
              <a:t>Applications </a:t>
            </a:r>
            <a:r>
              <a:rPr lang="en-US" sz="1800" i="1" dirty="0" smtClean="0">
                <a:solidFill>
                  <a:srgbClr val="C00000"/>
                </a:solidFill>
              </a:rPr>
              <a:t>change</a:t>
            </a:r>
            <a:r>
              <a:rPr lang="en-US" sz="1800" dirty="0" smtClean="0"/>
              <a:t> their view on </a:t>
            </a:r>
            <a:r>
              <a:rPr lang="en-US" sz="1800" dirty="0" smtClean="0"/>
              <a:t>collected data (e.g., reports, workflows).</a:t>
            </a:r>
            <a:endParaRPr lang="en-US" sz="1800" dirty="0"/>
          </a:p>
          <a:p>
            <a:pPr lvl="1"/>
            <a:r>
              <a:rPr lang="en-US" sz="1800" dirty="0" smtClean="0"/>
              <a:t>DBA and development teams do not sync well all the time</a:t>
            </a:r>
          </a:p>
          <a:p>
            <a:pPr lvl="1"/>
            <a:endParaRPr lang="en-US" sz="1800" dirty="0" smtClean="0"/>
          </a:p>
          <a:p>
            <a:pPr lvl="1"/>
            <a:endParaRPr lang="en-US" sz="18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7" name="Footer Placeholder 6"/>
          <p:cNvSpPr>
            <a:spLocks noGrp="1"/>
          </p:cNvSpPr>
          <p:nvPr>
            <p:ph type="ftr" sz="quarter" idx="11"/>
          </p:nvPr>
        </p:nvSpPr>
        <p:spPr/>
        <p:txBody>
          <a:bodyPr/>
          <a:lstStyle/>
          <a:p>
            <a:r>
              <a:rPr lang="fr-FR" dirty="0"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dirty="0" smtClean="0"/>
              <a:t>ER 2013</a:t>
            </a:r>
            <a:endParaRPr lang="el-GR" dirty="0"/>
          </a:p>
        </p:txBody>
      </p:sp>
    </p:spTree>
    <p:extLst>
      <p:ext uri="{BB962C8B-B14F-4D97-AF65-F5344CB8AC3E}">
        <p14:creationId xmlns:p14="http://schemas.microsoft.com/office/powerpoint/2010/main" val="1798282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457200" y="274680"/>
            <a:ext cx="8229240" cy="1142640"/>
          </a:xfrm>
          <a:prstGeom prst="rect">
            <a:avLst/>
          </a:prstGeom>
        </p:spPr>
        <p:txBody>
          <a:bodyPr wrap="none" lIns="0" tIns="0" rIns="0" bIns="0" anchor="t"/>
          <a:lstStyle/>
          <a:p>
            <a:pPr algn="ctr"/>
            <a:endParaRPr sz="3200" dirty="0">
              <a:latin typeface="Calibri" pitchFamily="34" charset="0"/>
            </a:endParaRPr>
          </a:p>
        </p:txBody>
      </p:sp>
      <p:sp>
        <p:nvSpPr>
          <p:cNvPr id="7" name="Title 6"/>
          <p:cNvSpPr>
            <a:spLocks noGrp="1"/>
          </p:cNvSpPr>
          <p:nvPr>
            <p:ph type="title"/>
          </p:nvPr>
        </p:nvSpPr>
        <p:spPr/>
        <p:txBody>
          <a:bodyPr/>
          <a:lstStyle/>
          <a:p>
            <a:r>
              <a:rPr lang="en-US" dirty="0" smtClean="0"/>
              <a:t>Status Determination</a:t>
            </a:r>
            <a:endParaRPr lang="en-US" dirty="0"/>
          </a:p>
        </p:txBody>
      </p:sp>
      <p:pic>
        <p:nvPicPr>
          <p:cNvPr id="9" name="Picture 3"/>
          <p:cNvPicPr>
            <a:picLocks noGrp="1" noChangeAspect="1" noChangeArrowheads="1"/>
          </p:cNvPicPr>
          <p:nvPr>
            <p:ph idx="1"/>
          </p:nvPr>
        </p:nvPicPr>
        <p:blipFill>
          <a:blip r:embed="rId3" cstate="print"/>
          <a:stretch>
            <a:fillRect/>
          </a:stretch>
        </p:blipFill>
        <p:spPr bwMode="auto">
          <a:xfrm>
            <a:off x="1819275" y="1734344"/>
            <a:ext cx="5505450" cy="4257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8" name="Footer Placeholder 7"/>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10" name="Date Placeholder 9"/>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Inter-Module Level Propagation</a:t>
            </a:r>
            <a:endParaRPr lang="el-GR" dirty="0"/>
          </a:p>
        </p:txBody>
      </p:sp>
      <p:sp>
        <p:nvSpPr>
          <p:cNvPr id="11" name="Date Placeholder 10"/>
          <p:cNvSpPr>
            <a:spLocks noGrp="1"/>
          </p:cNvSpPr>
          <p:nvPr>
            <p:ph type="dt" sz="half" idx="10"/>
          </p:nvPr>
        </p:nvSpPr>
        <p:spPr/>
        <p:txBody>
          <a:bodyPr/>
          <a:lstStyle/>
          <a:p>
            <a:r>
              <a:rPr lang="el-GR" smtClean="0"/>
              <a:t>ER 2013</a:t>
            </a:r>
            <a:endParaRPr lang="el-GR"/>
          </a:p>
        </p:txBody>
      </p:sp>
      <p:sp>
        <p:nvSpPr>
          <p:cNvPr id="10" name="Footer Placeholder 9"/>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305" name="Picture 4"/>
          <p:cNvPicPr/>
          <p:nvPr/>
        </p:nvPicPr>
        <p:blipFill>
          <a:blip r:embed="rId3" cstate="print"/>
          <a:stretch>
            <a:fillRect/>
          </a:stretch>
        </p:blipFill>
        <p:spPr>
          <a:xfrm>
            <a:off x="1042920" y="1123920"/>
            <a:ext cx="7200720" cy="5176440"/>
          </a:xfrm>
          <a:prstGeom prst="rect">
            <a:avLst/>
          </a:prstGeom>
        </p:spPr>
      </p:pic>
      <p:sp>
        <p:nvSpPr>
          <p:cNvPr id="306"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Inter-Module Level Propagation</a:t>
            </a:r>
            <a:endParaRPr lang="el-GR" dirty="0"/>
          </a:p>
        </p:txBody>
      </p:sp>
      <p:sp>
        <p:nvSpPr>
          <p:cNvPr id="12" name="Date Placeholder 11"/>
          <p:cNvSpPr>
            <a:spLocks noGrp="1"/>
          </p:cNvSpPr>
          <p:nvPr>
            <p:ph type="dt" sz="half" idx="10"/>
          </p:nvPr>
        </p:nvSpPr>
        <p:spPr/>
        <p:txBody>
          <a:bodyPr/>
          <a:lstStyle/>
          <a:p>
            <a:r>
              <a:rPr lang="el-GR" smtClean="0"/>
              <a:t>ER 2013</a:t>
            </a:r>
            <a:endParaRPr lang="el-GR"/>
          </a:p>
        </p:txBody>
      </p:sp>
      <p:sp>
        <p:nvSpPr>
          <p:cNvPr id="11" name="Footer Placeholder 10"/>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309" name="Picture 4"/>
          <p:cNvPicPr/>
          <p:nvPr/>
        </p:nvPicPr>
        <p:blipFill>
          <a:blip r:embed="rId3" cstate="print"/>
          <a:stretch>
            <a:fillRect/>
          </a:stretch>
        </p:blipFill>
        <p:spPr>
          <a:xfrm>
            <a:off x="1042920" y="1123920"/>
            <a:ext cx="7200720" cy="5176440"/>
          </a:xfrm>
          <a:prstGeom prst="rect">
            <a:avLst/>
          </a:prstGeom>
        </p:spPr>
      </p:pic>
      <p:sp>
        <p:nvSpPr>
          <p:cNvPr id="310"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311" name="CustomShape 3"/>
          <p:cNvSpPr/>
          <p:nvPr/>
        </p:nvSpPr>
        <p:spPr>
          <a:xfrm>
            <a:off x="4572000" y="2493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1</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Inter-Module Level Propagation</a:t>
            </a:r>
            <a:endParaRPr lang="el-GR" dirty="0"/>
          </a:p>
        </p:txBody>
      </p:sp>
      <p:sp>
        <p:nvSpPr>
          <p:cNvPr id="14" name="Date Placeholder 13"/>
          <p:cNvSpPr>
            <a:spLocks noGrp="1"/>
          </p:cNvSpPr>
          <p:nvPr>
            <p:ph type="dt" sz="half" idx="10"/>
          </p:nvPr>
        </p:nvSpPr>
        <p:spPr/>
        <p:txBody>
          <a:bodyPr/>
          <a:lstStyle/>
          <a:p>
            <a:r>
              <a:rPr lang="el-GR" smtClean="0"/>
              <a:t>ER 2013</a:t>
            </a:r>
            <a:endParaRPr lang="el-GR"/>
          </a:p>
        </p:txBody>
      </p:sp>
      <p:sp>
        <p:nvSpPr>
          <p:cNvPr id="13" name="Footer Placeholder 12"/>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314" name="Picture 4"/>
          <p:cNvPicPr/>
          <p:nvPr/>
        </p:nvPicPr>
        <p:blipFill>
          <a:blip r:embed="rId3" cstate="print"/>
          <a:stretch>
            <a:fillRect/>
          </a:stretch>
        </p:blipFill>
        <p:spPr>
          <a:xfrm>
            <a:off x="1042920" y="1123920"/>
            <a:ext cx="7200720" cy="5176440"/>
          </a:xfrm>
          <a:prstGeom prst="rect">
            <a:avLst/>
          </a:prstGeom>
        </p:spPr>
      </p:pic>
      <p:sp>
        <p:nvSpPr>
          <p:cNvPr id="315" name="CustomShape 2"/>
          <p:cNvSpPr/>
          <p:nvPr/>
        </p:nvSpPr>
        <p:spPr>
          <a:xfrm>
            <a:off x="107640" y="4663440"/>
            <a:ext cx="1079640" cy="365760"/>
          </a:xfrm>
          <a:prstGeom prst="roundRect">
            <a:avLst>
              <a:gd name="adj" fmla="val 16667"/>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sz="1050">
                <a:solidFill>
                  <a:srgbClr val="FFFFFF"/>
                </a:solidFill>
                <a:latin typeface="Calibri"/>
              </a:rPr>
              <a:t>Add Exam Year</a:t>
            </a:r>
            <a:endParaRPr/>
          </a:p>
        </p:txBody>
      </p:sp>
      <p:sp>
        <p:nvSpPr>
          <p:cNvPr id="316" name="CustomShape 3"/>
          <p:cNvSpPr/>
          <p:nvPr/>
        </p:nvSpPr>
        <p:spPr>
          <a:xfrm>
            <a:off x="4572000" y="2493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1</a:t>
            </a:r>
            <a:endParaRPr/>
          </a:p>
        </p:txBody>
      </p:sp>
      <p:sp>
        <p:nvSpPr>
          <p:cNvPr id="317" name="CustomShape 4"/>
          <p:cNvSpPr/>
          <p:nvPr/>
        </p:nvSpPr>
        <p:spPr>
          <a:xfrm>
            <a:off x="6804360" y="112464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2</a:t>
            </a:r>
            <a:endParaRPr/>
          </a:p>
        </p:txBody>
      </p:sp>
      <p:sp>
        <p:nvSpPr>
          <p:cNvPr id="318" name="CustomShape 5"/>
          <p:cNvSpPr/>
          <p:nvPr/>
        </p:nvSpPr>
        <p:spPr>
          <a:xfrm>
            <a:off x="6732360" y="4005000"/>
            <a:ext cx="359640" cy="287640"/>
          </a:xfrm>
          <a:prstGeom prst="ellipse">
            <a:avLst/>
          </a:prstGeom>
          <a:gradFill>
            <a:gsLst>
              <a:gs pos="0">
                <a:srgbClr val="CE3A36"/>
              </a:gs>
              <a:gs pos="50000">
                <a:srgbClr val="9C2F2C"/>
              </a:gs>
              <a:gs pos="100000">
                <a:srgbClr val="CE3A36"/>
              </a:gs>
            </a:gsLst>
            <a:lin ang="16200000"/>
          </a:gradFill>
          <a:ln w="9360">
            <a:solidFill>
              <a:srgbClr val="BE4B48"/>
            </a:solidFill>
            <a:round/>
          </a:ln>
        </p:spPr>
        <p:txBody>
          <a:bodyPr lIns="90000" tIns="45000" rIns="90000" bIns="45000" anchor="ctr"/>
          <a:lstStyle/>
          <a:p>
            <a:pPr algn="ctr">
              <a:lnSpc>
                <a:spcPct val="100000"/>
              </a:lnSpc>
            </a:pPr>
            <a:r>
              <a:rPr lang="en-US" b="1">
                <a:solidFill>
                  <a:srgbClr val="FFFFFF"/>
                </a:solidFill>
                <a:latin typeface="Calibri"/>
              </a:rPr>
              <a:t>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Intra-module processing</a:t>
            </a:r>
            <a:endParaRPr lang="el-GR" dirty="0"/>
          </a:p>
        </p:txBody>
      </p:sp>
      <p:sp>
        <p:nvSpPr>
          <p:cNvPr id="3" name="Content Placeholder 2"/>
          <p:cNvSpPr>
            <a:spLocks noGrp="1"/>
          </p:cNvSpPr>
          <p:nvPr>
            <p:ph idx="1"/>
          </p:nvPr>
        </p:nvSpPr>
        <p:spPr/>
        <p:txBody>
          <a:bodyPr>
            <a:normAutofit fontScale="77500" lnSpcReduction="20000"/>
          </a:bodyPr>
          <a:lstStyle/>
          <a:p>
            <a:pPr>
              <a:buSzPct val="100000"/>
            </a:pPr>
            <a:r>
              <a:rPr lang="en-US" sz="4000" dirty="0" smtClean="0">
                <a:solidFill>
                  <a:srgbClr val="000000"/>
                </a:solidFill>
                <a:latin typeface="Calibri" pitchFamily="34" charset="0"/>
              </a:rPr>
              <a:t>Message arrives at a module :</a:t>
            </a:r>
          </a:p>
          <a:p>
            <a:pPr marL="457200" indent="-457200">
              <a:lnSpc>
                <a:spcPct val="100000"/>
              </a:lnSpc>
              <a:buFont typeface="+mj-lt"/>
              <a:buAutoNum type="arabicParenR"/>
            </a:pPr>
            <a:r>
              <a:rPr lang="en-US" dirty="0" smtClean="0">
                <a:solidFill>
                  <a:srgbClr val="C00000"/>
                </a:solidFill>
                <a:latin typeface="Calibri" pitchFamily="34" charset="0"/>
              </a:rPr>
              <a:t>Input schema </a:t>
            </a:r>
            <a:r>
              <a:rPr lang="en-US" dirty="0" smtClean="0">
                <a:solidFill>
                  <a:srgbClr val="000000"/>
                </a:solidFill>
                <a:latin typeface="Calibri" pitchFamily="34" charset="0"/>
              </a:rPr>
              <a:t>and its attributes if applicable, are probed.</a:t>
            </a:r>
            <a:endParaRPr lang="en-US" dirty="0" smtClean="0">
              <a:latin typeface="Calibri" pitchFamily="34" charset="0"/>
            </a:endParaRPr>
          </a:p>
          <a:p>
            <a:pPr marL="457200" indent="-457200">
              <a:lnSpc>
                <a:spcPct val="100000"/>
              </a:lnSpc>
              <a:buFont typeface="+mj-lt"/>
              <a:buAutoNum type="arabicParenR"/>
            </a:pPr>
            <a:r>
              <a:rPr lang="en-US" dirty="0" smtClean="0">
                <a:solidFill>
                  <a:srgbClr val="000000"/>
                </a:solidFill>
                <a:latin typeface="Calibri" pitchFamily="34" charset="0"/>
              </a:rPr>
              <a:t>If the parameter of the Message has any kind of connection with the semantics tree, then the </a:t>
            </a:r>
            <a:r>
              <a:rPr lang="en-US" dirty="0" smtClean="0">
                <a:solidFill>
                  <a:srgbClr val="C00000"/>
                </a:solidFill>
                <a:latin typeface="Calibri" pitchFamily="34" charset="0"/>
              </a:rPr>
              <a:t>Semantics schema </a:t>
            </a:r>
            <a:r>
              <a:rPr lang="en-US" dirty="0" smtClean="0">
                <a:solidFill>
                  <a:srgbClr val="000000"/>
                </a:solidFill>
                <a:latin typeface="Calibri" pitchFamily="34" charset="0"/>
              </a:rPr>
              <a:t>is probed.</a:t>
            </a:r>
            <a:endParaRPr lang="en-US" dirty="0" smtClean="0">
              <a:latin typeface="Calibri" pitchFamily="34" charset="0"/>
            </a:endParaRPr>
          </a:p>
          <a:p>
            <a:pPr marL="457200" indent="-457200">
              <a:lnSpc>
                <a:spcPct val="100000"/>
              </a:lnSpc>
              <a:buFont typeface="+mj-lt"/>
              <a:buAutoNum type="arabicParenR" startAt="3"/>
            </a:pPr>
            <a:r>
              <a:rPr lang="en-US" dirty="0" smtClean="0">
                <a:solidFill>
                  <a:srgbClr val="000000"/>
                </a:solidFill>
                <a:latin typeface="Calibri" pitchFamily="34" charset="0"/>
              </a:rPr>
              <a:t>Likewise if the parameter of the Message has any kind of connection with the output schema, then the </a:t>
            </a:r>
            <a:r>
              <a:rPr lang="en-US" dirty="0" smtClean="0">
                <a:solidFill>
                  <a:srgbClr val="C00000"/>
                </a:solidFill>
                <a:latin typeface="Calibri" pitchFamily="34" charset="0"/>
              </a:rPr>
              <a:t>Output schema</a:t>
            </a:r>
            <a:r>
              <a:rPr lang="en-US" dirty="0" smtClean="0">
                <a:solidFill>
                  <a:srgbClr val="000000"/>
                </a:solidFill>
                <a:latin typeface="Calibri" pitchFamily="34" charset="0"/>
              </a:rPr>
              <a:t> and its attributes (if applicable) is probed.</a:t>
            </a:r>
            <a:endParaRPr lang="en-US" dirty="0" smtClean="0">
              <a:latin typeface="Calibri" pitchFamily="34" charset="0"/>
            </a:endParaRPr>
          </a:p>
          <a:p>
            <a:pPr>
              <a:buSzPct val="100000"/>
            </a:pPr>
            <a:r>
              <a:rPr lang="en-US" sz="4000" dirty="0" smtClean="0">
                <a:solidFill>
                  <a:srgbClr val="000000"/>
                </a:solidFill>
                <a:latin typeface="Calibri" pitchFamily="34" charset="0"/>
              </a:rPr>
              <a:t>Finally, </a:t>
            </a:r>
            <a:r>
              <a:rPr lang="en-US" sz="4100" dirty="0" smtClean="0">
                <a:solidFill>
                  <a:srgbClr val="C00000"/>
                </a:solidFill>
                <a:latin typeface="Calibri" pitchFamily="34" charset="0"/>
              </a:rPr>
              <a:t>new</a:t>
            </a:r>
            <a:r>
              <a:rPr lang="en-US" sz="4600" dirty="0" smtClean="0">
                <a:solidFill>
                  <a:srgbClr val="000000"/>
                </a:solidFill>
                <a:latin typeface="Calibri" pitchFamily="34" charset="0"/>
              </a:rPr>
              <a:t> </a:t>
            </a:r>
            <a:r>
              <a:rPr lang="en-US" sz="4000" dirty="0" smtClean="0">
                <a:solidFill>
                  <a:srgbClr val="000000"/>
                </a:solidFill>
                <a:latin typeface="Calibri" pitchFamily="34" charset="0"/>
              </a:rPr>
              <a:t>Messages are produced </a:t>
            </a:r>
            <a:r>
              <a:rPr lang="en-US" sz="4000" dirty="0" smtClean="0">
                <a:solidFill>
                  <a:srgbClr val="000000"/>
                </a:solidFill>
                <a:latin typeface="Calibri" pitchFamily="34" charset="0"/>
              </a:rPr>
              <a:t>for </a:t>
            </a:r>
            <a:r>
              <a:rPr lang="en-US" sz="4000" dirty="0" smtClean="0">
                <a:solidFill>
                  <a:srgbClr val="000000"/>
                </a:solidFill>
                <a:latin typeface="Calibri" pitchFamily="34" charset="0"/>
              </a:rPr>
              <a:t>its consumers.</a:t>
            </a:r>
            <a:endParaRPr lang="en-US" dirty="0" smtClean="0">
              <a:latin typeface="Calibri" pitchFamily="34" charset="0"/>
            </a:endParaRP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Check: handling policy conflicts</a:t>
            </a:r>
            <a:endParaRPr lang="el-GR" dirty="0"/>
          </a:p>
        </p:txBody>
      </p:sp>
      <p:sp>
        <p:nvSpPr>
          <p:cNvPr id="3" name="Text Placeholder 2"/>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7" name="Date Placeholder 6"/>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normAutofit fontScale="90000"/>
          </a:bodyPr>
          <a:lstStyle/>
          <a:p>
            <a:r>
              <a:rPr lang="en-US" smtClean="0"/>
              <a:t>Conflicts: what they are and how to handle them</a:t>
            </a:r>
            <a:endParaRPr lang="el-GR" dirty="0"/>
          </a:p>
        </p:txBody>
      </p:sp>
      <p:sp>
        <p:nvSpPr>
          <p:cNvPr id="43" name="Date Placeholder 42"/>
          <p:cNvSpPr>
            <a:spLocks noGrp="1"/>
          </p:cNvSpPr>
          <p:nvPr>
            <p:ph type="dt" sz="half" idx="10"/>
          </p:nvPr>
        </p:nvSpPr>
        <p:spPr/>
        <p:txBody>
          <a:bodyPr/>
          <a:lstStyle/>
          <a:p>
            <a:r>
              <a:rPr lang="el-GR" smtClean="0"/>
              <a:t>ER 2013</a:t>
            </a:r>
            <a:endParaRPr lang="el-GR"/>
          </a:p>
        </p:txBody>
      </p:sp>
      <p:sp>
        <p:nvSpPr>
          <p:cNvPr id="42" name="Footer Placeholder 41"/>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35" name="Slide Number Placeholder 3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333" name="TextShape 1"/>
          <p:cNvSpPr txBox="1"/>
          <p:nvPr/>
        </p:nvSpPr>
        <p:spPr>
          <a:xfrm>
            <a:off x="457200" y="274680"/>
            <a:ext cx="8229240" cy="1142640"/>
          </a:xfrm>
          <a:prstGeom prst="rect">
            <a:avLst/>
          </a:prstGeom>
        </p:spPr>
        <p:txBody>
          <a:bodyPr anchor="ctr"/>
          <a:lstStyle/>
          <a:p>
            <a:pPr algn="ctr">
              <a:lnSpc>
                <a:spcPct val="100000"/>
              </a:lnSpc>
            </a:pPr>
            <a:endParaRPr dirty="0"/>
          </a:p>
        </p:txBody>
      </p:sp>
      <p:sp>
        <p:nvSpPr>
          <p:cNvPr id="334" name="CustomShape 2"/>
          <p:cNvSpPr/>
          <p:nvPr/>
        </p:nvSpPr>
        <p:spPr>
          <a:xfrm>
            <a:off x="9368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35" name="CustomShape 3"/>
          <p:cNvSpPr/>
          <p:nvPr/>
        </p:nvSpPr>
        <p:spPr>
          <a:xfrm>
            <a:off x="9210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View0</a:t>
            </a:r>
            <a:endParaRPr dirty="0"/>
          </a:p>
        </p:txBody>
      </p:sp>
      <p:sp>
        <p:nvSpPr>
          <p:cNvPr id="336" name="CustomShape 4"/>
          <p:cNvSpPr/>
          <p:nvPr/>
        </p:nvSpPr>
        <p:spPr>
          <a:xfrm>
            <a:off x="1557840" y="2241360"/>
            <a:ext cx="5400" cy="250920"/>
          </a:xfrm>
          <a:prstGeom prst="straightConnector1">
            <a:avLst/>
          </a:prstGeom>
          <a:ln w="9360">
            <a:solidFill>
              <a:srgbClr val="4A7EBB"/>
            </a:solidFill>
            <a:round/>
            <a:tailEnd type="triangle" w="med" len="med"/>
          </a:ln>
        </p:spPr>
      </p:sp>
      <p:sp>
        <p:nvSpPr>
          <p:cNvPr id="337" name="CustomShape 5"/>
          <p:cNvSpPr/>
          <p:nvPr/>
        </p:nvSpPr>
        <p:spPr>
          <a:xfrm>
            <a:off x="1736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View1</a:t>
            </a:r>
            <a:endParaRPr dirty="0"/>
          </a:p>
        </p:txBody>
      </p:sp>
      <p:sp>
        <p:nvSpPr>
          <p:cNvPr id="338" name="CustomShape 6"/>
          <p:cNvSpPr/>
          <p:nvPr/>
        </p:nvSpPr>
        <p:spPr>
          <a:xfrm>
            <a:off x="16100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View2</a:t>
            </a:r>
            <a:endParaRPr dirty="0"/>
          </a:p>
        </p:txBody>
      </p:sp>
      <p:sp>
        <p:nvSpPr>
          <p:cNvPr id="339" name="CustomShape 7"/>
          <p:cNvSpPr/>
          <p:nvPr/>
        </p:nvSpPr>
        <p:spPr>
          <a:xfrm flipH="1">
            <a:off x="815520" y="2800080"/>
            <a:ext cx="292680" cy="268560"/>
          </a:xfrm>
          <a:prstGeom prst="straightConnector1">
            <a:avLst/>
          </a:prstGeom>
          <a:ln w="9360">
            <a:solidFill>
              <a:srgbClr val="4A7EBB"/>
            </a:solidFill>
            <a:round/>
            <a:tailEnd type="triangle" w="med" len="med"/>
          </a:ln>
        </p:spPr>
      </p:sp>
      <p:sp>
        <p:nvSpPr>
          <p:cNvPr id="340" name="CustomShape 8"/>
          <p:cNvSpPr/>
          <p:nvPr/>
        </p:nvSpPr>
        <p:spPr>
          <a:xfrm>
            <a:off x="2017920" y="2800080"/>
            <a:ext cx="234360" cy="268560"/>
          </a:xfrm>
          <a:prstGeom prst="straightConnector1">
            <a:avLst/>
          </a:prstGeom>
          <a:ln w="9360">
            <a:solidFill>
              <a:srgbClr val="4A7EBB"/>
            </a:solidFill>
            <a:round/>
            <a:tailEnd type="triangle" w="med" len="med"/>
          </a:ln>
        </p:spPr>
      </p:sp>
      <p:sp>
        <p:nvSpPr>
          <p:cNvPr id="341" name="CustomShape 9"/>
          <p:cNvSpPr/>
          <p:nvPr/>
        </p:nvSpPr>
        <p:spPr>
          <a:xfrm>
            <a:off x="8828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42" name="CustomShape 10"/>
          <p:cNvSpPr/>
          <p:nvPr/>
        </p:nvSpPr>
        <p:spPr>
          <a:xfrm>
            <a:off x="2405640" y="3645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43" name="CustomShape 11"/>
          <p:cNvSpPr/>
          <p:nvPr/>
        </p:nvSpPr>
        <p:spPr>
          <a:xfrm flipH="1">
            <a:off x="1524720" y="3376440"/>
            <a:ext cx="272520" cy="268560"/>
          </a:xfrm>
          <a:prstGeom prst="straightConnector1">
            <a:avLst/>
          </a:prstGeom>
          <a:ln w="9360">
            <a:solidFill>
              <a:srgbClr val="4A7EBB"/>
            </a:solidFill>
            <a:round/>
            <a:tailEnd type="triangle" w="med" len="med"/>
          </a:ln>
        </p:spPr>
      </p:sp>
      <p:sp>
        <p:nvSpPr>
          <p:cNvPr id="344" name="CustomShape 12"/>
          <p:cNvSpPr/>
          <p:nvPr/>
        </p:nvSpPr>
        <p:spPr>
          <a:xfrm>
            <a:off x="2707320" y="3376440"/>
            <a:ext cx="340920" cy="268560"/>
          </a:xfrm>
          <a:prstGeom prst="straightConnector1">
            <a:avLst/>
          </a:prstGeom>
          <a:ln w="9360">
            <a:solidFill>
              <a:srgbClr val="4A7EBB"/>
            </a:solidFill>
            <a:round/>
            <a:tailEnd type="triangle" w="med" len="med"/>
          </a:ln>
        </p:spPr>
      </p:sp>
      <p:sp>
        <p:nvSpPr>
          <p:cNvPr id="345" name="CustomShape 13"/>
          <p:cNvSpPr/>
          <p:nvPr/>
        </p:nvSpPr>
        <p:spPr>
          <a:xfrm>
            <a:off x="673080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dirty="0" smtClean="0">
                <a:solidFill>
                  <a:srgbClr val="000000"/>
                </a:solidFill>
                <a:latin typeface="Calibri"/>
              </a:rPr>
              <a:t>R</a:t>
            </a:r>
            <a:endParaRPr dirty="0"/>
          </a:p>
        </p:txBody>
      </p:sp>
      <p:sp>
        <p:nvSpPr>
          <p:cNvPr id="346" name="CustomShape 14"/>
          <p:cNvSpPr/>
          <p:nvPr/>
        </p:nvSpPr>
        <p:spPr>
          <a:xfrm flipH="1">
            <a:off x="6041760" y="2241360"/>
            <a:ext cx="1261800" cy="250920"/>
          </a:xfrm>
          <a:prstGeom prst="straightConnector1">
            <a:avLst/>
          </a:prstGeom>
          <a:ln w="9360">
            <a:solidFill>
              <a:srgbClr val="4A7EBB"/>
            </a:solidFill>
            <a:custDash>
              <a:ds d="140000" sp="105000"/>
            </a:custDash>
            <a:round/>
            <a:tailEnd type="triangle" w="med" len="med"/>
          </a:ln>
        </p:spPr>
      </p:sp>
      <p:sp>
        <p:nvSpPr>
          <p:cNvPr id="347" name="CustomShape 15"/>
          <p:cNvSpPr/>
          <p:nvPr/>
        </p:nvSpPr>
        <p:spPr>
          <a:xfrm flipH="1">
            <a:off x="5310240" y="2800080"/>
            <a:ext cx="261000" cy="268560"/>
          </a:xfrm>
          <a:prstGeom prst="straightConnector1">
            <a:avLst/>
          </a:prstGeom>
          <a:ln w="9360">
            <a:solidFill>
              <a:srgbClr val="4A7EBB"/>
            </a:solidFill>
            <a:custDash>
              <a:ds d="140000" sp="105000"/>
            </a:custDash>
            <a:round/>
            <a:tailEnd type="triangle" w="med" len="med"/>
          </a:ln>
        </p:spPr>
      </p:sp>
      <p:sp>
        <p:nvSpPr>
          <p:cNvPr id="348" name="CustomShape 16"/>
          <p:cNvSpPr/>
          <p:nvPr/>
        </p:nvSpPr>
        <p:spPr>
          <a:xfrm>
            <a:off x="6512640" y="2800080"/>
            <a:ext cx="261000" cy="268560"/>
          </a:xfrm>
          <a:prstGeom prst="straightConnector1">
            <a:avLst/>
          </a:prstGeom>
          <a:ln w="9360">
            <a:solidFill>
              <a:srgbClr val="4A7EBB"/>
            </a:solidFill>
            <a:custDash>
              <a:ds d="140000" sp="105000"/>
            </a:custDash>
            <a:round/>
            <a:tailEnd type="triangle" w="med" len="med"/>
          </a:ln>
        </p:spPr>
      </p:sp>
      <p:sp>
        <p:nvSpPr>
          <p:cNvPr id="349" name="CustomShape 17"/>
          <p:cNvSpPr/>
          <p:nvPr/>
        </p:nvSpPr>
        <p:spPr>
          <a:xfrm>
            <a:off x="537756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0" name="CustomShape 18"/>
          <p:cNvSpPr/>
          <p:nvPr/>
        </p:nvSpPr>
        <p:spPr>
          <a:xfrm>
            <a:off x="6228240" y="239877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1" name="CustomShape 19"/>
          <p:cNvSpPr/>
          <p:nvPr/>
        </p:nvSpPr>
        <p:spPr>
          <a:xfrm>
            <a:off x="464604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52" name="CustomShape 20"/>
          <p:cNvSpPr/>
          <p:nvPr/>
        </p:nvSpPr>
        <p:spPr>
          <a:xfrm>
            <a:off x="5472600" y="296712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3" name="CustomShape 21"/>
          <p:cNvSpPr/>
          <p:nvPr/>
        </p:nvSpPr>
        <p:spPr>
          <a:xfrm>
            <a:off x="6109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54" name="CustomShape 22"/>
          <p:cNvSpPr/>
          <p:nvPr/>
        </p:nvSpPr>
        <p:spPr>
          <a:xfrm>
            <a:off x="6962808" y="2971800"/>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355" name="CustomShape 23"/>
          <p:cNvSpPr/>
          <p:nvPr/>
        </p:nvSpPr>
        <p:spPr>
          <a:xfrm>
            <a:off x="610908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56" name="CustomShape 24"/>
          <p:cNvSpPr/>
          <p:nvPr/>
        </p:nvSpPr>
        <p:spPr>
          <a:xfrm>
            <a:off x="6991440" y="3550920"/>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357" name="CustomShape 25"/>
          <p:cNvSpPr/>
          <p:nvPr/>
        </p:nvSpPr>
        <p:spPr>
          <a:xfrm>
            <a:off x="6774000" y="3429000"/>
            <a:ext cx="360" cy="215640"/>
          </a:xfrm>
          <a:prstGeom prst="straightConnector1">
            <a:avLst/>
          </a:prstGeom>
          <a:ln w="9360">
            <a:solidFill>
              <a:srgbClr val="4A7EBB"/>
            </a:solidFill>
            <a:custDash>
              <a:ds d="140000" sp="105000"/>
            </a:custDash>
            <a:round/>
            <a:tailEnd type="triangle" w="med" len="med"/>
          </a:ln>
        </p:spPr>
      </p:sp>
      <p:sp>
        <p:nvSpPr>
          <p:cNvPr id="358" name="CustomShape 26"/>
          <p:cNvSpPr/>
          <p:nvPr/>
        </p:nvSpPr>
        <p:spPr>
          <a:xfrm>
            <a:off x="76621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59" name="CustomShape 27"/>
          <p:cNvSpPr/>
          <p:nvPr/>
        </p:nvSpPr>
        <p:spPr>
          <a:xfrm>
            <a:off x="766212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60" name="CustomShape 28"/>
          <p:cNvSpPr/>
          <p:nvPr/>
        </p:nvSpPr>
        <p:spPr>
          <a:xfrm>
            <a:off x="7671840" y="3645000"/>
            <a:ext cx="131976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61" name="CustomShape 29"/>
          <p:cNvSpPr/>
          <p:nvPr/>
        </p:nvSpPr>
        <p:spPr>
          <a:xfrm>
            <a:off x="7304640" y="2241360"/>
            <a:ext cx="1022040" cy="250920"/>
          </a:xfrm>
          <a:prstGeom prst="straightConnector1">
            <a:avLst/>
          </a:prstGeom>
          <a:ln w="9360">
            <a:solidFill>
              <a:srgbClr val="4A7EBB"/>
            </a:solidFill>
            <a:round/>
            <a:tailEnd type="triangle" w="med" len="med"/>
          </a:ln>
        </p:spPr>
      </p:sp>
      <p:sp>
        <p:nvSpPr>
          <p:cNvPr id="362" name="CustomShape 30"/>
          <p:cNvSpPr/>
          <p:nvPr/>
        </p:nvSpPr>
        <p:spPr>
          <a:xfrm>
            <a:off x="8327040" y="2853000"/>
            <a:ext cx="360" cy="215640"/>
          </a:xfrm>
          <a:prstGeom prst="straightConnector1">
            <a:avLst/>
          </a:prstGeom>
          <a:ln w="9360">
            <a:solidFill>
              <a:srgbClr val="4A7EBB"/>
            </a:solidFill>
            <a:round/>
            <a:tailEnd type="triangle" w="med" len="med"/>
          </a:ln>
        </p:spPr>
      </p:sp>
      <p:sp>
        <p:nvSpPr>
          <p:cNvPr id="363" name="CustomShape 31"/>
          <p:cNvSpPr/>
          <p:nvPr/>
        </p:nvSpPr>
        <p:spPr>
          <a:xfrm>
            <a:off x="8327040" y="3429000"/>
            <a:ext cx="4680" cy="215640"/>
          </a:xfrm>
          <a:prstGeom prst="straightConnector1">
            <a:avLst/>
          </a:prstGeom>
          <a:ln w="9360">
            <a:solidFill>
              <a:srgbClr val="4A7EBB"/>
            </a:solidFill>
            <a:round/>
            <a:tailEnd type="triangle" w="med" len="med"/>
          </a:ln>
        </p:spPr>
      </p:sp>
      <p:sp>
        <p:nvSpPr>
          <p:cNvPr id="37" name="Lightning Bolt 36"/>
          <p:cNvSpPr/>
          <p:nvPr/>
        </p:nvSpPr>
        <p:spPr>
          <a:xfrm flipH="1">
            <a:off x="2209800" y="2057400"/>
            <a:ext cx="457200" cy="53340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p:cNvSpPr txBox="1"/>
          <p:nvPr/>
        </p:nvSpPr>
        <p:spPr>
          <a:xfrm>
            <a:off x="152400" y="12954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BEFORE</a:t>
            </a:r>
            <a:endParaRPr lang="el-GR" dirty="0"/>
          </a:p>
        </p:txBody>
      </p:sp>
      <p:sp>
        <p:nvSpPr>
          <p:cNvPr id="40" name="TextBox 39"/>
          <p:cNvSpPr txBox="1"/>
          <p:nvPr/>
        </p:nvSpPr>
        <p:spPr>
          <a:xfrm>
            <a:off x="4572000" y="1447800"/>
            <a:ext cx="12192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AFTER</a:t>
            </a:r>
            <a:endParaRPr lang="el-GR" dirty="0"/>
          </a:p>
        </p:txBody>
      </p:sp>
      <p:sp>
        <p:nvSpPr>
          <p:cNvPr id="364" name="CustomShape 32"/>
          <p:cNvSpPr/>
          <p:nvPr/>
        </p:nvSpPr>
        <p:spPr>
          <a:xfrm>
            <a:off x="76200" y="4419600"/>
            <a:ext cx="4114800" cy="2286000"/>
          </a:xfrm>
          <a:prstGeom prst="rect">
            <a:avLst/>
          </a:prstGeom>
          <a:solidFill>
            <a:schemeClr val="bg1"/>
          </a:solidFill>
        </p:spPr>
        <p:txBody>
          <a:bodyPr lIns="90000" tIns="45000" rIns="90000" bIns="45000"/>
          <a:lstStyle/>
          <a:p>
            <a:pPr marL="177800" indent="-177800">
              <a:lnSpc>
                <a:spcPct val="100000"/>
              </a:lnSpc>
              <a:buFont typeface="Arial"/>
              <a:buChar char="•"/>
            </a:pPr>
            <a:r>
              <a:rPr lang="en-US" sz="2000" dirty="0">
                <a:solidFill>
                  <a:srgbClr val="000000"/>
                </a:solidFill>
              </a:rPr>
              <a:t>View0 initiates a </a:t>
            </a:r>
            <a:r>
              <a:rPr lang="en-US" sz="2000" dirty="0" smtClean="0">
                <a:solidFill>
                  <a:srgbClr val="000000"/>
                </a:solidFill>
              </a:rPr>
              <a:t>change</a:t>
            </a:r>
          </a:p>
          <a:p>
            <a:pPr marL="177800" indent="-177800">
              <a:lnSpc>
                <a:spcPct val="100000"/>
              </a:lnSpc>
              <a:buFont typeface="Arial"/>
              <a:buChar char="•"/>
            </a:pPr>
            <a:r>
              <a:rPr lang="en-US" sz="2000" dirty="0" smtClean="0">
                <a:solidFill>
                  <a:srgbClr val="000000"/>
                </a:solidFill>
              </a:rPr>
              <a:t>View1 and View 2 accept the change</a:t>
            </a:r>
          </a:p>
          <a:p>
            <a:pPr marL="177800" indent="-177800">
              <a:lnSpc>
                <a:spcPct val="100000"/>
              </a:lnSpc>
              <a:buFont typeface="Arial"/>
              <a:buChar char="•"/>
            </a:pPr>
            <a:endParaRPr sz="2000" dirty="0"/>
          </a:p>
          <a:p>
            <a:pPr marL="177800" indent="-177800">
              <a:lnSpc>
                <a:spcPct val="100000"/>
              </a:lnSpc>
              <a:buFont typeface="Arial"/>
              <a:buChar char="•"/>
            </a:pPr>
            <a:r>
              <a:rPr lang="en-US" sz="2000" dirty="0">
                <a:solidFill>
                  <a:srgbClr val="000000"/>
                </a:solidFill>
              </a:rPr>
              <a:t>Query2 rejects the </a:t>
            </a:r>
            <a:r>
              <a:rPr lang="en-US" sz="2000" dirty="0" smtClean="0">
                <a:solidFill>
                  <a:srgbClr val="000000"/>
                </a:solidFill>
              </a:rPr>
              <a:t>change</a:t>
            </a:r>
            <a:endParaRPr sz="2000" dirty="0"/>
          </a:p>
          <a:p>
            <a:pPr marL="177800" indent="-177800">
              <a:lnSpc>
                <a:spcPct val="100000"/>
              </a:lnSpc>
              <a:buFont typeface="Arial"/>
              <a:buChar char="•"/>
            </a:pPr>
            <a:r>
              <a:rPr lang="en-US" sz="2000" dirty="0">
                <a:solidFill>
                  <a:srgbClr val="000000"/>
                </a:solidFill>
              </a:rPr>
              <a:t>Query1 accepts the </a:t>
            </a:r>
            <a:r>
              <a:rPr lang="en-US" sz="2000" dirty="0" smtClean="0">
                <a:solidFill>
                  <a:srgbClr val="000000"/>
                </a:solidFill>
              </a:rPr>
              <a:t>change</a:t>
            </a:r>
            <a:endParaRPr sz="2000" dirty="0"/>
          </a:p>
        </p:txBody>
      </p:sp>
      <p:sp>
        <p:nvSpPr>
          <p:cNvPr id="38" name="CustomShape 32"/>
          <p:cNvSpPr/>
          <p:nvPr/>
        </p:nvSpPr>
        <p:spPr>
          <a:xfrm>
            <a:off x="4800600" y="4419600"/>
            <a:ext cx="4114800" cy="2286000"/>
          </a:xfrm>
          <a:prstGeom prst="rect">
            <a:avLst/>
          </a:prstGeom>
          <a:solidFill>
            <a:schemeClr val="bg1"/>
          </a:solidFill>
        </p:spPr>
        <p:txBody>
          <a:bodyPr lIns="90000" tIns="45000" rIns="90000" bIns="45000"/>
          <a:lstStyle/>
          <a:p>
            <a:pPr marL="177800" indent="-177800">
              <a:lnSpc>
                <a:spcPct val="100000"/>
              </a:lnSpc>
              <a:buFont typeface="Arial"/>
              <a:buChar char="•"/>
            </a:pPr>
            <a:r>
              <a:rPr lang="en-US" sz="2000" dirty="0" smtClean="0">
                <a:solidFill>
                  <a:srgbClr val="000000"/>
                </a:solidFill>
              </a:rPr>
              <a:t>The path to Query2 is left intact, so that it retains it semantics</a:t>
            </a:r>
          </a:p>
          <a:p>
            <a:pPr marL="177800" indent="-177800">
              <a:lnSpc>
                <a:spcPct val="100000"/>
              </a:lnSpc>
              <a:buFont typeface="Arial"/>
              <a:buChar char="•"/>
            </a:pPr>
            <a:r>
              <a:rPr lang="en-US" sz="2000" dirty="0" smtClean="0">
                <a:solidFill>
                  <a:srgbClr val="000000"/>
                </a:solidFill>
              </a:rPr>
              <a:t>View1 and Query1 are adapted</a:t>
            </a:r>
          </a:p>
          <a:p>
            <a:pPr marL="177800" indent="-177800">
              <a:lnSpc>
                <a:spcPct val="100000"/>
              </a:lnSpc>
              <a:buFont typeface="Arial"/>
              <a:buChar char="•"/>
            </a:pPr>
            <a:r>
              <a:rPr lang="en-US" sz="2000" dirty="0" smtClean="0">
                <a:solidFill>
                  <a:srgbClr val="000000"/>
                </a:solidFill>
              </a:rPr>
              <a:t>View0 and View2 are adapted too, however, we need two version for each: one to serve Query2 and another to serve View1 and Query1</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8936"/>
            <a:ext cx="8229600" cy="1143000"/>
          </a:xfrm>
        </p:spPr>
        <p:txBody>
          <a:bodyPr/>
          <a:lstStyle/>
          <a:p>
            <a:r>
              <a:rPr lang="en-US" dirty="0" smtClean="0"/>
              <a:t>Path Check</a:t>
            </a:r>
            <a:endParaRPr lang="en-US" dirty="0"/>
          </a:p>
        </p:txBody>
      </p:sp>
      <p:pic>
        <p:nvPicPr>
          <p:cNvPr id="2050" name="Picture 2"/>
          <p:cNvPicPr>
            <a:picLocks noGrp="1" noChangeAspect="1" noChangeArrowheads="1"/>
          </p:cNvPicPr>
          <p:nvPr>
            <p:ph idx="1"/>
          </p:nvPr>
        </p:nvPicPr>
        <p:blipFill>
          <a:blip r:embed="rId3" cstate="print"/>
          <a:stretch>
            <a:fillRect/>
          </a:stretch>
        </p:blipFill>
        <p:spPr bwMode="auto">
          <a:xfrm>
            <a:off x="1852612" y="2201069"/>
            <a:ext cx="5438775" cy="3324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Check</a:t>
            </a:r>
            <a:endParaRPr lang="el-GR" dirty="0"/>
          </a:p>
        </p:txBody>
      </p:sp>
      <p:sp>
        <p:nvSpPr>
          <p:cNvPr id="3" name="Content Placeholder 2"/>
          <p:cNvSpPr>
            <a:spLocks noGrp="1"/>
          </p:cNvSpPr>
          <p:nvPr>
            <p:ph idx="1"/>
          </p:nvPr>
        </p:nvSpPr>
        <p:spPr/>
        <p:txBody>
          <a:bodyPr/>
          <a:lstStyle/>
          <a:p>
            <a:pPr>
              <a:buFont typeface="Arial"/>
              <a:buChar char="•"/>
            </a:pPr>
            <a:r>
              <a:rPr lang="en-US" dirty="0"/>
              <a:t>If there exists any </a:t>
            </a:r>
            <a:r>
              <a:rPr lang="en-US" dirty="0" smtClean="0">
                <a:solidFill>
                  <a:srgbClr val="C00000"/>
                </a:solidFill>
              </a:rPr>
              <a:t>Block Module: we travel in reverse</a:t>
            </a:r>
            <a:r>
              <a:rPr lang="en-US" dirty="0" smtClean="0">
                <a:solidFill>
                  <a:srgbClr val="000000"/>
                </a:solidFill>
              </a:rPr>
              <a:t> the Architecture Graph from blocker node to initiator of change</a:t>
            </a:r>
            <a:endParaRPr lang="en-US" dirty="0" smtClean="0"/>
          </a:p>
          <a:p>
            <a:pPr>
              <a:buFont typeface="Arial"/>
              <a:buChar char="•"/>
            </a:pPr>
            <a:r>
              <a:rPr lang="en-US" dirty="0" smtClean="0">
                <a:solidFill>
                  <a:srgbClr val="000000"/>
                </a:solidFill>
              </a:rPr>
              <a:t>In each step, we </a:t>
            </a:r>
            <a:r>
              <a:rPr lang="en-US" dirty="0"/>
              <a:t>inform the</a:t>
            </a:r>
            <a:r>
              <a:rPr lang="en-US" dirty="0" smtClean="0">
                <a:solidFill>
                  <a:srgbClr val="C00000"/>
                </a:solidFill>
              </a:rPr>
              <a:t> </a:t>
            </a:r>
            <a:r>
              <a:rPr lang="en-US" dirty="0"/>
              <a:t>visited Module to</a:t>
            </a:r>
            <a:r>
              <a:rPr lang="en-US" dirty="0" smtClean="0">
                <a:solidFill>
                  <a:srgbClr val="C00000"/>
                </a:solidFill>
              </a:rPr>
              <a:t> </a:t>
            </a:r>
            <a:r>
              <a:rPr lang="en-US" dirty="0" smtClean="0">
                <a:solidFill>
                  <a:srgbClr val="0000FF"/>
                </a:solidFill>
              </a:rPr>
              <a:t>keep current version </a:t>
            </a:r>
            <a:r>
              <a:rPr lang="en-US" u="sng" dirty="0"/>
              <a:t>and</a:t>
            </a:r>
            <a:r>
              <a:rPr lang="en-US" dirty="0" smtClean="0">
                <a:solidFill>
                  <a:srgbClr val="C00000"/>
                </a:solidFill>
              </a:rPr>
              <a:t> produce a new one adapting  to the change</a:t>
            </a:r>
          </a:p>
          <a:p>
            <a:pPr>
              <a:buFont typeface="Arial"/>
              <a:buChar char="•"/>
            </a:pPr>
            <a:r>
              <a:rPr lang="en-US" dirty="0" smtClean="0">
                <a:solidFill>
                  <a:srgbClr val="000000"/>
                </a:solidFill>
              </a:rPr>
              <a:t>We inform the blocker node that it should not change at all.</a:t>
            </a:r>
            <a:endParaRPr lang="en-US" dirty="0" smtClean="0"/>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pic>
        <p:nvPicPr>
          <p:cNvPr id="8" name="Picture 17" descr="MCj04280790000[1]"/>
          <p:cNvPicPr>
            <a:picLocks noChangeAspect="1" noChangeArrowheads="1"/>
          </p:cNvPicPr>
          <p:nvPr/>
        </p:nvPicPr>
        <p:blipFill>
          <a:blip r:embed="rId3" cstate="print"/>
          <a:srcRect/>
          <a:stretch>
            <a:fillRect/>
          </a:stretch>
        </p:blipFill>
        <p:spPr bwMode="auto">
          <a:xfrm>
            <a:off x="7286644" y="428604"/>
            <a:ext cx="1019175" cy="12827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Path Check</a:t>
            </a:r>
            <a:endParaRPr lang="el-GR" dirty="0"/>
          </a:p>
        </p:txBody>
      </p:sp>
      <p:sp>
        <p:nvSpPr>
          <p:cNvPr id="19" name="Date Placeholder 18"/>
          <p:cNvSpPr>
            <a:spLocks noGrp="1"/>
          </p:cNvSpPr>
          <p:nvPr>
            <p:ph type="dt" sz="half" idx="10"/>
          </p:nvPr>
        </p:nvSpPr>
        <p:spPr/>
        <p:txBody>
          <a:bodyPr/>
          <a:lstStyle/>
          <a:p>
            <a:r>
              <a:rPr lang="el-GR" smtClean="0"/>
              <a:t>ER 2013</a:t>
            </a:r>
            <a:endParaRPr lang="el-GR"/>
          </a:p>
        </p:txBody>
      </p:sp>
      <p:sp>
        <p:nvSpPr>
          <p:cNvPr id="18" name="Footer Placeholder 17"/>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5" name="Slide Number Placeholder 1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372" name="CustomShape 3"/>
          <p:cNvSpPr/>
          <p:nvPr/>
        </p:nvSpPr>
        <p:spPr>
          <a:xfrm>
            <a:off x="3690000" y="1844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73" name="CustomShape 4"/>
          <p:cNvSpPr/>
          <p:nvPr/>
        </p:nvSpPr>
        <p:spPr>
          <a:xfrm>
            <a:off x="3674160" y="2565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74" name="CustomShape 5"/>
          <p:cNvSpPr/>
          <p:nvPr/>
        </p:nvSpPr>
        <p:spPr>
          <a:xfrm>
            <a:off x="4311000" y="2313360"/>
            <a:ext cx="5400" cy="250920"/>
          </a:xfrm>
          <a:prstGeom prst="straightConnector1">
            <a:avLst/>
          </a:prstGeom>
          <a:ln w="9360">
            <a:solidFill>
              <a:srgbClr val="4A7EBB"/>
            </a:solidFill>
            <a:round/>
            <a:tailEnd type="triangle" w="med" len="med"/>
          </a:ln>
        </p:spPr>
      </p:sp>
      <p:sp>
        <p:nvSpPr>
          <p:cNvPr id="375" name="CustomShape 6"/>
          <p:cNvSpPr/>
          <p:nvPr/>
        </p:nvSpPr>
        <p:spPr>
          <a:xfrm>
            <a:off x="2926800" y="3141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76" name="CustomShape 7"/>
          <p:cNvSpPr/>
          <p:nvPr/>
        </p:nvSpPr>
        <p:spPr>
          <a:xfrm>
            <a:off x="4363200" y="3141000"/>
            <a:ext cx="1284840" cy="359640"/>
          </a:xfrm>
          <a:prstGeom prst="ellipse">
            <a:avLst/>
          </a:prstGeom>
          <a:solidFill>
            <a:srgbClr val="00B0F0"/>
          </a:solidFill>
          <a:ln w="9360">
            <a:solidFill>
              <a:srgbClr val="00B0F0"/>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77" name="CustomShape 8"/>
          <p:cNvSpPr/>
          <p:nvPr/>
        </p:nvSpPr>
        <p:spPr>
          <a:xfrm flipH="1">
            <a:off x="3568680" y="2872080"/>
            <a:ext cx="292680" cy="268560"/>
          </a:xfrm>
          <a:prstGeom prst="straightConnector1">
            <a:avLst/>
          </a:prstGeom>
          <a:ln w="9360">
            <a:solidFill>
              <a:srgbClr val="4A7EBB"/>
            </a:solidFill>
            <a:round/>
            <a:tailEnd type="triangle" w="med" len="med"/>
          </a:ln>
        </p:spPr>
      </p:sp>
      <p:sp>
        <p:nvSpPr>
          <p:cNvPr id="378" name="CustomShape 9"/>
          <p:cNvSpPr/>
          <p:nvPr/>
        </p:nvSpPr>
        <p:spPr>
          <a:xfrm>
            <a:off x="4771080" y="2872080"/>
            <a:ext cx="234360" cy="268560"/>
          </a:xfrm>
          <a:prstGeom prst="straightConnector1">
            <a:avLst/>
          </a:prstGeom>
          <a:ln w="9360">
            <a:solidFill>
              <a:srgbClr val="4A7EBB"/>
            </a:solidFill>
            <a:round/>
            <a:tailEnd type="triangle" w="med" len="med"/>
          </a:ln>
        </p:spPr>
      </p:sp>
      <p:sp>
        <p:nvSpPr>
          <p:cNvPr id="379" name="CustomShape 10"/>
          <p:cNvSpPr/>
          <p:nvPr/>
        </p:nvSpPr>
        <p:spPr>
          <a:xfrm>
            <a:off x="3636000" y="3717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80" name="CustomShape 11"/>
          <p:cNvSpPr/>
          <p:nvPr/>
        </p:nvSpPr>
        <p:spPr>
          <a:xfrm>
            <a:off x="5158800" y="3717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381" name="CustomShape 12"/>
          <p:cNvSpPr/>
          <p:nvPr/>
        </p:nvSpPr>
        <p:spPr>
          <a:xfrm flipH="1">
            <a:off x="4277880" y="3448440"/>
            <a:ext cx="272520" cy="268560"/>
          </a:xfrm>
          <a:prstGeom prst="straightConnector1">
            <a:avLst/>
          </a:prstGeom>
          <a:ln w="9360">
            <a:solidFill>
              <a:srgbClr val="4A7EBB"/>
            </a:solidFill>
            <a:round/>
            <a:tailEnd type="triangle" w="med" len="med"/>
          </a:ln>
        </p:spPr>
      </p:sp>
      <p:sp>
        <p:nvSpPr>
          <p:cNvPr id="382" name="CustomShape 13"/>
          <p:cNvSpPr/>
          <p:nvPr/>
        </p:nvSpPr>
        <p:spPr>
          <a:xfrm>
            <a:off x="5460480" y="3448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Evolution and Data-intensive Ecosystems</a:t>
            </a:r>
            <a:endParaRPr lang="el-GR" dirty="0"/>
          </a:p>
        </p:txBody>
      </p:sp>
      <p:sp>
        <p:nvSpPr>
          <p:cNvPr id="3" name="Content Placeholder 2"/>
          <p:cNvSpPr>
            <a:spLocks noGrp="1"/>
          </p:cNvSpPr>
          <p:nvPr>
            <p:ph idx="1"/>
          </p:nvPr>
        </p:nvSpPr>
        <p:spPr/>
        <p:txBody>
          <a:bodyPr>
            <a:normAutofit/>
          </a:bodyPr>
          <a:lstStyle/>
          <a:p>
            <a:r>
              <a:rPr lang="en-US" sz="2000" dirty="0" smtClean="0"/>
              <a:t>Software evolution causes at least as much as  60% of the costs for the entire software lifecycle</a:t>
            </a:r>
          </a:p>
          <a:p>
            <a:r>
              <a:rPr lang="en-US" sz="2000" dirty="0" smtClean="0"/>
              <a:t>Data-intensive ecosystems are no exception:</a:t>
            </a:r>
          </a:p>
          <a:p>
            <a:pPr lvl="1"/>
            <a:r>
              <a:rPr lang="en-US" sz="1800" dirty="0" smtClean="0">
                <a:solidFill>
                  <a:schemeClr val="accent1">
                    <a:lumMod val="75000"/>
                  </a:schemeClr>
                </a:solidFill>
              </a:rPr>
              <a:t>DBA View</a:t>
            </a:r>
            <a:r>
              <a:rPr lang="en-US" sz="1800" dirty="0" smtClean="0"/>
              <a:t>: Databases </a:t>
            </a:r>
            <a:r>
              <a:rPr lang="en-US" sz="1800" i="1" dirty="0" smtClean="0">
                <a:solidFill>
                  <a:srgbClr val="C00000"/>
                </a:solidFill>
              </a:rPr>
              <a:t>change</a:t>
            </a:r>
            <a:r>
              <a:rPr lang="en-US" sz="1800" dirty="0" smtClean="0">
                <a:solidFill>
                  <a:srgbClr val="C00000"/>
                </a:solidFill>
              </a:rPr>
              <a:t> </a:t>
            </a:r>
            <a:r>
              <a:rPr lang="en-US" sz="1800" dirty="0" smtClean="0"/>
              <a:t>their internal structure, schema and semantics, due to changes on </a:t>
            </a:r>
            <a:r>
              <a:rPr lang="en-US" sz="1800" dirty="0" err="1" smtClean="0"/>
              <a:t>reqs</a:t>
            </a:r>
            <a:r>
              <a:rPr lang="en-US" sz="1800" dirty="0" smtClean="0"/>
              <a:t>.</a:t>
            </a:r>
          </a:p>
          <a:p>
            <a:pPr lvl="1"/>
            <a:r>
              <a:rPr lang="en-US" sz="1800" dirty="0" smtClean="0">
                <a:solidFill>
                  <a:schemeClr val="accent1">
                    <a:lumMod val="75000"/>
                  </a:schemeClr>
                </a:solidFill>
              </a:rPr>
              <a:t>Application View</a:t>
            </a:r>
            <a:r>
              <a:rPr lang="en-US" sz="1800" dirty="0" smtClean="0"/>
              <a:t>: Users / </a:t>
            </a:r>
            <a:r>
              <a:rPr lang="en-US" sz="1800" dirty="0"/>
              <a:t>Applications </a:t>
            </a:r>
            <a:r>
              <a:rPr lang="en-US" sz="1800" i="1" dirty="0">
                <a:solidFill>
                  <a:srgbClr val="C00000"/>
                </a:solidFill>
              </a:rPr>
              <a:t>change</a:t>
            </a:r>
            <a:r>
              <a:rPr lang="en-US" sz="1800" dirty="0"/>
              <a:t> </a:t>
            </a:r>
            <a:r>
              <a:rPr lang="en-US" sz="1800" dirty="0" smtClean="0"/>
              <a:t>their view on collected data (e.g., reports, workflows).</a:t>
            </a:r>
          </a:p>
          <a:p>
            <a:pPr lvl="1"/>
            <a:r>
              <a:rPr lang="en-US" sz="1800" dirty="0"/>
              <a:t>DBA and development teams do not sync well all the time</a:t>
            </a:r>
          </a:p>
          <a:p>
            <a:pPr marL="457200" lvl="1" indent="0">
              <a:buNone/>
            </a:pPr>
            <a:endParaRPr lang="en-US" sz="18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7" name="Footer Placeholder 6"/>
          <p:cNvSpPr>
            <a:spLocks noGrp="1"/>
          </p:cNvSpPr>
          <p:nvPr>
            <p:ph type="ftr" sz="quarter" idx="11"/>
          </p:nvPr>
        </p:nvSpPr>
        <p:spPr/>
        <p:txBody>
          <a:bodyPr/>
          <a:lstStyle/>
          <a:p>
            <a:r>
              <a:rPr lang="fr-FR" dirty="0"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dirty="0" smtClean="0"/>
              <a:t>ER 2013</a:t>
            </a:r>
            <a:endParaRPr lang="el-GR" dirty="0"/>
          </a:p>
        </p:txBody>
      </p:sp>
      <p:sp>
        <p:nvSpPr>
          <p:cNvPr id="6" name="TextBox 5"/>
          <p:cNvSpPr txBox="1"/>
          <p:nvPr/>
        </p:nvSpPr>
        <p:spPr>
          <a:xfrm>
            <a:off x="323528" y="4365104"/>
            <a:ext cx="8496944"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solidFill>
                  <a:srgbClr val="FF0000"/>
                </a:solidFill>
              </a:rPr>
              <a:t>Smooth evolution</a:t>
            </a:r>
            <a:endParaRPr lang="en-US" sz="2400" dirty="0" smtClean="0"/>
          </a:p>
          <a:p>
            <a:pPr algn="ctr"/>
            <a:r>
              <a:rPr lang="en-US" sz="2400" i="1" dirty="0" smtClean="0"/>
              <a:t>Achieve ecosystem evolution without </a:t>
            </a:r>
            <a:r>
              <a:rPr lang="en-US" sz="2400" i="1" dirty="0"/>
              <a:t>impacting the smooth </a:t>
            </a:r>
            <a:r>
              <a:rPr lang="en-US" sz="2400" i="1" dirty="0" smtClean="0"/>
              <a:t>operation </a:t>
            </a:r>
            <a:r>
              <a:rPr lang="en-US" sz="2400" i="1" dirty="0"/>
              <a:t>or the semantic consistency of its components</a:t>
            </a:r>
            <a:endParaRPr lang="el-GR" sz="2400" i="1" dirty="0"/>
          </a:p>
        </p:txBody>
      </p:sp>
    </p:spTree>
    <p:extLst>
      <p:ext uri="{BB962C8B-B14F-4D97-AF65-F5344CB8AC3E}">
        <p14:creationId xmlns:p14="http://schemas.microsoft.com/office/powerpoint/2010/main" val="2161923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Path Check</a:t>
            </a:r>
            <a:endParaRPr lang="el-GR" dirty="0"/>
          </a:p>
        </p:txBody>
      </p:sp>
      <p:sp>
        <p:nvSpPr>
          <p:cNvPr id="20" name="Date Placeholder 19"/>
          <p:cNvSpPr>
            <a:spLocks noGrp="1"/>
          </p:cNvSpPr>
          <p:nvPr>
            <p:ph type="dt" sz="half" idx="10"/>
          </p:nvPr>
        </p:nvSpPr>
        <p:spPr/>
        <p:txBody>
          <a:bodyPr/>
          <a:lstStyle/>
          <a:p>
            <a:r>
              <a:rPr lang="el-GR" smtClean="0"/>
              <a:t>ER 2013</a:t>
            </a:r>
            <a:endParaRPr lang="el-GR"/>
          </a:p>
        </p:txBody>
      </p:sp>
      <p:sp>
        <p:nvSpPr>
          <p:cNvPr id="19" name="Footer Placeholder 18"/>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6" name="Slide Number Placeholder 15"/>
          <p:cNvSpPr>
            <a:spLocks noGrp="1"/>
          </p:cNvSpPr>
          <p:nvPr>
            <p:ph type="sldNum" sz="quarter" idx="12"/>
          </p:nvPr>
        </p:nvSpPr>
        <p:spPr/>
        <p:txBody>
          <a:bodyPr/>
          <a:lstStyle/>
          <a:p>
            <a:fld id="{B6F15528-21DE-4FAA-801E-634DDDAF4B2B}" type="slidenum">
              <a:rPr lang="en-US" smtClean="0"/>
              <a:pPr/>
              <a:t>30</a:t>
            </a:fld>
            <a:endParaRPr lang="en-US" dirty="0"/>
          </a:p>
        </p:txBody>
      </p:sp>
      <p:sp>
        <p:nvSpPr>
          <p:cNvPr id="385" name="CustomShape 3"/>
          <p:cNvSpPr/>
          <p:nvPr/>
        </p:nvSpPr>
        <p:spPr>
          <a:xfrm>
            <a:off x="5064840" y="1554480"/>
            <a:ext cx="3948840" cy="1005840"/>
          </a:xfrm>
          <a:prstGeom prst="wedgeRectCallout">
            <a:avLst>
              <a:gd name="adj1" fmla="val -65845"/>
              <a:gd name="adj2" fmla="val 240532"/>
            </a:avLst>
          </a:prstGeom>
          <a:solidFill>
            <a:srgbClr val="CFE7F5"/>
          </a:solidFill>
          <a:ln>
            <a:solidFill>
              <a:srgbClr val="808080"/>
            </a:solidFill>
          </a:ln>
        </p:spPr>
        <p:txBody>
          <a:bodyPr wrap="none" lIns="90000" tIns="45000" rIns="90000" bIns="45000" anchor="ctr"/>
          <a:lstStyle/>
          <a:p>
            <a:pPr algn="ctr"/>
            <a:r>
              <a:rPr lang="en-US"/>
              <a:t>Query2 starts Path Check algorithm</a:t>
            </a:r>
            <a:endParaRPr/>
          </a:p>
          <a:p>
            <a:pPr algn="ctr"/>
            <a:r>
              <a:rPr lang="en-US"/>
              <a:t>Searching which of his providers sent
him the message and notify him that
he does not want to change</a:t>
            </a:r>
            <a:endParaRPr/>
          </a:p>
        </p:txBody>
      </p:sp>
      <p:sp>
        <p:nvSpPr>
          <p:cNvPr id="386" name="CustomShape 4"/>
          <p:cNvSpPr/>
          <p:nvPr/>
        </p:nvSpPr>
        <p:spPr>
          <a:xfrm>
            <a:off x="192600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387" name="CustomShape 5"/>
          <p:cNvSpPr/>
          <p:nvPr/>
        </p:nvSpPr>
        <p:spPr>
          <a:xfrm>
            <a:off x="191016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388" name="CustomShape 6"/>
          <p:cNvSpPr/>
          <p:nvPr/>
        </p:nvSpPr>
        <p:spPr>
          <a:xfrm>
            <a:off x="2547000" y="3069360"/>
            <a:ext cx="5400" cy="250920"/>
          </a:xfrm>
          <a:prstGeom prst="straightConnector1">
            <a:avLst/>
          </a:prstGeom>
          <a:ln w="9360">
            <a:solidFill>
              <a:srgbClr val="4A7EBB"/>
            </a:solidFill>
            <a:round/>
            <a:tailEnd type="triangle" w="med" len="med"/>
          </a:ln>
        </p:spPr>
      </p:sp>
      <p:sp>
        <p:nvSpPr>
          <p:cNvPr id="389" name="CustomShape 7"/>
          <p:cNvSpPr/>
          <p:nvPr/>
        </p:nvSpPr>
        <p:spPr>
          <a:xfrm>
            <a:off x="116280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390" name="CustomShape 8"/>
          <p:cNvSpPr/>
          <p:nvPr/>
        </p:nvSpPr>
        <p:spPr>
          <a:xfrm>
            <a:off x="259920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391" name="CustomShape 9"/>
          <p:cNvSpPr/>
          <p:nvPr/>
        </p:nvSpPr>
        <p:spPr>
          <a:xfrm flipH="1">
            <a:off x="1804680" y="3628080"/>
            <a:ext cx="292680" cy="268560"/>
          </a:xfrm>
          <a:prstGeom prst="straightConnector1">
            <a:avLst/>
          </a:prstGeom>
          <a:ln w="9360">
            <a:solidFill>
              <a:srgbClr val="4A7EBB"/>
            </a:solidFill>
            <a:round/>
            <a:tailEnd type="triangle" w="med" len="med"/>
          </a:ln>
        </p:spPr>
      </p:sp>
      <p:sp>
        <p:nvSpPr>
          <p:cNvPr id="392" name="CustomShape 10"/>
          <p:cNvSpPr/>
          <p:nvPr/>
        </p:nvSpPr>
        <p:spPr>
          <a:xfrm>
            <a:off x="3007080" y="3628080"/>
            <a:ext cx="234360" cy="268560"/>
          </a:xfrm>
          <a:prstGeom prst="straightConnector1">
            <a:avLst/>
          </a:prstGeom>
          <a:ln w="9360">
            <a:solidFill>
              <a:srgbClr val="4A7EBB"/>
            </a:solidFill>
            <a:round/>
            <a:tailEnd type="triangle" w="med" len="med"/>
          </a:ln>
        </p:spPr>
      </p:sp>
      <p:sp>
        <p:nvSpPr>
          <p:cNvPr id="393" name="CustomShape 11"/>
          <p:cNvSpPr/>
          <p:nvPr/>
        </p:nvSpPr>
        <p:spPr>
          <a:xfrm>
            <a:off x="187200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394" name="CustomShape 12"/>
          <p:cNvSpPr/>
          <p:nvPr/>
        </p:nvSpPr>
        <p:spPr>
          <a:xfrm>
            <a:off x="3394800" y="4473000"/>
            <a:ext cx="1284840" cy="359640"/>
          </a:xfrm>
          <a:prstGeom prst="ellipse">
            <a:avLst/>
          </a:prstGeom>
          <a:solidFill>
            <a:srgbClr val="002060"/>
          </a:solidFill>
          <a:ln w="9360">
            <a:solidFill>
              <a:srgbClr val="C00000"/>
            </a:solidFill>
            <a:round/>
          </a:ln>
        </p:spPr>
        <p:txBody>
          <a:bodyPr lIns="90000" tIns="45000" rIns="90000" bIns="45000" anchor="ctr"/>
          <a:lstStyle/>
          <a:p>
            <a:pPr algn="ctr">
              <a:lnSpc>
                <a:spcPct val="100000"/>
              </a:lnSpc>
            </a:pPr>
            <a:r>
              <a:rPr lang="en-US">
                <a:solidFill>
                  <a:srgbClr val="FFFFCC"/>
                </a:solidFill>
                <a:latin typeface="Calibri"/>
              </a:rPr>
              <a:t>Query2</a:t>
            </a:r>
            <a:endParaRPr>
              <a:solidFill>
                <a:srgbClr val="FFFFCC"/>
              </a:solidFill>
            </a:endParaRPr>
          </a:p>
        </p:txBody>
      </p:sp>
      <p:sp>
        <p:nvSpPr>
          <p:cNvPr id="395" name="CustomShape 13"/>
          <p:cNvSpPr/>
          <p:nvPr/>
        </p:nvSpPr>
        <p:spPr>
          <a:xfrm flipH="1">
            <a:off x="2513880" y="4204440"/>
            <a:ext cx="272520" cy="268560"/>
          </a:xfrm>
          <a:prstGeom prst="straightConnector1">
            <a:avLst/>
          </a:prstGeom>
          <a:ln w="9360">
            <a:solidFill>
              <a:srgbClr val="4A7EBB"/>
            </a:solidFill>
            <a:round/>
            <a:tailEnd type="triangle" w="med" len="med"/>
          </a:ln>
        </p:spPr>
      </p:sp>
      <p:sp>
        <p:nvSpPr>
          <p:cNvPr id="396" name="CustomShape 14"/>
          <p:cNvSpPr/>
          <p:nvPr/>
        </p:nvSpPr>
        <p:spPr>
          <a:xfrm>
            <a:off x="369648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Path Check</a:t>
            </a:r>
            <a:endParaRPr lang="el-GR" dirty="0"/>
          </a:p>
        </p:txBody>
      </p:sp>
      <p:sp>
        <p:nvSpPr>
          <p:cNvPr id="20" name="Date Placeholder 19"/>
          <p:cNvSpPr>
            <a:spLocks noGrp="1"/>
          </p:cNvSpPr>
          <p:nvPr>
            <p:ph type="dt" sz="half" idx="10"/>
          </p:nvPr>
        </p:nvSpPr>
        <p:spPr/>
        <p:txBody>
          <a:bodyPr/>
          <a:lstStyle/>
          <a:p>
            <a:r>
              <a:rPr lang="el-GR" smtClean="0"/>
              <a:t>ER 2013</a:t>
            </a:r>
            <a:endParaRPr lang="el-GR"/>
          </a:p>
        </p:txBody>
      </p:sp>
      <p:sp>
        <p:nvSpPr>
          <p:cNvPr id="19" name="Footer Placeholder 18"/>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6" name="Slide Number Placeholder 15"/>
          <p:cNvSpPr>
            <a:spLocks noGrp="1"/>
          </p:cNvSpPr>
          <p:nvPr>
            <p:ph type="sldNum" sz="quarter" idx="12"/>
          </p:nvPr>
        </p:nvSpPr>
        <p:spPr/>
        <p:txBody>
          <a:bodyPr/>
          <a:lstStyle/>
          <a:p>
            <a:fld id="{B6F15528-21DE-4FAA-801E-634DDDAF4B2B}" type="slidenum">
              <a:rPr lang="en-US" smtClean="0"/>
              <a:pPr/>
              <a:t>31</a:t>
            </a:fld>
            <a:endParaRPr lang="en-US" dirty="0"/>
          </a:p>
        </p:txBody>
      </p:sp>
      <p:sp>
        <p:nvSpPr>
          <p:cNvPr id="399" name="CustomShape 3"/>
          <p:cNvSpPr/>
          <p:nvPr/>
        </p:nvSpPr>
        <p:spPr>
          <a:xfrm>
            <a:off x="5064840" y="1554480"/>
            <a:ext cx="3948840" cy="1005840"/>
          </a:xfrm>
          <a:prstGeom prst="wedgeRectCallout">
            <a:avLst>
              <a:gd name="adj1" fmla="val -82819"/>
              <a:gd name="adj2" fmla="val 189606"/>
            </a:avLst>
          </a:prstGeom>
          <a:solidFill>
            <a:srgbClr val="CFE7F5"/>
          </a:solidFill>
          <a:ln>
            <a:solidFill>
              <a:srgbClr val="808080"/>
            </a:solidFill>
          </a:ln>
        </p:spPr>
        <p:txBody>
          <a:bodyPr wrap="none" lIns="90000" tIns="45000" rIns="90000" bIns="45000" anchor="ctr"/>
          <a:lstStyle/>
          <a:p>
            <a:pPr algn="ctr"/>
            <a:r>
              <a:rPr lang="en-US" dirty="0"/>
              <a:t>View2 is notified
to keep current version for Query2 and
produce new version for Query1</a:t>
            </a:r>
            <a:endParaRPr dirty="0"/>
          </a:p>
        </p:txBody>
      </p:sp>
      <p:sp>
        <p:nvSpPr>
          <p:cNvPr id="400" name="CustomShape 4"/>
          <p:cNvSpPr/>
          <p:nvPr/>
        </p:nvSpPr>
        <p:spPr>
          <a:xfrm>
            <a:off x="192600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01" name="CustomShape 5"/>
          <p:cNvSpPr/>
          <p:nvPr/>
        </p:nvSpPr>
        <p:spPr>
          <a:xfrm>
            <a:off x="191016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02" name="CustomShape 6"/>
          <p:cNvSpPr/>
          <p:nvPr/>
        </p:nvSpPr>
        <p:spPr>
          <a:xfrm>
            <a:off x="2547000" y="3069360"/>
            <a:ext cx="5400" cy="250920"/>
          </a:xfrm>
          <a:prstGeom prst="straightConnector1">
            <a:avLst/>
          </a:prstGeom>
          <a:ln w="9360">
            <a:solidFill>
              <a:srgbClr val="4A7EBB"/>
            </a:solidFill>
            <a:round/>
            <a:tailEnd type="triangle" w="med" len="med"/>
          </a:ln>
        </p:spPr>
      </p:sp>
      <p:sp>
        <p:nvSpPr>
          <p:cNvPr id="403" name="CustomShape 7"/>
          <p:cNvSpPr/>
          <p:nvPr/>
        </p:nvSpPr>
        <p:spPr>
          <a:xfrm>
            <a:off x="116280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04" name="CustomShape 8"/>
          <p:cNvSpPr/>
          <p:nvPr/>
        </p:nvSpPr>
        <p:spPr>
          <a:xfrm>
            <a:off x="2599200" y="3897000"/>
            <a:ext cx="1284840" cy="359640"/>
          </a:xfrm>
          <a:prstGeom prst="ellipse">
            <a:avLst/>
          </a:prstGeom>
          <a:solidFill>
            <a:srgbClr val="002060"/>
          </a:solidFill>
          <a:ln w="9360">
            <a:solidFill>
              <a:srgbClr val="46AAC4"/>
            </a:solidFill>
            <a:round/>
          </a:ln>
        </p:spPr>
        <p:txBody>
          <a:bodyPr lIns="90000" tIns="45000" rIns="90000" bIns="45000" anchor="ctr"/>
          <a:lstStyle/>
          <a:p>
            <a:pPr algn="ctr">
              <a:lnSpc>
                <a:spcPct val="100000"/>
              </a:lnSpc>
            </a:pPr>
            <a:r>
              <a:rPr lang="en-US" dirty="0">
                <a:solidFill>
                  <a:srgbClr val="FFFFCC"/>
                </a:solidFill>
                <a:latin typeface="Calibri"/>
              </a:rPr>
              <a:t>View2</a:t>
            </a:r>
            <a:endParaRPr dirty="0">
              <a:solidFill>
                <a:srgbClr val="FFFFCC"/>
              </a:solidFill>
            </a:endParaRPr>
          </a:p>
        </p:txBody>
      </p:sp>
      <p:sp>
        <p:nvSpPr>
          <p:cNvPr id="405" name="CustomShape 9"/>
          <p:cNvSpPr/>
          <p:nvPr/>
        </p:nvSpPr>
        <p:spPr>
          <a:xfrm flipH="1">
            <a:off x="1804680" y="3628080"/>
            <a:ext cx="292680" cy="268560"/>
          </a:xfrm>
          <a:prstGeom prst="straightConnector1">
            <a:avLst/>
          </a:prstGeom>
          <a:ln w="9360">
            <a:solidFill>
              <a:srgbClr val="4A7EBB"/>
            </a:solidFill>
            <a:round/>
            <a:tailEnd type="triangle" w="med" len="med"/>
          </a:ln>
        </p:spPr>
      </p:sp>
      <p:sp>
        <p:nvSpPr>
          <p:cNvPr id="406" name="CustomShape 10"/>
          <p:cNvSpPr/>
          <p:nvPr/>
        </p:nvSpPr>
        <p:spPr>
          <a:xfrm>
            <a:off x="3007080" y="3628080"/>
            <a:ext cx="234360" cy="268560"/>
          </a:xfrm>
          <a:prstGeom prst="straightConnector1">
            <a:avLst/>
          </a:prstGeom>
          <a:ln w="9360">
            <a:solidFill>
              <a:srgbClr val="4A7EBB"/>
            </a:solidFill>
            <a:round/>
            <a:tailEnd type="triangle" w="med" len="med"/>
          </a:ln>
        </p:spPr>
      </p:sp>
      <p:sp>
        <p:nvSpPr>
          <p:cNvPr id="407" name="CustomShape 11"/>
          <p:cNvSpPr/>
          <p:nvPr/>
        </p:nvSpPr>
        <p:spPr>
          <a:xfrm>
            <a:off x="187200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08" name="CustomShape 12"/>
          <p:cNvSpPr/>
          <p:nvPr/>
        </p:nvSpPr>
        <p:spPr>
          <a:xfrm>
            <a:off x="3394800" y="4473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09" name="CustomShape 13"/>
          <p:cNvSpPr/>
          <p:nvPr/>
        </p:nvSpPr>
        <p:spPr>
          <a:xfrm flipH="1">
            <a:off x="2513880" y="4204440"/>
            <a:ext cx="272520" cy="268560"/>
          </a:xfrm>
          <a:prstGeom prst="straightConnector1">
            <a:avLst/>
          </a:prstGeom>
          <a:ln w="9360">
            <a:solidFill>
              <a:srgbClr val="4A7EBB"/>
            </a:solidFill>
            <a:round/>
            <a:tailEnd type="triangle" w="med" len="med"/>
          </a:ln>
        </p:spPr>
      </p:sp>
      <p:sp>
        <p:nvSpPr>
          <p:cNvPr id="410" name="CustomShape 14"/>
          <p:cNvSpPr/>
          <p:nvPr/>
        </p:nvSpPr>
        <p:spPr>
          <a:xfrm>
            <a:off x="369648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Path Check</a:t>
            </a:r>
            <a:endParaRPr lang="el-GR" dirty="0"/>
          </a:p>
        </p:txBody>
      </p:sp>
      <p:sp>
        <p:nvSpPr>
          <p:cNvPr id="20" name="Date Placeholder 19"/>
          <p:cNvSpPr>
            <a:spLocks noGrp="1"/>
          </p:cNvSpPr>
          <p:nvPr>
            <p:ph type="dt" sz="half" idx="10"/>
          </p:nvPr>
        </p:nvSpPr>
        <p:spPr/>
        <p:txBody>
          <a:bodyPr/>
          <a:lstStyle/>
          <a:p>
            <a:r>
              <a:rPr lang="el-GR" smtClean="0"/>
              <a:t>ER 2013</a:t>
            </a:r>
            <a:endParaRPr lang="el-GR"/>
          </a:p>
        </p:txBody>
      </p:sp>
      <p:sp>
        <p:nvSpPr>
          <p:cNvPr id="19" name="Footer Placeholder 18"/>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6" name="Slide Number Placeholder 15"/>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13" name="CustomShape 3"/>
          <p:cNvSpPr/>
          <p:nvPr/>
        </p:nvSpPr>
        <p:spPr>
          <a:xfrm>
            <a:off x="5065200" y="1554480"/>
            <a:ext cx="3948840" cy="1005840"/>
          </a:xfrm>
          <a:prstGeom prst="wedgeRectCallout">
            <a:avLst>
              <a:gd name="adj1" fmla="val -98259"/>
              <a:gd name="adj2" fmla="val 137690"/>
            </a:avLst>
          </a:prstGeom>
          <a:solidFill>
            <a:srgbClr val="CFE7F5"/>
          </a:solidFill>
          <a:ln>
            <a:solidFill>
              <a:srgbClr val="808080"/>
            </a:solidFill>
          </a:ln>
        </p:spPr>
        <p:txBody>
          <a:bodyPr wrap="none" lIns="90000" tIns="45000" rIns="90000" bIns="45000" anchor="ctr"/>
          <a:lstStyle/>
          <a:p>
            <a:pPr algn="ctr"/>
            <a:r>
              <a:rPr lang="en-US" dirty="0"/>
              <a:t>View0 is notified</a:t>
            </a:r>
            <a:endParaRPr dirty="0"/>
          </a:p>
          <a:p>
            <a:pPr algn="ctr"/>
            <a:r>
              <a:rPr lang="en-US" dirty="0"/>
              <a:t>To keep current version for Query2 and</a:t>
            </a:r>
            <a:endParaRPr dirty="0"/>
          </a:p>
          <a:p>
            <a:pPr algn="ctr"/>
            <a:r>
              <a:rPr lang="en-US" dirty="0"/>
              <a:t>Produce new version for Query1</a:t>
            </a:r>
            <a:endParaRPr dirty="0"/>
          </a:p>
        </p:txBody>
      </p:sp>
      <p:sp>
        <p:nvSpPr>
          <p:cNvPr id="414" name="CustomShape 4"/>
          <p:cNvSpPr/>
          <p:nvPr/>
        </p:nvSpPr>
        <p:spPr>
          <a:xfrm>
            <a:off x="191232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15" name="CustomShape 5"/>
          <p:cNvSpPr/>
          <p:nvPr/>
        </p:nvSpPr>
        <p:spPr>
          <a:xfrm>
            <a:off x="1896480" y="3321000"/>
            <a:ext cx="1284840" cy="359640"/>
          </a:xfrm>
          <a:prstGeom prst="ellipse">
            <a:avLst/>
          </a:prstGeom>
          <a:solidFill>
            <a:srgbClr val="002060"/>
          </a:solidFill>
          <a:ln w="9360">
            <a:solidFill>
              <a:srgbClr val="46AAC4"/>
            </a:solidFill>
            <a:round/>
          </a:ln>
        </p:spPr>
        <p:txBody>
          <a:bodyPr lIns="90000" tIns="45000" rIns="90000" bIns="45000" anchor="ctr"/>
          <a:lstStyle/>
          <a:p>
            <a:pPr algn="ctr">
              <a:lnSpc>
                <a:spcPct val="100000"/>
              </a:lnSpc>
            </a:pPr>
            <a:r>
              <a:rPr lang="en-US">
                <a:solidFill>
                  <a:srgbClr val="FFFFCC"/>
                </a:solidFill>
                <a:latin typeface="Calibri"/>
              </a:rPr>
              <a:t>View0</a:t>
            </a:r>
            <a:endParaRPr>
              <a:solidFill>
                <a:srgbClr val="FFFFCC"/>
              </a:solidFill>
            </a:endParaRPr>
          </a:p>
        </p:txBody>
      </p:sp>
      <p:sp>
        <p:nvSpPr>
          <p:cNvPr id="416" name="CustomShape 6"/>
          <p:cNvSpPr/>
          <p:nvPr/>
        </p:nvSpPr>
        <p:spPr>
          <a:xfrm>
            <a:off x="2533320" y="3069360"/>
            <a:ext cx="5400" cy="250920"/>
          </a:xfrm>
          <a:prstGeom prst="straightConnector1">
            <a:avLst/>
          </a:prstGeom>
          <a:ln w="9360">
            <a:solidFill>
              <a:srgbClr val="4A7EBB"/>
            </a:solidFill>
            <a:round/>
            <a:tailEnd type="triangle" w="med" len="med"/>
          </a:ln>
        </p:spPr>
      </p:sp>
      <p:sp>
        <p:nvSpPr>
          <p:cNvPr id="417" name="CustomShape 7"/>
          <p:cNvSpPr/>
          <p:nvPr/>
        </p:nvSpPr>
        <p:spPr>
          <a:xfrm>
            <a:off x="114912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18" name="CustomShape 8"/>
          <p:cNvSpPr/>
          <p:nvPr/>
        </p:nvSpPr>
        <p:spPr>
          <a:xfrm>
            <a:off x="258552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19" name="CustomShape 9"/>
          <p:cNvSpPr/>
          <p:nvPr/>
        </p:nvSpPr>
        <p:spPr>
          <a:xfrm flipH="1">
            <a:off x="1791000" y="3628080"/>
            <a:ext cx="292680" cy="268560"/>
          </a:xfrm>
          <a:prstGeom prst="straightConnector1">
            <a:avLst/>
          </a:prstGeom>
          <a:ln w="9360">
            <a:solidFill>
              <a:srgbClr val="4A7EBB"/>
            </a:solidFill>
            <a:round/>
            <a:tailEnd type="triangle" w="med" len="med"/>
          </a:ln>
        </p:spPr>
      </p:sp>
      <p:sp>
        <p:nvSpPr>
          <p:cNvPr id="420" name="CustomShape 10"/>
          <p:cNvSpPr/>
          <p:nvPr/>
        </p:nvSpPr>
        <p:spPr>
          <a:xfrm>
            <a:off x="2993400" y="3628080"/>
            <a:ext cx="234360" cy="268560"/>
          </a:xfrm>
          <a:prstGeom prst="straightConnector1">
            <a:avLst/>
          </a:prstGeom>
          <a:ln w="9360">
            <a:solidFill>
              <a:srgbClr val="4A7EBB"/>
            </a:solidFill>
            <a:round/>
            <a:tailEnd type="triangle" w="med" len="med"/>
          </a:ln>
        </p:spPr>
      </p:sp>
      <p:sp>
        <p:nvSpPr>
          <p:cNvPr id="421" name="CustomShape 11"/>
          <p:cNvSpPr/>
          <p:nvPr/>
        </p:nvSpPr>
        <p:spPr>
          <a:xfrm>
            <a:off x="185832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22" name="CustomShape 12"/>
          <p:cNvSpPr/>
          <p:nvPr/>
        </p:nvSpPr>
        <p:spPr>
          <a:xfrm>
            <a:off x="3381120" y="4473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23" name="CustomShape 13"/>
          <p:cNvSpPr/>
          <p:nvPr/>
        </p:nvSpPr>
        <p:spPr>
          <a:xfrm flipH="1">
            <a:off x="2500200" y="4204440"/>
            <a:ext cx="272520" cy="268560"/>
          </a:xfrm>
          <a:prstGeom prst="straightConnector1">
            <a:avLst/>
          </a:prstGeom>
          <a:ln w="9360">
            <a:solidFill>
              <a:srgbClr val="4A7EBB"/>
            </a:solidFill>
            <a:round/>
            <a:tailEnd type="triangle" w="med" len="med"/>
          </a:ln>
        </p:spPr>
      </p:sp>
      <p:sp>
        <p:nvSpPr>
          <p:cNvPr id="424" name="CustomShape 14"/>
          <p:cNvSpPr/>
          <p:nvPr/>
        </p:nvSpPr>
        <p:spPr>
          <a:xfrm>
            <a:off x="368280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Path Check</a:t>
            </a:r>
            <a:endParaRPr lang="el-GR" dirty="0"/>
          </a:p>
        </p:txBody>
      </p:sp>
      <p:sp>
        <p:nvSpPr>
          <p:cNvPr id="21" name="Date Placeholder 20"/>
          <p:cNvSpPr>
            <a:spLocks noGrp="1"/>
          </p:cNvSpPr>
          <p:nvPr>
            <p:ph type="dt" sz="half" idx="10"/>
          </p:nvPr>
        </p:nvSpPr>
        <p:spPr/>
        <p:txBody>
          <a:bodyPr/>
          <a:lstStyle/>
          <a:p>
            <a:r>
              <a:rPr lang="el-GR" smtClean="0"/>
              <a:t>ER 2013</a:t>
            </a:r>
            <a:endParaRPr lang="el-GR"/>
          </a:p>
        </p:txBody>
      </p:sp>
      <p:sp>
        <p:nvSpPr>
          <p:cNvPr id="20" name="Footer Placeholder 19"/>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6" name="Slide Number Placeholder 15"/>
          <p:cNvSpPr>
            <a:spLocks noGrp="1"/>
          </p:cNvSpPr>
          <p:nvPr>
            <p:ph type="sldNum" sz="quarter" idx="12"/>
          </p:nvPr>
        </p:nvSpPr>
        <p:spPr/>
        <p:txBody>
          <a:bodyPr/>
          <a:lstStyle/>
          <a:p>
            <a:fld id="{B6F15528-21DE-4FAA-801E-634DDDAF4B2B}" type="slidenum">
              <a:rPr lang="en-US" smtClean="0"/>
              <a:pPr/>
              <a:t>33</a:t>
            </a:fld>
            <a:endParaRPr lang="en-US" dirty="0"/>
          </a:p>
        </p:txBody>
      </p:sp>
      <p:sp>
        <p:nvSpPr>
          <p:cNvPr id="427" name="CustomShape 3"/>
          <p:cNvSpPr/>
          <p:nvPr/>
        </p:nvSpPr>
        <p:spPr>
          <a:xfrm>
            <a:off x="5065200" y="1554480"/>
            <a:ext cx="3948840" cy="1005840"/>
          </a:xfrm>
          <a:prstGeom prst="wedgeRectCallout">
            <a:avLst>
              <a:gd name="adj1" fmla="val -65298"/>
              <a:gd name="adj2" fmla="val 243573"/>
            </a:avLst>
          </a:prstGeom>
          <a:solidFill>
            <a:srgbClr val="CFE7F5"/>
          </a:solidFill>
          <a:ln>
            <a:solidFill>
              <a:srgbClr val="808080"/>
            </a:solidFill>
          </a:ln>
        </p:spPr>
        <p:txBody>
          <a:bodyPr wrap="none" lIns="90000" tIns="45000" rIns="90000" bIns="45000" anchor="ctr"/>
          <a:lstStyle/>
          <a:p>
            <a:pPr algn="ctr"/>
            <a:r>
              <a:rPr lang="en-US" dirty="0"/>
              <a:t>We make sure that Query2 will not
change since it is the blocker</a:t>
            </a:r>
            <a:endParaRPr dirty="0"/>
          </a:p>
        </p:txBody>
      </p:sp>
      <p:sp>
        <p:nvSpPr>
          <p:cNvPr id="428" name="CustomShape 4"/>
          <p:cNvSpPr/>
          <p:nvPr/>
        </p:nvSpPr>
        <p:spPr>
          <a:xfrm>
            <a:off x="1903680" y="2600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29" name="CustomShape 5"/>
          <p:cNvSpPr/>
          <p:nvPr/>
        </p:nvSpPr>
        <p:spPr>
          <a:xfrm>
            <a:off x="1887840" y="3321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30" name="CustomShape 6"/>
          <p:cNvSpPr/>
          <p:nvPr/>
        </p:nvSpPr>
        <p:spPr>
          <a:xfrm>
            <a:off x="2524680" y="3069360"/>
            <a:ext cx="5400" cy="250920"/>
          </a:xfrm>
          <a:prstGeom prst="straightConnector1">
            <a:avLst/>
          </a:prstGeom>
          <a:ln w="9360">
            <a:solidFill>
              <a:srgbClr val="4A7EBB"/>
            </a:solidFill>
            <a:round/>
            <a:tailEnd type="triangle" w="med" len="med"/>
          </a:ln>
        </p:spPr>
      </p:sp>
      <p:sp>
        <p:nvSpPr>
          <p:cNvPr id="431" name="CustomShape 7"/>
          <p:cNvSpPr/>
          <p:nvPr/>
        </p:nvSpPr>
        <p:spPr>
          <a:xfrm>
            <a:off x="1140480" y="3897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32" name="CustomShape 8"/>
          <p:cNvSpPr/>
          <p:nvPr/>
        </p:nvSpPr>
        <p:spPr>
          <a:xfrm>
            <a:off x="2576880" y="3897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33" name="CustomShape 9"/>
          <p:cNvSpPr/>
          <p:nvPr/>
        </p:nvSpPr>
        <p:spPr>
          <a:xfrm flipH="1">
            <a:off x="1782360" y="3628080"/>
            <a:ext cx="292680" cy="268560"/>
          </a:xfrm>
          <a:prstGeom prst="straightConnector1">
            <a:avLst/>
          </a:prstGeom>
          <a:ln w="9360">
            <a:solidFill>
              <a:srgbClr val="4A7EBB"/>
            </a:solidFill>
            <a:round/>
            <a:tailEnd type="triangle" w="med" len="med"/>
          </a:ln>
        </p:spPr>
      </p:sp>
      <p:sp>
        <p:nvSpPr>
          <p:cNvPr id="434" name="CustomShape 10"/>
          <p:cNvSpPr/>
          <p:nvPr/>
        </p:nvSpPr>
        <p:spPr>
          <a:xfrm>
            <a:off x="2984760" y="3628080"/>
            <a:ext cx="234360" cy="268560"/>
          </a:xfrm>
          <a:prstGeom prst="straightConnector1">
            <a:avLst/>
          </a:prstGeom>
          <a:ln w="9360">
            <a:solidFill>
              <a:srgbClr val="4A7EBB"/>
            </a:solidFill>
            <a:round/>
            <a:tailEnd type="triangle" w="med" len="med"/>
          </a:ln>
        </p:spPr>
      </p:sp>
      <p:sp>
        <p:nvSpPr>
          <p:cNvPr id="435" name="CustomShape 11"/>
          <p:cNvSpPr/>
          <p:nvPr/>
        </p:nvSpPr>
        <p:spPr>
          <a:xfrm>
            <a:off x="1849680" y="4473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36" name="CustomShape 12"/>
          <p:cNvSpPr/>
          <p:nvPr/>
        </p:nvSpPr>
        <p:spPr>
          <a:xfrm>
            <a:off x="3372480" y="4473000"/>
            <a:ext cx="1284840" cy="359640"/>
          </a:xfrm>
          <a:prstGeom prst="ellipse">
            <a:avLst/>
          </a:prstGeom>
          <a:solidFill>
            <a:srgbClr val="FF0000"/>
          </a:solidFill>
          <a:ln w="9360">
            <a:solidFill>
              <a:srgbClr val="C0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37" name="CustomShape 13"/>
          <p:cNvSpPr/>
          <p:nvPr/>
        </p:nvSpPr>
        <p:spPr>
          <a:xfrm flipH="1">
            <a:off x="2491560" y="4204440"/>
            <a:ext cx="272520" cy="268560"/>
          </a:xfrm>
          <a:prstGeom prst="straightConnector1">
            <a:avLst/>
          </a:prstGeom>
          <a:ln w="9360">
            <a:solidFill>
              <a:srgbClr val="4A7EBB"/>
            </a:solidFill>
            <a:round/>
            <a:tailEnd type="triangle" w="med" len="med"/>
          </a:ln>
        </p:spPr>
      </p:sp>
      <p:sp>
        <p:nvSpPr>
          <p:cNvPr id="438" name="CustomShape 14"/>
          <p:cNvSpPr/>
          <p:nvPr/>
        </p:nvSpPr>
        <p:spPr>
          <a:xfrm>
            <a:off x="3674160" y="4204440"/>
            <a:ext cx="340920" cy="268560"/>
          </a:xfrm>
          <a:prstGeom prst="straightConnector1">
            <a:avLst/>
          </a:prstGeom>
          <a:ln w="9360">
            <a:solidFill>
              <a:srgbClr val="4A7EBB"/>
            </a:solidFill>
            <a:round/>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Rewriting: once we identified affected parts and resolved conflicts, how will the ecosystem look like?</a:t>
            </a:r>
            <a:endParaRPr lang="el-GR" dirty="0"/>
          </a:p>
        </p:txBody>
      </p:sp>
      <p:sp>
        <p:nvSpPr>
          <p:cNvPr id="3" name="Text Placeholder 2"/>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extShape 1"/>
          <p:cNvSpPr txBox="1"/>
          <p:nvPr/>
        </p:nvSpPr>
        <p:spPr>
          <a:xfrm>
            <a:off x="457200" y="274680"/>
            <a:ext cx="8229240" cy="1142640"/>
          </a:xfrm>
          <a:prstGeom prst="rect">
            <a:avLst/>
          </a:prstGeom>
        </p:spPr>
        <p:txBody>
          <a:bodyPr wrap="none" lIns="0" tIns="0" rIns="0" bIns="0" anchor="ctr"/>
          <a:lstStyle/>
          <a:p>
            <a:pPr algn="ctr"/>
            <a:endParaRPr sz="4400" dirty="0">
              <a:latin typeface="Calibri" pitchFamily="34" charset="0"/>
            </a:endParaRPr>
          </a:p>
        </p:txBody>
      </p:sp>
      <p:sp>
        <p:nvSpPr>
          <p:cNvPr id="5" name="Title 4"/>
          <p:cNvSpPr>
            <a:spLocks noGrp="1"/>
          </p:cNvSpPr>
          <p:nvPr>
            <p:ph type="title"/>
          </p:nvPr>
        </p:nvSpPr>
        <p:spPr/>
        <p:txBody>
          <a:bodyPr>
            <a:normAutofit/>
          </a:bodyPr>
          <a:lstStyle/>
          <a:p>
            <a:r>
              <a:rPr lang="en-US" dirty="0" smtClean="0">
                <a:latin typeface="Calibri" pitchFamily="34" charset="0"/>
              </a:rPr>
              <a:t>Rewriting</a:t>
            </a:r>
            <a:endParaRPr 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1866900" y="2115344"/>
            <a:ext cx="5410200" cy="3495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Rewriting</a:t>
            </a:r>
            <a:endParaRPr lang="el-GR" dirty="0"/>
          </a:p>
        </p:txBody>
      </p:sp>
      <p:sp>
        <p:nvSpPr>
          <p:cNvPr id="3" name="Content Placeholder 2"/>
          <p:cNvSpPr>
            <a:spLocks noGrp="1"/>
          </p:cNvSpPr>
          <p:nvPr>
            <p:ph idx="1"/>
          </p:nvPr>
        </p:nvSpPr>
        <p:spPr/>
        <p:txBody>
          <a:bodyPr>
            <a:normAutofit/>
          </a:bodyPr>
          <a:lstStyle/>
          <a:p>
            <a:pPr>
              <a:buFont typeface="Arial"/>
              <a:buChar char="•"/>
            </a:pPr>
            <a:r>
              <a:rPr lang="en-US" sz="2800" dirty="0" smtClean="0">
                <a:solidFill>
                  <a:srgbClr val="000000"/>
                </a:solidFill>
                <a:latin typeface="Calibri" pitchFamily="34" charset="0"/>
              </a:rPr>
              <a:t>If there is </a:t>
            </a:r>
            <a:r>
              <a:rPr lang="en-US" sz="2800" dirty="0" smtClean="0">
                <a:solidFill>
                  <a:srgbClr val="00B050"/>
                </a:solidFill>
                <a:latin typeface="Calibri" pitchFamily="34" charset="0"/>
              </a:rPr>
              <a:t>Propagate</a:t>
            </a:r>
            <a:r>
              <a:rPr lang="en-US" sz="2800" dirty="0" smtClean="0">
                <a:solidFill>
                  <a:srgbClr val="000000"/>
                </a:solidFill>
                <a:latin typeface="Calibri" pitchFamily="34" charset="0"/>
              </a:rPr>
              <a:t>, we </a:t>
            </a:r>
            <a:r>
              <a:rPr lang="en-US" sz="2800" dirty="0" smtClean="0">
                <a:solidFill>
                  <a:srgbClr val="0000FF"/>
                </a:solidFill>
                <a:latin typeface="Calibri" pitchFamily="34" charset="0"/>
              </a:rPr>
              <a:t>perform the rewriting.</a:t>
            </a:r>
            <a:endParaRPr lang="en-US" sz="2800" dirty="0" smtClean="0">
              <a:latin typeface="Calibri" pitchFamily="34" charset="0"/>
            </a:endParaRPr>
          </a:p>
          <a:p>
            <a:pPr>
              <a:buFont typeface="Arial"/>
              <a:buChar char="•"/>
            </a:pPr>
            <a:r>
              <a:rPr lang="en-US" sz="2800" dirty="0" smtClean="0">
                <a:solidFill>
                  <a:srgbClr val="000000"/>
                </a:solidFill>
                <a:latin typeface="Calibri" pitchFamily="34" charset="0"/>
              </a:rPr>
              <a:t>If there is </a:t>
            </a:r>
            <a:r>
              <a:rPr lang="en-US" sz="2800" dirty="0" smtClean="0">
                <a:solidFill>
                  <a:srgbClr val="C00000"/>
                </a:solidFill>
                <a:latin typeface="Calibri" pitchFamily="34" charset="0"/>
              </a:rPr>
              <a:t>Block </a:t>
            </a:r>
          </a:p>
          <a:p>
            <a:pPr lvl="1">
              <a:buFont typeface="Arial"/>
              <a:buChar char="•"/>
            </a:pPr>
            <a:r>
              <a:rPr lang="en-US" sz="2400" dirty="0" smtClean="0">
                <a:solidFill>
                  <a:srgbClr val="000000"/>
                </a:solidFill>
                <a:latin typeface="Calibri" pitchFamily="34" charset="0"/>
              </a:rPr>
              <a:t>We </a:t>
            </a:r>
            <a:r>
              <a:rPr lang="en-US" sz="2400" dirty="0" smtClean="0">
                <a:solidFill>
                  <a:srgbClr val="0000FF"/>
                </a:solidFill>
                <a:latin typeface="Calibri" pitchFamily="34" charset="0"/>
              </a:rPr>
              <a:t>clone the Modules that are part of a block path </a:t>
            </a:r>
            <a:r>
              <a:rPr lang="en-US" sz="2400" dirty="0" smtClean="0">
                <a:solidFill>
                  <a:srgbClr val="000000"/>
                </a:solidFill>
                <a:latin typeface="Calibri" pitchFamily="34" charset="0"/>
              </a:rPr>
              <a:t>and were informed by Path Check and we perform the rewrite on the clones</a:t>
            </a:r>
          </a:p>
          <a:p>
            <a:pPr lvl="1">
              <a:buFont typeface="Arial"/>
              <a:buChar char="•"/>
            </a:pPr>
            <a:r>
              <a:rPr lang="en-US" sz="2400" dirty="0">
                <a:solidFill>
                  <a:srgbClr val="000000"/>
                </a:solidFill>
                <a:latin typeface="Calibri" pitchFamily="34" charset="0"/>
              </a:rPr>
              <a:t>We perform the rewrite on the Module if it is not part of a block path</a:t>
            </a:r>
            <a:r>
              <a:rPr lang="en-US" sz="2400" dirty="0" smtClean="0">
                <a:solidFill>
                  <a:srgbClr val="000000"/>
                </a:solidFill>
                <a:latin typeface="Calibri" pitchFamily="34" charset="0"/>
              </a:rPr>
              <a:t>.</a:t>
            </a:r>
            <a:endParaRPr lang="en-US" sz="2400" dirty="0">
              <a:solidFill>
                <a:srgbClr val="000000"/>
              </a:solidFill>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pic>
        <p:nvPicPr>
          <p:cNvPr id="8" name="Picture 17" descr="MCj04280790000[1]"/>
          <p:cNvPicPr>
            <a:picLocks noChangeAspect="1" noChangeArrowheads="1"/>
          </p:cNvPicPr>
          <p:nvPr/>
        </p:nvPicPr>
        <p:blipFill>
          <a:blip r:embed="rId3" cstate="print"/>
          <a:srcRect/>
          <a:stretch>
            <a:fillRect/>
          </a:stretch>
        </p:blipFill>
        <p:spPr bwMode="auto">
          <a:xfrm>
            <a:off x="7286644" y="428604"/>
            <a:ext cx="1019175" cy="1282700"/>
          </a:xfrm>
          <a:prstGeom prst="rect">
            <a:avLst/>
          </a:prstGeom>
          <a:noFill/>
          <a:ln w="9525">
            <a:noFill/>
            <a:round/>
            <a:headEnd/>
            <a:tailEnd/>
          </a:ln>
        </p:spPr>
      </p:pic>
    </p:spTree>
    <p:extLst>
      <p:ext uri="{BB962C8B-B14F-4D97-AF65-F5344CB8AC3E}">
        <p14:creationId xmlns:p14="http://schemas.microsoft.com/office/powerpoint/2010/main" val="2833496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smtClean="0"/>
              <a:t>Rewriting</a:t>
            </a:r>
            <a:endParaRPr lang="el-GR" dirty="0"/>
          </a:p>
        </p:txBody>
      </p:sp>
      <p:sp>
        <p:nvSpPr>
          <p:cNvPr id="41" name="Date Placeholder 40"/>
          <p:cNvSpPr>
            <a:spLocks noGrp="1"/>
          </p:cNvSpPr>
          <p:nvPr>
            <p:ph type="dt" sz="half" idx="10"/>
          </p:nvPr>
        </p:nvSpPr>
        <p:spPr/>
        <p:txBody>
          <a:bodyPr/>
          <a:lstStyle/>
          <a:p>
            <a:r>
              <a:rPr lang="el-GR" smtClean="0"/>
              <a:t>ER 2013</a:t>
            </a:r>
            <a:endParaRPr lang="el-GR"/>
          </a:p>
        </p:txBody>
      </p:sp>
      <p:sp>
        <p:nvSpPr>
          <p:cNvPr id="40" name="Footer Placeholder 39"/>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37" name="Slide Number Placeholder 36"/>
          <p:cNvSpPr>
            <a:spLocks noGrp="1"/>
          </p:cNvSpPr>
          <p:nvPr>
            <p:ph type="sldNum" sz="quarter" idx="12"/>
          </p:nvPr>
        </p:nvSpPr>
        <p:spPr/>
        <p:txBody>
          <a:bodyPr/>
          <a:lstStyle/>
          <a:p>
            <a:fld id="{B6F15528-21DE-4FAA-801E-634DDDAF4B2B}" type="slidenum">
              <a:rPr lang="en-US" smtClean="0"/>
              <a:pPr/>
              <a:t>37</a:t>
            </a:fld>
            <a:endParaRPr lang="en-US" dirty="0"/>
          </a:p>
        </p:txBody>
      </p:sp>
      <p:sp>
        <p:nvSpPr>
          <p:cNvPr id="450" name="CustomShape 3"/>
          <p:cNvSpPr/>
          <p:nvPr/>
        </p:nvSpPr>
        <p:spPr>
          <a:xfrm>
            <a:off x="6584760" y="1772640"/>
            <a:ext cx="114660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51" name="CustomShape 4"/>
          <p:cNvSpPr/>
          <p:nvPr/>
        </p:nvSpPr>
        <p:spPr>
          <a:xfrm flipH="1">
            <a:off x="5895720" y="2241360"/>
            <a:ext cx="1261800" cy="250920"/>
          </a:xfrm>
          <a:prstGeom prst="straightConnector1">
            <a:avLst/>
          </a:prstGeom>
          <a:ln w="9360">
            <a:solidFill>
              <a:srgbClr val="4A7EBB"/>
            </a:solidFill>
            <a:custDash>
              <a:ds d="140000" sp="105000"/>
            </a:custDash>
            <a:round/>
            <a:tailEnd type="triangle" w="med" len="med"/>
          </a:ln>
        </p:spPr>
      </p:sp>
      <p:sp>
        <p:nvSpPr>
          <p:cNvPr id="452" name="CustomShape 5"/>
          <p:cNvSpPr/>
          <p:nvPr/>
        </p:nvSpPr>
        <p:spPr>
          <a:xfrm flipH="1">
            <a:off x="5164200" y="2800080"/>
            <a:ext cx="261000" cy="268560"/>
          </a:xfrm>
          <a:prstGeom prst="straightConnector1">
            <a:avLst/>
          </a:prstGeom>
          <a:ln w="9360">
            <a:solidFill>
              <a:srgbClr val="4A7EBB"/>
            </a:solidFill>
            <a:custDash>
              <a:ds d="140000" sp="105000"/>
            </a:custDash>
            <a:round/>
            <a:tailEnd type="triangle" w="med" len="med"/>
          </a:ln>
        </p:spPr>
      </p:sp>
      <p:sp>
        <p:nvSpPr>
          <p:cNvPr id="453" name="CustomShape 6"/>
          <p:cNvSpPr/>
          <p:nvPr/>
        </p:nvSpPr>
        <p:spPr>
          <a:xfrm>
            <a:off x="6366600" y="2800080"/>
            <a:ext cx="261000" cy="268560"/>
          </a:xfrm>
          <a:prstGeom prst="straightConnector1">
            <a:avLst/>
          </a:prstGeom>
          <a:ln w="9360">
            <a:solidFill>
              <a:srgbClr val="4A7EBB"/>
            </a:solidFill>
            <a:custDash>
              <a:ds d="140000" sp="105000"/>
            </a:custDash>
            <a:round/>
            <a:tailEnd type="triangle" w="med" len="med"/>
          </a:ln>
        </p:spPr>
      </p:sp>
      <p:sp>
        <p:nvSpPr>
          <p:cNvPr id="454" name="CustomShape 7"/>
          <p:cNvSpPr/>
          <p:nvPr/>
        </p:nvSpPr>
        <p:spPr>
          <a:xfrm>
            <a:off x="523152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55" name="CustomShape 8"/>
          <p:cNvSpPr/>
          <p:nvPr/>
        </p:nvSpPr>
        <p:spPr>
          <a:xfrm>
            <a:off x="6067368" y="2389632"/>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56" name="CustomShape 9"/>
          <p:cNvSpPr/>
          <p:nvPr/>
        </p:nvSpPr>
        <p:spPr>
          <a:xfrm>
            <a:off x="4500000" y="3069000"/>
            <a:ext cx="132948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57" name="CustomShape 10"/>
          <p:cNvSpPr/>
          <p:nvPr/>
        </p:nvSpPr>
        <p:spPr>
          <a:xfrm>
            <a:off x="5332800" y="2962656"/>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58" name="CustomShape 11"/>
          <p:cNvSpPr/>
          <p:nvPr/>
        </p:nvSpPr>
        <p:spPr>
          <a:xfrm>
            <a:off x="596304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59" name="CustomShape 12"/>
          <p:cNvSpPr/>
          <p:nvPr/>
        </p:nvSpPr>
        <p:spPr>
          <a:xfrm>
            <a:off x="6792792" y="2976648"/>
            <a:ext cx="306000" cy="363960"/>
          </a:xfrm>
          <a:prstGeom prst="rect">
            <a:avLst/>
          </a:prstGeom>
        </p:spPr>
        <p:txBody>
          <a:bodyPr wrap="none" lIns="90000" tIns="45000" rIns="90000" bIns="45000"/>
          <a:lstStyle/>
          <a:p>
            <a:pPr>
              <a:lnSpc>
                <a:spcPct val="100000"/>
              </a:lnSpc>
            </a:pPr>
            <a:r>
              <a:rPr lang="en-US" dirty="0">
                <a:solidFill>
                  <a:srgbClr val="000000"/>
                </a:solidFill>
                <a:latin typeface="Arial"/>
              </a:rPr>
              <a:t>n</a:t>
            </a:r>
            <a:endParaRPr dirty="0"/>
          </a:p>
        </p:txBody>
      </p:sp>
      <p:sp>
        <p:nvSpPr>
          <p:cNvPr id="460" name="CustomShape 13"/>
          <p:cNvSpPr/>
          <p:nvPr/>
        </p:nvSpPr>
        <p:spPr>
          <a:xfrm>
            <a:off x="5963040" y="3645000"/>
            <a:ext cx="132948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61" name="CustomShape 14"/>
          <p:cNvSpPr/>
          <p:nvPr/>
        </p:nvSpPr>
        <p:spPr>
          <a:xfrm>
            <a:off x="6837840" y="3540528"/>
            <a:ext cx="248760" cy="363960"/>
          </a:xfrm>
          <a:prstGeom prst="rect">
            <a:avLst/>
          </a:prstGeom>
        </p:spPr>
        <p:txBody>
          <a:bodyPr lIns="90000" tIns="45000" rIns="90000" bIns="45000"/>
          <a:lstStyle/>
          <a:p>
            <a:pPr>
              <a:lnSpc>
                <a:spcPct val="100000"/>
              </a:lnSpc>
            </a:pPr>
            <a:r>
              <a:rPr lang="en-US" dirty="0">
                <a:solidFill>
                  <a:srgbClr val="000000"/>
                </a:solidFill>
                <a:latin typeface="Arial"/>
              </a:rPr>
              <a:t>n</a:t>
            </a:r>
            <a:endParaRPr dirty="0"/>
          </a:p>
        </p:txBody>
      </p:sp>
      <p:sp>
        <p:nvSpPr>
          <p:cNvPr id="462" name="CustomShape 15"/>
          <p:cNvSpPr/>
          <p:nvPr/>
        </p:nvSpPr>
        <p:spPr>
          <a:xfrm>
            <a:off x="6627960" y="3429000"/>
            <a:ext cx="360" cy="215640"/>
          </a:xfrm>
          <a:prstGeom prst="straightConnector1">
            <a:avLst/>
          </a:prstGeom>
          <a:ln w="9360">
            <a:solidFill>
              <a:srgbClr val="4A7EBB"/>
            </a:solidFill>
            <a:custDash>
              <a:ds d="140000" sp="105000"/>
            </a:custDash>
            <a:round/>
            <a:tailEnd type="triangle" w="med" len="med"/>
          </a:ln>
        </p:spPr>
      </p:sp>
      <p:sp>
        <p:nvSpPr>
          <p:cNvPr id="463" name="CustomShape 16"/>
          <p:cNvSpPr/>
          <p:nvPr/>
        </p:nvSpPr>
        <p:spPr>
          <a:xfrm>
            <a:off x="7516080" y="2493000"/>
            <a:ext cx="132948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64" name="CustomShape 17"/>
          <p:cNvSpPr/>
          <p:nvPr/>
        </p:nvSpPr>
        <p:spPr>
          <a:xfrm>
            <a:off x="7516080" y="3069000"/>
            <a:ext cx="132948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65" name="CustomShape 18"/>
          <p:cNvSpPr/>
          <p:nvPr/>
        </p:nvSpPr>
        <p:spPr>
          <a:xfrm>
            <a:off x="7525800" y="3645000"/>
            <a:ext cx="131976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66" name="CustomShape 19"/>
          <p:cNvSpPr/>
          <p:nvPr/>
        </p:nvSpPr>
        <p:spPr>
          <a:xfrm>
            <a:off x="7158600" y="2241360"/>
            <a:ext cx="1022040" cy="250920"/>
          </a:xfrm>
          <a:prstGeom prst="straightConnector1">
            <a:avLst/>
          </a:prstGeom>
          <a:ln w="9360">
            <a:solidFill>
              <a:srgbClr val="4A7EBB"/>
            </a:solidFill>
            <a:round/>
            <a:tailEnd type="triangle" w="med" len="med"/>
          </a:ln>
        </p:spPr>
      </p:sp>
      <p:sp>
        <p:nvSpPr>
          <p:cNvPr id="467" name="CustomShape 20"/>
          <p:cNvSpPr/>
          <p:nvPr/>
        </p:nvSpPr>
        <p:spPr>
          <a:xfrm>
            <a:off x="8181000" y="2853000"/>
            <a:ext cx="360" cy="215640"/>
          </a:xfrm>
          <a:prstGeom prst="straightConnector1">
            <a:avLst/>
          </a:prstGeom>
          <a:ln w="9360">
            <a:solidFill>
              <a:srgbClr val="4A7EBB"/>
            </a:solidFill>
            <a:round/>
            <a:tailEnd type="triangle" w="med" len="med"/>
          </a:ln>
        </p:spPr>
      </p:sp>
      <p:sp>
        <p:nvSpPr>
          <p:cNvPr id="468" name="CustomShape 21"/>
          <p:cNvSpPr/>
          <p:nvPr/>
        </p:nvSpPr>
        <p:spPr>
          <a:xfrm>
            <a:off x="8181000" y="3429000"/>
            <a:ext cx="4680" cy="215640"/>
          </a:xfrm>
          <a:prstGeom prst="straightConnector1">
            <a:avLst/>
          </a:prstGeom>
          <a:ln w="9360">
            <a:solidFill>
              <a:srgbClr val="4A7EBB"/>
            </a:solidFill>
            <a:round/>
            <a:tailEnd type="triangle" w="med" len="med"/>
          </a:ln>
        </p:spPr>
      </p:sp>
      <p:sp>
        <p:nvSpPr>
          <p:cNvPr id="469" name="CustomShape 22"/>
          <p:cNvSpPr/>
          <p:nvPr/>
        </p:nvSpPr>
        <p:spPr>
          <a:xfrm>
            <a:off x="1097640" y="1772640"/>
            <a:ext cx="1241640" cy="468360"/>
          </a:xfrm>
          <a:prstGeom prst="flowChartMagneticDisk">
            <a:avLst/>
          </a:prstGeom>
          <a:solidFill>
            <a:srgbClr val="FFFFFF"/>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Relation R</a:t>
            </a:r>
            <a:endParaRPr/>
          </a:p>
        </p:txBody>
      </p:sp>
      <p:sp>
        <p:nvSpPr>
          <p:cNvPr id="470" name="CustomShape 23"/>
          <p:cNvSpPr/>
          <p:nvPr/>
        </p:nvSpPr>
        <p:spPr>
          <a:xfrm>
            <a:off x="1081800" y="2493000"/>
            <a:ext cx="1284840" cy="359640"/>
          </a:xfrm>
          <a:prstGeom prst="ellipse">
            <a:avLst/>
          </a:prstGeom>
          <a:solidFill>
            <a:srgbClr val="00FF0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View0</a:t>
            </a:r>
            <a:endParaRPr/>
          </a:p>
        </p:txBody>
      </p:sp>
      <p:sp>
        <p:nvSpPr>
          <p:cNvPr id="471" name="CustomShape 24"/>
          <p:cNvSpPr/>
          <p:nvPr/>
        </p:nvSpPr>
        <p:spPr>
          <a:xfrm>
            <a:off x="1718640" y="2241360"/>
            <a:ext cx="5400" cy="250920"/>
          </a:xfrm>
          <a:prstGeom prst="straightConnector1">
            <a:avLst/>
          </a:prstGeom>
          <a:ln w="9360">
            <a:solidFill>
              <a:srgbClr val="4A7EBB"/>
            </a:solidFill>
            <a:round/>
            <a:tailEnd type="triangle" w="med" len="med"/>
          </a:ln>
        </p:spPr>
      </p:sp>
      <p:sp>
        <p:nvSpPr>
          <p:cNvPr id="472" name="CustomShape 25"/>
          <p:cNvSpPr/>
          <p:nvPr/>
        </p:nvSpPr>
        <p:spPr>
          <a:xfrm>
            <a:off x="334440" y="3069000"/>
            <a:ext cx="1284840" cy="359640"/>
          </a:xfrm>
          <a:prstGeom prst="ellipse">
            <a:avLst/>
          </a:prstGeom>
          <a:solidFill>
            <a:srgbClr val="E6E64C"/>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View1</a:t>
            </a:r>
            <a:endParaRPr/>
          </a:p>
        </p:txBody>
      </p:sp>
      <p:sp>
        <p:nvSpPr>
          <p:cNvPr id="473" name="CustomShape 26"/>
          <p:cNvSpPr/>
          <p:nvPr/>
        </p:nvSpPr>
        <p:spPr>
          <a:xfrm>
            <a:off x="1770840" y="3069000"/>
            <a:ext cx="1284840" cy="359640"/>
          </a:xfrm>
          <a:prstGeom prst="ellipse">
            <a:avLst/>
          </a:prstGeom>
          <a:solidFill>
            <a:srgbClr val="00B0F0"/>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View2</a:t>
            </a:r>
            <a:endParaRPr/>
          </a:p>
        </p:txBody>
      </p:sp>
      <p:sp>
        <p:nvSpPr>
          <p:cNvPr id="474" name="CustomShape 27"/>
          <p:cNvSpPr/>
          <p:nvPr/>
        </p:nvSpPr>
        <p:spPr>
          <a:xfrm flipH="1">
            <a:off x="976320" y="2800080"/>
            <a:ext cx="292680" cy="268560"/>
          </a:xfrm>
          <a:prstGeom prst="straightConnector1">
            <a:avLst/>
          </a:prstGeom>
          <a:ln w="9360">
            <a:solidFill>
              <a:srgbClr val="4A7EBB"/>
            </a:solidFill>
            <a:round/>
            <a:tailEnd type="triangle" w="med" len="med"/>
          </a:ln>
        </p:spPr>
      </p:sp>
      <p:sp>
        <p:nvSpPr>
          <p:cNvPr id="475" name="CustomShape 28"/>
          <p:cNvSpPr/>
          <p:nvPr/>
        </p:nvSpPr>
        <p:spPr>
          <a:xfrm>
            <a:off x="2178720" y="2800080"/>
            <a:ext cx="234360" cy="268560"/>
          </a:xfrm>
          <a:prstGeom prst="straightConnector1">
            <a:avLst/>
          </a:prstGeom>
          <a:ln w="9360">
            <a:solidFill>
              <a:srgbClr val="4A7EBB"/>
            </a:solidFill>
            <a:round/>
            <a:tailEnd type="triangle" w="med" len="med"/>
          </a:ln>
        </p:spPr>
      </p:sp>
      <p:sp>
        <p:nvSpPr>
          <p:cNvPr id="476" name="CustomShape 29"/>
          <p:cNvSpPr/>
          <p:nvPr/>
        </p:nvSpPr>
        <p:spPr>
          <a:xfrm>
            <a:off x="1043640" y="3645000"/>
            <a:ext cx="1284840" cy="359640"/>
          </a:xfrm>
          <a:prstGeom prst="ellipse">
            <a:avLst/>
          </a:prstGeom>
          <a:solidFill>
            <a:srgbClr val="B3B3B3"/>
          </a:solidFill>
          <a:ln w="9360">
            <a:solidFill>
              <a:srgbClr val="46AAC4"/>
            </a:solidFill>
            <a:round/>
          </a:ln>
        </p:spPr>
        <p:txBody>
          <a:bodyPr lIns="90000" tIns="45000" rIns="90000" bIns="45000" anchor="ctr"/>
          <a:lstStyle/>
          <a:p>
            <a:pPr algn="ctr">
              <a:lnSpc>
                <a:spcPct val="100000"/>
              </a:lnSpc>
            </a:pPr>
            <a:r>
              <a:rPr lang="en-US">
                <a:solidFill>
                  <a:srgbClr val="000000"/>
                </a:solidFill>
                <a:latin typeface="Calibri"/>
              </a:rPr>
              <a:t>Query1</a:t>
            </a:r>
            <a:endParaRPr/>
          </a:p>
        </p:txBody>
      </p:sp>
      <p:sp>
        <p:nvSpPr>
          <p:cNvPr id="477" name="CustomShape 30"/>
          <p:cNvSpPr/>
          <p:nvPr/>
        </p:nvSpPr>
        <p:spPr>
          <a:xfrm>
            <a:off x="2566440" y="3645000"/>
            <a:ext cx="1284840" cy="359640"/>
          </a:xfrm>
          <a:prstGeom prst="ellipse">
            <a:avLst/>
          </a:prstGeom>
          <a:solidFill>
            <a:srgbClr val="FF0000"/>
          </a:solidFill>
          <a:ln w="9360">
            <a:solidFill>
              <a:srgbClr val="FF0000"/>
            </a:solidFill>
            <a:round/>
          </a:ln>
        </p:spPr>
        <p:txBody>
          <a:bodyPr lIns="90000" tIns="45000" rIns="90000" bIns="45000" anchor="ctr"/>
          <a:lstStyle/>
          <a:p>
            <a:pPr algn="ctr">
              <a:lnSpc>
                <a:spcPct val="100000"/>
              </a:lnSpc>
            </a:pPr>
            <a:r>
              <a:rPr lang="en-US">
                <a:solidFill>
                  <a:srgbClr val="000000"/>
                </a:solidFill>
                <a:latin typeface="Calibri"/>
              </a:rPr>
              <a:t>Query2</a:t>
            </a:r>
            <a:endParaRPr/>
          </a:p>
        </p:txBody>
      </p:sp>
      <p:sp>
        <p:nvSpPr>
          <p:cNvPr id="478" name="CustomShape 31"/>
          <p:cNvSpPr/>
          <p:nvPr/>
        </p:nvSpPr>
        <p:spPr>
          <a:xfrm flipH="1">
            <a:off x="1685520" y="3376440"/>
            <a:ext cx="272520" cy="268560"/>
          </a:xfrm>
          <a:prstGeom prst="straightConnector1">
            <a:avLst/>
          </a:prstGeom>
          <a:ln w="9360">
            <a:solidFill>
              <a:srgbClr val="4A7EBB"/>
            </a:solidFill>
            <a:round/>
            <a:tailEnd type="triangle" w="med" len="med"/>
          </a:ln>
        </p:spPr>
      </p:sp>
      <p:sp>
        <p:nvSpPr>
          <p:cNvPr id="479" name="CustomShape 32"/>
          <p:cNvSpPr/>
          <p:nvPr/>
        </p:nvSpPr>
        <p:spPr>
          <a:xfrm>
            <a:off x="2868120" y="3376440"/>
            <a:ext cx="340920" cy="268560"/>
          </a:xfrm>
          <a:prstGeom prst="straightConnector1">
            <a:avLst/>
          </a:prstGeom>
          <a:ln w="9360">
            <a:solidFill>
              <a:srgbClr val="4A7EBB"/>
            </a:solidFill>
            <a:round/>
            <a:tailEnd type="triangle" w="med" len="med"/>
          </a:ln>
        </p:spPr>
      </p:sp>
      <p:sp>
        <p:nvSpPr>
          <p:cNvPr id="480" name="CustomShape 33"/>
          <p:cNvSpPr/>
          <p:nvPr/>
        </p:nvSpPr>
        <p:spPr>
          <a:xfrm>
            <a:off x="2964960" y="2430000"/>
            <a:ext cx="1604160" cy="496080"/>
          </a:xfrm>
          <a:prstGeom prst="wedgeRectCallout">
            <a:avLst>
              <a:gd name="adj1" fmla="val -46236"/>
              <a:gd name="adj2" fmla="val 103020"/>
            </a:avLst>
          </a:prstGeom>
          <a:solidFill>
            <a:srgbClr val="CFE7F5"/>
          </a:solidFill>
          <a:ln>
            <a:solidFill>
              <a:srgbClr val="808080"/>
            </a:solidFill>
          </a:ln>
        </p:spPr>
        <p:txBody>
          <a:bodyPr wrap="none" lIns="90000" tIns="45000" rIns="90000" bIns="45000" anchor="ctr"/>
          <a:lstStyle/>
          <a:p>
            <a:pPr algn="ctr"/>
            <a:r>
              <a:rPr lang="en-US" dirty="0"/>
              <a:t>Keep current&amp;
produce new</a:t>
            </a:r>
            <a:endParaRPr dirty="0"/>
          </a:p>
        </p:txBody>
      </p:sp>
      <p:sp>
        <p:nvSpPr>
          <p:cNvPr id="481" name="CustomShape 34"/>
          <p:cNvSpPr/>
          <p:nvPr/>
        </p:nvSpPr>
        <p:spPr>
          <a:xfrm>
            <a:off x="2350080" y="1828800"/>
            <a:ext cx="1620720" cy="482400"/>
          </a:xfrm>
          <a:prstGeom prst="wedgeRectCallout">
            <a:avLst>
              <a:gd name="adj1" fmla="val -51083"/>
              <a:gd name="adj2" fmla="val 114474"/>
            </a:avLst>
          </a:prstGeom>
          <a:solidFill>
            <a:srgbClr val="CFE7F5"/>
          </a:solidFill>
          <a:ln>
            <a:solidFill>
              <a:srgbClr val="808080"/>
            </a:solidFill>
          </a:ln>
        </p:spPr>
        <p:txBody>
          <a:bodyPr wrap="none" lIns="90000" tIns="45000" rIns="90000" bIns="45000" anchor="ctr"/>
          <a:lstStyle/>
          <a:p>
            <a:pPr algn="ctr"/>
            <a:r>
              <a:rPr lang="en-US" dirty="0"/>
              <a:t>Keep current&amp;
produce new</a:t>
            </a:r>
            <a:endParaRPr dirty="0"/>
          </a:p>
        </p:txBody>
      </p:sp>
      <p:sp>
        <p:nvSpPr>
          <p:cNvPr id="482" name="CustomShape 35"/>
          <p:cNvSpPr/>
          <p:nvPr/>
        </p:nvSpPr>
        <p:spPr>
          <a:xfrm>
            <a:off x="2602080" y="4302000"/>
            <a:ext cx="1277280" cy="544320"/>
          </a:xfrm>
          <a:prstGeom prst="wedgeRectCallout">
            <a:avLst>
              <a:gd name="adj1" fmla="val 13196"/>
              <a:gd name="adj2" fmla="val -103686"/>
            </a:avLst>
          </a:prstGeom>
          <a:solidFill>
            <a:srgbClr val="CFE7F5"/>
          </a:solidFill>
          <a:ln>
            <a:solidFill>
              <a:srgbClr val="808080"/>
            </a:solidFill>
          </a:ln>
        </p:spPr>
        <p:txBody>
          <a:bodyPr wrap="none" lIns="90000" tIns="45000" rIns="90000" bIns="45000" anchor="ctr"/>
          <a:lstStyle/>
          <a:p>
            <a:pPr algn="ctr"/>
            <a:r>
              <a:rPr lang="en-US" dirty="0"/>
              <a:t>Keep only
current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and results</a:t>
            </a:r>
            <a:endParaRPr lang="el-GR" dirty="0"/>
          </a:p>
        </p:txBody>
      </p:sp>
      <p:sp>
        <p:nvSpPr>
          <p:cNvPr id="3" name="Text Placeholder 2"/>
          <p:cNvSpPr>
            <a:spLocks noGrp="1"/>
          </p:cNvSpPr>
          <p:nvPr>
            <p:ph type="body" idx="1"/>
          </p:nvPr>
        </p:nvSpPr>
        <p:spPr/>
        <p:txBody>
          <a:bodyPr>
            <a:normAutofit fontScale="92500" lnSpcReduction="20000"/>
          </a:bodyPr>
          <a:lstStyle/>
          <a:p>
            <a:pPr>
              <a:lnSpc>
                <a:spcPct val="100000"/>
              </a:lnSpc>
            </a:pPr>
            <a:r>
              <a:rPr lang="en-US" dirty="0" smtClean="0">
                <a:solidFill>
                  <a:srgbClr val="8B8B8B"/>
                </a:solidFill>
              </a:rPr>
              <a:t>Background</a:t>
            </a:r>
            <a:endParaRPr lang="en-US" dirty="0" smtClean="0"/>
          </a:p>
          <a:p>
            <a:pPr>
              <a:lnSpc>
                <a:spcPct val="100000"/>
              </a:lnSpc>
            </a:pPr>
            <a:r>
              <a:rPr lang="en-US" dirty="0" smtClean="0">
                <a:solidFill>
                  <a:srgbClr val="8B8B8B"/>
                </a:solidFill>
              </a:rPr>
              <a:t>Status Determination</a:t>
            </a:r>
            <a:endParaRPr lang="en-US" dirty="0" smtClean="0"/>
          </a:p>
          <a:p>
            <a:pPr>
              <a:lnSpc>
                <a:spcPct val="100000"/>
              </a:lnSpc>
            </a:pPr>
            <a:r>
              <a:rPr lang="en-US" dirty="0" smtClean="0">
                <a:solidFill>
                  <a:srgbClr val="8B8B8B"/>
                </a:solidFill>
              </a:rPr>
              <a:t>Path check</a:t>
            </a:r>
            <a:endParaRPr lang="en-US" dirty="0" smtClean="0"/>
          </a:p>
          <a:p>
            <a:pPr>
              <a:lnSpc>
                <a:spcPct val="100000"/>
              </a:lnSpc>
            </a:pPr>
            <a:r>
              <a:rPr lang="en-US" dirty="0" smtClean="0">
                <a:solidFill>
                  <a:srgbClr val="8B8B8B"/>
                </a:solidFill>
              </a:rPr>
              <a:t>Rewriting</a:t>
            </a:r>
            <a:endParaRPr lang="en-US" dirty="0" smtClean="0"/>
          </a:p>
          <a:p>
            <a:pPr>
              <a:lnSpc>
                <a:spcPct val="100000"/>
              </a:lnSpc>
            </a:pPr>
            <a:r>
              <a:rPr lang="en-US" dirty="0" smtClean="0">
                <a:solidFill>
                  <a:srgbClr val="8B8B8B"/>
                </a:solidFill>
              </a:rPr>
              <a:t>Experiments and Results</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7" name="Date Placeholder 6"/>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latin typeface="Calibri" pitchFamily="34" charset="0"/>
              </a:rPr>
              <a:t>Experimental setup</a:t>
            </a:r>
            <a:endParaRPr lang="el-GR" dirty="0"/>
          </a:p>
        </p:txBody>
      </p:sp>
      <p:sp>
        <p:nvSpPr>
          <p:cNvPr id="8" name="Content Placeholder 7"/>
          <p:cNvSpPr>
            <a:spLocks noGrp="1"/>
          </p:cNvSpPr>
          <p:nvPr>
            <p:ph idx="1"/>
          </p:nvPr>
        </p:nvSpPr>
        <p:spPr>
          <a:xfrm>
            <a:off x="457200" y="1284312"/>
            <a:ext cx="8229600" cy="4953000"/>
          </a:xfrm>
        </p:spPr>
        <p:txBody>
          <a:bodyPr>
            <a:normAutofit fontScale="62500" lnSpcReduction="20000"/>
          </a:bodyPr>
          <a:lstStyle/>
          <a:p>
            <a:r>
              <a:rPr lang="en-US" dirty="0" smtClean="0">
                <a:latin typeface="Calibri" pitchFamily="34" charset="0"/>
              </a:rPr>
              <a:t>TPC-DS ecosystem in 3 variants:</a:t>
            </a:r>
          </a:p>
          <a:p>
            <a:pPr marL="914400" lvl="1" indent="-514350">
              <a:buFont typeface="+mj-lt"/>
              <a:buAutoNum type="alphaLcParenR"/>
            </a:pPr>
            <a:r>
              <a:rPr lang="en-US" dirty="0" smtClean="0"/>
              <a:t>a large ecosystem, </a:t>
            </a:r>
            <a:r>
              <a:rPr lang="en-US" dirty="0" smtClean="0">
                <a:solidFill>
                  <a:srgbClr val="0000FF"/>
                </a:solidFill>
              </a:rPr>
              <a:t>WCS</a:t>
            </a:r>
            <a:r>
              <a:rPr lang="en-US" dirty="0" smtClean="0"/>
              <a:t>, with queries using all the available fact tables,(web, catalog, store tables) </a:t>
            </a:r>
          </a:p>
          <a:p>
            <a:pPr marL="914400" lvl="1" indent="-514350">
              <a:buFont typeface="+mj-lt"/>
              <a:buAutoNum type="alphaLcParenR"/>
            </a:pPr>
            <a:r>
              <a:rPr lang="en-US" dirty="0" smtClean="0"/>
              <a:t>an ecosystem </a:t>
            </a:r>
            <a:r>
              <a:rPr lang="en-US" dirty="0" smtClean="0">
                <a:solidFill>
                  <a:srgbClr val="FF0000"/>
                </a:solidFill>
              </a:rPr>
              <a:t>CS</a:t>
            </a:r>
            <a:r>
              <a:rPr lang="en-US" dirty="0" smtClean="0"/>
              <a:t>, where the queries to WEB SALES have been removed, and </a:t>
            </a:r>
          </a:p>
          <a:p>
            <a:pPr marL="914400" lvl="1" indent="-514350">
              <a:buFont typeface="+mj-lt"/>
              <a:buAutoNum type="alphaLcParenR"/>
            </a:pPr>
            <a:r>
              <a:rPr lang="en-US" dirty="0" smtClean="0"/>
              <a:t>an ecosystem </a:t>
            </a:r>
            <a:r>
              <a:rPr lang="en-US" dirty="0" smtClean="0">
                <a:solidFill>
                  <a:srgbClr val="0000FF"/>
                </a:solidFill>
              </a:rPr>
              <a:t>S</a:t>
            </a:r>
            <a:r>
              <a:rPr lang="en-US" dirty="0" smtClean="0"/>
              <a:t>, with queries using only the STORE SALES fact table.</a:t>
            </a:r>
            <a:endParaRPr lang="en-US" dirty="0" smtClean="0">
              <a:latin typeface="Calibri" pitchFamily="34" charset="0"/>
            </a:endParaRPr>
          </a:p>
          <a:p>
            <a:r>
              <a:rPr lang="en-US" dirty="0" smtClean="0">
                <a:latin typeface="Calibri" pitchFamily="34" charset="0"/>
              </a:rPr>
              <a:t>Events Workload: taken by a real-world case study</a:t>
            </a: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endParaRPr lang="en-US" dirty="0" smtClean="0">
              <a:latin typeface="Calibri" pitchFamily="34" charset="0"/>
            </a:endParaRPr>
          </a:p>
          <a:p>
            <a:r>
              <a:rPr lang="en-US" dirty="0" smtClean="0">
                <a:latin typeface="Calibri" pitchFamily="34" charset="0"/>
              </a:rPr>
              <a:t>Policies : </a:t>
            </a:r>
          </a:p>
          <a:p>
            <a:pPr lvl="1"/>
            <a:r>
              <a:rPr lang="en-US" dirty="0" err="1" smtClean="0">
                <a:solidFill>
                  <a:srgbClr val="FF0000"/>
                </a:solidFill>
              </a:rPr>
              <a:t>MixtureDBA</a:t>
            </a:r>
            <a:r>
              <a:rPr lang="en-US" dirty="0" smtClean="0"/>
              <a:t>, consisting of 20% of the relation modules annotated with BLOCK policy and</a:t>
            </a:r>
          </a:p>
          <a:p>
            <a:pPr lvl="1"/>
            <a:r>
              <a:rPr lang="en-US" dirty="0" err="1" smtClean="0">
                <a:solidFill>
                  <a:srgbClr val="0000FF"/>
                </a:solidFill>
              </a:rPr>
              <a:t>MixtureAD</a:t>
            </a:r>
            <a:r>
              <a:rPr lang="en-US" dirty="0" smtClean="0"/>
              <a:t>, consisting of 15% of the query modules annotated with BLOCK policy.</a:t>
            </a:r>
            <a:endParaRPr lang="en-US" dirty="0" smtClean="0">
              <a:latin typeface="Calibri" pitchFamily="34" charset="0"/>
            </a:endParaRPr>
          </a:p>
          <a:p>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257025" name="Picture 1" descr="C:\DOCUME~1\ADMINI~1\LOCALS~1\Temp\Rar$DR24.235\working_14p_really\figures\png\expConfig.png"/>
          <p:cNvPicPr>
            <a:picLocks noChangeAspect="1" noChangeArrowheads="1"/>
          </p:cNvPicPr>
          <p:nvPr/>
        </p:nvPicPr>
        <p:blipFill>
          <a:blip r:embed="rId3" cstate="print"/>
          <a:srcRect/>
          <a:stretch>
            <a:fillRect/>
          </a:stretch>
        </p:blipFill>
        <p:spPr bwMode="auto">
          <a:xfrm>
            <a:off x="2362200" y="2996952"/>
            <a:ext cx="6001364" cy="1493846"/>
          </a:xfrm>
          <a:prstGeom prst="rect">
            <a:avLst/>
          </a:prstGeom>
          <a:noFill/>
        </p:spPr>
      </p:pic>
      <p:sp>
        <p:nvSpPr>
          <p:cNvPr id="9" name="Footer Placeholder 8"/>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10" name="Date Placeholder 9"/>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15888"/>
            <a:ext cx="8229600" cy="1143000"/>
          </a:xfrm>
        </p:spPr>
        <p:txBody>
          <a:bodyPr/>
          <a:lstStyle/>
          <a:p>
            <a:pPr eaLnBrk="1" hangingPunct="1"/>
            <a:r>
              <a:rPr lang="en-US" dirty="0" smtClean="0"/>
              <a:t>Evolving data-intensive ecosystem</a:t>
            </a:r>
          </a:p>
        </p:txBody>
      </p:sp>
      <p:sp>
        <p:nvSpPr>
          <p:cNvPr id="5" name="Slide Number Placeholder 4"/>
          <p:cNvSpPr>
            <a:spLocks noGrp="1"/>
          </p:cNvSpPr>
          <p:nvPr>
            <p:ph type="sldNum" sz="quarter" idx="12"/>
          </p:nvPr>
        </p:nvSpPr>
        <p:spPr/>
        <p:txBody>
          <a:bodyPr/>
          <a:lstStyle/>
          <a:p>
            <a:fld id="{B534F264-710F-462F-ACDF-5EB054FAB7C1}" type="slidenum">
              <a:rPr lang="el-GR" smtClean="0"/>
              <a:pPr/>
              <a:t>4</a:t>
            </a:fld>
            <a:endParaRPr lang="el-GR"/>
          </a:p>
        </p:txBody>
      </p:sp>
      <p:sp>
        <p:nvSpPr>
          <p:cNvPr id="21507"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21509"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HECATAEUS</a:t>
            </a:r>
            <a:endParaRPr lang="el-GR" dirty="0"/>
          </a:p>
        </p:txBody>
      </p:sp>
      <p:sp>
        <p:nvSpPr>
          <p:cNvPr id="3" name="Date Placeholder 2"/>
          <p:cNvSpPr>
            <a:spLocks noGrp="1"/>
          </p:cNvSpPr>
          <p:nvPr>
            <p:ph type="dt" sz="half" idx="10"/>
          </p:nvPr>
        </p:nvSpPr>
        <p:spPr/>
        <p:txBody>
          <a:bodyPr/>
          <a:lstStyle/>
          <a:p>
            <a:r>
              <a:rPr lang="el-GR" smtClean="0"/>
              <a:t>ER 2013</a:t>
            </a:r>
            <a:endParaRPr lang="el-GR"/>
          </a:p>
        </p:txBody>
      </p:sp>
      <p:sp>
        <p:nvSpPr>
          <p:cNvPr id="4" name="Footer Placeholder 3"/>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5" name="Slide Number Placeholder 4"/>
          <p:cNvSpPr>
            <a:spLocks noGrp="1"/>
          </p:cNvSpPr>
          <p:nvPr>
            <p:ph type="sldNum" sz="quarter" idx="12"/>
          </p:nvPr>
        </p:nvSpPr>
        <p:spPr/>
        <p:txBody>
          <a:bodyPr/>
          <a:lstStyle/>
          <a:p>
            <a:fld id="{9D3FCA1A-1E63-4E13-89AD-8C7E829DFA0A}" type="slidenum">
              <a:rPr lang="el-GR" smtClean="0"/>
              <a:pPr/>
              <a:t>40</a:t>
            </a:fld>
            <a:endParaRPr lang="el-GR"/>
          </a:p>
        </p:txBody>
      </p:sp>
      <p:pic>
        <p:nvPicPr>
          <p:cNvPr id="9" name="Picture 3" descr="C:\Research\MyPapers\000-Accepted\2013_ER\004-Presentation\Figures\hecataeus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425665" cy="45284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857750" y="1500188"/>
            <a:ext cx="4143375" cy="1071562"/>
          </a:xfrm>
          <a:prstGeom prst="rect">
            <a:avLst/>
          </a:prstGeom>
          <a:solidFill>
            <a:srgbClr val="DDDDDD">
              <a:alpha val="83920"/>
            </a:srgb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90000"/>
              </a:lnSpc>
              <a:buFontTx/>
              <a:buNone/>
            </a:pPr>
            <a:r>
              <a:rPr lang="en-US" sz="2400" dirty="0" smtClean="0">
                <a:cs typeface="Times New Roman" pitchFamily="18" charset="0"/>
              </a:rPr>
              <a:t>A tool for visualizing and performing what-if analysis for evolution scenarios</a:t>
            </a:r>
            <a:endParaRPr lang="en-GB" sz="2400" dirty="0" smtClean="0">
              <a:cs typeface="Times New Roman" pitchFamily="18" charset="0"/>
            </a:endParaRPr>
          </a:p>
        </p:txBody>
      </p:sp>
    </p:spTree>
    <p:extLst>
      <p:ext uri="{BB962C8B-B14F-4D97-AF65-F5344CB8AC3E}">
        <p14:creationId xmlns:p14="http://schemas.microsoft.com/office/powerpoint/2010/main" val="3143266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t>How useful is our method for the application developers and the DBA's? </a:t>
            </a:r>
          </a:p>
          <a:p>
            <a:r>
              <a:rPr lang="en-US" dirty="0" smtClean="0"/>
              <a:t>Assess the effort gain of a developer using the highlighting of affected modules of Hecataeus compared to the situation where he would have to perform </a:t>
            </a:r>
            <a:r>
              <a:rPr lang="en-US" dirty="0" smtClean="0">
                <a:solidFill>
                  <a:srgbClr val="C00000"/>
                </a:solidFill>
              </a:rPr>
              <a:t>all checks by hand </a:t>
            </a:r>
          </a:p>
          <a:p>
            <a:endParaRPr lang="en-US" dirty="0" smtClean="0"/>
          </a:p>
          <a:p>
            <a:endParaRPr lang="en-US" dirty="0" smtClean="0"/>
          </a:p>
          <a:p>
            <a:endParaRPr lang="en-US" dirty="0" smtClean="0"/>
          </a:p>
          <a:p>
            <a:endParaRPr lang="en-US" dirty="0" smtClean="0"/>
          </a:p>
          <a:p>
            <a:pPr lvl="1"/>
            <a:endParaRPr lang="en-US" dirty="0" smtClean="0"/>
          </a:p>
          <a:p>
            <a:pPr lvl="1"/>
            <a:r>
              <a:rPr lang="en-US" dirty="0" smtClean="0"/>
              <a:t>We exclude the object that initiates the sequence of events from the computation, as it would be counted in both occasions. </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pic>
        <p:nvPicPr>
          <p:cNvPr id="6" name="Picture 2"/>
          <p:cNvPicPr>
            <a:picLocks noChangeAspect="1" noChangeArrowheads="1"/>
          </p:cNvPicPr>
          <p:nvPr/>
        </p:nvPicPr>
        <p:blipFill>
          <a:blip r:embed="rId3" cstate="print"/>
          <a:srcRect/>
          <a:stretch>
            <a:fillRect/>
          </a:stretch>
        </p:blipFill>
        <p:spPr bwMode="auto">
          <a:xfrm>
            <a:off x="1981200" y="3429000"/>
            <a:ext cx="4962525" cy="113347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9" name="Date Placeholder 8"/>
          <p:cNvSpPr>
            <a:spLocks noGrp="1"/>
          </p:cNvSpPr>
          <p:nvPr>
            <p:ph type="dt" sz="half" idx="10"/>
          </p:nvPr>
        </p:nvSpPr>
        <p:spPr/>
        <p:txBody>
          <a:bodyPr/>
          <a:lstStyle/>
          <a:p>
            <a:r>
              <a:rPr lang="el-GR" smtClean="0"/>
              <a:t>ER 2013</a:t>
            </a:r>
            <a:endParaRPr lang="el-GR" dirty="0"/>
          </a:p>
        </p:txBody>
      </p:sp>
      <p:sp>
        <p:nvSpPr>
          <p:cNvPr id="5" name="TextBox 4"/>
          <p:cNvSpPr txBox="1"/>
          <p:nvPr/>
        </p:nvSpPr>
        <p:spPr>
          <a:xfrm>
            <a:off x="251520" y="4623519"/>
            <a:ext cx="8856984" cy="461665"/>
          </a:xfrm>
          <a:prstGeom prst="rect">
            <a:avLst/>
          </a:prstGeom>
          <a:noFill/>
        </p:spPr>
        <p:txBody>
          <a:bodyPr wrap="square" rtlCol="0">
            <a:spAutoFit/>
          </a:bodyPr>
          <a:lstStyle/>
          <a:p>
            <a:pPr algn="ctr"/>
            <a:r>
              <a:rPr lang="en-US" sz="2400" dirty="0">
                <a:solidFill>
                  <a:srgbClr val="C00000"/>
                </a:solidFill>
              </a:rPr>
              <a:t>%AM </a:t>
            </a:r>
            <a:r>
              <a:rPr lang="en-US" sz="2400" dirty="0" smtClean="0">
                <a:solidFill>
                  <a:srgbClr val="C00000"/>
                </a:solidFill>
              </a:rPr>
              <a:t>: the </a:t>
            </a:r>
            <a:r>
              <a:rPr lang="en-US" sz="2400" dirty="0">
                <a:solidFill>
                  <a:srgbClr val="C00000"/>
                </a:solidFill>
              </a:rPr>
              <a:t>percentage of useless checks the user would have made</a:t>
            </a:r>
            <a:r>
              <a:rPr lang="en-US" sz="2400"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a:t>
            </a:r>
            <a:endParaRPr lang="el-GR"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smtClean="0"/>
          </a:p>
          <a:p>
            <a:endParaRPr lang="en-US" dirty="0" smtClean="0"/>
          </a:p>
          <a:p>
            <a:endParaRPr lang="en-US" dirty="0" smtClean="0"/>
          </a:p>
          <a:p>
            <a:endParaRPr lang="en-US" dirty="0" smtClean="0"/>
          </a:p>
          <a:p>
            <a:r>
              <a:rPr lang="en-US" dirty="0" smtClean="0"/>
              <a:t>On average, </a:t>
            </a:r>
            <a:r>
              <a:rPr lang="en-US" dirty="0" smtClean="0">
                <a:solidFill>
                  <a:srgbClr val="0000FF"/>
                </a:solidFill>
              </a:rPr>
              <a:t>the effort gain is around 90% in the case of the AD mixture and 97% in the case of the DBA mixture</a:t>
            </a:r>
            <a:r>
              <a:rPr lang="en-US" dirty="0" smtClean="0"/>
              <a:t>. </a:t>
            </a:r>
          </a:p>
          <a:p>
            <a:r>
              <a:rPr lang="en-US" dirty="0" smtClean="0"/>
              <a:t>As the graph size increases, the benefits from the highlighting of affected modules increase too. </a:t>
            </a:r>
          </a:p>
          <a:p>
            <a:r>
              <a:rPr lang="en-US" dirty="0" smtClean="0"/>
              <a:t>DBA case (flooding of events is restricted early enough at the database's relations): the minimum benefit in all 51 events ranges between 60% - 84%.</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347139" name="Picture 3" descr="C:\DOCUME~1\ADMINI~1\LOCALS~1\Temp\Rar$DR53.766\working_14p_really\figures\png\04_2_AM.png"/>
          <p:cNvPicPr>
            <a:picLocks noChangeAspect="1" noChangeArrowheads="1"/>
          </p:cNvPicPr>
          <p:nvPr/>
        </p:nvPicPr>
        <p:blipFill>
          <a:blip r:embed="rId2" cstate="print"/>
          <a:srcRect/>
          <a:stretch>
            <a:fillRect/>
          </a:stretch>
        </p:blipFill>
        <p:spPr bwMode="auto">
          <a:xfrm>
            <a:off x="457200" y="1371600"/>
            <a:ext cx="8229600" cy="1831957"/>
          </a:xfrm>
          <a:prstGeom prst="rect">
            <a:avLst/>
          </a:prstGeom>
          <a:noFill/>
        </p:spPr>
      </p:pic>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pic>
        <p:nvPicPr>
          <p:cNvPr id="348163" name="Picture 3" descr="C:\USERS\pvassil\RESEARCH\ON_GOING\EVOLUTION\REWRITE_AG\text\working_14p_really\figures\NEW_RESULTES_EFFICIENCY.png"/>
          <p:cNvPicPr>
            <a:picLocks noGrp="1" noChangeAspect="1" noChangeArrowheads="1"/>
          </p:cNvPicPr>
          <p:nvPr>
            <p:ph idx="1"/>
          </p:nvPr>
        </p:nvPicPr>
        <p:blipFill>
          <a:blip r:embed="rId2" cstate="print"/>
          <a:srcRect/>
          <a:stretch>
            <a:fillRect/>
          </a:stretch>
        </p:blipFill>
        <p:spPr bwMode="auto">
          <a:xfrm>
            <a:off x="649288" y="1641801"/>
            <a:ext cx="7580312" cy="4968222"/>
          </a:xfrm>
          <a:prstGeom prst="rect">
            <a:avLst/>
          </a:prstGeom>
          <a:solidFill>
            <a:schemeClr val="bg1"/>
          </a:solid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l-GR" dirty="0"/>
          </a:p>
        </p:txBody>
      </p:sp>
      <p:sp>
        <p:nvSpPr>
          <p:cNvPr id="3" name="Content Placeholder 2"/>
          <p:cNvSpPr>
            <a:spLocks noGrp="1"/>
          </p:cNvSpPr>
          <p:nvPr>
            <p:ph sz="half" idx="1"/>
          </p:nvPr>
        </p:nvSpPr>
        <p:spPr/>
        <p:txBody>
          <a:bodyPr>
            <a:normAutofit fontScale="85000" lnSpcReduction="10000"/>
          </a:bodyPr>
          <a:lstStyle/>
          <a:p>
            <a:r>
              <a:rPr lang="en-US" dirty="0" smtClean="0">
                <a:solidFill>
                  <a:srgbClr val="C00000"/>
                </a:solidFill>
              </a:rPr>
              <a:t>Effort gains are significant!</a:t>
            </a:r>
          </a:p>
          <a:p>
            <a:r>
              <a:rPr lang="en-US" dirty="0" smtClean="0">
                <a:solidFill>
                  <a:srgbClr val="0000FF"/>
                </a:solidFill>
              </a:rPr>
              <a:t>The annotation of few database relations significantly restricts the rewriting time</a:t>
            </a:r>
            <a:r>
              <a:rPr lang="en-US" dirty="0" smtClean="0"/>
              <a:t> (and consequently the overall execution time) </a:t>
            </a:r>
          </a:p>
          <a:p>
            <a:r>
              <a:rPr lang="en-US" dirty="0" smtClean="0"/>
              <a:t>If the rewriting is not constrained early</a:t>
            </a:r>
            <a:br>
              <a:rPr lang="en-US" dirty="0" smtClean="0"/>
            </a:br>
            <a:r>
              <a:rPr lang="en-US" dirty="0" smtClean="0"/>
              <a:t>enough, then the </a:t>
            </a:r>
            <a:r>
              <a:rPr lang="en-US" dirty="0" smtClean="0">
                <a:solidFill>
                  <a:srgbClr val="0000FF"/>
                </a:solidFill>
              </a:rPr>
              <a:t>execution cost grows linearly </a:t>
            </a:r>
            <a:r>
              <a:rPr lang="en-US" dirty="0" smtClean="0"/>
              <a:t>with the size of the ecosystem.</a:t>
            </a:r>
            <a:endParaRPr lang="el-GR" dirty="0"/>
          </a:p>
        </p:txBody>
      </p:sp>
      <p:pic>
        <p:nvPicPr>
          <p:cNvPr id="6" name="Picture 3" descr="C:\USERS\pvassil\RESEARCH\ON_GOING\EVOLUTION\REWRITE_AG\text\working_14p_really\figures\NEW_RESULTES_EFFICIENCY.png"/>
          <p:cNvPicPr>
            <a:picLocks noGrp="1" noChangeAspect="1" noChangeArrowheads="1"/>
          </p:cNvPicPr>
          <p:nvPr>
            <p:ph sz="half" idx="2"/>
          </p:nvPr>
        </p:nvPicPr>
        <p:blipFill>
          <a:blip r:embed="rId2" cstate="print"/>
          <a:stretch>
            <a:fillRect/>
          </a:stretch>
        </p:blipFill>
        <p:spPr bwMode="auto">
          <a:xfrm>
            <a:off x="4648200" y="2539709"/>
            <a:ext cx="4038600" cy="2646944"/>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pic>
        <p:nvPicPr>
          <p:cNvPr id="7" name="Picture 3" descr="MCj04298150000[1]"/>
          <p:cNvPicPr>
            <a:picLocks noChangeAspect="1" noChangeArrowheads="1"/>
          </p:cNvPicPr>
          <p:nvPr/>
        </p:nvPicPr>
        <p:blipFill>
          <a:blip r:embed="rId3" cstate="print"/>
          <a:srcRect/>
          <a:stretch>
            <a:fillRect/>
          </a:stretch>
        </p:blipFill>
        <p:spPr bwMode="auto">
          <a:xfrm>
            <a:off x="7086600" y="914400"/>
            <a:ext cx="1905000" cy="2019300"/>
          </a:xfrm>
          <a:prstGeom prst="rect">
            <a:avLst/>
          </a:prstGeom>
          <a:noFill/>
        </p:spPr>
      </p:pic>
      <p:sp>
        <p:nvSpPr>
          <p:cNvPr id="9" name="Footer Placeholder 8"/>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0" name="Date Placeholder 9"/>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l-GR" dirty="0"/>
          </a:p>
        </p:txBody>
      </p:sp>
      <p:sp>
        <p:nvSpPr>
          <p:cNvPr id="3" name="Text Placeholder 2"/>
          <p:cNvSpPr>
            <a:spLocks noGrp="1"/>
          </p:cNvSpPr>
          <p:nvPr>
            <p:ph type="body" idx="1"/>
          </p:nvPr>
        </p:nvSpPr>
        <p:spPr/>
        <p:txBody>
          <a:bodyPr/>
          <a:lstStyle/>
          <a:p>
            <a:r>
              <a:rPr lang="en-US" dirty="0" smtClean="0"/>
              <a:t>...  and follow up’s not included in the paper</a:t>
            </a:r>
            <a:endParaRPr lang="el-GR" dirty="0"/>
          </a:p>
        </p:txBody>
      </p:sp>
      <p:sp>
        <p:nvSpPr>
          <p:cNvPr id="6" name="Slide Number Placeholder 5"/>
          <p:cNvSpPr>
            <a:spLocks noGrp="1"/>
          </p:cNvSpPr>
          <p:nvPr>
            <p:ph type="sldNum" sz="quarter" idx="12"/>
          </p:nvPr>
        </p:nvSpPr>
        <p:spPr/>
        <p:txBody>
          <a:bodyPr/>
          <a:lstStyle/>
          <a:p>
            <a:fld id="{9D3FCA1A-1E63-4E13-89AD-8C7E829DFA0A}" type="slidenum">
              <a:rPr lang="el-GR" smtClean="0"/>
              <a:pPr/>
              <a:t>45</a:t>
            </a:fld>
            <a:endParaRPr lang="el-GR"/>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8" name="Date Placeholder 7"/>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the evolution of ecosystems is possible</a:t>
            </a:r>
            <a:endParaRPr lang="el-GR" dirty="0"/>
          </a:p>
        </p:txBody>
      </p:sp>
      <p:sp>
        <p:nvSpPr>
          <p:cNvPr id="3" name="Content Placeholder 2"/>
          <p:cNvSpPr>
            <a:spLocks noGrp="1"/>
          </p:cNvSpPr>
          <p:nvPr>
            <p:ph idx="1"/>
          </p:nvPr>
        </p:nvSpPr>
        <p:spPr/>
        <p:txBody>
          <a:bodyPr>
            <a:normAutofit fontScale="92500" lnSpcReduction="20000"/>
          </a:bodyPr>
          <a:lstStyle/>
          <a:p>
            <a:endParaRPr lang="en-US" dirty="0" smtClean="0">
              <a:solidFill>
                <a:srgbClr val="0000FF"/>
              </a:solidFill>
            </a:endParaRPr>
          </a:p>
          <a:p>
            <a:r>
              <a:rPr lang="en-US" dirty="0" smtClean="0"/>
              <a:t>We need to model the ecosystem and annotate it with evolution management techniques that dictate its reaction to future events</a:t>
            </a:r>
          </a:p>
          <a:p>
            <a:r>
              <a:rPr lang="en-US" dirty="0" smtClean="0"/>
              <a:t>We can highlight what is impacted and if there is a veto or not.</a:t>
            </a:r>
          </a:p>
          <a:p>
            <a:r>
              <a:rPr lang="en-US" dirty="0" smtClean="0"/>
              <a:t>We can handle conflicts, suggest automated rewritings and guarantee correctness</a:t>
            </a:r>
          </a:p>
          <a:p>
            <a:r>
              <a:rPr lang="en-US" dirty="0" smtClean="0"/>
              <a:t>We can do it fast and gain effort for all involved stakeholders</a:t>
            </a:r>
            <a:endParaRPr lang="el-GR" dirty="0" smtClean="0"/>
          </a:p>
          <a:p>
            <a:endParaRPr lang="el-GR" dirty="0"/>
          </a:p>
        </p:txBody>
      </p:sp>
      <p:sp>
        <p:nvSpPr>
          <p:cNvPr id="4" name="Slide Number Placeholder 4"/>
          <p:cNvSpPr>
            <a:spLocks noGrp="1"/>
          </p:cNvSpPr>
          <p:nvPr>
            <p:ph type="sldNum" sz="quarter" idx="12"/>
          </p:nvPr>
        </p:nvSpPr>
        <p:spPr/>
        <p:txBody>
          <a:bodyPr/>
          <a:lstStyle/>
          <a:p>
            <a:fld id="{B6F15528-21DE-4FAA-801E-634DDDAF4B2B}" type="slidenum">
              <a:rPr lang="en-US" smtClean="0"/>
              <a:pPr/>
              <a:t>46</a:t>
            </a:fld>
            <a:endParaRPr lang="en-US" dirty="0"/>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an Eye to the Future</a:t>
            </a:r>
            <a:endParaRPr lang="el-GR" dirty="0"/>
          </a:p>
        </p:txBody>
      </p:sp>
      <p:sp>
        <p:nvSpPr>
          <p:cNvPr id="3" name="Content Placeholder 2"/>
          <p:cNvSpPr>
            <a:spLocks noGrp="1"/>
          </p:cNvSpPr>
          <p:nvPr>
            <p:ph idx="1"/>
          </p:nvPr>
        </p:nvSpPr>
        <p:spPr/>
        <p:txBody>
          <a:bodyPr>
            <a:normAutofit/>
          </a:bodyPr>
          <a:lstStyle/>
          <a:p>
            <a:r>
              <a:rPr lang="en-US" dirty="0" smtClean="0"/>
              <a:t>Automatic policy suggestion</a:t>
            </a:r>
          </a:p>
          <a:p>
            <a:r>
              <a:rPr lang="en-US" dirty="0" smtClean="0"/>
              <a:t>Visualization</a:t>
            </a:r>
          </a:p>
          <a:p>
            <a:r>
              <a:rPr lang="en-US" dirty="0" smtClean="0"/>
              <a:t>Extend Hecataeus for other changes (create an index) that change the performance of DBMS.</a:t>
            </a:r>
            <a:endParaRPr lang="el-GR" dirty="0" smtClean="0"/>
          </a:p>
          <a:p>
            <a:r>
              <a:rPr lang="en-US" dirty="0" smtClean="0"/>
              <a:t>Complex events (delete attr@tb1 &amp; attr@tb2, </a:t>
            </a:r>
            <a:r>
              <a:rPr lang="en-US" dirty="0" err="1" smtClean="0"/>
              <a:t>etc</a:t>
            </a:r>
            <a:r>
              <a:rPr lang="en-US" dirty="0" smtClean="0"/>
              <a:t>).</a:t>
            </a:r>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dirty="0"/>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dirty="0"/>
          </a:p>
        </p:txBody>
      </p:sp>
      <p:sp>
        <p:nvSpPr>
          <p:cNvPr id="503" name="TextShape 1"/>
          <p:cNvSpPr txBox="1"/>
          <p:nvPr/>
        </p:nvSpPr>
        <p:spPr>
          <a:xfrm>
            <a:off x="457200" y="274680"/>
            <a:ext cx="8229240" cy="1142640"/>
          </a:xfrm>
          <a:prstGeom prst="rect">
            <a:avLst/>
          </a:prstGeom>
        </p:spPr>
        <p:txBody>
          <a:bodyPr anchor="ctr"/>
          <a:lstStyle/>
          <a:p>
            <a:pPr algn="ctr">
              <a:lnSpc>
                <a:spcPct val="100000"/>
              </a:lnSpc>
            </a:pPr>
            <a:r>
              <a:rPr lang="en-US" sz="4400" smtClean="0">
                <a:solidFill>
                  <a:srgbClr val="000000"/>
                </a:solidFill>
                <a:latin typeface="Calibri"/>
              </a:rPr>
              <a:t>Many thanks for your attention</a:t>
            </a:r>
            <a:endParaRPr lang="en-US"/>
          </a:p>
        </p:txBody>
      </p:sp>
      <p:sp>
        <p:nvSpPr>
          <p:cNvPr id="504" name="TextShape 2"/>
          <p:cNvSpPr txBox="1"/>
          <p:nvPr/>
        </p:nvSpPr>
        <p:spPr>
          <a:xfrm>
            <a:off x="395536" y="1600200"/>
            <a:ext cx="8424936" cy="4525560"/>
          </a:xfrm>
          <a:prstGeom prst="rect">
            <a:avLst/>
          </a:prstGeom>
        </p:spPr>
        <p:txBody>
          <a:bodyPr/>
          <a:lstStyle/>
          <a:p>
            <a:r>
              <a:rPr lang="fr-FR" sz="2800" dirty="0" smtClean="0"/>
              <a:t>http://www.cs.uoi.gr/~pvassil/projects/hecataeus/ http://www.cs.uoi.gr/~pmanousi/publications/2013_ER/</a:t>
            </a:r>
            <a:endParaRPr lang="el-GR" sz="2800" dirty="0" smtClean="0"/>
          </a:p>
        </p:txBody>
      </p:sp>
      <p:pic>
        <p:nvPicPr>
          <p:cNvPr id="6" name="Picture 7" descr="C:\Users\pvassil\AppData\Local\Microsoft\Windows\Temporary Internet Files\Content.IE5\JK8E0TC8\MC900437563[1].wmf"/>
          <p:cNvPicPr>
            <a:picLocks noChangeAspect="1" noChangeArrowheads="1"/>
          </p:cNvPicPr>
          <p:nvPr/>
        </p:nvPicPr>
        <p:blipFill>
          <a:blip r:embed="rId2" cstate="print"/>
          <a:srcRect/>
          <a:stretch>
            <a:fillRect/>
          </a:stretch>
        </p:blipFill>
        <p:spPr bwMode="auto">
          <a:xfrm>
            <a:off x="6732240" y="2636912"/>
            <a:ext cx="1943100" cy="1984375"/>
          </a:xfrm>
          <a:prstGeom prst="rect">
            <a:avLst/>
          </a:prstGeom>
          <a:noFill/>
        </p:spPr>
      </p:pic>
      <p:pic>
        <p:nvPicPr>
          <p:cNvPr id="7" name="Picture 12" descr="C:\Users\pvassil\AppData\Local\Microsoft\Windows\Temporary Internet Files\Content.IE5\JK8E0TC8\MC900442026[1].wmf"/>
          <p:cNvPicPr>
            <a:picLocks noChangeAspect="1" noChangeArrowheads="1"/>
          </p:cNvPicPr>
          <p:nvPr/>
        </p:nvPicPr>
        <p:blipFill>
          <a:blip r:embed="rId3" cstate="print"/>
          <a:srcRect/>
          <a:stretch>
            <a:fillRect/>
          </a:stretch>
        </p:blipFill>
        <p:spPr bwMode="auto">
          <a:xfrm>
            <a:off x="1115616" y="3687415"/>
            <a:ext cx="1631950" cy="1901825"/>
          </a:xfrm>
          <a:prstGeom prst="rect">
            <a:avLst/>
          </a:prstGeom>
          <a:noFill/>
          <a:ln w="9525">
            <a:noFill/>
            <a:miter lim="800000"/>
            <a:headEnd/>
            <a:tailEnd/>
          </a:ln>
        </p:spPr>
      </p:pic>
      <p:pic>
        <p:nvPicPr>
          <p:cNvPr id="8" name="Picture 3" descr="C:\Users\pvassil\AppData\Local\Microsoft\Windows\Temporary Internet Files\Content.IE5\9M71O059\MC900440452[1].wmf"/>
          <p:cNvPicPr>
            <a:picLocks noChangeAspect="1" noChangeArrowheads="1"/>
          </p:cNvPicPr>
          <p:nvPr/>
        </p:nvPicPr>
        <p:blipFill>
          <a:blip r:embed="rId4" cstate="print"/>
          <a:srcRect/>
          <a:stretch>
            <a:fillRect/>
          </a:stretch>
        </p:blipFill>
        <p:spPr bwMode="auto">
          <a:xfrm>
            <a:off x="3131567" y="3877274"/>
            <a:ext cx="1368425" cy="1828800"/>
          </a:xfrm>
          <a:prstGeom prst="rect">
            <a:avLst/>
          </a:prstGeom>
          <a:noFill/>
        </p:spPr>
      </p:pic>
      <p:pic>
        <p:nvPicPr>
          <p:cNvPr id="9" name="Picture 5" descr="C:\Users\pvassil\AppData\Local\Microsoft\Windows\Temporary Internet Files\Content.IE5\JK8E0TC8\MC900440412[1].wmf"/>
          <p:cNvPicPr>
            <a:picLocks noChangeAspect="1" noChangeArrowheads="1"/>
          </p:cNvPicPr>
          <p:nvPr/>
        </p:nvPicPr>
        <p:blipFill>
          <a:blip r:embed="rId5" cstate="print"/>
          <a:srcRect/>
          <a:stretch>
            <a:fillRect/>
          </a:stretch>
        </p:blipFill>
        <p:spPr bwMode="auto">
          <a:xfrm>
            <a:off x="4716016" y="4221088"/>
            <a:ext cx="1830629" cy="1484986"/>
          </a:xfrm>
          <a:prstGeom prst="rect">
            <a:avLst/>
          </a:prstGeom>
          <a:noFill/>
        </p:spPr>
      </p:pic>
      <p:sp>
        <p:nvSpPr>
          <p:cNvPr id="11" name="Footer Placeholder 10"/>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12" name="Date Placeholder 11"/>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Auxiliary slides</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B534F264-710F-462F-ACDF-5EB054FAB7C1}" type="slidenum">
              <a:rPr lang="el-GR" smtClean="0"/>
              <a:pPr/>
              <a:t>49</a:t>
            </a:fld>
            <a:endParaRPr lang="el-GR"/>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a:p>
        </p:txBody>
      </p:sp>
      <p:sp>
        <p:nvSpPr>
          <p:cNvPr id="7" name="Date Placeholder 6"/>
          <p:cNvSpPr>
            <a:spLocks noGrp="1"/>
          </p:cNvSpPr>
          <p:nvPr>
            <p:ph type="dt" sz="half" idx="10"/>
          </p:nvPr>
        </p:nvSpPr>
        <p:spPr/>
        <p:txBody>
          <a:bodyPr/>
          <a:lstStyle/>
          <a:p>
            <a:r>
              <a:rPr lang="el-GR" smtClean="0"/>
              <a:t>ER 2013</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B534F264-710F-462F-ACDF-5EB054FAB7C1}" type="slidenum">
              <a:rPr lang="el-GR" smtClean="0"/>
              <a:pPr/>
              <a:t>5</a:t>
            </a:fld>
            <a:endParaRPr lang="el-GR"/>
          </a:p>
        </p:txBody>
      </p:sp>
      <p:sp>
        <p:nvSpPr>
          <p:cNvPr id="23" name="Footer Placeholder 22"/>
          <p:cNvSpPr>
            <a:spLocks noGrp="1"/>
          </p:cNvSpPr>
          <p:nvPr>
            <p:ph type="ftr" sz="quarter" idx="11"/>
          </p:nvPr>
        </p:nvSpPr>
        <p:spPr/>
        <p:txBody>
          <a:bodyPr/>
          <a:lstStyle/>
          <a:p>
            <a:r>
              <a:rPr lang="fr-FR" dirty="0" smtClean="0"/>
              <a:t>http://www.cs.uoi.gr/~pvassil/projects/hecataeus/ http://www.cs.uoi.gr/~pmanousi/publications/2013_ER/</a:t>
            </a:r>
            <a:endParaRPr lang="el-GR" dirty="0"/>
          </a:p>
        </p:txBody>
      </p:sp>
      <p:sp>
        <p:nvSpPr>
          <p:cNvPr id="24" name="Date Placeholder 23"/>
          <p:cNvSpPr>
            <a:spLocks noGrp="1"/>
          </p:cNvSpPr>
          <p:nvPr>
            <p:ph type="dt" sz="half" idx="10"/>
          </p:nvPr>
        </p:nvSpPr>
        <p:spPr/>
        <p:txBody>
          <a:bodyPr/>
          <a:lstStyle/>
          <a:p>
            <a:r>
              <a:rPr lang="el-GR" dirty="0" smtClean="0"/>
              <a:t>ER 2013</a:t>
            </a:r>
            <a:endParaRPr lang="el-GR" dirty="0"/>
          </a:p>
        </p:txBody>
      </p:sp>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changes &amp; a wish-list</a:t>
            </a:r>
            <a:endParaRPr lang="el-GR" dirty="0"/>
          </a:p>
        </p:txBody>
      </p:sp>
      <p:sp>
        <p:nvSpPr>
          <p:cNvPr id="3" name="Content Placeholder 2"/>
          <p:cNvSpPr>
            <a:spLocks noGrp="1"/>
          </p:cNvSpPr>
          <p:nvPr>
            <p:ph idx="1"/>
          </p:nvPr>
        </p:nvSpPr>
        <p:spPr/>
        <p:txBody>
          <a:bodyPr>
            <a:normAutofit/>
          </a:bodyPr>
          <a:lstStyle/>
          <a:p>
            <a:r>
              <a:rPr lang="en-US" sz="2800" dirty="0" smtClean="0">
                <a:solidFill>
                  <a:srgbClr val="FF0000"/>
                </a:solidFill>
              </a:rPr>
              <a:t>Syntactic</a:t>
            </a:r>
            <a:r>
              <a:rPr lang="en-US" sz="2800" dirty="0" smtClean="0"/>
              <a:t>: scripts &amp; reports simply crash</a:t>
            </a:r>
          </a:p>
          <a:p>
            <a:r>
              <a:rPr lang="en-US" sz="2800" dirty="0" smtClean="0">
                <a:solidFill>
                  <a:srgbClr val="FF0000"/>
                </a:solidFill>
              </a:rPr>
              <a:t>Semantic</a:t>
            </a:r>
            <a:r>
              <a:rPr lang="en-US" sz="2800" dirty="0" smtClean="0"/>
              <a:t>: views and applications can become inconsistent or information losing</a:t>
            </a:r>
          </a:p>
          <a:p>
            <a:r>
              <a:rPr lang="en-US" sz="2800" dirty="0" smtClean="0">
                <a:solidFill>
                  <a:srgbClr val="FF0000"/>
                </a:solidFill>
              </a:rPr>
              <a:t>Performance</a:t>
            </a:r>
            <a:r>
              <a:rPr lang="en-US" sz="2800" dirty="0" smtClean="0"/>
              <a:t>: can vary a lot</a:t>
            </a:r>
          </a:p>
          <a:p>
            <a:endParaRPr lang="en-US" sz="2800" dirty="0" smtClean="0"/>
          </a:p>
          <a:p>
            <a:pPr>
              <a:buNone/>
            </a:pPr>
            <a:r>
              <a:rPr lang="en-US" sz="2800" dirty="0" smtClean="0"/>
              <a:t>We would like: </a:t>
            </a:r>
            <a:r>
              <a:rPr lang="en-US" sz="2800" dirty="0" smtClean="0">
                <a:solidFill>
                  <a:srgbClr val="0000FF"/>
                </a:solidFill>
              </a:rPr>
              <a:t>evolution predictability, </a:t>
            </a:r>
            <a:r>
              <a:rPr lang="en-US" sz="2800" dirty="0" smtClean="0"/>
              <a:t>i.e., control of </a:t>
            </a:r>
            <a:r>
              <a:rPr lang="en-US" sz="2800" dirty="0" smtClean="0">
                <a:solidFill>
                  <a:srgbClr val="FF0000"/>
                </a:solidFill>
              </a:rPr>
              <a:t>what will be affected, </a:t>
            </a:r>
            <a:r>
              <a:rPr lang="en-US" sz="2800" dirty="0" smtClean="0">
                <a:solidFill>
                  <a:srgbClr val="0000FF"/>
                </a:solidFill>
              </a:rPr>
              <a:t>before</a:t>
            </a:r>
            <a:r>
              <a:rPr lang="en-US" sz="2800" dirty="0" smtClean="0"/>
              <a:t> changes happen </a:t>
            </a:r>
            <a:r>
              <a:rPr lang="en-US" sz="2800" dirty="0" err="1" smtClean="0"/>
              <a:t>s.t</a:t>
            </a:r>
            <a:r>
              <a:rPr lang="en-US" sz="2800" dirty="0" smtClean="0"/>
              <a:t>., we can find ways to quarantine effects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4400" dirty="0" smtClean="0"/>
              <a:t>Problem definition</a:t>
            </a:r>
            <a:endParaRPr lang="en-US" sz="4400" dirty="0"/>
          </a:p>
        </p:txBody>
      </p:sp>
      <p:sp>
        <p:nvSpPr>
          <p:cNvPr id="9" name="Text Placeholder 8"/>
          <p:cNvSpPr>
            <a:spLocks noGrp="1"/>
          </p:cNvSpPr>
          <p:nvPr>
            <p:ph idx="1"/>
          </p:nvPr>
        </p:nvSpPr>
        <p:spPr/>
        <p:txBody>
          <a:bodyPr numCol="1">
            <a:normAutofit fontScale="92500" lnSpcReduction="20000"/>
          </a:bodyPr>
          <a:lstStyle/>
          <a:p>
            <a:pPr algn="just">
              <a:buFont typeface="Arial" pitchFamily="34" charset="0"/>
              <a:buChar char="•"/>
            </a:pPr>
            <a:r>
              <a:rPr lang="en-US" sz="2800" i="1" dirty="0" smtClean="0">
                <a:latin typeface="Calibri" pitchFamily="34" charset="0"/>
              </a:rPr>
              <a:t>Changes on a database schema may cause syntactic or semantic inconsistency in its surrounding applications; </a:t>
            </a:r>
            <a:r>
              <a:rPr lang="en-US" sz="2800" i="1" dirty="0" smtClean="0">
                <a:solidFill>
                  <a:srgbClr val="0000FF"/>
                </a:solidFill>
                <a:latin typeface="Calibri" pitchFamily="34" charset="0"/>
              </a:rPr>
              <a:t>is there a way to regulate the evolution of the database</a:t>
            </a:r>
            <a:r>
              <a:rPr lang="en-US" sz="2800" i="1" dirty="0" smtClean="0">
                <a:latin typeface="Calibri" pitchFamily="34" charset="0"/>
              </a:rPr>
              <a:t> in a way that application needs are taken into account?</a:t>
            </a:r>
          </a:p>
          <a:p>
            <a:pPr algn="just"/>
            <a:r>
              <a:rPr lang="en-US" sz="2800" i="1" dirty="0" smtClean="0">
                <a:latin typeface="Calibri" pitchFamily="34" charset="0"/>
              </a:rPr>
              <a:t>If there are </a:t>
            </a:r>
            <a:r>
              <a:rPr lang="en-US" sz="2800" i="1" dirty="0" smtClean="0">
                <a:solidFill>
                  <a:srgbClr val="FF0000"/>
                </a:solidFill>
                <a:latin typeface="Calibri" pitchFamily="34" charset="0"/>
              </a:rPr>
              <a:t>conflicts</a:t>
            </a:r>
            <a:r>
              <a:rPr lang="en-US" sz="2800" i="1" dirty="0" smtClean="0">
                <a:latin typeface="Calibri" pitchFamily="34" charset="0"/>
              </a:rPr>
              <a:t> between the applications’ needs on the acceptance or rejection of a change in the database, </a:t>
            </a:r>
            <a:r>
              <a:rPr lang="en-US" sz="2800" i="1" dirty="0" smtClean="0">
                <a:solidFill>
                  <a:srgbClr val="FF0000"/>
                </a:solidFill>
                <a:latin typeface="Calibri" pitchFamily="34" charset="0"/>
              </a:rPr>
              <a:t>is there a possibility of satisfying all the different constraints?</a:t>
            </a:r>
          </a:p>
          <a:p>
            <a:pPr algn="just">
              <a:buFont typeface="Arial" pitchFamily="34" charset="0"/>
              <a:buChar char="•"/>
            </a:pPr>
            <a:r>
              <a:rPr lang="en-US" sz="2800" i="1" dirty="0" smtClean="0">
                <a:latin typeface="Calibri" pitchFamily="34" charset="0"/>
              </a:rPr>
              <a:t>If conflicts are eventually resolved and, for every affected module we know whether to accept or reject a change, </a:t>
            </a:r>
            <a:r>
              <a:rPr lang="en-US" sz="2800" i="1" dirty="0" smtClean="0">
                <a:solidFill>
                  <a:srgbClr val="0000FF"/>
                </a:solidFill>
                <a:latin typeface="Calibri" pitchFamily="34" charset="0"/>
              </a:rPr>
              <a:t>how can we rewrite the ecosystem </a:t>
            </a:r>
            <a:r>
              <a:rPr lang="en-US" sz="2800" i="1" dirty="0" smtClean="0">
                <a:latin typeface="Calibri" pitchFamily="34" charset="0"/>
              </a:rPr>
              <a:t>to reflect the new status?</a:t>
            </a:r>
          </a:p>
          <a:p>
            <a:pPr algn="just">
              <a:buFont typeface="Arial" pitchFamily="34" charset="0"/>
              <a:buChar char="•"/>
            </a:pPr>
            <a:endParaRPr lang="en-US" sz="2800" i="1" dirty="0">
              <a:latin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B534F264-710F-462F-ACDF-5EB054FAB7C1}" type="slidenum">
              <a:rPr lang="el-GR" smtClean="0"/>
              <a:pPr/>
              <a:t>52</a:t>
            </a:fld>
            <a:endParaRPr lang="el-GR"/>
          </a:p>
        </p:txBody>
      </p:sp>
      <p:sp>
        <p:nvSpPr>
          <p:cNvPr id="25" name="Footer Placeholder 24"/>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26" name="Date Placeholder 25"/>
          <p:cNvSpPr>
            <a:spLocks noGrp="1"/>
          </p:cNvSpPr>
          <p:nvPr>
            <p:ph type="dt" sz="half" idx="10"/>
          </p:nvPr>
        </p:nvSpPr>
        <p:spPr/>
        <p:txBody>
          <a:bodyPr/>
          <a:lstStyle/>
          <a:p>
            <a:r>
              <a:rPr lang="el-GR" dirty="0" smtClean="0"/>
              <a:t>ER 2013</a:t>
            </a:r>
            <a:endParaRPr lang="el-GR" dirty="0"/>
          </a:p>
        </p:txBody>
      </p:sp>
      <p:sp>
        <p:nvSpPr>
          <p:cNvPr id="23554" name="Title 1"/>
          <p:cNvSpPr>
            <a:spLocks noGrp="1"/>
          </p:cNvSpPr>
          <p:nvPr>
            <p:ph type="title"/>
          </p:nvPr>
        </p:nvSpPr>
        <p:spPr>
          <a:xfrm>
            <a:off x="457200" y="115888"/>
            <a:ext cx="8229600" cy="1143000"/>
          </a:xfrm>
        </p:spPr>
        <p:txBody>
          <a:bodyPr>
            <a:normAutofit/>
          </a:bodyPr>
          <a:lstStyle/>
          <a:p>
            <a:pPr eaLnBrk="1" hangingPunct="1"/>
            <a:r>
              <a:rPr lang="en-US" dirty="0" smtClean="0">
                <a:solidFill>
                  <a:srgbClr val="0000FF"/>
                </a:solidFill>
              </a:rPr>
              <a:t>Policies</a:t>
            </a:r>
            <a:r>
              <a:rPr lang="en-US" dirty="0" smtClean="0"/>
              <a:t> at various nodes</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28184" y="162880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35248" y="352844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56176" y="4077072"/>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deletion</a:t>
            </a:r>
            <a:endParaRPr lang="en-US" i="1" dirty="0"/>
          </a:p>
        </p:txBody>
      </p:sp>
      <p:sp>
        <p:nvSpPr>
          <p:cNvPr id="23556" name="TextBox 14"/>
          <p:cNvSpPr txBox="1">
            <a:spLocks noChangeArrowheads="1"/>
          </p:cNvSpPr>
          <p:nvPr/>
        </p:nvSpPr>
        <p:spPr bwMode="auto">
          <a:xfrm>
            <a:off x="323528" y="6095037"/>
            <a:ext cx="4032448" cy="646331"/>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b="1" i="1" dirty="0" smtClean="0"/>
              <a:t>Policies to </a:t>
            </a:r>
            <a:r>
              <a:rPr lang="en-US" b="1" i="1" dirty="0" smtClean="0">
                <a:solidFill>
                  <a:srgbClr val="FFFF00"/>
                </a:solidFill>
              </a:rPr>
              <a:t>predetermine the modules’ reaction to a hypothetical event</a:t>
            </a:r>
            <a:endParaRPr lang="en-US" b="1" i="1" dirty="0"/>
          </a:p>
        </p:txBody>
      </p:sp>
      <p:sp>
        <p:nvSpPr>
          <p:cNvPr id="24" name="TextBox 23"/>
          <p:cNvSpPr txBox="1"/>
          <p:nvPr/>
        </p:nvSpPr>
        <p:spPr>
          <a:xfrm>
            <a:off x="4752528" y="984785"/>
            <a:ext cx="4283968" cy="5324535"/>
          </a:xfrm>
          <a:prstGeom prst="rect">
            <a:avLst/>
          </a:prstGeom>
          <a:solidFill>
            <a:schemeClr val="accent6">
              <a:lumMod val="20000"/>
              <a:lumOff val="80000"/>
            </a:schemeClr>
          </a:solidFill>
          <a:ln>
            <a:solidFill>
              <a:schemeClr val="accent1"/>
            </a:solidFill>
          </a:ln>
        </p:spPr>
        <p:txBody>
          <a:bodyPr wrap="square" rtlCol="0">
            <a:spAutoFit/>
          </a:bodyPr>
          <a:lstStyle/>
          <a:p>
            <a:r>
              <a:rPr lang="en-US" sz="1000" dirty="0" smtClean="0">
                <a:latin typeface="Consolas" pitchFamily="49" charset="0"/>
                <a:cs typeface="Consolas" pitchFamily="49" charset="0"/>
              </a:rPr>
              <a:t>RELATION.OUT.SELF: on ADD_ATTRIBUTE then PROPAGATE;</a:t>
            </a:r>
          </a:p>
          <a:p>
            <a:r>
              <a:rPr lang="en-US" sz="1000" dirty="0" smtClean="0">
                <a:latin typeface="Consolas" pitchFamily="49" charset="0"/>
                <a:cs typeface="Consolas" pitchFamily="49" charset="0"/>
              </a:rPr>
              <a:t>RELATION.OUT.SELF: on DELETE_SELF then PROPAGATE;</a:t>
            </a:r>
          </a:p>
          <a:p>
            <a:r>
              <a:rPr lang="en-US" sz="1000" dirty="0" smtClean="0">
                <a:latin typeface="Consolas" pitchFamily="49" charset="0"/>
                <a:cs typeface="Consolas" pitchFamily="49" charset="0"/>
              </a:rPr>
              <a:t>RELATION.OUT.SELF: on RENAME_SELF then PROPAGATE;</a:t>
            </a:r>
          </a:p>
          <a:p>
            <a:r>
              <a:rPr lang="en-US" sz="1000" dirty="0" smtClean="0">
                <a:latin typeface="Consolas" pitchFamily="49" charset="0"/>
                <a:cs typeface="Consolas" pitchFamily="49" charset="0"/>
              </a:rPr>
              <a:t>RELATION.OUT.ATTRIBUTES: on DELETE_SELF then PROPAGATE;</a:t>
            </a:r>
          </a:p>
          <a:p>
            <a:pPr>
              <a:spcAft>
                <a:spcPts val="600"/>
              </a:spcAft>
            </a:pPr>
            <a:r>
              <a:rPr lang="en-US" sz="1000" dirty="0" smtClean="0">
                <a:latin typeface="Consolas" pitchFamily="49" charset="0"/>
                <a:cs typeface="Consolas" pitchFamily="49" charset="0"/>
              </a:rPr>
              <a:t>RELATION.OUT.ATTRIBUTES: on RENAME_SELF then PROPAGATE;</a:t>
            </a:r>
          </a:p>
          <a:p>
            <a:r>
              <a:rPr lang="en-US" sz="1000" dirty="0" smtClean="0">
                <a:latin typeface="Consolas" pitchFamily="49" charset="0"/>
                <a:cs typeface="Consolas" pitchFamily="49" charset="0"/>
              </a:rPr>
              <a:t>VIEW.OUT.SELF: on ADD_ATTRIBUTE then PROPAGATE;</a:t>
            </a:r>
          </a:p>
          <a:p>
            <a:r>
              <a:rPr lang="en-US" sz="1000" dirty="0" smtClean="0">
                <a:latin typeface="Consolas" pitchFamily="49" charset="0"/>
                <a:cs typeface="Consolas" pitchFamily="49" charset="0"/>
              </a:rPr>
              <a:t>VIEW.OUT.SELF: on ADD_ATTRIBUTE_PROVIDER then PROPAGATE;</a:t>
            </a:r>
          </a:p>
          <a:p>
            <a:r>
              <a:rPr lang="en-US" sz="1000" dirty="0" smtClean="0">
                <a:latin typeface="Consolas" pitchFamily="49" charset="0"/>
                <a:cs typeface="Consolas" pitchFamily="49" charset="0"/>
              </a:rPr>
              <a:t>VIEW.OUT.SELF: on DELETE_SELF then PROPAGATE;</a:t>
            </a:r>
          </a:p>
          <a:p>
            <a:r>
              <a:rPr lang="en-US" sz="1000" dirty="0" smtClean="0">
                <a:latin typeface="Consolas" pitchFamily="49" charset="0"/>
                <a:cs typeface="Consolas" pitchFamily="49" charset="0"/>
              </a:rPr>
              <a:t>VIEW.OUT.SELF: on RENAME_SELF then PROPAGATE;</a:t>
            </a:r>
          </a:p>
          <a:p>
            <a:r>
              <a:rPr lang="en-US" sz="1000" dirty="0" smtClean="0">
                <a:latin typeface="Consolas" pitchFamily="49" charset="0"/>
                <a:cs typeface="Consolas" pitchFamily="49" charset="0"/>
              </a:rPr>
              <a:t>VIEW.OUT.ATTRIBUTES: on DELETE_SELF then PROPAGATE;</a:t>
            </a:r>
          </a:p>
          <a:p>
            <a:r>
              <a:rPr lang="en-US" sz="1000" dirty="0" smtClean="0">
                <a:latin typeface="Consolas" pitchFamily="49" charset="0"/>
                <a:cs typeface="Consolas" pitchFamily="49" charset="0"/>
              </a:rPr>
              <a:t>VIEW.OUT.ATTRIBUTES: on RENAME_SELF then PROPAGATE;</a:t>
            </a:r>
          </a:p>
          <a:p>
            <a:r>
              <a:rPr lang="en-US" sz="1000" dirty="0" smtClean="0">
                <a:latin typeface="Consolas" pitchFamily="49" charset="0"/>
                <a:cs typeface="Consolas" pitchFamily="49" charset="0"/>
              </a:rPr>
              <a:t>VIEW.OUT.ATTRIBUTES: on DELETE_PROVIDER then PROPAGATE;</a:t>
            </a:r>
          </a:p>
          <a:p>
            <a:r>
              <a:rPr lang="en-US" sz="1000" dirty="0" smtClean="0">
                <a:latin typeface="Consolas" pitchFamily="49" charset="0"/>
                <a:cs typeface="Consolas" pitchFamily="49" charset="0"/>
              </a:rPr>
              <a:t>VIEW.OUT.ATTRIBUTES: on RENAME_PROVIDER then PROPAGATE;</a:t>
            </a:r>
          </a:p>
          <a:p>
            <a:r>
              <a:rPr lang="en-US" sz="1000" dirty="0" smtClean="0">
                <a:latin typeface="Consolas" pitchFamily="49" charset="0"/>
                <a:cs typeface="Consolas" pitchFamily="49" charset="0"/>
              </a:rPr>
              <a:t>VIEW.IN.SELF: on DELETE_PROVIDER then PROPAGATE;</a:t>
            </a:r>
          </a:p>
          <a:p>
            <a:r>
              <a:rPr lang="en-US" sz="1000" dirty="0" smtClean="0">
                <a:latin typeface="Consolas" pitchFamily="49" charset="0"/>
                <a:cs typeface="Consolas" pitchFamily="49" charset="0"/>
              </a:rPr>
              <a:t>VIEW.IN.SELF: on RENAME_PROVIDER then PROPAGATE;</a:t>
            </a:r>
          </a:p>
          <a:p>
            <a:r>
              <a:rPr lang="en-US" sz="1000" dirty="0" smtClean="0">
                <a:latin typeface="Consolas" pitchFamily="49" charset="0"/>
                <a:cs typeface="Consolas" pitchFamily="49" charset="0"/>
              </a:rPr>
              <a:t>VIEW.IN.SELF: on ADD_ATTRIBUTE_PROVIDER then PROPAGATE;</a:t>
            </a:r>
          </a:p>
          <a:p>
            <a:r>
              <a:rPr lang="en-US" sz="1000" dirty="0" smtClean="0">
                <a:latin typeface="Consolas" pitchFamily="49" charset="0"/>
                <a:cs typeface="Consolas" pitchFamily="49" charset="0"/>
              </a:rPr>
              <a:t>VIEW.IN.ATTRIBUTES: on DELETE_PROVIDER then PROPAGATE;</a:t>
            </a:r>
          </a:p>
          <a:p>
            <a:r>
              <a:rPr lang="en-US" sz="1000" dirty="0" smtClean="0">
                <a:latin typeface="Consolas" pitchFamily="49" charset="0"/>
                <a:cs typeface="Consolas" pitchFamily="49" charset="0"/>
              </a:rPr>
              <a:t>VIEW.IN.ATTRIBUTES: on RENAME_PROVIDER then PROPAGATE;</a:t>
            </a:r>
          </a:p>
          <a:p>
            <a:pPr>
              <a:spcAft>
                <a:spcPts val="600"/>
              </a:spcAft>
            </a:pPr>
            <a:r>
              <a:rPr lang="en-US" sz="1000" dirty="0" smtClean="0">
                <a:latin typeface="Consolas" pitchFamily="49" charset="0"/>
                <a:cs typeface="Consolas" pitchFamily="49" charset="0"/>
              </a:rPr>
              <a:t>VIEW.SMTX.SELF: on ALTER_SEMANTICS then PROPAGATE;</a:t>
            </a:r>
          </a:p>
          <a:p>
            <a:r>
              <a:rPr lang="en-US" sz="1000" dirty="0" smtClean="0">
                <a:latin typeface="Consolas" pitchFamily="49" charset="0"/>
                <a:cs typeface="Consolas" pitchFamily="49" charset="0"/>
              </a:rPr>
              <a:t>QUERY.OUT.SELF: on ADD_ATTRIBUTE then PROPAGATE;</a:t>
            </a:r>
          </a:p>
          <a:p>
            <a:r>
              <a:rPr lang="en-US" sz="1000" dirty="0" smtClean="0">
                <a:latin typeface="Consolas" pitchFamily="49" charset="0"/>
                <a:cs typeface="Consolas" pitchFamily="49" charset="0"/>
              </a:rPr>
              <a:t>QUERY.OUT.SELF: on ADD_ATTRIBUTE_PROVIDER then PROPAGATE;</a:t>
            </a:r>
          </a:p>
          <a:p>
            <a:r>
              <a:rPr lang="en-US" sz="1000" dirty="0" smtClean="0">
                <a:latin typeface="Consolas" pitchFamily="49" charset="0"/>
                <a:cs typeface="Consolas" pitchFamily="49" charset="0"/>
              </a:rPr>
              <a:t>QUERY.OUT.SELF: on DELETE_SELF then PROPAGATE;</a:t>
            </a:r>
          </a:p>
          <a:p>
            <a:r>
              <a:rPr lang="en-US" sz="1000" dirty="0" smtClean="0">
                <a:latin typeface="Consolas" pitchFamily="49" charset="0"/>
                <a:cs typeface="Consolas" pitchFamily="49" charset="0"/>
              </a:rPr>
              <a:t>QUERY.OUT.SELF: on RENAME_SELF then PROPAGATE;</a:t>
            </a:r>
          </a:p>
          <a:p>
            <a:r>
              <a:rPr lang="en-US" sz="1000" dirty="0" smtClean="0">
                <a:latin typeface="Consolas" pitchFamily="49" charset="0"/>
                <a:cs typeface="Consolas" pitchFamily="49" charset="0"/>
              </a:rPr>
              <a:t>QUERY.OUT.ATTRIBUTES: on DELETE_SELF then PROPAGATE;</a:t>
            </a:r>
          </a:p>
          <a:p>
            <a:r>
              <a:rPr lang="en-US" sz="1000" dirty="0" smtClean="0">
                <a:latin typeface="Consolas" pitchFamily="49" charset="0"/>
                <a:cs typeface="Consolas" pitchFamily="49" charset="0"/>
              </a:rPr>
              <a:t>QUERY.OUT.ATTRIBUTES: on RENAME_SELF then PROPAGATE;</a:t>
            </a:r>
          </a:p>
          <a:p>
            <a:r>
              <a:rPr lang="en-US" sz="1000" dirty="0" smtClean="0">
                <a:latin typeface="Consolas" pitchFamily="49" charset="0"/>
                <a:cs typeface="Consolas" pitchFamily="49" charset="0"/>
              </a:rPr>
              <a:t>QUERY.OUT.ATTRIBUTES: on DELETE_PROVIDER then PROPAGATE;</a:t>
            </a:r>
          </a:p>
          <a:p>
            <a:r>
              <a:rPr lang="en-US" sz="1000" dirty="0" smtClean="0">
                <a:latin typeface="Consolas" pitchFamily="49" charset="0"/>
                <a:cs typeface="Consolas" pitchFamily="49" charset="0"/>
              </a:rPr>
              <a:t>QUERY.OUT.ATTRIBUTES: on RENAME_PROVIDER then PROPAGATE;</a:t>
            </a:r>
          </a:p>
          <a:p>
            <a:r>
              <a:rPr lang="en-US" sz="1000" dirty="0" smtClean="0">
                <a:latin typeface="Consolas" pitchFamily="49" charset="0"/>
                <a:cs typeface="Consolas" pitchFamily="49" charset="0"/>
              </a:rPr>
              <a:t>QUERY.IN.SELF: on DELETE_PROVIDER then PROPAGATE;</a:t>
            </a:r>
          </a:p>
          <a:p>
            <a:r>
              <a:rPr lang="en-US" sz="1000" dirty="0" smtClean="0">
                <a:latin typeface="Consolas" pitchFamily="49" charset="0"/>
                <a:cs typeface="Consolas" pitchFamily="49" charset="0"/>
              </a:rPr>
              <a:t>QUERY.IN.SELF: on RENAME_PROVIDER then PROPAGATE;</a:t>
            </a:r>
          </a:p>
          <a:p>
            <a:r>
              <a:rPr lang="en-US" sz="1000" dirty="0" smtClean="0">
                <a:latin typeface="Consolas" pitchFamily="49" charset="0"/>
                <a:cs typeface="Consolas" pitchFamily="49" charset="0"/>
              </a:rPr>
              <a:t>QUERY.IN.SELF: on ADD_ATTRIBUTE_PROVIDER then PROPAGATE;</a:t>
            </a:r>
          </a:p>
          <a:p>
            <a:r>
              <a:rPr lang="en-US" sz="1000" dirty="0" smtClean="0">
                <a:latin typeface="Consolas" pitchFamily="49" charset="0"/>
                <a:cs typeface="Consolas" pitchFamily="49" charset="0"/>
              </a:rPr>
              <a:t>QUERY.IN.ATTRIBUTES: on DELETE_PROVIDER then PROPAGATE;</a:t>
            </a:r>
          </a:p>
          <a:p>
            <a:r>
              <a:rPr lang="en-US" sz="1000" dirty="0" smtClean="0">
                <a:latin typeface="Consolas" pitchFamily="49" charset="0"/>
                <a:cs typeface="Consolas" pitchFamily="49" charset="0"/>
              </a:rPr>
              <a:t>QUERY.IN.ATTRIBUTES: on RENAME_PROVIDER then PROPAGATE;</a:t>
            </a:r>
          </a:p>
          <a:p>
            <a:r>
              <a:rPr lang="en-US" sz="1000" dirty="0" smtClean="0">
                <a:latin typeface="Consolas" pitchFamily="49" charset="0"/>
                <a:cs typeface="Consolas" pitchFamily="49" charset="0"/>
              </a:rPr>
              <a:t>QUERY.SMTX.SELF: on ALTER_SEMANTICS then PROPAGATE;</a:t>
            </a:r>
          </a:p>
        </p:txBody>
      </p:sp>
      <p:sp>
        <p:nvSpPr>
          <p:cNvPr id="3" name="Rounded Rectangle 2"/>
          <p:cNvSpPr/>
          <p:nvPr/>
        </p:nvSpPr>
        <p:spPr>
          <a:xfrm>
            <a:off x="4752528" y="3390810"/>
            <a:ext cx="4283968" cy="171448"/>
          </a:xfrm>
          <a:prstGeom prst="roundRect">
            <a:avLst/>
          </a:prstGeom>
          <a:solidFill>
            <a:schemeClr val="accent3">
              <a:lumMod val="60000"/>
              <a:lumOff val="40000"/>
              <a:alpha val="42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sp>
        <p:nvSpPr>
          <p:cNvPr id="23" name="Rounded Rectangle 22"/>
          <p:cNvSpPr/>
          <p:nvPr/>
        </p:nvSpPr>
        <p:spPr>
          <a:xfrm>
            <a:off x="4752528" y="1866340"/>
            <a:ext cx="4283968" cy="288032"/>
          </a:xfrm>
          <a:prstGeom prst="roundRect">
            <a:avLst/>
          </a:prstGeom>
          <a:solidFill>
            <a:schemeClr val="accent3">
              <a:lumMod val="60000"/>
              <a:lumOff val="40000"/>
              <a:alpha val="42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solidFill>
                  <a:srgbClr val="000000"/>
                </a:solidFill>
              </a:rPr>
              <a:t>Theoretical Guarantees</a:t>
            </a:r>
            <a:r>
              <a:rPr lang="en-US" dirty="0" smtClean="0"/>
              <a:t/>
            </a:r>
            <a:br>
              <a:rPr lang="en-US" dirty="0" smtClean="0"/>
            </a:br>
            <a:endParaRPr lang="el-GR" dirty="0"/>
          </a:p>
        </p:txBody>
      </p:sp>
      <p:sp>
        <p:nvSpPr>
          <p:cNvPr id="10" name="Content Placeholder 9"/>
          <p:cNvSpPr>
            <a:spLocks noGrp="1"/>
          </p:cNvSpPr>
          <p:nvPr>
            <p:ph idx="1"/>
          </p:nvPr>
        </p:nvSpPr>
        <p:spPr/>
        <p:txBody>
          <a:bodyPr>
            <a:normAutofit/>
          </a:bodyPr>
          <a:lstStyle/>
          <a:p>
            <a:pPr>
              <a:buFont typeface="Arial"/>
              <a:buChar char="•"/>
            </a:pPr>
            <a:r>
              <a:rPr lang="en-US" sz="2400" dirty="0" smtClean="0">
                <a:solidFill>
                  <a:srgbClr val="000000"/>
                </a:solidFill>
              </a:rPr>
              <a:t>At the </a:t>
            </a:r>
            <a:r>
              <a:rPr lang="en-US" sz="2400" u="sng" dirty="0" smtClean="0">
                <a:solidFill>
                  <a:srgbClr val="000000"/>
                </a:solidFill>
              </a:rPr>
              <a:t>inter-module</a:t>
            </a:r>
            <a:r>
              <a:rPr lang="en-US" sz="2400" dirty="0" smtClean="0">
                <a:solidFill>
                  <a:srgbClr val="000000"/>
                </a:solidFill>
              </a:rPr>
              <a:t> level</a:t>
            </a:r>
            <a:endParaRPr lang="en-US" dirty="0" smtClean="0"/>
          </a:p>
          <a:p>
            <a:pPr marL="742950" lvl="2" indent="-342900">
              <a:buSzPct val="100000"/>
              <a:buFont typeface="Arial"/>
              <a:buChar char="•"/>
            </a:pPr>
            <a:r>
              <a:rPr lang="en-US" sz="2000" dirty="0" smtClean="0">
                <a:solidFill>
                  <a:srgbClr val="000000"/>
                </a:solidFill>
              </a:rPr>
              <a:t>Theorem 1 (</a:t>
            </a:r>
            <a:r>
              <a:rPr lang="en-US" sz="2000" dirty="0" smtClean="0">
                <a:solidFill>
                  <a:srgbClr val="0000FF"/>
                </a:solidFill>
              </a:rPr>
              <a:t>termination</a:t>
            </a:r>
            <a:r>
              <a:rPr lang="en-US" sz="2000" dirty="0" smtClean="0">
                <a:solidFill>
                  <a:srgbClr val="000000"/>
                </a:solidFill>
              </a:rPr>
              <a:t>). The message propagation at the inter-module level terminates.</a:t>
            </a:r>
          </a:p>
          <a:p>
            <a:pPr marL="742950" lvl="2" indent="-342900">
              <a:buSzPct val="100000"/>
              <a:buFont typeface="Arial"/>
              <a:buChar char="•"/>
            </a:pPr>
            <a:r>
              <a:rPr lang="en-US" sz="2000" dirty="0" smtClean="0">
                <a:solidFill>
                  <a:srgbClr val="000000"/>
                </a:solidFill>
              </a:rPr>
              <a:t>Theorem 2 (</a:t>
            </a:r>
            <a:r>
              <a:rPr lang="en-US" sz="2000" dirty="0" smtClean="0">
                <a:solidFill>
                  <a:srgbClr val="C00000"/>
                </a:solidFill>
              </a:rPr>
              <a:t>unique status</a:t>
            </a:r>
            <a:r>
              <a:rPr lang="en-US" sz="2000" dirty="0" smtClean="0">
                <a:solidFill>
                  <a:srgbClr val="000000"/>
                </a:solidFill>
              </a:rPr>
              <a:t>). Each module in the graph will assume a unique status once the message propagation terminates.</a:t>
            </a:r>
          </a:p>
          <a:p>
            <a:pPr marL="742950" lvl="2" indent="-342900">
              <a:buSzPct val="100000"/>
              <a:buFont typeface="Arial"/>
              <a:buChar char="•"/>
            </a:pPr>
            <a:r>
              <a:rPr lang="en-US" sz="2000" dirty="0" smtClean="0">
                <a:solidFill>
                  <a:srgbClr val="000000"/>
                </a:solidFill>
              </a:rPr>
              <a:t>Theorem 3 (</a:t>
            </a:r>
            <a:r>
              <a:rPr lang="en-US" sz="2000" dirty="0" smtClean="0">
                <a:solidFill>
                  <a:srgbClr val="0000FF"/>
                </a:solidFill>
              </a:rPr>
              <a:t>correctness</a:t>
            </a:r>
            <a:r>
              <a:rPr lang="en-US" sz="2000" dirty="0" smtClean="0">
                <a:solidFill>
                  <a:srgbClr val="000000"/>
                </a:solidFill>
              </a:rPr>
              <a:t>). Messages are correctly propagated to the modules of the graph</a:t>
            </a:r>
          </a:p>
          <a:p>
            <a:pPr>
              <a:buFont typeface="Arial"/>
              <a:buChar char="•"/>
            </a:pPr>
            <a:r>
              <a:rPr lang="en-US" sz="2400" dirty="0" smtClean="0">
                <a:solidFill>
                  <a:srgbClr val="000000"/>
                </a:solidFill>
              </a:rPr>
              <a:t>At the </a:t>
            </a:r>
            <a:r>
              <a:rPr lang="en-US" sz="2400" u="sng" dirty="0" smtClean="0">
                <a:solidFill>
                  <a:srgbClr val="000000"/>
                </a:solidFill>
              </a:rPr>
              <a:t>intra-module</a:t>
            </a:r>
            <a:r>
              <a:rPr lang="en-US" sz="2400" dirty="0" smtClean="0">
                <a:solidFill>
                  <a:srgbClr val="000000"/>
                </a:solidFill>
              </a:rPr>
              <a:t> level</a:t>
            </a:r>
          </a:p>
          <a:p>
            <a:pPr marL="742950" lvl="2" indent="-342900">
              <a:buSzPct val="100000"/>
              <a:buFont typeface="Arial"/>
              <a:buChar char="•"/>
            </a:pPr>
            <a:r>
              <a:rPr lang="en-US" sz="2000" dirty="0" smtClean="0">
                <a:solidFill>
                  <a:srgbClr val="000000"/>
                </a:solidFill>
              </a:rPr>
              <a:t>Theorem 4 (</a:t>
            </a:r>
            <a:r>
              <a:rPr lang="en-US" sz="2000" dirty="0" smtClean="0">
                <a:solidFill>
                  <a:srgbClr val="C00000"/>
                </a:solidFill>
              </a:rPr>
              <a:t>termination and correctness</a:t>
            </a:r>
            <a:r>
              <a:rPr lang="en-US" sz="2000" dirty="0" smtClean="0">
                <a:solidFill>
                  <a:srgbClr val="000000"/>
                </a:solidFill>
              </a:rPr>
              <a:t>). The message propagation at the intra</a:t>
            </a:r>
            <a:r>
              <a:rPr lang="el-GR" sz="2000" dirty="0" smtClean="0">
                <a:solidFill>
                  <a:srgbClr val="000000"/>
                </a:solidFill>
              </a:rPr>
              <a:t>-</a:t>
            </a:r>
            <a:r>
              <a:rPr lang="en-US" sz="2000" dirty="0" smtClean="0">
                <a:solidFill>
                  <a:srgbClr val="000000"/>
                </a:solidFill>
              </a:rPr>
              <a:t>module level terminates and each node assumes a status.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dirty="0"/>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pic>
        <p:nvPicPr>
          <p:cNvPr id="11" name="Picture 10"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69622" y="116632"/>
            <a:ext cx="1622858" cy="1296144"/>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Message initiation</a:t>
            </a:r>
            <a:endParaRPr lang="el-GR" dirty="0"/>
          </a:p>
        </p:txBody>
      </p:sp>
      <p:sp>
        <p:nvSpPr>
          <p:cNvPr id="3" name="Content Placeholder 2"/>
          <p:cNvSpPr>
            <a:spLocks noGrp="1"/>
          </p:cNvSpPr>
          <p:nvPr>
            <p:ph idx="1"/>
          </p:nvPr>
        </p:nvSpPr>
        <p:spPr/>
        <p:txBody>
          <a:bodyPr/>
          <a:lstStyle/>
          <a:p>
            <a:r>
              <a:rPr lang="en-US" smtClean="0"/>
              <a:t>The Message is initiated in one of the following schemata:</a:t>
            </a:r>
          </a:p>
          <a:p>
            <a:pPr lvl="1"/>
            <a:r>
              <a:rPr lang="en-US" smtClean="0"/>
              <a:t>Output schema and its attributes if the user wants to change the output of a module (add / delete / rename attribute).</a:t>
            </a:r>
          </a:p>
          <a:p>
            <a:pPr lvl="1"/>
            <a:r>
              <a:rPr lang="en-US" smtClean="0"/>
              <a:t>Semantics schema if the user wants to change the semantics tree of the module.</a:t>
            </a:r>
          </a:p>
          <a:p>
            <a:endParaRPr lang="el-GR" dirty="0"/>
          </a:p>
        </p:txBody>
      </p:sp>
      <p:sp>
        <p:nvSpPr>
          <p:cNvPr id="8" name="Date Placeholder 7"/>
          <p:cNvSpPr>
            <a:spLocks noGrp="1"/>
          </p:cNvSpPr>
          <p:nvPr>
            <p:ph type="dt" sz="half" idx="10"/>
          </p:nvPr>
        </p:nvSpPr>
        <p:spPr/>
        <p:txBody>
          <a:bodyPr/>
          <a:lstStyle/>
          <a:p>
            <a:r>
              <a:rPr lang="el-GR" smtClean="0"/>
              <a:t>ER 2013</a:t>
            </a:r>
            <a:endParaRPr lang="el-GR" dirty="0"/>
          </a:p>
        </p:txBody>
      </p:sp>
      <p:sp>
        <p:nvSpPr>
          <p:cNvPr id="7" name="Footer Placeholder 6"/>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8752733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Efficiency: rewritings can cost a lot!</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AD: as the events are allowed to flow within the ecosystem, the amount of rewriting increases with the size of the graph &amp; dominates the overall execution (starts from a 24% - 74% for the small graph and ends to a 7% - 93% for the large graph).</a:t>
            </a:r>
          </a:p>
          <a:p>
            <a:r>
              <a:rPr lang="en-US" dirty="0" smtClean="0"/>
              <a:t>DBA: the times are not only significantly smaller, but also </a:t>
            </a:r>
            <a:r>
              <a:rPr lang="en-US" dirty="0" err="1" smtClean="0"/>
              <a:t>equi</a:t>
            </a:r>
            <a:r>
              <a:rPr lang="en-US" dirty="0" smtClean="0"/>
              <a:t>-balanced: 57% - 42% for the small graph (Status Determination costs more in this case) and 49% - 50% for the two other graphs.</a:t>
            </a:r>
            <a:endParaRPr lang="el-GR"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Efficiency as the graph size increases</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t>DBA blocks early =&gt; orders of magnitude faster than AD</a:t>
            </a:r>
          </a:p>
          <a:p>
            <a:r>
              <a:rPr lang="en-US" dirty="0" smtClean="0">
                <a:solidFill>
                  <a:srgbClr val="0000FF"/>
                </a:solidFill>
              </a:rPr>
              <a:t>Scale up due to policy</a:t>
            </a:r>
            <a:r>
              <a:rPr lang="en-US" dirty="0" smtClean="0"/>
              <a:t>: status determination time is scaled up by 2; rewriting time is scaled up by a factor of 10, 20, and 30 for the small, medium and large graph respectively!</a:t>
            </a:r>
          </a:p>
          <a:p>
            <a:r>
              <a:rPr lang="en-US" dirty="0" smtClean="0">
                <a:solidFill>
                  <a:srgbClr val="0000FF"/>
                </a:solidFill>
              </a:rPr>
              <a:t>Rate of increase</a:t>
            </a:r>
            <a:r>
              <a:rPr lang="en-US" dirty="0" smtClean="0"/>
              <a:t>: linear increase for AD (both status determination and rewriting), very slow increase for DBA</a:t>
            </a:r>
          </a:p>
          <a:p>
            <a:r>
              <a:rPr lang="en-US" dirty="0" smtClean="0"/>
              <a:t>Rewritings </a:t>
            </a:r>
            <a:r>
              <a:rPr lang="en-US" dirty="0"/>
              <a:t>can cost a lot!</a:t>
            </a: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Rewriting</a:t>
            </a:r>
            <a:endParaRPr lang="el-GR" dirty="0"/>
          </a:p>
        </p:txBody>
      </p:sp>
      <p:sp>
        <p:nvSpPr>
          <p:cNvPr id="3" name="Content Placeholder 2"/>
          <p:cNvSpPr>
            <a:spLocks noGrp="1"/>
          </p:cNvSpPr>
          <p:nvPr>
            <p:ph idx="1"/>
          </p:nvPr>
        </p:nvSpPr>
        <p:spPr/>
        <p:txBody>
          <a:bodyPr>
            <a:normAutofit fontScale="92500"/>
          </a:bodyPr>
          <a:lstStyle/>
          <a:p>
            <a:pPr>
              <a:buFont typeface="Arial"/>
              <a:buChar char="•"/>
            </a:pPr>
            <a:r>
              <a:rPr lang="en-US" sz="2800" dirty="0" smtClean="0">
                <a:solidFill>
                  <a:srgbClr val="000000"/>
                </a:solidFill>
                <a:latin typeface="Calibri" pitchFamily="34" charset="0"/>
              </a:rPr>
              <a:t>If there is </a:t>
            </a:r>
            <a:r>
              <a:rPr lang="en-US" sz="2800" dirty="0" smtClean="0">
                <a:solidFill>
                  <a:srgbClr val="00B050"/>
                </a:solidFill>
                <a:latin typeface="Calibri" pitchFamily="34" charset="0"/>
              </a:rPr>
              <a:t>Propagate</a:t>
            </a:r>
            <a:r>
              <a:rPr lang="en-US" sz="2800" dirty="0" smtClean="0">
                <a:solidFill>
                  <a:srgbClr val="000000"/>
                </a:solidFill>
                <a:latin typeface="Calibri" pitchFamily="34" charset="0"/>
              </a:rPr>
              <a:t>, we </a:t>
            </a:r>
            <a:r>
              <a:rPr lang="en-US" sz="2800" dirty="0" smtClean="0">
                <a:solidFill>
                  <a:srgbClr val="0000FF"/>
                </a:solidFill>
                <a:latin typeface="Calibri" pitchFamily="34" charset="0"/>
              </a:rPr>
              <a:t>perform the rewriting.</a:t>
            </a:r>
            <a:endParaRPr lang="en-US" sz="2800" dirty="0" smtClean="0">
              <a:latin typeface="Calibri" pitchFamily="34" charset="0"/>
            </a:endParaRPr>
          </a:p>
          <a:p>
            <a:pPr>
              <a:buFont typeface="Arial"/>
              <a:buChar char="•"/>
            </a:pPr>
            <a:r>
              <a:rPr lang="en-US" sz="2800" dirty="0" smtClean="0">
                <a:solidFill>
                  <a:srgbClr val="000000"/>
                </a:solidFill>
                <a:latin typeface="Calibri" pitchFamily="34" charset="0"/>
              </a:rPr>
              <a:t>If there is </a:t>
            </a:r>
            <a:r>
              <a:rPr lang="en-US" sz="2800" dirty="0" smtClean="0">
                <a:solidFill>
                  <a:srgbClr val="C00000"/>
                </a:solidFill>
                <a:latin typeface="Calibri" pitchFamily="34" charset="0"/>
              </a:rPr>
              <a:t>Block </a:t>
            </a:r>
          </a:p>
          <a:p>
            <a:pPr lvl="1">
              <a:buFont typeface="Arial"/>
              <a:buChar char="•"/>
            </a:pPr>
            <a:r>
              <a:rPr lang="en-US" sz="2400" dirty="0" smtClean="0">
                <a:solidFill>
                  <a:srgbClr val="000000"/>
                </a:solidFill>
                <a:latin typeface="Calibri" pitchFamily="34" charset="0"/>
              </a:rPr>
              <a:t>If the change initiator is a relation we stop further processing. </a:t>
            </a:r>
          </a:p>
          <a:p>
            <a:pPr lvl="1">
              <a:buFont typeface="Arial"/>
              <a:buChar char="•"/>
            </a:pPr>
            <a:r>
              <a:rPr lang="en-US" sz="2400" dirty="0" smtClean="0">
                <a:solidFill>
                  <a:srgbClr val="000000"/>
                </a:solidFill>
                <a:latin typeface="Calibri" pitchFamily="34" charset="0"/>
              </a:rPr>
              <a:t>Otherwise: </a:t>
            </a:r>
          </a:p>
          <a:p>
            <a:pPr lvl="2">
              <a:buFont typeface="Arial"/>
              <a:buChar char="•"/>
            </a:pPr>
            <a:r>
              <a:rPr lang="en-US" sz="2000" dirty="0" smtClean="0">
                <a:solidFill>
                  <a:srgbClr val="000000"/>
                </a:solidFill>
                <a:latin typeface="Calibri" pitchFamily="34" charset="0"/>
              </a:rPr>
              <a:t>We </a:t>
            </a:r>
            <a:r>
              <a:rPr lang="en-US" sz="2000" dirty="0" smtClean="0">
                <a:solidFill>
                  <a:srgbClr val="0000FF"/>
                </a:solidFill>
                <a:latin typeface="Calibri" pitchFamily="34" charset="0"/>
              </a:rPr>
              <a:t>clone the Modules that are part of a block path </a:t>
            </a:r>
            <a:r>
              <a:rPr lang="en-US" sz="2000" dirty="0" smtClean="0">
                <a:solidFill>
                  <a:srgbClr val="000000"/>
                </a:solidFill>
                <a:latin typeface="Calibri" pitchFamily="34" charset="0"/>
              </a:rPr>
              <a:t>and were informed by Path Check and we perform the rewrite on the clones</a:t>
            </a:r>
          </a:p>
          <a:p>
            <a:pPr lvl="2">
              <a:buFont typeface="Arial"/>
              <a:buChar char="•"/>
            </a:pPr>
            <a:r>
              <a:rPr lang="en-US" sz="2000" dirty="0" smtClean="0">
                <a:solidFill>
                  <a:srgbClr val="C00000"/>
                </a:solidFill>
                <a:latin typeface="Calibri" pitchFamily="34" charset="0"/>
              </a:rPr>
              <a:t>We perform the rewrite on the Module if it is not part of a block path.</a:t>
            </a:r>
          </a:p>
          <a:p>
            <a:r>
              <a:rPr lang="en-US" sz="2800" dirty="0" smtClean="0">
                <a:solidFill>
                  <a:srgbClr val="0000FF"/>
                </a:solidFill>
              </a:rPr>
              <a:t>Within each module, all its internals are appropriately adjusted (attribute / selection conditions / … additions and removals)</a:t>
            </a:r>
            <a:endParaRPr lang="el-GR" sz="2800" dirty="0">
              <a:solidFill>
                <a:srgbClr val="0000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6" name="Footer Placeholder 5"/>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7" name="Date Placeholder 6"/>
          <p:cNvSpPr>
            <a:spLocks noGrp="1"/>
          </p:cNvSpPr>
          <p:nvPr>
            <p:ph type="dt" sz="half" idx="10"/>
          </p:nvPr>
        </p:nvSpPr>
        <p:spPr/>
        <p:txBody>
          <a:bodyPr/>
          <a:lstStyle/>
          <a:p>
            <a:r>
              <a:rPr lang="el-GR" smtClean="0"/>
              <a:t>ER 2013</a:t>
            </a:r>
            <a:endParaRPr lang="el-GR" dirty="0"/>
          </a:p>
        </p:txBody>
      </p:sp>
      <p:pic>
        <p:nvPicPr>
          <p:cNvPr id="8" name="Picture 17" descr="MCj04280790000[1]"/>
          <p:cNvPicPr>
            <a:picLocks noChangeAspect="1" noChangeArrowheads="1"/>
          </p:cNvPicPr>
          <p:nvPr/>
        </p:nvPicPr>
        <p:blipFill>
          <a:blip r:embed="rId3" cstate="print"/>
          <a:srcRect/>
          <a:stretch>
            <a:fillRect/>
          </a:stretch>
        </p:blipFill>
        <p:spPr bwMode="auto">
          <a:xfrm>
            <a:off x="7286644" y="428604"/>
            <a:ext cx="1019175" cy="12827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B534F264-710F-462F-ACDF-5EB054FAB7C1}" type="slidenum">
              <a:rPr lang="el-GR" smtClean="0"/>
              <a:pPr/>
              <a:t>6</a:t>
            </a:fld>
            <a:endParaRPr lang="el-GR"/>
          </a:p>
        </p:txBody>
      </p:sp>
      <p:sp>
        <p:nvSpPr>
          <p:cNvPr id="23" name="Footer Placeholder 22"/>
          <p:cNvSpPr>
            <a:spLocks noGrp="1"/>
          </p:cNvSpPr>
          <p:nvPr>
            <p:ph type="ftr" sz="quarter" idx="11"/>
          </p:nvPr>
        </p:nvSpPr>
        <p:spPr/>
        <p:txBody>
          <a:bodyPr/>
          <a:lstStyle/>
          <a:p>
            <a:r>
              <a:rPr lang="fr-FR" dirty="0" smtClean="0"/>
              <a:t>http://www.cs.uoi.gr/~pvassil/projects/hecataeus/ http://www.cs.uoi.gr/~pmanousi/publications/2013_ER/</a:t>
            </a:r>
            <a:endParaRPr lang="el-GR" dirty="0"/>
          </a:p>
        </p:txBody>
      </p:sp>
      <p:sp>
        <p:nvSpPr>
          <p:cNvPr id="24" name="Date Placeholder 23"/>
          <p:cNvSpPr>
            <a:spLocks noGrp="1"/>
          </p:cNvSpPr>
          <p:nvPr>
            <p:ph type="dt" sz="half" idx="10"/>
          </p:nvPr>
        </p:nvSpPr>
        <p:spPr/>
        <p:txBody>
          <a:bodyPr/>
          <a:lstStyle/>
          <a:p>
            <a:r>
              <a:rPr lang="el-GR" dirty="0" smtClean="0"/>
              <a:t>ER 2013</a:t>
            </a:r>
            <a:endParaRPr lang="el-GR" dirty="0"/>
          </a:p>
        </p:txBody>
      </p:sp>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174464" y="1637944"/>
            <a:ext cx="286203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1371600" y="6096000"/>
            <a:ext cx="6629400" cy="369332"/>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b="1" i="1" dirty="0" smtClean="0"/>
              <a:t>The impact can be </a:t>
            </a:r>
            <a:r>
              <a:rPr lang="en-US" b="1" i="1" dirty="0" smtClean="0">
                <a:solidFill>
                  <a:srgbClr val="FFFF00"/>
                </a:solidFill>
              </a:rPr>
              <a:t>syntactical</a:t>
            </a:r>
            <a:r>
              <a:rPr lang="en-US" b="1" i="1" dirty="0" smtClean="0"/>
              <a:t> (causing crashes)</a:t>
            </a:r>
            <a:endParaRPr lang="en-US" b="1" i="1" dirty="0"/>
          </a:p>
        </p:txBody>
      </p:sp>
      <p:sp>
        <p:nvSpPr>
          <p:cNvPr id="17" name="TextBox 14"/>
          <p:cNvSpPr txBox="1">
            <a:spLocks noChangeArrowheads="1"/>
          </p:cNvSpPr>
          <p:nvPr/>
        </p:nvSpPr>
        <p:spPr bwMode="auto">
          <a:xfrm>
            <a:off x="6444208" y="1331476"/>
            <a:ext cx="2088232" cy="369332"/>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i="1" dirty="0" smtClean="0"/>
              <a:t>Syntactically invalid</a:t>
            </a:r>
            <a:endParaRPr lang="en-US" i="1" dirty="0"/>
          </a:p>
        </p:txBody>
      </p:sp>
    </p:spTree>
    <p:extLst>
      <p:ext uri="{BB962C8B-B14F-4D97-AF65-F5344CB8AC3E}">
        <p14:creationId xmlns:p14="http://schemas.microsoft.com/office/powerpoint/2010/main" val="834036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B534F264-710F-462F-ACDF-5EB054FAB7C1}" type="slidenum">
              <a:rPr lang="el-GR" smtClean="0"/>
              <a:pPr/>
              <a:t>7</a:t>
            </a:fld>
            <a:endParaRPr lang="el-GR"/>
          </a:p>
        </p:txBody>
      </p:sp>
      <p:sp>
        <p:nvSpPr>
          <p:cNvPr id="23" name="Footer Placeholder 22"/>
          <p:cNvSpPr>
            <a:spLocks noGrp="1"/>
          </p:cNvSpPr>
          <p:nvPr>
            <p:ph type="ftr" sz="quarter" idx="11"/>
          </p:nvPr>
        </p:nvSpPr>
        <p:spPr/>
        <p:txBody>
          <a:bodyPr/>
          <a:lstStyle/>
          <a:p>
            <a:r>
              <a:rPr lang="fr-FR" dirty="0" smtClean="0"/>
              <a:t>http://www.cs.uoi.gr/~pvassil/projects/hecataeus/ http://www.cs.uoi.gr/~pmanousi/publications/2013_ER/</a:t>
            </a:r>
            <a:endParaRPr lang="el-GR" dirty="0"/>
          </a:p>
        </p:txBody>
      </p:sp>
      <p:sp>
        <p:nvSpPr>
          <p:cNvPr id="24" name="Date Placeholder 23"/>
          <p:cNvSpPr>
            <a:spLocks noGrp="1"/>
          </p:cNvSpPr>
          <p:nvPr>
            <p:ph type="dt" sz="half" idx="10"/>
          </p:nvPr>
        </p:nvSpPr>
        <p:spPr/>
        <p:txBody>
          <a:bodyPr/>
          <a:lstStyle/>
          <a:p>
            <a:r>
              <a:rPr lang="el-GR" dirty="0" smtClean="0"/>
              <a:t>ER 2013</a:t>
            </a:r>
            <a:endParaRPr lang="el-GR" dirty="0"/>
          </a:p>
        </p:txBody>
      </p:sp>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174464" y="1637944"/>
            <a:ext cx="286203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16960" y="3527296"/>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1371600" y="6096000"/>
            <a:ext cx="6629400" cy="646331"/>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b="1" i="1" dirty="0" smtClean="0"/>
              <a:t>The impact can be </a:t>
            </a:r>
            <a:r>
              <a:rPr lang="en-US" b="1" i="1" dirty="0" smtClean="0">
                <a:solidFill>
                  <a:srgbClr val="FFFF00"/>
                </a:solidFill>
              </a:rPr>
              <a:t>syntactical</a:t>
            </a:r>
            <a:r>
              <a:rPr lang="en-US" b="1" i="1" dirty="0" smtClean="0"/>
              <a:t> (causing crashes), </a:t>
            </a:r>
            <a:r>
              <a:rPr lang="en-US" b="1" i="1" dirty="0" smtClean="0">
                <a:solidFill>
                  <a:srgbClr val="FFFF00"/>
                </a:solidFill>
              </a:rPr>
              <a:t>semantic</a:t>
            </a:r>
            <a:r>
              <a:rPr lang="en-US" b="1" i="1" dirty="0" smtClean="0"/>
              <a:t> (causing info loss or inconsistencies) and related to the performance</a:t>
            </a:r>
            <a:endParaRPr lang="en-US" b="1" i="1" dirty="0"/>
          </a:p>
        </p:txBody>
      </p:sp>
      <p:sp>
        <p:nvSpPr>
          <p:cNvPr id="16" name="TextBox 14"/>
          <p:cNvSpPr txBox="1">
            <a:spLocks noChangeArrowheads="1"/>
          </p:cNvSpPr>
          <p:nvPr/>
        </p:nvSpPr>
        <p:spPr bwMode="auto">
          <a:xfrm>
            <a:off x="2492152" y="3851756"/>
            <a:ext cx="2151856" cy="369332"/>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Semantically unclear</a:t>
            </a:r>
            <a:endParaRPr lang="en-US" i="1" dirty="0"/>
          </a:p>
        </p:txBody>
      </p:sp>
      <p:sp>
        <p:nvSpPr>
          <p:cNvPr id="17" name="TextBox 14"/>
          <p:cNvSpPr txBox="1">
            <a:spLocks noChangeArrowheads="1"/>
          </p:cNvSpPr>
          <p:nvPr/>
        </p:nvSpPr>
        <p:spPr bwMode="auto">
          <a:xfrm>
            <a:off x="6444208" y="1331476"/>
            <a:ext cx="2088232" cy="369332"/>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i="1" dirty="0" smtClean="0"/>
              <a:t>Syntactically invalid</a:t>
            </a:r>
            <a:endParaRPr lang="en-US" i="1" dirty="0"/>
          </a:p>
        </p:txBody>
      </p:sp>
    </p:spTree>
    <p:extLst>
      <p:ext uri="{BB962C8B-B14F-4D97-AF65-F5344CB8AC3E}">
        <p14:creationId xmlns:p14="http://schemas.microsoft.com/office/powerpoint/2010/main" val="3532390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B534F264-710F-462F-ACDF-5EB054FAB7C1}" type="slidenum">
              <a:rPr lang="el-GR" smtClean="0"/>
              <a:pPr/>
              <a:t>8</a:t>
            </a:fld>
            <a:endParaRPr lang="el-GR"/>
          </a:p>
        </p:txBody>
      </p:sp>
      <p:sp>
        <p:nvSpPr>
          <p:cNvPr id="22" name="Footer Placeholder 21"/>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24" name="Date Placeholder 23"/>
          <p:cNvSpPr>
            <a:spLocks noGrp="1"/>
          </p:cNvSpPr>
          <p:nvPr>
            <p:ph type="dt" sz="half" idx="10"/>
          </p:nvPr>
        </p:nvSpPr>
        <p:spPr/>
        <p:txBody>
          <a:bodyPr/>
          <a:lstStyle/>
          <a:p>
            <a:r>
              <a:rPr lang="el-GR" smtClean="0"/>
              <a:t>ER 2013</a:t>
            </a:r>
            <a:endParaRPr lang="el-GR" dirty="0"/>
          </a:p>
        </p:txBody>
      </p:sp>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37328" y="1628800"/>
            <a:ext cx="2736304" cy="1728192"/>
          </a:xfrm>
          <a:prstGeom prst="rect">
            <a:avLst/>
          </a:prstGeom>
          <a:solidFill>
            <a:srgbClr val="FFCCCC">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35248" y="352844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11040" y="4095360"/>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2141364" y="5805264"/>
            <a:ext cx="4429472" cy="369332"/>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b="1" i="1" dirty="0" smtClean="0">
                <a:solidFill>
                  <a:srgbClr val="FFFF00"/>
                </a:solidFill>
              </a:rPr>
              <a:t>Which</a:t>
            </a:r>
            <a:r>
              <a:rPr lang="en-US" b="1" i="1" dirty="0" smtClean="0"/>
              <a:t> parts are affected and </a:t>
            </a:r>
            <a:r>
              <a:rPr lang="en-US" b="1" i="1" dirty="0" smtClean="0">
                <a:solidFill>
                  <a:srgbClr val="FFFF00"/>
                </a:solidFill>
              </a:rPr>
              <a:t>how?</a:t>
            </a:r>
            <a:endParaRPr lang="en-US" b="1"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B534F264-710F-462F-ACDF-5EB054FAB7C1}" type="slidenum">
              <a:rPr lang="el-GR" smtClean="0"/>
              <a:pPr/>
              <a:t>9</a:t>
            </a:fld>
            <a:endParaRPr lang="el-GR"/>
          </a:p>
        </p:txBody>
      </p:sp>
      <p:sp>
        <p:nvSpPr>
          <p:cNvPr id="22" name="Footer Placeholder 21"/>
          <p:cNvSpPr>
            <a:spLocks noGrp="1"/>
          </p:cNvSpPr>
          <p:nvPr>
            <p:ph type="ftr" sz="quarter" idx="11"/>
          </p:nvPr>
        </p:nvSpPr>
        <p:spPr/>
        <p:txBody>
          <a:bodyPr/>
          <a:lstStyle/>
          <a:p>
            <a:r>
              <a:rPr lang="fr-FR" smtClean="0"/>
              <a:t>http://www.cs.uoi.gr/~pvassil/projects/hecataeus/ http://www.cs.uoi.gr/~pmanousi/publications/2013_ER/</a:t>
            </a:r>
            <a:endParaRPr lang="el-GR" dirty="0"/>
          </a:p>
        </p:txBody>
      </p:sp>
      <p:sp>
        <p:nvSpPr>
          <p:cNvPr id="24" name="Date Placeholder 23"/>
          <p:cNvSpPr>
            <a:spLocks noGrp="1"/>
          </p:cNvSpPr>
          <p:nvPr>
            <p:ph type="dt" sz="half" idx="10"/>
          </p:nvPr>
        </p:nvSpPr>
        <p:spPr/>
        <p:txBody>
          <a:bodyPr/>
          <a:lstStyle/>
          <a:p>
            <a:r>
              <a:rPr lang="el-GR" smtClean="0"/>
              <a:t>ER 2013</a:t>
            </a:r>
            <a:endParaRPr lang="el-GR" dirty="0"/>
          </a:p>
        </p:txBody>
      </p:sp>
      <p:sp>
        <p:nvSpPr>
          <p:cNvPr id="23554" name="Title 1"/>
          <p:cNvSpPr>
            <a:spLocks noGrp="1"/>
          </p:cNvSpPr>
          <p:nvPr>
            <p:ph type="title"/>
          </p:nvPr>
        </p:nvSpPr>
        <p:spPr>
          <a:xfrm>
            <a:off x="457200" y="115888"/>
            <a:ext cx="8229600" cy="1143000"/>
          </a:xfrm>
        </p:spPr>
        <p:txBody>
          <a:bodyPr/>
          <a:lstStyle/>
          <a:p>
            <a:r>
              <a:rPr lang="en-US" dirty="0" smtClean="0"/>
              <a:t>Evolving data-intensive ecosystem</a:t>
            </a:r>
          </a:p>
        </p:txBody>
      </p:sp>
      <p:sp>
        <p:nvSpPr>
          <p:cNvPr id="2355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pSp>
        <p:nvGrpSpPr>
          <p:cNvPr id="2" name="Group 17"/>
          <p:cNvGrpSpPr/>
          <p:nvPr/>
        </p:nvGrpSpPr>
        <p:grpSpPr>
          <a:xfrm>
            <a:off x="323850" y="1268413"/>
            <a:ext cx="8640763" cy="4738687"/>
            <a:chOff x="323850" y="1268413"/>
            <a:chExt cx="8640763" cy="4738687"/>
          </a:xfrm>
        </p:grpSpPr>
        <p:pic>
          <p:nvPicPr>
            <p:cNvPr id="23557" name="Picture 5"/>
            <p:cNvPicPr>
              <a:picLocks noChangeAspect="1" noChangeArrowheads="1"/>
            </p:cNvPicPr>
            <p:nvPr/>
          </p:nvPicPr>
          <p:blipFill>
            <a:blip r:embed="rId3" cstate="print"/>
            <a:srcRect/>
            <a:stretch>
              <a:fillRect/>
            </a:stretch>
          </p:blipFill>
          <p:spPr bwMode="auto">
            <a:xfrm>
              <a:off x="323850" y="1268413"/>
              <a:ext cx="8640763" cy="4738687"/>
            </a:xfrm>
            <a:prstGeom prst="rect">
              <a:avLst/>
            </a:prstGeom>
            <a:noFill/>
            <a:ln w="9525">
              <a:noFill/>
              <a:miter lim="800000"/>
              <a:headEnd/>
              <a:tailEnd/>
            </a:ln>
          </p:spPr>
        </p:pic>
        <p:sp>
          <p:nvSpPr>
            <p:cNvPr id="8" name="TextBox 7"/>
            <p:cNvSpPr txBox="1"/>
            <p:nvPr/>
          </p:nvSpPr>
          <p:spPr>
            <a:xfrm>
              <a:off x="4572000" y="1412875"/>
              <a:ext cx="1512168" cy="2769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sz="1200" b="1" dirty="0" smtClean="0">
                  <a:solidFill>
                    <a:schemeClr val="tx1"/>
                  </a:solidFill>
                </a:rPr>
                <a:t>Remove </a:t>
              </a:r>
              <a:r>
                <a:rPr lang="en-US" sz="1200" b="1" dirty="0" err="1" smtClean="0">
                  <a:solidFill>
                    <a:schemeClr val="tx1"/>
                  </a:solidFill>
                </a:rPr>
                <a:t>CS.C_NAME</a:t>
              </a:r>
              <a:endParaRPr lang="en-US" sz="1200" b="1" dirty="0">
                <a:solidFill>
                  <a:schemeClr val="tx1"/>
                </a:solidFill>
              </a:endParaRPr>
            </a:p>
          </p:txBody>
        </p:sp>
        <p:cxnSp>
          <p:nvCxnSpPr>
            <p:cNvPr id="9" name="Straight Arrow Connector 8"/>
            <p:cNvCxnSpPr/>
            <p:nvPr/>
          </p:nvCxnSpPr>
          <p:spPr>
            <a:xfrm rot="10800000" flipV="1">
              <a:off x="4356100" y="1557338"/>
              <a:ext cx="215900" cy="714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258888" y="4149725"/>
              <a:ext cx="1296987" cy="27622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200" b="1" dirty="0">
                  <a:solidFill>
                    <a:schemeClr val="tx1"/>
                  </a:solidFill>
                </a:rPr>
                <a:t>Add exam year</a:t>
              </a:r>
            </a:p>
          </p:txBody>
        </p:sp>
        <p:cxnSp>
          <p:nvCxnSpPr>
            <p:cNvPr id="11" name="Straight Arrow Connector 10"/>
            <p:cNvCxnSpPr/>
            <p:nvPr/>
          </p:nvCxnSpPr>
          <p:spPr>
            <a:xfrm rot="10800000" flipV="1">
              <a:off x="1042988" y="4292600"/>
              <a:ext cx="215900" cy="730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9" name="Rectangle 18"/>
          <p:cNvSpPr/>
          <p:nvPr/>
        </p:nvSpPr>
        <p:spPr>
          <a:xfrm>
            <a:off x="6237328" y="1628800"/>
            <a:ext cx="2736304" cy="1728192"/>
          </a:xfrm>
          <a:prstGeom prst="rect">
            <a:avLst/>
          </a:prstGeom>
          <a:solidFill>
            <a:srgbClr val="FFCCCC">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35248" y="3528440"/>
            <a:ext cx="2736304"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11040" y="4095360"/>
            <a:ext cx="2808312" cy="1728192"/>
          </a:xfrm>
          <a:prstGeom prst="rect">
            <a:avLst/>
          </a:prstGeom>
          <a:solidFill>
            <a:srgbClr val="FFFF00">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6" name="TextBox 14"/>
          <p:cNvSpPr txBox="1">
            <a:spLocks noChangeArrowheads="1"/>
          </p:cNvSpPr>
          <p:nvPr/>
        </p:nvSpPr>
        <p:spPr bwMode="auto">
          <a:xfrm>
            <a:off x="2141364" y="5814970"/>
            <a:ext cx="4429472" cy="369332"/>
          </a:xfrm>
          <a:prstGeom prst="rect">
            <a:avLst/>
          </a:prstGeom>
          <a:solidFill>
            <a:srgbClr val="002060"/>
          </a:solidFill>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b="1" i="1" dirty="0" smtClean="0"/>
              <a:t>Can we </a:t>
            </a:r>
            <a:r>
              <a:rPr lang="en-US" b="1" i="1" dirty="0" smtClean="0">
                <a:solidFill>
                  <a:srgbClr val="FFFF00"/>
                </a:solidFill>
              </a:rPr>
              <a:t>predetermine their reaction</a:t>
            </a:r>
            <a:r>
              <a:rPr lang="en-US" b="1" i="1" dirty="0" smtClean="0"/>
              <a:t>?</a:t>
            </a:r>
            <a:endParaRPr lang="en-US" b="1" i="1" dirty="0"/>
          </a:p>
        </p:txBody>
      </p:sp>
      <p:sp>
        <p:nvSpPr>
          <p:cNvPr id="16" name="TextBox 14"/>
          <p:cNvSpPr txBox="1">
            <a:spLocks noChangeArrowheads="1"/>
          </p:cNvSpPr>
          <p:nvPr/>
        </p:nvSpPr>
        <p:spPr bwMode="auto">
          <a:xfrm>
            <a:off x="2492152" y="3851756"/>
            <a:ext cx="1719808" cy="369332"/>
          </a:xfrm>
          <a:prstGeom prst="rect">
            <a:avLst/>
          </a:prstGeom>
          <a:solidFill>
            <a:srgbClr val="33660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US" i="1" dirty="0" smtClean="0"/>
              <a:t>Allow addition</a:t>
            </a:r>
            <a:endParaRPr lang="en-US" i="1" dirty="0"/>
          </a:p>
        </p:txBody>
      </p:sp>
      <p:sp>
        <p:nvSpPr>
          <p:cNvPr id="23" name="TextBox 22"/>
          <p:cNvSpPr txBox="1"/>
          <p:nvPr/>
        </p:nvSpPr>
        <p:spPr>
          <a:xfrm>
            <a:off x="6324600" y="1295400"/>
            <a:ext cx="220980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US" b="1" i="1" dirty="0" smtClean="0">
                <a:solidFill>
                  <a:schemeClr val="tx1"/>
                </a:solidFill>
              </a:rPr>
              <a:t>Block Deletion</a:t>
            </a:r>
            <a:endParaRPr lang="en-US" b="1" i="1" dirty="0">
              <a:solidFill>
                <a:schemeClr val="tx1"/>
              </a:solidFill>
            </a:endParaRPr>
          </a:p>
        </p:txBody>
      </p:sp>
    </p:spTree>
    <p:extLst>
      <p:ext uri="{BB962C8B-B14F-4D97-AF65-F5344CB8AC3E}">
        <p14:creationId xmlns:p14="http://schemas.microsoft.com/office/powerpoint/2010/main" val="1271670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TotalTime>
  <Words>4916</Words>
  <Application>Microsoft Office PowerPoint</Application>
  <PresentationFormat>On-screen Show (4:3)</PresentationFormat>
  <Paragraphs>625</Paragraphs>
  <Slides>57</Slides>
  <Notes>45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Automating the adaptation of evolving data-intensive ecosystems</vt:lpstr>
      <vt:lpstr>Software Evolution and Data-intensive Ecosystems</vt:lpstr>
      <vt:lpstr>Software Evolution and Data-intensive Ecosystems</vt:lpstr>
      <vt:lpstr>Evolving data-intensive ecosystem</vt:lpstr>
      <vt:lpstr>Evolving data-intensive ecosystem</vt:lpstr>
      <vt:lpstr>Evolving data-intensive ecosystem</vt:lpstr>
      <vt:lpstr>Evolving data-intensive ecosystem</vt:lpstr>
      <vt:lpstr>Evolving data-intensive ecosystem</vt:lpstr>
      <vt:lpstr>Evolving data-intensive ecosystem</vt:lpstr>
      <vt:lpstr>Overview of solution</vt:lpstr>
      <vt:lpstr>Background</vt:lpstr>
      <vt:lpstr>University E/S Architecture Graph</vt:lpstr>
      <vt:lpstr>DB constructs Graph Modules</vt:lpstr>
      <vt:lpstr>DB Changes  Graph events </vt:lpstr>
      <vt:lpstr>Annotation with Policies</vt:lpstr>
      <vt:lpstr>Status Determination: who is affected and how</vt:lpstr>
      <vt:lpstr>Correctness of “event flooding”</vt:lpstr>
      <vt:lpstr>Propagation mechanism</vt:lpstr>
      <vt:lpstr>Method at a glance</vt:lpstr>
      <vt:lpstr>Status Determination</vt:lpstr>
      <vt:lpstr>Inter-Module Level Propagation</vt:lpstr>
      <vt:lpstr>Inter-Module Level Propagation</vt:lpstr>
      <vt:lpstr>Inter-Module Level Propagation</vt:lpstr>
      <vt:lpstr>Intra-module processing</vt:lpstr>
      <vt:lpstr>Path Check: handling policy conflicts</vt:lpstr>
      <vt:lpstr>Conflicts: what they are and how to handle them</vt:lpstr>
      <vt:lpstr>Path Check</vt:lpstr>
      <vt:lpstr>Path Check</vt:lpstr>
      <vt:lpstr>Path Check</vt:lpstr>
      <vt:lpstr>Path Check</vt:lpstr>
      <vt:lpstr>Path Check</vt:lpstr>
      <vt:lpstr>Path Check</vt:lpstr>
      <vt:lpstr>Path Check</vt:lpstr>
      <vt:lpstr>Rewriting: once we identified affected parts and resolved conflicts, how will the ecosystem look like?</vt:lpstr>
      <vt:lpstr>Rewriting</vt:lpstr>
      <vt:lpstr>Rewriting</vt:lpstr>
      <vt:lpstr>Rewriting</vt:lpstr>
      <vt:lpstr>Experiments and results</vt:lpstr>
      <vt:lpstr>Experimental setup</vt:lpstr>
      <vt:lpstr>HECATAEUS</vt:lpstr>
      <vt:lpstr>Effectiveness</vt:lpstr>
      <vt:lpstr>Effectiveness</vt:lpstr>
      <vt:lpstr>Efficiency</vt:lpstr>
      <vt:lpstr>Lessons Learned</vt:lpstr>
      <vt:lpstr>Conclusions and future work</vt:lpstr>
      <vt:lpstr>Managing the evolution of ecosystems is possible</vt:lpstr>
      <vt:lpstr>With an Eye to the Future</vt:lpstr>
      <vt:lpstr>PowerPoint Presentation</vt:lpstr>
      <vt:lpstr>Auxiliary slides</vt:lpstr>
      <vt:lpstr>The impact of changes &amp; a wish-list</vt:lpstr>
      <vt:lpstr>Problem definition</vt:lpstr>
      <vt:lpstr>Policies at various nodes</vt:lpstr>
      <vt:lpstr>Theoretical Guarantees </vt:lpstr>
      <vt:lpstr>Message initiation</vt:lpstr>
      <vt:lpstr>Efficiency: rewritings can cost a lot!</vt:lpstr>
      <vt:lpstr>Efficiency as the graph size increases</vt:lpstr>
      <vt:lpstr>Rewriting</vt:lpstr>
    </vt:vector>
  </TitlesOfParts>
  <Company>uoi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the adaptation of evolving data-intensive ecosystems</dc:title>
  <dc:creator>p.v.</dc:creator>
  <cp:lastModifiedBy>gpapas</cp:lastModifiedBy>
  <cp:revision>130</cp:revision>
  <dcterms:created xsi:type="dcterms:W3CDTF">2013-07-08T09:49:33Z</dcterms:created>
  <dcterms:modified xsi:type="dcterms:W3CDTF">2013-11-12T06:48:11Z</dcterms:modified>
</cp:coreProperties>
</file>