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9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7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76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7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1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2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2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35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45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0950C-1325-4294-9F22-AF29DA34096C}" type="datetimeFigureOut">
              <a:rPr lang="en-US" smtClean="0"/>
              <a:t>04-Apr-2025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8620-0DF1-4244-81FF-597A531CA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3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879DA-CC29-E687-EF7E-209A20D5C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Άσκηση 2</a:t>
            </a:r>
            <a:r>
              <a:rPr lang="el-GR" baseline="30000" dirty="0"/>
              <a:t>η</a:t>
            </a:r>
            <a:br>
              <a:rPr lang="el-GR" dirty="0"/>
            </a:br>
            <a:br>
              <a:rPr lang="el-GR" dirty="0"/>
            </a:br>
            <a:r>
              <a:rPr lang="el-GR" dirty="0">
                <a:highlight>
                  <a:srgbClr val="FFFF00"/>
                </a:highlight>
              </a:rPr>
              <a:t>ΑΜ – Όνομα Φοιτητή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9C7D3-1BF0-756F-A7D1-C27DFEC506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l-GR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ΠΡΟΧ. ΘΕΜΑΤΑ ΤΕΧΝΟΛΟΓΙΑΣ &amp; ΕΦΑΡΜΟΓΩΝ ΒΔ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Π. Βασιλειάδης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sz="24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Ακαδ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Έτος 20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24</a:t>
            </a:r>
            <a:r>
              <a:rPr lang="el-GR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-20</a:t>
            </a:r>
            <a:r>
              <a:rPr lang="en-U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7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62A3EE3D-FF3A-D0B1-AED4-1606EC1DB718}"/>
              </a:ext>
            </a:extLst>
          </p:cNvPr>
          <p:cNvSpPr/>
          <p:nvPr/>
        </p:nvSpPr>
        <p:spPr>
          <a:xfrm>
            <a:off x="3987114" y="535459"/>
            <a:ext cx="881448" cy="88144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DB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4C886FF-BAE8-A24D-7671-8AD0D8AAE5A8}"/>
              </a:ext>
            </a:extLst>
          </p:cNvPr>
          <p:cNvSpPr/>
          <p:nvPr/>
        </p:nvSpPr>
        <p:spPr>
          <a:xfrm>
            <a:off x="5898912" y="1602258"/>
            <a:ext cx="996779" cy="97618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R2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4DF2ACE-D416-CCA7-5C2B-B43958AB1543}"/>
              </a:ext>
            </a:extLst>
          </p:cNvPr>
          <p:cNvSpPr/>
          <p:nvPr/>
        </p:nvSpPr>
        <p:spPr>
          <a:xfrm>
            <a:off x="1876207" y="1494467"/>
            <a:ext cx="996779" cy="97618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2060"/>
                </a:solidFill>
              </a:rPr>
              <a:t>R1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C4C3508-51C3-5D94-2757-97DE5A96CB8F}"/>
              </a:ext>
            </a:extLst>
          </p:cNvPr>
          <p:cNvCxnSpPr>
            <a:cxnSpLocks/>
            <a:stCxn id="5" idx="5"/>
            <a:endCxn id="6" idx="0"/>
          </p:cNvCxnSpPr>
          <p:nvPr/>
        </p:nvCxnSpPr>
        <p:spPr>
          <a:xfrm>
            <a:off x="4739477" y="1287823"/>
            <a:ext cx="1657825" cy="3144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8DDB5FF-9AAC-A34E-18CE-7D745C435C17}"/>
              </a:ext>
            </a:extLst>
          </p:cNvPr>
          <p:cNvCxnSpPr>
            <a:cxnSpLocks/>
            <a:stCxn id="5" idx="3"/>
            <a:endCxn id="7" idx="0"/>
          </p:cNvCxnSpPr>
          <p:nvPr/>
        </p:nvCxnSpPr>
        <p:spPr>
          <a:xfrm flipH="1">
            <a:off x="2374597" y="1287823"/>
            <a:ext cx="1741602" cy="206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359D311-1FB7-7934-5D7D-EEF03C7E8603}"/>
              </a:ext>
            </a:extLst>
          </p:cNvPr>
          <p:cNvSpPr txBox="1"/>
          <p:nvPr/>
        </p:nvSpPr>
        <p:spPr>
          <a:xfrm>
            <a:off x="714672" y="3080951"/>
            <a:ext cx="80730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P101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BD1018-6F00-D9B2-E238-C378AC61D859}"/>
              </a:ext>
            </a:extLst>
          </p:cNvPr>
          <p:cNvSpPr txBox="1"/>
          <p:nvPr/>
        </p:nvSpPr>
        <p:spPr>
          <a:xfrm>
            <a:off x="1812285" y="3076149"/>
            <a:ext cx="80730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P102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5083F3-34D5-1C8D-3557-DCC6DD517899}"/>
              </a:ext>
            </a:extLst>
          </p:cNvPr>
          <p:cNvSpPr txBox="1"/>
          <p:nvPr/>
        </p:nvSpPr>
        <p:spPr>
          <a:xfrm>
            <a:off x="3394768" y="3067223"/>
            <a:ext cx="80730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P1000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302B0B1-F166-02A2-32AF-7DEE1A04F126}"/>
              </a:ext>
            </a:extLst>
          </p:cNvPr>
          <p:cNvSpPr txBox="1"/>
          <p:nvPr/>
        </p:nvSpPr>
        <p:spPr>
          <a:xfrm>
            <a:off x="5053916" y="3058297"/>
            <a:ext cx="80730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P1001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24C345-BA1B-5F97-C1A5-D2C9219886E9}"/>
              </a:ext>
            </a:extLst>
          </p:cNvPr>
          <p:cNvSpPr txBox="1"/>
          <p:nvPr/>
        </p:nvSpPr>
        <p:spPr>
          <a:xfrm>
            <a:off x="7023380" y="3058297"/>
            <a:ext cx="80730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P2000</a:t>
            </a:r>
          </a:p>
          <a:p>
            <a:pPr algn="ctr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2A038A-9B18-4B07-46BC-C87F5E60E62F}"/>
              </a:ext>
            </a:extLst>
          </p:cNvPr>
          <p:cNvSpPr txBox="1"/>
          <p:nvPr/>
        </p:nvSpPr>
        <p:spPr>
          <a:xfrm>
            <a:off x="2800865" y="2889553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839D36-D0F8-4FE4-4C55-83AF3603F3E3}"/>
              </a:ext>
            </a:extLst>
          </p:cNvPr>
          <p:cNvSpPr txBox="1"/>
          <p:nvPr/>
        </p:nvSpPr>
        <p:spPr>
          <a:xfrm>
            <a:off x="6172202" y="2842854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E1DF853-590A-B7F7-6485-58DF8657FF91}"/>
              </a:ext>
            </a:extLst>
          </p:cNvPr>
          <p:cNvCxnSpPr>
            <a:cxnSpLocks/>
            <a:stCxn id="7" idx="3"/>
            <a:endCxn id="10" idx="0"/>
          </p:cNvCxnSpPr>
          <p:nvPr/>
        </p:nvCxnSpPr>
        <p:spPr>
          <a:xfrm flipH="1">
            <a:off x="1118326" y="2327693"/>
            <a:ext cx="903856" cy="753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2B543EF-29F9-4DAD-3BD5-96219A8404FC}"/>
              </a:ext>
            </a:extLst>
          </p:cNvPr>
          <p:cNvCxnSpPr>
            <a:cxnSpLocks/>
            <a:stCxn id="7" idx="4"/>
            <a:endCxn id="11" idx="0"/>
          </p:cNvCxnSpPr>
          <p:nvPr/>
        </p:nvCxnSpPr>
        <p:spPr>
          <a:xfrm flipH="1">
            <a:off x="2215939" y="2470652"/>
            <a:ext cx="158658" cy="6054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ADF6D84-CCEF-F436-33C9-07ECBFE11159}"/>
              </a:ext>
            </a:extLst>
          </p:cNvPr>
          <p:cNvCxnSpPr>
            <a:cxnSpLocks/>
            <a:stCxn id="7" idx="5"/>
            <a:endCxn id="12" idx="0"/>
          </p:cNvCxnSpPr>
          <p:nvPr/>
        </p:nvCxnSpPr>
        <p:spPr>
          <a:xfrm>
            <a:off x="2727011" y="2327693"/>
            <a:ext cx="1071411" cy="739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AAEFDE2-79DB-0BDB-6D26-71E3D3F58FD0}"/>
              </a:ext>
            </a:extLst>
          </p:cNvPr>
          <p:cNvCxnSpPr>
            <a:cxnSpLocks/>
            <a:stCxn id="6" idx="3"/>
            <a:endCxn id="13" idx="0"/>
          </p:cNvCxnSpPr>
          <p:nvPr/>
        </p:nvCxnSpPr>
        <p:spPr>
          <a:xfrm flipH="1">
            <a:off x="5457570" y="2435484"/>
            <a:ext cx="587317" cy="6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7970C40-7A50-1770-2338-FA1E29A03A5C}"/>
              </a:ext>
            </a:extLst>
          </p:cNvPr>
          <p:cNvCxnSpPr>
            <a:cxnSpLocks/>
            <a:stCxn id="6" idx="5"/>
            <a:endCxn id="14" idx="0"/>
          </p:cNvCxnSpPr>
          <p:nvPr/>
        </p:nvCxnSpPr>
        <p:spPr>
          <a:xfrm>
            <a:off x="6749716" y="2435484"/>
            <a:ext cx="677318" cy="622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Predefined Process 21">
            <a:extLst>
              <a:ext uri="{FF2B5EF4-FFF2-40B4-BE49-F238E27FC236}">
                <a16:creationId xmlns:a16="http://schemas.microsoft.com/office/drawing/2014/main" id="{E74320DE-34B3-5AE6-8ECB-E0E22E2350AC}"/>
              </a:ext>
            </a:extLst>
          </p:cNvPr>
          <p:cNvSpPr/>
          <p:nvPr/>
        </p:nvSpPr>
        <p:spPr>
          <a:xfrm>
            <a:off x="385159" y="4036540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P101.01</a:t>
            </a:r>
          </a:p>
        </p:txBody>
      </p:sp>
      <p:sp>
        <p:nvSpPr>
          <p:cNvPr id="23" name="Flowchart: Predefined Process 22">
            <a:extLst>
              <a:ext uri="{FF2B5EF4-FFF2-40B4-BE49-F238E27FC236}">
                <a16:creationId xmlns:a16="http://schemas.microsoft.com/office/drawing/2014/main" id="{5EECB90E-C155-3F00-FDBF-BC0EFAA38579}"/>
              </a:ext>
            </a:extLst>
          </p:cNvPr>
          <p:cNvSpPr/>
          <p:nvPr/>
        </p:nvSpPr>
        <p:spPr>
          <a:xfrm>
            <a:off x="1066592" y="4909751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P101.100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FCFA82-5171-DC4F-1A57-2A2B9B1C9E57}"/>
              </a:ext>
            </a:extLst>
          </p:cNvPr>
          <p:cNvSpPr txBox="1"/>
          <p:nvPr/>
        </p:nvSpPr>
        <p:spPr>
          <a:xfrm>
            <a:off x="955794" y="4325032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718DA15-FEAE-8429-0B47-601A2FB5A856}"/>
              </a:ext>
            </a:extLst>
          </p:cNvPr>
          <p:cNvCxnSpPr>
            <a:stCxn id="10" idx="2"/>
            <a:endCxn id="22" idx="0"/>
          </p:cNvCxnSpPr>
          <p:nvPr/>
        </p:nvCxnSpPr>
        <p:spPr>
          <a:xfrm flipH="1">
            <a:off x="755862" y="3727282"/>
            <a:ext cx="362464" cy="309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E4022612-7ACF-9433-F0C7-85253D51B6B0}"/>
              </a:ext>
            </a:extLst>
          </p:cNvPr>
          <p:cNvCxnSpPr>
            <a:stCxn id="10" idx="2"/>
            <a:endCxn id="23" idx="0"/>
          </p:cNvCxnSpPr>
          <p:nvPr/>
        </p:nvCxnSpPr>
        <p:spPr>
          <a:xfrm>
            <a:off x="1118326" y="3727282"/>
            <a:ext cx="318969" cy="1182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Predefined Process 26">
            <a:extLst>
              <a:ext uri="{FF2B5EF4-FFF2-40B4-BE49-F238E27FC236}">
                <a16:creationId xmlns:a16="http://schemas.microsoft.com/office/drawing/2014/main" id="{83284923-1415-D35B-86C2-04FEFB5573EF}"/>
              </a:ext>
            </a:extLst>
          </p:cNvPr>
          <p:cNvSpPr/>
          <p:nvPr/>
        </p:nvSpPr>
        <p:spPr>
          <a:xfrm>
            <a:off x="1462008" y="4043408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P102.01</a:t>
            </a:r>
          </a:p>
        </p:txBody>
      </p:sp>
      <p:sp>
        <p:nvSpPr>
          <p:cNvPr id="28" name="Flowchart: Predefined Process 27">
            <a:extLst>
              <a:ext uri="{FF2B5EF4-FFF2-40B4-BE49-F238E27FC236}">
                <a16:creationId xmlns:a16="http://schemas.microsoft.com/office/drawing/2014/main" id="{2D651610-741D-1AB3-1B9F-B7CCCD4741C2}"/>
              </a:ext>
            </a:extLst>
          </p:cNvPr>
          <p:cNvSpPr/>
          <p:nvPr/>
        </p:nvSpPr>
        <p:spPr>
          <a:xfrm>
            <a:off x="2357625" y="4949570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P102.100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DE1F7D-453F-E48F-6E93-5527B9C351BB}"/>
              </a:ext>
            </a:extLst>
          </p:cNvPr>
          <p:cNvSpPr txBox="1"/>
          <p:nvPr/>
        </p:nvSpPr>
        <p:spPr>
          <a:xfrm>
            <a:off x="2203414" y="4364795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8B5E7F1-2173-6956-3524-0BC4E1341320}"/>
              </a:ext>
            </a:extLst>
          </p:cNvPr>
          <p:cNvCxnSpPr>
            <a:cxnSpLocks/>
            <a:stCxn id="11" idx="2"/>
            <a:endCxn id="27" idx="0"/>
          </p:cNvCxnSpPr>
          <p:nvPr/>
        </p:nvCxnSpPr>
        <p:spPr>
          <a:xfrm flipH="1">
            <a:off x="1832711" y="3722480"/>
            <a:ext cx="383228" cy="320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4AA7A15-D6B5-D256-76FD-39D759EE81E7}"/>
              </a:ext>
            </a:extLst>
          </p:cNvPr>
          <p:cNvCxnSpPr>
            <a:cxnSpLocks/>
            <a:stCxn id="11" idx="2"/>
            <a:endCxn id="28" idx="0"/>
          </p:cNvCxnSpPr>
          <p:nvPr/>
        </p:nvCxnSpPr>
        <p:spPr>
          <a:xfrm>
            <a:off x="2215939" y="3722480"/>
            <a:ext cx="512389" cy="1227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owchart: Predefined Process 31">
            <a:extLst>
              <a:ext uri="{FF2B5EF4-FFF2-40B4-BE49-F238E27FC236}">
                <a16:creationId xmlns:a16="http://schemas.microsoft.com/office/drawing/2014/main" id="{853E018A-3540-95AD-DF6A-66934D7E0B29}"/>
              </a:ext>
            </a:extLst>
          </p:cNvPr>
          <p:cNvSpPr/>
          <p:nvPr/>
        </p:nvSpPr>
        <p:spPr>
          <a:xfrm>
            <a:off x="3063647" y="4036188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P1000.01</a:t>
            </a:r>
          </a:p>
        </p:txBody>
      </p:sp>
      <p:sp>
        <p:nvSpPr>
          <p:cNvPr id="33" name="Flowchart: Predefined Process 32">
            <a:extLst>
              <a:ext uri="{FF2B5EF4-FFF2-40B4-BE49-F238E27FC236}">
                <a16:creationId xmlns:a16="http://schemas.microsoft.com/office/drawing/2014/main" id="{142D295E-7A86-9613-3EE2-5E962308D491}"/>
              </a:ext>
            </a:extLst>
          </p:cNvPr>
          <p:cNvSpPr/>
          <p:nvPr/>
        </p:nvSpPr>
        <p:spPr>
          <a:xfrm>
            <a:off x="3959264" y="4942350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P1000.100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F00E8C-7723-A41C-71E9-00B399E05ED6}"/>
              </a:ext>
            </a:extLst>
          </p:cNvPr>
          <p:cNvSpPr txBox="1"/>
          <p:nvPr/>
        </p:nvSpPr>
        <p:spPr>
          <a:xfrm>
            <a:off x="3805053" y="4357575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C9F203A-31A2-4E03-455D-BDBF18CD099D}"/>
              </a:ext>
            </a:extLst>
          </p:cNvPr>
          <p:cNvCxnSpPr>
            <a:cxnSpLocks/>
            <a:stCxn id="12" idx="2"/>
            <a:endCxn id="32" idx="0"/>
          </p:cNvCxnSpPr>
          <p:nvPr/>
        </p:nvCxnSpPr>
        <p:spPr>
          <a:xfrm flipH="1">
            <a:off x="3434350" y="3713554"/>
            <a:ext cx="364072" cy="3226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AE8C237-65A1-AD34-FAE2-0558605DAD7D}"/>
              </a:ext>
            </a:extLst>
          </p:cNvPr>
          <p:cNvCxnSpPr>
            <a:cxnSpLocks/>
            <a:stCxn id="12" idx="2"/>
            <a:endCxn id="33" idx="0"/>
          </p:cNvCxnSpPr>
          <p:nvPr/>
        </p:nvCxnSpPr>
        <p:spPr>
          <a:xfrm>
            <a:off x="3798422" y="3713554"/>
            <a:ext cx="531545" cy="1228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Predefined Process 36">
            <a:extLst>
              <a:ext uri="{FF2B5EF4-FFF2-40B4-BE49-F238E27FC236}">
                <a16:creationId xmlns:a16="http://schemas.microsoft.com/office/drawing/2014/main" id="{969B5115-C423-593A-DA4E-830125AC1739}"/>
              </a:ext>
            </a:extLst>
          </p:cNvPr>
          <p:cNvSpPr/>
          <p:nvPr/>
        </p:nvSpPr>
        <p:spPr>
          <a:xfrm>
            <a:off x="4732781" y="4046505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P1001.01</a:t>
            </a:r>
          </a:p>
        </p:txBody>
      </p:sp>
      <p:sp>
        <p:nvSpPr>
          <p:cNvPr id="38" name="Flowchart: Predefined Process 37">
            <a:extLst>
              <a:ext uri="{FF2B5EF4-FFF2-40B4-BE49-F238E27FC236}">
                <a16:creationId xmlns:a16="http://schemas.microsoft.com/office/drawing/2014/main" id="{3BBBE3CA-70BE-551B-C337-BEEB48442920}"/>
              </a:ext>
            </a:extLst>
          </p:cNvPr>
          <p:cNvSpPr/>
          <p:nvPr/>
        </p:nvSpPr>
        <p:spPr>
          <a:xfrm>
            <a:off x="5628398" y="4952667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P1001.100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2C27A2C-35CD-A0DE-1640-5C44C50B878B}"/>
              </a:ext>
            </a:extLst>
          </p:cNvPr>
          <p:cNvSpPr txBox="1"/>
          <p:nvPr/>
        </p:nvSpPr>
        <p:spPr>
          <a:xfrm>
            <a:off x="5474187" y="4367892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9367188-547D-EDAF-0676-A9D7B2E67B3C}"/>
              </a:ext>
            </a:extLst>
          </p:cNvPr>
          <p:cNvCxnSpPr>
            <a:cxnSpLocks/>
            <a:stCxn id="13" idx="2"/>
            <a:endCxn id="37" idx="0"/>
          </p:cNvCxnSpPr>
          <p:nvPr/>
        </p:nvCxnSpPr>
        <p:spPr>
          <a:xfrm flipH="1">
            <a:off x="5103484" y="3704628"/>
            <a:ext cx="354086" cy="341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D9D69B6-EF76-6A11-DEEE-6ED647A162E7}"/>
              </a:ext>
            </a:extLst>
          </p:cNvPr>
          <p:cNvCxnSpPr>
            <a:cxnSpLocks/>
            <a:stCxn id="13" idx="2"/>
            <a:endCxn id="38" idx="0"/>
          </p:cNvCxnSpPr>
          <p:nvPr/>
        </p:nvCxnSpPr>
        <p:spPr>
          <a:xfrm>
            <a:off x="5457570" y="3704628"/>
            <a:ext cx="541531" cy="1248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lowchart: Predefined Process 41">
            <a:extLst>
              <a:ext uri="{FF2B5EF4-FFF2-40B4-BE49-F238E27FC236}">
                <a16:creationId xmlns:a16="http://schemas.microsoft.com/office/drawing/2014/main" id="{CD7BD9E8-01F1-9BF7-9710-A1186FDC482B}"/>
              </a:ext>
            </a:extLst>
          </p:cNvPr>
          <p:cNvSpPr/>
          <p:nvPr/>
        </p:nvSpPr>
        <p:spPr>
          <a:xfrm>
            <a:off x="6720617" y="4046835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P2000.01</a:t>
            </a:r>
          </a:p>
        </p:txBody>
      </p:sp>
      <p:sp>
        <p:nvSpPr>
          <p:cNvPr id="43" name="Flowchart: Predefined Process 42">
            <a:extLst>
              <a:ext uri="{FF2B5EF4-FFF2-40B4-BE49-F238E27FC236}">
                <a16:creationId xmlns:a16="http://schemas.microsoft.com/office/drawing/2014/main" id="{FA7F41B6-486A-9AB2-3517-CEF104F776F1}"/>
              </a:ext>
            </a:extLst>
          </p:cNvPr>
          <p:cNvSpPr/>
          <p:nvPr/>
        </p:nvSpPr>
        <p:spPr>
          <a:xfrm>
            <a:off x="7616234" y="4952997"/>
            <a:ext cx="741406" cy="518984"/>
          </a:xfrm>
          <a:prstGeom prst="flowChartPredefined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</a:rPr>
              <a:t>P2000.100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9D81439-3995-A308-27C5-4349BC57CC50}"/>
              </a:ext>
            </a:extLst>
          </p:cNvPr>
          <p:cNvSpPr txBox="1"/>
          <p:nvPr/>
        </p:nvSpPr>
        <p:spPr>
          <a:xfrm>
            <a:off x="7462023" y="4368222"/>
            <a:ext cx="464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…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DA72929-0104-EE9D-D03E-C53700D299FE}"/>
              </a:ext>
            </a:extLst>
          </p:cNvPr>
          <p:cNvCxnSpPr>
            <a:cxnSpLocks/>
            <a:stCxn id="14" idx="2"/>
            <a:endCxn id="42" idx="0"/>
          </p:cNvCxnSpPr>
          <p:nvPr/>
        </p:nvCxnSpPr>
        <p:spPr>
          <a:xfrm flipH="1">
            <a:off x="7091320" y="3704628"/>
            <a:ext cx="335714" cy="342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C055BAE1-8BE0-52A0-DE2D-185D4FDB82B7}"/>
              </a:ext>
            </a:extLst>
          </p:cNvPr>
          <p:cNvCxnSpPr>
            <a:cxnSpLocks/>
            <a:stCxn id="14" idx="2"/>
            <a:endCxn id="43" idx="0"/>
          </p:cNvCxnSpPr>
          <p:nvPr/>
        </p:nvCxnSpPr>
        <p:spPr>
          <a:xfrm>
            <a:off x="7427034" y="3704628"/>
            <a:ext cx="559903" cy="1248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F9B2952-29D5-B7F1-4948-5D98E6E7E41E}"/>
              </a:ext>
            </a:extLst>
          </p:cNvPr>
          <p:cNvSpPr txBox="1"/>
          <p:nvPr/>
        </p:nvSpPr>
        <p:spPr>
          <a:xfrm>
            <a:off x="8260669" y="764748"/>
            <a:ext cx="675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db</a:t>
            </a:r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1B0BDA3-D8AC-691D-CC1A-8D66C4A426A1}"/>
              </a:ext>
            </a:extLst>
          </p:cNvPr>
          <p:cNvSpPr txBox="1"/>
          <p:nvPr/>
        </p:nvSpPr>
        <p:spPr>
          <a:xfrm>
            <a:off x="8182178" y="1721018"/>
            <a:ext cx="83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tables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02B0D0-9AD2-5B78-B813-492997B3E389}"/>
              </a:ext>
            </a:extLst>
          </p:cNvPr>
          <p:cNvSpPr txBox="1"/>
          <p:nvPr/>
        </p:nvSpPr>
        <p:spPr>
          <a:xfrm>
            <a:off x="8182178" y="3152341"/>
            <a:ext cx="83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pages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12B0A63-DD63-E73D-7794-B1150D247774}"/>
              </a:ext>
            </a:extLst>
          </p:cNvPr>
          <p:cNvSpPr txBox="1"/>
          <p:nvPr/>
        </p:nvSpPr>
        <p:spPr>
          <a:xfrm>
            <a:off x="8182178" y="4214332"/>
            <a:ext cx="83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tuples</a:t>
            </a:r>
          </a:p>
        </p:txBody>
      </p:sp>
    </p:spTree>
    <p:extLst>
      <p:ext uri="{BB962C8B-B14F-4D97-AF65-F5344CB8AC3E}">
        <p14:creationId xmlns:p14="http://schemas.microsoft.com/office/powerpoint/2010/main" val="259483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93DB4-7954-308C-2EE7-BA698C94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Show the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A7119-6A5C-C52C-5928-1DD034D7E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9636"/>
            <a:ext cx="7886700" cy="5102396"/>
          </a:xfrm>
        </p:spPr>
        <p:txBody>
          <a:bodyPr/>
          <a:lstStyle/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Διάβασε την εγγραφή Ρ</a:t>
            </a:r>
            <a:r>
              <a:rPr lang="en-US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847</a:t>
            </a: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.5</a:t>
            </a: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Διάβασε όλο τον πίνακα </a:t>
            </a:r>
            <a:r>
              <a:rPr lang="en-US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800" baseline="-25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Διάβασε τις εγγραφές Ρ500.98 ως και Ρ1205.2</a:t>
            </a: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  <a:tabLst>
                <a:tab pos="36195" algn="l"/>
              </a:tabLst>
            </a:pP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Διάβασε όλο τον </a:t>
            </a:r>
            <a:r>
              <a:rPr lang="en-US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800" baseline="-250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και άλλαξε τιμή μόνο σε όσες εγγραφές έχουν </a:t>
            </a:r>
            <a:r>
              <a:rPr lang="en-US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el-GR" sz="1800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&gt; 1000 (οπότε δεν ξέρουμε εκ προοιμίου ποιες εγγραφές είναι αυτές)</a:t>
            </a:r>
            <a:endParaRPr lang="en-US" sz="18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37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D6036B-AF16-8296-A8E2-D8F2638971A2}"/>
              </a:ext>
            </a:extLst>
          </p:cNvPr>
          <p:cNvSpPr txBox="1"/>
          <p:nvPr/>
        </p:nvSpPr>
        <p:spPr>
          <a:xfrm>
            <a:off x="105033" y="374475"/>
            <a:ext cx="88083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1(1007.35)</a:t>
            </a:r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1(1008.12)</a:t>
            </a:r>
            <a:r>
              <a:rPr lang="en-US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2(1007.35)</a:t>
            </a:r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1(1008.12)</a:t>
            </a:r>
            <a:r>
              <a:rPr lang="en-US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l-G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2(1007.42)</a:t>
            </a:r>
            <a:r>
              <a:rPr lang="en-US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1600" b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2(1007.42)</a:t>
            </a:r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1(1008.17)</a:t>
            </a:r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l-GR" sz="16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600" b="1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010E135-A4A8-627B-2F6D-21CF7D8D95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680330"/>
              </p:ext>
            </p:extLst>
          </p:nvPr>
        </p:nvGraphicFramePr>
        <p:xfrm>
          <a:off x="1189669" y="3613828"/>
          <a:ext cx="6764661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310">
                  <a:extLst>
                    <a:ext uri="{9D8B030D-6E8A-4147-A177-3AD203B41FA5}">
                      <a16:colId xmlns:a16="http://schemas.microsoft.com/office/drawing/2014/main" val="3028086395"/>
                    </a:ext>
                  </a:extLst>
                </a:gridCol>
                <a:gridCol w="540575">
                  <a:extLst>
                    <a:ext uri="{9D8B030D-6E8A-4147-A177-3AD203B41FA5}">
                      <a16:colId xmlns:a16="http://schemas.microsoft.com/office/drawing/2014/main" val="88156340"/>
                    </a:ext>
                  </a:extLst>
                </a:gridCol>
                <a:gridCol w="510186">
                  <a:extLst>
                    <a:ext uri="{9D8B030D-6E8A-4147-A177-3AD203B41FA5}">
                      <a16:colId xmlns:a16="http://schemas.microsoft.com/office/drawing/2014/main" val="1289640076"/>
                    </a:ext>
                  </a:extLst>
                </a:gridCol>
                <a:gridCol w="510186">
                  <a:extLst>
                    <a:ext uri="{9D8B030D-6E8A-4147-A177-3AD203B41FA5}">
                      <a16:colId xmlns:a16="http://schemas.microsoft.com/office/drawing/2014/main" val="1462412804"/>
                    </a:ext>
                  </a:extLst>
                </a:gridCol>
                <a:gridCol w="743163">
                  <a:extLst>
                    <a:ext uri="{9D8B030D-6E8A-4147-A177-3AD203B41FA5}">
                      <a16:colId xmlns:a16="http://schemas.microsoft.com/office/drawing/2014/main" val="2365125318"/>
                    </a:ext>
                  </a:extLst>
                </a:gridCol>
                <a:gridCol w="743163">
                  <a:extLst>
                    <a:ext uri="{9D8B030D-6E8A-4147-A177-3AD203B41FA5}">
                      <a16:colId xmlns:a16="http://schemas.microsoft.com/office/drawing/2014/main" val="334364206"/>
                    </a:ext>
                  </a:extLst>
                </a:gridCol>
                <a:gridCol w="734795">
                  <a:extLst>
                    <a:ext uri="{9D8B030D-6E8A-4147-A177-3AD203B41FA5}">
                      <a16:colId xmlns:a16="http://schemas.microsoft.com/office/drawing/2014/main" val="220845141"/>
                    </a:ext>
                  </a:extLst>
                </a:gridCol>
                <a:gridCol w="654565">
                  <a:extLst>
                    <a:ext uri="{9D8B030D-6E8A-4147-A177-3AD203B41FA5}">
                      <a16:colId xmlns:a16="http://schemas.microsoft.com/office/drawing/2014/main" val="1428328146"/>
                    </a:ext>
                  </a:extLst>
                </a:gridCol>
                <a:gridCol w="772859">
                  <a:extLst>
                    <a:ext uri="{9D8B030D-6E8A-4147-A177-3AD203B41FA5}">
                      <a16:colId xmlns:a16="http://schemas.microsoft.com/office/drawing/2014/main" val="4159890289"/>
                    </a:ext>
                  </a:extLst>
                </a:gridCol>
                <a:gridCol w="772859">
                  <a:extLst>
                    <a:ext uri="{9D8B030D-6E8A-4147-A177-3AD203B41FA5}">
                      <a16:colId xmlns:a16="http://schemas.microsoft.com/office/drawing/2014/main" val="61155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1008.12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1007.42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1008.17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80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7135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185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50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47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96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495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63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B70FD47-FB42-42DF-9140-D9621E4FFD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044210"/>
              </p:ext>
            </p:extLst>
          </p:nvPr>
        </p:nvGraphicFramePr>
        <p:xfrm>
          <a:off x="112533" y="18256"/>
          <a:ext cx="3589929" cy="57011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110">
                  <a:extLst>
                    <a:ext uri="{9D8B030D-6E8A-4147-A177-3AD203B41FA5}">
                      <a16:colId xmlns:a16="http://schemas.microsoft.com/office/drawing/2014/main" val="2305713086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160438561"/>
                    </a:ext>
                  </a:extLst>
                </a:gridCol>
                <a:gridCol w="1425849">
                  <a:extLst>
                    <a:ext uri="{9D8B030D-6E8A-4147-A177-3AD203B41FA5}">
                      <a16:colId xmlns:a16="http://schemas.microsoft.com/office/drawing/2014/main" val="10647187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LSN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Log contents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PrevLSN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/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UndoNextLSN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6663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Logical full sys backup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21492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trans begin T1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1789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30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T1 P1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9551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40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trans begin T2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851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50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T2 P2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85256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60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trans begin T3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20790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70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T3 P3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5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80</a:t>
                      </a:r>
                      <a:endParaRPr lang="en-US" sz="1000" b="0" i="0" u="none" strike="noStrike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begin fuzzy checkpoint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1215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90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trans begin T4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9756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T4 P4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74017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110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T3 P5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9062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commit T3   121. T3 END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157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T2 P6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4644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140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end fuzzy checkpoint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2273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150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T1 P3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</a:rPr>
                        <a:t> </a:t>
                      </a:r>
                      <a:endParaRPr lang="en-US" sz="1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782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160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write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 T4 P5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 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07732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170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trans begin T5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7125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180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T5 P10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24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190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T5 P10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9920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200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T4 P4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71088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210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T1 P1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16876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220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write T5 P11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4690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230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abort T1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11661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231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BE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… </a:t>
                      </a:r>
                      <a:r>
                        <a:rPr lang="fr-BE" sz="1000" b="0" i="0" u="none" strike="noStrike" kern="1200" dirty="0" err="1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συμ</a:t>
                      </a:r>
                      <a:r>
                        <a:rPr lang="fr-BE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πληρώστε </a:t>
                      </a:r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με όσες </a:t>
                      </a:r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γραμμές χρειάζεται</a:t>
                      </a:r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306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το πώς διαχειρίστηκε το</a:t>
                      </a:r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σύστημα το </a:t>
                      </a:r>
                      <a:r>
                        <a:rPr 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abort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7678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Εδώ είμαστε σε κανονική</a:t>
                      </a:r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λειτουργία…</a:t>
                      </a:r>
                      <a:endParaRPr lang="en-US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8021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427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fr-BE" sz="1000" b="0" i="0" u="none" strike="noStrike" dirty="0">
                          <a:solidFill>
                            <a:schemeClr val="bg1"/>
                          </a:solidFill>
                          <a:effectLst/>
                          <a:latin typeface="Consolas" panose="020B0609020204030204" pitchFamily="49" charset="0"/>
                        </a:rPr>
                        <a:t>240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commit T2   241. T2 END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5889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</a:rPr>
                        <a:t>CRASH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042527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25A67D-2D5C-493D-BF64-BD594430A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03464"/>
              </p:ext>
            </p:extLst>
          </p:nvPr>
        </p:nvGraphicFramePr>
        <p:xfrm>
          <a:off x="5489453" y="5262475"/>
          <a:ext cx="1281652" cy="152730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43712">
                  <a:extLst>
                    <a:ext uri="{9D8B030D-6E8A-4147-A177-3AD203B41FA5}">
                      <a16:colId xmlns:a16="http://schemas.microsoft.com/office/drawing/2014/main" val="4189603852"/>
                    </a:ext>
                  </a:extLst>
                </a:gridCol>
                <a:gridCol w="737940">
                  <a:extLst>
                    <a:ext uri="{9D8B030D-6E8A-4147-A177-3AD203B41FA5}">
                      <a16:colId xmlns:a16="http://schemas.microsoft.com/office/drawing/2014/main" val="5294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Xact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LastLSN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9378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31414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02544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07985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43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60359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5242990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36E96E3-1320-4BBB-885E-351EB56E1D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060022"/>
              </p:ext>
            </p:extLst>
          </p:nvPr>
        </p:nvGraphicFramePr>
        <p:xfrm>
          <a:off x="7372084" y="4597820"/>
          <a:ext cx="1660592" cy="219195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89648">
                  <a:extLst>
                    <a:ext uri="{9D8B030D-6E8A-4147-A177-3AD203B41FA5}">
                      <a16:colId xmlns:a16="http://schemas.microsoft.com/office/drawing/2014/main" val="4189603852"/>
                    </a:ext>
                  </a:extLst>
                </a:gridCol>
                <a:gridCol w="1170944">
                  <a:extLst>
                    <a:ext uri="{9D8B030D-6E8A-4147-A177-3AD203B41FA5}">
                      <a16:colId xmlns:a16="http://schemas.microsoft.com/office/drawing/2014/main" val="5294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Page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recLSN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</a:t>
                      </a:r>
                      <a:r>
                        <a:rPr lang="en-US" sz="14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LSN)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9378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314140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P2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04188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P3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02544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P4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079854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P5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430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P6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60359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7482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P11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26329911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650CC69-EF66-40DE-9024-1C9530A395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635969"/>
              </p:ext>
            </p:extLst>
          </p:nvPr>
        </p:nvGraphicFramePr>
        <p:xfrm>
          <a:off x="7668757" y="158924"/>
          <a:ext cx="1288569" cy="436372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88569">
                  <a:extLst>
                    <a:ext uri="{9D8B030D-6E8A-4147-A177-3AD203B41FA5}">
                      <a16:colId xmlns:a16="http://schemas.microsoft.com/office/drawing/2014/main" val="2517257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</a:rPr>
                        <a:t>ToUndo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5582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385527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804931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0243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473412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7877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98261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62227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630852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61555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399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25509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831613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265429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685640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914168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091342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52161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46081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910652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6CB793-777C-4794-B454-8E2C62247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48331"/>
              </p:ext>
            </p:extLst>
          </p:nvPr>
        </p:nvGraphicFramePr>
        <p:xfrm>
          <a:off x="3135996" y="6228564"/>
          <a:ext cx="2021615" cy="561213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021615">
                  <a:extLst>
                    <a:ext uri="{9D8B030D-6E8A-4147-A177-3AD203B41FA5}">
                      <a16:colId xmlns:a16="http://schemas.microsoft.com/office/drawing/2014/main" val="2517257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Master Log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255823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Last completed CHKP’s LSN: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178770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9826128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C419D21-F82F-DFD7-0A48-7C807CC54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50261"/>
              </p:ext>
            </p:extLst>
          </p:nvPr>
        </p:nvGraphicFramePr>
        <p:xfrm>
          <a:off x="286549" y="6228564"/>
          <a:ext cx="2548958" cy="436372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1288569">
                  <a:extLst>
                    <a:ext uri="{9D8B030D-6E8A-4147-A177-3AD203B41FA5}">
                      <a16:colId xmlns:a16="http://schemas.microsoft.com/office/drawing/2014/main" val="4189603852"/>
                    </a:ext>
                  </a:extLst>
                </a:gridCol>
                <a:gridCol w="1260389">
                  <a:extLst>
                    <a:ext uri="{9D8B030D-6E8A-4147-A177-3AD203B41FA5}">
                      <a16:colId xmlns:a16="http://schemas.microsoft.com/office/drawing/2014/main" val="52946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Winners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Losers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89378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3141405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B34F33-D12C-3143-8ECD-5B852B77F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61085"/>
              </p:ext>
            </p:extLst>
          </p:nvPr>
        </p:nvGraphicFramePr>
        <p:xfrm>
          <a:off x="3782155" y="18256"/>
          <a:ext cx="3589929" cy="44874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110">
                  <a:extLst>
                    <a:ext uri="{9D8B030D-6E8A-4147-A177-3AD203B41FA5}">
                      <a16:colId xmlns:a16="http://schemas.microsoft.com/office/drawing/2014/main" val="775186725"/>
                    </a:ext>
                  </a:extLst>
                </a:gridCol>
                <a:gridCol w="1664970">
                  <a:extLst>
                    <a:ext uri="{9D8B030D-6E8A-4147-A177-3AD203B41FA5}">
                      <a16:colId xmlns:a16="http://schemas.microsoft.com/office/drawing/2014/main" val="2239271859"/>
                    </a:ext>
                  </a:extLst>
                </a:gridCol>
                <a:gridCol w="1425849">
                  <a:extLst>
                    <a:ext uri="{9D8B030D-6E8A-4147-A177-3AD203B41FA5}">
                      <a16:colId xmlns:a16="http://schemas.microsoft.com/office/drawing/2014/main" val="11299246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LSN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Log contents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PrevLSN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 /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+mj-lt"/>
                        </a:rPr>
                        <a:t>UndoNextLSN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764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XXX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…complete the log</a:t>
                      </a:r>
                      <a:r>
                        <a:rPr lang="el-GR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for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5917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the recovery process…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4233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135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0101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49571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187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4375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88038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60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6593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81876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7571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60509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8191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45999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onsolas" panose="020B0609020204030204" pitchFamily="49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2397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3324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4881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336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200" b="1" kern="1200" dirty="0">
                        <a:solidFill>
                          <a:schemeClr val="bg1"/>
                        </a:solidFill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Consolas" panose="020B0609020204030204" pitchFamily="49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373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635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163179"/>
      </p:ext>
    </p:extLst>
  </p:cSld>
  <p:clrMapOvr>
    <a:masterClrMapping/>
  </p:clrMapOvr>
</p:sld>
</file>

<file path=ppt/theme/theme1.xml><?xml version="1.0" encoding="utf-8"?>
<a:theme xmlns:a="http://schemas.openxmlformats.org/drawingml/2006/main" name="pvassil">
  <a:themeElements>
    <a:clrScheme name="pvassil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vassil" id="{BE4F907C-04CB-41E5-A6E5-71164DB2691B}" vid="{2FA0246C-2DF3-4222-B537-5A4B452F1B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</TotalTime>
  <Words>355</Words>
  <Application>Microsoft Office PowerPoint</Application>
  <PresentationFormat>On-screen Show (4:3)</PresentationFormat>
  <Paragraphs>184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Consolas</vt:lpstr>
      <vt:lpstr>Symbol</vt:lpstr>
      <vt:lpstr>pvassil</vt:lpstr>
      <vt:lpstr>Άσκηση 2η  ΑΜ – Όνομα Φοιτητή</vt:lpstr>
      <vt:lpstr>PowerPoint Presentation</vt:lpstr>
      <vt:lpstr>Show the sequence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Panos Vassiliadis</dc:creator>
  <cp:lastModifiedBy>Panos Vassiliadis</cp:lastModifiedBy>
  <cp:revision>15</cp:revision>
  <dcterms:created xsi:type="dcterms:W3CDTF">2022-05-12T10:59:37Z</dcterms:created>
  <dcterms:modified xsi:type="dcterms:W3CDTF">2025-04-04T07:42:51Z</dcterms:modified>
</cp:coreProperties>
</file>