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PlaceHolder 1"/>
          <p:cNvSpPr>
            <a:spLocks noGrp="1"/>
          </p:cNvSpPr>
          <p:nvPr>
            <p:ph type="body"/>
          </p:nvPr>
        </p:nvSpPr>
        <p:spPr>
          <a:xfrm>
            <a:off x="800877" y="4481880"/>
            <a:ext cx="6406645" cy="4245814"/>
          </a:xfrm>
          <a:prstGeom prst="rect">
            <a:avLst/>
          </a:prstGeom>
        </p:spPr>
        <p:txBody>
          <a:bodyPr wrap="none" lIns="0" tIns="0" rIns="0" bIns="0"/>
          <a:lstStyle/>
          <a:p>
            <a:r>
              <a:rPr lang="en-US"/>
              <a:t>Click to edit the notes format</a:t>
            </a:r>
            <a:endParaRPr/>
          </a:p>
        </p:txBody>
      </p:sp>
      <p:sp>
        <p:nvSpPr>
          <p:cNvPr id="186" name="PlaceHolder 2"/>
          <p:cNvSpPr>
            <a:spLocks noGrp="1"/>
          </p:cNvSpPr>
          <p:nvPr>
            <p:ph type="hdr"/>
          </p:nvPr>
        </p:nvSpPr>
        <p:spPr>
          <a:xfrm>
            <a:off x="0" y="0"/>
            <a:ext cx="3475413" cy="471457"/>
          </a:xfrm>
          <a:prstGeom prst="rect">
            <a:avLst/>
          </a:prstGeom>
        </p:spPr>
        <p:txBody>
          <a:bodyPr wrap="none" lIns="0" tIns="0" rIns="0" bIns="0"/>
          <a:lstStyle/>
          <a:p>
            <a:r>
              <a:rPr lang="en-US"/>
              <a:t>&lt;header&gt;</a:t>
            </a:r>
            <a:endParaRPr/>
          </a:p>
        </p:txBody>
      </p:sp>
      <p:sp>
        <p:nvSpPr>
          <p:cNvPr id="187" name="PlaceHolder 3"/>
          <p:cNvSpPr>
            <a:spLocks noGrp="1"/>
          </p:cNvSpPr>
          <p:nvPr>
            <p:ph type="dt"/>
          </p:nvPr>
        </p:nvSpPr>
        <p:spPr>
          <a:xfrm>
            <a:off x="4532986" y="0"/>
            <a:ext cx="3475413" cy="471457"/>
          </a:xfrm>
          <a:prstGeom prst="rect">
            <a:avLst/>
          </a:prstGeom>
        </p:spPr>
        <p:txBody>
          <a:bodyPr wrap="none" lIns="0" tIns="0" rIns="0" bIns="0"/>
          <a:lstStyle/>
          <a:p>
            <a:pPr algn="r"/>
            <a:r>
              <a:rPr lang="en-US"/>
              <a:t>&lt;date/time&gt;</a:t>
            </a:r>
            <a:endParaRPr/>
          </a:p>
        </p:txBody>
      </p:sp>
      <p:sp>
        <p:nvSpPr>
          <p:cNvPr id="188" name="PlaceHolder 4"/>
          <p:cNvSpPr>
            <a:spLocks noGrp="1"/>
          </p:cNvSpPr>
          <p:nvPr>
            <p:ph type="ftr"/>
          </p:nvPr>
        </p:nvSpPr>
        <p:spPr>
          <a:xfrm>
            <a:off x="0" y="8964098"/>
            <a:ext cx="3475413" cy="471457"/>
          </a:xfrm>
          <a:prstGeom prst="rect">
            <a:avLst/>
          </a:prstGeom>
        </p:spPr>
        <p:txBody>
          <a:bodyPr wrap="none" lIns="0" tIns="0" rIns="0" bIns="0" anchor="b"/>
          <a:lstStyle/>
          <a:p>
            <a:r>
              <a:rPr lang="en-US"/>
              <a:t>&lt;footer&gt;</a:t>
            </a:r>
            <a:endParaRPr/>
          </a:p>
        </p:txBody>
      </p:sp>
      <p:sp>
        <p:nvSpPr>
          <p:cNvPr id="189" name="PlaceHolder 5"/>
          <p:cNvSpPr>
            <a:spLocks noGrp="1"/>
          </p:cNvSpPr>
          <p:nvPr>
            <p:ph type="sldNum"/>
          </p:nvPr>
        </p:nvSpPr>
        <p:spPr>
          <a:xfrm>
            <a:off x="4532986" y="8964098"/>
            <a:ext cx="3475413" cy="471457"/>
          </a:xfrm>
          <a:prstGeom prst="rect">
            <a:avLst/>
          </a:prstGeom>
        </p:spPr>
        <p:txBody>
          <a:bodyPr wrap="none" lIns="0" tIns="0" rIns="0" bIns="0" anchor="b"/>
          <a:lstStyle/>
          <a:p>
            <a:pPr algn="r"/>
            <a:fld id="{F5164475-9F7C-4931-9B9F-594D4946F09B}" type="slidenum">
              <a:rPr lang="en-US"/>
              <a:pPr algn="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p:cNvSpPr>
          <p:nvPr>
            <p:ph type="body"/>
          </p:nvPr>
        </p:nvSpPr>
        <p:spPr>
          <a:xfrm>
            <a:off x="800877" y="4481880"/>
            <a:ext cx="6406645" cy="4245814"/>
          </a:xfrm>
          <a:prstGeom prst="rect">
            <a:avLst/>
          </a:prstGeom>
        </p:spPr>
        <p:txBody>
          <a:bodyPr wrap="none" lIns="0" tIns="0" rIns="0" bIns="0"/>
          <a:lstStyle/>
          <a:p>
            <a:r>
              <a:rPr lang="en-US"/>
              <a:t>Οι αλλαγές στο σχήμα μιας βάσης μπορούν να επηρεάσουν της εφαρμογές που σχετίζονται με αυτή τη βάση, με τέτοιο τρόπο που είτε θα είναι ασυνεπείς ως προς τα αποτελέσματα που εμφανίζουν, είτε δε θα μπορούν καν να εμφανίσουν αποτελέσματα.</a:t>
            </a:r>
            <a:endParaRPr/>
          </a:p>
          <a:p>
            <a:r>
              <a:rPr lang="en-US"/>
              <a:t>Υπάρχει τρόπος ώστε αυτές οι αλλαγές να γίνονται κάτω από κάποιο έλεγχο από το διαχειριστή του συστήματος?</a:t>
            </a:r>
            <a:endParaRPr/>
          </a:p>
          <a:p>
            <a:r>
              <a:rPr lang="en-US"/>
              <a:t>Αν υπάρχει μπορεί με κάποιο γρήγορο τρόπο ο διαχειριστής να έχει αυτές τις αλλαγές που θα χρειαστούν?</a:t>
            </a:r>
            <a:endParaRPr/>
          </a:p>
          <a:p>
            <a:r>
              <a:rPr lang="en-US"/>
              <a:t>Αν υπάρχουν συγκρούσεις σχετικά με την αποδοχή ή μη κάποιας αλλαγής από τις εφαρμογές που χρησιμοποιούν τη βάση, υπάρχει δυνατότητα να ικανοποιηθούν όλοι?</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laceHolder 1"/>
          <p:cNvSpPr>
            <a:spLocks noGrp="1"/>
          </p:cNvSpPr>
          <p:nvPr>
            <p:ph type="body"/>
          </p:nvPr>
        </p:nvSpPr>
        <p:spPr>
          <a:xfrm>
            <a:off x="731139" y="4560231"/>
            <a:ext cx="5852449" cy="4320112"/>
          </a:xfrm>
          <a:prstGeom prst="rect">
            <a:avLst/>
          </a:prstGeom>
        </p:spPr>
        <p:txBody>
          <a:bodyPr lIns="99000" tIns="49680" rIns="99000" bIns="49680"/>
          <a:lstStyle/>
          <a:p>
            <a:pPr>
              <a:lnSpc>
                <a:spcPct val="100000"/>
              </a:lnSpc>
            </a:pPr>
            <a:r>
              <a:rPr lang="en-US"/>
              <a:t>Μπορούμε με κάποιο τρόπο να καθορίσουμε πως θέλουμε να αποδεχθούμε την αλλαγή που αναφέρεται στην προσθήκη της νέας στήλης στο table και να απορίψουμε τη διαγραφή από τα εξαγώμενα αποτελέσματα της view?</a:t>
            </a:r>
            <a:endParaRPr/>
          </a:p>
        </p:txBody>
      </p:sp>
      <p:sp>
        <p:nvSpPr>
          <p:cNvPr id="522"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7C4E42EF-DC4E-4A5C-85B9-D8447238547D}" type="slidenum">
              <a:rPr lang="en-US" sz="1300">
                <a:solidFill>
                  <a:srgbClr val="000000"/>
                </a:solidFill>
                <a:latin typeface="+mn-lt"/>
                <a:ea typeface="+mn-ea"/>
              </a:rPr>
              <a:pPr>
                <a:lnSpc>
                  <a:spcPct val="100000"/>
                </a:lnSpc>
              </a:p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p:cNvSpPr>
          <p:nvPr>
            <p:ph type="body"/>
          </p:nvPr>
        </p:nvSpPr>
        <p:spPr>
          <a:xfrm>
            <a:off x="731139" y="4560231"/>
            <a:ext cx="5852449" cy="4320112"/>
          </a:xfrm>
          <a:prstGeom prst="rect">
            <a:avLst/>
          </a:prstGeom>
        </p:spPr>
        <p:txBody>
          <a:bodyPr lIns="99000" tIns="49680" rIns="99000" bIns="49680"/>
          <a:lstStyle/>
          <a:p>
            <a:pPr>
              <a:lnSpc>
                <a:spcPct val="100000"/>
              </a:lnSpc>
            </a:pPr>
            <a:r>
              <a:rPr lang="en-US"/>
              <a:t>Χρησιμοποιούμε ένα γράφο ο οποίος αποτελεί αναπαράσταση του οικοσυστήματός μας και χρησιμοποιούμε μηχανισμούς που με βάση τις πολιτικές που καθορίζουμε επιτρέπουν ή όχι τις όποιες αλλαγές δοκιμάζει να κάνει ο χρήστης στο οικοσύστημά του, πριν την υλοποιήσει στην πραγματικότητα.</a:t>
            </a:r>
            <a:endParaRPr/>
          </a:p>
          <a:p>
            <a:pPr>
              <a:lnSpc>
                <a:spcPct val="100000"/>
              </a:lnSpc>
            </a:pPr>
            <a:r>
              <a:rPr lang="en-US"/>
              <a:t>Βάζουμε policies ώστε να καθορίσουμε τον τρόπο συμπεριφοράς (αποδοχής δηλαδή ή μη) των αλλαγών αυτών. Πχ δεχόμαστε την προσθήκη νέας column στη view αλλά απορρίπτουμε  τη διαγραφή στην query.</a:t>
            </a:r>
            <a:endParaRPr/>
          </a:p>
          <a:p>
            <a:pPr>
              <a:lnSpc>
                <a:spcPct val="100000"/>
              </a:lnSpc>
            </a:pPr>
            <a:endParaRPr/>
          </a:p>
        </p:txBody>
      </p:sp>
      <p:sp>
        <p:nvSpPr>
          <p:cNvPr id="524"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55A43DFF-E80D-4DC3-9D18-C1858B0F09D6}" type="slidenum">
              <a:rPr lang="en-US" sz="1300">
                <a:solidFill>
                  <a:srgbClr val="000000"/>
                </a:solidFill>
                <a:latin typeface="+mn-lt"/>
                <a:ea typeface="+mn-ea"/>
              </a:rPr>
              <a:pPr>
                <a:lnSpc>
                  <a:spcPct val="100000"/>
                </a:lnSpc>
              </a:pPr>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Είναι ένας γράφος του οποίου τα κομμάτια αναπαριστούν τα δομικά στοιχεία του οικοσυστήματος.  Εδώ βλέπουμε ειδικότερα ένα από αυτά τα δομικά στοιχεία, μια query που δίνει το μέσο όρο των επιτυχημένων μαθημάτων των φοιτητών του πανεπιστημίου.  Μπορούμε να παρατηρήσουμε τα κύρια στοιχεία του που είναι τα σημεία εισόδου πληροφορίας που ξεχωρίζουμε με το INS και συνδέονται στο δομικό στοιχείο που παρέχει αυτή την πληροφορία, το σημείο εξόδου πληροφορίας που δηλώνει τι αποτελέσματα προσφέρει αυτό το δομικό στοιχείο στους χρήστες του και τέλος την εσωτερική του διαρρύθμιση που ουσιαστικά υποδηλώνει τα φίλτρα που θέλει ο χρήστης να χρησιμοποιήσει πάνω στην πληροφορία αυτή (για παράδειγμα το tgrade &gt; 4/10)</a:t>
            </a:r>
            <a:endParaRPr/>
          </a:p>
        </p:txBody>
      </p:sp>
      <p:sp>
        <p:nvSpPr>
          <p:cNvPr id="526"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02B1ACA8-B2BF-4CF0-9720-692534D03327}" type="slidenum">
              <a:rPr lang="en-US" sz="1300">
                <a:solidFill>
                  <a:srgbClr val="000000"/>
                </a:solidFill>
                <a:latin typeface="+mn-lt"/>
                <a:ea typeface="+mn-ea"/>
              </a:rPr>
              <a:pPr>
                <a:lnSpc>
                  <a:spcPct val="100000"/>
                </a:lnSpc>
              </a:pPr>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Η πλήρης ανάπτυξη των δομικών στοιχείων του οικοσυστήματός μας είναι η ακόλουθη.</a:t>
            </a:r>
            <a:endParaRPr/>
          </a:p>
        </p:txBody>
      </p:sp>
      <p:sp>
        <p:nvSpPr>
          <p:cNvPr id="528"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D3483F87-B2A2-4CDC-8CA0-1069F46D8BDE}" type="slidenum">
              <a:rPr lang="en-US" sz="1300">
                <a:solidFill>
                  <a:srgbClr val="000000"/>
                </a:solidFill>
                <a:latin typeface="+mn-lt"/>
                <a:ea typeface="+mn-ea"/>
              </a:rPr>
              <a:pPr>
                <a:lnSpc>
                  <a:spcPct val="100000"/>
                </a:lnSpc>
              </a:pPr>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Στις επικείμενες αλλαγές που συναντήσαμε νωρίτερα μπορούμε να δούμε ποια είναι τα επηρεαζόμενα δομικά στοιχεία αλλά και τα σημεία στα οποία αυτά επηρεάζονται.  Αυτά τα σημεία είναι τα σημεία στα οποία θα πρέπει να ορισθούν πολιτικές για τις οποιεσδήποτε αλλαγές.</a:t>
            </a:r>
            <a:endParaRPr/>
          </a:p>
        </p:txBody>
      </p:sp>
      <p:sp>
        <p:nvSpPr>
          <p:cNvPr id="530"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0313AB51-C9E9-4C8A-9C62-F0EFA14FAE1B}" type="slidenum">
              <a:rPr lang="en-US" sz="1300">
                <a:solidFill>
                  <a:srgbClr val="000000"/>
                </a:solidFill>
                <a:latin typeface="+mn-lt"/>
                <a:ea typeface="+mn-ea"/>
              </a:rPr>
              <a:pPr>
                <a:lnSpc>
                  <a:spcPct val="100000"/>
                </a:lnSpc>
              </a:pPr>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p:cNvSpPr>
          <p:nvPr>
            <p:ph type="body"/>
          </p:nvPr>
        </p:nvSpPr>
        <p:spPr>
          <a:xfrm>
            <a:off x="800877" y="4481880"/>
            <a:ext cx="6406645" cy="4245814"/>
          </a:xfrm>
          <a:prstGeom prst="rect">
            <a:avLst/>
          </a:prstGeom>
        </p:spPr>
        <p:txBody>
          <a:bodyPr wrap="none" lIns="0" tIns="0" rIns="0" bIns="0"/>
          <a:lstStyle/>
          <a:p>
            <a:r>
              <a:rPr lang="en-US"/>
              <a:t>Προβλήματα που είχαν λυθεί αλλά δεν είχαν υλοποιηθεί και αποτέλεσαν κομμάτι της δουλειάς αυτού του μεταπτυχιακού</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Ενώ υπάρχει αλλαγή σε ένα module αν κάποιος από τους consumers του σχήματος δεν συνδέεται με αυτήν, δε λαμβάνει κάποια ειδοποίηση.  Για παράδειγμα μια αλλαγή στη v_tr view που λέει πως θα διαγραφή από το output schema της το cid, δε θα δημιουργήσει κανένα μήνυμα αφού ούτε η πρώτη αλλά ούτε η δεύτερη query το χρησιμοποιούν.</a:t>
            </a:r>
            <a:endParaRPr/>
          </a:p>
        </p:txBody>
      </p:sp>
      <p:sp>
        <p:nvSpPr>
          <p:cNvPr id="533"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21996136-146D-40DF-8335-860C18D70CA8}" type="slidenum">
              <a:rPr lang="en-US" sz="1300">
                <a:solidFill>
                  <a:srgbClr val="000000"/>
                </a:solidFill>
                <a:latin typeface="+mn-lt"/>
                <a:ea typeface="+mn-ea"/>
              </a:rPr>
              <a:pPr>
                <a:lnSpc>
                  <a:spcPct val="100000"/>
                </a:lnSpc>
              </a:pPr>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Για τη διάδοση των μηνυμάτων χρησιμοποιούμε μια καθολική μεταβλητή σε αυτό το επίπεδο.  Οι κόμβοι στέλνουν μηνύματα ο ένας στον άλλο εισάγοντάς τα σε μια ουρά την οποία όλοι μπορούν να δούνε.</a:t>
            </a:r>
            <a:endParaRPr/>
          </a:p>
          <a:p>
            <a:r>
              <a:rPr lang="en-US"/>
              <a:t>Δεδομένου ότι ξέρουμε ποιοι είναι οι κόμβοι που επηρεάζονται από την αλλαγή (από τη χρήση της global queue για τη μετάδοση των μηνυμάτων) επισκεπτόμαστε μόνον αυτούς.</a:t>
            </a:r>
            <a:endParaRPr/>
          </a:p>
        </p:txBody>
      </p:sp>
      <p:sp>
        <p:nvSpPr>
          <p:cNvPr id="535"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55C2FDDB-9635-4685-BC22-54948A5133B2}" type="slidenum">
              <a:rPr lang="en-US" sz="1300">
                <a:solidFill>
                  <a:srgbClr val="000000"/>
                </a:solidFill>
                <a:latin typeface="+mn-lt"/>
                <a:ea typeface="+mn-ea"/>
              </a:rPr>
              <a:pPr>
                <a:lnSpc>
                  <a:spcPct val="100000"/>
                </a:lnSpc>
              </a:pPr>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Ας δούμε ποιοί και με ποιά σειρά επιρεάζονται από την εισαγωγή μιας νέας στήλης στο table transcript του παραδείγματος.</a:t>
            </a:r>
            <a:endParaRPr/>
          </a:p>
        </p:txBody>
      </p:sp>
      <p:sp>
        <p:nvSpPr>
          <p:cNvPr id="537"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7D85E42F-AE99-4335-A6F2-62906DEABE26}" type="slidenum">
              <a:rPr lang="en-US" sz="1300">
                <a:solidFill>
                  <a:srgbClr val="000000"/>
                </a:solidFill>
                <a:latin typeface="+mn-lt"/>
                <a:ea typeface="+mn-ea"/>
              </a:rPr>
              <a:pPr>
                <a:lnSpc>
                  <a:spcPct val="100000"/>
                </a:lnSpc>
              </a:pPr>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p:cNvSpPr>
          <p:nvPr>
            <p:ph type="body"/>
          </p:nvPr>
        </p:nvSpPr>
        <p:spPr>
          <a:xfrm>
            <a:off x="800877" y="4481880"/>
            <a:ext cx="6406645" cy="4245814"/>
          </a:xfrm>
          <a:prstGeom prst="rect">
            <a:avLst/>
          </a:prstGeom>
        </p:spPr>
        <p:txBody>
          <a:bodyPr wrap="none" lIns="0" tIns="0" rIns="0" bIns="0"/>
          <a:lstStyle/>
          <a:p>
            <a:r>
              <a:rPr lang="en-US"/>
              <a:t>Μιας και το transcript δεν έχει άλλον καταναλωτή παρά μόνο την view v_tr αυτή λαμβάνει το μήνυμα της εισαγωγής νέας στήλης (και μάλιστα το λαμβάνει στον αποδέκτη που σχετίζεται με το transcript).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7" y="4481880"/>
            <a:ext cx="6406645" cy="4245814"/>
          </a:xfrm>
          <a:prstGeom prst="rect">
            <a:avLst/>
          </a:prstGeom>
        </p:spPr>
        <p:txBody>
          <a:bodyPr wrap="none" lIns="0" tIns="0" rIns="0" bIns="0"/>
          <a:lstStyle/>
          <a:p>
            <a:r>
              <a:rPr lang="en-US"/>
              <a:t>Αρχικά θα δούμε κάποια στοιχεία που θα μας βοηθήσουν να κατανοήσουμε τι θέλουμε να κάνουμε στη συνέχεια.</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Στη συνέχεια η v_tr τροφοδοτή τα 2 queries. Αυτά μπορεί να πει κανείς πως λαμβάνουν ταυτόχρονα την ειδοποίηση για την αλλαγή που έχει συμβεί. Όπως και πριν τα queries λαμβάνουν τις ειδοποιήσεις στα εισερχόμενα που σχετίζονται με την v_tr (okay η 1η query λαμβάνει 2 μηνύματα)</a:t>
            </a:r>
            <a:endParaRPr/>
          </a:p>
        </p:txBody>
      </p:sp>
      <p:sp>
        <p:nvSpPr>
          <p:cNvPr id="540"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FD5C11CC-EFF1-462B-A292-0AEB961F8B94}" type="slidenum">
              <a:rPr lang="en-US" sz="1300">
                <a:solidFill>
                  <a:srgbClr val="000000"/>
                </a:solidFill>
                <a:latin typeface="+mn-lt"/>
                <a:ea typeface="+mn-ea"/>
              </a:rPr>
              <a:pPr>
                <a:lnSpc>
                  <a:spcPct val="100000"/>
                </a:lnSpc>
              </a:pPr>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O χρήστηw του συστήματος κάνει αλλαγές που θα πρέπει να αφορούν είτε κάποιο από τα σχήματα εξόδου των δομικών στοιχείων είτε κάποια αλλαγή σε κάποιο semantics tree.</a:t>
            </a:r>
            <a:endParaRPr/>
          </a:p>
          <a:p>
            <a:r>
              <a:rPr lang="en-US"/>
              <a:t>Ό,τι και αν είναι αυτό, το κατάλληλο σχήμα χρησιμοποιείται για την επεξεργασία του μηνύματος.</a:t>
            </a:r>
            <a:endParaRPr/>
          </a:p>
          <a:p>
            <a:r>
              <a:rPr lang="en-US"/>
              <a:t>Τέλος δημιουργούνται τα κατάλληλα μηνύματα για τα δομικά στοιχεία που τροφοδοτούνται από αυτό το δομικό στοιχείο.</a:t>
            </a:r>
            <a:endParaRPr/>
          </a:p>
        </p:txBody>
      </p:sp>
      <p:sp>
        <p:nvSpPr>
          <p:cNvPr id="542"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EF618B85-0926-49C2-8B45-0C41CED35035}" type="slidenum">
              <a:rPr lang="en-US" sz="1300">
                <a:solidFill>
                  <a:srgbClr val="000000"/>
                </a:solidFill>
                <a:latin typeface="+mn-lt"/>
                <a:ea typeface="+mn-ea"/>
              </a:rPr>
              <a:pPr>
                <a:lnSpc>
                  <a:spcPct val="100000"/>
                </a:lnSpc>
              </a:pPr>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PlaceHolder 1"/>
          <p:cNvSpPr>
            <a:spLocks noGrp="1"/>
          </p:cNvSpPr>
          <p:nvPr>
            <p:ph type="body"/>
          </p:nvPr>
        </p:nvSpPr>
        <p:spPr>
          <a:xfrm>
            <a:off x="800877" y="4481880"/>
            <a:ext cx="6406645" cy="4245814"/>
          </a:xfrm>
          <a:prstGeom prst="rect">
            <a:avLst/>
          </a:prstGeom>
        </p:spPr>
        <p:txBody>
          <a:bodyPr wrap="none" lIns="0" tIns="0" rIns="0" bIns="0"/>
          <a:lstStyle/>
          <a:p>
            <a:r>
              <a:rPr lang="en-US"/>
              <a:t>Έχουμε ένα σαφή ορισμό του πως θα ερωτηθούν τα επιμέρους σχήματα που αποτελούν κομμάτια ενός δομικού στοιχείου για το αν αποδέχονται ή όχι την αλλαγή.</a:t>
            </a:r>
            <a:endParaRPr/>
          </a:p>
          <a:p>
            <a:r>
              <a:rPr lang="en-US"/>
              <a:t>Στο τέλος τις επεξεργασίας όλων των μηνυμάτων ενός module είμαστε βέβαιοι πως αυτό έχει το σωστό status μιας και έχουμε ταξινομίσει τα status και ένα μικρότερης ισχύος δε μπορεί να αντικαταστήσει ένα μεγαλύτερης ισχύος.</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Επειδή ο γράφος μας είναι κατευθυνόμενος άκυκλος το θεώρημα 1 ισχύει.</a:t>
            </a:r>
            <a:endParaRPr/>
          </a:p>
          <a:p>
            <a:r>
              <a:rPr lang="en-US"/>
              <a:t>Επειδή έχουμε ταξινομημένα τα status που μπορούν να λάβουν οι κόμβοι (με πρώτο το no_status, δεύτερο το propagate και τέλος το block), με οποιαδήποτε σειρά και αν έρθουν τα μηνύματα το status των module δεν αλλάζει σε κάποιο μικρότερης ισχύος. Αν είναι block θα μείνει ως το τέλος block.</a:t>
            </a:r>
            <a:endParaRPr/>
          </a:p>
          <a:p>
            <a:r>
              <a:rPr lang="en-US"/>
              <a:t>Λόγο της τοπολογικής ταξινόμησης τα μηνύματα διαδίδονται στο γράφο όπως πρέπει.</a:t>
            </a:r>
            <a:endParaRPr/>
          </a:p>
          <a:p>
            <a:r>
              <a:rPr lang="en-US"/>
              <a:t>Λόγο τις σειράς με την οποία διαδίδονται τα μηνύματα ο μηχανισμός μας τερματίζει και επιπλέον κάθε κόμβος μας έχει το σωστό status όπως περιγράψαμε παραπάνω.</a:t>
            </a:r>
            <a:endParaRPr/>
          </a:p>
        </p:txBody>
      </p:sp>
      <p:sp>
        <p:nvSpPr>
          <p:cNvPr id="545"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2A206F7D-DE98-4988-AD52-03BD42C3D0EB}" type="slidenum">
              <a:rPr lang="en-US" sz="1300">
                <a:solidFill>
                  <a:srgbClr val="000000"/>
                </a:solidFill>
                <a:latin typeface="+mn-lt"/>
                <a:ea typeface="+mn-ea"/>
              </a:rPr>
              <a:pPr>
                <a:lnSpc>
                  <a:spcPct val="100000"/>
                </a:lnSpc>
              </a:pPr>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4143490" y="9120125"/>
            <a:ext cx="3169752" cy="479224"/>
          </a:xfrm>
          <a:prstGeom prst="rect">
            <a:avLst/>
          </a:prstGeom>
        </p:spPr>
        <p:txBody>
          <a:bodyPr lIns="99000" tIns="49680" rIns="99000" bIns="49680" anchor="b"/>
          <a:lstStyle/>
          <a:p>
            <a:pPr>
              <a:lnSpc>
                <a:spcPct val="100000"/>
              </a:lnSpc>
            </a:pPr>
            <a:fld id="{3109DF83-BEE1-4235-8654-7150AB3B43E5}" type="slidenum">
              <a:rPr lang="en-US" sz="1300">
                <a:latin typeface="+mn-lt"/>
              </a:rPr>
              <a:pPr>
                <a:lnSpc>
                  <a:spcPct val="100000"/>
                </a:lnSpc>
              </a:pPr>
              <a:t>30</a:t>
            </a:fld>
            <a:endParaRPr/>
          </a:p>
        </p:txBody>
      </p:sp>
      <p:sp>
        <p:nvSpPr>
          <p:cNvPr id="547" name="PlaceHolder 2"/>
          <p:cNvSpPr>
            <a:spLocks noGrp="1"/>
          </p:cNvSpPr>
          <p:nvPr>
            <p:ph type="body"/>
          </p:nvPr>
        </p:nvSpPr>
        <p:spPr>
          <a:xfrm>
            <a:off x="731139" y="4560231"/>
            <a:ext cx="5852449" cy="4320112"/>
          </a:xfrm>
          <a:prstGeom prst="rect">
            <a:avLst/>
          </a:prstGeom>
        </p:spPr>
        <p:txBody>
          <a:bodyPr lIns="99000" tIns="49680" rIns="99000" bIns="49680"/>
          <a:lstStyle/>
          <a:p>
            <a:pPr>
              <a:lnSpc>
                <a:spcPct val="100000"/>
              </a:lnSpc>
            </a:pPr>
            <a:r>
              <a:rPr lang="en-US"/>
              <a:t>Query2 είναι blocker ενώ η query1 αποδέχεται την αλλαγή που ζήτησε η view0. Ζήτημα για εμάς είναι να ικανοποιηθούν και οι δύο συνθήκες.</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Χρησιμοποιούμε  έναν αναδρομικό αλγόριθμο που ξεκινάει από τον κόμβο που δεν αποδέχθηκε την αλλαγή και ενημερώνει όλους τους κόμβους του μονοπατιού ως τον αρχικό να κρατήσουν την τωρινή τους μορφή αλλά και να παράγουν αντίγραφό τους που θα αποτελέσει τμήμα του νέου μονοπατιού που θα πάει στους κόμβους που έχουν αποδεχτεί την αλλαγή.  Εξαιτίας της αναδρομικότητας μπορούμε κάθε φορά να ελέγχουμε αν κάποιος κόμβος έχει ενημερωθεί και αν κάτι τέτοιο ισχύει να τότε όλο το μονοπάτι από αυτόν προς τον αρχικό πάει να πει πως έχει ενημερωθεί.  Κάτι τέτοιο κάνει τον αλγόριθμο σχετικά οικονομικό ως προς το μέγεθος του χρόνου.</a:t>
            </a:r>
            <a:endParaRPr/>
          </a:p>
        </p:txBody>
      </p:sp>
      <p:sp>
        <p:nvSpPr>
          <p:cNvPr id="549"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C8DAB4C9-2CED-40DB-9E95-955CE102F248}" type="slidenum">
              <a:rPr lang="en-US" sz="1300">
                <a:solidFill>
                  <a:srgbClr val="000000"/>
                </a:solidFill>
                <a:latin typeface="+mn-lt"/>
                <a:ea typeface="+mn-ea"/>
              </a:rPr>
              <a:pPr>
                <a:lnSpc>
                  <a:spcPct val="100000"/>
                </a:lnSpc>
              </a:pPr>
              <a:t>32</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Επιστρέφοντας στο παράδειγμα, ο Query2 αποτελεί την αφετηρία του path check</a:t>
            </a:r>
            <a:endParaRPr/>
          </a:p>
        </p:txBody>
      </p:sp>
      <p:sp>
        <p:nvSpPr>
          <p:cNvPr id="551"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BAE8D31D-334B-4D65-89BB-37F0148C0CC4}" type="slidenum">
              <a:rPr lang="en-US" sz="1300">
                <a:solidFill>
                  <a:srgbClr val="000000"/>
                </a:solidFill>
                <a:latin typeface="+mn-lt"/>
                <a:ea typeface="+mn-ea"/>
              </a:rPr>
              <a:pPr>
                <a:lnSpc>
                  <a:spcPct val="100000"/>
                </a:lnSpc>
              </a:pPr>
              <a:t>33</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aceHolder 1"/>
          <p:cNvSpPr>
            <a:spLocks noGrp="1"/>
          </p:cNvSpPr>
          <p:nvPr>
            <p:ph type="body"/>
          </p:nvPr>
        </p:nvSpPr>
        <p:spPr>
          <a:xfrm>
            <a:off x="731139" y="4560231"/>
            <a:ext cx="5852449" cy="4320112"/>
          </a:xfrm>
          <a:prstGeom prst="rect">
            <a:avLst/>
          </a:prstGeom>
        </p:spPr>
        <p:txBody>
          <a:bodyPr lIns="99000" tIns="49680" rIns="99000" bIns="49680"/>
          <a:lstStyle/>
          <a:p>
            <a:pPr>
              <a:lnSpc>
                <a:spcPct val="100000"/>
              </a:lnSpc>
            </a:pPr>
            <a:r>
              <a:rPr lang="en-US"/>
              <a:t>Ο query2 ψάχνει τον τροφοδότη του για να τον ενημερώσει πως δεν επιθυμεί να αλλάξει μορφή.</a:t>
            </a:r>
            <a:endParaRPr/>
          </a:p>
        </p:txBody>
      </p:sp>
      <p:sp>
        <p:nvSpPr>
          <p:cNvPr id="553"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FF09A021-FBD9-45F1-AB24-214F23F2633C}" type="slidenum">
              <a:rPr lang="en-US" sz="1300">
                <a:solidFill>
                  <a:srgbClr val="000000"/>
                </a:solidFill>
                <a:latin typeface="+mn-lt"/>
                <a:ea typeface="+mn-ea"/>
              </a:rPr>
              <a:pPr>
                <a:lnSpc>
                  <a:spcPct val="100000"/>
                </a:lnSpc>
              </a:pPr>
              <a:t>34</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p:cNvSpPr>
          <p:nvPr>
            <p:ph type="body"/>
          </p:nvPr>
        </p:nvSpPr>
        <p:spPr>
          <a:xfrm>
            <a:off x="731139" y="4560231"/>
            <a:ext cx="5852449" cy="4320112"/>
          </a:xfrm>
          <a:prstGeom prst="rect">
            <a:avLst/>
          </a:prstGeom>
        </p:spPr>
        <p:txBody>
          <a:bodyPr lIns="99000" tIns="49680" rIns="99000" bIns="49680"/>
          <a:lstStyle/>
          <a:p>
            <a:pPr>
              <a:lnSpc>
                <a:spcPct val="100000"/>
              </a:lnSpc>
            </a:pPr>
            <a:r>
              <a:rPr lang="en-US"/>
              <a:t>Επόμενος κόμβος είναι ο View2</a:t>
            </a:r>
            <a:endParaRPr/>
          </a:p>
        </p:txBody>
      </p:sp>
      <p:sp>
        <p:nvSpPr>
          <p:cNvPr id="555"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F7A900E4-DA77-4048-8A6E-88910987D9CF}" type="slidenum">
              <a:rPr lang="en-US" sz="1300">
                <a:solidFill>
                  <a:srgbClr val="000000"/>
                </a:solidFill>
                <a:latin typeface="+mn-lt"/>
                <a:ea typeface="+mn-ea"/>
              </a:rPr>
              <a:pPr>
                <a:lnSpc>
                  <a:spcPct val="100000"/>
                </a:lnSpc>
              </a:pPr>
              <a:t>35</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Τέλος ο κόμβος που έκανε την αρχικοποίηση και αποτελεί τον τερματισμό του αλγορίθμου path check και είναι ο κόμβος View0.</a:t>
            </a:r>
            <a:endParaRPr/>
          </a:p>
        </p:txBody>
      </p:sp>
      <p:sp>
        <p:nvSpPr>
          <p:cNvPr id="557"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2A389DA4-70AA-404C-8615-EAC249B9256B}" type="slidenum">
              <a:rPr lang="en-US" sz="1300">
                <a:solidFill>
                  <a:srgbClr val="000000"/>
                </a:solidFill>
                <a:latin typeface="+mn-lt"/>
                <a:ea typeface="+mn-ea"/>
              </a:rPr>
              <a:pPr>
                <a:lnSpc>
                  <a:spcPct val="100000"/>
                </a:lnSpc>
              </a:pPr>
              <a:t>36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Παρουσιάζεται μια βάση δεδομένων που περιέχει 5 tables και 2 views και χρησιμοποιείτε από 2 queries.</a:t>
            </a:r>
            <a:endParaRPr/>
          </a:p>
        </p:txBody>
      </p:sp>
      <p:sp>
        <p:nvSpPr>
          <p:cNvPr id="509"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4482E09E-846E-4074-8E1B-7E3262BD3033}" type="slidenum">
              <a:rPr lang="en-US" sz="1300">
                <a:solidFill>
                  <a:srgbClr val="000000"/>
                </a:solidFill>
                <a:latin typeface="+mn-lt"/>
                <a:ea typeface="+mn-ea"/>
              </a:rPr>
              <a:pPr>
                <a:lnSpc>
                  <a:spcPct val="100000"/>
                </a:lnSpc>
              </a:pPr>
              <a:t>5</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Σιγουρεύουμε πως ο κόμβος που άσκησε βέτο δε θα αλλάξει.</a:t>
            </a:r>
            <a:endParaRPr/>
          </a:p>
        </p:txBody>
      </p:sp>
      <p:sp>
        <p:nvSpPr>
          <p:cNvPr id="559"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6C95A874-BF45-4D78-AF99-5AD5A5084BE9}" type="slidenum">
              <a:rPr lang="en-US" sz="1300">
                <a:solidFill>
                  <a:srgbClr val="000000"/>
                </a:solidFill>
                <a:latin typeface="+mn-lt"/>
                <a:ea typeface="+mn-ea"/>
              </a:rPr>
              <a:pPr>
                <a:lnSpc>
                  <a:spcPct val="100000"/>
                </a:lnSpc>
              </a:pPr>
              <a:t>37</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Δεδομένων των αρχικών μηνυμάτων που έχουμε διατηρήσει και της ενημέρωσης που έχουν λάβει τα modules του γράφου που μας αφορούν πλέον μπορούμε να ξαναγράψουμε τα modules ώστε να πραγματοποιηθούν οι αλλαγές που ζήτησε ο χρήστης.  Εδώ φροντίζουμε να ενώνουμε τους νέους κόμβους στα νέα μονοπάτια ενώ τις ήδη υπάρχουσες μορφές που πρέπει λόγο ενός block να διατηρηθούν τις αφήνουμε ανεπηρέαστες.</a:t>
            </a:r>
            <a:endParaRPr/>
          </a:p>
          <a:p>
            <a:r>
              <a:rPr lang="en-US"/>
              <a:t>Σημείωση: δεν κάνουμε επανεγγραφή όταν έχουμε φάει block σε αλλαγή που ξεκίνησε από relation (δεν παρέχουμε multiple versions) για τα δεδομένα των tables όπως κάνουμε με τις views που δεν έχουν κόστος χώρου.</a:t>
            </a:r>
            <a:endParaRPr/>
          </a:p>
        </p:txBody>
      </p:sp>
      <p:sp>
        <p:nvSpPr>
          <p:cNvPr id="561"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51C99345-BB41-4AA3-985E-AC216B773957}" type="slidenum">
              <a:rPr lang="en-US" sz="1300">
                <a:solidFill>
                  <a:srgbClr val="000000"/>
                </a:solidFill>
                <a:latin typeface="+mn-lt"/>
                <a:ea typeface="+mn-ea"/>
              </a:rPr>
              <a:pPr>
                <a:lnSpc>
                  <a:spcPct val="100000"/>
                </a:lnSpc>
              </a:pPr>
              <a:t>41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Κλώνος της view0 &amp; της view2, αφήνοντας τις αρχικές τους εκδόσεις απείραχτες για την query2. Οι view 1 &amp; query 1 αποδέχτηκαν την αλλαγή οπότε την κάνουμε πράξη απευθείας επάνω στην υπάρχουσα μορφή τους. Τέλος η query 2 που είχε σημειωθεί από το message propagation να διατηρήσει την υπάρχουσα μορφή της, παρέμεινε απείραχτη.</a:t>
            </a:r>
            <a:endParaRPr/>
          </a:p>
        </p:txBody>
      </p:sp>
      <p:sp>
        <p:nvSpPr>
          <p:cNvPr id="563"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47CA110F-7665-4966-9C0C-EFF14F5B2F37}" type="slidenum">
              <a:rPr lang="en-US" sz="1300">
                <a:solidFill>
                  <a:srgbClr val="000000"/>
                </a:solidFill>
                <a:latin typeface="+mn-lt"/>
                <a:ea typeface="+mn-ea"/>
              </a:rPr>
              <a:pPr>
                <a:lnSpc>
                  <a:spcPct val="100000"/>
                </a:lnSpc>
              </a:pPr>
              <a:t>42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PlaceHolder 1"/>
          <p:cNvSpPr>
            <a:spLocks noGrp="1"/>
          </p:cNvSpPr>
          <p:nvPr>
            <p:ph type="body"/>
          </p:nvPr>
        </p:nvSpPr>
        <p:spPr>
          <a:xfrm>
            <a:off x="800877" y="4481880"/>
            <a:ext cx="6406645" cy="4245814"/>
          </a:xfrm>
          <a:prstGeom prst="rect">
            <a:avLst/>
          </a:prstGeom>
        </p:spPr>
        <p:txBody>
          <a:bodyPr wrap="none" lIns="0" tIns="0" rIns="0" bIns="0"/>
          <a:lstStyle/>
          <a:p>
            <a:r>
              <a:rPr lang="en-US"/>
              <a:t>Χρησιμοποιήσαμε σε ένα δημοφιλές workbench το tpc-ds στην έκδοση 1.1 που βγήκε τον Απρίλιο του 2012.</a:t>
            </a:r>
            <a:endParaRPr/>
          </a:p>
          <a:p>
            <a:r>
              <a:rPr lang="en-US"/>
              <a:t>Στο tpc-ds χρησιμοποιήσαμε 2 ειδών workloads, ένα που είχε να κάνει κυρίως με tables και ένα δεύτερο που είχε να κάνει κυρίως με views.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800877" y="4481880"/>
            <a:ext cx="6406645" cy="4245814"/>
          </a:xfrm>
          <a:prstGeom prst="rect">
            <a:avLst/>
          </a:prstGeom>
        </p:spPr>
        <p:txBody>
          <a:bodyPr wrap="none" lIns="0" tIns="0" rIns="0" bIns="0"/>
          <a:lstStyle/>
          <a:p>
            <a:r>
              <a:rPr lang="en-US"/>
              <a:t>Μπορούμε να παρατηρήσουμε το πόσο κέρδος έχει ο χρήστης που χρησιμοποιεί το εργαλείο αυτό.</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PlaceHolder 1"/>
          <p:cNvSpPr>
            <a:spLocks noGrp="1"/>
          </p:cNvSpPr>
          <p:nvPr>
            <p:ph type="body"/>
          </p:nvPr>
        </p:nvSpPr>
        <p:spPr>
          <a:xfrm>
            <a:off x="800877" y="4481880"/>
            <a:ext cx="6406645" cy="4245814"/>
          </a:xfrm>
          <a:prstGeom prst="rect">
            <a:avLst/>
          </a:prstGeom>
        </p:spPr>
        <p:txBody>
          <a:bodyPr wrap="none" lIns="0" tIns="0" rIns="0" bIns="0"/>
          <a:lstStyle/>
          <a:p>
            <a:r>
              <a:rPr lang="en-US"/>
              <a:t>Μπλε γραμμή είναι ο χρόνος, κόκκινη οι επιρεασμένοι κόμβοι.</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body"/>
          </p:nvPr>
        </p:nvSpPr>
        <p:spPr>
          <a:xfrm>
            <a:off x="731139" y="4560231"/>
            <a:ext cx="5852449" cy="4320112"/>
          </a:xfrm>
          <a:prstGeom prst="rect">
            <a:avLst/>
          </a:prstGeom>
        </p:spPr>
        <p:txBody>
          <a:bodyPr lIns="99000" tIns="49680" rIns="99000" bIns="49680"/>
          <a:lstStyle/>
          <a:p>
            <a:pPr>
              <a:lnSpc>
                <a:spcPct val="100000"/>
              </a:lnSpc>
            </a:pPr>
            <a:r>
              <a:rPr lang="en-US"/>
              <a:t>Θεωρούμε πως στο οικοσύστημά μας ανοίκουν εκτός από τις πληροφορίες που μπορούμε να αντλήσουμε από το dbms που έχουμε και εφαρμογές που χρησιμοποιούν τη βάσης με τις ερωτήσεις που κάνουν.</a:t>
            </a:r>
            <a:endParaRPr/>
          </a:p>
        </p:txBody>
      </p:sp>
      <p:sp>
        <p:nvSpPr>
          <p:cNvPr id="511"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70640E5D-E76F-4FC3-8D24-6BF3FAB9C988}" type="slidenum">
              <a:rPr lang="en-US" sz="1300">
                <a:solidFill>
                  <a:srgbClr val="000000"/>
                </a:solidFill>
                <a:latin typeface="+mn-lt"/>
                <a:ea typeface="+mn-ea"/>
              </a:rPr>
              <a:pPr>
                <a:lnSpc>
                  <a:spcPct val="100000"/>
                </a:lnSpc>
              </a:pPr>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type="body"/>
          </p:nvPr>
        </p:nvSpPr>
        <p:spPr>
          <a:xfrm>
            <a:off x="731139" y="4560231"/>
            <a:ext cx="5852449" cy="4320112"/>
          </a:xfrm>
          <a:prstGeom prst="rect">
            <a:avLst/>
          </a:prstGeom>
        </p:spPr>
        <p:txBody>
          <a:bodyPr lIns="99000" tIns="49680" rIns="99000" bIns="49680"/>
          <a:lstStyle/>
          <a:p>
            <a:r>
              <a:rPr lang="el-GR"/>
              <a:t>Μια από τις αλλαγές που μπορούν να συμβούν σε ένα dbms είναι η εισαγωγή νέας στήλης σε κάποιο table. Τι αντίκτυπο έχει η εισαγωγή μιας νέας στήλης σε κάποιο table στο οικοσύστημά μας?</a:t>
            </a:r>
            <a:endParaRPr/>
          </a:p>
        </p:txBody>
      </p:sp>
      <p:sp>
        <p:nvSpPr>
          <p:cNvPr id="513"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58EB6958-002D-4A02-8A32-99FA490CE093}" type="slidenum">
              <a:rPr lang="en-US" sz="1300">
                <a:solidFill>
                  <a:srgbClr val="000000"/>
                </a:solidFill>
                <a:latin typeface="+mn-lt"/>
                <a:ea typeface="+mn-ea"/>
              </a:rPr>
              <a:pPr>
                <a:lnSpc>
                  <a:spcPct val="100000"/>
                </a:lnSpc>
              </a:pP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Ομοίως τι αντίκτυπο έχει η διαγραφή μιας column από το selection μιας view, για τις εφαρμογές που χρησιμοποιούν αυτή τη view?</a:t>
            </a:r>
            <a:endParaRPr/>
          </a:p>
        </p:txBody>
      </p:sp>
      <p:sp>
        <p:nvSpPr>
          <p:cNvPr id="515"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6C889B65-4AEF-4F87-B23D-320C200A11E8}" type="slidenum">
              <a:rPr lang="en-US" sz="1300">
                <a:solidFill>
                  <a:srgbClr val="000000"/>
                </a:solidFill>
                <a:latin typeface="+mn-lt"/>
                <a:ea typeface="+mn-ea"/>
              </a:rPr>
              <a:pPr>
                <a:lnSpc>
                  <a:spcPct val="100000"/>
                </a:lnSpc>
              </a:pP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Όπως παρατηρούμε από τις προηγούμενες αλλαγές επηρεάζεται η άλλη view αλλά και τα 2 query που χρησιμοποιούν τη βάση του παραδείγματος.</a:t>
            </a:r>
            <a:endParaRPr/>
          </a:p>
        </p:txBody>
      </p:sp>
      <p:sp>
        <p:nvSpPr>
          <p:cNvPr id="517"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25F68D6B-14C0-41EC-A830-A92487C9D83E}" type="slidenum">
              <a:rPr lang="en-US" sz="1300">
                <a:solidFill>
                  <a:srgbClr val="000000"/>
                </a:solidFill>
                <a:latin typeface="+mn-lt"/>
                <a:ea typeface="+mn-ea"/>
              </a:rPr>
              <a:pPr>
                <a:lnSpc>
                  <a:spcPct val="100000"/>
                </a:lnSpc>
              </a:pPr>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p:cNvSpPr>
          <p:nvPr>
            <p:ph type="body"/>
          </p:nvPr>
        </p:nvSpPr>
        <p:spPr>
          <a:xfrm>
            <a:off x="731139" y="4560231"/>
            <a:ext cx="5852449" cy="4320112"/>
          </a:xfrm>
          <a:prstGeom prst="rect">
            <a:avLst/>
          </a:prstGeom>
        </p:spPr>
        <p:txBody>
          <a:bodyPr lIns="99000" tIns="49680" rIns="99000" bIns="49680"/>
          <a:lstStyle/>
          <a:p>
            <a:r>
              <a:rPr lang="en-US"/>
              <a:t>Για παράδειγμα η query πλέον δε μπορεί να χρησιμοποιηθεί μιας και η στήλη που χρησιμοποιούσε στο where αλλά και στα αποτελέσματα που παρουσίαζε στους χρήστες πλέον δεν υπάρχει.</a:t>
            </a:r>
            <a:endParaRPr/>
          </a:p>
        </p:txBody>
      </p:sp>
      <p:sp>
        <p:nvSpPr>
          <p:cNvPr id="519" name="TextShape 2"/>
          <p:cNvSpPr txBox="1"/>
          <p:nvPr/>
        </p:nvSpPr>
        <p:spPr>
          <a:xfrm>
            <a:off x="4143490" y="9120125"/>
            <a:ext cx="3169752" cy="479224"/>
          </a:xfrm>
          <a:prstGeom prst="rect">
            <a:avLst/>
          </a:prstGeom>
        </p:spPr>
        <p:txBody>
          <a:bodyPr lIns="99000" tIns="49680" rIns="99000" bIns="49680" anchor="b"/>
          <a:lstStyle/>
          <a:p>
            <a:pPr>
              <a:lnSpc>
                <a:spcPct val="100000"/>
              </a:lnSpc>
            </a:pPr>
            <a:fld id="{F03131D1-6559-4FC0-B5D8-B211B5C71E70}" type="slidenum">
              <a:rPr lang="en-US" sz="1300">
                <a:solidFill>
                  <a:srgbClr val="000000"/>
                </a:solidFill>
                <a:latin typeface="+mn-lt"/>
                <a:ea typeface="+mn-ea"/>
              </a:rPr>
              <a:pPr>
                <a:lnSpc>
                  <a:spcPct val="100000"/>
                </a:lnSpc>
              </a:pP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p:cNvSpPr>
          <p:nvPr>
            <p:ph type="body"/>
          </p:nvPr>
        </p:nvSpPr>
        <p:spPr>
          <a:xfrm>
            <a:off x="800877" y="4481880"/>
            <a:ext cx="6406645" cy="4245814"/>
          </a:xfrm>
          <a:prstGeom prst="rect">
            <a:avLst/>
          </a:prstGeom>
        </p:spPr>
        <p:txBody>
          <a:bodyPr wrap="none" lIns="0" tIns="0" rIns="0" bIns="0"/>
          <a:lstStyle/>
          <a:p>
            <a:r>
              <a:rPr lang="en-US"/>
              <a:t>Ας δούμε το πρώτο από τα ερωτήματα που τέθηκαν.</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7" name="PlaceHolder 2"/>
          <p:cNvSpPr>
            <a:spLocks noGrp="1"/>
          </p:cNvSpPr>
          <p:nvPr>
            <p:ph type="body"/>
          </p:nvPr>
        </p:nvSpPr>
        <p:spPr>
          <a:xfrm>
            <a:off x="457200" y="1600200"/>
            <a:ext cx="8229240" cy="2158200"/>
          </a:xfrm>
          <a:prstGeom prst="rect">
            <a:avLst/>
          </a:prstGeom>
        </p:spPr>
        <p:txBody>
          <a:bodyPr wrap="none" lIns="0" tIns="0" rIns="0" bIns="0"/>
          <a:lstStyle/>
          <a:p>
            <a:endParaRPr/>
          </a:p>
        </p:txBody>
      </p:sp>
      <p:sp>
        <p:nvSpPr>
          <p:cNvPr id="28" name="PlaceHolder 3"/>
          <p:cNvSpPr>
            <a:spLocks noGrp="1"/>
          </p:cNvSpPr>
          <p:nvPr>
            <p:ph type="body"/>
          </p:nvPr>
        </p:nvSpPr>
        <p:spPr>
          <a:xfrm>
            <a:off x="457200" y="3963600"/>
            <a:ext cx="8229240" cy="215820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0"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31"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32"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33"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5"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36"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 name="PlaceHolder 2"/>
          <p:cNvSpPr>
            <a:spLocks noGrp="1"/>
          </p:cNvSpPr>
          <p:nvPr>
            <p:ph type="subTitle"/>
          </p:nvPr>
        </p:nvSpPr>
        <p:spPr>
          <a:xfrm>
            <a:off x="457200" y="1600200"/>
            <a:ext cx="8229240" cy="452592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0200"/>
            <a:ext cx="8229240" cy="452556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0"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11" name="PlaceHolder 3"/>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5"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16"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17" name="PlaceHolder 4"/>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9"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20"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1"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3"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24"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5"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457200" y="6356520"/>
            <a:ext cx="2133360" cy="364680"/>
          </a:xfrm>
          <a:prstGeom prst="rect">
            <a:avLst/>
          </a:prstGeom>
        </p:spPr>
        <p:txBody>
          <a:bodyPr lIns="90000" tIns="45000" rIns="90000" bIns="45000"/>
          <a:lstStyle/>
          <a:p>
            <a:endParaRPr/>
          </a:p>
        </p:txBody>
      </p:sp>
      <p:sp>
        <p:nvSpPr>
          <p:cNvPr id="2" name="PlaceHolder 3"/>
          <p:cNvSpPr>
            <a:spLocks noGrp="1"/>
          </p:cNvSpPr>
          <p:nvPr>
            <p:ph type="ftr"/>
          </p:nvPr>
        </p:nvSpPr>
        <p:spPr>
          <a:xfrm>
            <a:off x="468360" y="6356520"/>
            <a:ext cx="5960880" cy="364680"/>
          </a:xfrm>
          <a:prstGeom prst="rect">
            <a:avLst/>
          </a:prstGeom>
        </p:spPr>
        <p:txBody>
          <a:bodyPr anchor="ctr"/>
          <a:lstStyle/>
          <a:p>
            <a:pPr>
              <a:lnSpc>
                <a:spcPct val="100000"/>
              </a:lnSpc>
            </a:pPr>
            <a:r>
              <a:rPr lang="en-US" sz="1200">
                <a:solidFill>
                  <a:srgbClr val="8B8B8B"/>
                </a:solidFill>
                <a:latin typeface="Arial"/>
              </a:rPr>
              <a:t>UOI</a:t>
            </a:r>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nSpc>
                <a:spcPct val="100000"/>
              </a:lnSpc>
            </a:pPr>
            <a:fld id="{25C0B89A-D31C-45E2-A390-BCEC497E0A52}" type="slidenum">
              <a:rPr lang="en-US" sz="1200">
                <a:solidFill>
                  <a:srgbClr val="8B8B8B"/>
                </a:solidFill>
                <a:latin typeface="Arial"/>
              </a:rPr>
              <a:pPr>
                <a:lnSpc>
                  <a:spcPct val="100000"/>
                </a:lnSpc>
              </a:pPr>
              <a:t>‹#›</a:t>
            </a:fld>
            <a:endParaRPr/>
          </a:p>
        </p:txBody>
      </p:sp>
      <p:sp>
        <p:nvSpPr>
          <p:cNvPr id="4" name="PlaceHolder 5"/>
          <p:cNvSpPr>
            <a:spLocks noGrp="1"/>
          </p:cNvSpPr>
          <p:nvPr>
            <p:ph type="body"/>
          </p:nvPr>
        </p:nvSpPr>
        <p:spPr>
          <a:xfrm>
            <a:off x="457200" y="1604520"/>
            <a:ext cx="8046360" cy="397692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685800" y="1196640"/>
            <a:ext cx="7772040" cy="2592000"/>
          </a:xfrm>
          <a:prstGeom prst="rect">
            <a:avLst/>
          </a:prstGeom>
        </p:spPr>
        <p:txBody>
          <a:bodyPr anchor="ctr"/>
          <a:lstStyle/>
          <a:p>
            <a:pPr>
              <a:lnSpc>
                <a:spcPct val="100000"/>
              </a:lnSpc>
            </a:pPr>
            <a:r>
              <a:rPr lang="en-US" sz="4400" b="1">
                <a:solidFill>
                  <a:srgbClr val="17375E"/>
                </a:solidFill>
                <a:latin typeface="Calibri"/>
              </a:rPr>
              <a:t>Εξέλιξη Βάσεων Δεδομένων και Συντήρηση Εξαρτώμενων Εφαρμογών μέσω Επανεγγραφής Ερωτήσεων</a:t>
            </a:r>
            <a:endParaRPr/>
          </a:p>
        </p:txBody>
      </p:sp>
      <p:sp>
        <p:nvSpPr>
          <p:cNvPr id="191" name="TextShape 2"/>
          <p:cNvSpPr txBox="1"/>
          <p:nvPr/>
        </p:nvSpPr>
        <p:spPr>
          <a:xfrm>
            <a:off x="2834640" y="4389120"/>
            <a:ext cx="3566160" cy="505440"/>
          </a:xfrm>
          <a:prstGeom prst="rect">
            <a:avLst/>
          </a:prstGeom>
        </p:spPr>
        <p:txBody>
          <a:bodyPr/>
          <a:lstStyle/>
          <a:p>
            <a:pPr>
              <a:lnSpc>
                <a:spcPct val="100000"/>
              </a:lnSpc>
            </a:pPr>
            <a:r>
              <a:rPr lang="en-US" sz="3000">
                <a:solidFill>
                  <a:srgbClr val="17375E"/>
                </a:solidFill>
                <a:latin typeface="Calibri"/>
              </a:rPr>
              <a:t>Πέτρος Μανούσης</a:t>
            </a:r>
            <a:endParaRPr/>
          </a:p>
        </p:txBody>
      </p:sp>
      <p:sp>
        <p:nvSpPr>
          <p:cNvPr id="192" name="CustomShape 3"/>
          <p:cNvSpPr/>
          <p:nvPr/>
        </p:nvSpPr>
        <p:spPr>
          <a:xfrm>
            <a:off x="1258920" y="5805360"/>
            <a:ext cx="6984720" cy="431640"/>
          </a:xfrm>
          <a:prstGeom prst="rect">
            <a:avLst/>
          </a:prstGeom>
        </p:spPr>
        <p:txBody>
          <a:bodyPr lIns="90000" tIns="45000" rIns="90000" bIns="45000"/>
          <a:lstStyle/>
          <a:p>
            <a:pPr>
              <a:lnSpc>
                <a:spcPct val="100000"/>
              </a:lnSpc>
            </a:pPr>
            <a:r>
              <a:rPr lang="en-US" sz="2400">
                <a:solidFill>
                  <a:srgbClr val="898989"/>
                </a:solidFill>
                <a:latin typeface="Calibri"/>
              </a:rPr>
              <a:t>University of Ioannina, Greece</a:t>
            </a:r>
            <a:endParaRPr/>
          </a:p>
        </p:txBody>
      </p:sp>
      <p:pic>
        <p:nvPicPr>
          <p:cNvPr id="193" name="Picture 6"/>
          <p:cNvPicPr/>
          <p:nvPr/>
        </p:nvPicPr>
        <p:blipFill>
          <a:blip r:embed="rId2" cstate="print">
            <a:lum contrast="40000"/>
          </a:blip>
          <a:stretch>
            <a:fillRect/>
          </a:stretch>
        </p:blipFill>
        <p:spPr>
          <a:xfrm>
            <a:off x="358920" y="5661360"/>
            <a:ext cx="705960" cy="68076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57200" y="115920"/>
            <a:ext cx="8229240" cy="1142640"/>
          </a:xfrm>
          <a:prstGeom prst="rect">
            <a:avLst/>
          </a:prstGeom>
        </p:spPr>
        <p:txBody>
          <a:bodyPr anchor="ctr"/>
          <a:lstStyle/>
          <a:p>
            <a:pPr algn="ctr">
              <a:lnSpc>
                <a:spcPct val="100000"/>
              </a:lnSpc>
            </a:pPr>
            <a:r>
              <a:rPr lang="en-US" sz="4400">
                <a:solidFill>
                  <a:srgbClr val="000000"/>
                </a:solidFill>
                <a:latin typeface="Calibri"/>
              </a:rPr>
              <a:t>Evolving data-centric ecosystem</a:t>
            </a:r>
            <a:endParaRPr/>
          </a:p>
        </p:txBody>
      </p:sp>
      <p:sp>
        <p:nvSpPr>
          <p:cNvPr id="233" name="CustomShape 2"/>
          <p:cNvSpPr/>
          <p:nvPr/>
        </p:nvSpPr>
        <p:spPr>
          <a:xfrm>
            <a:off x="0" y="0"/>
            <a:ext cx="9143640" cy="360"/>
          </a:xfrm>
          <a:prstGeom prst="rect">
            <a:avLst/>
          </a:prstGeom>
        </p:spPr>
      </p:sp>
      <p:pic>
        <p:nvPicPr>
          <p:cNvPr id="234" name="Picture 5"/>
          <p:cNvPicPr/>
          <p:nvPr/>
        </p:nvPicPr>
        <p:blipFill>
          <a:blip r:embed="rId3" cstate="print"/>
          <a:stretch>
            <a:fillRect/>
          </a:stretch>
        </p:blipFill>
        <p:spPr>
          <a:xfrm>
            <a:off x="324000" y="1268280"/>
            <a:ext cx="8640360" cy="4738320"/>
          </a:xfrm>
          <a:prstGeom prst="rect">
            <a:avLst/>
          </a:prstGeom>
        </p:spPr>
      </p:pic>
      <p:sp>
        <p:nvSpPr>
          <p:cNvPr id="235" name="CustomShape 3"/>
          <p:cNvSpPr/>
          <p:nvPr/>
        </p:nvSpPr>
        <p:spPr>
          <a:xfrm>
            <a:off x="4572000" y="1413000"/>
            <a:ext cx="1511640" cy="454680"/>
          </a:xfrm>
          <a:prstGeom prst="rect">
            <a:avLst/>
          </a:prstGeom>
          <a:gradFill>
            <a:gsLst>
              <a:gs pos="0">
                <a:srgbClr val="FFE5E5"/>
              </a:gs>
              <a:gs pos="50000">
                <a:srgbClr val="FFA7A4"/>
              </a:gs>
              <a:gs pos="100000">
                <a:srgbClr val="FFE5E5"/>
              </a:gs>
            </a:gsLst>
            <a:lin ang="16200000"/>
          </a:gradFill>
          <a:ln w="9360">
            <a:solidFill>
              <a:srgbClr val="BE4B48"/>
            </a:solidFill>
            <a:round/>
          </a:ln>
        </p:spPr>
        <p:txBody>
          <a:bodyPr lIns="90000" tIns="45000" rIns="90000" bIns="45000"/>
          <a:lstStyle/>
          <a:p>
            <a:pPr>
              <a:lnSpc>
                <a:spcPct val="100000"/>
              </a:lnSpc>
            </a:pPr>
            <a:r>
              <a:rPr lang="en-US" sz="1200" b="1">
                <a:solidFill>
                  <a:srgbClr val="000000"/>
                </a:solidFill>
                <a:latin typeface="Calibri"/>
              </a:rPr>
              <a:t>Remove CS.C_NAME</a:t>
            </a:r>
            <a:endParaRPr/>
          </a:p>
        </p:txBody>
      </p:sp>
      <p:sp>
        <p:nvSpPr>
          <p:cNvPr id="236" name="CustomShape 4"/>
          <p:cNvSpPr/>
          <p:nvPr/>
        </p:nvSpPr>
        <p:spPr>
          <a:xfrm flipH="1">
            <a:off x="4419600" y="1698840"/>
            <a:ext cx="152400" cy="206160"/>
          </a:xfrm>
          <a:prstGeom prst="straightConnector1">
            <a:avLst/>
          </a:prstGeom>
          <a:ln w="25560">
            <a:solidFill>
              <a:srgbClr val="C0504D"/>
            </a:solidFill>
            <a:round/>
            <a:tailEnd type="triangle" w="med" len="med"/>
          </a:ln>
        </p:spPr>
      </p:sp>
      <p:sp>
        <p:nvSpPr>
          <p:cNvPr id="237" name="CustomShape 5"/>
          <p:cNvSpPr/>
          <p:nvPr/>
        </p:nvSpPr>
        <p:spPr>
          <a:xfrm>
            <a:off x="1258920" y="4149720"/>
            <a:ext cx="1296720" cy="454680"/>
          </a:xfrm>
          <a:prstGeom prst="rect">
            <a:avLst/>
          </a:prstGeom>
          <a:gradFill>
            <a:gsLst>
              <a:gs pos="0">
                <a:srgbClr val="F4FFE6"/>
              </a:gs>
              <a:gs pos="50000">
                <a:srgbClr val="D9FDA6"/>
              </a:gs>
              <a:gs pos="100000">
                <a:srgbClr val="F4FFE6"/>
              </a:gs>
            </a:gsLst>
            <a:lin ang="16200000"/>
          </a:gradFill>
          <a:ln w="9360">
            <a:solidFill>
              <a:srgbClr val="98B855"/>
            </a:solidFill>
            <a:round/>
          </a:ln>
        </p:spPr>
        <p:txBody>
          <a:bodyPr lIns="90000" tIns="45000" rIns="90000" bIns="45000"/>
          <a:lstStyle/>
          <a:p>
            <a:pPr>
              <a:lnSpc>
                <a:spcPct val="100000"/>
              </a:lnSpc>
            </a:pPr>
            <a:r>
              <a:rPr lang="en-US" sz="1200" b="1">
                <a:solidFill>
                  <a:srgbClr val="000000"/>
                </a:solidFill>
                <a:latin typeface="Calibri"/>
              </a:rPr>
              <a:t>Add exam year</a:t>
            </a:r>
            <a:endParaRPr/>
          </a:p>
        </p:txBody>
      </p:sp>
      <p:sp>
        <p:nvSpPr>
          <p:cNvPr id="238" name="CustomShape 6"/>
          <p:cNvSpPr/>
          <p:nvPr/>
        </p:nvSpPr>
        <p:spPr>
          <a:xfrm flipH="1">
            <a:off x="1066800" y="4438440"/>
            <a:ext cx="192120" cy="133560"/>
          </a:xfrm>
          <a:prstGeom prst="straightConnector1">
            <a:avLst/>
          </a:prstGeom>
          <a:ln w="25560">
            <a:solidFill>
              <a:srgbClr val="9BBB59"/>
            </a:solidFill>
            <a:round/>
            <a:tailEnd type="triangle" w="med" len="med"/>
          </a:ln>
        </p:spPr>
      </p:sp>
      <p:sp>
        <p:nvSpPr>
          <p:cNvPr id="239" name="CustomShape 7"/>
          <p:cNvSpPr/>
          <p:nvPr/>
        </p:nvSpPr>
        <p:spPr>
          <a:xfrm>
            <a:off x="6228360" y="1628640"/>
            <a:ext cx="2736000" cy="1728000"/>
          </a:xfrm>
          <a:prstGeom prst="rect">
            <a:avLst/>
          </a:prstGeom>
          <a:solidFill>
            <a:srgbClr val="FF0000">
              <a:alpha val="40000"/>
            </a:srgbClr>
          </a:solidFill>
          <a:ln w="25560">
            <a:solidFill>
              <a:srgbClr val="3A5F8B"/>
            </a:solidFill>
            <a:round/>
          </a:ln>
        </p:spPr>
      </p:sp>
      <p:sp>
        <p:nvSpPr>
          <p:cNvPr id="240" name="CustomShape 8"/>
          <p:cNvSpPr/>
          <p:nvPr/>
        </p:nvSpPr>
        <p:spPr>
          <a:xfrm>
            <a:off x="2843640" y="3573000"/>
            <a:ext cx="2736000" cy="1728000"/>
          </a:xfrm>
          <a:prstGeom prst="rect">
            <a:avLst/>
          </a:prstGeom>
          <a:solidFill>
            <a:srgbClr val="FF0000">
              <a:alpha val="40000"/>
            </a:srgbClr>
          </a:solidFill>
          <a:ln w="25560">
            <a:solidFill>
              <a:srgbClr val="3A5F8B"/>
            </a:solidFill>
            <a:round/>
          </a:ln>
        </p:spPr>
      </p:sp>
      <p:sp>
        <p:nvSpPr>
          <p:cNvPr id="241" name="CustomShape 9"/>
          <p:cNvSpPr/>
          <p:nvPr/>
        </p:nvSpPr>
        <p:spPr>
          <a:xfrm>
            <a:off x="6156000" y="4077000"/>
            <a:ext cx="2808000" cy="1728000"/>
          </a:xfrm>
          <a:prstGeom prst="rect">
            <a:avLst/>
          </a:prstGeom>
          <a:solidFill>
            <a:srgbClr val="FF0000">
              <a:alpha val="40000"/>
            </a:srgbClr>
          </a:solidFill>
          <a:ln w="25560">
            <a:solidFill>
              <a:srgbClr val="3A5F8B"/>
            </a:solidFill>
            <a:round/>
          </a:ln>
        </p:spPr>
      </p:sp>
      <p:sp>
        <p:nvSpPr>
          <p:cNvPr id="242" name="CustomShape 10"/>
          <p:cNvSpPr/>
          <p:nvPr/>
        </p:nvSpPr>
        <p:spPr>
          <a:xfrm>
            <a:off x="2123640" y="5805360"/>
            <a:ext cx="2952000" cy="364680"/>
          </a:xfrm>
          <a:prstGeom prst="rect">
            <a:avLst/>
          </a:prstGeom>
          <a:gradFill>
            <a:gsLst>
              <a:gs pos="0">
                <a:srgbClr val="34B3D5"/>
              </a:gs>
              <a:gs pos="50000">
                <a:srgbClr val="2988A1"/>
              </a:gs>
              <a:gs pos="100000">
                <a:srgbClr val="34B3D5"/>
              </a:gs>
            </a:gsLst>
            <a:lin ang="16200000"/>
          </a:gradFill>
          <a:ln w="9360">
            <a:solidFill>
              <a:srgbClr val="46AAC4"/>
            </a:solidFill>
            <a:round/>
          </a:ln>
        </p:spPr>
        <p:txBody>
          <a:bodyPr lIns="90000" tIns="45000" rIns="90000" bIns="45000"/>
          <a:lstStyle/>
          <a:p>
            <a:pPr>
              <a:lnSpc>
                <a:spcPct val="100000"/>
              </a:lnSpc>
            </a:pPr>
            <a:r>
              <a:rPr lang="en-US" i="1">
                <a:solidFill>
                  <a:srgbClr val="FFFFFF"/>
                </a:solidFill>
                <a:latin typeface="Calibri"/>
              </a:rPr>
              <a:t>How are they affected?</a:t>
            </a:r>
            <a:endParaRPr/>
          </a:p>
        </p:txBody>
      </p:sp>
      <p:sp>
        <p:nvSpPr>
          <p:cNvPr id="243" name="CustomShape 11"/>
          <p:cNvSpPr/>
          <p:nvPr/>
        </p:nvSpPr>
        <p:spPr>
          <a:xfrm>
            <a:off x="6444360" y="1331640"/>
            <a:ext cx="2088000" cy="364680"/>
          </a:xfrm>
          <a:prstGeom prst="rect">
            <a:avLst/>
          </a:prstGeom>
          <a:gradFill>
            <a:gsLst>
              <a:gs pos="0">
                <a:srgbClr val="CE3A36"/>
              </a:gs>
              <a:gs pos="50000">
                <a:srgbClr val="9C2F2C"/>
              </a:gs>
              <a:gs pos="100000">
                <a:srgbClr val="CE3A36"/>
              </a:gs>
            </a:gsLst>
            <a:lin ang="16200000"/>
          </a:gradFill>
        </p:spPr>
        <p:txBody>
          <a:bodyPr lIns="90000" tIns="45000" rIns="90000" bIns="45000"/>
          <a:lstStyle/>
          <a:p>
            <a:pPr>
              <a:lnSpc>
                <a:spcPct val="100000"/>
              </a:lnSpc>
            </a:pPr>
            <a:r>
              <a:rPr lang="en-US" i="1">
                <a:solidFill>
                  <a:srgbClr val="FFFFFF"/>
                </a:solidFill>
                <a:latin typeface="Calibri"/>
              </a:rPr>
              <a:t>Structure invalid</a:t>
            </a:r>
            <a:endParaRPr/>
          </a:p>
        </p:txBody>
      </p:sp>
      <p:sp>
        <p:nvSpPr>
          <p:cNvPr id="244" name="TextShape 12"/>
          <p:cNvSpPr txBox="1"/>
          <p:nvPr/>
        </p:nvSpPr>
        <p:spPr>
          <a:xfrm>
            <a:off x="6553080" y="6356520"/>
            <a:ext cx="2133360" cy="364680"/>
          </a:xfrm>
          <a:prstGeom prst="rect">
            <a:avLst/>
          </a:prstGeom>
        </p:spPr>
        <p:txBody>
          <a:bodyPr anchor="ctr"/>
          <a:lstStyle/>
          <a:p>
            <a:pPr>
              <a:lnSpc>
                <a:spcPct val="100000"/>
              </a:lnSpc>
            </a:pPr>
            <a:fld id="{8CB87EC8-50E7-4554-897A-1FB09BF03809}" type="slidenum">
              <a:rPr lang="en-US" sz="1200">
                <a:solidFill>
                  <a:srgbClr val="8B8B8B"/>
                </a:solidFill>
                <a:latin typeface="Arial"/>
              </a:rPr>
              <a:pPr>
                <a:lnSpc>
                  <a:spcPct val="100000"/>
                </a:lnSpc>
              </a:pPr>
              <a:t>10</a:t>
            </a:fld>
            <a:endParaRPr/>
          </a:p>
        </p:txBody>
      </p:sp>
      <p:sp>
        <p:nvSpPr>
          <p:cNvPr id="245" name="CustomShape 13"/>
          <p:cNvSpPr/>
          <p:nvPr/>
        </p:nvSpPr>
        <p:spPr>
          <a:xfrm>
            <a:off x="1835640" y="3357000"/>
            <a:ext cx="2088000" cy="364680"/>
          </a:xfrm>
          <a:prstGeom prst="rect">
            <a:avLst/>
          </a:prstGeom>
          <a:gradFill>
            <a:gsLst>
              <a:gs pos="0">
                <a:srgbClr val="9CC745"/>
              </a:gs>
              <a:gs pos="50000">
                <a:srgbClr val="779637"/>
              </a:gs>
              <a:gs pos="100000">
                <a:srgbClr val="9CC745"/>
              </a:gs>
            </a:gsLst>
            <a:lin ang="16200000"/>
          </a:gradFill>
          <a:ln>
            <a:solidFill>
              <a:srgbClr val="00B050"/>
            </a:solidFill>
          </a:ln>
        </p:spPr>
        <p:txBody>
          <a:bodyPr lIns="90000" tIns="45000" rIns="90000" bIns="45000"/>
          <a:lstStyle/>
          <a:p>
            <a:pPr>
              <a:lnSpc>
                <a:spcPct val="100000"/>
              </a:lnSpc>
            </a:pPr>
            <a:r>
              <a:rPr lang="en-US" i="1">
                <a:solidFill>
                  <a:srgbClr val="FFFFFF"/>
                </a:solidFill>
                <a:latin typeface="Calibri"/>
              </a:rPr>
              <a:t>Semantically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Problem definition</a:t>
            </a:r>
            <a:endParaRPr lang="en-US" sz="4400" dirty="0">
              <a:latin typeface="Calibri" pitchFamily="34" charset="0"/>
            </a:endParaRPr>
          </a:p>
        </p:txBody>
      </p:sp>
      <p:sp>
        <p:nvSpPr>
          <p:cNvPr id="5" name="Text Placeholder 4"/>
          <p:cNvSpPr>
            <a:spLocks noGrp="1"/>
          </p:cNvSpPr>
          <p:nvPr>
            <p:ph type="body"/>
          </p:nvPr>
        </p:nvSpPr>
        <p:spPr>
          <a:xfrm>
            <a:off x="381000" y="2895600"/>
            <a:ext cx="8229240" cy="1143000"/>
          </a:xfrm>
        </p:spPr>
        <p:txBody>
          <a:bodyPr/>
          <a:lstStyle/>
          <a:p>
            <a:pPr algn="just">
              <a:buFont typeface="Arial" pitchFamily="34" charset="0"/>
              <a:buChar char="•"/>
            </a:pPr>
            <a:r>
              <a:rPr lang="en-US" sz="2800" b="1" dirty="0" smtClean="0">
                <a:latin typeface="Calibri" pitchFamily="34" charset="0"/>
              </a:rPr>
              <a:t>Changes on a database schema may cause</a:t>
            </a:r>
          </a:p>
          <a:p>
            <a:pPr algn="just"/>
            <a:r>
              <a:rPr lang="en-US" sz="2800" b="1" dirty="0" smtClean="0">
                <a:latin typeface="Calibri" pitchFamily="34" charset="0"/>
              </a:rPr>
              <a:t>inconsistency in applications that use that database,</a:t>
            </a:r>
          </a:p>
          <a:p>
            <a:pPr algn="just"/>
            <a:r>
              <a:rPr lang="en-US" sz="2800" b="1" dirty="0" smtClean="0">
                <a:latin typeface="Calibri" pitchFamily="34" charset="0"/>
              </a:rPr>
              <a:t>is there a way to regulate that?</a:t>
            </a:r>
          </a:p>
          <a:p>
            <a:pPr algn="just">
              <a:buFont typeface="Arial" pitchFamily="34" charset="0"/>
              <a:buChar char="•"/>
            </a:pPr>
            <a:r>
              <a:rPr lang="en-US" sz="2800" i="1" dirty="0" smtClean="0">
                <a:latin typeface="Calibri" pitchFamily="34" charset="0"/>
              </a:rPr>
              <a:t>If there is such a way of accepting or rejecting a</a:t>
            </a:r>
          </a:p>
          <a:p>
            <a:pPr algn="just"/>
            <a:r>
              <a:rPr lang="en-US" sz="2800" i="1" dirty="0" smtClean="0">
                <a:latin typeface="Calibri" pitchFamily="34" charset="0"/>
              </a:rPr>
              <a:t>change, could we satisfy it by rewriting the</a:t>
            </a:r>
          </a:p>
          <a:p>
            <a:pPr algn="just"/>
            <a:r>
              <a:rPr lang="en-US" sz="2800" i="1" dirty="0" smtClean="0">
                <a:latin typeface="Calibri" pitchFamily="34" charset="0"/>
              </a:rPr>
              <a:t>database schema?</a:t>
            </a:r>
          </a:p>
          <a:p>
            <a:pPr algn="just">
              <a:buFont typeface="Arial" pitchFamily="34" charset="0"/>
              <a:buChar char="•"/>
            </a:pPr>
            <a:r>
              <a:rPr lang="en-US" sz="2800" i="1" dirty="0" smtClean="0">
                <a:latin typeface="Calibri" pitchFamily="34" charset="0"/>
              </a:rPr>
              <a:t>If there are conflicts between the applications on</a:t>
            </a:r>
          </a:p>
          <a:p>
            <a:pPr algn="just"/>
            <a:r>
              <a:rPr lang="en-US" sz="2800" i="1" dirty="0" smtClean="0">
                <a:latin typeface="Calibri" pitchFamily="34" charset="0"/>
              </a:rPr>
              <a:t>acceptance or rejection of a change, is there a</a:t>
            </a:r>
          </a:p>
          <a:p>
            <a:pPr algn="just"/>
            <a:r>
              <a:rPr lang="en-US" sz="2800" i="1" dirty="0" smtClean="0">
                <a:latin typeface="Calibri" pitchFamily="34" charset="0"/>
              </a:rPr>
              <a:t>possibility of satisfying both?</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457200" y="115920"/>
            <a:ext cx="8229240" cy="1142640"/>
          </a:xfrm>
          <a:prstGeom prst="rect">
            <a:avLst/>
          </a:prstGeom>
        </p:spPr>
        <p:txBody>
          <a:bodyPr anchor="ctr"/>
          <a:lstStyle/>
          <a:p>
            <a:pPr algn="ctr">
              <a:lnSpc>
                <a:spcPct val="100000"/>
              </a:lnSpc>
            </a:pPr>
            <a:r>
              <a:rPr lang="en-US" sz="4400">
                <a:solidFill>
                  <a:srgbClr val="FF0000"/>
                </a:solidFill>
                <a:latin typeface="Calibri"/>
              </a:rPr>
              <a:t>Policy</a:t>
            </a:r>
            <a:r>
              <a:rPr lang="en-US" sz="4400">
                <a:solidFill>
                  <a:srgbClr val="000000"/>
                </a:solidFill>
                <a:latin typeface="Calibri"/>
              </a:rPr>
              <a:t>-driven evolution</a:t>
            </a:r>
            <a:endParaRPr/>
          </a:p>
        </p:txBody>
      </p:sp>
      <p:sp>
        <p:nvSpPr>
          <p:cNvPr id="249" name="CustomShape 2"/>
          <p:cNvSpPr/>
          <p:nvPr/>
        </p:nvSpPr>
        <p:spPr>
          <a:xfrm>
            <a:off x="0" y="0"/>
            <a:ext cx="9143640" cy="360"/>
          </a:xfrm>
          <a:prstGeom prst="rect">
            <a:avLst/>
          </a:prstGeom>
        </p:spPr>
      </p:sp>
      <p:pic>
        <p:nvPicPr>
          <p:cNvPr id="250" name="Picture 5"/>
          <p:cNvPicPr/>
          <p:nvPr/>
        </p:nvPicPr>
        <p:blipFill>
          <a:blip r:embed="rId3" cstate="print"/>
          <a:stretch>
            <a:fillRect/>
          </a:stretch>
        </p:blipFill>
        <p:spPr>
          <a:xfrm>
            <a:off x="324000" y="1268280"/>
            <a:ext cx="8640360" cy="4738320"/>
          </a:xfrm>
          <a:prstGeom prst="rect">
            <a:avLst/>
          </a:prstGeom>
        </p:spPr>
      </p:pic>
      <p:sp>
        <p:nvSpPr>
          <p:cNvPr id="251" name="CustomShape 3"/>
          <p:cNvSpPr/>
          <p:nvPr/>
        </p:nvSpPr>
        <p:spPr>
          <a:xfrm>
            <a:off x="4572000" y="1413000"/>
            <a:ext cx="1511640" cy="454680"/>
          </a:xfrm>
          <a:prstGeom prst="rect">
            <a:avLst/>
          </a:prstGeom>
          <a:gradFill>
            <a:gsLst>
              <a:gs pos="0">
                <a:srgbClr val="FFE5E5"/>
              </a:gs>
              <a:gs pos="50000">
                <a:srgbClr val="FFA7A4"/>
              </a:gs>
              <a:gs pos="100000">
                <a:srgbClr val="FFE5E5"/>
              </a:gs>
            </a:gsLst>
            <a:lin ang="16200000"/>
          </a:gradFill>
          <a:ln w="9360">
            <a:solidFill>
              <a:srgbClr val="BE4B48"/>
            </a:solidFill>
            <a:round/>
          </a:ln>
        </p:spPr>
        <p:txBody>
          <a:bodyPr lIns="90000" tIns="45000" rIns="90000" bIns="45000"/>
          <a:lstStyle/>
          <a:p>
            <a:pPr>
              <a:lnSpc>
                <a:spcPct val="100000"/>
              </a:lnSpc>
            </a:pPr>
            <a:r>
              <a:rPr lang="en-US" sz="1200" b="1">
                <a:solidFill>
                  <a:srgbClr val="000000"/>
                </a:solidFill>
                <a:latin typeface="Calibri"/>
              </a:rPr>
              <a:t>Remove CS.C_NAME</a:t>
            </a:r>
            <a:endParaRPr/>
          </a:p>
        </p:txBody>
      </p:sp>
      <p:sp>
        <p:nvSpPr>
          <p:cNvPr id="252" name="CustomShape 4"/>
          <p:cNvSpPr/>
          <p:nvPr/>
        </p:nvSpPr>
        <p:spPr>
          <a:xfrm flipH="1">
            <a:off x="4343400" y="1698840"/>
            <a:ext cx="228600" cy="206160"/>
          </a:xfrm>
          <a:prstGeom prst="straightConnector1">
            <a:avLst/>
          </a:prstGeom>
          <a:ln w="25560">
            <a:solidFill>
              <a:srgbClr val="C0504D"/>
            </a:solidFill>
            <a:round/>
            <a:tailEnd type="triangle" w="med" len="med"/>
          </a:ln>
        </p:spPr>
      </p:sp>
      <p:sp>
        <p:nvSpPr>
          <p:cNvPr id="253" name="CustomShape 5"/>
          <p:cNvSpPr/>
          <p:nvPr/>
        </p:nvSpPr>
        <p:spPr>
          <a:xfrm>
            <a:off x="1258920" y="4149720"/>
            <a:ext cx="1296720" cy="454680"/>
          </a:xfrm>
          <a:prstGeom prst="rect">
            <a:avLst/>
          </a:prstGeom>
          <a:gradFill>
            <a:gsLst>
              <a:gs pos="0">
                <a:srgbClr val="F4FFE6"/>
              </a:gs>
              <a:gs pos="50000">
                <a:srgbClr val="D9FDA6"/>
              </a:gs>
              <a:gs pos="100000">
                <a:srgbClr val="F4FFE6"/>
              </a:gs>
            </a:gsLst>
            <a:lin ang="16200000"/>
          </a:gradFill>
          <a:ln w="9360">
            <a:solidFill>
              <a:srgbClr val="98B855"/>
            </a:solidFill>
            <a:round/>
          </a:ln>
        </p:spPr>
        <p:txBody>
          <a:bodyPr lIns="90000" tIns="45000" rIns="90000" bIns="45000"/>
          <a:lstStyle/>
          <a:p>
            <a:pPr>
              <a:lnSpc>
                <a:spcPct val="100000"/>
              </a:lnSpc>
            </a:pPr>
            <a:r>
              <a:rPr lang="en-US" sz="1200" b="1">
                <a:solidFill>
                  <a:srgbClr val="000000"/>
                </a:solidFill>
                <a:latin typeface="Calibri"/>
              </a:rPr>
              <a:t>Add exam year</a:t>
            </a:r>
            <a:endParaRPr/>
          </a:p>
        </p:txBody>
      </p:sp>
      <p:sp>
        <p:nvSpPr>
          <p:cNvPr id="254" name="CustomShape 6"/>
          <p:cNvSpPr/>
          <p:nvPr/>
        </p:nvSpPr>
        <p:spPr>
          <a:xfrm flipH="1">
            <a:off x="1066800" y="4438440"/>
            <a:ext cx="192120" cy="133560"/>
          </a:xfrm>
          <a:prstGeom prst="straightConnector1">
            <a:avLst/>
          </a:prstGeom>
          <a:ln w="25560">
            <a:solidFill>
              <a:srgbClr val="9BBB59"/>
            </a:solidFill>
            <a:round/>
            <a:tailEnd type="triangle" w="med" len="med"/>
          </a:ln>
        </p:spPr>
      </p:sp>
      <p:sp>
        <p:nvSpPr>
          <p:cNvPr id="255" name="CustomShape 7"/>
          <p:cNvSpPr/>
          <p:nvPr/>
        </p:nvSpPr>
        <p:spPr>
          <a:xfrm>
            <a:off x="6228360" y="1628640"/>
            <a:ext cx="2736000" cy="1728000"/>
          </a:xfrm>
          <a:prstGeom prst="rect">
            <a:avLst/>
          </a:prstGeom>
          <a:solidFill>
            <a:srgbClr val="FF0000">
              <a:alpha val="40000"/>
            </a:srgbClr>
          </a:solidFill>
          <a:ln w="25560">
            <a:solidFill>
              <a:srgbClr val="3A5F8B"/>
            </a:solidFill>
            <a:round/>
          </a:ln>
        </p:spPr>
      </p:sp>
      <p:sp>
        <p:nvSpPr>
          <p:cNvPr id="256" name="CustomShape 8"/>
          <p:cNvSpPr/>
          <p:nvPr/>
        </p:nvSpPr>
        <p:spPr>
          <a:xfrm>
            <a:off x="2743200" y="3505200"/>
            <a:ext cx="2736000" cy="1728000"/>
          </a:xfrm>
          <a:prstGeom prst="rect">
            <a:avLst/>
          </a:prstGeom>
          <a:solidFill>
            <a:srgbClr val="FF0000">
              <a:alpha val="40000"/>
            </a:srgbClr>
          </a:solidFill>
          <a:ln w="25560">
            <a:solidFill>
              <a:srgbClr val="3A5F8B">
                <a:alpha val="0"/>
              </a:srgbClr>
            </a:solidFill>
            <a:round/>
          </a:ln>
          <a:effectLst>
            <a:outerShdw blurRad="50800" dist="50800" dir="5400000" algn="ctr" rotWithShape="0">
              <a:srgbClr val="000000">
                <a:alpha val="26000"/>
              </a:srgbClr>
            </a:outerShdw>
          </a:effectLst>
        </p:spPr>
      </p:sp>
      <p:sp>
        <p:nvSpPr>
          <p:cNvPr id="257" name="CustomShape 9"/>
          <p:cNvSpPr/>
          <p:nvPr/>
        </p:nvSpPr>
        <p:spPr>
          <a:xfrm>
            <a:off x="6156000" y="4077000"/>
            <a:ext cx="2808000" cy="1728000"/>
          </a:xfrm>
          <a:prstGeom prst="rect">
            <a:avLst/>
          </a:prstGeom>
          <a:solidFill>
            <a:srgbClr val="FF0000">
              <a:alpha val="40000"/>
            </a:srgbClr>
          </a:solidFill>
          <a:ln w="25560">
            <a:solidFill>
              <a:srgbClr val="3A5F8B"/>
            </a:solidFill>
            <a:round/>
          </a:ln>
        </p:spPr>
      </p:sp>
      <p:sp>
        <p:nvSpPr>
          <p:cNvPr id="258" name="CustomShape 10"/>
          <p:cNvSpPr/>
          <p:nvPr/>
        </p:nvSpPr>
        <p:spPr>
          <a:xfrm>
            <a:off x="2123640" y="5805360"/>
            <a:ext cx="3672000" cy="639000"/>
          </a:xfrm>
          <a:prstGeom prst="rect">
            <a:avLst/>
          </a:prstGeom>
          <a:gradFill>
            <a:gsLst>
              <a:gs pos="0">
                <a:srgbClr val="34B3D5"/>
              </a:gs>
              <a:gs pos="50000">
                <a:srgbClr val="2988A1"/>
              </a:gs>
              <a:gs pos="100000">
                <a:srgbClr val="34B3D5"/>
              </a:gs>
            </a:gsLst>
            <a:lin ang="16200000"/>
          </a:gradFill>
          <a:ln w="9360">
            <a:solidFill>
              <a:srgbClr val="46AAC4"/>
            </a:solidFill>
            <a:round/>
          </a:ln>
        </p:spPr>
        <p:txBody>
          <a:bodyPr lIns="90000" tIns="45000" rIns="90000" bIns="45000"/>
          <a:lstStyle/>
          <a:p>
            <a:pPr>
              <a:lnSpc>
                <a:spcPct val="100000"/>
              </a:lnSpc>
            </a:pPr>
            <a:r>
              <a:rPr lang="en-US" i="1">
                <a:solidFill>
                  <a:srgbClr val="FFFFFF"/>
                </a:solidFill>
                <a:latin typeface="Calibri"/>
              </a:rPr>
              <a:t>Can we regulate the propagation of the events?</a:t>
            </a:r>
            <a:endParaRPr/>
          </a:p>
        </p:txBody>
      </p:sp>
      <p:sp>
        <p:nvSpPr>
          <p:cNvPr id="259" name="CustomShape 11"/>
          <p:cNvSpPr/>
          <p:nvPr/>
        </p:nvSpPr>
        <p:spPr>
          <a:xfrm>
            <a:off x="2195640" y="3491640"/>
            <a:ext cx="2439360" cy="364680"/>
          </a:xfrm>
          <a:prstGeom prst="rect">
            <a:avLst/>
          </a:prstGeom>
          <a:gradFill>
            <a:gsLst>
              <a:gs pos="0">
                <a:srgbClr val="9CC745"/>
              </a:gs>
              <a:gs pos="50000">
                <a:srgbClr val="779637"/>
              </a:gs>
              <a:gs pos="100000">
                <a:srgbClr val="9CC745"/>
              </a:gs>
            </a:gsLst>
            <a:lin ang="16200000"/>
          </a:gradFill>
        </p:spPr>
        <p:txBody>
          <a:bodyPr lIns="90000" tIns="45000" rIns="90000" bIns="45000"/>
          <a:lstStyle/>
          <a:p>
            <a:pPr>
              <a:lnSpc>
                <a:spcPct val="100000"/>
              </a:lnSpc>
            </a:pPr>
            <a:r>
              <a:rPr lang="en-US" i="1">
                <a:solidFill>
                  <a:srgbClr val="FFFFFF"/>
                </a:solidFill>
                <a:latin typeface="Calibri"/>
              </a:rPr>
              <a:t>Propagate addition</a:t>
            </a:r>
            <a:endParaRPr/>
          </a:p>
        </p:txBody>
      </p:sp>
      <p:sp>
        <p:nvSpPr>
          <p:cNvPr id="260" name="CustomShape 12"/>
          <p:cNvSpPr/>
          <p:nvPr/>
        </p:nvSpPr>
        <p:spPr>
          <a:xfrm>
            <a:off x="6444360" y="1331640"/>
            <a:ext cx="2088000" cy="364680"/>
          </a:xfrm>
          <a:prstGeom prst="rect">
            <a:avLst/>
          </a:prstGeom>
          <a:solidFill>
            <a:srgbClr val="FF0000"/>
          </a:solidFill>
        </p:spPr>
        <p:txBody>
          <a:bodyPr lIns="90000" tIns="45000" rIns="90000" bIns="45000"/>
          <a:lstStyle/>
          <a:p>
            <a:pPr>
              <a:lnSpc>
                <a:spcPct val="100000"/>
              </a:lnSpc>
            </a:pPr>
            <a:r>
              <a:rPr lang="en-US" i="1">
                <a:solidFill>
                  <a:srgbClr val="FFFFFF"/>
                </a:solidFill>
                <a:latin typeface="Calibri"/>
              </a:rPr>
              <a:t>Block deletion</a:t>
            </a:r>
            <a:endParaRPr/>
          </a:p>
        </p:txBody>
      </p:sp>
      <p:sp>
        <p:nvSpPr>
          <p:cNvPr id="261" name="TextShape 13"/>
          <p:cNvSpPr txBox="1"/>
          <p:nvPr/>
        </p:nvSpPr>
        <p:spPr>
          <a:xfrm>
            <a:off x="6553080" y="6356520"/>
            <a:ext cx="2133360" cy="364680"/>
          </a:xfrm>
          <a:prstGeom prst="rect">
            <a:avLst/>
          </a:prstGeom>
        </p:spPr>
        <p:txBody>
          <a:bodyPr anchor="ctr"/>
          <a:lstStyle/>
          <a:p>
            <a:pPr>
              <a:lnSpc>
                <a:spcPct val="100000"/>
              </a:lnSpc>
            </a:pPr>
            <a:fld id="{E7D412A2-7220-4E18-975E-F02695B7379B}" type="slidenum">
              <a:rPr lang="en-US" sz="1200">
                <a:solidFill>
                  <a:srgbClr val="8B8B8B"/>
                </a:solidFill>
                <a:latin typeface="Arial"/>
              </a:rPr>
              <a:pPr>
                <a:lnSpc>
                  <a:spcPct val="100000"/>
                </a:lnSpc>
              </a:pPr>
              <a:t>12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722160" y="4406760"/>
            <a:ext cx="7772040" cy="1361880"/>
          </a:xfrm>
          <a:prstGeom prst="rect">
            <a:avLst/>
          </a:prstGeom>
        </p:spPr>
        <p:txBody>
          <a:bodyPr/>
          <a:lstStyle/>
          <a:p>
            <a:pPr>
              <a:lnSpc>
                <a:spcPct val="100000"/>
              </a:lnSpc>
            </a:pPr>
            <a:r>
              <a:rPr lang="en-US" sz="4000" b="1">
                <a:solidFill>
                  <a:srgbClr val="000000"/>
                </a:solidFill>
                <a:latin typeface="Calibri"/>
              </a:rPr>
              <a:t>Message propagation</a:t>
            </a:r>
            <a:endParaRPr/>
          </a:p>
        </p:txBody>
      </p:sp>
      <p:sp>
        <p:nvSpPr>
          <p:cNvPr id="263" name="TextShape 2"/>
          <p:cNvSpPr txBox="1"/>
          <p:nvPr/>
        </p:nvSpPr>
        <p:spPr>
          <a:xfrm>
            <a:off x="722160" y="2906640"/>
            <a:ext cx="7772040" cy="1499760"/>
          </a:xfrm>
          <a:prstGeom prst="rect">
            <a:avLst/>
          </a:prstGeom>
        </p:spPr>
        <p:txBody>
          <a:bodyPr anchor="b"/>
          <a:lstStyle/>
          <a:p>
            <a:pPr>
              <a:lnSpc>
                <a:spcPct val="100000"/>
              </a:lnSpc>
            </a:pPr>
            <a:r>
              <a:rPr lang="en-US" sz="2000">
                <a:solidFill>
                  <a:srgbClr val="8B8B8B"/>
                </a:solidFill>
                <a:latin typeface="Calibri"/>
              </a:rPr>
              <a:t>Background</a:t>
            </a:r>
            <a:endParaRPr/>
          </a:p>
          <a:p>
            <a:pPr>
              <a:lnSpc>
                <a:spcPct val="100000"/>
              </a:lnSpc>
            </a:pPr>
            <a:r>
              <a:rPr lang="en-US" sz="2000">
                <a:solidFill>
                  <a:srgbClr val="8B8B8B"/>
                </a:solidFill>
                <a:latin typeface="Calibri"/>
              </a:rPr>
              <a:t>Message propagation</a:t>
            </a:r>
            <a:endParaRPr/>
          </a:p>
          <a:p>
            <a:pPr>
              <a:lnSpc>
                <a:spcPct val="100000"/>
              </a:lnSpc>
            </a:pPr>
            <a:r>
              <a:rPr lang="en-US" sz="2000">
                <a:solidFill>
                  <a:srgbClr val="8B8B8B"/>
                </a:solidFill>
                <a:latin typeface="Calibri"/>
              </a:rPr>
              <a:t>Path check</a:t>
            </a:r>
            <a:endParaRPr/>
          </a:p>
          <a:p>
            <a:pPr>
              <a:lnSpc>
                <a:spcPct val="100000"/>
              </a:lnSpc>
            </a:pPr>
            <a:r>
              <a:rPr lang="en-US" sz="2000">
                <a:solidFill>
                  <a:srgbClr val="8B8B8B"/>
                </a:solidFill>
                <a:latin typeface="Calibri"/>
              </a:rPr>
              <a:t>Rewriting</a:t>
            </a:r>
            <a:endParaRPr/>
          </a:p>
          <a:p>
            <a:pPr>
              <a:lnSpc>
                <a:spcPct val="100000"/>
              </a:lnSpc>
            </a:pPr>
            <a:r>
              <a:rPr lang="en-US" sz="2000">
                <a:solidFill>
                  <a:srgbClr val="8B8B8B"/>
                </a:solidFill>
                <a:latin typeface="Calibri"/>
              </a:rPr>
              <a:t>Experiments and Results</a:t>
            </a:r>
            <a:endParaRPr/>
          </a:p>
        </p:txBody>
      </p:sp>
      <p:sp>
        <p:nvSpPr>
          <p:cNvPr id="264" name="TextShape 3"/>
          <p:cNvSpPr txBox="1"/>
          <p:nvPr/>
        </p:nvSpPr>
        <p:spPr>
          <a:xfrm>
            <a:off x="6553080" y="6356520"/>
            <a:ext cx="2133360" cy="364680"/>
          </a:xfrm>
          <a:prstGeom prst="rect">
            <a:avLst/>
          </a:prstGeom>
        </p:spPr>
        <p:txBody>
          <a:bodyPr anchor="ctr"/>
          <a:lstStyle/>
          <a:p>
            <a:pPr>
              <a:lnSpc>
                <a:spcPct val="100000"/>
              </a:lnSpc>
            </a:pPr>
            <a:fld id="{96C83475-C33F-48B1-9220-E964DBFE035B}" type="slidenum">
              <a:rPr lang="en-US" sz="1200">
                <a:solidFill>
                  <a:srgbClr val="8B8B8B"/>
                </a:solidFill>
                <a:latin typeface="Arial"/>
              </a:rPr>
              <a:pPr>
                <a:lnSpc>
                  <a:spcPct val="100000"/>
                </a:lnSpc>
              </a:pPr>
              <a:t>13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Message propagation algorithm</a:t>
            </a:r>
            <a:endParaRPr sz="4400" dirty="0">
              <a:latin typeface="Calibri" pitchFamily="34" charset="0"/>
            </a:endParaRPr>
          </a:p>
        </p:txBody>
      </p:sp>
      <p:pic>
        <p:nvPicPr>
          <p:cNvPr id="5" name="Picture 4" descr="algo2.png"/>
          <p:cNvPicPr>
            <a:picLocks noChangeAspect="1"/>
          </p:cNvPicPr>
          <p:nvPr/>
        </p:nvPicPr>
        <p:blipFill>
          <a:blip r:embed="rId2" cstate="print"/>
          <a:stretch>
            <a:fillRect/>
          </a:stretch>
        </p:blipFill>
        <p:spPr>
          <a:xfrm>
            <a:off x="1419619" y="1447800"/>
            <a:ext cx="6304762" cy="509548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 name="TextShape 1"/>
          <p:cNvSpPr txBox="1"/>
          <p:nvPr/>
        </p:nvSpPr>
        <p:spPr>
          <a:xfrm>
            <a:off x="457200" y="274680"/>
            <a:ext cx="8229240" cy="1142640"/>
          </a:xfrm>
          <a:prstGeom prst="rect">
            <a:avLst/>
          </a:prstGeom>
        </p:spPr>
        <p:txBody>
          <a:bodyPr anchor="ctr"/>
          <a:lstStyle/>
          <a:p>
            <a:pPr>
              <a:lnSpc>
                <a:spcPct val="100000"/>
              </a:lnSpc>
            </a:pPr>
            <a:r>
              <a:rPr lang="en-US" sz="4400">
                <a:solidFill>
                  <a:srgbClr val="000000"/>
                </a:solidFill>
                <a:latin typeface="Calibri"/>
              </a:rPr>
              <a:t>Our approach</a:t>
            </a:r>
            <a:endParaRPr/>
          </a:p>
        </p:txBody>
      </p:sp>
      <p:sp>
        <p:nvSpPr>
          <p:cNvPr id="267" name="TextShape 2"/>
          <p:cNvSpPr txBox="1"/>
          <p:nvPr/>
        </p:nvSpPr>
        <p:spPr>
          <a:xfrm>
            <a:off x="457200" y="1341360"/>
            <a:ext cx="8229240" cy="4679640"/>
          </a:xfrm>
          <a:prstGeom prst="rect">
            <a:avLst/>
          </a:prstGeom>
        </p:spPr>
        <p:txBody>
          <a:bodyPr/>
          <a:lstStyle/>
          <a:p>
            <a:pPr>
              <a:lnSpc>
                <a:spcPct val="100000"/>
              </a:lnSpc>
              <a:buFont typeface="Arial"/>
              <a:buChar char="•"/>
            </a:pPr>
            <a:r>
              <a:rPr lang="en-US" sz="2800" dirty="0">
                <a:solidFill>
                  <a:srgbClr val="000000"/>
                </a:solidFill>
                <a:latin typeface="Calibri"/>
              </a:rPr>
              <a:t>Model data-centric ecosystems with </a:t>
            </a:r>
            <a:r>
              <a:rPr lang="en-US" sz="2800" b="1" dirty="0">
                <a:solidFill>
                  <a:srgbClr val="FF0000"/>
                </a:solidFill>
                <a:latin typeface="Calibri"/>
              </a:rPr>
              <a:t>Architecture Graphs</a:t>
            </a:r>
            <a:endParaRPr dirty="0"/>
          </a:p>
          <a:p>
            <a:pPr>
              <a:lnSpc>
                <a:spcPct val="100000"/>
              </a:lnSpc>
              <a:buFont typeface="Arial"/>
              <a:buChar char="•"/>
            </a:pPr>
            <a:r>
              <a:rPr lang="en-US" sz="2800" dirty="0">
                <a:solidFill>
                  <a:srgbClr val="000000"/>
                </a:solidFill>
                <a:latin typeface="Calibri"/>
              </a:rPr>
              <a:t>Mechanism for propagating evolution events on the graph, based on</a:t>
            </a:r>
            <a:endParaRPr dirty="0"/>
          </a:p>
          <a:p>
            <a:pPr lvl="1">
              <a:lnSpc>
                <a:spcPct val="100000"/>
              </a:lnSpc>
              <a:buSzPct val="25000"/>
              <a:buFont typeface="StarSymbol"/>
              <a:buChar char=""/>
            </a:pPr>
            <a:r>
              <a:rPr lang="en-US" sz="2400" dirty="0">
                <a:solidFill>
                  <a:srgbClr val="000000"/>
                </a:solidFill>
                <a:latin typeface="Calibri"/>
              </a:rPr>
              <a:t>Graph structure &amp; semantics</a:t>
            </a:r>
            <a:endParaRPr dirty="0"/>
          </a:p>
          <a:p>
            <a:pPr lvl="1">
              <a:lnSpc>
                <a:spcPct val="100000"/>
              </a:lnSpc>
              <a:buSzPct val="25000"/>
              <a:buFont typeface="StarSymbol"/>
              <a:buChar char=""/>
            </a:pPr>
            <a:r>
              <a:rPr lang="en-US" sz="2400" dirty="0">
                <a:solidFill>
                  <a:srgbClr val="000000"/>
                </a:solidFill>
                <a:latin typeface="Calibri"/>
              </a:rPr>
              <a:t>Types of evolution events</a:t>
            </a:r>
            <a:endParaRPr dirty="0"/>
          </a:p>
          <a:p>
            <a:pPr lvl="1">
              <a:lnSpc>
                <a:spcPct val="100000"/>
              </a:lnSpc>
              <a:buSzPct val="25000"/>
              <a:buFont typeface="StarSymbol"/>
              <a:buChar char=""/>
            </a:pPr>
            <a:r>
              <a:rPr lang="en-US" sz="2400" dirty="0">
                <a:solidFill>
                  <a:srgbClr val="000000"/>
                </a:solidFill>
                <a:latin typeface="Calibri"/>
              </a:rPr>
              <a:t>Policies that regulate the message flooding</a:t>
            </a:r>
            <a:endParaRPr dirty="0"/>
          </a:p>
          <a:p>
            <a:pPr>
              <a:lnSpc>
                <a:spcPct val="100000"/>
              </a:lnSpc>
              <a:buFont typeface="Arial"/>
              <a:buChar char="•"/>
            </a:pPr>
            <a:r>
              <a:rPr lang="en-US" sz="2800" dirty="0">
                <a:solidFill>
                  <a:srgbClr val="000000"/>
                </a:solidFill>
                <a:latin typeface="Calibri"/>
              </a:rPr>
              <a:t>Guarantee the termination of the events propagation</a:t>
            </a:r>
            <a:endParaRPr dirty="0"/>
          </a:p>
        </p:txBody>
      </p:sp>
      <p:sp>
        <p:nvSpPr>
          <p:cNvPr id="268" name="TextShape 3"/>
          <p:cNvSpPr txBox="1"/>
          <p:nvPr/>
        </p:nvSpPr>
        <p:spPr>
          <a:xfrm>
            <a:off x="6553080" y="6356520"/>
            <a:ext cx="2133360" cy="364680"/>
          </a:xfrm>
          <a:prstGeom prst="rect">
            <a:avLst/>
          </a:prstGeom>
        </p:spPr>
        <p:txBody>
          <a:bodyPr anchor="ctr"/>
          <a:lstStyle/>
          <a:p>
            <a:pPr>
              <a:lnSpc>
                <a:spcPct val="100000"/>
              </a:lnSpc>
            </a:pPr>
            <a:fld id="{4DE7F5BB-CAB5-4E58-8237-392D9916059A}" type="slidenum">
              <a:rPr lang="en-US" sz="1200">
                <a:solidFill>
                  <a:srgbClr val="8B8B8B"/>
                </a:solidFill>
                <a:latin typeface="Arial"/>
              </a:rPr>
              <a:pPr>
                <a:lnSpc>
                  <a:spcPct val="100000"/>
                </a:lnSpc>
              </a:pPr>
              <a:t>15</a:t>
            </a:fld>
            <a:endParaRP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Architecture Graph</a:t>
            </a:r>
            <a:endParaRPr/>
          </a:p>
        </p:txBody>
      </p:sp>
      <p:sp>
        <p:nvSpPr>
          <p:cNvPr id="270" name="CustomShape 2"/>
          <p:cNvSpPr/>
          <p:nvPr/>
        </p:nvSpPr>
        <p:spPr>
          <a:xfrm>
            <a:off x="6084720" y="2062080"/>
            <a:ext cx="718920" cy="1080"/>
          </a:xfrm>
          <a:prstGeom prst="straightConnector1">
            <a:avLst/>
          </a:prstGeom>
          <a:ln w="38160">
            <a:solidFill>
              <a:srgbClr val="C0504D"/>
            </a:solidFill>
            <a:round/>
            <a:tailEnd type="triangle" w="med" len="med"/>
          </a:ln>
        </p:spPr>
      </p:sp>
      <p:pic>
        <p:nvPicPr>
          <p:cNvPr id="271" name="Picture 2"/>
          <p:cNvPicPr/>
          <p:nvPr/>
        </p:nvPicPr>
        <p:blipFill>
          <a:blip r:embed="rId3" cstate="print"/>
          <a:stretch>
            <a:fillRect/>
          </a:stretch>
        </p:blipFill>
        <p:spPr>
          <a:xfrm>
            <a:off x="764280" y="1317960"/>
            <a:ext cx="7600680" cy="4991040"/>
          </a:xfrm>
          <a:prstGeom prst="rect">
            <a:avLst/>
          </a:prstGeom>
        </p:spPr>
      </p:pic>
      <p:sp>
        <p:nvSpPr>
          <p:cNvPr id="272" name="CustomShape 3"/>
          <p:cNvSpPr/>
          <p:nvPr/>
        </p:nvSpPr>
        <p:spPr>
          <a:xfrm>
            <a:off x="684360" y="1700280"/>
            <a:ext cx="2735280" cy="639000"/>
          </a:xfrm>
          <a:prstGeom prst="rect">
            <a:avLst/>
          </a:prstGeom>
        </p:spPr>
        <p:txBody>
          <a:bodyPr lIns="90000" tIns="45000" rIns="90000" bIns="45000"/>
          <a:lstStyle/>
          <a:p>
            <a:pPr>
              <a:lnSpc>
                <a:spcPct val="100000"/>
              </a:lnSpc>
            </a:pPr>
            <a:r>
              <a:rPr lang="en-US">
                <a:solidFill>
                  <a:srgbClr val="000000"/>
                </a:solidFill>
                <a:latin typeface="Arial"/>
              </a:rPr>
              <a:t>Modules and Module Encapsulation</a:t>
            </a:r>
            <a:endParaRPr/>
          </a:p>
        </p:txBody>
      </p:sp>
      <p:sp>
        <p:nvSpPr>
          <p:cNvPr id="273" name="CustomShape 4"/>
          <p:cNvSpPr/>
          <p:nvPr/>
        </p:nvSpPr>
        <p:spPr>
          <a:xfrm>
            <a:off x="4140000" y="1412640"/>
            <a:ext cx="4104000" cy="639000"/>
          </a:xfrm>
          <a:prstGeom prst="rect">
            <a:avLst/>
          </a:prstGeom>
        </p:spPr>
        <p:txBody>
          <a:bodyPr lIns="90000" tIns="45000" rIns="90000" bIns="45000"/>
          <a:lstStyle/>
          <a:p>
            <a:pPr>
              <a:lnSpc>
                <a:spcPct val="100000"/>
              </a:lnSpc>
            </a:pPr>
            <a:r>
              <a:rPr lang="en-US" sz="900">
                <a:solidFill>
                  <a:srgbClr val="000000"/>
                </a:solidFill>
                <a:latin typeface="Arial"/>
              </a:rPr>
              <a:t>SELECT  V.STUDENT_ID, S.STUDENT_NAME, AVG(V.TGRADE) AS GPA</a:t>
            </a:r>
            <a:endParaRPr/>
          </a:p>
          <a:p>
            <a:pPr>
              <a:lnSpc>
                <a:spcPct val="100000"/>
              </a:lnSpc>
            </a:pPr>
            <a:r>
              <a:rPr lang="en-US" sz="900">
                <a:solidFill>
                  <a:srgbClr val="000000"/>
                </a:solidFill>
                <a:latin typeface="Arial"/>
              </a:rPr>
              <a:t>FROM V_TR V </a:t>
            </a:r>
            <a:r>
              <a:rPr lang="en-US" sz="900">
                <a:solidFill>
                  <a:srgbClr val="000000"/>
                </a:solidFill>
                <a:latin typeface="Wingdings 3"/>
              </a:rPr>
              <a:t></a:t>
            </a:r>
            <a:r>
              <a:rPr lang="en-US" sz="900">
                <a:solidFill>
                  <a:srgbClr val="000000"/>
                </a:solidFill>
                <a:latin typeface="Arial"/>
              </a:rPr>
              <a:t> STUDENT S ON STUDENT_ID</a:t>
            </a:r>
            <a:endParaRPr/>
          </a:p>
          <a:p>
            <a:pPr>
              <a:lnSpc>
                <a:spcPct val="100000"/>
              </a:lnSpc>
            </a:pPr>
            <a:r>
              <a:rPr lang="en-US" sz="900">
                <a:solidFill>
                  <a:srgbClr val="000000"/>
                </a:solidFill>
                <a:latin typeface="Arial"/>
              </a:rPr>
              <a:t>WHERE V.TGRADE &gt; 4 / 10</a:t>
            </a:r>
            <a:endParaRPr/>
          </a:p>
          <a:p>
            <a:pPr>
              <a:lnSpc>
                <a:spcPct val="100000"/>
              </a:lnSpc>
            </a:pPr>
            <a:r>
              <a:rPr lang="en-US" sz="900">
                <a:solidFill>
                  <a:srgbClr val="000000"/>
                </a:solidFill>
                <a:latin typeface="Arial"/>
              </a:rPr>
              <a:t>GROUP BY V.STUDENT_ID, S.STUDENT_NAME</a:t>
            </a:r>
            <a:endParaRPr/>
          </a:p>
        </p:txBody>
      </p:sp>
      <p:sp>
        <p:nvSpPr>
          <p:cNvPr id="274" name="TextShape 5"/>
          <p:cNvSpPr txBox="1"/>
          <p:nvPr/>
        </p:nvSpPr>
        <p:spPr>
          <a:xfrm>
            <a:off x="6553080" y="6356520"/>
            <a:ext cx="2133360" cy="364680"/>
          </a:xfrm>
          <a:prstGeom prst="rect">
            <a:avLst/>
          </a:prstGeom>
        </p:spPr>
        <p:txBody>
          <a:bodyPr anchor="ctr"/>
          <a:lstStyle/>
          <a:p>
            <a:pPr>
              <a:lnSpc>
                <a:spcPct val="100000"/>
              </a:lnSpc>
            </a:pPr>
            <a:fld id="{CA0F5565-9F3E-496E-B6D5-6A8EC73B7A83}" type="slidenum">
              <a:rPr lang="en-US" sz="1200">
                <a:solidFill>
                  <a:srgbClr val="8B8B8B"/>
                </a:solidFill>
                <a:latin typeface="Arial"/>
              </a:rPr>
              <a:pPr>
                <a:lnSpc>
                  <a:spcPct val="100000"/>
                </a:lnSpc>
              </a:pPr>
              <a:t>16</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457200" y="44280"/>
            <a:ext cx="8229240" cy="1142640"/>
          </a:xfrm>
          <a:prstGeom prst="rect">
            <a:avLst/>
          </a:prstGeom>
        </p:spPr>
        <p:txBody>
          <a:bodyPr anchor="ctr"/>
          <a:lstStyle/>
          <a:p>
            <a:pPr algn="ctr">
              <a:lnSpc>
                <a:spcPct val="100000"/>
              </a:lnSpc>
            </a:pPr>
            <a:r>
              <a:rPr lang="en-US" sz="4400">
                <a:solidFill>
                  <a:srgbClr val="000000"/>
                </a:solidFill>
                <a:latin typeface="Calibri"/>
              </a:rPr>
              <a:t>University E/S Architecture Graph</a:t>
            </a:r>
            <a:endParaRPr/>
          </a:p>
        </p:txBody>
      </p:sp>
      <p:pic>
        <p:nvPicPr>
          <p:cNvPr id="276" name="Picture 4"/>
          <p:cNvPicPr/>
          <p:nvPr/>
        </p:nvPicPr>
        <p:blipFill>
          <a:blip r:embed="rId3" cstate="print"/>
          <a:stretch>
            <a:fillRect/>
          </a:stretch>
        </p:blipFill>
        <p:spPr>
          <a:xfrm>
            <a:off x="1042920" y="1280160"/>
            <a:ext cx="7200720" cy="5020200"/>
          </a:xfrm>
          <a:prstGeom prst="rect">
            <a:avLst/>
          </a:prstGeom>
        </p:spPr>
      </p:pic>
      <p:sp>
        <p:nvSpPr>
          <p:cNvPr id="277" name="TextShape 2"/>
          <p:cNvSpPr txBox="1"/>
          <p:nvPr/>
        </p:nvSpPr>
        <p:spPr>
          <a:xfrm>
            <a:off x="6553080" y="6356520"/>
            <a:ext cx="2133360" cy="364680"/>
          </a:xfrm>
          <a:prstGeom prst="rect">
            <a:avLst/>
          </a:prstGeom>
        </p:spPr>
        <p:txBody>
          <a:bodyPr anchor="ctr"/>
          <a:lstStyle/>
          <a:p>
            <a:pPr>
              <a:lnSpc>
                <a:spcPct val="100000"/>
              </a:lnSpc>
            </a:pPr>
            <a:fld id="{B070E3C9-D9E2-47F3-B47D-765AF65F67B8}" type="slidenum">
              <a:rPr lang="en-US" sz="1200">
                <a:solidFill>
                  <a:srgbClr val="8B8B8B"/>
                </a:solidFill>
                <a:latin typeface="Arial"/>
              </a:rPr>
              <a:pPr>
                <a:lnSpc>
                  <a:spcPct val="100000"/>
                </a:lnSpc>
              </a:pPr>
              <a:t>17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457200" y="44280"/>
            <a:ext cx="8229240" cy="1142640"/>
          </a:xfrm>
          <a:prstGeom prst="rect">
            <a:avLst/>
          </a:prstGeom>
        </p:spPr>
        <p:txBody>
          <a:bodyPr anchor="ctr"/>
          <a:lstStyle/>
          <a:p>
            <a:pPr algn="ctr">
              <a:lnSpc>
                <a:spcPct val="100000"/>
              </a:lnSpc>
            </a:pPr>
            <a:r>
              <a:rPr lang="en-US" sz="4400">
                <a:solidFill>
                  <a:srgbClr val="000000"/>
                </a:solidFill>
                <a:latin typeface="Calibri"/>
              </a:rPr>
              <a:t>Annotation with Policies</a:t>
            </a:r>
            <a:endParaRPr/>
          </a:p>
        </p:txBody>
      </p:sp>
      <p:pic>
        <p:nvPicPr>
          <p:cNvPr id="279" name="Picture 4"/>
          <p:cNvPicPr/>
          <p:nvPr/>
        </p:nvPicPr>
        <p:blipFill>
          <a:blip r:embed="rId3" cstate="print"/>
          <a:stretch>
            <a:fillRect/>
          </a:stretch>
        </p:blipFill>
        <p:spPr>
          <a:xfrm>
            <a:off x="1042920" y="1123920"/>
            <a:ext cx="7200720" cy="5176440"/>
          </a:xfrm>
          <a:prstGeom prst="rect">
            <a:avLst/>
          </a:prstGeom>
        </p:spPr>
      </p:pic>
      <p:sp>
        <p:nvSpPr>
          <p:cNvPr id="280" name="CustomShape 2"/>
          <p:cNvSpPr/>
          <p:nvPr/>
        </p:nvSpPr>
        <p:spPr>
          <a:xfrm>
            <a:off x="2411640" y="4293000"/>
            <a:ext cx="1511640" cy="287640"/>
          </a:xfrm>
          <a:prstGeom prst="roundRect">
            <a:avLst>
              <a:gd name="adj" fmla="val 16667"/>
            </a:avLst>
          </a:prstGeom>
          <a:gradFill>
            <a:gsLst>
              <a:gs pos="0">
                <a:srgbClr val="9CC745"/>
              </a:gs>
              <a:gs pos="50000">
                <a:srgbClr val="779637"/>
              </a:gs>
              <a:gs pos="100000">
                <a:srgbClr val="9CC745"/>
              </a:gs>
            </a:gsLst>
            <a:lin ang="16200000"/>
          </a:gradFill>
        </p:spPr>
        <p:txBody>
          <a:bodyPr lIns="90000" tIns="45000" rIns="90000" bIns="45000" anchor="ctr"/>
          <a:lstStyle/>
          <a:p>
            <a:pPr algn="ctr">
              <a:lnSpc>
                <a:spcPct val="100000"/>
              </a:lnSpc>
            </a:pPr>
            <a:r>
              <a:rPr lang="en-US" sz="900" b="1">
                <a:solidFill>
                  <a:srgbClr val="000000"/>
                </a:solidFill>
                <a:latin typeface="Calibri"/>
              </a:rPr>
              <a:t>On </a:t>
            </a:r>
            <a:r>
              <a:rPr lang="en-US" sz="900" b="1" i="1">
                <a:solidFill>
                  <a:srgbClr val="000000"/>
                </a:solidFill>
                <a:latin typeface="Calibri"/>
              </a:rPr>
              <a:t>attribute addition </a:t>
            </a:r>
            <a:r>
              <a:rPr lang="en-US" sz="900" b="1">
                <a:solidFill>
                  <a:srgbClr val="000000"/>
                </a:solidFill>
                <a:latin typeface="Calibri"/>
              </a:rPr>
              <a:t>Then </a:t>
            </a:r>
            <a:r>
              <a:rPr lang="en-US" sz="900" b="1" i="1">
                <a:solidFill>
                  <a:srgbClr val="000000"/>
                </a:solidFill>
                <a:latin typeface="Calibri"/>
              </a:rPr>
              <a:t>propagate</a:t>
            </a:r>
            <a:endParaRPr/>
          </a:p>
        </p:txBody>
      </p:sp>
      <p:sp>
        <p:nvSpPr>
          <p:cNvPr id="281" name="CustomShape 3"/>
          <p:cNvSpPr/>
          <p:nvPr/>
        </p:nvSpPr>
        <p:spPr>
          <a:xfrm>
            <a:off x="3924000" y="4437000"/>
            <a:ext cx="287640" cy="143640"/>
          </a:xfrm>
          <a:prstGeom prst="straightConnector1">
            <a:avLst/>
          </a:prstGeom>
          <a:ln w="38160">
            <a:solidFill>
              <a:srgbClr val="9BBB59"/>
            </a:solidFill>
            <a:round/>
            <a:tailEnd type="triangle" w="med" len="med"/>
          </a:ln>
        </p:spPr>
      </p:sp>
      <p:sp>
        <p:nvSpPr>
          <p:cNvPr id="282" name="CustomShape 4"/>
          <p:cNvSpPr/>
          <p:nvPr/>
        </p:nvSpPr>
        <p:spPr>
          <a:xfrm>
            <a:off x="4356000" y="1052640"/>
            <a:ext cx="1511640" cy="287640"/>
          </a:xfrm>
          <a:prstGeom prst="roundRect">
            <a:avLst>
              <a:gd name="adj" fmla="val 16667"/>
            </a:avLst>
          </a:prstGeom>
          <a:gradFill>
            <a:gsLst>
              <a:gs pos="0">
                <a:srgbClr val="CE3A36"/>
              </a:gs>
              <a:gs pos="50000">
                <a:srgbClr val="9C2F2C"/>
              </a:gs>
              <a:gs pos="100000">
                <a:srgbClr val="CE3A36"/>
              </a:gs>
            </a:gsLst>
            <a:lin ang="16200000"/>
          </a:gradFill>
        </p:spPr>
        <p:txBody>
          <a:bodyPr lIns="90000" tIns="45000" rIns="90000" bIns="45000" anchor="ctr"/>
          <a:lstStyle/>
          <a:p>
            <a:pPr algn="ctr">
              <a:lnSpc>
                <a:spcPct val="100000"/>
              </a:lnSpc>
            </a:pPr>
            <a:r>
              <a:rPr lang="en-US" sz="900" b="1">
                <a:solidFill>
                  <a:srgbClr val="000000"/>
                </a:solidFill>
                <a:latin typeface="Calibri"/>
              </a:rPr>
              <a:t>On</a:t>
            </a:r>
            <a:r>
              <a:rPr lang="en-US" sz="900" b="1" i="1">
                <a:solidFill>
                  <a:srgbClr val="000000"/>
                </a:solidFill>
                <a:latin typeface="Calibri"/>
              </a:rPr>
              <a:t> attribute deletion </a:t>
            </a:r>
            <a:r>
              <a:rPr lang="en-US" sz="900" b="1">
                <a:solidFill>
                  <a:srgbClr val="000000"/>
                </a:solidFill>
                <a:latin typeface="Calibri"/>
              </a:rPr>
              <a:t>Then </a:t>
            </a:r>
            <a:r>
              <a:rPr lang="en-US" sz="900" b="1" i="1">
                <a:solidFill>
                  <a:srgbClr val="000000"/>
                </a:solidFill>
                <a:latin typeface="Calibri"/>
              </a:rPr>
              <a:t>block</a:t>
            </a:r>
            <a:endParaRPr/>
          </a:p>
        </p:txBody>
      </p:sp>
      <p:sp>
        <p:nvSpPr>
          <p:cNvPr id="283" name="CustomShape 5"/>
          <p:cNvSpPr/>
          <p:nvPr/>
        </p:nvSpPr>
        <p:spPr>
          <a:xfrm>
            <a:off x="5868000" y="1196640"/>
            <a:ext cx="287640" cy="143640"/>
          </a:xfrm>
          <a:prstGeom prst="straightConnector1">
            <a:avLst/>
          </a:prstGeom>
          <a:ln w="38160">
            <a:solidFill>
              <a:srgbClr val="C0504D"/>
            </a:solidFill>
            <a:round/>
            <a:tailEnd type="triangle" w="med" len="med"/>
          </a:ln>
        </p:spPr>
      </p:sp>
      <p:sp>
        <p:nvSpPr>
          <p:cNvPr id="284" name="CustomShape 6"/>
          <p:cNvSpPr/>
          <p:nvPr/>
        </p:nvSpPr>
        <p:spPr>
          <a:xfrm>
            <a:off x="2843640" y="5877360"/>
            <a:ext cx="2735280" cy="364680"/>
          </a:xfrm>
          <a:prstGeom prst="rect">
            <a:avLst/>
          </a:prstGeom>
        </p:spPr>
        <p:txBody>
          <a:bodyPr lIns="90000" tIns="45000" rIns="90000" bIns="45000"/>
          <a:lstStyle/>
          <a:p>
            <a:pPr>
              <a:lnSpc>
                <a:spcPct val="100000"/>
              </a:lnSpc>
            </a:pPr>
            <a:r>
              <a:rPr lang="en-US">
                <a:solidFill>
                  <a:srgbClr val="000000"/>
                </a:solidFill>
                <a:latin typeface="Arial"/>
              </a:rPr>
              <a:t>Status Determination</a:t>
            </a:r>
            <a:endParaRPr/>
          </a:p>
        </p:txBody>
      </p:sp>
      <p:sp>
        <p:nvSpPr>
          <p:cNvPr id="285" name="TextShape 7"/>
          <p:cNvSpPr txBox="1"/>
          <p:nvPr/>
        </p:nvSpPr>
        <p:spPr>
          <a:xfrm>
            <a:off x="6553080" y="6356520"/>
            <a:ext cx="2133360" cy="364680"/>
          </a:xfrm>
          <a:prstGeom prst="rect">
            <a:avLst/>
          </a:prstGeom>
        </p:spPr>
        <p:txBody>
          <a:bodyPr anchor="ctr"/>
          <a:lstStyle/>
          <a:p>
            <a:pPr>
              <a:lnSpc>
                <a:spcPct val="100000"/>
              </a:lnSpc>
            </a:pPr>
            <a:fld id="{6EF56C0E-A518-479A-A78A-2431F33CB123}" type="slidenum">
              <a:rPr lang="en-US" sz="1200">
                <a:solidFill>
                  <a:srgbClr val="8B8B8B"/>
                </a:solidFill>
                <a:latin typeface="Arial"/>
              </a:rPr>
              <a:pPr>
                <a:lnSpc>
                  <a:spcPct val="100000"/>
                </a:lnSpc>
              </a:pPr>
              <a:t>18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Implementation problems</a:t>
            </a:r>
            <a:endParaRPr/>
          </a:p>
        </p:txBody>
      </p:sp>
      <p:sp>
        <p:nvSpPr>
          <p:cNvPr id="287" name="TextShape 2"/>
          <p:cNvSpPr txBox="1"/>
          <p:nvPr/>
        </p:nvSpPr>
        <p:spPr>
          <a:xfrm>
            <a:off x="274320" y="1600200"/>
            <a:ext cx="4698000" cy="4525560"/>
          </a:xfrm>
          <a:prstGeom prst="rect">
            <a:avLst/>
          </a:prstGeom>
        </p:spPr>
        <p:txBody>
          <a:bodyPr/>
          <a:lstStyle/>
          <a:p>
            <a:pPr>
              <a:lnSpc>
                <a:spcPct val="100000"/>
              </a:lnSpc>
              <a:buFont typeface="Arial"/>
              <a:buChar char="•"/>
            </a:pPr>
            <a:r>
              <a:rPr lang="en-US" sz="2400">
                <a:solidFill>
                  <a:srgbClr val="000000"/>
                </a:solidFill>
                <a:latin typeface="Calibri"/>
              </a:rPr>
              <a:t>How do we </a:t>
            </a:r>
            <a:r>
              <a:rPr lang="en-US" sz="2400" b="1">
                <a:solidFill>
                  <a:srgbClr val="000000"/>
                </a:solidFill>
                <a:latin typeface="Calibri"/>
              </a:rPr>
              <a:t>guarantee </a:t>
            </a:r>
            <a:r>
              <a:rPr lang="en-US" sz="2400">
                <a:solidFill>
                  <a:srgbClr val="000000"/>
                </a:solidFill>
                <a:latin typeface="Calibri"/>
              </a:rPr>
              <a:t>that when </a:t>
            </a:r>
            <a:r>
              <a:rPr lang="en-US" sz="2400">
                <a:solidFill>
                  <a:srgbClr val="C00000"/>
                </a:solidFill>
                <a:latin typeface="Calibri"/>
              </a:rPr>
              <a:t>a change occurs at the source nodes of the AG</a:t>
            </a:r>
            <a:r>
              <a:rPr lang="en-US" sz="2400">
                <a:solidFill>
                  <a:srgbClr val="000000"/>
                </a:solidFill>
                <a:latin typeface="Calibri"/>
              </a:rPr>
              <a:t>, this is </a:t>
            </a:r>
            <a:r>
              <a:rPr lang="en-US" sz="2400" b="1">
                <a:solidFill>
                  <a:srgbClr val="000000"/>
                </a:solidFill>
                <a:latin typeface="Calibri"/>
              </a:rPr>
              <a:t>correctly</a:t>
            </a:r>
            <a:r>
              <a:rPr lang="en-US" sz="2400">
                <a:solidFill>
                  <a:srgbClr val="000000"/>
                </a:solidFill>
                <a:latin typeface="Calibri"/>
              </a:rPr>
              <a:t> propagated to the end nodes of the graph?</a:t>
            </a:r>
            <a:endParaRPr/>
          </a:p>
          <a:p>
            <a:pPr lvl="1">
              <a:lnSpc>
                <a:spcPct val="100000"/>
              </a:lnSpc>
              <a:buSzPct val="25000"/>
              <a:buFont typeface="StarSymbol"/>
              <a:buChar char=""/>
            </a:pPr>
            <a:r>
              <a:rPr lang="en-US" sz="2000">
                <a:solidFill>
                  <a:srgbClr val="000000"/>
                </a:solidFill>
                <a:latin typeface="Calibri"/>
              </a:rPr>
              <a:t>We notify exactly the nodes that should be notified </a:t>
            </a:r>
            <a:endParaRPr/>
          </a:p>
          <a:p>
            <a:pPr lvl="1">
              <a:lnSpc>
                <a:spcPct val="100000"/>
              </a:lnSpc>
              <a:buSzPct val="25000"/>
              <a:buFont typeface="StarSymbol"/>
              <a:buChar char=""/>
            </a:pPr>
            <a:r>
              <a:rPr lang="en-US" sz="2000">
                <a:solidFill>
                  <a:srgbClr val="000000"/>
                </a:solidFill>
                <a:latin typeface="Calibri"/>
              </a:rPr>
              <a:t>The status of a node is determined independently of how messages arrive at the node</a:t>
            </a:r>
            <a:endParaRPr/>
          </a:p>
          <a:p>
            <a:pPr lvl="1">
              <a:lnSpc>
                <a:spcPct val="100000"/>
              </a:lnSpc>
              <a:buSzPct val="25000"/>
              <a:buFont typeface="StarSymbol"/>
              <a:buChar char=""/>
            </a:pPr>
            <a:r>
              <a:rPr lang="en-US" sz="2000">
                <a:solidFill>
                  <a:srgbClr val="000000"/>
                </a:solidFill>
                <a:latin typeface="Calibri"/>
              </a:rPr>
              <a:t>Without infinite looping</a:t>
            </a:r>
            <a:endParaRPr/>
          </a:p>
        </p:txBody>
      </p:sp>
      <p:sp>
        <p:nvSpPr>
          <p:cNvPr id="288" name="CustomShape 3"/>
          <p:cNvSpPr/>
          <p:nvPr/>
        </p:nvSpPr>
        <p:spPr>
          <a:xfrm>
            <a:off x="6139080" y="160020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buFont typeface="Arial"/>
              <a:buChar char="•"/>
            </a:pPr>
            <a:r>
              <a:rPr lang="en-US" sz="3200">
                <a:solidFill>
                  <a:srgbClr val="FFFFFF"/>
                </a:solidFill>
                <a:latin typeface="Calibri"/>
              </a:rPr>
              <a:t>Q</a:t>
            </a:r>
            <a:endParaRPr/>
          </a:p>
        </p:txBody>
      </p:sp>
      <p:sp>
        <p:nvSpPr>
          <p:cNvPr id="289" name="CustomShape 4"/>
          <p:cNvSpPr/>
          <p:nvPr/>
        </p:nvSpPr>
        <p:spPr>
          <a:xfrm>
            <a:off x="4972320" y="3308400"/>
            <a:ext cx="1345680" cy="129204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buFont typeface="Arial"/>
              <a:buChar char="•"/>
            </a:pPr>
            <a:r>
              <a:rPr lang="en-US" sz="3200">
                <a:solidFill>
                  <a:srgbClr val="FFFFFF"/>
                </a:solidFill>
                <a:latin typeface="Calibri"/>
              </a:rPr>
              <a:t>V1</a:t>
            </a:r>
            <a:endParaRPr/>
          </a:p>
        </p:txBody>
      </p:sp>
      <p:sp>
        <p:nvSpPr>
          <p:cNvPr id="290" name="CustomShape 5"/>
          <p:cNvSpPr/>
          <p:nvPr/>
        </p:nvSpPr>
        <p:spPr>
          <a:xfrm>
            <a:off x="7664760" y="323532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buFont typeface="Arial"/>
              <a:buChar char="•"/>
            </a:pPr>
            <a:r>
              <a:rPr lang="en-US" sz="3200">
                <a:solidFill>
                  <a:srgbClr val="FFFFFF"/>
                </a:solidFill>
                <a:latin typeface="Calibri"/>
              </a:rPr>
              <a:t>V2</a:t>
            </a:r>
            <a:endParaRPr/>
          </a:p>
        </p:txBody>
      </p:sp>
      <p:sp>
        <p:nvSpPr>
          <p:cNvPr id="291" name="CustomShape 6"/>
          <p:cNvSpPr/>
          <p:nvPr/>
        </p:nvSpPr>
        <p:spPr>
          <a:xfrm>
            <a:off x="6228000" y="483228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buFont typeface="Arial"/>
              <a:buChar char="•"/>
            </a:pPr>
            <a:r>
              <a:rPr lang="en-US" sz="3200">
                <a:solidFill>
                  <a:srgbClr val="FFFFFF"/>
                </a:solidFill>
                <a:latin typeface="Calibri"/>
              </a:rPr>
              <a:t>R</a:t>
            </a:r>
            <a:endParaRPr/>
          </a:p>
        </p:txBody>
      </p:sp>
      <p:sp>
        <p:nvSpPr>
          <p:cNvPr id="292" name="Line 7"/>
          <p:cNvSpPr/>
          <p:nvPr/>
        </p:nvSpPr>
        <p:spPr>
          <a:xfrm flipH="1">
            <a:off x="5645160" y="2703240"/>
            <a:ext cx="690480" cy="604800"/>
          </a:xfrm>
          <a:prstGeom prst="line">
            <a:avLst/>
          </a:prstGeom>
          <a:ln w="9360">
            <a:solidFill>
              <a:srgbClr val="4A7EBB"/>
            </a:solidFill>
            <a:round/>
          </a:ln>
        </p:spPr>
      </p:sp>
      <p:sp>
        <p:nvSpPr>
          <p:cNvPr id="293" name="Line 8"/>
          <p:cNvSpPr/>
          <p:nvPr/>
        </p:nvSpPr>
        <p:spPr>
          <a:xfrm>
            <a:off x="5645160" y="4600440"/>
            <a:ext cx="780840" cy="422280"/>
          </a:xfrm>
          <a:prstGeom prst="line">
            <a:avLst/>
          </a:prstGeom>
          <a:ln w="9360">
            <a:solidFill>
              <a:srgbClr val="4A7EBB"/>
            </a:solidFill>
            <a:round/>
          </a:ln>
        </p:spPr>
      </p:sp>
      <p:sp>
        <p:nvSpPr>
          <p:cNvPr id="294" name="Line 9"/>
          <p:cNvSpPr/>
          <p:nvPr/>
        </p:nvSpPr>
        <p:spPr>
          <a:xfrm>
            <a:off x="7288200" y="2703240"/>
            <a:ext cx="573120" cy="720720"/>
          </a:xfrm>
          <a:prstGeom prst="line">
            <a:avLst/>
          </a:prstGeom>
          <a:ln w="9360">
            <a:solidFill>
              <a:srgbClr val="4A7EBB"/>
            </a:solidFill>
            <a:round/>
          </a:ln>
        </p:spPr>
      </p:sp>
      <p:sp>
        <p:nvSpPr>
          <p:cNvPr id="295" name="Line 10"/>
          <p:cNvSpPr/>
          <p:nvPr/>
        </p:nvSpPr>
        <p:spPr>
          <a:xfrm flipH="1">
            <a:off x="7377120" y="4338360"/>
            <a:ext cx="484200" cy="684360"/>
          </a:xfrm>
          <a:prstGeom prst="line">
            <a:avLst/>
          </a:prstGeom>
          <a:ln w="9360">
            <a:solidFill>
              <a:srgbClr val="4A7EBB"/>
            </a:solidFill>
            <a:round/>
          </a:ln>
        </p:spPr>
      </p:sp>
      <p:sp>
        <p:nvSpPr>
          <p:cNvPr id="296" name="TextShape 11"/>
          <p:cNvSpPr txBox="1"/>
          <p:nvPr/>
        </p:nvSpPr>
        <p:spPr>
          <a:xfrm>
            <a:off x="6553080" y="6356520"/>
            <a:ext cx="2133360" cy="364680"/>
          </a:xfrm>
          <a:prstGeom prst="rect">
            <a:avLst/>
          </a:prstGeom>
        </p:spPr>
        <p:txBody>
          <a:bodyPr anchor="ctr"/>
          <a:lstStyle/>
          <a:p>
            <a:pPr>
              <a:lnSpc>
                <a:spcPct val="100000"/>
              </a:lnSpc>
            </a:pPr>
            <a:fld id="{D2FAEC8B-531C-4F8A-A678-BFBF3B982BC9}" type="slidenum">
              <a:rPr lang="en-US" sz="1200">
                <a:solidFill>
                  <a:srgbClr val="8B8B8B"/>
                </a:solidFill>
                <a:latin typeface="Arial"/>
              </a:rPr>
              <a:pPr>
                <a:lnSpc>
                  <a:spcPct val="100000"/>
                </a:lnSpc>
              </a:pPr>
              <a:t>19</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4400" dirty="0" smtClean="0"/>
              <a:t>Problem definition</a:t>
            </a:r>
            <a:endParaRPr lang="en-US" sz="4400" dirty="0"/>
          </a:p>
        </p:txBody>
      </p:sp>
      <p:sp>
        <p:nvSpPr>
          <p:cNvPr id="9" name="Text Placeholder 8"/>
          <p:cNvSpPr>
            <a:spLocks noGrp="1"/>
          </p:cNvSpPr>
          <p:nvPr>
            <p:ph type="body"/>
          </p:nvPr>
        </p:nvSpPr>
        <p:spPr>
          <a:xfrm>
            <a:off x="457200" y="1524000"/>
            <a:ext cx="8229240" cy="4648200"/>
          </a:xfrm>
        </p:spPr>
        <p:txBody>
          <a:bodyPr numCol="1"/>
          <a:lstStyle/>
          <a:p>
            <a:pPr algn="just">
              <a:buFont typeface="Arial" pitchFamily="34" charset="0"/>
              <a:buChar char="•"/>
            </a:pPr>
            <a:r>
              <a:rPr lang="en-US" sz="2800" dirty="0" smtClean="0">
                <a:latin typeface="Calibri" pitchFamily="34" charset="0"/>
              </a:rPr>
              <a:t>Changes on a database schema may cause</a:t>
            </a:r>
          </a:p>
          <a:p>
            <a:pPr algn="just"/>
            <a:r>
              <a:rPr lang="en-US" sz="2800" dirty="0" smtClean="0">
                <a:latin typeface="Calibri" pitchFamily="34" charset="0"/>
              </a:rPr>
              <a:t>inconsistency in applications that use that database,</a:t>
            </a:r>
          </a:p>
          <a:p>
            <a:pPr algn="just"/>
            <a:r>
              <a:rPr lang="en-US" sz="2800" dirty="0" smtClean="0">
                <a:latin typeface="Calibri" pitchFamily="34" charset="0"/>
              </a:rPr>
              <a:t>is there a way to regulate that?</a:t>
            </a:r>
          </a:p>
          <a:p>
            <a:pPr algn="just">
              <a:buFont typeface="Arial" pitchFamily="34" charset="0"/>
              <a:buChar char="•"/>
            </a:pPr>
            <a:r>
              <a:rPr lang="en-US" sz="2800" dirty="0" smtClean="0">
                <a:latin typeface="Calibri" pitchFamily="34" charset="0"/>
              </a:rPr>
              <a:t>If there is such a way of accepting or rejecting a</a:t>
            </a:r>
          </a:p>
          <a:p>
            <a:pPr algn="just"/>
            <a:r>
              <a:rPr lang="en-US" sz="2800" dirty="0" smtClean="0">
                <a:latin typeface="Calibri" pitchFamily="34" charset="0"/>
              </a:rPr>
              <a:t>change, could we satisfy it by rewriting the</a:t>
            </a:r>
          </a:p>
          <a:p>
            <a:pPr algn="just"/>
            <a:r>
              <a:rPr lang="en-US" sz="2800" dirty="0" smtClean="0">
                <a:latin typeface="Calibri" pitchFamily="34" charset="0"/>
              </a:rPr>
              <a:t>database schema?</a:t>
            </a:r>
          </a:p>
          <a:p>
            <a:pPr algn="just">
              <a:buFont typeface="Arial" pitchFamily="34" charset="0"/>
              <a:buChar char="•"/>
            </a:pPr>
            <a:r>
              <a:rPr lang="en-US" sz="2800" dirty="0" smtClean="0">
                <a:latin typeface="Calibri" pitchFamily="34" charset="0"/>
              </a:rPr>
              <a:t>If there are conflicts between the applications on</a:t>
            </a:r>
          </a:p>
          <a:p>
            <a:pPr algn="just"/>
            <a:r>
              <a:rPr lang="en-US" sz="2800" dirty="0" smtClean="0">
                <a:latin typeface="Calibri" pitchFamily="34" charset="0"/>
              </a:rPr>
              <a:t>acceptance or rejection of a change, is there a</a:t>
            </a:r>
          </a:p>
          <a:p>
            <a:pPr algn="just"/>
            <a:r>
              <a:rPr lang="en-US" sz="2800" dirty="0" smtClean="0">
                <a:latin typeface="Calibri" pitchFamily="34" charset="0"/>
              </a:rPr>
              <a:t>possibility of satisfying both?</a:t>
            </a:r>
          </a:p>
          <a:p>
            <a:pPr algn="just">
              <a:buFont typeface="Arial" pitchFamily="34" charset="0"/>
              <a:buChar char="•"/>
            </a:pPr>
            <a:endParaRPr lang="en-US" sz="2800" dirty="0">
              <a:latin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Propagation mechanism</a:t>
            </a:r>
            <a:endParaRPr/>
          </a:p>
        </p:txBody>
      </p:sp>
      <p:sp>
        <p:nvSpPr>
          <p:cNvPr id="298" name="TextShape 2"/>
          <p:cNvSpPr txBox="1"/>
          <p:nvPr/>
        </p:nvSpPr>
        <p:spPr>
          <a:xfrm>
            <a:off x="457200" y="1600200"/>
            <a:ext cx="4222800" cy="4132080"/>
          </a:xfrm>
          <a:prstGeom prst="rect">
            <a:avLst/>
          </a:prstGeom>
        </p:spPr>
        <p:txBody>
          <a:bodyPr/>
          <a:lstStyle/>
          <a:p>
            <a:pPr>
              <a:lnSpc>
                <a:spcPct val="100000"/>
              </a:lnSpc>
              <a:buFont typeface="Arial"/>
              <a:buChar char="•"/>
            </a:pPr>
            <a:r>
              <a:rPr lang="en-US" sz="2400">
                <a:solidFill>
                  <a:srgbClr val="000000"/>
                </a:solidFill>
                <a:latin typeface="Calibri"/>
              </a:rPr>
              <a:t>Modules communicate with each other via a single means: the schema of a provider module notifies the input schema of a consumer module when this is necessary</a:t>
            </a:r>
            <a:endParaRPr/>
          </a:p>
          <a:p>
            <a:pPr>
              <a:lnSpc>
                <a:spcPct val="100000"/>
              </a:lnSpc>
              <a:buFont typeface="Arial"/>
              <a:buChar char="•"/>
            </a:pPr>
            <a:r>
              <a:rPr lang="en-US" sz="2400">
                <a:solidFill>
                  <a:srgbClr val="000000"/>
                </a:solidFill>
                <a:latin typeface="Calibri"/>
              </a:rPr>
              <a:t>Propagation </a:t>
            </a:r>
            <a:endParaRPr/>
          </a:p>
          <a:p>
            <a:pPr lvl="1">
              <a:lnSpc>
                <a:spcPct val="100000"/>
              </a:lnSpc>
              <a:buSzPct val="25000"/>
              <a:buFont typeface="StarSymbol"/>
              <a:buChar char=""/>
            </a:pPr>
            <a:r>
              <a:rPr lang="en-US" sz="2000">
                <a:solidFill>
                  <a:srgbClr val="000000"/>
                </a:solidFill>
                <a:latin typeface="Calibri"/>
              </a:rPr>
              <a:t>At the module level</a:t>
            </a:r>
            <a:endParaRPr/>
          </a:p>
          <a:p>
            <a:pPr lvl="1">
              <a:lnSpc>
                <a:spcPct val="100000"/>
              </a:lnSpc>
              <a:buSzPct val="25000"/>
              <a:buFont typeface="StarSymbol"/>
              <a:buChar char=""/>
            </a:pPr>
            <a:r>
              <a:rPr lang="en-US" sz="2000">
                <a:solidFill>
                  <a:srgbClr val="000000"/>
                </a:solidFill>
                <a:latin typeface="Calibri"/>
              </a:rPr>
              <a:t>Intra-module level</a:t>
            </a:r>
            <a:endParaRPr/>
          </a:p>
        </p:txBody>
      </p:sp>
      <p:pic>
        <p:nvPicPr>
          <p:cNvPr id="299" name="Picture 3"/>
          <p:cNvPicPr/>
          <p:nvPr/>
        </p:nvPicPr>
        <p:blipFill>
          <a:blip r:embed="rId3" cstate="print"/>
          <a:stretch>
            <a:fillRect/>
          </a:stretch>
        </p:blipFill>
        <p:spPr>
          <a:xfrm>
            <a:off x="4680000" y="1197000"/>
            <a:ext cx="4284360" cy="4990680"/>
          </a:xfrm>
          <a:prstGeom prst="rect">
            <a:avLst/>
          </a:prstGeom>
        </p:spPr>
      </p:pic>
      <p:sp>
        <p:nvSpPr>
          <p:cNvPr id="300" name="TextShape 3"/>
          <p:cNvSpPr txBox="1"/>
          <p:nvPr/>
        </p:nvSpPr>
        <p:spPr>
          <a:xfrm>
            <a:off x="6553080" y="6356520"/>
            <a:ext cx="2133360" cy="364680"/>
          </a:xfrm>
          <a:prstGeom prst="rect">
            <a:avLst/>
          </a:prstGeom>
        </p:spPr>
        <p:txBody>
          <a:bodyPr anchor="ctr"/>
          <a:lstStyle/>
          <a:p>
            <a:pPr>
              <a:lnSpc>
                <a:spcPct val="100000"/>
              </a:lnSpc>
            </a:pPr>
            <a:fld id="{7FCF270A-314F-4F48-8FD6-CCC7B66621B7}" type="slidenum">
              <a:rPr lang="en-US" sz="1200">
                <a:solidFill>
                  <a:srgbClr val="8B8B8B"/>
                </a:solidFill>
                <a:latin typeface="Arial"/>
              </a:rPr>
              <a:pPr>
                <a:lnSpc>
                  <a:spcPct val="100000"/>
                </a:lnSpc>
              </a:pPr>
              <a:t>20</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At the module level</a:t>
            </a:r>
            <a:endParaRPr/>
          </a:p>
        </p:txBody>
      </p:sp>
      <p:sp>
        <p:nvSpPr>
          <p:cNvPr id="302" name="TextShape 2"/>
          <p:cNvSpPr txBox="1"/>
          <p:nvPr/>
        </p:nvSpPr>
        <p:spPr>
          <a:xfrm>
            <a:off x="457200" y="2493000"/>
            <a:ext cx="8229240" cy="2304000"/>
          </a:xfrm>
          <a:prstGeom prst="rect">
            <a:avLst/>
          </a:prstGeom>
        </p:spPr>
        <p:txBody>
          <a:bodyPr/>
          <a:lstStyle/>
          <a:p>
            <a:pPr>
              <a:lnSpc>
                <a:spcPct val="100000"/>
              </a:lnSpc>
              <a:buFont typeface="Calibri"/>
              <a:buAutoNum type="arabicPeriod"/>
            </a:pPr>
            <a:r>
              <a:rPr lang="en-US" sz="2800">
                <a:solidFill>
                  <a:srgbClr val="000000"/>
                </a:solidFill>
                <a:latin typeface="Calibri"/>
              </a:rPr>
              <a:t>Topologically sort the graph</a:t>
            </a:r>
            <a:endParaRPr/>
          </a:p>
          <a:p>
            <a:pPr>
              <a:lnSpc>
                <a:spcPct val="100000"/>
              </a:lnSpc>
              <a:buFont typeface="Calibri"/>
              <a:buAutoNum type="arabicPeriod"/>
            </a:pPr>
            <a:r>
              <a:rPr lang="en-US" sz="2800">
                <a:solidFill>
                  <a:srgbClr val="000000"/>
                </a:solidFill>
                <a:latin typeface="Calibri"/>
              </a:rPr>
              <a:t>Visit affected modules with its topological order and process its incoming messages for it. </a:t>
            </a:r>
            <a:endParaRPr/>
          </a:p>
          <a:p>
            <a:pPr>
              <a:lnSpc>
                <a:spcPct val="100000"/>
              </a:lnSpc>
              <a:buFont typeface="Calibri"/>
              <a:buAutoNum type="arabicPeriod"/>
            </a:pPr>
            <a:r>
              <a:rPr lang="en-US" sz="2800">
                <a:solidFill>
                  <a:srgbClr val="000000"/>
                </a:solidFill>
                <a:latin typeface="Calibri"/>
              </a:rPr>
              <a:t>Process locally the incoming messages </a:t>
            </a:r>
            <a:endParaRPr/>
          </a:p>
          <a:p>
            <a:pPr>
              <a:lnSpc>
                <a:spcPct val="100000"/>
              </a:lnSpc>
            </a:pPr>
            <a:endParaRPr/>
          </a:p>
          <a:p>
            <a:pPr>
              <a:lnSpc>
                <a:spcPct val="100000"/>
              </a:lnSpc>
            </a:pPr>
            <a:endParaRPr/>
          </a:p>
        </p:txBody>
      </p:sp>
      <p:sp>
        <p:nvSpPr>
          <p:cNvPr id="303" name="TextShape 3"/>
          <p:cNvSpPr txBox="1"/>
          <p:nvPr/>
        </p:nvSpPr>
        <p:spPr>
          <a:xfrm>
            <a:off x="6553080" y="6356520"/>
            <a:ext cx="2133360" cy="364680"/>
          </a:xfrm>
          <a:prstGeom prst="rect">
            <a:avLst/>
          </a:prstGeom>
        </p:spPr>
        <p:txBody>
          <a:bodyPr anchor="ctr"/>
          <a:lstStyle/>
          <a:p>
            <a:pPr>
              <a:lnSpc>
                <a:spcPct val="100000"/>
              </a:lnSpc>
            </a:pPr>
            <a:fld id="{3A52B447-2AF0-4CF9-B84E-CE07BC640CF5}" type="slidenum">
              <a:rPr lang="en-US" sz="1200">
                <a:solidFill>
                  <a:srgbClr val="8B8B8B"/>
                </a:solidFill>
                <a:latin typeface="Arial"/>
              </a:rPr>
              <a:pPr>
                <a:lnSpc>
                  <a:spcPct val="100000"/>
                </a:lnSpc>
              </a:pPr>
              <a:t>21</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457200" y="44280"/>
            <a:ext cx="8229240" cy="1142640"/>
          </a:xfrm>
          <a:prstGeom prst="rect">
            <a:avLst/>
          </a:prstGeom>
        </p:spPr>
        <p:txBody>
          <a:bodyPr anchor="ctr"/>
          <a:lstStyle/>
          <a:p>
            <a:pPr algn="ctr">
              <a:lnSpc>
                <a:spcPct val="100000"/>
              </a:lnSpc>
            </a:pPr>
            <a:r>
              <a:rPr lang="en-US" sz="4400">
                <a:solidFill>
                  <a:srgbClr val="000000"/>
                </a:solidFill>
                <a:latin typeface="Calibri"/>
              </a:rPr>
              <a:t>Module Level Propagation</a:t>
            </a:r>
            <a:endParaRPr/>
          </a:p>
        </p:txBody>
      </p:sp>
      <p:pic>
        <p:nvPicPr>
          <p:cNvPr id="305" name="Picture 4"/>
          <p:cNvPicPr/>
          <p:nvPr/>
        </p:nvPicPr>
        <p:blipFill>
          <a:blip r:embed="rId3" cstate="print"/>
          <a:stretch>
            <a:fillRect/>
          </a:stretch>
        </p:blipFill>
        <p:spPr>
          <a:xfrm>
            <a:off x="1042920" y="1123920"/>
            <a:ext cx="7200720" cy="5176440"/>
          </a:xfrm>
          <a:prstGeom prst="rect">
            <a:avLst/>
          </a:prstGeom>
        </p:spPr>
      </p:pic>
      <p:sp>
        <p:nvSpPr>
          <p:cNvPr id="306"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307" name="TextShape 3"/>
          <p:cNvSpPr txBox="1"/>
          <p:nvPr/>
        </p:nvSpPr>
        <p:spPr>
          <a:xfrm>
            <a:off x="6553080" y="6356520"/>
            <a:ext cx="2133360" cy="364680"/>
          </a:xfrm>
          <a:prstGeom prst="rect">
            <a:avLst/>
          </a:prstGeom>
        </p:spPr>
        <p:txBody>
          <a:bodyPr anchor="ctr"/>
          <a:lstStyle/>
          <a:p>
            <a:pPr>
              <a:lnSpc>
                <a:spcPct val="100000"/>
              </a:lnSpc>
            </a:pPr>
            <a:fld id="{F67C543E-49A1-473E-8C1D-32C10E5B8E8E}" type="slidenum">
              <a:rPr lang="en-US" sz="1200">
                <a:solidFill>
                  <a:srgbClr val="8B8B8B"/>
                </a:solidFill>
                <a:latin typeface="Arial"/>
              </a:rPr>
              <a:pPr>
                <a:lnSpc>
                  <a:spcPct val="100000"/>
                </a:lnSpc>
              </a:pPr>
              <a:t>22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extShape 1"/>
          <p:cNvSpPr txBox="1"/>
          <p:nvPr/>
        </p:nvSpPr>
        <p:spPr>
          <a:xfrm>
            <a:off x="457200" y="44280"/>
            <a:ext cx="8229240" cy="1142640"/>
          </a:xfrm>
          <a:prstGeom prst="rect">
            <a:avLst/>
          </a:prstGeom>
        </p:spPr>
        <p:txBody>
          <a:bodyPr anchor="ctr"/>
          <a:lstStyle/>
          <a:p>
            <a:pPr algn="ctr">
              <a:lnSpc>
                <a:spcPct val="100000"/>
              </a:lnSpc>
            </a:pPr>
            <a:r>
              <a:rPr lang="en-US" sz="4400">
                <a:solidFill>
                  <a:srgbClr val="000000"/>
                </a:solidFill>
                <a:latin typeface="Calibri"/>
              </a:rPr>
              <a:t>Module Level Propagation</a:t>
            </a:r>
            <a:endParaRPr/>
          </a:p>
        </p:txBody>
      </p:sp>
      <p:pic>
        <p:nvPicPr>
          <p:cNvPr id="309" name="Picture 4"/>
          <p:cNvPicPr/>
          <p:nvPr/>
        </p:nvPicPr>
        <p:blipFill>
          <a:blip r:embed="rId3" cstate="print"/>
          <a:stretch>
            <a:fillRect/>
          </a:stretch>
        </p:blipFill>
        <p:spPr>
          <a:xfrm>
            <a:off x="1042920" y="1123920"/>
            <a:ext cx="7200720" cy="5176440"/>
          </a:xfrm>
          <a:prstGeom prst="rect">
            <a:avLst/>
          </a:prstGeom>
        </p:spPr>
      </p:pic>
      <p:sp>
        <p:nvSpPr>
          <p:cNvPr id="310"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311" name="CustomShape 3"/>
          <p:cNvSpPr/>
          <p:nvPr/>
        </p:nvSpPr>
        <p:spPr>
          <a:xfrm>
            <a:off x="4572000" y="2493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1</a:t>
            </a:r>
            <a:endParaRPr/>
          </a:p>
        </p:txBody>
      </p:sp>
      <p:sp>
        <p:nvSpPr>
          <p:cNvPr id="312" name="TextShape 4"/>
          <p:cNvSpPr txBox="1"/>
          <p:nvPr/>
        </p:nvSpPr>
        <p:spPr>
          <a:xfrm>
            <a:off x="6553080" y="6356520"/>
            <a:ext cx="2133360" cy="364680"/>
          </a:xfrm>
          <a:prstGeom prst="rect">
            <a:avLst/>
          </a:prstGeom>
        </p:spPr>
        <p:txBody>
          <a:bodyPr anchor="ctr"/>
          <a:lstStyle/>
          <a:p>
            <a:pPr>
              <a:lnSpc>
                <a:spcPct val="100000"/>
              </a:lnSpc>
            </a:pPr>
            <a:fld id="{EFC3E1BC-284A-4BC7-B70D-9E672160687D}" type="slidenum">
              <a:rPr lang="en-US" sz="1200">
                <a:solidFill>
                  <a:srgbClr val="8B8B8B"/>
                </a:solidFill>
                <a:latin typeface="Arial"/>
              </a:rPr>
              <a:pPr>
                <a:lnSpc>
                  <a:spcPct val="100000"/>
                </a:lnSpc>
              </a:pPr>
              <a:t>23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457200" y="44280"/>
            <a:ext cx="8229240" cy="1142640"/>
          </a:xfrm>
          <a:prstGeom prst="rect">
            <a:avLst/>
          </a:prstGeom>
        </p:spPr>
        <p:txBody>
          <a:bodyPr anchor="ctr"/>
          <a:lstStyle/>
          <a:p>
            <a:pPr algn="ctr">
              <a:lnSpc>
                <a:spcPct val="100000"/>
              </a:lnSpc>
            </a:pPr>
            <a:r>
              <a:rPr lang="en-US" sz="4400">
                <a:solidFill>
                  <a:srgbClr val="000000"/>
                </a:solidFill>
                <a:latin typeface="Calibri"/>
              </a:rPr>
              <a:t>Module Level Propagation</a:t>
            </a:r>
            <a:endParaRPr/>
          </a:p>
        </p:txBody>
      </p:sp>
      <p:pic>
        <p:nvPicPr>
          <p:cNvPr id="314" name="Picture 4"/>
          <p:cNvPicPr/>
          <p:nvPr/>
        </p:nvPicPr>
        <p:blipFill>
          <a:blip r:embed="rId3" cstate="print"/>
          <a:stretch>
            <a:fillRect/>
          </a:stretch>
        </p:blipFill>
        <p:spPr>
          <a:xfrm>
            <a:off x="1042920" y="1123920"/>
            <a:ext cx="7200720" cy="5176440"/>
          </a:xfrm>
          <a:prstGeom prst="rect">
            <a:avLst/>
          </a:prstGeom>
        </p:spPr>
      </p:pic>
      <p:sp>
        <p:nvSpPr>
          <p:cNvPr id="315"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316" name="CustomShape 3"/>
          <p:cNvSpPr/>
          <p:nvPr/>
        </p:nvSpPr>
        <p:spPr>
          <a:xfrm>
            <a:off x="4572000" y="2493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1</a:t>
            </a:r>
            <a:endParaRPr/>
          </a:p>
        </p:txBody>
      </p:sp>
      <p:sp>
        <p:nvSpPr>
          <p:cNvPr id="317" name="CustomShape 4"/>
          <p:cNvSpPr/>
          <p:nvPr/>
        </p:nvSpPr>
        <p:spPr>
          <a:xfrm>
            <a:off x="6804360" y="112464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2</a:t>
            </a:r>
            <a:endParaRPr/>
          </a:p>
        </p:txBody>
      </p:sp>
      <p:sp>
        <p:nvSpPr>
          <p:cNvPr id="318" name="CustomShape 5"/>
          <p:cNvSpPr/>
          <p:nvPr/>
        </p:nvSpPr>
        <p:spPr>
          <a:xfrm>
            <a:off x="6732360" y="4005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2</a:t>
            </a:r>
            <a:endParaRPr/>
          </a:p>
        </p:txBody>
      </p:sp>
      <p:sp>
        <p:nvSpPr>
          <p:cNvPr id="319" name="TextShape 6"/>
          <p:cNvSpPr txBox="1"/>
          <p:nvPr/>
        </p:nvSpPr>
        <p:spPr>
          <a:xfrm>
            <a:off x="6553080" y="6356520"/>
            <a:ext cx="2133360" cy="364680"/>
          </a:xfrm>
          <a:prstGeom prst="rect">
            <a:avLst/>
          </a:prstGeom>
        </p:spPr>
        <p:txBody>
          <a:bodyPr anchor="ctr"/>
          <a:lstStyle/>
          <a:p>
            <a:pPr>
              <a:lnSpc>
                <a:spcPct val="100000"/>
              </a:lnSpc>
            </a:pPr>
            <a:fld id="{C9D320D6-E67E-40D0-B7D7-6C9596F95F94}" type="slidenum">
              <a:rPr lang="en-US" sz="1200">
                <a:solidFill>
                  <a:srgbClr val="8B8B8B"/>
                </a:solidFill>
                <a:latin typeface="Arial"/>
              </a:rPr>
              <a:pPr>
                <a:lnSpc>
                  <a:spcPct val="100000"/>
                </a:lnSpc>
              </a:pPr>
              <a:t>24</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Message initiation</a:t>
            </a:r>
            <a:endParaRPr/>
          </a:p>
        </p:txBody>
      </p:sp>
      <p:sp>
        <p:nvSpPr>
          <p:cNvPr id="321" name="TextShape 2"/>
          <p:cNvSpPr txBox="1"/>
          <p:nvPr/>
        </p:nvSpPr>
        <p:spPr>
          <a:xfrm>
            <a:off x="457200" y="1600200"/>
            <a:ext cx="8229240" cy="4525560"/>
          </a:xfrm>
          <a:prstGeom prst="rect">
            <a:avLst/>
          </a:prstGeom>
        </p:spPr>
        <p:txBody>
          <a:bodyPr/>
          <a:lstStyle/>
          <a:p>
            <a:pPr>
              <a:lnSpc>
                <a:spcPct val="100000"/>
              </a:lnSpc>
            </a:pPr>
            <a:r>
              <a:rPr lang="en-US" sz="2800" dirty="0">
                <a:solidFill>
                  <a:srgbClr val="000000"/>
                </a:solidFill>
                <a:latin typeface="Calibri"/>
              </a:rPr>
              <a:t>The Message is processed in one of the following schemata:</a:t>
            </a:r>
            <a:endParaRPr dirty="0"/>
          </a:p>
          <a:p>
            <a:pPr>
              <a:lnSpc>
                <a:spcPct val="100000"/>
              </a:lnSpc>
              <a:buSzPct val="25000"/>
              <a:buFont typeface="StarSymbol"/>
              <a:buChar char=""/>
            </a:pPr>
            <a:r>
              <a:rPr lang="en-US" sz="2000" dirty="0">
                <a:solidFill>
                  <a:srgbClr val="000000"/>
                </a:solidFill>
                <a:latin typeface="Calibri"/>
              </a:rPr>
              <a:t>Output schema and its attributes if the user wants to change the output of a module (add / delete / rename attribute).</a:t>
            </a:r>
            <a:endParaRPr dirty="0"/>
          </a:p>
          <a:p>
            <a:pPr>
              <a:lnSpc>
                <a:spcPct val="100000"/>
              </a:lnSpc>
              <a:buSzPct val="25000"/>
              <a:buFont typeface="StarSymbol"/>
              <a:buChar char=""/>
            </a:pPr>
            <a:r>
              <a:rPr lang="en-US" sz="2000" dirty="0">
                <a:solidFill>
                  <a:srgbClr val="000000"/>
                </a:solidFill>
                <a:latin typeface="Calibri"/>
              </a:rPr>
              <a:t>Semantics schema if the user wants to change the semantics tree of the module.</a:t>
            </a:r>
            <a:endParaRPr dirty="0"/>
          </a:p>
          <a:p>
            <a:pPr>
              <a:lnSpc>
                <a:spcPct val="100000"/>
              </a:lnSpc>
            </a:pPr>
            <a:r>
              <a:rPr lang="en-US" sz="2800" dirty="0">
                <a:solidFill>
                  <a:srgbClr val="000000"/>
                </a:solidFill>
                <a:latin typeface="Calibri"/>
              </a:rPr>
              <a:t>Finally, Messages are produced within the module for its consumers, containing the necessary parameters for its consumers.</a:t>
            </a:r>
            <a:endParaRPr dirty="0"/>
          </a:p>
        </p:txBody>
      </p:sp>
      <p:sp>
        <p:nvSpPr>
          <p:cNvPr id="322" name="TextShape 3"/>
          <p:cNvSpPr txBox="1"/>
          <p:nvPr/>
        </p:nvSpPr>
        <p:spPr>
          <a:xfrm>
            <a:off x="6553080" y="6356520"/>
            <a:ext cx="2133360" cy="364680"/>
          </a:xfrm>
          <a:prstGeom prst="rect">
            <a:avLst/>
          </a:prstGeom>
        </p:spPr>
        <p:txBody>
          <a:bodyPr anchor="ctr"/>
          <a:lstStyle/>
          <a:p>
            <a:pPr>
              <a:lnSpc>
                <a:spcPct val="100000"/>
              </a:lnSpc>
            </a:pPr>
            <a:fld id="{98886731-FCA4-4C72-A9D3-118AB9331E79}" type="slidenum">
              <a:rPr lang="en-US" sz="1200">
                <a:solidFill>
                  <a:srgbClr val="8B8B8B"/>
                </a:solidFill>
                <a:latin typeface="Arial"/>
              </a:rPr>
              <a:pPr>
                <a:lnSpc>
                  <a:spcPct val="100000"/>
                </a:lnSpc>
              </a:pPr>
              <a:t>25</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Within each module</a:t>
            </a:r>
            <a:endParaRPr lang="en-US" sz="4400" dirty="0">
              <a:latin typeface="Calibri" pitchFamily="34" charset="0"/>
            </a:endParaRPr>
          </a:p>
        </p:txBody>
      </p:sp>
      <p:sp>
        <p:nvSpPr>
          <p:cNvPr id="5" name="Text Placeholder 4"/>
          <p:cNvSpPr>
            <a:spLocks noGrp="1"/>
          </p:cNvSpPr>
          <p:nvPr>
            <p:ph type="body"/>
          </p:nvPr>
        </p:nvSpPr>
        <p:spPr>
          <a:xfrm>
            <a:off x="457200" y="3276600"/>
            <a:ext cx="8229240" cy="1143000"/>
          </a:xfrm>
        </p:spPr>
        <p:txBody>
          <a:bodyPr/>
          <a:lstStyle/>
          <a:p>
            <a:pPr>
              <a:lnSpc>
                <a:spcPct val="100000"/>
              </a:lnSpc>
              <a:buSzPct val="25000"/>
            </a:pPr>
            <a:r>
              <a:rPr lang="en-US" sz="3200" dirty="0" smtClean="0">
                <a:solidFill>
                  <a:srgbClr val="000000"/>
                </a:solidFill>
                <a:latin typeface="Calibri" pitchFamily="34" charset="0"/>
              </a:rPr>
              <a:t>A Message arrives at a module, through the</a:t>
            </a:r>
          </a:p>
          <a:p>
            <a:pPr>
              <a:lnSpc>
                <a:spcPct val="100000"/>
              </a:lnSpc>
              <a:buSzPct val="25000"/>
            </a:pPr>
            <a:r>
              <a:rPr lang="en-US" sz="3200" dirty="0" smtClean="0">
                <a:solidFill>
                  <a:srgbClr val="000000"/>
                </a:solidFill>
                <a:latin typeface="Calibri" pitchFamily="34" charset="0"/>
              </a:rPr>
              <a:t>propagation mechanism, these steps describe</a:t>
            </a:r>
          </a:p>
          <a:p>
            <a:pPr>
              <a:lnSpc>
                <a:spcPct val="100000"/>
              </a:lnSpc>
              <a:buSzPct val="25000"/>
            </a:pPr>
            <a:r>
              <a:rPr lang="en-US" sz="3200" dirty="0" smtClean="0">
                <a:solidFill>
                  <a:srgbClr val="000000"/>
                </a:solidFill>
                <a:latin typeface="Calibri" pitchFamily="34" charset="0"/>
              </a:rPr>
              <a:t>module's way of handling:</a:t>
            </a:r>
            <a:endParaRPr lang="en-US" sz="2400" dirty="0" smtClean="0">
              <a:latin typeface="Calibri" pitchFamily="34" charset="0"/>
            </a:endParaRPr>
          </a:p>
          <a:p>
            <a:pPr marL="457200" indent="-457200">
              <a:lnSpc>
                <a:spcPct val="100000"/>
              </a:lnSpc>
              <a:buFont typeface="+mj-lt"/>
              <a:buAutoNum type="arabicParenR"/>
            </a:pPr>
            <a:r>
              <a:rPr lang="en-US" sz="2400" dirty="0" smtClean="0">
                <a:solidFill>
                  <a:srgbClr val="FF0000"/>
                </a:solidFill>
                <a:latin typeface="Calibri" pitchFamily="34" charset="0"/>
              </a:rPr>
              <a:t> Input schema</a:t>
            </a:r>
            <a:r>
              <a:rPr lang="en-US" sz="2400" dirty="0" smtClean="0">
                <a:solidFill>
                  <a:srgbClr val="000000"/>
                </a:solidFill>
                <a:latin typeface="Calibri" pitchFamily="34" charset="0"/>
              </a:rPr>
              <a:t> and its attributes if applicable, are probed.</a:t>
            </a:r>
            <a:endParaRPr lang="en-US" sz="2400" dirty="0" smtClean="0">
              <a:latin typeface="Calibri" pitchFamily="34" charset="0"/>
            </a:endParaRPr>
          </a:p>
          <a:p>
            <a:pPr marL="457200" indent="-457200">
              <a:lnSpc>
                <a:spcPct val="100000"/>
              </a:lnSpc>
              <a:buFont typeface="+mj-lt"/>
              <a:buAutoNum type="arabicParenR"/>
            </a:pPr>
            <a:r>
              <a:rPr lang="en-US" sz="2400" dirty="0" smtClean="0">
                <a:solidFill>
                  <a:srgbClr val="000000"/>
                </a:solidFill>
                <a:latin typeface="Calibri" pitchFamily="34" charset="0"/>
              </a:rPr>
              <a:t> If the parameter of the Message has any kind of connection</a:t>
            </a:r>
          </a:p>
          <a:p>
            <a:pPr>
              <a:lnSpc>
                <a:spcPct val="100000"/>
              </a:lnSpc>
            </a:pPr>
            <a:r>
              <a:rPr lang="en-US" sz="2400" dirty="0" smtClean="0">
                <a:solidFill>
                  <a:srgbClr val="000000"/>
                </a:solidFill>
                <a:latin typeface="Calibri" pitchFamily="34" charset="0"/>
              </a:rPr>
              <a:t>with the semantics tree, then the </a:t>
            </a:r>
            <a:r>
              <a:rPr lang="en-US" sz="2400" dirty="0" smtClean="0">
                <a:solidFill>
                  <a:srgbClr val="FF0000"/>
                </a:solidFill>
                <a:latin typeface="Calibri" pitchFamily="34" charset="0"/>
              </a:rPr>
              <a:t>Semantics schema</a:t>
            </a:r>
            <a:r>
              <a:rPr lang="en-US" sz="2400" dirty="0" smtClean="0">
                <a:solidFill>
                  <a:srgbClr val="000000"/>
                </a:solidFill>
                <a:latin typeface="Calibri" pitchFamily="34" charset="0"/>
              </a:rPr>
              <a:t> is probed.</a:t>
            </a:r>
            <a:endParaRPr lang="en-US" sz="2400" dirty="0" smtClean="0">
              <a:latin typeface="Calibri" pitchFamily="34" charset="0"/>
            </a:endParaRPr>
          </a:p>
          <a:p>
            <a:pPr marL="457200" indent="-457200">
              <a:lnSpc>
                <a:spcPct val="100000"/>
              </a:lnSpc>
              <a:buFont typeface="+mj-lt"/>
              <a:buAutoNum type="arabicParenR" startAt="3"/>
            </a:pPr>
            <a:r>
              <a:rPr lang="en-US" sz="2400" dirty="0" smtClean="0">
                <a:solidFill>
                  <a:srgbClr val="000000"/>
                </a:solidFill>
                <a:latin typeface="Calibri" pitchFamily="34" charset="0"/>
              </a:rPr>
              <a:t>Likewise if the parameter of the Message has any kind of</a:t>
            </a:r>
          </a:p>
          <a:p>
            <a:pPr>
              <a:lnSpc>
                <a:spcPct val="100000"/>
              </a:lnSpc>
            </a:pPr>
            <a:r>
              <a:rPr lang="en-US" sz="2400" dirty="0" smtClean="0">
                <a:solidFill>
                  <a:srgbClr val="000000"/>
                </a:solidFill>
                <a:latin typeface="Calibri" pitchFamily="34" charset="0"/>
              </a:rPr>
              <a:t>connection with the output schema, then the </a:t>
            </a:r>
            <a:r>
              <a:rPr lang="en-US" sz="2400" dirty="0" smtClean="0">
                <a:solidFill>
                  <a:srgbClr val="FF0000"/>
                </a:solidFill>
                <a:latin typeface="Calibri" pitchFamily="34" charset="0"/>
              </a:rPr>
              <a:t>Output schema</a:t>
            </a:r>
            <a:r>
              <a:rPr lang="en-US" sz="2400" dirty="0" smtClean="0">
                <a:solidFill>
                  <a:srgbClr val="000000"/>
                </a:solidFill>
                <a:latin typeface="Calibri" pitchFamily="34" charset="0"/>
              </a:rPr>
              <a:t> and</a:t>
            </a:r>
          </a:p>
          <a:p>
            <a:pPr>
              <a:lnSpc>
                <a:spcPct val="100000"/>
              </a:lnSpc>
            </a:pPr>
            <a:r>
              <a:rPr lang="en-US" sz="2400" dirty="0" smtClean="0">
                <a:solidFill>
                  <a:srgbClr val="000000"/>
                </a:solidFill>
                <a:latin typeface="Calibri" pitchFamily="34" charset="0"/>
              </a:rPr>
              <a:t>its attributes (if applicable) is probed.</a:t>
            </a:r>
            <a:endParaRPr lang="en-US" sz="2400" dirty="0" smtClean="0">
              <a:latin typeface="Calibri" pitchFamily="34" charset="0"/>
            </a:endParaRPr>
          </a:p>
          <a:p>
            <a:pPr>
              <a:lnSpc>
                <a:spcPct val="100000"/>
              </a:lnSpc>
              <a:buSzPct val="25000"/>
            </a:pPr>
            <a:r>
              <a:rPr lang="en-US" sz="3200" dirty="0" smtClean="0">
                <a:solidFill>
                  <a:srgbClr val="000000"/>
                </a:solidFill>
                <a:latin typeface="Calibri" pitchFamily="34" charset="0"/>
              </a:rPr>
              <a:t>Finally, Messages are produced within the</a:t>
            </a:r>
          </a:p>
          <a:p>
            <a:pPr>
              <a:lnSpc>
                <a:spcPct val="100000"/>
              </a:lnSpc>
              <a:buSzPct val="25000"/>
            </a:pPr>
            <a:r>
              <a:rPr lang="en-US" sz="3200" dirty="0" smtClean="0">
                <a:solidFill>
                  <a:srgbClr val="000000"/>
                </a:solidFill>
                <a:latin typeface="Calibri" pitchFamily="34" charset="0"/>
              </a:rPr>
              <a:t>module for its </a:t>
            </a:r>
            <a:r>
              <a:rPr lang="en-US" sz="3200" dirty="0" err="1" smtClean="0">
                <a:solidFill>
                  <a:srgbClr val="000000"/>
                </a:solidFill>
                <a:latin typeface="Calibri" pitchFamily="34" charset="0"/>
              </a:rPr>
              <a:t>consumers.s</a:t>
            </a:r>
            <a:endParaRPr lang="en-US" sz="2400" dirty="0" smtClean="0">
              <a:latin typeface="Calibri" pitchFamily="34" charset="0"/>
            </a:endParaRPr>
          </a:p>
          <a:p>
            <a:endParaRPr lang="en-US" sz="2400" dirty="0">
              <a:latin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Theoretical Guarantees</a:t>
            </a:r>
            <a:endParaRPr/>
          </a:p>
        </p:txBody>
      </p:sp>
      <p:sp>
        <p:nvSpPr>
          <p:cNvPr id="326" name="TextShape 2"/>
          <p:cNvSpPr txBox="1"/>
          <p:nvPr/>
        </p:nvSpPr>
        <p:spPr>
          <a:xfrm>
            <a:off x="457200" y="1600200"/>
            <a:ext cx="8229240" cy="4525560"/>
          </a:xfrm>
          <a:prstGeom prst="rect">
            <a:avLst/>
          </a:prstGeom>
        </p:spPr>
        <p:txBody>
          <a:bodyPr/>
          <a:lstStyle/>
          <a:p>
            <a:pPr>
              <a:lnSpc>
                <a:spcPct val="100000"/>
              </a:lnSpc>
              <a:buFont typeface="Arial"/>
              <a:buChar char="•"/>
            </a:pPr>
            <a:r>
              <a:rPr lang="en-US" sz="2400">
                <a:solidFill>
                  <a:srgbClr val="000000"/>
                </a:solidFill>
                <a:latin typeface="Calibri"/>
              </a:rPr>
              <a:t>At the inter-module level</a:t>
            </a:r>
            <a:endParaRPr/>
          </a:p>
          <a:p>
            <a:pPr lvl="1">
              <a:lnSpc>
                <a:spcPct val="100000"/>
              </a:lnSpc>
              <a:buSzPct val="25000"/>
              <a:buFont typeface="StarSymbol"/>
              <a:buChar char=""/>
            </a:pPr>
            <a:r>
              <a:rPr lang="en-US" sz="2000" i="1">
                <a:solidFill>
                  <a:srgbClr val="000000"/>
                </a:solidFill>
                <a:latin typeface="Calibri"/>
              </a:rPr>
              <a:t>Theorem 1 </a:t>
            </a:r>
            <a:r>
              <a:rPr lang="en-US" sz="2000">
                <a:solidFill>
                  <a:srgbClr val="000000"/>
                </a:solidFill>
                <a:latin typeface="Calibri"/>
              </a:rPr>
              <a:t>(</a:t>
            </a:r>
            <a:r>
              <a:rPr lang="en-US" sz="2000" i="1">
                <a:solidFill>
                  <a:srgbClr val="000000"/>
                </a:solidFill>
                <a:latin typeface="Calibri"/>
              </a:rPr>
              <a:t>termination</a:t>
            </a:r>
            <a:r>
              <a:rPr lang="en-US" sz="2000">
                <a:solidFill>
                  <a:srgbClr val="000000"/>
                </a:solidFill>
                <a:latin typeface="Calibri"/>
              </a:rPr>
              <a:t>). The message propagation at the inter-module level terminates.</a:t>
            </a:r>
            <a:endParaRPr/>
          </a:p>
          <a:p>
            <a:pPr lvl="1">
              <a:lnSpc>
                <a:spcPct val="100000"/>
              </a:lnSpc>
              <a:buSzPct val="25000"/>
              <a:buFont typeface="StarSymbol"/>
              <a:buChar char=""/>
            </a:pPr>
            <a:r>
              <a:rPr lang="en-US" sz="2000" i="1">
                <a:solidFill>
                  <a:srgbClr val="000000"/>
                </a:solidFill>
                <a:latin typeface="Calibri"/>
              </a:rPr>
              <a:t>Theorem 2 (unique status)</a:t>
            </a:r>
            <a:r>
              <a:rPr lang="en-US" sz="2000">
                <a:solidFill>
                  <a:srgbClr val="000000"/>
                </a:solidFill>
                <a:latin typeface="Calibri"/>
              </a:rPr>
              <a:t>. Each module in the graph will assume a unique status once the message propagation terminates.</a:t>
            </a:r>
            <a:endParaRPr/>
          </a:p>
          <a:p>
            <a:pPr lvl="1">
              <a:lnSpc>
                <a:spcPct val="100000"/>
              </a:lnSpc>
              <a:buSzPct val="25000"/>
              <a:buFont typeface="StarSymbol"/>
              <a:buChar char=""/>
            </a:pPr>
            <a:r>
              <a:rPr lang="en-US" sz="2000" i="1">
                <a:solidFill>
                  <a:srgbClr val="000000"/>
                </a:solidFill>
                <a:latin typeface="Calibri"/>
              </a:rPr>
              <a:t>Theorem 3 (correctness)</a:t>
            </a:r>
            <a:r>
              <a:rPr lang="en-US" sz="2000">
                <a:solidFill>
                  <a:srgbClr val="000000"/>
                </a:solidFill>
                <a:latin typeface="Calibri"/>
              </a:rPr>
              <a:t>. Messages are correctly propagated to the modules of the graph</a:t>
            </a:r>
            <a:endParaRPr/>
          </a:p>
          <a:p>
            <a:pPr>
              <a:lnSpc>
                <a:spcPct val="100000"/>
              </a:lnSpc>
              <a:buFont typeface="Arial"/>
              <a:buChar char="•"/>
            </a:pPr>
            <a:r>
              <a:rPr lang="en-US" sz="2400">
                <a:solidFill>
                  <a:srgbClr val="000000"/>
                </a:solidFill>
                <a:latin typeface="Calibri"/>
              </a:rPr>
              <a:t>At the intra-module level</a:t>
            </a:r>
            <a:endParaRPr/>
          </a:p>
          <a:p>
            <a:pPr lvl="1">
              <a:lnSpc>
                <a:spcPct val="100000"/>
              </a:lnSpc>
              <a:buSzPct val="25000"/>
              <a:buFont typeface="StarSymbol"/>
              <a:buChar char=""/>
            </a:pPr>
            <a:r>
              <a:rPr lang="en-US" sz="2000" i="1">
                <a:solidFill>
                  <a:srgbClr val="000000"/>
                </a:solidFill>
                <a:latin typeface="Calibri"/>
              </a:rPr>
              <a:t>Theorem 4 (termination and correctness)</a:t>
            </a:r>
            <a:r>
              <a:rPr lang="en-US" sz="2000">
                <a:solidFill>
                  <a:srgbClr val="000000"/>
                </a:solidFill>
                <a:latin typeface="Calibri"/>
              </a:rPr>
              <a:t>. The message propagation at the intramodule level terminates and each node assumes a status.</a:t>
            </a:r>
            <a:endParaRPr/>
          </a:p>
        </p:txBody>
      </p:sp>
      <p:sp>
        <p:nvSpPr>
          <p:cNvPr id="327" name="TextShape 3"/>
          <p:cNvSpPr txBox="1"/>
          <p:nvPr/>
        </p:nvSpPr>
        <p:spPr>
          <a:xfrm>
            <a:off x="6553080" y="6356520"/>
            <a:ext cx="2133360" cy="364680"/>
          </a:xfrm>
          <a:prstGeom prst="rect">
            <a:avLst/>
          </a:prstGeom>
        </p:spPr>
        <p:txBody>
          <a:bodyPr anchor="ctr"/>
          <a:lstStyle/>
          <a:p>
            <a:pPr>
              <a:lnSpc>
                <a:spcPct val="100000"/>
              </a:lnSpc>
            </a:pPr>
            <a:fld id="{77885DE2-6FD0-4534-8F31-45ED0CB0CAD8}" type="slidenum">
              <a:rPr lang="en-US" sz="1200">
                <a:solidFill>
                  <a:srgbClr val="8B8B8B"/>
                </a:solidFill>
                <a:latin typeface="Arial"/>
              </a:rPr>
              <a:pPr>
                <a:lnSpc>
                  <a:spcPct val="100000"/>
                </a:lnSpc>
              </a:pPr>
              <a:t>27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Shape 1"/>
          <p:cNvSpPr txBox="1"/>
          <p:nvPr/>
        </p:nvSpPr>
        <p:spPr>
          <a:xfrm>
            <a:off x="722160" y="4406760"/>
            <a:ext cx="7772040" cy="1361880"/>
          </a:xfrm>
          <a:prstGeom prst="rect">
            <a:avLst/>
          </a:prstGeom>
        </p:spPr>
        <p:txBody>
          <a:bodyPr/>
          <a:lstStyle/>
          <a:p>
            <a:pPr>
              <a:lnSpc>
                <a:spcPct val="100000"/>
              </a:lnSpc>
            </a:pPr>
            <a:r>
              <a:rPr lang="en-US" sz="4000" b="1">
                <a:solidFill>
                  <a:srgbClr val="000000"/>
                </a:solidFill>
                <a:latin typeface="Calibri"/>
              </a:rPr>
              <a:t>Path check</a:t>
            </a:r>
            <a:endParaRPr/>
          </a:p>
        </p:txBody>
      </p:sp>
      <p:sp>
        <p:nvSpPr>
          <p:cNvPr id="329" name="TextShape 2"/>
          <p:cNvSpPr txBox="1"/>
          <p:nvPr/>
        </p:nvSpPr>
        <p:spPr>
          <a:xfrm>
            <a:off x="722160" y="2906640"/>
            <a:ext cx="7772040" cy="1499760"/>
          </a:xfrm>
          <a:prstGeom prst="rect">
            <a:avLst/>
          </a:prstGeom>
        </p:spPr>
        <p:txBody>
          <a:bodyPr anchor="b"/>
          <a:lstStyle/>
          <a:p>
            <a:pPr>
              <a:lnSpc>
                <a:spcPct val="100000"/>
              </a:lnSpc>
            </a:pPr>
            <a:r>
              <a:rPr lang="en-US" sz="2000">
                <a:solidFill>
                  <a:srgbClr val="8B8B8B"/>
                </a:solidFill>
                <a:latin typeface="Calibri"/>
              </a:rPr>
              <a:t>Background</a:t>
            </a:r>
            <a:endParaRPr/>
          </a:p>
          <a:p>
            <a:pPr>
              <a:lnSpc>
                <a:spcPct val="100000"/>
              </a:lnSpc>
            </a:pPr>
            <a:r>
              <a:rPr lang="en-US" sz="2000">
                <a:solidFill>
                  <a:srgbClr val="8B8B8B"/>
                </a:solidFill>
                <a:latin typeface="Calibri"/>
              </a:rPr>
              <a:t>Message propagation</a:t>
            </a:r>
            <a:endParaRPr/>
          </a:p>
          <a:p>
            <a:pPr>
              <a:lnSpc>
                <a:spcPct val="100000"/>
              </a:lnSpc>
            </a:pPr>
            <a:r>
              <a:rPr lang="en-US" sz="2000">
                <a:solidFill>
                  <a:srgbClr val="8B8B8B"/>
                </a:solidFill>
                <a:latin typeface="Calibri"/>
              </a:rPr>
              <a:t>Path check</a:t>
            </a:r>
            <a:endParaRPr/>
          </a:p>
          <a:p>
            <a:pPr>
              <a:lnSpc>
                <a:spcPct val="100000"/>
              </a:lnSpc>
            </a:pPr>
            <a:r>
              <a:rPr lang="en-US" sz="2000">
                <a:solidFill>
                  <a:srgbClr val="8B8B8B"/>
                </a:solidFill>
                <a:latin typeface="Calibri"/>
              </a:rPr>
              <a:t>Rewriting</a:t>
            </a:r>
            <a:endParaRPr/>
          </a:p>
          <a:p>
            <a:pPr>
              <a:lnSpc>
                <a:spcPct val="100000"/>
              </a:lnSpc>
            </a:pPr>
            <a:r>
              <a:rPr lang="en-US" sz="2000">
                <a:solidFill>
                  <a:srgbClr val="8B8B8B"/>
                </a:solidFill>
                <a:latin typeface="Calibri"/>
              </a:rPr>
              <a:t>Experiments and Results</a:t>
            </a:r>
            <a:endParaRPr/>
          </a:p>
        </p:txBody>
      </p:sp>
      <p:sp>
        <p:nvSpPr>
          <p:cNvPr id="330" name="TextShape 3"/>
          <p:cNvSpPr txBox="1"/>
          <p:nvPr/>
        </p:nvSpPr>
        <p:spPr>
          <a:xfrm>
            <a:off x="6553080" y="6356520"/>
            <a:ext cx="2133360" cy="364680"/>
          </a:xfrm>
          <a:prstGeom prst="rect">
            <a:avLst/>
          </a:prstGeom>
        </p:spPr>
        <p:txBody>
          <a:bodyPr anchor="ctr"/>
          <a:lstStyle/>
          <a:p>
            <a:pPr>
              <a:lnSpc>
                <a:spcPct val="100000"/>
              </a:lnSpc>
            </a:pPr>
            <a:fld id="{0A863EE9-BC71-4857-8B3E-792A5DC34BEE}" type="slidenum">
              <a:rPr lang="en-US" sz="1200">
                <a:solidFill>
                  <a:srgbClr val="8B8B8B"/>
                </a:solidFill>
                <a:latin typeface="Arial"/>
              </a:rPr>
              <a:pPr>
                <a:lnSpc>
                  <a:spcPct val="100000"/>
                </a:lnSpc>
              </a:pPr>
              <a:t>28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7560" y="275040"/>
            <a:ext cx="8229240" cy="1142640"/>
          </a:xfrm>
          <a:prstGeom prst="rect">
            <a:avLst/>
          </a:prstGeom>
        </p:spPr>
        <p:txBody>
          <a:bodyPr wrap="none" lIns="0" tIns="0" rIns="0" bIns="0" anchor="ctr"/>
          <a:lstStyle/>
          <a:p>
            <a:pPr algn="ctr"/>
            <a:r>
              <a:rPr lang="en-US" sz="4400" dirty="0">
                <a:latin typeface="Calibri" pitchFamily="34" charset="0"/>
              </a:rPr>
              <a:t>Problem definition</a:t>
            </a:r>
            <a:endParaRPr sz="4400" dirty="0">
              <a:latin typeface="Calibri" pitchFamily="34" charset="0"/>
            </a:endParaRPr>
          </a:p>
        </p:txBody>
      </p:sp>
      <p:sp>
        <p:nvSpPr>
          <p:cNvPr id="332" name="TextShape 2"/>
          <p:cNvSpPr txBox="1"/>
          <p:nvPr/>
        </p:nvSpPr>
        <p:spPr>
          <a:xfrm>
            <a:off x="457560" y="1600560"/>
            <a:ext cx="8229240" cy="4525560"/>
          </a:xfrm>
          <a:prstGeom prst="rect">
            <a:avLst/>
          </a:prstGeom>
        </p:spPr>
        <p:txBody>
          <a:bodyPr wrap="none" lIns="0" tIns="0" rIns="0" bIns="0"/>
          <a:lstStyle/>
          <a:p>
            <a:pPr algn="just">
              <a:buFont typeface="Arial" pitchFamily="34" charset="0"/>
              <a:buChar char="•"/>
            </a:pPr>
            <a:r>
              <a:rPr lang="en-US" sz="2400" i="1" dirty="0" smtClean="0">
                <a:latin typeface="Calibri" pitchFamily="34" charset="0"/>
              </a:rPr>
              <a:t>Changes on a database schema may cause</a:t>
            </a:r>
          </a:p>
          <a:p>
            <a:pPr algn="just"/>
            <a:r>
              <a:rPr lang="en-US" sz="2400" i="1" dirty="0" smtClean="0">
                <a:latin typeface="Calibri" pitchFamily="34" charset="0"/>
              </a:rPr>
              <a:t>inconsistency in applications that use that database,</a:t>
            </a:r>
          </a:p>
          <a:p>
            <a:pPr algn="just"/>
            <a:r>
              <a:rPr lang="en-US" sz="2400" i="1" dirty="0" smtClean="0">
                <a:latin typeface="Calibri" pitchFamily="34" charset="0"/>
              </a:rPr>
              <a:t>is there a way to regulate that?</a:t>
            </a:r>
          </a:p>
          <a:p>
            <a:pPr algn="just">
              <a:buFont typeface="Arial" pitchFamily="34" charset="0"/>
              <a:buChar char="•"/>
            </a:pPr>
            <a:r>
              <a:rPr lang="en-US" sz="2400" i="1" dirty="0" smtClean="0">
                <a:latin typeface="Calibri" pitchFamily="34" charset="0"/>
              </a:rPr>
              <a:t>If there is such a way of accepting or rejecting a</a:t>
            </a:r>
          </a:p>
          <a:p>
            <a:pPr algn="just"/>
            <a:r>
              <a:rPr lang="en-US" sz="2400" i="1" dirty="0" smtClean="0">
                <a:latin typeface="Calibri" pitchFamily="34" charset="0"/>
              </a:rPr>
              <a:t>change, could we satisfy it by rewriting the</a:t>
            </a:r>
          </a:p>
          <a:p>
            <a:pPr algn="just"/>
            <a:r>
              <a:rPr lang="en-US" sz="2400" i="1" dirty="0" smtClean="0">
                <a:latin typeface="Calibri" pitchFamily="34" charset="0"/>
              </a:rPr>
              <a:t>database schema?</a:t>
            </a:r>
          </a:p>
          <a:p>
            <a:pPr algn="just">
              <a:buFont typeface="Arial" pitchFamily="34" charset="0"/>
              <a:buChar char="•"/>
            </a:pPr>
            <a:r>
              <a:rPr lang="en-US" sz="2400" b="1" dirty="0" smtClean="0">
                <a:latin typeface="Calibri" pitchFamily="34" charset="0"/>
              </a:rPr>
              <a:t>If there are conflicts between the applications on</a:t>
            </a:r>
          </a:p>
          <a:p>
            <a:pPr algn="just"/>
            <a:r>
              <a:rPr lang="en-US" sz="2400" b="1" dirty="0" smtClean="0">
                <a:latin typeface="Calibri" pitchFamily="34" charset="0"/>
              </a:rPr>
              <a:t>acceptance or rejection of a change, is there a</a:t>
            </a:r>
          </a:p>
          <a:p>
            <a:pPr algn="just"/>
            <a:r>
              <a:rPr lang="en-US" sz="2400" b="1" dirty="0" smtClean="0">
                <a:latin typeface="Calibri" pitchFamily="34" charset="0"/>
              </a:rPr>
              <a:t>possibility of satisfying both?</a:t>
            </a:r>
          </a:p>
          <a:p>
            <a:pPr algn="just">
              <a:buFont typeface="Arial" pitchFamily="34" charset="0"/>
              <a:buChar char="•"/>
            </a:pPr>
            <a:endParaRPr lang="en-US" sz="2400" dirty="0">
              <a:latin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Our approach</a:t>
            </a:r>
            <a:endParaRPr sz="4400" dirty="0">
              <a:latin typeface="Calibri" pitchFamily="34" charset="0"/>
            </a:endParaRPr>
          </a:p>
        </p:txBody>
      </p:sp>
      <p:sp>
        <p:nvSpPr>
          <p:cNvPr id="197" name="TextShape 2"/>
          <p:cNvSpPr txBox="1"/>
          <p:nvPr/>
        </p:nvSpPr>
        <p:spPr>
          <a:xfrm>
            <a:off x="457200" y="1600200"/>
            <a:ext cx="8229240" cy="4525560"/>
          </a:xfrm>
          <a:prstGeom prst="rect">
            <a:avLst/>
          </a:prstGeom>
        </p:spPr>
        <p:txBody>
          <a:bodyPr wrap="none" lIns="0" tIns="0" rIns="0" bIns="0"/>
          <a:lstStyle/>
          <a:p>
            <a:pPr>
              <a:buSzPct val="25000"/>
            </a:pPr>
            <a:endParaRPr sz="2800" dirty="0">
              <a:latin typeface="Calibri" pitchFamily="34" charset="0"/>
            </a:endParaRPr>
          </a:p>
        </p:txBody>
      </p:sp>
      <p:sp>
        <p:nvSpPr>
          <p:cNvPr id="5" name="Text Placeholder 4"/>
          <p:cNvSpPr>
            <a:spLocks noGrp="1"/>
          </p:cNvSpPr>
          <p:nvPr>
            <p:ph type="body"/>
          </p:nvPr>
        </p:nvSpPr>
        <p:spPr>
          <a:xfrm>
            <a:off x="381000" y="1600200"/>
            <a:ext cx="8229240" cy="2743200"/>
          </a:xfrm>
        </p:spPr>
        <p:txBody>
          <a:bodyPr/>
          <a:lstStyle/>
          <a:p>
            <a:r>
              <a:rPr lang="en-US" sz="2800" dirty="0" smtClean="0">
                <a:latin typeface="Calibri" pitchFamily="34" charset="0"/>
              </a:rPr>
              <a:t>We are going to present you a method that contains </a:t>
            </a:r>
            <a:r>
              <a:rPr lang="en-US" sz="2800" dirty="0" smtClean="0">
                <a:latin typeface="Calibri" pitchFamily="34" charset="0"/>
              </a:rPr>
              <a:t>3</a:t>
            </a:r>
          </a:p>
          <a:p>
            <a:r>
              <a:rPr lang="en-US" sz="2800" dirty="0" smtClean="0">
                <a:latin typeface="Calibri" pitchFamily="34" charset="0"/>
              </a:rPr>
              <a:t>steps</a:t>
            </a:r>
            <a:r>
              <a:rPr lang="en-US" sz="2800" dirty="0" smtClean="0">
                <a:latin typeface="Calibri" pitchFamily="34" charset="0"/>
              </a:rPr>
              <a:t>:</a:t>
            </a:r>
          </a:p>
          <a:p>
            <a:pPr marL="457200" indent="-457200">
              <a:buFont typeface="+mj-lt"/>
              <a:buAutoNum type="arabicPeriod"/>
            </a:pPr>
            <a:r>
              <a:rPr lang="en-US" sz="2800" dirty="0" smtClean="0">
                <a:latin typeface="Calibri" pitchFamily="34" charset="0"/>
              </a:rPr>
              <a:t>Status Determination</a:t>
            </a:r>
          </a:p>
          <a:p>
            <a:pPr marL="457200" indent="-457200">
              <a:buFont typeface="+mj-lt"/>
              <a:buAutoNum type="arabicPeriod"/>
            </a:pPr>
            <a:r>
              <a:rPr lang="en-US" sz="2800" dirty="0" smtClean="0">
                <a:latin typeface="Calibri" pitchFamily="34" charset="0"/>
              </a:rPr>
              <a:t>Path Check</a:t>
            </a:r>
          </a:p>
          <a:p>
            <a:pPr marL="457200" indent="-457200">
              <a:buFont typeface="+mj-lt"/>
              <a:buAutoNum type="arabicPeriod"/>
            </a:pPr>
            <a:r>
              <a:rPr lang="en-US" sz="2800" dirty="0" smtClean="0">
                <a:latin typeface="Calibri" pitchFamily="34" charset="0"/>
              </a:rPr>
              <a:t>Rewrite</a:t>
            </a:r>
            <a:endParaRPr lang="en-US" sz="2800" dirty="0">
              <a:latin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Rewriting</a:t>
            </a:r>
            <a:endParaRPr/>
          </a:p>
        </p:txBody>
      </p:sp>
      <p:sp>
        <p:nvSpPr>
          <p:cNvPr id="334" name="CustomShape 2"/>
          <p:cNvSpPr/>
          <p:nvPr/>
        </p:nvSpPr>
        <p:spPr>
          <a:xfrm>
            <a:off x="12416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35" name="CustomShape 3"/>
          <p:cNvSpPr/>
          <p:nvPr/>
        </p:nvSpPr>
        <p:spPr>
          <a:xfrm>
            <a:off x="12258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36" name="CustomShape 4"/>
          <p:cNvSpPr/>
          <p:nvPr/>
        </p:nvSpPr>
        <p:spPr>
          <a:xfrm>
            <a:off x="1862640" y="2241360"/>
            <a:ext cx="5400" cy="250920"/>
          </a:xfrm>
          <a:prstGeom prst="straightConnector1">
            <a:avLst/>
          </a:prstGeom>
          <a:ln w="9360">
            <a:solidFill>
              <a:srgbClr val="4A7EBB"/>
            </a:solidFill>
            <a:round/>
            <a:tailEnd type="triangle" w="med" len="med"/>
          </a:ln>
        </p:spPr>
      </p:sp>
      <p:sp>
        <p:nvSpPr>
          <p:cNvPr id="337" name="CustomShape 5"/>
          <p:cNvSpPr/>
          <p:nvPr/>
        </p:nvSpPr>
        <p:spPr>
          <a:xfrm>
            <a:off x="4784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38" name="CustomShape 6"/>
          <p:cNvSpPr/>
          <p:nvPr/>
        </p:nvSpPr>
        <p:spPr>
          <a:xfrm>
            <a:off x="19148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39" name="CustomShape 7"/>
          <p:cNvSpPr/>
          <p:nvPr/>
        </p:nvSpPr>
        <p:spPr>
          <a:xfrm flipH="1">
            <a:off x="1120320" y="2800080"/>
            <a:ext cx="292680" cy="268560"/>
          </a:xfrm>
          <a:prstGeom prst="straightConnector1">
            <a:avLst/>
          </a:prstGeom>
          <a:ln w="9360">
            <a:solidFill>
              <a:srgbClr val="4A7EBB"/>
            </a:solidFill>
            <a:round/>
            <a:tailEnd type="triangle" w="med" len="med"/>
          </a:ln>
        </p:spPr>
      </p:sp>
      <p:sp>
        <p:nvSpPr>
          <p:cNvPr id="340" name="CustomShape 8"/>
          <p:cNvSpPr/>
          <p:nvPr/>
        </p:nvSpPr>
        <p:spPr>
          <a:xfrm>
            <a:off x="2322720" y="2800080"/>
            <a:ext cx="234360" cy="268560"/>
          </a:xfrm>
          <a:prstGeom prst="straightConnector1">
            <a:avLst/>
          </a:prstGeom>
          <a:ln w="9360">
            <a:solidFill>
              <a:srgbClr val="4A7EBB"/>
            </a:solidFill>
            <a:round/>
            <a:tailEnd type="triangle" w="med" len="med"/>
          </a:ln>
        </p:spPr>
      </p:sp>
      <p:sp>
        <p:nvSpPr>
          <p:cNvPr id="341" name="CustomShape 9"/>
          <p:cNvSpPr/>
          <p:nvPr/>
        </p:nvSpPr>
        <p:spPr>
          <a:xfrm>
            <a:off x="11876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42" name="CustomShape 10"/>
          <p:cNvSpPr/>
          <p:nvPr/>
        </p:nvSpPr>
        <p:spPr>
          <a:xfrm>
            <a:off x="2710440" y="3645000"/>
            <a:ext cx="1284840" cy="359640"/>
          </a:xfrm>
          <a:prstGeom prst="ellipse">
            <a:avLst/>
          </a:prstGeom>
          <a:solidFill>
            <a:srgbClr val="FFFFFF"/>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43" name="CustomShape 11"/>
          <p:cNvSpPr/>
          <p:nvPr/>
        </p:nvSpPr>
        <p:spPr>
          <a:xfrm flipH="1">
            <a:off x="1829520" y="3376440"/>
            <a:ext cx="272520" cy="268560"/>
          </a:xfrm>
          <a:prstGeom prst="straightConnector1">
            <a:avLst/>
          </a:prstGeom>
          <a:ln w="9360">
            <a:solidFill>
              <a:srgbClr val="4A7EBB"/>
            </a:solidFill>
            <a:round/>
            <a:tailEnd type="triangle" w="med" len="med"/>
          </a:ln>
        </p:spPr>
      </p:sp>
      <p:sp>
        <p:nvSpPr>
          <p:cNvPr id="344" name="CustomShape 12"/>
          <p:cNvSpPr/>
          <p:nvPr/>
        </p:nvSpPr>
        <p:spPr>
          <a:xfrm>
            <a:off x="3012120" y="3376440"/>
            <a:ext cx="340920" cy="268560"/>
          </a:xfrm>
          <a:prstGeom prst="straightConnector1">
            <a:avLst/>
          </a:prstGeom>
          <a:ln w="9360">
            <a:solidFill>
              <a:srgbClr val="4A7EBB"/>
            </a:solidFill>
            <a:round/>
            <a:tailEnd type="triangle" w="med" len="med"/>
          </a:ln>
        </p:spPr>
      </p:sp>
      <p:sp>
        <p:nvSpPr>
          <p:cNvPr id="345" name="CustomShape 13"/>
          <p:cNvSpPr/>
          <p:nvPr/>
        </p:nvSpPr>
        <p:spPr>
          <a:xfrm>
            <a:off x="636876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46" name="CustomShape 14"/>
          <p:cNvSpPr/>
          <p:nvPr/>
        </p:nvSpPr>
        <p:spPr>
          <a:xfrm flipH="1">
            <a:off x="5679720" y="2241360"/>
            <a:ext cx="1261800" cy="250920"/>
          </a:xfrm>
          <a:prstGeom prst="straightConnector1">
            <a:avLst/>
          </a:prstGeom>
          <a:ln w="9360">
            <a:solidFill>
              <a:srgbClr val="4A7EBB"/>
            </a:solidFill>
            <a:custDash>
              <a:ds d="140000" sp="105000"/>
            </a:custDash>
            <a:round/>
            <a:tailEnd type="triangle" w="med" len="med"/>
          </a:ln>
        </p:spPr>
      </p:sp>
      <p:sp>
        <p:nvSpPr>
          <p:cNvPr id="347" name="CustomShape 15"/>
          <p:cNvSpPr/>
          <p:nvPr/>
        </p:nvSpPr>
        <p:spPr>
          <a:xfrm flipH="1">
            <a:off x="4948200" y="2800080"/>
            <a:ext cx="261000" cy="268560"/>
          </a:xfrm>
          <a:prstGeom prst="straightConnector1">
            <a:avLst/>
          </a:prstGeom>
          <a:ln w="9360">
            <a:solidFill>
              <a:srgbClr val="4A7EBB"/>
            </a:solidFill>
            <a:custDash>
              <a:ds d="140000" sp="105000"/>
            </a:custDash>
            <a:round/>
            <a:tailEnd type="triangle" w="med" len="med"/>
          </a:ln>
        </p:spPr>
      </p:sp>
      <p:sp>
        <p:nvSpPr>
          <p:cNvPr id="348" name="CustomShape 16"/>
          <p:cNvSpPr/>
          <p:nvPr/>
        </p:nvSpPr>
        <p:spPr>
          <a:xfrm>
            <a:off x="6150600" y="2800080"/>
            <a:ext cx="261000" cy="268560"/>
          </a:xfrm>
          <a:prstGeom prst="straightConnector1">
            <a:avLst/>
          </a:prstGeom>
          <a:ln w="9360">
            <a:solidFill>
              <a:srgbClr val="4A7EBB"/>
            </a:solidFill>
            <a:custDash>
              <a:ds d="140000" sp="105000"/>
            </a:custDash>
            <a:round/>
            <a:tailEnd type="triangle" w="med" len="med"/>
          </a:ln>
        </p:spPr>
      </p:sp>
      <p:sp>
        <p:nvSpPr>
          <p:cNvPr id="349" name="CustomShape 17"/>
          <p:cNvSpPr/>
          <p:nvPr/>
        </p:nvSpPr>
        <p:spPr>
          <a:xfrm>
            <a:off x="50155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0" name="CustomShape 18"/>
          <p:cNvSpPr/>
          <p:nvPr/>
        </p:nvSpPr>
        <p:spPr>
          <a:xfrm>
            <a:off x="5866200" y="239877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1" name="CustomShape 19"/>
          <p:cNvSpPr/>
          <p:nvPr/>
        </p:nvSpPr>
        <p:spPr>
          <a:xfrm>
            <a:off x="428400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52" name="CustomShape 20"/>
          <p:cNvSpPr/>
          <p:nvPr/>
        </p:nvSpPr>
        <p:spPr>
          <a:xfrm>
            <a:off x="5110560" y="296712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3" name="CustomShape 21"/>
          <p:cNvSpPr/>
          <p:nvPr/>
        </p:nvSpPr>
        <p:spPr>
          <a:xfrm>
            <a:off x="574704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54" name="CustomShape 22"/>
          <p:cNvSpPr/>
          <p:nvPr/>
        </p:nvSpPr>
        <p:spPr>
          <a:xfrm>
            <a:off x="6600768" y="297180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5" name="CustomShape 23"/>
          <p:cNvSpPr/>
          <p:nvPr/>
        </p:nvSpPr>
        <p:spPr>
          <a:xfrm>
            <a:off x="574704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56" name="CustomShape 24"/>
          <p:cNvSpPr/>
          <p:nvPr/>
        </p:nvSpPr>
        <p:spPr>
          <a:xfrm>
            <a:off x="6629400" y="3550920"/>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357" name="CustomShape 25"/>
          <p:cNvSpPr/>
          <p:nvPr/>
        </p:nvSpPr>
        <p:spPr>
          <a:xfrm>
            <a:off x="6411960" y="3429000"/>
            <a:ext cx="360" cy="215640"/>
          </a:xfrm>
          <a:prstGeom prst="straightConnector1">
            <a:avLst/>
          </a:prstGeom>
          <a:ln w="9360">
            <a:solidFill>
              <a:srgbClr val="4A7EBB"/>
            </a:solidFill>
            <a:custDash>
              <a:ds d="140000" sp="105000"/>
            </a:custDash>
            <a:round/>
            <a:tailEnd type="triangle" w="med" len="med"/>
          </a:ln>
        </p:spPr>
      </p:sp>
      <p:sp>
        <p:nvSpPr>
          <p:cNvPr id="358" name="CustomShape 26"/>
          <p:cNvSpPr/>
          <p:nvPr/>
        </p:nvSpPr>
        <p:spPr>
          <a:xfrm>
            <a:off x="730008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9" name="CustomShape 27"/>
          <p:cNvSpPr/>
          <p:nvPr/>
        </p:nvSpPr>
        <p:spPr>
          <a:xfrm>
            <a:off x="7300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60" name="CustomShape 28"/>
          <p:cNvSpPr/>
          <p:nvPr/>
        </p:nvSpPr>
        <p:spPr>
          <a:xfrm>
            <a:off x="7309800" y="3645000"/>
            <a:ext cx="1319760" cy="359640"/>
          </a:xfrm>
          <a:prstGeom prst="ellipse">
            <a:avLst/>
          </a:prstGeom>
          <a:solidFill>
            <a:srgbClr val="FFFFFF"/>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61" name="CustomShape 29"/>
          <p:cNvSpPr/>
          <p:nvPr/>
        </p:nvSpPr>
        <p:spPr>
          <a:xfrm>
            <a:off x="6942600" y="2241360"/>
            <a:ext cx="1022040" cy="250920"/>
          </a:xfrm>
          <a:prstGeom prst="straightConnector1">
            <a:avLst/>
          </a:prstGeom>
          <a:ln w="9360">
            <a:solidFill>
              <a:srgbClr val="4A7EBB"/>
            </a:solidFill>
            <a:round/>
            <a:tailEnd type="triangle" w="med" len="med"/>
          </a:ln>
        </p:spPr>
      </p:sp>
      <p:sp>
        <p:nvSpPr>
          <p:cNvPr id="362" name="CustomShape 30"/>
          <p:cNvSpPr/>
          <p:nvPr/>
        </p:nvSpPr>
        <p:spPr>
          <a:xfrm>
            <a:off x="7965000" y="2853000"/>
            <a:ext cx="360" cy="215640"/>
          </a:xfrm>
          <a:prstGeom prst="straightConnector1">
            <a:avLst/>
          </a:prstGeom>
          <a:ln w="9360">
            <a:solidFill>
              <a:srgbClr val="4A7EBB"/>
            </a:solidFill>
            <a:round/>
            <a:tailEnd type="triangle" w="med" len="med"/>
          </a:ln>
        </p:spPr>
      </p:sp>
      <p:sp>
        <p:nvSpPr>
          <p:cNvPr id="363" name="CustomShape 31"/>
          <p:cNvSpPr/>
          <p:nvPr/>
        </p:nvSpPr>
        <p:spPr>
          <a:xfrm>
            <a:off x="7965000" y="3429000"/>
            <a:ext cx="4680" cy="215640"/>
          </a:xfrm>
          <a:prstGeom prst="straightConnector1">
            <a:avLst/>
          </a:prstGeom>
          <a:ln w="9360">
            <a:solidFill>
              <a:srgbClr val="4A7EBB"/>
            </a:solidFill>
            <a:round/>
            <a:tailEnd type="triangle" w="med" len="med"/>
          </a:ln>
        </p:spPr>
      </p:sp>
      <p:sp>
        <p:nvSpPr>
          <p:cNvPr id="364" name="CustomShape 32"/>
          <p:cNvSpPr/>
          <p:nvPr/>
        </p:nvSpPr>
        <p:spPr>
          <a:xfrm>
            <a:off x="2123640" y="4653000"/>
            <a:ext cx="4824000" cy="1796040"/>
          </a:xfrm>
          <a:prstGeom prst="rect">
            <a:avLst/>
          </a:prstGeom>
        </p:spPr>
        <p:txBody>
          <a:bodyPr lIns="90000" tIns="45000" rIns="90000" bIns="45000"/>
          <a:lstStyle/>
          <a:p>
            <a:pPr>
              <a:lnSpc>
                <a:spcPct val="100000"/>
              </a:lnSpc>
              <a:buFont typeface="Arial"/>
              <a:buChar char="•"/>
            </a:pPr>
            <a:r>
              <a:rPr lang="en-US" sz="2800">
                <a:solidFill>
                  <a:srgbClr val="000000"/>
                </a:solidFill>
                <a:latin typeface="Arial"/>
              </a:rPr>
              <a:t>View0 initiates a change.</a:t>
            </a:r>
            <a:endParaRPr/>
          </a:p>
          <a:p>
            <a:pPr>
              <a:lnSpc>
                <a:spcPct val="100000"/>
              </a:lnSpc>
              <a:buFont typeface="Arial"/>
              <a:buChar char="•"/>
            </a:pPr>
            <a:r>
              <a:rPr lang="en-US" sz="2800">
                <a:solidFill>
                  <a:srgbClr val="000000"/>
                </a:solidFill>
                <a:latin typeface="Arial"/>
              </a:rPr>
              <a:t>Query2 rejects the change.</a:t>
            </a:r>
            <a:endParaRPr/>
          </a:p>
          <a:p>
            <a:pPr>
              <a:lnSpc>
                <a:spcPct val="100000"/>
              </a:lnSpc>
              <a:buFont typeface="Arial"/>
              <a:buChar char="•"/>
            </a:pPr>
            <a:r>
              <a:rPr lang="en-US" sz="2800">
                <a:solidFill>
                  <a:srgbClr val="000000"/>
                </a:solidFill>
                <a:latin typeface="Arial"/>
              </a:rPr>
              <a:t>Query1 accepts the change.</a:t>
            </a:r>
            <a:endParaRPr/>
          </a:p>
        </p:txBody>
      </p:sp>
      <p:sp>
        <p:nvSpPr>
          <p:cNvPr id="365" name="TextShape 33"/>
          <p:cNvSpPr txBox="1"/>
          <p:nvPr/>
        </p:nvSpPr>
        <p:spPr>
          <a:xfrm>
            <a:off x="6553080" y="6356520"/>
            <a:ext cx="2133360" cy="364680"/>
          </a:xfrm>
          <a:prstGeom prst="rect">
            <a:avLst/>
          </a:prstGeom>
        </p:spPr>
        <p:txBody>
          <a:bodyPr anchor="ctr"/>
          <a:lstStyle/>
          <a:p>
            <a:pPr>
              <a:lnSpc>
                <a:spcPct val="100000"/>
              </a:lnSpc>
            </a:pPr>
            <a:fld id="{D6E24812-7402-4F2E-AEBF-7FE54685EA72}" type="slidenum">
              <a:rPr lang="en-US" sz="1200">
                <a:solidFill>
                  <a:srgbClr val="8B8B8B"/>
                </a:solidFill>
                <a:latin typeface="Arial"/>
              </a:rPr>
              <a:pPr>
                <a:lnSpc>
                  <a:spcPct val="100000"/>
                </a:lnSpc>
              </a:pPr>
              <a:t>30</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Path Check algorithm</a:t>
            </a:r>
            <a:endParaRPr sz="4400" dirty="0">
              <a:latin typeface="Calibri" pitchFamily="34" charset="0"/>
            </a:endParaRPr>
          </a:p>
        </p:txBody>
      </p:sp>
      <p:pic>
        <p:nvPicPr>
          <p:cNvPr id="3" name="Picture 2" descr="algo3.png"/>
          <p:cNvPicPr>
            <a:picLocks noChangeAspect="1"/>
          </p:cNvPicPr>
          <p:nvPr/>
        </p:nvPicPr>
        <p:blipFill>
          <a:blip r:embed="rId2" cstate="print"/>
          <a:stretch>
            <a:fillRect/>
          </a:stretch>
        </p:blipFill>
        <p:spPr>
          <a:xfrm>
            <a:off x="1405333" y="1371600"/>
            <a:ext cx="6333334" cy="476216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Path Check</a:t>
            </a:r>
            <a:endParaRPr/>
          </a:p>
        </p:txBody>
      </p:sp>
      <p:sp>
        <p:nvSpPr>
          <p:cNvPr id="368"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a:solidFill>
                  <a:srgbClr val="000000"/>
                </a:solidFill>
                <a:latin typeface="Calibri"/>
              </a:rPr>
              <a:t>If there exists any Block Module we travel in reverse the Architecture Graph from blocker node to initiator of change</a:t>
            </a:r>
            <a:endParaRPr/>
          </a:p>
          <a:p>
            <a:pPr>
              <a:lnSpc>
                <a:spcPct val="100000"/>
              </a:lnSpc>
              <a:buFont typeface="Arial"/>
              <a:buChar char="•"/>
            </a:pPr>
            <a:r>
              <a:rPr lang="en-US" sz="3200">
                <a:solidFill>
                  <a:srgbClr val="000000"/>
                </a:solidFill>
                <a:latin typeface="Calibri"/>
              </a:rPr>
              <a:t>In each step we inform the Module to keep current version and produce a new one adapting  to the change</a:t>
            </a:r>
            <a:endParaRPr/>
          </a:p>
          <a:p>
            <a:pPr>
              <a:lnSpc>
                <a:spcPct val="100000"/>
              </a:lnSpc>
              <a:buFont typeface="Arial"/>
              <a:buChar char="•"/>
            </a:pPr>
            <a:r>
              <a:rPr lang="en-US" sz="3200">
                <a:solidFill>
                  <a:srgbClr val="000000"/>
                </a:solidFill>
                <a:latin typeface="Calibri"/>
              </a:rPr>
              <a:t>We inform the blocker node that it should not change at all.</a:t>
            </a:r>
            <a:endParaRPr/>
          </a:p>
        </p:txBody>
      </p:sp>
      <p:sp>
        <p:nvSpPr>
          <p:cNvPr id="369" name="TextShape 3"/>
          <p:cNvSpPr txBox="1"/>
          <p:nvPr/>
        </p:nvSpPr>
        <p:spPr>
          <a:xfrm>
            <a:off x="6553080" y="6356520"/>
            <a:ext cx="2133360" cy="364680"/>
          </a:xfrm>
          <a:prstGeom prst="rect">
            <a:avLst/>
          </a:prstGeom>
        </p:spPr>
        <p:txBody>
          <a:bodyPr anchor="ctr"/>
          <a:lstStyle/>
          <a:p>
            <a:pPr>
              <a:lnSpc>
                <a:spcPct val="100000"/>
              </a:lnSpc>
            </a:pPr>
            <a:fld id="{F287D9BD-6074-4617-B9FD-FC5E4FBEB83B}" type="slidenum">
              <a:rPr lang="en-US" sz="1200">
                <a:solidFill>
                  <a:srgbClr val="8B8B8B"/>
                </a:solidFill>
                <a:latin typeface="Arial"/>
              </a:rPr>
              <a:pPr>
                <a:lnSpc>
                  <a:spcPct val="100000"/>
                </a:lnSpc>
              </a:pPr>
              <a:t>32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Path Check</a:t>
            </a:r>
            <a:endParaRPr/>
          </a:p>
        </p:txBody>
      </p:sp>
      <p:sp>
        <p:nvSpPr>
          <p:cNvPr id="371" name="TextShape 2"/>
          <p:cNvSpPr txBox="1"/>
          <p:nvPr/>
        </p:nvSpPr>
        <p:spPr>
          <a:xfrm>
            <a:off x="6553080" y="6356520"/>
            <a:ext cx="2133360" cy="364680"/>
          </a:xfrm>
          <a:prstGeom prst="rect">
            <a:avLst/>
          </a:prstGeom>
        </p:spPr>
        <p:txBody>
          <a:bodyPr anchor="ctr"/>
          <a:lstStyle/>
          <a:p>
            <a:pPr>
              <a:lnSpc>
                <a:spcPct val="100000"/>
              </a:lnSpc>
            </a:pPr>
            <a:fld id="{FC0634FB-17DF-43F0-9BD9-221E759CE358}" type="slidenum">
              <a:rPr lang="en-US" sz="1200">
                <a:solidFill>
                  <a:srgbClr val="8B8B8B"/>
                </a:solidFill>
                <a:latin typeface="Arial"/>
              </a:rPr>
              <a:pPr>
                <a:lnSpc>
                  <a:spcPct val="100000"/>
                </a:lnSpc>
              </a:pPr>
              <a:t>33</a:t>
            </a:fld>
            <a:endParaRPr/>
          </a:p>
        </p:txBody>
      </p:sp>
      <p:sp>
        <p:nvSpPr>
          <p:cNvPr id="372" name="CustomShape 3"/>
          <p:cNvSpPr/>
          <p:nvPr/>
        </p:nvSpPr>
        <p:spPr>
          <a:xfrm>
            <a:off x="3690000" y="1844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73" name="CustomShape 4"/>
          <p:cNvSpPr/>
          <p:nvPr/>
        </p:nvSpPr>
        <p:spPr>
          <a:xfrm>
            <a:off x="3674160" y="2565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74" name="CustomShape 5"/>
          <p:cNvSpPr/>
          <p:nvPr/>
        </p:nvSpPr>
        <p:spPr>
          <a:xfrm>
            <a:off x="4311000" y="2313360"/>
            <a:ext cx="5400" cy="250920"/>
          </a:xfrm>
          <a:prstGeom prst="straightConnector1">
            <a:avLst/>
          </a:prstGeom>
          <a:ln w="9360">
            <a:solidFill>
              <a:srgbClr val="4A7EBB"/>
            </a:solidFill>
            <a:round/>
            <a:tailEnd type="triangle" w="med" len="med"/>
          </a:ln>
        </p:spPr>
      </p:sp>
      <p:sp>
        <p:nvSpPr>
          <p:cNvPr id="375" name="CustomShape 6"/>
          <p:cNvSpPr/>
          <p:nvPr/>
        </p:nvSpPr>
        <p:spPr>
          <a:xfrm>
            <a:off x="2926800" y="3141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76" name="CustomShape 7"/>
          <p:cNvSpPr/>
          <p:nvPr/>
        </p:nvSpPr>
        <p:spPr>
          <a:xfrm>
            <a:off x="4363200" y="3141000"/>
            <a:ext cx="1284840" cy="359640"/>
          </a:xfrm>
          <a:prstGeom prst="ellipse">
            <a:avLst/>
          </a:prstGeom>
          <a:solidFill>
            <a:srgbClr val="00B0F0"/>
          </a:solidFill>
          <a:ln w="9360">
            <a:solidFill>
              <a:srgbClr val="00B0F0"/>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77" name="CustomShape 8"/>
          <p:cNvSpPr/>
          <p:nvPr/>
        </p:nvSpPr>
        <p:spPr>
          <a:xfrm flipH="1">
            <a:off x="3568680" y="2872080"/>
            <a:ext cx="292680" cy="268560"/>
          </a:xfrm>
          <a:prstGeom prst="straightConnector1">
            <a:avLst/>
          </a:prstGeom>
          <a:ln w="9360">
            <a:solidFill>
              <a:srgbClr val="4A7EBB"/>
            </a:solidFill>
            <a:round/>
            <a:tailEnd type="triangle" w="med" len="med"/>
          </a:ln>
        </p:spPr>
      </p:sp>
      <p:sp>
        <p:nvSpPr>
          <p:cNvPr id="378" name="CustomShape 9"/>
          <p:cNvSpPr/>
          <p:nvPr/>
        </p:nvSpPr>
        <p:spPr>
          <a:xfrm>
            <a:off x="4771080" y="2872080"/>
            <a:ext cx="234360" cy="268560"/>
          </a:xfrm>
          <a:prstGeom prst="straightConnector1">
            <a:avLst/>
          </a:prstGeom>
          <a:ln w="9360">
            <a:solidFill>
              <a:srgbClr val="4A7EBB"/>
            </a:solidFill>
            <a:round/>
            <a:tailEnd type="triangle" w="med" len="med"/>
          </a:ln>
        </p:spPr>
      </p:sp>
      <p:sp>
        <p:nvSpPr>
          <p:cNvPr id="379" name="CustomShape 10"/>
          <p:cNvSpPr/>
          <p:nvPr/>
        </p:nvSpPr>
        <p:spPr>
          <a:xfrm>
            <a:off x="3636000" y="3717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80" name="CustomShape 11"/>
          <p:cNvSpPr/>
          <p:nvPr/>
        </p:nvSpPr>
        <p:spPr>
          <a:xfrm>
            <a:off x="5158800" y="3717000"/>
            <a:ext cx="1284840" cy="359640"/>
          </a:xfrm>
          <a:prstGeom prst="ellipse">
            <a:avLst/>
          </a:prstGeom>
          <a:solidFill>
            <a:srgbClr val="FFFFFF"/>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81" name="CustomShape 12"/>
          <p:cNvSpPr/>
          <p:nvPr/>
        </p:nvSpPr>
        <p:spPr>
          <a:xfrm flipH="1">
            <a:off x="4277880" y="3448440"/>
            <a:ext cx="272520" cy="268560"/>
          </a:xfrm>
          <a:prstGeom prst="straightConnector1">
            <a:avLst/>
          </a:prstGeom>
          <a:ln w="9360">
            <a:solidFill>
              <a:srgbClr val="4A7EBB"/>
            </a:solidFill>
            <a:round/>
            <a:tailEnd type="triangle" w="med" len="med"/>
          </a:ln>
        </p:spPr>
      </p:sp>
      <p:sp>
        <p:nvSpPr>
          <p:cNvPr id="382" name="CustomShape 13"/>
          <p:cNvSpPr/>
          <p:nvPr/>
        </p:nvSpPr>
        <p:spPr>
          <a:xfrm>
            <a:off x="5460480" y="3448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Path Check</a:t>
            </a:r>
            <a:endParaRPr/>
          </a:p>
        </p:txBody>
      </p:sp>
      <p:sp>
        <p:nvSpPr>
          <p:cNvPr id="384" name="TextShape 2"/>
          <p:cNvSpPr txBox="1"/>
          <p:nvPr/>
        </p:nvSpPr>
        <p:spPr>
          <a:xfrm>
            <a:off x="6553080" y="6356520"/>
            <a:ext cx="2133360" cy="364680"/>
          </a:xfrm>
          <a:prstGeom prst="rect">
            <a:avLst/>
          </a:prstGeom>
        </p:spPr>
        <p:txBody>
          <a:bodyPr anchor="ctr"/>
          <a:lstStyle/>
          <a:p>
            <a:pPr>
              <a:lnSpc>
                <a:spcPct val="100000"/>
              </a:lnSpc>
            </a:pPr>
            <a:fld id="{29716F8B-7C3A-4FFC-952C-877D2C88C776}" type="slidenum">
              <a:rPr lang="en-US" sz="1200">
                <a:solidFill>
                  <a:srgbClr val="8B8B8B"/>
                </a:solidFill>
                <a:latin typeface="Arial"/>
              </a:rPr>
              <a:pPr>
                <a:lnSpc>
                  <a:spcPct val="100000"/>
                </a:lnSpc>
              </a:pPr>
              <a:t>34</a:t>
            </a:fld>
            <a:endParaRPr/>
          </a:p>
        </p:txBody>
      </p:sp>
      <p:sp>
        <p:nvSpPr>
          <p:cNvPr id="385" name="CustomShape 3"/>
          <p:cNvSpPr/>
          <p:nvPr/>
        </p:nvSpPr>
        <p:spPr>
          <a:xfrm>
            <a:off x="5064840" y="1554480"/>
            <a:ext cx="3948840" cy="1005840"/>
          </a:xfrm>
          <a:prstGeom prst="wedgeRectCallout">
            <a:avLst>
              <a:gd name="adj1" fmla="val -65845"/>
              <a:gd name="adj2" fmla="val 240532"/>
            </a:avLst>
          </a:prstGeom>
          <a:solidFill>
            <a:srgbClr val="CFE7F5"/>
          </a:solidFill>
          <a:ln>
            <a:solidFill>
              <a:srgbClr val="808080"/>
            </a:solidFill>
          </a:ln>
        </p:spPr>
        <p:txBody>
          <a:bodyPr wrap="none" lIns="90000" tIns="45000" rIns="90000" bIns="45000" anchor="ctr"/>
          <a:lstStyle/>
          <a:p>
            <a:pPr algn="ctr"/>
            <a:r>
              <a:rPr lang="en-US"/>
              <a:t>Query2 starts Path Check algorithm</a:t>
            </a:r>
            <a:endParaRPr/>
          </a:p>
          <a:p>
            <a:pPr algn="ctr"/>
            <a:r>
              <a:rPr lang="en-US"/>
              <a:t>Searching which of his providers sent
him the message and notify him that
he does not want to change</a:t>
            </a:r>
            <a:endParaRPr/>
          </a:p>
        </p:txBody>
      </p:sp>
      <p:sp>
        <p:nvSpPr>
          <p:cNvPr id="386" name="CustomShape 4"/>
          <p:cNvSpPr/>
          <p:nvPr/>
        </p:nvSpPr>
        <p:spPr>
          <a:xfrm>
            <a:off x="192600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87" name="CustomShape 5"/>
          <p:cNvSpPr/>
          <p:nvPr/>
        </p:nvSpPr>
        <p:spPr>
          <a:xfrm>
            <a:off x="191016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88" name="CustomShape 6"/>
          <p:cNvSpPr/>
          <p:nvPr/>
        </p:nvSpPr>
        <p:spPr>
          <a:xfrm>
            <a:off x="2547000" y="3069360"/>
            <a:ext cx="5400" cy="250920"/>
          </a:xfrm>
          <a:prstGeom prst="straightConnector1">
            <a:avLst/>
          </a:prstGeom>
          <a:ln w="9360">
            <a:solidFill>
              <a:srgbClr val="4A7EBB"/>
            </a:solidFill>
            <a:round/>
            <a:tailEnd type="triangle" w="med" len="med"/>
          </a:ln>
        </p:spPr>
      </p:sp>
      <p:sp>
        <p:nvSpPr>
          <p:cNvPr id="389" name="CustomShape 7"/>
          <p:cNvSpPr/>
          <p:nvPr/>
        </p:nvSpPr>
        <p:spPr>
          <a:xfrm>
            <a:off x="116280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90" name="CustomShape 8"/>
          <p:cNvSpPr/>
          <p:nvPr/>
        </p:nvSpPr>
        <p:spPr>
          <a:xfrm>
            <a:off x="259920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91" name="CustomShape 9"/>
          <p:cNvSpPr/>
          <p:nvPr/>
        </p:nvSpPr>
        <p:spPr>
          <a:xfrm flipH="1">
            <a:off x="1804680" y="3628080"/>
            <a:ext cx="292680" cy="268560"/>
          </a:xfrm>
          <a:prstGeom prst="straightConnector1">
            <a:avLst/>
          </a:prstGeom>
          <a:ln w="9360">
            <a:solidFill>
              <a:srgbClr val="4A7EBB"/>
            </a:solidFill>
            <a:round/>
            <a:tailEnd type="triangle" w="med" len="med"/>
          </a:ln>
        </p:spPr>
      </p:sp>
      <p:sp>
        <p:nvSpPr>
          <p:cNvPr id="392" name="CustomShape 10"/>
          <p:cNvSpPr/>
          <p:nvPr/>
        </p:nvSpPr>
        <p:spPr>
          <a:xfrm>
            <a:off x="3007080" y="3628080"/>
            <a:ext cx="234360" cy="268560"/>
          </a:xfrm>
          <a:prstGeom prst="straightConnector1">
            <a:avLst/>
          </a:prstGeom>
          <a:ln w="9360">
            <a:solidFill>
              <a:srgbClr val="4A7EBB"/>
            </a:solidFill>
            <a:round/>
            <a:tailEnd type="triangle" w="med" len="med"/>
          </a:ln>
        </p:spPr>
      </p:sp>
      <p:sp>
        <p:nvSpPr>
          <p:cNvPr id="393" name="CustomShape 11"/>
          <p:cNvSpPr/>
          <p:nvPr/>
        </p:nvSpPr>
        <p:spPr>
          <a:xfrm>
            <a:off x="187200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94" name="CustomShape 12"/>
          <p:cNvSpPr/>
          <p:nvPr/>
        </p:nvSpPr>
        <p:spPr>
          <a:xfrm>
            <a:off x="3394800" y="4473000"/>
            <a:ext cx="1284840" cy="359640"/>
          </a:xfrm>
          <a:prstGeom prst="ellipse">
            <a:avLst/>
          </a:prstGeom>
          <a:solidFill>
            <a:srgbClr val="FF0000"/>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95" name="CustomShape 13"/>
          <p:cNvSpPr/>
          <p:nvPr/>
        </p:nvSpPr>
        <p:spPr>
          <a:xfrm flipH="1">
            <a:off x="2513880" y="4204440"/>
            <a:ext cx="272520" cy="268560"/>
          </a:xfrm>
          <a:prstGeom prst="straightConnector1">
            <a:avLst/>
          </a:prstGeom>
          <a:ln w="9360">
            <a:solidFill>
              <a:srgbClr val="4A7EBB"/>
            </a:solidFill>
            <a:round/>
            <a:tailEnd type="triangle" w="med" len="med"/>
          </a:ln>
        </p:spPr>
      </p:sp>
      <p:sp>
        <p:nvSpPr>
          <p:cNvPr id="396" name="CustomShape 14"/>
          <p:cNvSpPr/>
          <p:nvPr/>
        </p:nvSpPr>
        <p:spPr>
          <a:xfrm>
            <a:off x="369648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Path Check</a:t>
            </a:r>
            <a:endParaRPr/>
          </a:p>
        </p:txBody>
      </p:sp>
      <p:sp>
        <p:nvSpPr>
          <p:cNvPr id="398" name="TextShape 2"/>
          <p:cNvSpPr txBox="1"/>
          <p:nvPr/>
        </p:nvSpPr>
        <p:spPr>
          <a:xfrm>
            <a:off x="6553080" y="6356520"/>
            <a:ext cx="2133360" cy="364680"/>
          </a:xfrm>
          <a:prstGeom prst="rect">
            <a:avLst/>
          </a:prstGeom>
        </p:spPr>
        <p:txBody>
          <a:bodyPr anchor="ctr"/>
          <a:lstStyle/>
          <a:p>
            <a:pPr>
              <a:lnSpc>
                <a:spcPct val="100000"/>
              </a:lnSpc>
            </a:pPr>
            <a:fld id="{DAD7D61F-A62B-426A-9852-112417C5101F}" type="slidenum">
              <a:rPr lang="en-US" sz="1200">
                <a:solidFill>
                  <a:srgbClr val="8B8B8B"/>
                </a:solidFill>
                <a:latin typeface="Arial"/>
              </a:rPr>
              <a:pPr>
                <a:lnSpc>
                  <a:spcPct val="100000"/>
                </a:lnSpc>
              </a:pPr>
              <a:t>35</a:t>
            </a:fld>
            <a:endParaRPr/>
          </a:p>
        </p:txBody>
      </p:sp>
      <p:sp>
        <p:nvSpPr>
          <p:cNvPr id="399" name="CustomShape 3"/>
          <p:cNvSpPr/>
          <p:nvPr/>
        </p:nvSpPr>
        <p:spPr>
          <a:xfrm>
            <a:off x="5064840" y="1554480"/>
            <a:ext cx="3948840" cy="1005840"/>
          </a:xfrm>
          <a:prstGeom prst="wedgeRectCallout">
            <a:avLst>
              <a:gd name="adj1" fmla="val -82819"/>
              <a:gd name="adj2" fmla="val 189606"/>
            </a:avLst>
          </a:prstGeom>
          <a:solidFill>
            <a:srgbClr val="CFE7F5"/>
          </a:solidFill>
          <a:ln>
            <a:solidFill>
              <a:srgbClr val="808080"/>
            </a:solidFill>
          </a:ln>
        </p:spPr>
        <p:txBody>
          <a:bodyPr wrap="none" lIns="90000" tIns="45000" rIns="90000" bIns="45000" anchor="ctr"/>
          <a:lstStyle/>
          <a:p>
            <a:pPr algn="ctr"/>
            <a:r>
              <a:rPr lang="en-US" dirty="0"/>
              <a:t>View2 is notified
to keep current version for Query2 and
produce new version for Query1</a:t>
            </a:r>
            <a:endParaRPr dirty="0"/>
          </a:p>
        </p:txBody>
      </p:sp>
      <p:sp>
        <p:nvSpPr>
          <p:cNvPr id="400" name="CustomShape 4"/>
          <p:cNvSpPr/>
          <p:nvPr/>
        </p:nvSpPr>
        <p:spPr>
          <a:xfrm>
            <a:off x="192600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01" name="CustomShape 5"/>
          <p:cNvSpPr/>
          <p:nvPr/>
        </p:nvSpPr>
        <p:spPr>
          <a:xfrm>
            <a:off x="191016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02" name="CustomShape 6"/>
          <p:cNvSpPr/>
          <p:nvPr/>
        </p:nvSpPr>
        <p:spPr>
          <a:xfrm>
            <a:off x="2547000" y="3069360"/>
            <a:ext cx="5400" cy="250920"/>
          </a:xfrm>
          <a:prstGeom prst="straightConnector1">
            <a:avLst/>
          </a:prstGeom>
          <a:ln w="9360">
            <a:solidFill>
              <a:srgbClr val="4A7EBB"/>
            </a:solidFill>
            <a:round/>
            <a:tailEnd type="triangle" w="med" len="med"/>
          </a:ln>
        </p:spPr>
      </p:sp>
      <p:sp>
        <p:nvSpPr>
          <p:cNvPr id="403" name="CustomShape 7"/>
          <p:cNvSpPr/>
          <p:nvPr/>
        </p:nvSpPr>
        <p:spPr>
          <a:xfrm>
            <a:off x="116280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04" name="CustomShape 8"/>
          <p:cNvSpPr/>
          <p:nvPr/>
        </p:nvSpPr>
        <p:spPr>
          <a:xfrm>
            <a:off x="2599200" y="3897000"/>
            <a:ext cx="1284840" cy="359640"/>
          </a:xfrm>
          <a:prstGeom prst="ellipse">
            <a:avLst/>
          </a:prstGeom>
          <a:solidFill>
            <a:srgbClr val="FF00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05" name="CustomShape 9"/>
          <p:cNvSpPr/>
          <p:nvPr/>
        </p:nvSpPr>
        <p:spPr>
          <a:xfrm flipH="1">
            <a:off x="1804680" y="3628080"/>
            <a:ext cx="292680" cy="268560"/>
          </a:xfrm>
          <a:prstGeom prst="straightConnector1">
            <a:avLst/>
          </a:prstGeom>
          <a:ln w="9360">
            <a:solidFill>
              <a:srgbClr val="4A7EBB"/>
            </a:solidFill>
            <a:round/>
            <a:tailEnd type="triangle" w="med" len="med"/>
          </a:ln>
        </p:spPr>
      </p:sp>
      <p:sp>
        <p:nvSpPr>
          <p:cNvPr id="406" name="CustomShape 10"/>
          <p:cNvSpPr/>
          <p:nvPr/>
        </p:nvSpPr>
        <p:spPr>
          <a:xfrm>
            <a:off x="3007080" y="3628080"/>
            <a:ext cx="234360" cy="268560"/>
          </a:xfrm>
          <a:prstGeom prst="straightConnector1">
            <a:avLst/>
          </a:prstGeom>
          <a:ln w="9360">
            <a:solidFill>
              <a:srgbClr val="4A7EBB"/>
            </a:solidFill>
            <a:round/>
            <a:tailEnd type="triangle" w="med" len="med"/>
          </a:ln>
        </p:spPr>
      </p:sp>
      <p:sp>
        <p:nvSpPr>
          <p:cNvPr id="407" name="CustomShape 11"/>
          <p:cNvSpPr/>
          <p:nvPr/>
        </p:nvSpPr>
        <p:spPr>
          <a:xfrm>
            <a:off x="187200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08" name="CustomShape 12"/>
          <p:cNvSpPr/>
          <p:nvPr/>
        </p:nvSpPr>
        <p:spPr>
          <a:xfrm>
            <a:off x="3394800" y="4473000"/>
            <a:ext cx="1284840" cy="359640"/>
          </a:xfrm>
          <a:prstGeom prst="ellipse">
            <a:avLst/>
          </a:prstGeom>
          <a:solidFill>
            <a:srgbClr val="FFFFFF"/>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09" name="CustomShape 13"/>
          <p:cNvSpPr/>
          <p:nvPr/>
        </p:nvSpPr>
        <p:spPr>
          <a:xfrm flipH="1">
            <a:off x="2513880" y="4204440"/>
            <a:ext cx="272520" cy="268560"/>
          </a:xfrm>
          <a:prstGeom prst="straightConnector1">
            <a:avLst/>
          </a:prstGeom>
          <a:ln w="9360">
            <a:solidFill>
              <a:srgbClr val="4A7EBB"/>
            </a:solidFill>
            <a:round/>
            <a:tailEnd type="triangle" w="med" len="med"/>
          </a:ln>
        </p:spPr>
      </p:sp>
      <p:sp>
        <p:nvSpPr>
          <p:cNvPr id="410" name="CustomShape 14"/>
          <p:cNvSpPr/>
          <p:nvPr/>
        </p:nvSpPr>
        <p:spPr>
          <a:xfrm>
            <a:off x="369648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Path Check</a:t>
            </a:r>
            <a:endParaRPr/>
          </a:p>
        </p:txBody>
      </p:sp>
      <p:sp>
        <p:nvSpPr>
          <p:cNvPr id="412" name="TextShape 2"/>
          <p:cNvSpPr txBox="1"/>
          <p:nvPr/>
        </p:nvSpPr>
        <p:spPr>
          <a:xfrm>
            <a:off x="6553080" y="6356520"/>
            <a:ext cx="2133360" cy="364680"/>
          </a:xfrm>
          <a:prstGeom prst="rect">
            <a:avLst/>
          </a:prstGeom>
        </p:spPr>
        <p:txBody>
          <a:bodyPr anchor="ctr"/>
          <a:lstStyle/>
          <a:p>
            <a:pPr>
              <a:lnSpc>
                <a:spcPct val="100000"/>
              </a:lnSpc>
            </a:pPr>
            <a:fld id="{5882BDB9-7777-4CBB-9E78-B02A000FF3B2}" type="slidenum">
              <a:rPr lang="en-US" sz="1200">
                <a:solidFill>
                  <a:srgbClr val="8B8B8B"/>
                </a:solidFill>
                <a:latin typeface="Arial"/>
              </a:rPr>
              <a:pPr>
                <a:lnSpc>
                  <a:spcPct val="100000"/>
                </a:lnSpc>
              </a:pPr>
              <a:t>36</a:t>
            </a:fld>
            <a:endParaRPr/>
          </a:p>
        </p:txBody>
      </p:sp>
      <p:sp>
        <p:nvSpPr>
          <p:cNvPr id="413" name="CustomShape 3"/>
          <p:cNvSpPr/>
          <p:nvPr/>
        </p:nvSpPr>
        <p:spPr>
          <a:xfrm>
            <a:off x="5065200" y="1554480"/>
            <a:ext cx="3948840" cy="1005840"/>
          </a:xfrm>
          <a:prstGeom prst="wedgeRectCallout">
            <a:avLst>
              <a:gd name="adj1" fmla="val -98259"/>
              <a:gd name="adj2" fmla="val 137690"/>
            </a:avLst>
          </a:prstGeom>
          <a:solidFill>
            <a:srgbClr val="CFE7F5"/>
          </a:solidFill>
          <a:ln>
            <a:solidFill>
              <a:srgbClr val="808080"/>
            </a:solidFill>
          </a:ln>
        </p:spPr>
        <p:txBody>
          <a:bodyPr wrap="none" lIns="90000" tIns="45000" rIns="90000" bIns="45000" anchor="ctr"/>
          <a:lstStyle/>
          <a:p>
            <a:pPr algn="ctr"/>
            <a:r>
              <a:rPr lang="en-US" dirty="0"/>
              <a:t>View0 is notified</a:t>
            </a:r>
            <a:endParaRPr dirty="0"/>
          </a:p>
          <a:p>
            <a:pPr algn="ctr"/>
            <a:r>
              <a:rPr lang="en-US" dirty="0"/>
              <a:t>To keep current version for Query2 and</a:t>
            </a:r>
            <a:endParaRPr dirty="0"/>
          </a:p>
          <a:p>
            <a:pPr algn="ctr"/>
            <a:r>
              <a:rPr lang="en-US" dirty="0"/>
              <a:t>Produce new version for Query1</a:t>
            </a:r>
            <a:endParaRPr dirty="0"/>
          </a:p>
        </p:txBody>
      </p:sp>
      <p:sp>
        <p:nvSpPr>
          <p:cNvPr id="414" name="CustomShape 4"/>
          <p:cNvSpPr/>
          <p:nvPr/>
        </p:nvSpPr>
        <p:spPr>
          <a:xfrm>
            <a:off x="191232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15" name="CustomShape 5"/>
          <p:cNvSpPr/>
          <p:nvPr/>
        </p:nvSpPr>
        <p:spPr>
          <a:xfrm>
            <a:off x="1896480" y="3321000"/>
            <a:ext cx="1284840" cy="359640"/>
          </a:xfrm>
          <a:prstGeom prst="ellipse">
            <a:avLst/>
          </a:prstGeom>
          <a:solidFill>
            <a:srgbClr val="FF00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16" name="CustomShape 6"/>
          <p:cNvSpPr/>
          <p:nvPr/>
        </p:nvSpPr>
        <p:spPr>
          <a:xfrm>
            <a:off x="2533320" y="3069360"/>
            <a:ext cx="5400" cy="250920"/>
          </a:xfrm>
          <a:prstGeom prst="straightConnector1">
            <a:avLst/>
          </a:prstGeom>
          <a:ln w="9360">
            <a:solidFill>
              <a:srgbClr val="4A7EBB"/>
            </a:solidFill>
            <a:round/>
            <a:tailEnd type="triangle" w="med" len="med"/>
          </a:ln>
        </p:spPr>
      </p:sp>
      <p:sp>
        <p:nvSpPr>
          <p:cNvPr id="417" name="CustomShape 7"/>
          <p:cNvSpPr/>
          <p:nvPr/>
        </p:nvSpPr>
        <p:spPr>
          <a:xfrm>
            <a:off x="114912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18" name="CustomShape 8"/>
          <p:cNvSpPr/>
          <p:nvPr/>
        </p:nvSpPr>
        <p:spPr>
          <a:xfrm>
            <a:off x="258552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19" name="CustomShape 9"/>
          <p:cNvSpPr/>
          <p:nvPr/>
        </p:nvSpPr>
        <p:spPr>
          <a:xfrm flipH="1">
            <a:off x="1791000" y="3628080"/>
            <a:ext cx="292680" cy="268560"/>
          </a:xfrm>
          <a:prstGeom prst="straightConnector1">
            <a:avLst/>
          </a:prstGeom>
          <a:ln w="9360">
            <a:solidFill>
              <a:srgbClr val="4A7EBB"/>
            </a:solidFill>
            <a:round/>
            <a:tailEnd type="triangle" w="med" len="med"/>
          </a:ln>
        </p:spPr>
      </p:sp>
      <p:sp>
        <p:nvSpPr>
          <p:cNvPr id="420" name="CustomShape 10"/>
          <p:cNvSpPr/>
          <p:nvPr/>
        </p:nvSpPr>
        <p:spPr>
          <a:xfrm>
            <a:off x="2993400" y="3628080"/>
            <a:ext cx="234360" cy="268560"/>
          </a:xfrm>
          <a:prstGeom prst="straightConnector1">
            <a:avLst/>
          </a:prstGeom>
          <a:ln w="9360">
            <a:solidFill>
              <a:srgbClr val="4A7EBB"/>
            </a:solidFill>
            <a:round/>
            <a:tailEnd type="triangle" w="med" len="med"/>
          </a:ln>
        </p:spPr>
      </p:sp>
      <p:sp>
        <p:nvSpPr>
          <p:cNvPr id="421" name="CustomShape 11"/>
          <p:cNvSpPr/>
          <p:nvPr/>
        </p:nvSpPr>
        <p:spPr>
          <a:xfrm>
            <a:off x="185832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22" name="CustomShape 12"/>
          <p:cNvSpPr/>
          <p:nvPr/>
        </p:nvSpPr>
        <p:spPr>
          <a:xfrm>
            <a:off x="3381120" y="4473000"/>
            <a:ext cx="1284840" cy="359640"/>
          </a:xfrm>
          <a:prstGeom prst="ellipse">
            <a:avLst/>
          </a:prstGeom>
          <a:solidFill>
            <a:srgbClr val="FFFFFF"/>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23" name="CustomShape 13"/>
          <p:cNvSpPr/>
          <p:nvPr/>
        </p:nvSpPr>
        <p:spPr>
          <a:xfrm flipH="1">
            <a:off x="2500200" y="4204440"/>
            <a:ext cx="272520" cy="268560"/>
          </a:xfrm>
          <a:prstGeom prst="straightConnector1">
            <a:avLst/>
          </a:prstGeom>
          <a:ln w="9360">
            <a:solidFill>
              <a:srgbClr val="4A7EBB"/>
            </a:solidFill>
            <a:round/>
            <a:tailEnd type="triangle" w="med" len="med"/>
          </a:ln>
        </p:spPr>
      </p:sp>
      <p:sp>
        <p:nvSpPr>
          <p:cNvPr id="424" name="CustomShape 14"/>
          <p:cNvSpPr/>
          <p:nvPr/>
        </p:nvSpPr>
        <p:spPr>
          <a:xfrm>
            <a:off x="368280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Path Check</a:t>
            </a:r>
            <a:endParaRPr/>
          </a:p>
        </p:txBody>
      </p:sp>
      <p:sp>
        <p:nvSpPr>
          <p:cNvPr id="426" name="TextShape 2"/>
          <p:cNvSpPr txBox="1"/>
          <p:nvPr/>
        </p:nvSpPr>
        <p:spPr>
          <a:xfrm>
            <a:off x="6553080" y="6356520"/>
            <a:ext cx="2133360" cy="364680"/>
          </a:xfrm>
          <a:prstGeom prst="rect">
            <a:avLst/>
          </a:prstGeom>
        </p:spPr>
        <p:txBody>
          <a:bodyPr anchor="ctr"/>
          <a:lstStyle/>
          <a:p>
            <a:pPr>
              <a:lnSpc>
                <a:spcPct val="100000"/>
              </a:lnSpc>
            </a:pPr>
            <a:fld id="{CAA3401B-21EC-4F37-BE2D-24D185FCAF0E}" type="slidenum">
              <a:rPr lang="en-US" sz="1200">
                <a:solidFill>
                  <a:srgbClr val="8B8B8B"/>
                </a:solidFill>
                <a:latin typeface="Arial"/>
              </a:rPr>
              <a:pPr>
                <a:lnSpc>
                  <a:spcPct val="100000"/>
                </a:lnSpc>
              </a:pPr>
              <a:t>37</a:t>
            </a:fld>
            <a:endParaRPr/>
          </a:p>
        </p:txBody>
      </p:sp>
      <p:sp>
        <p:nvSpPr>
          <p:cNvPr id="427" name="CustomShape 3"/>
          <p:cNvSpPr/>
          <p:nvPr/>
        </p:nvSpPr>
        <p:spPr>
          <a:xfrm>
            <a:off x="5065200" y="1554480"/>
            <a:ext cx="3948840" cy="1005840"/>
          </a:xfrm>
          <a:prstGeom prst="wedgeRectCallout">
            <a:avLst>
              <a:gd name="adj1" fmla="val -65298"/>
              <a:gd name="adj2" fmla="val 243573"/>
            </a:avLst>
          </a:prstGeom>
          <a:solidFill>
            <a:srgbClr val="CFE7F5"/>
          </a:solidFill>
          <a:ln>
            <a:solidFill>
              <a:srgbClr val="808080"/>
            </a:solidFill>
          </a:ln>
        </p:spPr>
        <p:txBody>
          <a:bodyPr wrap="none" lIns="90000" tIns="45000" rIns="90000" bIns="45000" anchor="ctr"/>
          <a:lstStyle/>
          <a:p>
            <a:pPr algn="ctr"/>
            <a:r>
              <a:rPr lang="en-US" dirty="0"/>
              <a:t>We make sure that Query2 will not
change since it is the blocker</a:t>
            </a:r>
            <a:endParaRPr dirty="0"/>
          </a:p>
        </p:txBody>
      </p:sp>
      <p:sp>
        <p:nvSpPr>
          <p:cNvPr id="428" name="CustomShape 4"/>
          <p:cNvSpPr/>
          <p:nvPr/>
        </p:nvSpPr>
        <p:spPr>
          <a:xfrm>
            <a:off x="190368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29" name="CustomShape 5"/>
          <p:cNvSpPr/>
          <p:nvPr/>
        </p:nvSpPr>
        <p:spPr>
          <a:xfrm>
            <a:off x="188784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30" name="CustomShape 6"/>
          <p:cNvSpPr/>
          <p:nvPr/>
        </p:nvSpPr>
        <p:spPr>
          <a:xfrm>
            <a:off x="2524680" y="3069360"/>
            <a:ext cx="5400" cy="250920"/>
          </a:xfrm>
          <a:prstGeom prst="straightConnector1">
            <a:avLst/>
          </a:prstGeom>
          <a:ln w="9360">
            <a:solidFill>
              <a:srgbClr val="4A7EBB"/>
            </a:solidFill>
            <a:round/>
            <a:tailEnd type="triangle" w="med" len="med"/>
          </a:ln>
        </p:spPr>
      </p:sp>
      <p:sp>
        <p:nvSpPr>
          <p:cNvPr id="431" name="CustomShape 7"/>
          <p:cNvSpPr/>
          <p:nvPr/>
        </p:nvSpPr>
        <p:spPr>
          <a:xfrm>
            <a:off x="114048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32" name="CustomShape 8"/>
          <p:cNvSpPr/>
          <p:nvPr/>
        </p:nvSpPr>
        <p:spPr>
          <a:xfrm>
            <a:off x="257688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33" name="CustomShape 9"/>
          <p:cNvSpPr/>
          <p:nvPr/>
        </p:nvSpPr>
        <p:spPr>
          <a:xfrm flipH="1">
            <a:off x="1782360" y="3628080"/>
            <a:ext cx="292680" cy="268560"/>
          </a:xfrm>
          <a:prstGeom prst="straightConnector1">
            <a:avLst/>
          </a:prstGeom>
          <a:ln w="9360">
            <a:solidFill>
              <a:srgbClr val="4A7EBB"/>
            </a:solidFill>
            <a:round/>
            <a:tailEnd type="triangle" w="med" len="med"/>
          </a:ln>
        </p:spPr>
      </p:sp>
      <p:sp>
        <p:nvSpPr>
          <p:cNvPr id="434" name="CustomShape 10"/>
          <p:cNvSpPr/>
          <p:nvPr/>
        </p:nvSpPr>
        <p:spPr>
          <a:xfrm>
            <a:off x="2984760" y="3628080"/>
            <a:ext cx="234360" cy="268560"/>
          </a:xfrm>
          <a:prstGeom prst="straightConnector1">
            <a:avLst/>
          </a:prstGeom>
          <a:ln w="9360">
            <a:solidFill>
              <a:srgbClr val="4A7EBB"/>
            </a:solidFill>
            <a:round/>
            <a:tailEnd type="triangle" w="med" len="med"/>
          </a:ln>
        </p:spPr>
      </p:sp>
      <p:sp>
        <p:nvSpPr>
          <p:cNvPr id="435" name="CustomShape 11"/>
          <p:cNvSpPr/>
          <p:nvPr/>
        </p:nvSpPr>
        <p:spPr>
          <a:xfrm>
            <a:off x="184968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36" name="CustomShape 12"/>
          <p:cNvSpPr/>
          <p:nvPr/>
        </p:nvSpPr>
        <p:spPr>
          <a:xfrm>
            <a:off x="3372480" y="4473000"/>
            <a:ext cx="1284840" cy="359640"/>
          </a:xfrm>
          <a:prstGeom prst="ellipse">
            <a:avLst/>
          </a:prstGeom>
          <a:solidFill>
            <a:srgbClr val="FF0000"/>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37" name="CustomShape 13"/>
          <p:cNvSpPr/>
          <p:nvPr/>
        </p:nvSpPr>
        <p:spPr>
          <a:xfrm flipH="1">
            <a:off x="2491560" y="4204440"/>
            <a:ext cx="272520" cy="268560"/>
          </a:xfrm>
          <a:prstGeom prst="straightConnector1">
            <a:avLst/>
          </a:prstGeom>
          <a:ln w="9360">
            <a:solidFill>
              <a:srgbClr val="4A7EBB"/>
            </a:solidFill>
            <a:round/>
            <a:tailEnd type="triangle" w="med" len="med"/>
          </a:ln>
        </p:spPr>
      </p:sp>
      <p:sp>
        <p:nvSpPr>
          <p:cNvPr id="438" name="CustomShape 14"/>
          <p:cNvSpPr/>
          <p:nvPr/>
        </p:nvSpPr>
        <p:spPr>
          <a:xfrm>
            <a:off x="367416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Shape 1"/>
          <p:cNvSpPr txBox="1"/>
          <p:nvPr/>
        </p:nvSpPr>
        <p:spPr>
          <a:xfrm>
            <a:off x="457920" y="275400"/>
            <a:ext cx="8229240" cy="1142640"/>
          </a:xfrm>
          <a:prstGeom prst="rect">
            <a:avLst/>
          </a:prstGeom>
        </p:spPr>
        <p:txBody>
          <a:bodyPr wrap="none" lIns="0" tIns="0" rIns="0" bIns="0" anchor="ctr"/>
          <a:lstStyle/>
          <a:p>
            <a:pPr algn="ctr"/>
            <a:r>
              <a:rPr lang="en-US" sz="4400" dirty="0">
                <a:latin typeface="Calibri" pitchFamily="34" charset="0"/>
              </a:rPr>
              <a:t>Problem definition</a:t>
            </a:r>
            <a:endParaRPr sz="4400" dirty="0">
              <a:latin typeface="Calibri" pitchFamily="34" charset="0"/>
            </a:endParaRPr>
          </a:p>
        </p:txBody>
      </p:sp>
      <p:sp>
        <p:nvSpPr>
          <p:cNvPr id="440" name="TextShape 2"/>
          <p:cNvSpPr txBox="1"/>
          <p:nvPr/>
        </p:nvSpPr>
        <p:spPr>
          <a:xfrm>
            <a:off x="457920" y="1600920"/>
            <a:ext cx="8229240" cy="4525560"/>
          </a:xfrm>
          <a:prstGeom prst="rect">
            <a:avLst/>
          </a:prstGeom>
        </p:spPr>
        <p:txBody>
          <a:bodyPr wrap="none" lIns="0" tIns="0" rIns="0" bIns="0"/>
          <a:lstStyle/>
          <a:p>
            <a:pPr algn="just">
              <a:buFont typeface="Arial" pitchFamily="34" charset="0"/>
              <a:buChar char="•"/>
            </a:pPr>
            <a:r>
              <a:rPr lang="en-US" sz="2400" i="1" dirty="0" smtClean="0">
                <a:latin typeface="Calibri" pitchFamily="34" charset="0"/>
              </a:rPr>
              <a:t>Changes on a database schema may cause</a:t>
            </a:r>
          </a:p>
          <a:p>
            <a:pPr algn="just"/>
            <a:r>
              <a:rPr lang="en-US" sz="2400" i="1" dirty="0" smtClean="0">
                <a:latin typeface="Calibri" pitchFamily="34" charset="0"/>
              </a:rPr>
              <a:t>inconsistency in applications that use that database,</a:t>
            </a:r>
          </a:p>
          <a:p>
            <a:pPr algn="just"/>
            <a:r>
              <a:rPr lang="en-US" sz="2400" i="1" dirty="0" smtClean="0">
                <a:latin typeface="Calibri" pitchFamily="34" charset="0"/>
              </a:rPr>
              <a:t>is there a way to regulate that?</a:t>
            </a:r>
          </a:p>
          <a:p>
            <a:pPr algn="just">
              <a:buFont typeface="Arial" pitchFamily="34" charset="0"/>
              <a:buChar char="•"/>
            </a:pPr>
            <a:r>
              <a:rPr lang="en-US" sz="2400" b="1" i="1" dirty="0" smtClean="0">
                <a:latin typeface="Calibri" pitchFamily="34" charset="0"/>
              </a:rPr>
              <a:t>If there is such a way of accepting or rejecting a</a:t>
            </a:r>
          </a:p>
          <a:p>
            <a:pPr algn="just"/>
            <a:r>
              <a:rPr lang="en-US" sz="2400" b="1" i="1" dirty="0" smtClean="0">
                <a:latin typeface="Calibri" pitchFamily="34" charset="0"/>
              </a:rPr>
              <a:t>change, could we satisfy it by rewriting the</a:t>
            </a:r>
          </a:p>
          <a:p>
            <a:pPr algn="just"/>
            <a:r>
              <a:rPr lang="en-US" sz="2400" b="1" i="1" dirty="0" smtClean="0">
                <a:latin typeface="Calibri" pitchFamily="34" charset="0"/>
              </a:rPr>
              <a:t>database schema?</a:t>
            </a:r>
          </a:p>
          <a:p>
            <a:pPr algn="just">
              <a:buFont typeface="Arial" pitchFamily="34" charset="0"/>
              <a:buChar char="•"/>
            </a:pPr>
            <a:r>
              <a:rPr lang="en-US" sz="2400" i="1" dirty="0" smtClean="0">
                <a:latin typeface="Calibri" pitchFamily="34" charset="0"/>
              </a:rPr>
              <a:t>If there are conflicts between the applications on</a:t>
            </a:r>
          </a:p>
          <a:p>
            <a:pPr algn="just"/>
            <a:r>
              <a:rPr lang="en-US" sz="2400" i="1" dirty="0" smtClean="0">
                <a:latin typeface="Calibri" pitchFamily="34" charset="0"/>
              </a:rPr>
              <a:t>acceptance or rejection of a change, is there a</a:t>
            </a:r>
          </a:p>
          <a:p>
            <a:pPr algn="just"/>
            <a:r>
              <a:rPr lang="en-US" sz="2400" i="1" dirty="0" smtClean="0">
                <a:latin typeface="Calibri" pitchFamily="34" charset="0"/>
              </a:rPr>
              <a:t>possibility of satisfying both?</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Shape 1"/>
          <p:cNvSpPr txBox="1"/>
          <p:nvPr/>
        </p:nvSpPr>
        <p:spPr>
          <a:xfrm>
            <a:off x="722160" y="4406760"/>
            <a:ext cx="7772040" cy="1361880"/>
          </a:xfrm>
          <a:prstGeom prst="rect">
            <a:avLst/>
          </a:prstGeom>
        </p:spPr>
        <p:txBody>
          <a:bodyPr/>
          <a:lstStyle/>
          <a:p>
            <a:pPr>
              <a:lnSpc>
                <a:spcPct val="100000"/>
              </a:lnSpc>
            </a:pPr>
            <a:r>
              <a:rPr lang="en-US" sz="4000" b="1">
                <a:solidFill>
                  <a:srgbClr val="000000"/>
                </a:solidFill>
                <a:latin typeface="Calibri"/>
              </a:rPr>
              <a:t>Rewriting</a:t>
            </a:r>
            <a:endParaRPr/>
          </a:p>
        </p:txBody>
      </p:sp>
      <p:sp>
        <p:nvSpPr>
          <p:cNvPr id="442" name="TextShape 2"/>
          <p:cNvSpPr txBox="1"/>
          <p:nvPr/>
        </p:nvSpPr>
        <p:spPr>
          <a:xfrm>
            <a:off x="722160" y="2906640"/>
            <a:ext cx="7772040" cy="1499760"/>
          </a:xfrm>
          <a:prstGeom prst="rect">
            <a:avLst/>
          </a:prstGeom>
        </p:spPr>
        <p:txBody>
          <a:bodyPr anchor="b"/>
          <a:lstStyle/>
          <a:p>
            <a:pPr>
              <a:lnSpc>
                <a:spcPct val="100000"/>
              </a:lnSpc>
            </a:pPr>
            <a:r>
              <a:rPr lang="en-US" sz="2000">
                <a:solidFill>
                  <a:srgbClr val="8B8B8B"/>
                </a:solidFill>
                <a:latin typeface="Calibri"/>
              </a:rPr>
              <a:t>Background Information</a:t>
            </a:r>
            <a:endParaRPr/>
          </a:p>
          <a:p>
            <a:pPr>
              <a:lnSpc>
                <a:spcPct val="100000"/>
              </a:lnSpc>
            </a:pPr>
            <a:r>
              <a:rPr lang="en-US" sz="2000">
                <a:solidFill>
                  <a:srgbClr val="8B8B8B"/>
                </a:solidFill>
                <a:latin typeface="Calibri"/>
              </a:rPr>
              <a:t>Message propagation</a:t>
            </a:r>
            <a:endParaRPr/>
          </a:p>
          <a:p>
            <a:pPr>
              <a:lnSpc>
                <a:spcPct val="100000"/>
              </a:lnSpc>
            </a:pPr>
            <a:r>
              <a:rPr lang="en-US" sz="2000">
                <a:solidFill>
                  <a:srgbClr val="8B8B8B"/>
                </a:solidFill>
                <a:latin typeface="Calibri"/>
              </a:rPr>
              <a:t>Path check</a:t>
            </a:r>
            <a:endParaRPr/>
          </a:p>
          <a:p>
            <a:pPr>
              <a:lnSpc>
                <a:spcPct val="100000"/>
              </a:lnSpc>
            </a:pPr>
            <a:r>
              <a:rPr lang="en-US" sz="2000">
                <a:solidFill>
                  <a:srgbClr val="8B8B8B"/>
                </a:solidFill>
                <a:latin typeface="Calibri"/>
              </a:rPr>
              <a:t>Rewriting</a:t>
            </a:r>
            <a:endParaRPr/>
          </a:p>
          <a:p>
            <a:pPr>
              <a:lnSpc>
                <a:spcPct val="100000"/>
              </a:lnSpc>
            </a:pPr>
            <a:r>
              <a:rPr lang="en-US" sz="2000">
                <a:solidFill>
                  <a:srgbClr val="8B8B8B"/>
                </a:solidFill>
                <a:latin typeface="Calibri"/>
              </a:rPr>
              <a:t>Experiments and Results</a:t>
            </a:r>
            <a:endParaRPr/>
          </a:p>
        </p:txBody>
      </p:sp>
      <p:sp>
        <p:nvSpPr>
          <p:cNvPr id="443" name="TextShape 3"/>
          <p:cNvSpPr txBox="1"/>
          <p:nvPr/>
        </p:nvSpPr>
        <p:spPr>
          <a:xfrm>
            <a:off x="6553080" y="6356520"/>
            <a:ext cx="2133360" cy="364680"/>
          </a:xfrm>
          <a:prstGeom prst="rect">
            <a:avLst/>
          </a:prstGeom>
        </p:spPr>
        <p:txBody>
          <a:bodyPr anchor="ctr"/>
          <a:lstStyle/>
          <a:p>
            <a:pPr>
              <a:lnSpc>
                <a:spcPct val="100000"/>
              </a:lnSpc>
            </a:pPr>
            <a:fld id="{01B87748-CB85-410B-AB6B-317CE7EAB241}" type="slidenum">
              <a:rPr lang="en-US" sz="1200">
                <a:solidFill>
                  <a:srgbClr val="8B8B8B"/>
                </a:solidFill>
                <a:latin typeface="Arial"/>
              </a:rPr>
              <a:pPr>
                <a:lnSpc>
                  <a:spcPct val="100000"/>
                </a:lnSpc>
              </a:pPr>
              <a:t>39</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760"/>
            <a:ext cx="7772040" cy="1361880"/>
          </a:xfrm>
          <a:prstGeom prst="rect">
            <a:avLst/>
          </a:prstGeom>
        </p:spPr>
        <p:txBody>
          <a:bodyPr/>
          <a:lstStyle/>
          <a:p>
            <a:pPr>
              <a:lnSpc>
                <a:spcPct val="100000"/>
              </a:lnSpc>
            </a:pPr>
            <a:r>
              <a:rPr lang="en-US" sz="4000" b="1">
                <a:solidFill>
                  <a:srgbClr val="000000"/>
                </a:solidFill>
                <a:latin typeface="Calibri"/>
              </a:rPr>
              <a:t>Background</a:t>
            </a:r>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a:solidFill>
                  <a:srgbClr val="8B8B8B"/>
                </a:solidFill>
                <a:latin typeface="Calibri"/>
              </a:rPr>
              <a:t>Background</a:t>
            </a:r>
            <a:endParaRPr/>
          </a:p>
          <a:p>
            <a:pPr>
              <a:lnSpc>
                <a:spcPct val="100000"/>
              </a:lnSpc>
            </a:pPr>
            <a:r>
              <a:rPr lang="en-US" sz="2000">
                <a:solidFill>
                  <a:srgbClr val="8B8B8B"/>
                </a:solidFill>
                <a:latin typeface="Calibri"/>
              </a:rPr>
              <a:t>Message propagation</a:t>
            </a:r>
            <a:endParaRPr/>
          </a:p>
          <a:p>
            <a:pPr>
              <a:lnSpc>
                <a:spcPct val="100000"/>
              </a:lnSpc>
            </a:pPr>
            <a:r>
              <a:rPr lang="en-US" sz="2000">
                <a:solidFill>
                  <a:srgbClr val="8B8B8B"/>
                </a:solidFill>
                <a:latin typeface="Calibri"/>
              </a:rPr>
              <a:t>Path check</a:t>
            </a:r>
            <a:endParaRPr/>
          </a:p>
          <a:p>
            <a:pPr>
              <a:lnSpc>
                <a:spcPct val="100000"/>
              </a:lnSpc>
            </a:pPr>
            <a:r>
              <a:rPr lang="en-US" sz="2000">
                <a:solidFill>
                  <a:srgbClr val="8B8B8B"/>
                </a:solidFill>
                <a:latin typeface="Calibri"/>
              </a:rPr>
              <a:t>Rewriting</a:t>
            </a:r>
            <a:endParaRPr/>
          </a:p>
          <a:p>
            <a:pPr>
              <a:lnSpc>
                <a:spcPct val="100000"/>
              </a:lnSpc>
            </a:pPr>
            <a:r>
              <a:rPr lang="en-US" sz="2000">
                <a:solidFill>
                  <a:srgbClr val="8B8B8B"/>
                </a:solidFill>
                <a:latin typeface="Calibri"/>
              </a:rPr>
              <a:t>Experiments and Results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Rewriting algorithm</a:t>
            </a:r>
            <a:endParaRPr sz="4400" dirty="0">
              <a:latin typeface="Calibri" pitchFamily="34" charset="0"/>
            </a:endParaRPr>
          </a:p>
        </p:txBody>
      </p:sp>
      <p:pic>
        <p:nvPicPr>
          <p:cNvPr id="3" name="Picture 2" descr="algo4.png"/>
          <p:cNvPicPr>
            <a:picLocks noChangeAspect="1"/>
          </p:cNvPicPr>
          <p:nvPr/>
        </p:nvPicPr>
        <p:blipFill>
          <a:blip r:embed="rId2" cstate="print"/>
          <a:stretch>
            <a:fillRect/>
          </a:stretch>
        </p:blipFill>
        <p:spPr>
          <a:xfrm>
            <a:off x="1405333" y="1371600"/>
            <a:ext cx="6333334" cy="510025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Rewriting</a:t>
            </a:r>
            <a:endParaRPr/>
          </a:p>
        </p:txBody>
      </p:sp>
      <p:sp>
        <p:nvSpPr>
          <p:cNvPr id="446" name="TextShape 2"/>
          <p:cNvSpPr txBox="1"/>
          <p:nvPr/>
        </p:nvSpPr>
        <p:spPr>
          <a:xfrm>
            <a:off x="457200" y="1600200"/>
            <a:ext cx="8229240" cy="4525560"/>
          </a:xfrm>
          <a:prstGeom prst="rect">
            <a:avLst/>
          </a:prstGeom>
        </p:spPr>
        <p:txBody>
          <a:bodyPr/>
          <a:lstStyle/>
          <a:p>
            <a:pPr>
              <a:lnSpc>
                <a:spcPct val="100000"/>
              </a:lnSpc>
              <a:buFont typeface="Arial"/>
              <a:buChar char="•"/>
            </a:pPr>
            <a:r>
              <a:rPr lang="en-US" sz="2800" dirty="0">
                <a:solidFill>
                  <a:srgbClr val="000000"/>
                </a:solidFill>
                <a:latin typeface="Calibri" pitchFamily="34" charset="0"/>
              </a:rPr>
              <a:t>If there is no Block, we perform the rewriting.</a:t>
            </a:r>
            <a:endParaRPr sz="2000" dirty="0">
              <a:latin typeface="Calibri" pitchFamily="34" charset="0"/>
            </a:endParaRPr>
          </a:p>
          <a:p>
            <a:pPr>
              <a:lnSpc>
                <a:spcPct val="100000"/>
              </a:lnSpc>
              <a:buFont typeface="Arial"/>
              <a:buChar char="•"/>
            </a:pPr>
            <a:r>
              <a:rPr lang="en-US" sz="2800" dirty="0">
                <a:solidFill>
                  <a:srgbClr val="000000"/>
                </a:solidFill>
                <a:latin typeface="Calibri" pitchFamily="34" charset="0"/>
              </a:rPr>
              <a:t>If there is Block and the initiator of the change is a relation we stop further processing.</a:t>
            </a:r>
            <a:endParaRPr sz="2000" dirty="0">
              <a:latin typeface="Calibri" pitchFamily="34" charset="0"/>
            </a:endParaRPr>
          </a:p>
          <a:p>
            <a:pPr>
              <a:lnSpc>
                <a:spcPct val="100000"/>
              </a:lnSpc>
              <a:buFont typeface="Arial"/>
              <a:buChar char="•"/>
            </a:pPr>
            <a:r>
              <a:rPr lang="en-US" sz="2800" dirty="0">
                <a:solidFill>
                  <a:srgbClr val="000000"/>
                </a:solidFill>
                <a:latin typeface="Calibri" pitchFamily="34" charset="0"/>
              </a:rPr>
              <a:t>Otherwise:</a:t>
            </a:r>
            <a:endParaRPr sz="2000" dirty="0">
              <a:latin typeface="Calibri" pitchFamily="34" charset="0"/>
            </a:endParaRPr>
          </a:p>
          <a:p>
            <a:pPr lvl="1">
              <a:lnSpc>
                <a:spcPct val="100000"/>
              </a:lnSpc>
              <a:buSzPct val="25000"/>
              <a:buFont typeface="StarSymbol"/>
              <a:buChar char=""/>
            </a:pPr>
            <a:r>
              <a:rPr lang="en-US" sz="2800" dirty="0">
                <a:solidFill>
                  <a:srgbClr val="000000"/>
                </a:solidFill>
                <a:latin typeface="Calibri" pitchFamily="34" charset="0"/>
              </a:rPr>
              <a:t>We clone the Modules that are part of a block path and were informed by Path Check and we perform the rewrite on the clones</a:t>
            </a:r>
            <a:endParaRPr sz="2000" dirty="0">
              <a:latin typeface="Calibri" pitchFamily="34" charset="0"/>
            </a:endParaRPr>
          </a:p>
          <a:p>
            <a:pPr lvl="1">
              <a:lnSpc>
                <a:spcPct val="100000"/>
              </a:lnSpc>
              <a:buSzPct val="25000"/>
              <a:buFont typeface="StarSymbol"/>
              <a:buChar char=""/>
            </a:pPr>
            <a:r>
              <a:rPr lang="en-US" sz="2800" dirty="0">
                <a:solidFill>
                  <a:srgbClr val="000000"/>
                </a:solidFill>
                <a:latin typeface="Calibri" pitchFamily="34" charset="0"/>
              </a:rPr>
              <a:t>We perform the rewrite on the Module if it is not part of a block path.</a:t>
            </a:r>
            <a:endParaRPr sz="2000" dirty="0">
              <a:latin typeface="Calibri" pitchFamily="34" charset="0"/>
            </a:endParaRPr>
          </a:p>
        </p:txBody>
      </p:sp>
      <p:sp>
        <p:nvSpPr>
          <p:cNvPr id="447" name="TextShape 3"/>
          <p:cNvSpPr txBox="1"/>
          <p:nvPr/>
        </p:nvSpPr>
        <p:spPr>
          <a:xfrm>
            <a:off x="6553080" y="6356520"/>
            <a:ext cx="2133360" cy="364680"/>
          </a:xfrm>
          <a:prstGeom prst="rect">
            <a:avLst/>
          </a:prstGeom>
        </p:spPr>
        <p:txBody>
          <a:bodyPr anchor="ctr"/>
          <a:lstStyle/>
          <a:p>
            <a:pPr>
              <a:lnSpc>
                <a:spcPct val="100000"/>
              </a:lnSpc>
            </a:pPr>
            <a:fld id="{E5005292-82BC-43B6-94DF-27A269AEBCFF}" type="slidenum">
              <a:rPr lang="en-US" sz="1200">
                <a:solidFill>
                  <a:srgbClr val="8B8B8B"/>
                </a:solidFill>
                <a:latin typeface="Arial"/>
              </a:rPr>
              <a:pPr>
                <a:lnSpc>
                  <a:spcPct val="100000"/>
                </a:lnSpc>
              </a:pPr>
              <a:t>41</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Rewriting</a:t>
            </a:r>
            <a:endParaRPr/>
          </a:p>
        </p:txBody>
      </p:sp>
      <p:sp>
        <p:nvSpPr>
          <p:cNvPr id="449" name="TextShape 2"/>
          <p:cNvSpPr txBox="1"/>
          <p:nvPr/>
        </p:nvSpPr>
        <p:spPr>
          <a:xfrm>
            <a:off x="6553080" y="6356520"/>
            <a:ext cx="2133360" cy="364680"/>
          </a:xfrm>
          <a:prstGeom prst="rect">
            <a:avLst/>
          </a:prstGeom>
        </p:spPr>
        <p:txBody>
          <a:bodyPr anchor="ctr"/>
          <a:lstStyle/>
          <a:p>
            <a:pPr>
              <a:lnSpc>
                <a:spcPct val="100000"/>
              </a:lnSpc>
            </a:pPr>
            <a:fld id="{0989C5FB-8DE1-4EFD-AB8E-01F4517EF15B}" type="slidenum">
              <a:rPr lang="en-US" sz="1200">
                <a:solidFill>
                  <a:srgbClr val="8B8B8B"/>
                </a:solidFill>
                <a:latin typeface="Arial"/>
              </a:rPr>
              <a:pPr>
                <a:lnSpc>
                  <a:spcPct val="100000"/>
                </a:lnSpc>
              </a:pPr>
              <a:t>42</a:t>
            </a:fld>
            <a:endParaRPr/>
          </a:p>
        </p:txBody>
      </p:sp>
      <p:sp>
        <p:nvSpPr>
          <p:cNvPr id="450" name="CustomShape 3"/>
          <p:cNvSpPr/>
          <p:nvPr/>
        </p:nvSpPr>
        <p:spPr>
          <a:xfrm>
            <a:off x="658476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51" name="CustomShape 4"/>
          <p:cNvSpPr/>
          <p:nvPr/>
        </p:nvSpPr>
        <p:spPr>
          <a:xfrm flipH="1">
            <a:off x="5895720" y="2241360"/>
            <a:ext cx="1261800" cy="250920"/>
          </a:xfrm>
          <a:prstGeom prst="straightConnector1">
            <a:avLst/>
          </a:prstGeom>
          <a:ln w="9360">
            <a:solidFill>
              <a:srgbClr val="4A7EBB"/>
            </a:solidFill>
            <a:custDash>
              <a:ds d="140000" sp="105000"/>
            </a:custDash>
            <a:round/>
            <a:tailEnd type="triangle" w="med" len="med"/>
          </a:ln>
        </p:spPr>
      </p:sp>
      <p:sp>
        <p:nvSpPr>
          <p:cNvPr id="452" name="CustomShape 5"/>
          <p:cNvSpPr/>
          <p:nvPr/>
        </p:nvSpPr>
        <p:spPr>
          <a:xfrm flipH="1">
            <a:off x="5164200" y="2800080"/>
            <a:ext cx="261000" cy="268560"/>
          </a:xfrm>
          <a:prstGeom prst="straightConnector1">
            <a:avLst/>
          </a:prstGeom>
          <a:ln w="9360">
            <a:solidFill>
              <a:srgbClr val="4A7EBB"/>
            </a:solidFill>
            <a:custDash>
              <a:ds d="140000" sp="105000"/>
            </a:custDash>
            <a:round/>
            <a:tailEnd type="triangle" w="med" len="med"/>
          </a:ln>
        </p:spPr>
      </p:sp>
      <p:sp>
        <p:nvSpPr>
          <p:cNvPr id="453" name="CustomShape 6"/>
          <p:cNvSpPr/>
          <p:nvPr/>
        </p:nvSpPr>
        <p:spPr>
          <a:xfrm>
            <a:off x="6366600" y="2800080"/>
            <a:ext cx="261000" cy="268560"/>
          </a:xfrm>
          <a:prstGeom prst="straightConnector1">
            <a:avLst/>
          </a:prstGeom>
          <a:ln w="9360">
            <a:solidFill>
              <a:srgbClr val="4A7EBB"/>
            </a:solidFill>
            <a:custDash>
              <a:ds d="140000" sp="105000"/>
            </a:custDash>
            <a:round/>
            <a:tailEnd type="triangle" w="med" len="med"/>
          </a:ln>
        </p:spPr>
      </p:sp>
      <p:sp>
        <p:nvSpPr>
          <p:cNvPr id="454" name="CustomShape 7"/>
          <p:cNvSpPr/>
          <p:nvPr/>
        </p:nvSpPr>
        <p:spPr>
          <a:xfrm>
            <a:off x="52315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55" name="CustomShape 8"/>
          <p:cNvSpPr/>
          <p:nvPr/>
        </p:nvSpPr>
        <p:spPr>
          <a:xfrm>
            <a:off x="6067368" y="2389632"/>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56" name="CustomShape 9"/>
          <p:cNvSpPr/>
          <p:nvPr/>
        </p:nvSpPr>
        <p:spPr>
          <a:xfrm>
            <a:off x="450000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57" name="CustomShape 10"/>
          <p:cNvSpPr/>
          <p:nvPr/>
        </p:nvSpPr>
        <p:spPr>
          <a:xfrm>
            <a:off x="5332800" y="296265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58" name="CustomShape 11"/>
          <p:cNvSpPr/>
          <p:nvPr/>
        </p:nvSpPr>
        <p:spPr>
          <a:xfrm>
            <a:off x="596304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59" name="CustomShape 12"/>
          <p:cNvSpPr/>
          <p:nvPr/>
        </p:nvSpPr>
        <p:spPr>
          <a:xfrm>
            <a:off x="6792792" y="2976648"/>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60" name="CustomShape 13"/>
          <p:cNvSpPr/>
          <p:nvPr/>
        </p:nvSpPr>
        <p:spPr>
          <a:xfrm>
            <a:off x="596304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61" name="CustomShape 14"/>
          <p:cNvSpPr/>
          <p:nvPr/>
        </p:nvSpPr>
        <p:spPr>
          <a:xfrm>
            <a:off x="6837840" y="3540528"/>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462" name="CustomShape 15"/>
          <p:cNvSpPr/>
          <p:nvPr/>
        </p:nvSpPr>
        <p:spPr>
          <a:xfrm>
            <a:off x="6627960" y="3429000"/>
            <a:ext cx="360" cy="215640"/>
          </a:xfrm>
          <a:prstGeom prst="straightConnector1">
            <a:avLst/>
          </a:prstGeom>
          <a:ln w="9360">
            <a:solidFill>
              <a:srgbClr val="4A7EBB"/>
            </a:solidFill>
            <a:custDash>
              <a:ds d="140000" sp="105000"/>
            </a:custDash>
            <a:round/>
            <a:tailEnd type="triangle" w="med" len="med"/>
          </a:ln>
        </p:spPr>
      </p:sp>
      <p:sp>
        <p:nvSpPr>
          <p:cNvPr id="463" name="CustomShape 16"/>
          <p:cNvSpPr/>
          <p:nvPr/>
        </p:nvSpPr>
        <p:spPr>
          <a:xfrm>
            <a:off x="751608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64" name="CustomShape 17"/>
          <p:cNvSpPr/>
          <p:nvPr/>
        </p:nvSpPr>
        <p:spPr>
          <a:xfrm>
            <a:off x="7516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65" name="CustomShape 18"/>
          <p:cNvSpPr/>
          <p:nvPr/>
        </p:nvSpPr>
        <p:spPr>
          <a:xfrm>
            <a:off x="7525800" y="3645000"/>
            <a:ext cx="1319760" cy="359640"/>
          </a:xfrm>
          <a:prstGeom prst="ellipse">
            <a:avLst/>
          </a:prstGeom>
          <a:solidFill>
            <a:srgbClr val="FFFFFF"/>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66" name="CustomShape 19"/>
          <p:cNvSpPr/>
          <p:nvPr/>
        </p:nvSpPr>
        <p:spPr>
          <a:xfrm>
            <a:off x="7158600" y="2241360"/>
            <a:ext cx="1022040" cy="250920"/>
          </a:xfrm>
          <a:prstGeom prst="straightConnector1">
            <a:avLst/>
          </a:prstGeom>
          <a:ln w="9360">
            <a:solidFill>
              <a:srgbClr val="4A7EBB"/>
            </a:solidFill>
            <a:round/>
            <a:tailEnd type="triangle" w="med" len="med"/>
          </a:ln>
        </p:spPr>
      </p:sp>
      <p:sp>
        <p:nvSpPr>
          <p:cNvPr id="467" name="CustomShape 20"/>
          <p:cNvSpPr/>
          <p:nvPr/>
        </p:nvSpPr>
        <p:spPr>
          <a:xfrm>
            <a:off x="8181000" y="2853000"/>
            <a:ext cx="360" cy="215640"/>
          </a:xfrm>
          <a:prstGeom prst="straightConnector1">
            <a:avLst/>
          </a:prstGeom>
          <a:ln w="9360">
            <a:solidFill>
              <a:srgbClr val="4A7EBB"/>
            </a:solidFill>
            <a:round/>
            <a:tailEnd type="triangle" w="med" len="med"/>
          </a:ln>
        </p:spPr>
      </p:sp>
      <p:sp>
        <p:nvSpPr>
          <p:cNvPr id="468" name="CustomShape 21"/>
          <p:cNvSpPr/>
          <p:nvPr/>
        </p:nvSpPr>
        <p:spPr>
          <a:xfrm>
            <a:off x="8181000" y="3429000"/>
            <a:ext cx="4680" cy="215640"/>
          </a:xfrm>
          <a:prstGeom prst="straightConnector1">
            <a:avLst/>
          </a:prstGeom>
          <a:ln w="9360">
            <a:solidFill>
              <a:srgbClr val="4A7EBB"/>
            </a:solidFill>
            <a:round/>
            <a:tailEnd type="triangle" w="med" len="med"/>
          </a:ln>
        </p:spPr>
      </p:sp>
      <p:sp>
        <p:nvSpPr>
          <p:cNvPr id="469" name="CustomShape 22"/>
          <p:cNvSpPr/>
          <p:nvPr/>
        </p:nvSpPr>
        <p:spPr>
          <a:xfrm>
            <a:off x="10976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70" name="CustomShape 23"/>
          <p:cNvSpPr/>
          <p:nvPr/>
        </p:nvSpPr>
        <p:spPr>
          <a:xfrm>
            <a:off x="10818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71" name="CustomShape 24"/>
          <p:cNvSpPr/>
          <p:nvPr/>
        </p:nvSpPr>
        <p:spPr>
          <a:xfrm>
            <a:off x="1718640" y="2241360"/>
            <a:ext cx="5400" cy="250920"/>
          </a:xfrm>
          <a:prstGeom prst="straightConnector1">
            <a:avLst/>
          </a:prstGeom>
          <a:ln w="9360">
            <a:solidFill>
              <a:srgbClr val="4A7EBB"/>
            </a:solidFill>
            <a:round/>
            <a:tailEnd type="triangle" w="med" len="med"/>
          </a:ln>
        </p:spPr>
      </p:sp>
      <p:sp>
        <p:nvSpPr>
          <p:cNvPr id="472" name="CustomShape 25"/>
          <p:cNvSpPr/>
          <p:nvPr/>
        </p:nvSpPr>
        <p:spPr>
          <a:xfrm>
            <a:off x="3344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73" name="CustomShape 26"/>
          <p:cNvSpPr/>
          <p:nvPr/>
        </p:nvSpPr>
        <p:spPr>
          <a:xfrm>
            <a:off x="17708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74" name="CustomShape 27"/>
          <p:cNvSpPr/>
          <p:nvPr/>
        </p:nvSpPr>
        <p:spPr>
          <a:xfrm flipH="1">
            <a:off x="976320" y="2800080"/>
            <a:ext cx="292680" cy="268560"/>
          </a:xfrm>
          <a:prstGeom prst="straightConnector1">
            <a:avLst/>
          </a:prstGeom>
          <a:ln w="9360">
            <a:solidFill>
              <a:srgbClr val="4A7EBB"/>
            </a:solidFill>
            <a:round/>
            <a:tailEnd type="triangle" w="med" len="med"/>
          </a:ln>
        </p:spPr>
      </p:sp>
      <p:sp>
        <p:nvSpPr>
          <p:cNvPr id="475" name="CustomShape 28"/>
          <p:cNvSpPr/>
          <p:nvPr/>
        </p:nvSpPr>
        <p:spPr>
          <a:xfrm>
            <a:off x="2178720" y="2800080"/>
            <a:ext cx="234360" cy="268560"/>
          </a:xfrm>
          <a:prstGeom prst="straightConnector1">
            <a:avLst/>
          </a:prstGeom>
          <a:ln w="9360">
            <a:solidFill>
              <a:srgbClr val="4A7EBB"/>
            </a:solidFill>
            <a:round/>
            <a:tailEnd type="triangle" w="med" len="med"/>
          </a:ln>
        </p:spPr>
      </p:sp>
      <p:sp>
        <p:nvSpPr>
          <p:cNvPr id="476" name="CustomShape 29"/>
          <p:cNvSpPr/>
          <p:nvPr/>
        </p:nvSpPr>
        <p:spPr>
          <a:xfrm>
            <a:off x="10436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77" name="CustomShape 30"/>
          <p:cNvSpPr/>
          <p:nvPr/>
        </p:nvSpPr>
        <p:spPr>
          <a:xfrm>
            <a:off x="2566440" y="3645000"/>
            <a:ext cx="1284840" cy="359640"/>
          </a:xfrm>
          <a:prstGeom prst="ellipse">
            <a:avLst/>
          </a:prstGeom>
          <a:solidFill>
            <a:srgbClr val="FFFFFF"/>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78" name="CustomShape 31"/>
          <p:cNvSpPr/>
          <p:nvPr/>
        </p:nvSpPr>
        <p:spPr>
          <a:xfrm flipH="1">
            <a:off x="1685520" y="3376440"/>
            <a:ext cx="272520" cy="268560"/>
          </a:xfrm>
          <a:prstGeom prst="straightConnector1">
            <a:avLst/>
          </a:prstGeom>
          <a:ln w="9360">
            <a:solidFill>
              <a:srgbClr val="4A7EBB"/>
            </a:solidFill>
            <a:round/>
            <a:tailEnd type="triangle" w="med" len="med"/>
          </a:ln>
        </p:spPr>
      </p:sp>
      <p:sp>
        <p:nvSpPr>
          <p:cNvPr id="479" name="CustomShape 32"/>
          <p:cNvSpPr/>
          <p:nvPr/>
        </p:nvSpPr>
        <p:spPr>
          <a:xfrm>
            <a:off x="2868120" y="3376440"/>
            <a:ext cx="340920" cy="268560"/>
          </a:xfrm>
          <a:prstGeom prst="straightConnector1">
            <a:avLst/>
          </a:prstGeom>
          <a:ln w="9360">
            <a:solidFill>
              <a:srgbClr val="4A7EBB"/>
            </a:solidFill>
            <a:round/>
            <a:tailEnd type="triangle" w="med" len="med"/>
          </a:ln>
        </p:spPr>
      </p:sp>
      <p:sp>
        <p:nvSpPr>
          <p:cNvPr id="480" name="CustomShape 33"/>
          <p:cNvSpPr/>
          <p:nvPr/>
        </p:nvSpPr>
        <p:spPr>
          <a:xfrm>
            <a:off x="2964960" y="2430000"/>
            <a:ext cx="1604160" cy="496080"/>
          </a:xfrm>
          <a:prstGeom prst="wedgeRectCallout">
            <a:avLst>
              <a:gd name="adj1" fmla="val -46236"/>
              <a:gd name="adj2" fmla="val 103020"/>
            </a:avLst>
          </a:prstGeom>
          <a:solidFill>
            <a:srgbClr val="CFE7F5"/>
          </a:solidFill>
          <a:ln>
            <a:solidFill>
              <a:srgbClr val="808080"/>
            </a:solidFill>
          </a:ln>
        </p:spPr>
        <p:txBody>
          <a:bodyPr wrap="none" lIns="90000" tIns="45000" rIns="90000" bIns="45000" anchor="ctr"/>
          <a:lstStyle/>
          <a:p>
            <a:pPr algn="ctr"/>
            <a:r>
              <a:rPr lang="en-US" dirty="0"/>
              <a:t>Keep current&amp;
produce new</a:t>
            </a:r>
            <a:endParaRPr dirty="0"/>
          </a:p>
        </p:txBody>
      </p:sp>
      <p:sp>
        <p:nvSpPr>
          <p:cNvPr id="481" name="CustomShape 34"/>
          <p:cNvSpPr/>
          <p:nvPr/>
        </p:nvSpPr>
        <p:spPr>
          <a:xfrm>
            <a:off x="2350080" y="1828800"/>
            <a:ext cx="1620720" cy="482400"/>
          </a:xfrm>
          <a:prstGeom prst="wedgeRectCallout">
            <a:avLst>
              <a:gd name="adj1" fmla="val -51083"/>
              <a:gd name="adj2" fmla="val 114474"/>
            </a:avLst>
          </a:prstGeom>
          <a:solidFill>
            <a:srgbClr val="CFE7F5"/>
          </a:solidFill>
          <a:ln>
            <a:solidFill>
              <a:srgbClr val="808080"/>
            </a:solidFill>
          </a:ln>
        </p:spPr>
        <p:txBody>
          <a:bodyPr wrap="none" lIns="90000" tIns="45000" rIns="90000" bIns="45000" anchor="ctr"/>
          <a:lstStyle/>
          <a:p>
            <a:pPr algn="ctr"/>
            <a:r>
              <a:rPr lang="en-US" dirty="0"/>
              <a:t>Keep current&amp;
produce new</a:t>
            </a:r>
            <a:endParaRPr dirty="0"/>
          </a:p>
        </p:txBody>
      </p:sp>
      <p:sp>
        <p:nvSpPr>
          <p:cNvPr id="482" name="CustomShape 35"/>
          <p:cNvSpPr/>
          <p:nvPr/>
        </p:nvSpPr>
        <p:spPr>
          <a:xfrm>
            <a:off x="2602080" y="4302000"/>
            <a:ext cx="1277280" cy="544320"/>
          </a:xfrm>
          <a:prstGeom prst="wedgeRectCallout">
            <a:avLst>
              <a:gd name="adj1" fmla="val 13196"/>
              <a:gd name="adj2" fmla="val -103686"/>
            </a:avLst>
          </a:prstGeom>
          <a:solidFill>
            <a:srgbClr val="CFE7F5"/>
          </a:solidFill>
          <a:ln>
            <a:solidFill>
              <a:srgbClr val="808080"/>
            </a:solidFill>
          </a:ln>
        </p:spPr>
        <p:txBody>
          <a:bodyPr wrap="none" lIns="90000" tIns="45000" rIns="90000" bIns="45000" anchor="ctr"/>
          <a:lstStyle/>
          <a:p>
            <a:pPr algn="ctr"/>
            <a:r>
              <a:rPr lang="en-US" dirty="0"/>
              <a:t>Keep only
current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TextShape 1"/>
          <p:cNvSpPr txBox="1"/>
          <p:nvPr/>
        </p:nvSpPr>
        <p:spPr>
          <a:xfrm>
            <a:off x="722160" y="4406760"/>
            <a:ext cx="7772040" cy="1361880"/>
          </a:xfrm>
          <a:prstGeom prst="rect">
            <a:avLst/>
          </a:prstGeom>
        </p:spPr>
        <p:txBody>
          <a:bodyPr/>
          <a:lstStyle/>
          <a:p>
            <a:pPr>
              <a:lnSpc>
                <a:spcPct val="100000"/>
              </a:lnSpc>
            </a:pPr>
            <a:r>
              <a:rPr lang="en-US" sz="4000" b="1">
                <a:solidFill>
                  <a:srgbClr val="000000"/>
                </a:solidFill>
                <a:latin typeface="Calibri"/>
              </a:rPr>
              <a:t>Experiments and results</a:t>
            </a:r>
            <a:endParaRPr/>
          </a:p>
        </p:txBody>
      </p:sp>
      <p:sp>
        <p:nvSpPr>
          <p:cNvPr id="484" name="TextShape 2"/>
          <p:cNvSpPr txBox="1"/>
          <p:nvPr/>
        </p:nvSpPr>
        <p:spPr>
          <a:xfrm>
            <a:off x="722160" y="2906640"/>
            <a:ext cx="7772040" cy="1499760"/>
          </a:xfrm>
          <a:prstGeom prst="rect">
            <a:avLst/>
          </a:prstGeom>
        </p:spPr>
        <p:txBody>
          <a:bodyPr anchor="b"/>
          <a:lstStyle/>
          <a:p>
            <a:pPr>
              <a:lnSpc>
                <a:spcPct val="100000"/>
              </a:lnSpc>
            </a:pPr>
            <a:r>
              <a:rPr lang="en-US" sz="2000">
                <a:solidFill>
                  <a:srgbClr val="8B8B8B"/>
                </a:solidFill>
                <a:latin typeface="Calibri"/>
              </a:rPr>
              <a:t>Background Information</a:t>
            </a:r>
            <a:endParaRPr/>
          </a:p>
          <a:p>
            <a:pPr>
              <a:lnSpc>
                <a:spcPct val="100000"/>
              </a:lnSpc>
            </a:pPr>
            <a:r>
              <a:rPr lang="en-US" sz="2000">
                <a:solidFill>
                  <a:srgbClr val="8B8B8B"/>
                </a:solidFill>
                <a:latin typeface="Calibri"/>
              </a:rPr>
              <a:t>Message propagation</a:t>
            </a:r>
            <a:endParaRPr/>
          </a:p>
          <a:p>
            <a:pPr>
              <a:lnSpc>
                <a:spcPct val="100000"/>
              </a:lnSpc>
            </a:pPr>
            <a:r>
              <a:rPr lang="en-US" sz="2000">
                <a:solidFill>
                  <a:srgbClr val="8B8B8B"/>
                </a:solidFill>
                <a:latin typeface="Calibri"/>
              </a:rPr>
              <a:t>Path check</a:t>
            </a:r>
            <a:endParaRPr/>
          </a:p>
          <a:p>
            <a:pPr>
              <a:lnSpc>
                <a:spcPct val="100000"/>
              </a:lnSpc>
            </a:pPr>
            <a:r>
              <a:rPr lang="en-US" sz="2000">
                <a:solidFill>
                  <a:srgbClr val="8B8B8B"/>
                </a:solidFill>
                <a:latin typeface="Calibri"/>
              </a:rPr>
              <a:t>Rewriting</a:t>
            </a:r>
            <a:endParaRPr/>
          </a:p>
          <a:p>
            <a:pPr>
              <a:lnSpc>
                <a:spcPct val="100000"/>
              </a:lnSpc>
            </a:pPr>
            <a:r>
              <a:rPr lang="en-US" sz="2000">
                <a:solidFill>
                  <a:srgbClr val="8B8B8B"/>
                </a:solidFill>
                <a:latin typeface="Calibri"/>
              </a:rPr>
              <a:t>Experiments and Results</a:t>
            </a:r>
            <a:endParaRPr/>
          </a:p>
        </p:txBody>
      </p:sp>
      <p:sp>
        <p:nvSpPr>
          <p:cNvPr id="485" name="TextShape 3"/>
          <p:cNvSpPr txBox="1"/>
          <p:nvPr/>
        </p:nvSpPr>
        <p:spPr>
          <a:xfrm>
            <a:off x="6553080" y="6356520"/>
            <a:ext cx="2133360" cy="364680"/>
          </a:xfrm>
          <a:prstGeom prst="rect">
            <a:avLst/>
          </a:prstGeom>
        </p:spPr>
        <p:txBody>
          <a:bodyPr anchor="ctr"/>
          <a:lstStyle/>
          <a:p>
            <a:pPr>
              <a:lnSpc>
                <a:spcPct val="100000"/>
              </a:lnSpc>
            </a:pPr>
            <a:fld id="{94631D2D-1B15-467E-98C4-2AB7863CB3E7}" type="slidenum">
              <a:rPr lang="en-US" sz="1200">
                <a:solidFill>
                  <a:srgbClr val="8B8B8B"/>
                </a:solidFill>
                <a:latin typeface="Arial"/>
              </a:rPr>
              <a:pPr>
                <a:lnSpc>
                  <a:spcPct val="100000"/>
                </a:lnSpc>
              </a:pPr>
              <a:t>43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Experimental setup</a:t>
            </a:r>
            <a:endParaRPr sz="4400" dirty="0">
              <a:latin typeface="Calibri" pitchFamily="34" charset="0"/>
            </a:endParaRPr>
          </a:p>
        </p:txBody>
      </p:sp>
      <p:sp>
        <p:nvSpPr>
          <p:cNvPr id="5" name="Text Placeholder 4"/>
          <p:cNvSpPr>
            <a:spLocks noGrp="1"/>
          </p:cNvSpPr>
          <p:nvPr>
            <p:ph type="body"/>
          </p:nvPr>
        </p:nvSpPr>
        <p:spPr>
          <a:xfrm>
            <a:off x="457200" y="2971800"/>
            <a:ext cx="8229240" cy="1143000"/>
          </a:xfrm>
        </p:spPr>
        <p:txBody>
          <a:bodyPr/>
          <a:lstStyle/>
          <a:p>
            <a:r>
              <a:rPr lang="en-US" sz="2400" dirty="0" smtClean="0">
                <a:latin typeface="Calibri" pitchFamily="34" charset="0"/>
              </a:rPr>
              <a:t>University database ecosystem (the one of we used in previous</a:t>
            </a:r>
          </a:p>
          <a:p>
            <a:r>
              <a:rPr lang="en-US" sz="2400" dirty="0" smtClean="0">
                <a:latin typeface="Calibri" pitchFamily="34" charset="0"/>
              </a:rPr>
              <a:t>slides, consisted of 5 relations, 2 view and 2 queries)</a:t>
            </a:r>
          </a:p>
          <a:p>
            <a:r>
              <a:rPr lang="en-US" sz="2400" dirty="0" smtClean="0">
                <a:latin typeface="Calibri" pitchFamily="34" charset="0"/>
              </a:rPr>
              <a:t>TPC-DS ecosystem (consisted of 15 relations, 5 views and 27</a:t>
            </a:r>
          </a:p>
          <a:p>
            <a:r>
              <a:rPr lang="en-US" sz="2400" dirty="0" smtClean="0">
                <a:latin typeface="Calibri" pitchFamily="34" charset="0"/>
              </a:rPr>
              <a:t>queries) where we used two workloads of events</a:t>
            </a:r>
          </a:p>
          <a:p>
            <a:endParaRPr lang="en-US" sz="2400" dirty="0" smtClean="0">
              <a:latin typeface="Calibri" pitchFamily="34" charset="0"/>
            </a:endParaRPr>
          </a:p>
          <a:p>
            <a:r>
              <a:rPr lang="en-US" sz="2400" dirty="0" smtClean="0">
                <a:latin typeface="Calibri" pitchFamily="34" charset="0"/>
              </a:rPr>
              <a:t>For both ecosystems: propagate all policy and mixture policy</a:t>
            </a:r>
          </a:p>
          <a:p>
            <a:r>
              <a:rPr lang="en-US" sz="2400" dirty="0" smtClean="0">
                <a:latin typeface="Calibri" pitchFamily="34" charset="0"/>
              </a:rPr>
              <a:t>(20% blockers)</a:t>
            </a:r>
          </a:p>
          <a:p>
            <a:endParaRPr lang="en-US" sz="2400" dirty="0" smtClean="0">
              <a:latin typeface="Calibri" pitchFamily="34" charset="0"/>
            </a:endParaRPr>
          </a:p>
          <a:p>
            <a:r>
              <a:rPr lang="en-US" sz="2400" dirty="0" smtClean="0">
                <a:latin typeface="Calibri" pitchFamily="34" charset="0"/>
              </a:rPr>
              <a:t>Measurements: effectiveness &amp; cost</a:t>
            </a:r>
          </a:p>
          <a:p>
            <a:endParaRPr lang="en-US" sz="2400" dirty="0">
              <a:latin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TextShape 1"/>
          <p:cNvSpPr txBox="1"/>
          <p:nvPr/>
        </p:nvSpPr>
        <p:spPr>
          <a:xfrm>
            <a:off x="457200" y="221040"/>
            <a:ext cx="8229240" cy="1250280"/>
          </a:xfrm>
          <a:prstGeom prst="rect">
            <a:avLst/>
          </a:prstGeom>
        </p:spPr>
        <p:txBody>
          <a:bodyPr wrap="none" lIns="0" tIns="0" rIns="0" bIns="0" anchor="ctr"/>
          <a:lstStyle/>
          <a:p>
            <a:pPr algn="ctr"/>
            <a:r>
              <a:rPr lang="en-US" sz="3200" dirty="0">
                <a:latin typeface="Calibri" pitchFamily="34" charset="0"/>
              </a:rPr>
              <a:t>Impact &amp; adaptation assessment for TPC-DS</a:t>
            </a:r>
            <a:endParaRPr sz="3200" dirty="0">
              <a:latin typeface="Calibri" pitchFamily="34" charset="0"/>
            </a:endParaRPr>
          </a:p>
        </p:txBody>
      </p:sp>
      <p:pic>
        <p:nvPicPr>
          <p:cNvPr id="3" name="Picture 2" descr="results14mixture.png"/>
          <p:cNvPicPr>
            <a:picLocks noChangeAspect="1"/>
          </p:cNvPicPr>
          <p:nvPr/>
        </p:nvPicPr>
        <p:blipFill>
          <a:blip r:embed="rId3" cstate="print"/>
          <a:stretch>
            <a:fillRect/>
          </a:stretch>
        </p:blipFill>
        <p:spPr>
          <a:xfrm>
            <a:off x="210095" y="1671857"/>
            <a:ext cx="8723810" cy="351428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Impact &amp; adaptation assessment</a:t>
            </a:r>
            <a:endParaRPr sz="4400" dirty="0">
              <a:latin typeface="Calibri" pitchFamily="34" charset="0"/>
            </a:endParaRPr>
          </a:p>
        </p:txBody>
      </p:sp>
      <p:pic>
        <p:nvPicPr>
          <p:cNvPr id="3" name="Picture 2" descr="results.png"/>
          <p:cNvPicPr>
            <a:picLocks noChangeAspect="1"/>
          </p:cNvPicPr>
          <p:nvPr/>
        </p:nvPicPr>
        <p:blipFill>
          <a:blip r:embed="rId2" cstate="print"/>
          <a:stretch>
            <a:fillRect/>
          </a:stretch>
        </p:blipFill>
        <p:spPr>
          <a:xfrm>
            <a:off x="167238" y="1138523"/>
            <a:ext cx="8809524" cy="458095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Cost analysis</a:t>
            </a:r>
            <a:endParaRPr lang="en-US" sz="4400" dirty="0">
              <a:latin typeface="Calibri" pitchFamily="34" charset="0"/>
            </a:endParaRPr>
          </a:p>
        </p:txBody>
      </p:sp>
      <p:sp>
        <p:nvSpPr>
          <p:cNvPr id="6" name="Text Placeholder 5"/>
          <p:cNvSpPr>
            <a:spLocks noGrp="1"/>
          </p:cNvSpPr>
          <p:nvPr>
            <p:ph type="body"/>
          </p:nvPr>
        </p:nvSpPr>
        <p:spPr>
          <a:xfrm>
            <a:off x="4876800" y="2362200"/>
            <a:ext cx="3733800" cy="1143000"/>
          </a:xfrm>
        </p:spPr>
        <p:txBody>
          <a:bodyPr/>
          <a:lstStyle/>
          <a:p>
            <a:pPr>
              <a:buFont typeface="Arial" pitchFamily="34" charset="0"/>
              <a:buChar char="•"/>
            </a:pPr>
            <a:endParaRPr lang="en-US" sz="2400" dirty="0" smtClean="0">
              <a:latin typeface="Calibri" pitchFamily="34" charset="0"/>
            </a:endParaRPr>
          </a:p>
          <a:p>
            <a:pPr>
              <a:buFont typeface="Arial" pitchFamily="34" charset="0"/>
              <a:buChar char="•"/>
            </a:pPr>
            <a:endParaRPr lang="en-US" sz="2400" dirty="0">
              <a:latin typeface="Calibri" pitchFamily="34" charset="0"/>
            </a:endParaRPr>
          </a:p>
          <a:p>
            <a:pPr>
              <a:buFont typeface="Arial" pitchFamily="34" charset="0"/>
              <a:buChar char="•"/>
            </a:pPr>
            <a:r>
              <a:rPr lang="en-US" sz="2400" dirty="0" smtClean="0">
                <a:latin typeface="Calibri" pitchFamily="34" charset="0"/>
              </a:rPr>
              <a:t>The results of TPC-DS</a:t>
            </a:r>
          </a:p>
          <a:p>
            <a:r>
              <a:rPr lang="en-US" sz="2400" dirty="0" smtClean="0">
                <a:latin typeface="Calibri" pitchFamily="34" charset="0"/>
              </a:rPr>
              <a:t>ecosystem in workload 1</a:t>
            </a:r>
          </a:p>
          <a:p>
            <a:pPr>
              <a:buFont typeface="Arial" pitchFamily="34" charset="0"/>
              <a:buChar char="•"/>
            </a:pPr>
            <a:r>
              <a:rPr lang="en-US" sz="2400" dirty="0" smtClean="0">
                <a:latin typeface="Calibri" pitchFamily="34" charset="0"/>
              </a:rPr>
              <a:t>Path check nearly no cost at all,</a:t>
            </a:r>
          </a:p>
          <a:p>
            <a:r>
              <a:rPr lang="en-US" sz="2400" dirty="0" smtClean="0">
                <a:latin typeface="Calibri" pitchFamily="34" charset="0"/>
              </a:rPr>
              <a:t>but in 20% blockers doubled its</a:t>
            </a:r>
          </a:p>
          <a:p>
            <a:r>
              <a:rPr lang="en-US" sz="2400" dirty="0" smtClean="0">
                <a:latin typeface="Calibri" pitchFamily="34" charset="0"/>
              </a:rPr>
              <a:t>value </a:t>
            </a:r>
            <a:endParaRPr lang="en-US" sz="2400" dirty="0">
              <a:latin typeface="Calibri" pitchFamily="34" charset="0"/>
            </a:endParaRPr>
          </a:p>
        </p:txBody>
      </p:sp>
      <p:pic>
        <p:nvPicPr>
          <p:cNvPr id="7" name="Picture 6" descr="times.png"/>
          <p:cNvPicPr>
            <a:picLocks noChangeAspect="1"/>
          </p:cNvPicPr>
          <p:nvPr/>
        </p:nvPicPr>
        <p:blipFill>
          <a:blip r:embed="rId2" cstate="print"/>
          <a:stretch>
            <a:fillRect/>
          </a:stretch>
        </p:blipFill>
        <p:spPr>
          <a:xfrm>
            <a:off x="152401" y="2235021"/>
            <a:ext cx="4419599" cy="264177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Status Determination Cost</a:t>
            </a:r>
            <a:endParaRPr lang="en-US" sz="4400" dirty="0">
              <a:latin typeface="Calibri" pitchFamily="34" charset="0"/>
            </a:endParaRPr>
          </a:p>
        </p:txBody>
      </p:sp>
      <p:sp>
        <p:nvSpPr>
          <p:cNvPr id="6" name="Text Placeholder 5"/>
          <p:cNvSpPr>
            <a:spLocks noGrp="1"/>
          </p:cNvSpPr>
          <p:nvPr>
            <p:ph type="body"/>
          </p:nvPr>
        </p:nvSpPr>
        <p:spPr>
          <a:xfrm>
            <a:off x="4648200" y="2057400"/>
            <a:ext cx="4015440" cy="3077760"/>
          </a:xfrm>
        </p:spPr>
        <p:txBody>
          <a:bodyPr/>
          <a:lstStyle/>
          <a:p>
            <a:pPr>
              <a:buFont typeface="Arial" pitchFamily="34" charset="0"/>
              <a:buChar char="•"/>
            </a:pPr>
            <a:r>
              <a:rPr lang="en-US" sz="2400" dirty="0" smtClean="0">
                <a:latin typeface="Calibri" pitchFamily="34" charset="0"/>
              </a:rPr>
              <a:t>Slightly slower time in mixture</a:t>
            </a:r>
          </a:p>
          <a:p>
            <a:r>
              <a:rPr lang="en-US" sz="2400" dirty="0" smtClean="0">
                <a:latin typeface="Calibri" pitchFamily="34" charset="0"/>
              </a:rPr>
              <a:t>mode due to blockers.</a:t>
            </a:r>
            <a:endParaRPr lang="en-US" sz="2400" dirty="0">
              <a:latin typeface="Calibri" pitchFamily="34" charset="0"/>
            </a:endParaRPr>
          </a:p>
        </p:txBody>
      </p:sp>
      <p:pic>
        <p:nvPicPr>
          <p:cNvPr id="7" name="Picture 6" descr="statusDetermVsNodes.png"/>
          <p:cNvPicPr>
            <a:picLocks noChangeAspect="1"/>
          </p:cNvPicPr>
          <p:nvPr/>
        </p:nvPicPr>
        <p:blipFill>
          <a:blip r:embed="rId3" cstate="print"/>
          <a:stretch>
            <a:fillRect/>
          </a:stretch>
        </p:blipFill>
        <p:spPr>
          <a:xfrm>
            <a:off x="457200" y="1219200"/>
            <a:ext cx="3733800" cy="525742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Rewrite Cost</a:t>
            </a:r>
            <a:endParaRPr lang="en-US" sz="4400" dirty="0">
              <a:latin typeface="Calibri" pitchFamily="34" charset="0"/>
            </a:endParaRPr>
          </a:p>
        </p:txBody>
      </p:sp>
      <p:sp>
        <p:nvSpPr>
          <p:cNvPr id="6" name="Text Placeholder 5"/>
          <p:cNvSpPr>
            <a:spLocks noGrp="1"/>
          </p:cNvSpPr>
          <p:nvPr>
            <p:ph type="body"/>
          </p:nvPr>
        </p:nvSpPr>
        <p:spPr>
          <a:xfrm>
            <a:off x="4648200" y="1981200"/>
            <a:ext cx="4015440" cy="3306360"/>
          </a:xfrm>
        </p:spPr>
        <p:txBody>
          <a:bodyPr/>
          <a:lstStyle/>
          <a:p>
            <a:pPr>
              <a:buFont typeface="Arial" pitchFamily="34" charset="0"/>
              <a:buChar char="•"/>
            </a:pPr>
            <a:r>
              <a:rPr lang="en-US" sz="2400" dirty="0" smtClean="0">
                <a:latin typeface="Calibri" pitchFamily="34" charset="0"/>
              </a:rPr>
              <a:t>Due to blockers and workload</a:t>
            </a:r>
          </a:p>
          <a:p>
            <a:r>
              <a:rPr lang="en-US" sz="2400" dirty="0" smtClean="0">
                <a:latin typeface="Calibri" pitchFamily="34" charset="0"/>
              </a:rPr>
              <a:t>containing mostly relation</a:t>
            </a:r>
          </a:p>
          <a:p>
            <a:r>
              <a:rPr lang="en-US" sz="2400" dirty="0" smtClean="0">
                <a:latin typeface="Calibri" pitchFamily="34" charset="0"/>
              </a:rPr>
              <a:t>changes, we have no rewrites in</a:t>
            </a:r>
          </a:p>
          <a:p>
            <a:r>
              <a:rPr lang="en-US" sz="2400" dirty="0" smtClean="0">
                <a:latin typeface="Calibri" pitchFamily="34" charset="0"/>
              </a:rPr>
              <a:t>mixture mode in a set of events</a:t>
            </a:r>
            <a:endParaRPr lang="en-US" sz="2400" dirty="0">
              <a:latin typeface="Calibri" pitchFamily="34" charset="0"/>
            </a:endParaRPr>
          </a:p>
        </p:txBody>
      </p:sp>
      <p:pic>
        <p:nvPicPr>
          <p:cNvPr id="7" name="Picture 6" descr="rewriteVsNodes.png"/>
          <p:cNvPicPr>
            <a:picLocks noChangeAspect="1"/>
          </p:cNvPicPr>
          <p:nvPr/>
        </p:nvPicPr>
        <p:blipFill>
          <a:blip r:embed="rId2" cstate="print"/>
          <a:stretch>
            <a:fillRect/>
          </a:stretch>
        </p:blipFill>
        <p:spPr>
          <a:xfrm>
            <a:off x="458037" y="1219200"/>
            <a:ext cx="3809163" cy="525741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115920"/>
            <a:ext cx="8229240" cy="1142640"/>
          </a:xfrm>
          <a:prstGeom prst="rect">
            <a:avLst/>
          </a:prstGeom>
        </p:spPr>
        <p:txBody>
          <a:bodyPr anchor="ctr"/>
          <a:lstStyle/>
          <a:p>
            <a:pPr algn="ctr">
              <a:lnSpc>
                <a:spcPct val="100000"/>
              </a:lnSpc>
            </a:pPr>
            <a:r>
              <a:rPr lang="en-US" sz="4400" dirty="0">
                <a:solidFill>
                  <a:srgbClr val="000000"/>
                </a:solidFill>
                <a:latin typeface="Calibri"/>
              </a:rPr>
              <a:t>Database and queries</a:t>
            </a:r>
            <a:endParaRPr dirty="0"/>
          </a:p>
        </p:txBody>
      </p:sp>
      <p:sp>
        <p:nvSpPr>
          <p:cNvPr id="201" name="CustomShape 2"/>
          <p:cNvSpPr/>
          <p:nvPr/>
        </p:nvSpPr>
        <p:spPr>
          <a:xfrm>
            <a:off x="0" y="0"/>
            <a:ext cx="9143640" cy="360"/>
          </a:xfrm>
          <a:prstGeom prst="rect">
            <a:avLst/>
          </a:prstGeom>
        </p:spPr>
      </p:sp>
      <p:pic>
        <p:nvPicPr>
          <p:cNvPr id="202" name="Picture 5"/>
          <p:cNvPicPr/>
          <p:nvPr/>
        </p:nvPicPr>
        <p:blipFill>
          <a:blip r:embed="rId3" cstate="print"/>
          <a:stretch>
            <a:fillRect/>
          </a:stretch>
        </p:blipFill>
        <p:spPr>
          <a:xfrm>
            <a:off x="324000" y="1268280"/>
            <a:ext cx="8640360" cy="4738320"/>
          </a:xfrm>
          <a:prstGeom prst="rect">
            <a:avLst/>
          </a:prstGeom>
        </p:spPr>
      </p:pic>
      <p:sp>
        <p:nvSpPr>
          <p:cNvPr id="203" name="CustomShape 3"/>
          <p:cNvSpPr/>
          <p:nvPr/>
        </p:nvSpPr>
        <p:spPr>
          <a:xfrm>
            <a:off x="72000" y="1196640"/>
            <a:ext cx="5795640" cy="5112360"/>
          </a:xfrm>
          <a:prstGeom prst="rect">
            <a:avLst/>
          </a:prstGeom>
          <a:solidFill>
            <a:srgbClr val="D9D9D9">
              <a:alpha val="40000"/>
            </a:srgbClr>
          </a:solidFill>
          <a:ln w="57240">
            <a:solidFill>
              <a:srgbClr val="3A5F8B"/>
            </a:solidFill>
            <a:round/>
          </a:ln>
        </p:spPr>
      </p:sp>
      <p:sp>
        <p:nvSpPr>
          <p:cNvPr id="204" name="TextShape 4"/>
          <p:cNvSpPr txBox="1"/>
          <p:nvPr/>
        </p:nvSpPr>
        <p:spPr>
          <a:xfrm>
            <a:off x="6553080" y="6356520"/>
            <a:ext cx="2133360" cy="364680"/>
          </a:xfrm>
          <a:prstGeom prst="rect">
            <a:avLst/>
          </a:prstGeom>
        </p:spPr>
        <p:txBody>
          <a:bodyPr anchor="ctr"/>
          <a:lstStyle/>
          <a:p>
            <a:pPr>
              <a:lnSpc>
                <a:spcPct val="100000"/>
              </a:lnSpc>
            </a:pPr>
            <a:fld id="{316E2FEB-56D7-4A10-B486-369706D8749B}" type="slidenum">
              <a:rPr lang="en-US" sz="1200">
                <a:solidFill>
                  <a:srgbClr val="8B8B8B"/>
                </a:solidFill>
                <a:latin typeface="Arial"/>
              </a:rPr>
              <a:pPr>
                <a:lnSpc>
                  <a:spcPct val="100000"/>
                </a:lnSpc>
              </a:pPr>
              <a:t>5</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latin typeface="Calibri" pitchFamily="34" charset="0"/>
              </a:rPr>
              <a:t>Rewrite time comparison</a:t>
            </a:r>
            <a:endParaRPr lang="en-US" sz="4400" dirty="0">
              <a:latin typeface="Calibri" pitchFamily="34" charset="0"/>
            </a:endParaRPr>
          </a:p>
        </p:txBody>
      </p:sp>
      <p:sp>
        <p:nvSpPr>
          <p:cNvPr id="6" name="Text Placeholder 5"/>
          <p:cNvSpPr>
            <a:spLocks noGrp="1"/>
          </p:cNvSpPr>
          <p:nvPr>
            <p:ph type="body"/>
          </p:nvPr>
        </p:nvSpPr>
        <p:spPr>
          <a:xfrm>
            <a:off x="4648200" y="2057400"/>
            <a:ext cx="4015440" cy="3048000"/>
          </a:xfrm>
        </p:spPr>
        <p:txBody>
          <a:bodyPr/>
          <a:lstStyle/>
          <a:p>
            <a:pPr>
              <a:buFont typeface="Arial" pitchFamily="34" charset="0"/>
              <a:buChar char="•"/>
            </a:pPr>
            <a:r>
              <a:rPr lang="en-US" sz="2400" dirty="0" smtClean="0">
                <a:latin typeface="Calibri" pitchFamily="34" charset="0"/>
              </a:rPr>
              <a:t>Picks of red are due to cloning</a:t>
            </a:r>
          </a:p>
          <a:p>
            <a:r>
              <a:rPr lang="en-US" sz="2400" dirty="0" smtClean="0">
                <a:latin typeface="Calibri" pitchFamily="34" charset="0"/>
              </a:rPr>
              <a:t>of modules.</a:t>
            </a:r>
          </a:p>
          <a:p>
            <a:pPr>
              <a:buFont typeface="Arial" pitchFamily="34" charset="0"/>
              <a:buChar char="•"/>
            </a:pPr>
            <a:r>
              <a:rPr lang="en-US" sz="2400" dirty="0" smtClean="0">
                <a:latin typeface="Calibri" pitchFamily="34" charset="0"/>
              </a:rPr>
              <a:t>Bottoms of red are due to</a:t>
            </a:r>
          </a:p>
          <a:p>
            <a:r>
              <a:rPr lang="en-US" sz="2400" dirty="0" smtClean="0">
                <a:latin typeface="Calibri" pitchFamily="34" charset="0"/>
              </a:rPr>
              <a:t>blockers at a relation related</a:t>
            </a:r>
          </a:p>
          <a:p>
            <a:r>
              <a:rPr lang="en-US" sz="2400" dirty="0" smtClean="0">
                <a:latin typeface="Calibri" pitchFamily="34" charset="0"/>
              </a:rPr>
              <a:t>event.</a:t>
            </a:r>
            <a:endParaRPr lang="en-US" sz="2400" dirty="0">
              <a:latin typeface="Calibri" pitchFamily="34" charset="0"/>
            </a:endParaRPr>
          </a:p>
        </p:txBody>
      </p:sp>
      <p:pic>
        <p:nvPicPr>
          <p:cNvPr id="7" name="Picture 6" descr="rewriteTimeComparison.png"/>
          <p:cNvPicPr>
            <a:picLocks noChangeAspect="1"/>
          </p:cNvPicPr>
          <p:nvPr/>
        </p:nvPicPr>
        <p:blipFill>
          <a:blip r:embed="rId2" cstate="print"/>
          <a:stretch>
            <a:fillRect/>
          </a:stretch>
        </p:blipFill>
        <p:spPr>
          <a:xfrm>
            <a:off x="265912" y="1752600"/>
            <a:ext cx="4382288" cy="393342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Lessons learned #1</a:t>
            </a:r>
            <a:endParaRPr sz="4400" dirty="0">
              <a:latin typeface="Calibri" pitchFamily="34" charset="0"/>
            </a:endParaRPr>
          </a:p>
        </p:txBody>
      </p:sp>
      <p:sp>
        <p:nvSpPr>
          <p:cNvPr id="5" name="Text Placeholder 4"/>
          <p:cNvSpPr>
            <a:spLocks noGrp="1"/>
          </p:cNvSpPr>
          <p:nvPr>
            <p:ph type="body"/>
          </p:nvPr>
        </p:nvSpPr>
        <p:spPr>
          <a:xfrm>
            <a:off x="457200" y="1828800"/>
            <a:ext cx="8229240" cy="3611160"/>
          </a:xfrm>
        </p:spPr>
        <p:txBody>
          <a:bodyPr/>
          <a:lstStyle/>
          <a:p>
            <a:pPr>
              <a:buFont typeface="Arial" pitchFamily="34" charset="0"/>
              <a:buChar char="•"/>
            </a:pPr>
            <a:r>
              <a:rPr lang="en-US" sz="2400" dirty="0" smtClean="0">
                <a:latin typeface="Calibri" pitchFamily="34" charset="0"/>
              </a:rPr>
              <a:t>Users gain up to 90% of effort.</a:t>
            </a:r>
          </a:p>
          <a:p>
            <a:pPr>
              <a:buFont typeface="Arial" pitchFamily="34" charset="0"/>
              <a:buChar char="•"/>
            </a:pPr>
            <a:r>
              <a:rPr lang="en-US" sz="2400" dirty="0" smtClean="0">
                <a:latin typeface="Calibri" pitchFamily="34" charset="0"/>
              </a:rPr>
              <a:t>Even in really cohesive environments users gain at least 25% of</a:t>
            </a:r>
          </a:p>
          <a:p>
            <a:r>
              <a:rPr lang="en-US" sz="2400" dirty="0" smtClean="0">
                <a:latin typeface="Calibri" pitchFamily="34" charset="0"/>
              </a:rPr>
              <a:t>effort.</a:t>
            </a:r>
          </a:p>
          <a:p>
            <a:pPr>
              <a:buFont typeface="Arial" pitchFamily="34" charset="0"/>
              <a:buChar char="•"/>
            </a:pPr>
            <a:r>
              <a:rPr lang="en-US" sz="2400" dirty="0" smtClean="0">
                <a:latin typeface="Calibri" pitchFamily="34" charset="0"/>
              </a:rPr>
              <a:t>When all modules propagate changes 3.5 modules rewrite</a:t>
            </a:r>
          </a:p>
          <a:p>
            <a:r>
              <a:rPr lang="en-US" sz="2400" dirty="0" smtClean="0">
                <a:latin typeface="Calibri" pitchFamily="34" charset="0"/>
              </a:rPr>
              <a:t>themselves on average.</a:t>
            </a:r>
            <a:endParaRPr lang="en-US" sz="2400" dirty="0">
              <a:latin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Lessons learned #2</a:t>
            </a:r>
            <a:endParaRPr sz="4400" dirty="0">
              <a:latin typeface="Calibri" pitchFamily="34" charset="0"/>
            </a:endParaRPr>
          </a:p>
        </p:txBody>
      </p:sp>
      <p:pic>
        <p:nvPicPr>
          <p:cNvPr id="502" name="Picture 501"/>
          <p:cNvPicPr/>
          <p:nvPr/>
        </p:nvPicPr>
        <p:blipFill>
          <a:blip r:embed="rId2" cstate="print"/>
          <a:stretch>
            <a:fillRect/>
          </a:stretch>
        </p:blipFill>
        <p:spPr>
          <a:xfrm>
            <a:off x="7822800" y="3124200"/>
            <a:ext cx="955440" cy="955440"/>
          </a:xfrm>
          <a:prstGeom prst="rect">
            <a:avLst/>
          </a:prstGeom>
        </p:spPr>
      </p:pic>
      <p:sp>
        <p:nvSpPr>
          <p:cNvPr id="6" name="Text Placeholder 5"/>
          <p:cNvSpPr>
            <a:spLocks noGrp="1"/>
          </p:cNvSpPr>
          <p:nvPr>
            <p:ph type="body"/>
          </p:nvPr>
        </p:nvSpPr>
        <p:spPr>
          <a:xfrm>
            <a:off x="457200" y="1494240"/>
            <a:ext cx="8229240" cy="3915960"/>
          </a:xfrm>
        </p:spPr>
        <p:txBody>
          <a:bodyPr/>
          <a:lstStyle/>
          <a:p>
            <a:pPr>
              <a:buFont typeface="Arial" pitchFamily="34" charset="0"/>
              <a:buChar char="•"/>
            </a:pPr>
            <a:r>
              <a:rPr lang="en-US" sz="2400" dirty="0" smtClean="0">
                <a:latin typeface="Calibri" pitchFamily="34" charset="0"/>
              </a:rPr>
              <a:t>In “popular” modules our method takes great time compared to</a:t>
            </a:r>
          </a:p>
          <a:p>
            <a:r>
              <a:rPr lang="en-US" sz="2400" dirty="0" smtClean="0">
                <a:latin typeface="Calibri" pitchFamily="34" charset="0"/>
              </a:rPr>
              <a:t>unpopular ones.</a:t>
            </a:r>
          </a:p>
          <a:p>
            <a:endParaRPr lang="en-US" sz="2400" dirty="0" smtClean="0">
              <a:latin typeface="Calibri" pitchFamily="34" charset="0"/>
            </a:endParaRPr>
          </a:p>
          <a:p>
            <a:pPr>
              <a:buFont typeface="Arial" pitchFamily="34" charset="0"/>
              <a:buChar char="•"/>
            </a:pPr>
            <a:r>
              <a:rPr lang="en-US" sz="2400" dirty="0" smtClean="0">
                <a:latin typeface="Calibri" pitchFamily="34" charset="0"/>
              </a:rPr>
              <a:t>Module cloning costs.</a:t>
            </a:r>
          </a:p>
          <a:p>
            <a:pPr>
              <a:buFont typeface="Arial" pitchFamily="34" charset="0"/>
              <a:buChar char="•"/>
            </a:pPr>
            <a:endParaRPr lang="en-US" sz="2400" dirty="0" smtClean="0">
              <a:latin typeface="Calibri" pitchFamily="34" charset="0"/>
            </a:endParaRPr>
          </a:p>
          <a:p>
            <a:pPr>
              <a:buFont typeface="Arial" pitchFamily="34" charset="0"/>
              <a:buChar char="•"/>
            </a:pPr>
            <a:r>
              <a:rPr lang="en-US" sz="2400" dirty="0" smtClean="0">
                <a:latin typeface="Calibri" pitchFamily="34" charset="0"/>
              </a:rPr>
              <a:t>But since the time is measured in nanoseconds this is not big deal </a:t>
            </a:r>
            <a:endParaRPr lang="en-US" sz="2400" dirty="0">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Thank you</a:t>
            </a:r>
            <a:endParaRPr/>
          </a:p>
        </p:txBody>
      </p:sp>
      <p:sp>
        <p:nvSpPr>
          <p:cNvPr id="504" name="TextShape 2"/>
          <p:cNvSpPr txBox="1"/>
          <p:nvPr/>
        </p:nvSpPr>
        <p:spPr>
          <a:xfrm>
            <a:off x="457200" y="1600200"/>
            <a:ext cx="8229240" cy="4525560"/>
          </a:xfrm>
          <a:prstGeom prst="rect">
            <a:avLst/>
          </a:prstGeom>
        </p:spPr>
        <p:txBody>
          <a:bodyPr/>
          <a:lstStyle/>
          <a:p>
            <a:pPr>
              <a:lnSpc>
                <a:spcPct val="100000"/>
              </a:lnSpc>
            </a:pPr>
            <a:r>
              <a:rPr lang="en-US" sz="3200">
                <a:solidFill>
                  <a:srgbClr val="000000"/>
                </a:solidFill>
                <a:latin typeface="Calibri"/>
              </a:rPr>
              <a:t>Any question?</a:t>
            </a:r>
            <a:endParaRPr/>
          </a:p>
        </p:txBody>
      </p:sp>
      <p:sp>
        <p:nvSpPr>
          <p:cNvPr id="505" name="TextShape 3"/>
          <p:cNvSpPr txBox="1"/>
          <p:nvPr/>
        </p:nvSpPr>
        <p:spPr>
          <a:xfrm>
            <a:off x="6553080" y="6356520"/>
            <a:ext cx="2133360" cy="364680"/>
          </a:xfrm>
          <a:prstGeom prst="rect">
            <a:avLst/>
          </a:prstGeom>
        </p:spPr>
        <p:txBody>
          <a:bodyPr anchor="ctr"/>
          <a:lstStyle/>
          <a:p>
            <a:pPr>
              <a:lnSpc>
                <a:spcPct val="100000"/>
              </a:lnSpc>
            </a:pPr>
            <a:fld id="{DAC833EB-FE3B-42FC-8C6D-11569D89CE56}" type="slidenum">
              <a:rPr lang="en-US" sz="1200">
                <a:solidFill>
                  <a:srgbClr val="8B8B8B"/>
                </a:solidFill>
                <a:latin typeface="Arial"/>
              </a:rPr>
              <a:pPr>
                <a:lnSpc>
                  <a:spcPct val="100000"/>
                </a:lnSpc>
              </a:pPr>
              <a:t>53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457200" y="115920"/>
            <a:ext cx="8229240" cy="1142640"/>
          </a:xfrm>
          <a:prstGeom prst="rect">
            <a:avLst/>
          </a:prstGeom>
        </p:spPr>
        <p:txBody>
          <a:bodyPr anchor="ctr"/>
          <a:lstStyle/>
          <a:p>
            <a:pPr algn="ctr">
              <a:lnSpc>
                <a:spcPct val="100000"/>
              </a:lnSpc>
            </a:pPr>
            <a:r>
              <a:rPr lang="en-US" sz="4400">
                <a:solidFill>
                  <a:srgbClr val="000000"/>
                </a:solidFill>
                <a:latin typeface="Calibri"/>
              </a:rPr>
              <a:t>Data-centric Ecosystem</a:t>
            </a:r>
            <a:endParaRPr/>
          </a:p>
        </p:txBody>
      </p:sp>
      <p:sp>
        <p:nvSpPr>
          <p:cNvPr id="206" name="CustomShape 2"/>
          <p:cNvSpPr/>
          <p:nvPr/>
        </p:nvSpPr>
        <p:spPr>
          <a:xfrm>
            <a:off x="0" y="0"/>
            <a:ext cx="9143640" cy="360"/>
          </a:xfrm>
          <a:prstGeom prst="rect">
            <a:avLst/>
          </a:prstGeom>
        </p:spPr>
      </p:sp>
      <p:pic>
        <p:nvPicPr>
          <p:cNvPr id="207" name="Picture 5"/>
          <p:cNvPicPr/>
          <p:nvPr/>
        </p:nvPicPr>
        <p:blipFill>
          <a:blip r:embed="rId3" cstate="print"/>
          <a:stretch>
            <a:fillRect/>
          </a:stretch>
        </p:blipFill>
        <p:spPr>
          <a:xfrm>
            <a:off x="324000" y="1268280"/>
            <a:ext cx="8640360" cy="4738320"/>
          </a:xfrm>
          <a:prstGeom prst="rect">
            <a:avLst/>
          </a:prstGeom>
        </p:spPr>
      </p:pic>
      <p:sp>
        <p:nvSpPr>
          <p:cNvPr id="208" name="TextShape 3"/>
          <p:cNvSpPr txBox="1"/>
          <p:nvPr/>
        </p:nvSpPr>
        <p:spPr>
          <a:xfrm>
            <a:off x="6553080" y="6356520"/>
            <a:ext cx="2133360" cy="364680"/>
          </a:xfrm>
          <a:prstGeom prst="rect">
            <a:avLst/>
          </a:prstGeom>
        </p:spPr>
        <p:txBody>
          <a:bodyPr anchor="ctr"/>
          <a:lstStyle/>
          <a:p>
            <a:pPr>
              <a:lnSpc>
                <a:spcPct val="100000"/>
              </a:lnSpc>
            </a:pPr>
            <a:fld id="{E7F0BC4D-6CDD-40F1-B1FC-1484DD21D149}" type="slidenum">
              <a:rPr lang="en-US" sz="1200">
                <a:solidFill>
                  <a:srgbClr val="8B8B8B"/>
                </a:solidFill>
                <a:latin typeface="Arial"/>
              </a:rPr>
              <a:pPr>
                <a:lnSpc>
                  <a:spcPct val="100000"/>
                </a:lnSpc>
              </a:pPr>
              <a:t>6</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457200" y="116280"/>
            <a:ext cx="8229240" cy="1142640"/>
          </a:xfrm>
          <a:prstGeom prst="rect">
            <a:avLst/>
          </a:prstGeom>
        </p:spPr>
        <p:txBody>
          <a:bodyPr anchor="ctr"/>
          <a:lstStyle/>
          <a:p>
            <a:pPr algn="ctr">
              <a:lnSpc>
                <a:spcPct val="100000"/>
              </a:lnSpc>
            </a:pPr>
            <a:r>
              <a:rPr lang="en-US" sz="4400">
                <a:solidFill>
                  <a:srgbClr val="000000"/>
                </a:solidFill>
                <a:latin typeface="Calibri"/>
              </a:rPr>
              <a:t>Evolving data-centric ecosystem</a:t>
            </a:r>
            <a:endParaRPr/>
          </a:p>
        </p:txBody>
      </p:sp>
      <p:sp>
        <p:nvSpPr>
          <p:cNvPr id="210" name="TextShape 2"/>
          <p:cNvSpPr txBox="1"/>
          <p:nvPr/>
        </p:nvSpPr>
        <p:spPr>
          <a:xfrm>
            <a:off x="6553080" y="6356520"/>
            <a:ext cx="2133360" cy="364680"/>
          </a:xfrm>
          <a:prstGeom prst="rect">
            <a:avLst/>
          </a:prstGeom>
        </p:spPr>
        <p:txBody>
          <a:bodyPr anchor="ctr"/>
          <a:lstStyle/>
          <a:p>
            <a:pPr>
              <a:lnSpc>
                <a:spcPct val="100000"/>
              </a:lnSpc>
            </a:pPr>
            <a:fld id="{B822FDC2-A996-4E9D-BDF6-FDFD7A6A6469}" type="slidenum">
              <a:rPr lang="en-US" sz="1200">
                <a:solidFill>
                  <a:srgbClr val="8B8B8B"/>
                </a:solidFill>
                <a:latin typeface="Arial"/>
              </a:rPr>
              <a:pPr>
                <a:lnSpc>
                  <a:spcPct val="100000"/>
                </a:lnSpc>
              </a:pPr>
              <a:t>7</a:t>
            </a:fld>
            <a:endParaRPr/>
          </a:p>
        </p:txBody>
      </p:sp>
      <p:pic>
        <p:nvPicPr>
          <p:cNvPr id="211" name="Picture 5"/>
          <p:cNvPicPr/>
          <p:nvPr/>
        </p:nvPicPr>
        <p:blipFill>
          <a:blip r:embed="rId3" cstate="print"/>
          <a:stretch>
            <a:fillRect/>
          </a:stretch>
        </p:blipFill>
        <p:spPr>
          <a:xfrm>
            <a:off x="324000" y="1268280"/>
            <a:ext cx="8640360" cy="4738320"/>
          </a:xfrm>
          <a:prstGeom prst="rect">
            <a:avLst/>
          </a:prstGeom>
        </p:spPr>
      </p:pic>
      <p:sp>
        <p:nvSpPr>
          <p:cNvPr id="212" name="CustomShape 3"/>
          <p:cNvSpPr/>
          <p:nvPr/>
        </p:nvSpPr>
        <p:spPr>
          <a:xfrm>
            <a:off x="1258920" y="4149720"/>
            <a:ext cx="1296720" cy="454680"/>
          </a:xfrm>
          <a:prstGeom prst="rect">
            <a:avLst/>
          </a:prstGeom>
          <a:gradFill>
            <a:gsLst>
              <a:gs pos="0">
                <a:srgbClr val="F4FFE6"/>
              </a:gs>
              <a:gs pos="50000">
                <a:srgbClr val="D9FDA6"/>
              </a:gs>
              <a:gs pos="100000">
                <a:srgbClr val="F4FFE6"/>
              </a:gs>
            </a:gsLst>
            <a:lin ang="16200000"/>
          </a:gradFill>
          <a:ln w="9360">
            <a:solidFill>
              <a:srgbClr val="98B855"/>
            </a:solidFill>
            <a:round/>
          </a:ln>
        </p:spPr>
        <p:txBody>
          <a:bodyPr lIns="90000" tIns="45000" rIns="90000" bIns="45000"/>
          <a:lstStyle/>
          <a:p>
            <a:pPr>
              <a:lnSpc>
                <a:spcPct val="100000"/>
              </a:lnSpc>
            </a:pPr>
            <a:r>
              <a:rPr lang="en-US" sz="1200" b="1">
                <a:solidFill>
                  <a:srgbClr val="000000"/>
                </a:solidFill>
                <a:latin typeface="Calibri"/>
              </a:rPr>
              <a:t>Add exam year</a:t>
            </a:r>
            <a:endParaRPr/>
          </a:p>
        </p:txBody>
      </p:sp>
      <p:sp>
        <p:nvSpPr>
          <p:cNvPr id="213" name="CustomShape 4"/>
          <p:cNvSpPr/>
          <p:nvPr/>
        </p:nvSpPr>
        <p:spPr>
          <a:xfrm flipH="1">
            <a:off x="1066800" y="4438440"/>
            <a:ext cx="192120" cy="209760"/>
          </a:xfrm>
          <a:prstGeom prst="straightConnector1">
            <a:avLst/>
          </a:prstGeom>
          <a:ln w="25560">
            <a:solidFill>
              <a:srgbClr val="9BBB59"/>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457200" y="115920"/>
            <a:ext cx="8229240" cy="1142640"/>
          </a:xfrm>
          <a:prstGeom prst="rect">
            <a:avLst/>
          </a:prstGeom>
        </p:spPr>
        <p:txBody>
          <a:bodyPr anchor="ctr"/>
          <a:lstStyle/>
          <a:p>
            <a:pPr algn="ctr">
              <a:lnSpc>
                <a:spcPct val="100000"/>
              </a:lnSpc>
            </a:pPr>
            <a:r>
              <a:rPr lang="en-US" sz="4400">
                <a:solidFill>
                  <a:srgbClr val="000000"/>
                </a:solidFill>
                <a:latin typeface="Calibri"/>
              </a:rPr>
              <a:t>Evolving data-centric ecosystem</a:t>
            </a:r>
            <a:endParaRPr/>
          </a:p>
        </p:txBody>
      </p:sp>
      <p:sp>
        <p:nvSpPr>
          <p:cNvPr id="215" name="CustomShape 2"/>
          <p:cNvSpPr/>
          <p:nvPr/>
        </p:nvSpPr>
        <p:spPr>
          <a:xfrm>
            <a:off x="0" y="0"/>
            <a:ext cx="9143640" cy="360"/>
          </a:xfrm>
          <a:prstGeom prst="rect">
            <a:avLst/>
          </a:prstGeom>
        </p:spPr>
      </p:sp>
      <p:pic>
        <p:nvPicPr>
          <p:cNvPr id="216" name="Picture 5"/>
          <p:cNvPicPr/>
          <p:nvPr/>
        </p:nvPicPr>
        <p:blipFill>
          <a:blip r:embed="rId3" cstate="print"/>
          <a:stretch>
            <a:fillRect/>
          </a:stretch>
        </p:blipFill>
        <p:spPr>
          <a:xfrm>
            <a:off x="324000" y="1268280"/>
            <a:ext cx="8640360" cy="4738320"/>
          </a:xfrm>
          <a:prstGeom prst="rect">
            <a:avLst/>
          </a:prstGeom>
        </p:spPr>
      </p:pic>
      <p:sp>
        <p:nvSpPr>
          <p:cNvPr id="217" name="CustomShape 3"/>
          <p:cNvSpPr/>
          <p:nvPr/>
        </p:nvSpPr>
        <p:spPr>
          <a:xfrm flipV="1">
            <a:off x="4572000" y="1627920"/>
            <a:ext cx="215640" cy="70920"/>
          </a:xfrm>
          <a:prstGeom prst="straightConnector1">
            <a:avLst/>
          </a:prstGeom>
          <a:ln w="25560">
            <a:solidFill>
              <a:srgbClr val="C0504D"/>
            </a:solidFill>
            <a:round/>
            <a:tailEnd type="triangle" w="med" len="med"/>
          </a:ln>
        </p:spPr>
      </p:sp>
      <p:sp>
        <p:nvSpPr>
          <p:cNvPr id="218" name="CustomShape 4"/>
          <p:cNvSpPr/>
          <p:nvPr/>
        </p:nvSpPr>
        <p:spPr>
          <a:xfrm>
            <a:off x="4572000" y="1413000"/>
            <a:ext cx="1511640" cy="454680"/>
          </a:xfrm>
          <a:prstGeom prst="rect">
            <a:avLst/>
          </a:prstGeom>
          <a:gradFill>
            <a:gsLst>
              <a:gs pos="0">
                <a:srgbClr val="FFE5E5"/>
              </a:gs>
              <a:gs pos="50000">
                <a:srgbClr val="FFA7A4"/>
              </a:gs>
              <a:gs pos="100000">
                <a:srgbClr val="FFE5E5"/>
              </a:gs>
            </a:gsLst>
            <a:lin ang="16200000"/>
          </a:gradFill>
          <a:ln w="9360">
            <a:solidFill>
              <a:srgbClr val="BE4B48"/>
            </a:solidFill>
            <a:round/>
          </a:ln>
        </p:spPr>
        <p:txBody>
          <a:bodyPr lIns="90000" tIns="45000" rIns="90000" bIns="45000"/>
          <a:lstStyle/>
          <a:p>
            <a:pPr>
              <a:lnSpc>
                <a:spcPct val="100000"/>
              </a:lnSpc>
            </a:pPr>
            <a:r>
              <a:rPr lang="en-US" sz="1200" b="1">
                <a:solidFill>
                  <a:srgbClr val="000000"/>
                </a:solidFill>
                <a:latin typeface="Calibri"/>
              </a:rPr>
              <a:t>Remove CS.C_NAME</a:t>
            </a:r>
            <a:endParaRPr/>
          </a:p>
        </p:txBody>
      </p:sp>
      <p:sp>
        <p:nvSpPr>
          <p:cNvPr id="219" name="TextShape 5"/>
          <p:cNvSpPr txBox="1"/>
          <p:nvPr/>
        </p:nvSpPr>
        <p:spPr>
          <a:xfrm>
            <a:off x="6553080" y="6356520"/>
            <a:ext cx="2133360" cy="364680"/>
          </a:xfrm>
          <a:prstGeom prst="rect">
            <a:avLst/>
          </a:prstGeom>
        </p:spPr>
        <p:txBody>
          <a:bodyPr anchor="ctr"/>
          <a:lstStyle/>
          <a:p>
            <a:pPr>
              <a:lnSpc>
                <a:spcPct val="100000"/>
              </a:lnSpc>
            </a:pPr>
            <a:fld id="{52DCD01E-597E-471C-8E8E-DFEC1110A21B}" type="slidenum">
              <a:rPr lang="en-US" sz="1200">
                <a:solidFill>
                  <a:srgbClr val="8B8B8B"/>
                </a:solidFill>
                <a:latin typeface="Arial"/>
              </a:rPr>
              <a:pPr>
                <a:lnSpc>
                  <a:spcPct val="100000"/>
                </a:lnSpc>
              </a:pPr>
              <a:t>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57200" y="115920"/>
            <a:ext cx="8229240" cy="1142640"/>
          </a:xfrm>
          <a:prstGeom prst="rect">
            <a:avLst/>
          </a:prstGeom>
        </p:spPr>
        <p:txBody>
          <a:bodyPr anchor="ctr"/>
          <a:lstStyle/>
          <a:p>
            <a:pPr algn="ctr">
              <a:lnSpc>
                <a:spcPct val="100000"/>
              </a:lnSpc>
            </a:pPr>
            <a:r>
              <a:rPr lang="en-US" sz="4400">
                <a:solidFill>
                  <a:srgbClr val="000000"/>
                </a:solidFill>
                <a:latin typeface="Calibri"/>
              </a:rPr>
              <a:t>Evolving data-centric ecosystem</a:t>
            </a:r>
            <a:endParaRPr/>
          </a:p>
        </p:txBody>
      </p:sp>
      <p:sp>
        <p:nvSpPr>
          <p:cNvPr id="221" name="CustomShape 2"/>
          <p:cNvSpPr/>
          <p:nvPr/>
        </p:nvSpPr>
        <p:spPr>
          <a:xfrm>
            <a:off x="0" y="0"/>
            <a:ext cx="9143640" cy="360"/>
          </a:xfrm>
          <a:prstGeom prst="rect">
            <a:avLst/>
          </a:prstGeom>
        </p:spPr>
      </p:sp>
      <p:pic>
        <p:nvPicPr>
          <p:cNvPr id="222" name="Picture 5"/>
          <p:cNvPicPr/>
          <p:nvPr/>
        </p:nvPicPr>
        <p:blipFill>
          <a:blip r:embed="rId3" cstate="print"/>
          <a:stretch>
            <a:fillRect/>
          </a:stretch>
        </p:blipFill>
        <p:spPr>
          <a:xfrm>
            <a:off x="324000" y="1268280"/>
            <a:ext cx="8640360" cy="4738320"/>
          </a:xfrm>
          <a:prstGeom prst="rect">
            <a:avLst/>
          </a:prstGeom>
        </p:spPr>
      </p:pic>
      <p:sp>
        <p:nvSpPr>
          <p:cNvPr id="223" name="CustomShape 3"/>
          <p:cNvSpPr/>
          <p:nvPr/>
        </p:nvSpPr>
        <p:spPr>
          <a:xfrm flipV="1">
            <a:off x="4572000" y="1627920"/>
            <a:ext cx="215640" cy="70920"/>
          </a:xfrm>
          <a:prstGeom prst="straightConnector1">
            <a:avLst/>
          </a:prstGeom>
          <a:ln w="25560">
            <a:solidFill>
              <a:srgbClr val="C0504D"/>
            </a:solidFill>
            <a:round/>
            <a:tailEnd type="triangle" w="med" len="med"/>
          </a:ln>
        </p:spPr>
      </p:sp>
      <p:sp>
        <p:nvSpPr>
          <p:cNvPr id="224" name="CustomShape 4"/>
          <p:cNvSpPr/>
          <p:nvPr/>
        </p:nvSpPr>
        <p:spPr>
          <a:xfrm>
            <a:off x="6228360" y="1628640"/>
            <a:ext cx="2736000" cy="1728000"/>
          </a:xfrm>
          <a:prstGeom prst="rect">
            <a:avLst/>
          </a:prstGeom>
          <a:solidFill>
            <a:srgbClr val="FF0000">
              <a:alpha val="40000"/>
            </a:srgbClr>
          </a:solidFill>
          <a:ln w="25560">
            <a:solidFill>
              <a:srgbClr val="3A5F8B"/>
            </a:solidFill>
            <a:round/>
          </a:ln>
        </p:spPr>
      </p:sp>
      <p:sp>
        <p:nvSpPr>
          <p:cNvPr id="225" name="CustomShape 5"/>
          <p:cNvSpPr/>
          <p:nvPr/>
        </p:nvSpPr>
        <p:spPr>
          <a:xfrm>
            <a:off x="2843640" y="3573000"/>
            <a:ext cx="2736000" cy="1728000"/>
          </a:xfrm>
          <a:prstGeom prst="rect">
            <a:avLst/>
          </a:prstGeom>
          <a:solidFill>
            <a:srgbClr val="FF0000">
              <a:alpha val="40000"/>
            </a:srgbClr>
          </a:solidFill>
          <a:ln w="25560">
            <a:solidFill>
              <a:srgbClr val="3A5F8B"/>
            </a:solidFill>
            <a:round/>
          </a:ln>
        </p:spPr>
      </p:sp>
      <p:sp>
        <p:nvSpPr>
          <p:cNvPr id="226" name="CustomShape 6"/>
          <p:cNvSpPr/>
          <p:nvPr/>
        </p:nvSpPr>
        <p:spPr>
          <a:xfrm>
            <a:off x="6156000" y="4077000"/>
            <a:ext cx="2808000" cy="1728000"/>
          </a:xfrm>
          <a:prstGeom prst="rect">
            <a:avLst/>
          </a:prstGeom>
          <a:solidFill>
            <a:srgbClr val="FF0000">
              <a:alpha val="40000"/>
            </a:srgbClr>
          </a:solidFill>
          <a:ln w="25560">
            <a:solidFill>
              <a:srgbClr val="3A5F8B"/>
            </a:solidFill>
            <a:round/>
          </a:ln>
        </p:spPr>
      </p:sp>
      <p:sp>
        <p:nvSpPr>
          <p:cNvPr id="227" name="CustomShape 7"/>
          <p:cNvSpPr/>
          <p:nvPr/>
        </p:nvSpPr>
        <p:spPr>
          <a:xfrm>
            <a:off x="5940000" y="3419280"/>
            <a:ext cx="2952000" cy="638280"/>
          </a:xfrm>
          <a:prstGeom prst="rect">
            <a:avLst/>
          </a:prstGeom>
          <a:gradFill>
            <a:gsLst>
              <a:gs pos="0">
                <a:srgbClr val="34B3D5"/>
              </a:gs>
              <a:gs pos="50000">
                <a:srgbClr val="2988A1"/>
              </a:gs>
              <a:gs pos="100000">
                <a:srgbClr val="34B3D5"/>
              </a:gs>
            </a:gsLst>
            <a:lin ang="16200000"/>
          </a:gradFill>
          <a:ln w="9360">
            <a:solidFill>
              <a:srgbClr val="46AAC4"/>
            </a:solidFill>
            <a:round/>
          </a:ln>
        </p:spPr>
        <p:txBody>
          <a:bodyPr lIns="90000" tIns="45000" rIns="90000" bIns="45000"/>
          <a:lstStyle/>
          <a:p>
            <a:pPr>
              <a:lnSpc>
                <a:spcPct val="100000"/>
              </a:lnSpc>
            </a:pPr>
            <a:r>
              <a:rPr lang="en-US" i="1">
                <a:solidFill>
                  <a:srgbClr val="FFFFFF"/>
                </a:solidFill>
                <a:latin typeface="Calibri"/>
              </a:rPr>
              <a:t>Which parts are affected?</a:t>
            </a:r>
            <a:endParaRPr/>
          </a:p>
        </p:txBody>
      </p:sp>
      <p:sp>
        <p:nvSpPr>
          <p:cNvPr id="228" name="CustomShape 8"/>
          <p:cNvSpPr/>
          <p:nvPr/>
        </p:nvSpPr>
        <p:spPr>
          <a:xfrm>
            <a:off x="4572000" y="1413000"/>
            <a:ext cx="1511640" cy="454680"/>
          </a:xfrm>
          <a:prstGeom prst="rect">
            <a:avLst/>
          </a:prstGeom>
          <a:gradFill>
            <a:gsLst>
              <a:gs pos="0">
                <a:srgbClr val="FFE5E5"/>
              </a:gs>
              <a:gs pos="50000">
                <a:srgbClr val="FFA7A4"/>
              </a:gs>
              <a:gs pos="100000">
                <a:srgbClr val="FFE5E5"/>
              </a:gs>
            </a:gsLst>
            <a:lin ang="16200000"/>
          </a:gradFill>
          <a:ln w="9360">
            <a:solidFill>
              <a:srgbClr val="BE4B48"/>
            </a:solidFill>
            <a:round/>
          </a:ln>
        </p:spPr>
        <p:txBody>
          <a:bodyPr lIns="90000" tIns="45000" rIns="90000" bIns="45000"/>
          <a:lstStyle/>
          <a:p>
            <a:pPr>
              <a:lnSpc>
                <a:spcPct val="100000"/>
              </a:lnSpc>
            </a:pPr>
            <a:r>
              <a:rPr lang="en-US" sz="1200" b="1">
                <a:solidFill>
                  <a:srgbClr val="000000"/>
                </a:solidFill>
                <a:latin typeface="Calibri"/>
              </a:rPr>
              <a:t>Remove CS.C_NAME</a:t>
            </a:r>
            <a:endParaRPr/>
          </a:p>
        </p:txBody>
      </p:sp>
      <p:sp>
        <p:nvSpPr>
          <p:cNvPr id="229" name="TextShape 9"/>
          <p:cNvSpPr txBox="1"/>
          <p:nvPr/>
        </p:nvSpPr>
        <p:spPr>
          <a:xfrm>
            <a:off x="6553080" y="6356520"/>
            <a:ext cx="2133360" cy="364680"/>
          </a:xfrm>
          <a:prstGeom prst="rect">
            <a:avLst/>
          </a:prstGeom>
        </p:spPr>
        <p:txBody>
          <a:bodyPr anchor="ctr"/>
          <a:lstStyle/>
          <a:p>
            <a:pPr>
              <a:lnSpc>
                <a:spcPct val="100000"/>
              </a:lnSpc>
            </a:pPr>
            <a:fld id="{ACEF377C-B253-4F64-B3E7-CD01A21707F5}" type="slidenum">
              <a:rPr lang="en-US" sz="1200">
                <a:solidFill>
                  <a:srgbClr val="8B8B8B"/>
                </a:solidFill>
                <a:latin typeface="Arial"/>
              </a:rPr>
              <a:pPr>
                <a:lnSpc>
                  <a:spcPct val="100000"/>
                </a:lnSpc>
              </a:pPr>
              <a:t>9</a:t>
            </a:fld>
            <a:endParaRPr/>
          </a:p>
        </p:txBody>
      </p:sp>
      <p:sp>
        <p:nvSpPr>
          <p:cNvPr id="230" name="CustomShape 10"/>
          <p:cNvSpPr/>
          <p:nvPr/>
        </p:nvSpPr>
        <p:spPr>
          <a:xfrm>
            <a:off x="1258920" y="4149720"/>
            <a:ext cx="1296720" cy="454680"/>
          </a:xfrm>
          <a:prstGeom prst="rect">
            <a:avLst/>
          </a:prstGeom>
          <a:gradFill>
            <a:gsLst>
              <a:gs pos="0">
                <a:srgbClr val="F4FFE6"/>
              </a:gs>
              <a:gs pos="50000">
                <a:srgbClr val="D9FDA6"/>
              </a:gs>
              <a:gs pos="100000">
                <a:srgbClr val="F4FFE6"/>
              </a:gs>
            </a:gsLst>
            <a:lin ang="16200000"/>
          </a:gradFill>
          <a:ln w="9360">
            <a:solidFill>
              <a:srgbClr val="98B855"/>
            </a:solidFill>
            <a:round/>
          </a:ln>
        </p:spPr>
        <p:txBody>
          <a:bodyPr lIns="90000" tIns="45000" rIns="90000" bIns="45000"/>
          <a:lstStyle/>
          <a:p>
            <a:pPr>
              <a:lnSpc>
                <a:spcPct val="100000"/>
              </a:lnSpc>
            </a:pPr>
            <a:r>
              <a:rPr lang="en-US" sz="1200" b="1">
                <a:solidFill>
                  <a:srgbClr val="000000"/>
                </a:solidFill>
                <a:latin typeface="Calibri"/>
              </a:rPr>
              <a:t>Add exam year</a:t>
            </a:r>
            <a:endParaRPr/>
          </a:p>
        </p:txBody>
      </p:sp>
      <p:sp>
        <p:nvSpPr>
          <p:cNvPr id="231" name="CustomShape 11"/>
          <p:cNvSpPr/>
          <p:nvPr/>
        </p:nvSpPr>
        <p:spPr>
          <a:xfrm flipV="1">
            <a:off x="1258920" y="4365720"/>
            <a:ext cx="215640" cy="72720"/>
          </a:xfrm>
          <a:prstGeom prst="straightConnector1">
            <a:avLst/>
          </a:prstGeom>
          <a:ln w="25560">
            <a:solidFill>
              <a:srgbClr val="9BBB59"/>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2980</Words>
  <Application>Microsoft Office PowerPoint</Application>
  <PresentationFormat>On-screen Show (4:3)</PresentationFormat>
  <Paragraphs>426</Paragraphs>
  <Slides>53</Slides>
  <Notes>35</Notes>
  <HiddenSlides>1</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Problem definition</vt:lpstr>
      <vt:lpstr>Slide 3</vt:lpstr>
      <vt:lpstr>Slide 4</vt:lpstr>
      <vt:lpstr>Slide 5</vt:lpstr>
      <vt:lpstr>Slide 6</vt:lpstr>
      <vt:lpstr>Slide 7</vt:lpstr>
      <vt:lpstr>Slide 8</vt:lpstr>
      <vt:lpstr>Slide 9</vt:lpstr>
      <vt:lpstr>Slide 10</vt:lpstr>
      <vt:lpstr>Problem definition</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Within each module</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Cost analysis</vt:lpstr>
      <vt:lpstr>Status Determination Cost</vt:lpstr>
      <vt:lpstr>Rewrite Cost</vt:lpstr>
      <vt:lpstr>Rewrite time comparison</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zarras</cp:lastModifiedBy>
  <cp:revision>56</cp:revision>
  <dcterms:modified xsi:type="dcterms:W3CDTF">2013-02-01T08:13:42Z</dcterms:modified>
</cp:coreProperties>
</file>