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94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notesSlides/notesSlide89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0"/>
  </p:notesMasterIdLst>
  <p:handoutMasterIdLst>
    <p:handoutMasterId r:id="rId101"/>
  </p:handoutMasterIdLst>
  <p:sldIdLst>
    <p:sldId id="726" r:id="rId2"/>
    <p:sldId id="732" r:id="rId3"/>
    <p:sldId id="735" r:id="rId4"/>
    <p:sldId id="747" r:id="rId5"/>
    <p:sldId id="739" r:id="rId6"/>
    <p:sldId id="736" r:id="rId7"/>
    <p:sldId id="737" r:id="rId8"/>
    <p:sldId id="740" r:id="rId9"/>
    <p:sldId id="741" r:id="rId10"/>
    <p:sldId id="742" r:id="rId11"/>
    <p:sldId id="743" r:id="rId12"/>
    <p:sldId id="746" r:id="rId13"/>
    <p:sldId id="715" r:id="rId14"/>
    <p:sldId id="552" r:id="rId15"/>
    <p:sldId id="666" r:id="rId16"/>
    <p:sldId id="667" r:id="rId17"/>
    <p:sldId id="748" r:id="rId18"/>
    <p:sldId id="669" r:id="rId19"/>
    <p:sldId id="672" r:id="rId20"/>
    <p:sldId id="674" r:id="rId21"/>
    <p:sldId id="675" r:id="rId22"/>
    <p:sldId id="678" r:id="rId23"/>
    <p:sldId id="680" r:id="rId24"/>
    <p:sldId id="683" r:id="rId25"/>
    <p:sldId id="699" r:id="rId26"/>
    <p:sldId id="695" r:id="rId27"/>
    <p:sldId id="717" r:id="rId28"/>
    <p:sldId id="696" r:id="rId29"/>
    <p:sldId id="716" r:id="rId30"/>
    <p:sldId id="718" r:id="rId31"/>
    <p:sldId id="719" r:id="rId32"/>
    <p:sldId id="525" r:id="rId33"/>
    <p:sldId id="528" r:id="rId34"/>
    <p:sldId id="529" r:id="rId35"/>
    <p:sldId id="530" r:id="rId36"/>
    <p:sldId id="531" r:id="rId37"/>
    <p:sldId id="532" r:id="rId38"/>
    <p:sldId id="721" r:id="rId39"/>
    <p:sldId id="533" r:id="rId40"/>
    <p:sldId id="722" r:id="rId41"/>
    <p:sldId id="536" r:id="rId42"/>
    <p:sldId id="537" r:id="rId43"/>
    <p:sldId id="723" r:id="rId44"/>
    <p:sldId id="539" r:id="rId45"/>
    <p:sldId id="540" r:id="rId46"/>
    <p:sldId id="541" r:id="rId47"/>
    <p:sldId id="724" r:id="rId48"/>
    <p:sldId id="542" r:id="rId49"/>
    <p:sldId id="543" r:id="rId50"/>
    <p:sldId id="544" r:id="rId51"/>
    <p:sldId id="545" r:id="rId52"/>
    <p:sldId id="546" r:id="rId53"/>
    <p:sldId id="547" r:id="rId54"/>
    <p:sldId id="548" r:id="rId55"/>
    <p:sldId id="549" r:id="rId56"/>
    <p:sldId id="550" r:id="rId57"/>
    <p:sldId id="582" r:id="rId58"/>
    <p:sldId id="583" r:id="rId59"/>
    <p:sldId id="584" r:id="rId60"/>
    <p:sldId id="585" r:id="rId61"/>
    <p:sldId id="586" r:id="rId62"/>
    <p:sldId id="587" r:id="rId63"/>
    <p:sldId id="588" r:id="rId64"/>
    <p:sldId id="589" r:id="rId65"/>
    <p:sldId id="590" r:id="rId66"/>
    <p:sldId id="591" r:id="rId67"/>
    <p:sldId id="592" r:id="rId68"/>
    <p:sldId id="593" r:id="rId69"/>
    <p:sldId id="594" r:id="rId70"/>
    <p:sldId id="595" r:id="rId71"/>
    <p:sldId id="596" r:id="rId72"/>
    <p:sldId id="597" r:id="rId73"/>
    <p:sldId id="598" r:id="rId74"/>
    <p:sldId id="599" r:id="rId75"/>
    <p:sldId id="600" r:id="rId76"/>
    <p:sldId id="601" r:id="rId77"/>
    <p:sldId id="602" r:id="rId78"/>
    <p:sldId id="603" r:id="rId79"/>
    <p:sldId id="604" r:id="rId80"/>
    <p:sldId id="725" r:id="rId81"/>
    <p:sldId id="605" r:id="rId82"/>
    <p:sldId id="606" r:id="rId83"/>
    <p:sldId id="607" r:id="rId84"/>
    <p:sldId id="608" r:id="rId85"/>
    <p:sldId id="609" r:id="rId86"/>
    <p:sldId id="610" r:id="rId87"/>
    <p:sldId id="611" r:id="rId88"/>
    <p:sldId id="612" r:id="rId89"/>
    <p:sldId id="613" r:id="rId90"/>
    <p:sldId id="614" r:id="rId91"/>
    <p:sldId id="615" r:id="rId92"/>
    <p:sldId id="616" r:id="rId93"/>
    <p:sldId id="617" r:id="rId94"/>
    <p:sldId id="618" r:id="rId95"/>
    <p:sldId id="619" r:id="rId96"/>
    <p:sldId id="620" r:id="rId97"/>
    <p:sldId id="621" r:id="rId98"/>
    <p:sldId id="622" r:id="rId99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7979"/>
    <a:srgbClr val="336699"/>
    <a:srgbClr val="969696"/>
    <a:srgbClr val="33CC33"/>
    <a:srgbClr val="DDDDDD"/>
    <a:srgbClr val="0033CC"/>
    <a:srgbClr val="6699FF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62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796"/>
    </p:cViewPr>
  </p:sorterViewPr>
  <p:notesViewPr>
    <p:cSldViewPr>
      <p:cViewPr varScale="1">
        <p:scale>
          <a:sx n="73" d="100"/>
          <a:sy n="73" d="100"/>
        </p:scale>
        <p:origin x="-2166" y="-114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notesMaster" Target="notesMasters/notesMaster1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endParaRPr lang="el-GR"/>
          </a:p>
        </p:txBody>
      </p:sp>
      <p:sp>
        <p:nvSpPr>
          <p:cNvPr id="67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endParaRPr lang="el-GR"/>
          </a:p>
        </p:txBody>
      </p:sp>
      <p:sp>
        <p:nvSpPr>
          <p:cNvPr id="67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endParaRPr lang="el-GR"/>
          </a:p>
        </p:txBody>
      </p:sp>
      <p:sp>
        <p:nvSpPr>
          <p:cNvPr id="67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fld id="{DF7B37AE-71CA-4A76-AA4B-DC2BF9709B80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fld id="{3A4369EA-9873-4F32-AAB7-71C0E7711BD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3D9322-8A31-4A7E-8967-380E3F095C24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4521B9-CE3D-4F2B-9F2E-5FFC0AA1E93B}" type="slidenum">
              <a:rPr lang="en-US"/>
              <a:pPr/>
              <a:t>10</a:t>
            </a:fld>
            <a:endParaRPr lang="en-US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F5A835-7B2A-4DB2-AA12-E6BB9693104B}" type="slidenum">
              <a:rPr lang="en-US"/>
              <a:pPr/>
              <a:t>11</a:t>
            </a:fld>
            <a:endParaRPr lang="en-US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40C607-CB54-41D0-A480-2685E22A660B}" type="slidenum">
              <a:rPr lang="en-US"/>
              <a:pPr/>
              <a:t>12</a:t>
            </a:fld>
            <a:endParaRPr 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75BE4B-E670-4BEE-B049-E00E8990C3B0}" type="slidenum">
              <a:rPr lang="en-US"/>
              <a:pPr/>
              <a:t>14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7A2CA7-3F1A-4660-9D7E-C5FB7828A86D}" type="slidenum">
              <a:rPr lang="en-US"/>
              <a:pPr/>
              <a:t>15</a:t>
            </a:fld>
            <a:endParaRPr lang="en-US"/>
          </a:p>
        </p:txBody>
      </p:sp>
      <p:sp>
        <p:nvSpPr>
          <p:cNvPr id="37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186A95-3FCB-4D82-89E8-7C09D793B0E1}" type="slidenum">
              <a:rPr lang="en-US"/>
              <a:pPr/>
              <a:t>16</a:t>
            </a:fld>
            <a:endParaRPr lang="en-US"/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186A95-3FCB-4D82-89E8-7C09D793B0E1}" type="slidenum">
              <a:rPr lang="en-US"/>
              <a:pPr/>
              <a:t>17</a:t>
            </a:fld>
            <a:endParaRPr lang="en-US"/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62D58E-53E5-4EE3-898C-1DB2B7183EF3}" type="slidenum">
              <a:rPr lang="en-US"/>
              <a:pPr/>
              <a:t>19</a:t>
            </a:fld>
            <a:endParaRPr lang="en-US"/>
          </a:p>
        </p:txBody>
      </p:sp>
      <p:sp>
        <p:nvSpPr>
          <p:cNvPr id="30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EE2E0A-9F2A-4161-A941-7B8B1943780D}" type="slidenum">
              <a:rPr lang="en-US"/>
              <a:pPr/>
              <a:t>20</a:t>
            </a:fld>
            <a:endParaRPr lang="en-US"/>
          </a:p>
        </p:txBody>
      </p:sp>
      <p:sp>
        <p:nvSpPr>
          <p:cNvPr id="31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861CA8-0D04-4564-9886-A0B43EB0EFAA}" type="slidenum">
              <a:rPr lang="en-US"/>
              <a:pPr/>
              <a:t>21</a:t>
            </a:fld>
            <a:endParaRPr lang="en-US"/>
          </a:p>
        </p:txBody>
      </p:sp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C9752B-F4FC-450C-9F7C-C618CA2B7EAD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E88E42-C376-4705-A6DD-97E8ECB42312}" type="slidenum">
              <a:rPr lang="en-US"/>
              <a:pPr/>
              <a:t>22</a:t>
            </a:fld>
            <a:endParaRPr lang="en-US"/>
          </a:p>
        </p:txBody>
      </p:sp>
      <p:sp>
        <p:nvSpPr>
          <p:cNvPr id="32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008CF8-40FD-44BC-9CBE-F1C7D555FD9D}" type="slidenum">
              <a:rPr lang="en-US"/>
              <a:pPr/>
              <a:t>23</a:t>
            </a:fld>
            <a:endParaRPr lang="en-US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B5E6FE-1400-4A9C-9F80-D0326C99824B}" type="slidenum">
              <a:rPr lang="en-US"/>
              <a:pPr/>
              <a:t>24</a:t>
            </a:fld>
            <a:endParaRPr lang="en-US"/>
          </a:p>
        </p:txBody>
      </p:sp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5760BD-4562-45F4-A7F6-A1C60E6AB066}" type="slidenum">
              <a:rPr lang="en-US"/>
              <a:pPr/>
              <a:t>26</a:t>
            </a:fld>
            <a:endParaRPr lang="en-US"/>
          </a:p>
        </p:txBody>
      </p:sp>
      <p:sp>
        <p:nvSpPr>
          <p:cNvPr id="36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5760BD-4562-45F4-A7F6-A1C60E6AB066}" type="slidenum">
              <a:rPr lang="en-US"/>
              <a:pPr/>
              <a:t>27</a:t>
            </a:fld>
            <a:endParaRPr lang="en-US"/>
          </a:p>
        </p:txBody>
      </p:sp>
      <p:sp>
        <p:nvSpPr>
          <p:cNvPr id="36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DD2092-A18D-406E-A2B4-E1AB6A02CBA9}" type="slidenum">
              <a:rPr lang="en-US"/>
              <a:pPr/>
              <a:t>28</a:t>
            </a:fld>
            <a:endParaRPr lang="en-US"/>
          </a:p>
        </p:txBody>
      </p:sp>
      <p:sp>
        <p:nvSpPr>
          <p:cNvPr id="37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DD2092-A18D-406E-A2B4-E1AB6A02CBA9}" type="slidenum">
              <a:rPr lang="en-US"/>
              <a:pPr/>
              <a:t>29</a:t>
            </a:fld>
            <a:endParaRPr lang="en-US"/>
          </a:p>
        </p:txBody>
      </p:sp>
      <p:sp>
        <p:nvSpPr>
          <p:cNvPr id="37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DD2092-A18D-406E-A2B4-E1AB6A02CBA9}" type="slidenum">
              <a:rPr lang="en-US"/>
              <a:pPr/>
              <a:t>30</a:t>
            </a:fld>
            <a:endParaRPr lang="en-US"/>
          </a:p>
        </p:txBody>
      </p:sp>
      <p:sp>
        <p:nvSpPr>
          <p:cNvPr id="37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DD2092-A18D-406E-A2B4-E1AB6A02CBA9}" type="slidenum">
              <a:rPr lang="en-US"/>
              <a:pPr/>
              <a:t>31</a:t>
            </a:fld>
            <a:endParaRPr lang="en-US"/>
          </a:p>
        </p:txBody>
      </p:sp>
      <p:sp>
        <p:nvSpPr>
          <p:cNvPr id="37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D91D20-A197-4DBC-8D57-B23CEA542A6B}" type="slidenum">
              <a:rPr lang="en-US"/>
              <a:pPr/>
              <a:t>32</a:t>
            </a:fld>
            <a:endParaRPr lang="en-US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D32F0C-C09E-411E-9992-1AF48B00BEFF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470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AAB9DB-D9AD-442F-998A-3BE813E75681}" type="slidenum">
              <a:rPr lang="en-US"/>
              <a:pPr/>
              <a:t>33</a:t>
            </a:fld>
            <a:endParaRPr lang="en-US"/>
          </a:p>
        </p:txBody>
      </p:sp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744FA0-D24C-4241-8543-5059C6288C89}" type="slidenum">
              <a:rPr lang="en-US"/>
              <a:pPr/>
              <a:t>34</a:t>
            </a:fld>
            <a:endParaRPr lang="en-US"/>
          </a:p>
        </p:txBody>
      </p:sp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5336CF-5864-406D-9497-0708379D6B5F}" type="slidenum">
              <a:rPr lang="en-US"/>
              <a:pPr/>
              <a:t>35</a:t>
            </a:fld>
            <a:endParaRPr lang="en-US"/>
          </a:p>
        </p:txBody>
      </p:sp>
      <p:sp>
        <p:nvSpPr>
          <p:cNvPr id="27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27797D-2FF3-4FF9-8D8D-78231AE9D598}" type="slidenum">
              <a:rPr lang="en-US"/>
              <a:pPr/>
              <a:t>36</a:t>
            </a:fld>
            <a:endParaRPr lang="en-US"/>
          </a:p>
        </p:txBody>
      </p:sp>
      <p:sp>
        <p:nvSpPr>
          <p:cNvPr id="27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28755B-9B21-45DF-8075-AB712F5107B2}" type="slidenum">
              <a:rPr lang="en-US"/>
              <a:pPr/>
              <a:t>37</a:t>
            </a:fld>
            <a:endParaRPr lang="en-US"/>
          </a:p>
        </p:txBody>
      </p:sp>
      <p:sp>
        <p:nvSpPr>
          <p:cNvPr id="27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369EA-9873-4F32-AAB7-71C0E7711BD7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8B878F-70D7-4FC1-A58D-68B11B3D544B}" type="slidenum">
              <a:rPr lang="en-US"/>
              <a:pPr/>
              <a:t>39</a:t>
            </a:fld>
            <a:endParaRPr lang="en-US"/>
          </a:p>
        </p:txBody>
      </p:sp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15D2A2-D9EB-4D3C-9A89-D74EFA590DF6}" type="slidenum">
              <a:rPr lang="en-US"/>
              <a:pPr/>
              <a:t>40</a:t>
            </a:fld>
            <a:endParaRPr lang="en-US"/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B539FC-7736-4E7F-BAD8-885B376160FA}" type="slidenum">
              <a:rPr lang="en-US"/>
              <a:pPr/>
              <a:t>41</a:t>
            </a:fld>
            <a:endParaRPr lang="en-US"/>
          </a:p>
        </p:txBody>
      </p:sp>
      <p:sp>
        <p:nvSpPr>
          <p:cNvPr id="387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15D2A2-D9EB-4D3C-9A89-D74EFA590DF6}" type="slidenum">
              <a:rPr lang="en-US"/>
              <a:pPr/>
              <a:t>42</a:t>
            </a:fld>
            <a:endParaRPr lang="en-US"/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D32F0C-C09E-411E-9992-1AF48B00BEFF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470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F2D2A9-B32F-4DE8-BB77-CF1ACDF223A5}" type="slidenum">
              <a:rPr lang="en-US"/>
              <a:pPr/>
              <a:t>44</a:t>
            </a:fld>
            <a:endParaRPr lang="en-US"/>
          </a:p>
        </p:txBody>
      </p:sp>
      <p:sp>
        <p:nvSpPr>
          <p:cNvPr id="28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3E0B99-1138-4418-847F-29BC53DF4C5A}" type="slidenum">
              <a:rPr lang="en-US"/>
              <a:pPr/>
              <a:t>45</a:t>
            </a:fld>
            <a:endParaRPr lang="en-US"/>
          </a:p>
        </p:txBody>
      </p:sp>
      <p:sp>
        <p:nvSpPr>
          <p:cNvPr id="2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13DFE8-AF52-4128-934B-2A42C6903A92}" type="slidenum">
              <a:rPr lang="en-US"/>
              <a:pPr/>
              <a:t>46</a:t>
            </a:fld>
            <a:endParaRPr lang="en-US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13DFE8-AF52-4128-934B-2A42C6903A92}" type="slidenum">
              <a:rPr lang="en-US"/>
              <a:pPr/>
              <a:t>47</a:t>
            </a:fld>
            <a:endParaRPr lang="en-US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939F47-3930-438A-8EE9-CFFA4C11250B}" type="slidenum">
              <a:rPr lang="en-US"/>
              <a:pPr/>
              <a:t>48</a:t>
            </a:fld>
            <a:endParaRPr lang="en-US"/>
          </a:p>
        </p:txBody>
      </p:sp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450FD4-EC91-45D4-A33F-79B2D1C57F07}" type="slidenum">
              <a:rPr lang="en-US"/>
              <a:pPr/>
              <a:t>49</a:t>
            </a:fld>
            <a:endParaRPr lang="en-US"/>
          </a:p>
        </p:txBody>
      </p:sp>
      <p:sp>
        <p:nvSpPr>
          <p:cNvPr id="28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42079E-8764-46DA-9E70-4F9A38F6BBB3}" type="slidenum">
              <a:rPr lang="en-US"/>
              <a:pPr/>
              <a:t>50</a:t>
            </a:fld>
            <a:endParaRPr lang="en-US"/>
          </a:p>
        </p:txBody>
      </p:sp>
      <p:sp>
        <p:nvSpPr>
          <p:cNvPr id="183298" name="Rectangle 7"/>
          <p:cNvSpPr txBox="1">
            <a:spLocks noGrp="1" noChangeArrowheads="1"/>
          </p:cNvSpPr>
          <p:nvPr/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/>
            <a:fld id="{AFF06A8B-7AF1-4BA5-979B-80C07DCA0E51}" type="slidenum">
              <a:rPr lang="en-US" sz="1300"/>
              <a:pPr algn="r"/>
              <a:t>50</a:t>
            </a:fld>
            <a:endParaRPr lang="en-US" sz="1300" dirty="0"/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/>
              <a:t>Overall process dp-erdosgallai-transform the graph into something close to the original graph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01FC34-A0B9-44B4-8675-11E214EAF274}" type="slidenum">
              <a:rPr lang="en-US"/>
              <a:pPr/>
              <a:t>51</a:t>
            </a:fld>
            <a:endParaRPr lang="en-US"/>
          </a:p>
        </p:txBody>
      </p:sp>
      <p:sp>
        <p:nvSpPr>
          <p:cNvPr id="2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9EE223-2E11-4A3F-940C-74A848402FB4}" type="slidenum">
              <a:rPr lang="en-US"/>
              <a:pPr/>
              <a:t>52</a:t>
            </a:fld>
            <a:endParaRPr lang="en-US"/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4806CE-2764-4D43-8CF9-FDB17A3A2906}" type="slidenum">
              <a:rPr lang="en-US"/>
              <a:pPr/>
              <a:t>53</a:t>
            </a:fld>
            <a:endParaRPr lang="en-US"/>
          </a:p>
        </p:txBody>
      </p:sp>
      <p:sp>
        <p:nvSpPr>
          <p:cNvPr id="38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D32F0C-C09E-411E-9992-1AF48B00BEFF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470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8D68C9-58B9-4FAD-95F5-6B341A3D9330}" type="slidenum">
              <a:rPr lang="en-US"/>
              <a:pPr/>
              <a:t>54</a:t>
            </a:fld>
            <a:endParaRPr lang="en-US"/>
          </a:p>
        </p:txBody>
      </p:sp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88B79A-ECB2-4D52-88B0-D978658AB695}" type="slidenum">
              <a:rPr lang="en-US"/>
              <a:pPr/>
              <a:t>55</a:t>
            </a:fld>
            <a:endParaRPr lang="en-US"/>
          </a:p>
        </p:txBody>
      </p:sp>
      <p:sp>
        <p:nvSpPr>
          <p:cNvPr id="2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80DF05-9584-443A-9250-E572E3878AA9}" type="slidenum">
              <a:rPr lang="en-US"/>
              <a:pPr/>
              <a:t>56</a:t>
            </a:fld>
            <a:endParaRPr lang="en-US"/>
          </a:p>
        </p:txBody>
      </p:sp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A901F4-3FC9-42C6-88D0-B60CD67C06FF}" type="slidenum">
              <a:rPr lang="en-US"/>
              <a:pPr/>
              <a:t>57</a:t>
            </a:fld>
            <a:endParaRPr lang="en-US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1984E6-22AF-42F4-A087-8FAD3AD24286}" type="slidenum">
              <a:rPr lang="en-US"/>
              <a:pPr/>
              <a:t>58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3C5229-175A-4F3D-8461-9FD4130E6A7F}" type="slidenum">
              <a:rPr lang="en-US"/>
              <a:pPr/>
              <a:t>59</a:t>
            </a:fld>
            <a:endParaRPr 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73A094-52F0-46F4-9B13-72D26FB70FEE}" type="slidenum">
              <a:rPr lang="en-US"/>
              <a:pPr/>
              <a:t>60</a:t>
            </a:fld>
            <a:endParaRPr lang="en-US"/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A88C20-E0E0-4040-AE16-32918A81E597}" type="slidenum">
              <a:rPr lang="en-US"/>
              <a:pPr/>
              <a:t>61</a:t>
            </a:fld>
            <a:endParaRPr lang="en-US"/>
          </a:p>
        </p:txBody>
      </p:sp>
      <p:sp>
        <p:nvSpPr>
          <p:cNvPr id="3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6E2B1E-E676-425B-861F-5A8C5D437A07}" type="slidenum">
              <a:rPr lang="en-US"/>
              <a:pPr/>
              <a:t>62</a:t>
            </a:fld>
            <a:endParaRPr lang="en-US"/>
          </a:p>
        </p:txBody>
      </p:sp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62F9E5-CFC2-4BCB-B4C9-E27DE349C191}" type="slidenum">
              <a:rPr lang="en-US"/>
              <a:pPr/>
              <a:t>63</a:t>
            </a:fld>
            <a:endParaRPr lang="en-US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754703-B84F-480B-A939-2199CE5816C6}" type="slidenum">
              <a:rPr lang="en-US"/>
              <a:pPr/>
              <a:t>6</a:t>
            </a:fld>
            <a:endParaRPr lang="en-US"/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CE1EE9-E3B3-4BB9-A99B-D437394A93E1}" type="slidenum">
              <a:rPr lang="en-US"/>
              <a:pPr/>
              <a:t>64</a:t>
            </a:fld>
            <a:endParaRPr lang="en-US"/>
          </a:p>
        </p:txBody>
      </p:sp>
      <p:sp>
        <p:nvSpPr>
          <p:cNvPr id="393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CF5493-0007-4625-8287-C3105E4FFF76}" type="slidenum">
              <a:rPr lang="en-US"/>
              <a:pPr/>
              <a:t>65</a:t>
            </a:fld>
            <a:endParaRPr lang="en-US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2C7358-A5F8-4F7F-86EB-002E51C5C186}" type="slidenum">
              <a:rPr lang="en-US"/>
              <a:pPr/>
              <a:t>66</a:t>
            </a:fld>
            <a:endParaRPr lang="en-US"/>
          </a:p>
        </p:txBody>
      </p:sp>
      <p:sp>
        <p:nvSpPr>
          <p:cNvPr id="39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5CE253-B20B-4C01-B00E-17D49BE09F63}" type="slidenum">
              <a:rPr lang="en-US"/>
              <a:pPr/>
              <a:t>67</a:t>
            </a:fld>
            <a:endParaRPr lang="en-US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E8856C-07CE-4DE9-AABB-78198ABA2EBC}" type="slidenum">
              <a:rPr lang="en-US"/>
              <a:pPr/>
              <a:t>68</a:t>
            </a:fld>
            <a:endParaRPr lang="en-US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0908F9-4B79-4509-9CF0-307F03558342}" type="slidenum">
              <a:rPr lang="en-US"/>
              <a:pPr/>
              <a:t>69</a:t>
            </a:fld>
            <a:endParaRPr lang="en-US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99C180-273F-44F2-B032-60D88977BBB1}" type="slidenum">
              <a:rPr lang="en-US"/>
              <a:pPr/>
              <a:t>70</a:t>
            </a:fld>
            <a:endParaRPr lang="en-US"/>
          </a:p>
        </p:txBody>
      </p:sp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886737-E385-4532-AF37-77B97127F726}" type="slidenum">
              <a:rPr lang="en-US"/>
              <a:pPr/>
              <a:t>71</a:t>
            </a:fld>
            <a:endParaRPr lang="en-US"/>
          </a:p>
        </p:txBody>
      </p:sp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31208C-2C8F-4DA7-8CC1-D3DDE48C5271}" type="slidenum">
              <a:rPr lang="en-US"/>
              <a:pPr/>
              <a:t>72</a:t>
            </a:fld>
            <a:endParaRPr lang="en-US"/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AD201B-F956-4F0F-A696-5A6DC974D00E}" type="slidenum">
              <a:rPr lang="en-US"/>
              <a:pPr/>
              <a:t>73</a:t>
            </a:fld>
            <a:endParaRPr lang="en-US"/>
          </a:p>
        </p:txBody>
      </p:sp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F2AB6D-36DF-4888-973E-444ED2C5CF2D}" type="slidenum">
              <a:rPr lang="en-US"/>
              <a:pPr/>
              <a:t>7</a:t>
            </a:fld>
            <a:endParaRPr lang="en-US"/>
          </a:p>
        </p:txBody>
      </p:sp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CAF45F-8A62-4002-B7CE-70D6F9417811}" type="slidenum">
              <a:rPr lang="en-US"/>
              <a:pPr/>
              <a:t>74</a:t>
            </a:fld>
            <a:endParaRPr lang="en-US"/>
          </a:p>
        </p:txBody>
      </p:sp>
      <p:sp>
        <p:nvSpPr>
          <p:cNvPr id="2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961049-B94E-4BD4-8719-C5EBFFF2BC0C}" type="slidenum">
              <a:rPr lang="en-US"/>
              <a:pPr/>
              <a:t>75</a:t>
            </a:fld>
            <a:endParaRPr lang="en-US"/>
          </a:p>
        </p:txBody>
      </p:sp>
      <p:sp>
        <p:nvSpPr>
          <p:cNvPr id="378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131670-67CA-4857-AF0C-58FFAECB7AE9}" type="slidenum">
              <a:rPr lang="en-US"/>
              <a:pPr/>
              <a:t>76</a:t>
            </a:fld>
            <a:endParaRPr lang="en-US"/>
          </a:p>
        </p:txBody>
      </p:sp>
      <p:sp>
        <p:nvSpPr>
          <p:cNvPr id="405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27EBC6-B22E-429A-A909-6DDDB157CE88}" type="slidenum">
              <a:rPr lang="en-US"/>
              <a:pPr/>
              <a:t>77</a:t>
            </a:fld>
            <a:endParaRPr lang="en-US"/>
          </a:p>
        </p:txBody>
      </p:sp>
      <p:sp>
        <p:nvSpPr>
          <p:cNvPr id="407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DB48BF-863A-4DB9-8F6B-8671FCA4F1A2}" type="slidenum">
              <a:rPr lang="en-US"/>
              <a:pPr/>
              <a:t>78</a:t>
            </a:fld>
            <a:endParaRPr lang="en-US"/>
          </a:p>
        </p:txBody>
      </p:sp>
      <p:sp>
        <p:nvSpPr>
          <p:cNvPr id="409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A973D6-6246-4150-BF23-48C7F82DC297}" type="slidenum">
              <a:rPr lang="en-US"/>
              <a:pPr/>
              <a:t>79</a:t>
            </a:fld>
            <a:endParaRPr lang="en-US"/>
          </a:p>
        </p:txBody>
      </p:sp>
      <p:sp>
        <p:nvSpPr>
          <p:cNvPr id="41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27EBC6-B22E-429A-A909-6DDDB157CE88}" type="slidenum">
              <a:rPr lang="en-US"/>
              <a:pPr/>
              <a:t>80</a:t>
            </a:fld>
            <a:endParaRPr lang="en-US"/>
          </a:p>
        </p:txBody>
      </p:sp>
      <p:sp>
        <p:nvSpPr>
          <p:cNvPr id="407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182016-2C7A-49CD-979C-C4F309FA1CD0}" type="slidenum">
              <a:rPr lang="en-US"/>
              <a:pPr/>
              <a:t>81</a:t>
            </a:fld>
            <a:endParaRPr lang="en-US"/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6F5878-875B-430B-A897-E9680AAB427B}" type="slidenum">
              <a:rPr lang="en-US"/>
              <a:pPr/>
              <a:t>82</a:t>
            </a:fld>
            <a:endParaRPr lang="en-US"/>
          </a:p>
        </p:txBody>
      </p:sp>
      <p:sp>
        <p:nvSpPr>
          <p:cNvPr id="41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65CD02-E41D-4E8C-92C7-CCE33F0B462C}" type="slidenum">
              <a:rPr lang="en-US"/>
              <a:pPr/>
              <a:t>83</a:t>
            </a:fld>
            <a:endParaRPr lang="en-US"/>
          </a:p>
        </p:txBody>
      </p:sp>
      <p:sp>
        <p:nvSpPr>
          <p:cNvPr id="41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754703-B84F-480B-A939-2199CE5816C6}" type="slidenum">
              <a:rPr lang="en-US"/>
              <a:pPr/>
              <a:t>8</a:t>
            </a:fld>
            <a:endParaRPr lang="en-US"/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B0D980-E38A-4220-83D6-359DAEAAA97F}" type="slidenum">
              <a:rPr lang="en-US"/>
              <a:pPr/>
              <a:t>84</a:t>
            </a:fld>
            <a:endParaRPr lang="en-US"/>
          </a:p>
        </p:txBody>
      </p:sp>
      <p:sp>
        <p:nvSpPr>
          <p:cNvPr id="41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A6F2E6-C367-4F61-88ED-2DEC76FFFEA3}" type="slidenum">
              <a:rPr lang="en-US"/>
              <a:pPr/>
              <a:t>85</a:t>
            </a:fld>
            <a:endParaRPr lang="en-US"/>
          </a:p>
        </p:txBody>
      </p:sp>
      <p:sp>
        <p:nvSpPr>
          <p:cNvPr id="421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7EF495-AA16-48F9-8656-5A38C2C283E6}" type="slidenum">
              <a:rPr lang="en-US"/>
              <a:pPr/>
              <a:t>86</a:t>
            </a:fld>
            <a:endParaRPr lang="en-US"/>
          </a:p>
        </p:txBody>
      </p:sp>
      <p:sp>
        <p:nvSpPr>
          <p:cNvPr id="423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3FBA8D-ABB6-49B3-9C35-B636DABA6B7E}" type="slidenum">
              <a:rPr lang="en-US"/>
              <a:pPr/>
              <a:t>87</a:t>
            </a:fld>
            <a:endParaRPr lang="en-US"/>
          </a:p>
        </p:txBody>
      </p:sp>
      <p:sp>
        <p:nvSpPr>
          <p:cNvPr id="425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B582C-6028-4474-A110-93F47AE701FD}" type="slidenum">
              <a:rPr lang="en-US"/>
              <a:pPr/>
              <a:t>88</a:t>
            </a:fld>
            <a:endParaRPr lang="en-US"/>
          </a:p>
        </p:txBody>
      </p:sp>
      <p:sp>
        <p:nvSpPr>
          <p:cNvPr id="428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0CC003-191C-4B56-8161-FAE965B3963A}" type="slidenum">
              <a:rPr lang="en-US"/>
              <a:pPr/>
              <a:t>89</a:t>
            </a:fld>
            <a:endParaRPr lang="en-US"/>
          </a:p>
        </p:txBody>
      </p:sp>
      <p:sp>
        <p:nvSpPr>
          <p:cNvPr id="442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131EAC-3166-4C54-BDDB-00E48B2CAE02}" type="slidenum">
              <a:rPr lang="en-US"/>
              <a:pPr/>
              <a:t>90</a:t>
            </a:fld>
            <a:endParaRPr lang="en-US"/>
          </a:p>
        </p:txBody>
      </p:sp>
      <p:sp>
        <p:nvSpPr>
          <p:cNvPr id="444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01139-89C7-40BE-97B6-C6846F95EDF0}" type="slidenum">
              <a:rPr lang="en-US"/>
              <a:pPr/>
              <a:t>91</a:t>
            </a:fld>
            <a:endParaRPr lang="en-US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E2A676-0DDA-4795-BEF1-7D64788F80DB}" type="slidenum">
              <a:rPr lang="en-US"/>
              <a:pPr/>
              <a:t>92</a:t>
            </a:fld>
            <a:endParaRPr lang="en-US"/>
          </a:p>
        </p:txBody>
      </p:sp>
      <p:sp>
        <p:nvSpPr>
          <p:cNvPr id="43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A65F35-80C3-4692-82BD-9803D4EDE58D}" type="slidenum">
              <a:rPr lang="en-US"/>
              <a:pPr/>
              <a:t>93</a:t>
            </a:fld>
            <a:endParaRPr lang="en-US"/>
          </a:p>
        </p:txBody>
      </p:sp>
      <p:sp>
        <p:nvSpPr>
          <p:cNvPr id="434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2594F9-CF29-497F-8E19-9003C2F04B26}" type="slidenum">
              <a:rPr lang="en-US"/>
              <a:pPr/>
              <a:t>9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41D169-55BD-485B-9E3D-BA35C8F8AE22}" type="slidenum">
              <a:rPr lang="en-US"/>
              <a:pPr/>
              <a:t>94</a:t>
            </a:fld>
            <a:endParaRPr lang="en-US"/>
          </a:p>
        </p:txBody>
      </p:sp>
      <p:sp>
        <p:nvSpPr>
          <p:cNvPr id="436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8574F1-633E-4386-8D92-7A4EBBEE785D}" type="slidenum">
              <a:rPr lang="en-US"/>
              <a:pPr/>
              <a:t>95</a:t>
            </a:fld>
            <a:endParaRPr lang="en-US"/>
          </a:p>
        </p:txBody>
      </p:sp>
      <p:sp>
        <p:nvSpPr>
          <p:cNvPr id="43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446DE0-EF25-4612-A0EE-F0DE0FF8D1AA}" type="slidenum">
              <a:rPr lang="en-US"/>
              <a:pPr/>
              <a:t>96</a:t>
            </a:fld>
            <a:endParaRPr lang="en-US"/>
          </a:p>
        </p:txBody>
      </p:sp>
      <p:sp>
        <p:nvSpPr>
          <p:cNvPr id="44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D50CC5-702C-44CD-BAAD-5EDEA51EA9A1}" type="slidenum">
              <a:rPr lang="en-US"/>
              <a:pPr/>
              <a:t>97</a:t>
            </a:fld>
            <a:endParaRPr lang="en-US"/>
          </a:p>
        </p:txBody>
      </p:sp>
      <p:sp>
        <p:nvSpPr>
          <p:cNvPr id="448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FD6E7C-3BD9-42E9-91C5-FACF3EB42F01}" type="slidenum">
              <a:rPr lang="en-US"/>
              <a:pPr/>
              <a:t>98</a:t>
            </a:fld>
            <a:endParaRPr lang="en-US"/>
          </a:p>
        </p:txBody>
      </p:sp>
      <p:sp>
        <p:nvSpPr>
          <p:cNvPr id="38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AA88B8-2937-4FEC-AED3-C0B3B5DF5A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99E4D4-E732-46E1-87E1-B0BD962BA5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300447-EBCC-4E75-9F3D-ED894F84B6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CFAC7F0-C6C2-42F5-BF52-061BCC2EAB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EBE209-26B8-4B52-ACFF-DB77560BBF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078A54-3F95-4501-A0AF-B99A4BF8B9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8F4FE6-8C88-4DC1-8002-9E9DFC8D2D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2E0C39-C280-4F41-B9FB-6DC9A36178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EB04AE-61C2-4D8D-8F18-C7098C90AC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1A0C83-A8D6-4E78-AAB0-ECE124BA60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F8A11-08C2-4785-8B0E-AB9742691D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EEE2A4-B095-4978-A075-298E9BD07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1E459C84-4DCE-4CC4-BE60-DD4DB5D3BB4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7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w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wmf"/><Relationship Id="rId4" Type="http://schemas.openxmlformats.org/officeDocument/2006/relationships/image" Target="../media/image52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14DDD-2271-4662-9B4A-F73BE058F6B3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46434" name="Text Box 2"/>
          <p:cNvSpPr txBox="1">
            <a:spLocks noChangeArrowheads="1"/>
          </p:cNvSpPr>
          <p:nvPr/>
        </p:nvSpPr>
        <p:spPr bwMode="auto">
          <a:xfrm>
            <a:off x="539750" y="2636838"/>
            <a:ext cx="72739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4400" dirty="0">
                <a:solidFill>
                  <a:schemeClr val="accent2"/>
                </a:solidFill>
                <a:ea typeface="Batang" pitchFamily="18" charset="-127"/>
              </a:rPr>
              <a:t>Privacy in Social Networks:</a:t>
            </a:r>
          </a:p>
          <a:p>
            <a:pPr algn="r"/>
            <a:r>
              <a:rPr lang="en-US" sz="4400" dirty="0">
                <a:solidFill>
                  <a:schemeClr val="accent2"/>
                </a:solidFill>
                <a:ea typeface="Batang" pitchFamily="18" charset="-127"/>
              </a:rPr>
              <a:t>Introduction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4708-6F2D-44AE-8FE6-EAE7A1D461E1}" type="slidenum">
              <a:rPr lang="en-US"/>
              <a:pPr/>
              <a:t>10</a:t>
            </a:fld>
            <a:endParaRPr lang="en-US"/>
          </a:p>
        </p:txBody>
      </p:sp>
      <p:sp>
        <p:nvSpPr>
          <p:cNvPr id="158722" name="Text Box 2"/>
          <p:cNvSpPr txBox="1">
            <a:spLocks noChangeArrowheads="1"/>
          </p:cNvSpPr>
          <p:nvPr/>
        </p:nvSpPr>
        <p:spPr bwMode="auto">
          <a:xfrm>
            <a:off x="1258888" y="765175"/>
            <a:ext cx="54721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CC0000"/>
                </a:solidFill>
                <a:latin typeface="Garamond" pitchFamily="18" charset="0"/>
              </a:rPr>
              <a:t>Anonymization Methods</a:t>
            </a:r>
            <a:endParaRPr lang="el-GR" sz="2800">
              <a:solidFill>
                <a:srgbClr val="CC0000"/>
              </a:solidFill>
              <a:latin typeface="Garamond" pitchFamily="18" charset="0"/>
            </a:endParaRPr>
          </a:p>
        </p:txBody>
      </p:sp>
      <p:sp>
        <p:nvSpPr>
          <p:cNvPr id="158724" name="Text Box 4"/>
          <p:cNvSpPr txBox="1">
            <a:spLocks noChangeArrowheads="1"/>
          </p:cNvSpPr>
          <p:nvPr/>
        </p:nvSpPr>
        <p:spPr bwMode="auto">
          <a:xfrm>
            <a:off x="1187450" y="2276475"/>
            <a:ext cx="6337300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dirty="0"/>
              <a:t> </a:t>
            </a:r>
            <a:r>
              <a:rPr lang="en-US" sz="2000" dirty="0">
                <a:solidFill>
                  <a:srgbClr val="FF3399"/>
                </a:solidFill>
              </a:rPr>
              <a:t>Clustering-based </a:t>
            </a:r>
            <a:r>
              <a:rPr lang="en-US" sz="2000" dirty="0" smtClean="0">
                <a:solidFill>
                  <a:srgbClr val="FF3399"/>
                </a:solidFill>
              </a:rPr>
              <a:t>or Generalization-based approaches</a:t>
            </a:r>
            <a:r>
              <a:rPr lang="en-US" sz="2000" dirty="0"/>
              <a:t>: </a:t>
            </a:r>
            <a:r>
              <a:rPr lang="en-US" sz="2000" dirty="0" smtClean="0"/>
              <a:t>cluster </a:t>
            </a:r>
            <a:r>
              <a:rPr lang="en-US" sz="2000" dirty="0"/>
              <a:t>vertices and edges into groups and </a:t>
            </a:r>
            <a:r>
              <a:rPr lang="en-US" sz="2000" dirty="0" smtClean="0"/>
              <a:t>replace </a:t>
            </a:r>
            <a:r>
              <a:rPr lang="en-US" sz="2000" dirty="0"/>
              <a:t>a </a:t>
            </a:r>
            <a:r>
              <a:rPr lang="en-US" sz="2000" dirty="0" err="1"/>
              <a:t>subgraph</a:t>
            </a:r>
            <a:r>
              <a:rPr lang="en-US" sz="2000" dirty="0"/>
              <a:t> with  a super-vertex 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dirty="0"/>
              <a:t> </a:t>
            </a:r>
            <a:r>
              <a:rPr lang="en-US" sz="2000" dirty="0">
                <a:solidFill>
                  <a:srgbClr val="FF3399"/>
                </a:solidFill>
              </a:rPr>
              <a:t>Graph Modification approaches</a:t>
            </a:r>
            <a:r>
              <a:rPr lang="en-US" sz="2000" dirty="0"/>
              <a:t>: modifies (inserts or deletes) edges and vertices in the graph (Perturbations</a:t>
            </a:r>
            <a:r>
              <a:rPr lang="en-US" sz="2000" dirty="0" smtClean="0"/>
              <a:t>)</a:t>
            </a:r>
          </a:p>
          <a:p>
            <a:pPr lvl="1"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dirty="0" smtClean="0"/>
              <a:t> randomized</a:t>
            </a:r>
          </a:p>
          <a:p>
            <a:pPr lvl="1"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dirty="0" smtClean="0"/>
              <a:t> operations</a:t>
            </a:r>
            <a:endParaRPr lang="el-GR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6C1B-CD39-4008-94AE-2F85B533F8D1}" type="slidenum">
              <a:rPr lang="en-US"/>
              <a:pPr/>
              <a:t>11</a:t>
            </a:fld>
            <a:endParaRPr lang="en-US"/>
          </a:p>
        </p:txBody>
      </p:sp>
      <p:sp>
        <p:nvSpPr>
          <p:cNvPr id="285699" name="Text Box 3"/>
          <p:cNvSpPr txBox="1">
            <a:spLocks noChangeArrowheads="1"/>
          </p:cNvSpPr>
          <p:nvPr/>
        </p:nvSpPr>
        <p:spPr bwMode="auto">
          <a:xfrm>
            <a:off x="684213" y="1700213"/>
            <a:ext cx="7993062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/>
              <a:t> </a:t>
            </a:r>
            <a:r>
              <a:rPr lang="el-GR" sz="2000" dirty="0"/>
              <a:t>A </a:t>
            </a:r>
            <a:r>
              <a:rPr lang="el-GR" sz="2000" dirty="0" err="1"/>
              <a:t>subgraph</a:t>
            </a:r>
            <a:r>
              <a:rPr lang="el-GR" sz="2000" dirty="0"/>
              <a:t> H </a:t>
            </a:r>
            <a:r>
              <a:rPr lang="el-GR" sz="2000" dirty="0" err="1"/>
              <a:t>of</a:t>
            </a:r>
            <a:r>
              <a:rPr lang="el-GR" sz="2000" dirty="0"/>
              <a:t> a </a:t>
            </a:r>
            <a:r>
              <a:rPr lang="el-GR" sz="2000" dirty="0" err="1"/>
              <a:t>graph</a:t>
            </a:r>
            <a:r>
              <a:rPr lang="el-GR" sz="2000" dirty="0"/>
              <a:t> G </a:t>
            </a:r>
            <a:r>
              <a:rPr lang="el-GR" sz="2000" dirty="0" err="1"/>
              <a:t>is</a:t>
            </a:r>
            <a:r>
              <a:rPr lang="el-GR" sz="2000" dirty="0"/>
              <a:t> </a:t>
            </a:r>
            <a:r>
              <a:rPr lang="el-GR" sz="2000" dirty="0" err="1"/>
              <a:t>said</a:t>
            </a:r>
            <a:r>
              <a:rPr lang="el-GR" sz="2000" dirty="0"/>
              <a:t> </a:t>
            </a:r>
            <a:r>
              <a:rPr lang="el-GR" sz="2000" dirty="0" err="1"/>
              <a:t>to</a:t>
            </a:r>
            <a:r>
              <a:rPr lang="el-GR" sz="2000" dirty="0"/>
              <a:t> </a:t>
            </a:r>
            <a:r>
              <a:rPr lang="el-GR" sz="2000" dirty="0" err="1"/>
              <a:t>be</a:t>
            </a:r>
            <a:r>
              <a:rPr lang="el-GR" sz="2000" dirty="0">
                <a:solidFill>
                  <a:srgbClr val="FF3399"/>
                </a:solidFill>
              </a:rPr>
              <a:t> </a:t>
            </a:r>
            <a:r>
              <a:rPr lang="el-GR" sz="2000" dirty="0" err="1">
                <a:solidFill>
                  <a:srgbClr val="FF3399"/>
                </a:solidFill>
              </a:rPr>
              <a:t>induced</a:t>
            </a:r>
            <a:r>
              <a:rPr lang="el-GR" sz="2000" dirty="0"/>
              <a:t> </a:t>
            </a:r>
            <a:r>
              <a:rPr lang="el-GR" sz="2000" dirty="0" err="1"/>
              <a:t>if</a:t>
            </a:r>
            <a:r>
              <a:rPr lang="el-GR" sz="2000" dirty="0"/>
              <a:t>, </a:t>
            </a:r>
            <a:endParaRPr lang="en-US" sz="2000" dirty="0"/>
          </a:p>
          <a:p>
            <a:pPr>
              <a:buFont typeface="Wingdings" pitchFamily="2" charset="2"/>
              <a:buNone/>
            </a:pPr>
            <a:r>
              <a:rPr lang="el-GR" sz="2000" dirty="0" err="1"/>
              <a:t>for</a:t>
            </a:r>
            <a:r>
              <a:rPr lang="el-GR" sz="2000" dirty="0"/>
              <a:t> </a:t>
            </a:r>
            <a:r>
              <a:rPr lang="el-GR" sz="2000" dirty="0" err="1"/>
              <a:t>any</a:t>
            </a:r>
            <a:r>
              <a:rPr lang="el-GR" sz="2000" dirty="0"/>
              <a:t> </a:t>
            </a:r>
            <a:r>
              <a:rPr lang="el-GR" sz="2000" dirty="0" err="1"/>
              <a:t>pair</a:t>
            </a:r>
            <a:r>
              <a:rPr lang="el-GR" sz="2000" dirty="0"/>
              <a:t> </a:t>
            </a:r>
            <a:r>
              <a:rPr lang="el-GR" sz="2000" dirty="0" err="1"/>
              <a:t>of</a:t>
            </a:r>
            <a:r>
              <a:rPr lang="el-GR" sz="2000" dirty="0"/>
              <a:t> </a:t>
            </a:r>
            <a:r>
              <a:rPr lang="el-GR" sz="2000" dirty="0" err="1"/>
              <a:t>vertices</a:t>
            </a:r>
            <a:r>
              <a:rPr lang="el-GR" sz="2000" dirty="0"/>
              <a:t> x </a:t>
            </a:r>
            <a:r>
              <a:rPr lang="el-GR" sz="2000" dirty="0" err="1"/>
              <a:t>and</a:t>
            </a:r>
            <a:r>
              <a:rPr lang="el-GR" sz="2000" dirty="0"/>
              <a:t> y </a:t>
            </a:r>
            <a:r>
              <a:rPr lang="el-GR" sz="2000" dirty="0" err="1"/>
              <a:t>of</a:t>
            </a:r>
            <a:r>
              <a:rPr lang="el-GR" sz="2000" dirty="0"/>
              <a:t> H, </a:t>
            </a:r>
            <a:r>
              <a:rPr lang="en-US" sz="2000" dirty="0"/>
              <a:t>(</a:t>
            </a:r>
            <a:r>
              <a:rPr lang="el-GR" sz="2000" dirty="0"/>
              <a:t>x</a:t>
            </a:r>
            <a:r>
              <a:rPr lang="en-US" sz="2000" dirty="0"/>
              <a:t>, </a:t>
            </a:r>
            <a:r>
              <a:rPr lang="el-GR" sz="2000" dirty="0"/>
              <a:t>y</a:t>
            </a:r>
            <a:r>
              <a:rPr lang="en-US" sz="2000" dirty="0"/>
              <a:t>)</a:t>
            </a:r>
            <a:r>
              <a:rPr lang="el-GR" sz="2000" dirty="0"/>
              <a:t> </a:t>
            </a:r>
            <a:r>
              <a:rPr lang="el-GR" sz="2000" dirty="0" err="1"/>
              <a:t>is</a:t>
            </a:r>
            <a:r>
              <a:rPr lang="el-GR" sz="2000" dirty="0"/>
              <a:t> </a:t>
            </a:r>
            <a:r>
              <a:rPr lang="el-GR" sz="2000" dirty="0" err="1"/>
              <a:t>an</a:t>
            </a:r>
            <a:r>
              <a:rPr lang="el-GR" sz="2000" dirty="0"/>
              <a:t> </a:t>
            </a:r>
            <a:r>
              <a:rPr lang="el-GR" sz="2000" dirty="0" err="1"/>
              <a:t>edge</a:t>
            </a:r>
            <a:r>
              <a:rPr lang="el-GR" sz="2000" dirty="0"/>
              <a:t> </a:t>
            </a:r>
            <a:r>
              <a:rPr lang="el-GR" sz="2000" dirty="0" err="1"/>
              <a:t>of</a:t>
            </a:r>
            <a:r>
              <a:rPr lang="el-GR" sz="2000" dirty="0"/>
              <a:t> H </a:t>
            </a:r>
            <a:r>
              <a:rPr lang="el-GR" sz="2000" dirty="0" err="1"/>
              <a:t>if</a:t>
            </a:r>
            <a:r>
              <a:rPr lang="el-GR" sz="2000" dirty="0"/>
              <a:t> </a:t>
            </a:r>
            <a:r>
              <a:rPr lang="el-GR" sz="2000" dirty="0" err="1"/>
              <a:t>and</a:t>
            </a:r>
            <a:r>
              <a:rPr lang="el-GR" sz="2000" dirty="0"/>
              <a:t> </a:t>
            </a:r>
            <a:r>
              <a:rPr lang="el-GR" sz="2000" dirty="0" err="1"/>
              <a:t>only</a:t>
            </a:r>
            <a:r>
              <a:rPr lang="el-GR" sz="2000" dirty="0"/>
              <a:t> </a:t>
            </a:r>
            <a:r>
              <a:rPr lang="el-GR" sz="2000" dirty="0" err="1"/>
              <a:t>if</a:t>
            </a:r>
            <a:r>
              <a:rPr lang="el-GR" sz="2000" dirty="0"/>
              <a:t> </a:t>
            </a:r>
            <a:r>
              <a:rPr lang="en-US" sz="2000" dirty="0"/>
              <a:t>(</a:t>
            </a:r>
            <a:r>
              <a:rPr lang="el-GR" sz="2000" dirty="0"/>
              <a:t>x</a:t>
            </a:r>
            <a:r>
              <a:rPr lang="en-US" sz="2000" dirty="0"/>
              <a:t>, </a:t>
            </a:r>
            <a:r>
              <a:rPr lang="el-GR" sz="2000" dirty="0"/>
              <a:t>y</a:t>
            </a:r>
            <a:r>
              <a:rPr lang="en-US" sz="2000" dirty="0"/>
              <a:t>)</a:t>
            </a:r>
            <a:r>
              <a:rPr lang="el-GR" sz="2000" dirty="0"/>
              <a:t> </a:t>
            </a:r>
            <a:r>
              <a:rPr lang="el-GR" sz="2000" dirty="0" err="1"/>
              <a:t>is</a:t>
            </a:r>
            <a:r>
              <a:rPr lang="el-GR" sz="2000" dirty="0"/>
              <a:t> </a:t>
            </a:r>
            <a:r>
              <a:rPr lang="el-GR" sz="2000" dirty="0" err="1"/>
              <a:t>an</a:t>
            </a:r>
            <a:r>
              <a:rPr lang="el-GR" sz="2000" dirty="0"/>
              <a:t> </a:t>
            </a:r>
            <a:r>
              <a:rPr lang="el-GR" sz="2000" dirty="0" err="1"/>
              <a:t>edge</a:t>
            </a:r>
            <a:r>
              <a:rPr lang="el-GR" sz="2000" dirty="0"/>
              <a:t> </a:t>
            </a:r>
            <a:r>
              <a:rPr lang="el-GR" sz="2000" dirty="0" err="1"/>
              <a:t>of</a:t>
            </a:r>
            <a:r>
              <a:rPr lang="el-GR" sz="2000" dirty="0"/>
              <a:t> G. </a:t>
            </a:r>
            <a:endParaRPr lang="en-US" sz="2000" dirty="0"/>
          </a:p>
          <a:p>
            <a:pPr>
              <a:buFont typeface="Wingdings" pitchFamily="2" charset="2"/>
              <a:buChar char="§"/>
            </a:pPr>
            <a:endParaRPr lang="en-US" sz="2000" dirty="0"/>
          </a:p>
          <a:p>
            <a:pPr>
              <a:buFont typeface="Wingdings" pitchFamily="2" charset="2"/>
              <a:buNone/>
            </a:pPr>
            <a:r>
              <a:rPr lang="el-GR" sz="2000" dirty="0" err="1">
                <a:solidFill>
                  <a:srgbClr val="0033CC"/>
                </a:solidFill>
              </a:rPr>
              <a:t>In</a:t>
            </a:r>
            <a:r>
              <a:rPr lang="el-GR" sz="2000" dirty="0">
                <a:solidFill>
                  <a:srgbClr val="0033CC"/>
                </a:solidFill>
              </a:rPr>
              <a:t> </a:t>
            </a:r>
            <a:r>
              <a:rPr lang="el-GR" sz="2000" dirty="0" err="1">
                <a:solidFill>
                  <a:srgbClr val="0033CC"/>
                </a:solidFill>
              </a:rPr>
              <a:t>other</a:t>
            </a:r>
            <a:r>
              <a:rPr lang="el-GR" sz="2000" dirty="0">
                <a:solidFill>
                  <a:srgbClr val="0033CC"/>
                </a:solidFill>
              </a:rPr>
              <a:t> </a:t>
            </a:r>
            <a:r>
              <a:rPr lang="el-GR" sz="2000" dirty="0" err="1">
                <a:solidFill>
                  <a:srgbClr val="0033CC"/>
                </a:solidFill>
              </a:rPr>
              <a:t>words</a:t>
            </a:r>
            <a:r>
              <a:rPr lang="el-GR" sz="2000" dirty="0">
                <a:solidFill>
                  <a:srgbClr val="0033CC"/>
                </a:solidFill>
              </a:rPr>
              <a:t>, H </a:t>
            </a:r>
            <a:r>
              <a:rPr lang="el-GR" sz="2000" dirty="0" err="1">
                <a:solidFill>
                  <a:srgbClr val="0033CC"/>
                </a:solidFill>
              </a:rPr>
              <a:t>is</a:t>
            </a:r>
            <a:r>
              <a:rPr lang="el-GR" sz="2000" dirty="0">
                <a:solidFill>
                  <a:srgbClr val="0033CC"/>
                </a:solidFill>
              </a:rPr>
              <a:t> </a:t>
            </a:r>
            <a:r>
              <a:rPr lang="el-GR" sz="2000" dirty="0" err="1">
                <a:solidFill>
                  <a:srgbClr val="0033CC"/>
                </a:solidFill>
              </a:rPr>
              <a:t>an</a:t>
            </a:r>
            <a:r>
              <a:rPr lang="el-GR" sz="2000" dirty="0">
                <a:solidFill>
                  <a:srgbClr val="0033CC"/>
                </a:solidFill>
              </a:rPr>
              <a:t> </a:t>
            </a:r>
            <a:r>
              <a:rPr lang="el-GR" sz="2000" dirty="0" err="1">
                <a:solidFill>
                  <a:srgbClr val="0033CC"/>
                </a:solidFill>
              </a:rPr>
              <a:t>induced</a:t>
            </a:r>
            <a:r>
              <a:rPr lang="el-GR" sz="2000" dirty="0">
                <a:solidFill>
                  <a:srgbClr val="0033CC"/>
                </a:solidFill>
              </a:rPr>
              <a:t> </a:t>
            </a:r>
            <a:r>
              <a:rPr lang="el-GR" sz="2000" dirty="0" err="1">
                <a:solidFill>
                  <a:srgbClr val="0033CC"/>
                </a:solidFill>
              </a:rPr>
              <a:t>subgraph</a:t>
            </a:r>
            <a:r>
              <a:rPr lang="el-GR" sz="2000" dirty="0">
                <a:solidFill>
                  <a:srgbClr val="0033CC"/>
                </a:solidFill>
              </a:rPr>
              <a:t> </a:t>
            </a:r>
            <a:r>
              <a:rPr lang="el-GR" sz="2000" dirty="0" err="1">
                <a:solidFill>
                  <a:srgbClr val="0033CC"/>
                </a:solidFill>
              </a:rPr>
              <a:t>of</a:t>
            </a:r>
            <a:r>
              <a:rPr lang="el-GR" sz="2000" dirty="0">
                <a:solidFill>
                  <a:srgbClr val="0033CC"/>
                </a:solidFill>
              </a:rPr>
              <a:t> G </a:t>
            </a:r>
            <a:r>
              <a:rPr lang="el-GR" sz="2000" dirty="0" err="1">
                <a:solidFill>
                  <a:srgbClr val="0033CC"/>
                </a:solidFill>
              </a:rPr>
              <a:t>if</a:t>
            </a:r>
            <a:r>
              <a:rPr lang="el-GR" sz="2000" dirty="0">
                <a:solidFill>
                  <a:srgbClr val="0033CC"/>
                </a:solidFill>
              </a:rPr>
              <a:t> </a:t>
            </a:r>
            <a:r>
              <a:rPr lang="el-GR" sz="2000" dirty="0" err="1">
                <a:solidFill>
                  <a:srgbClr val="0033CC"/>
                </a:solidFill>
              </a:rPr>
              <a:t>it</a:t>
            </a:r>
            <a:r>
              <a:rPr lang="el-GR" sz="2000" dirty="0">
                <a:solidFill>
                  <a:srgbClr val="0033CC"/>
                </a:solidFill>
              </a:rPr>
              <a:t> </a:t>
            </a:r>
            <a:r>
              <a:rPr lang="el-GR" sz="2000" dirty="0" err="1">
                <a:solidFill>
                  <a:srgbClr val="0033CC"/>
                </a:solidFill>
              </a:rPr>
              <a:t>has</a:t>
            </a:r>
            <a:r>
              <a:rPr lang="el-GR" sz="2000" dirty="0">
                <a:solidFill>
                  <a:srgbClr val="0033CC"/>
                </a:solidFill>
              </a:rPr>
              <a:t> </a:t>
            </a:r>
            <a:r>
              <a:rPr lang="el-GR" sz="2000" dirty="0" err="1">
                <a:solidFill>
                  <a:srgbClr val="0033CC"/>
                </a:solidFill>
              </a:rPr>
              <a:t>exactly</a:t>
            </a:r>
            <a:r>
              <a:rPr lang="el-GR" sz="2000" dirty="0">
                <a:solidFill>
                  <a:srgbClr val="0033CC"/>
                </a:solidFill>
              </a:rPr>
              <a:t> </a:t>
            </a:r>
            <a:r>
              <a:rPr lang="el-GR" sz="2000" dirty="0" err="1">
                <a:solidFill>
                  <a:srgbClr val="0033CC"/>
                </a:solidFill>
              </a:rPr>
              <a:t>the</a:t>
            </a:r>
            <a:r>
              <a:rPr lang="el-GR" sz="2000" dirty="0">
                <a:solidFill>
                  <a:srgbClr val="0033CC"/>
                </a:solidFill>
              </a:rPr>
              <a:t> </a:t>
            </a:r>
            <a:r>
              <a:rPr lang="el-GR" sz="2000" dirty="0" err="1">
                <a:solidFill>
                  <a:srgbClr val="0033CC"/>
                </a:solidFill>
              </a:rPr>
              <a:t>edges</a:t>
            </a:r>
            <a:r>
              <a:rPr lang="el-GR" sz="2000" dirty="0">
                <a:solidFill>
                  <a:srgbClr val="0033CC"/>
                </a:solidFill>
              </a:rPr>
              <a:t> </a:t>
            </a:r>
            <a:r>
              <a:rPr lang="el-GR" sz="2000" dirty="0" err="1">
                <a:solidFill>
                  <a:srgbClr val="0033CC"/>
                </a:solidFill>
              </a:rPr>
              <a:t>that</a:t>
            </a:r>
            <a:r>
              <a:rPr lang="el-GR" sz="2000" dirty="0">
                <a:solidFill>
                  <a:srgbClr val="0033CC"/>
                </a:solidFill>
              </a:rPr>
              <a:t> </a:t>
            </a:r>
            <a:r>
              <a:rPr lang="el-GR" sz="2000" dirty="0" err="1">
                <a:solidFill>
                  <a:srgbClr val="0033CC"/>
                </a:solidFill>
              </a:rPr>
              <a:t>appear</a:t>
            </a:r>
            <a:r>
              <a:rPr lang="el-GR" sz="2000" dirty="0">
                <a:solidFill>
                  <a:srgbClr val="0033CC"/>
                </a:solidFill>
              </a:rPr>
              <a:t> </a:t>
            </a:r>
            <a:r>
              <a:rPr lang="el-GR" sz="2000" dirty="0" err="1">
                <a:solidFill>
                  <a:srgbClr val="0033CC"/>
                </a:solidFill>
              </a:rPr>
              <a:t>in</a:t>
            </a:r>
            <a:r>
              <a:rPr lang="el-GR" sz="2000" dirty="0">
                <a:solidFill>
                  <a:srgbClr val="0033CC"/>
                </a:solidFill>
              </a:rPr>
              <a:t> G </a:t>
            </a:r>
            <a:r>
              <a:rPr lang="el-GR" sz="2000" dirty="0" err="1">
                <a:solidFill>
                  <a:srgbClr val="0033CC"/>
                </a:solidFill>
              </a:rPr>
              <a:t>over</a:t>
            </a:r>
            <a:r>
              <a:rPr lang="el-GR" sz="2000" dirty="0">
                <a:solidFill>
                  <a:srgbClr val="0033CC"/>
                </a:solidFill>
              </a:rPr>
              <a:t> </a:t>
            </a:r>
            <a:r>
              <a:rPr lang="el-GR" sz="2000" dirty="0" err="1">
                <a:solidFill>
                  <a:srgbClr val="0033CC"/>
                </a:solidFill>
              </a:rPr>
              <a:t>the</a:t>
            </a:r>
            <a:r>
              <a:rPr lang="el-GR" sz="2000" dirty="0">
                <a:solidFill>
                  <a:srgbClr val="0033CC"/>
                </a:solidFill>
              </a:rPr>
              <a:t> </a:t>
            </a:r>
            <a:r>
              <a:rPr lang="el-GR" sz="2000" dirty="0" err="1">
                <a:solidFill>
                  <a:srgbClr val="0033CC"/>
                </a:solidFill>
              </a:rPr>
              <a:t>same</a:t>
            </a:r>
            <a:r>
              <a:rPr lang="el-GR" sz="2000" dirty="0">
                <a:solidFill>
                  <a:srgbClr val="0033CC"/>
                </a:solidFill>
              </a:rPr>
              <a:t> </a:t>
            </a:r>
            <a:r>
              <a:rPr lang="el-GR" sz="2000" dirty="0" err="1">
                <a:solidFill>
                  <a:srgbClr val="0033CC"/>
                </a:solidFill>
              </a:rPr>
              <a:t>vertex</a:t>
            </a:r>
            <a:r>
              <a:rPr lang="el-GR" sz="2000" dirty="0">
                <a:solidFill>
                  <a:srgbClr val="0033CC"/>
                </a:solidFill>
              </a:rPr>
              <a:t> </a:t>
            </a:r>
            <a:r>
              <a:rPr lang="el-GR" sz="2000" dirty="0" err="1">
                <a:solidFill>
                  <a:srgbClr val="0033CC"/>
                </a:solidFill>
              </a:rPr>
              <a:t>set</a:t>
            </a:r>
            <a:r>
              <a:rPr lang="el-GR" sz="2000" dirty="0">
                <a:solidFill>
                  <a:srgbClr val="0033CC"/>
                </a:solidFill>
              </a:rPr>
              <a:t>. </a:t>
            </a:r>
            <a:endParaRPr lang="en-US" sz="2000" dirty="0">
              <a:solidFill>
                <a:srgbClr val="0033CC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sz="2000" dirty="0">
              <a:solidFill>
                <a:srgbClr val="0033CC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000" dirty="0"/>
              <a:t> </a:t>
            </a:r>
            <a:r>
              <a:rPr lang="el-GR" sz="2000" dirty="0" err="1"/>
              <a:t>If</a:t>
            </a:r>
            <a:r>
              <a:rPr lang="el-GR" sz="2000" dirty="0"/>
              <a:t> </a:t>
            </a:r>
            <a:r>
              <a:rPr lang="el-GR" sz="2000" dirty="0" err="1"/>
              <a:t>the</a:t>
            </a:r>
            <a:r>
              <a:rPr lang="el-GR" sz="2000" dirty="0"/>
              <a:t> </a:t>
            </a:r>
            <a:r>
              <a:rPr lang="el-GR" sz="2000" dirty="0" err="1"/>
              <a:t>vertex</a:t>
            </a:r>
            <a:r>
              <a:rPr lang="el-GR" sz="2000" dirty="0"/>
              <a:t> </a:t>
            </a:r>
            <a:r>
              <a:rPr lang="el-GR" sz="2000" dirty="0" err="1"/>
              <a:t>set</a:t>
            </a:r>
            <a:r>
              <a:rPr lang="el-GR" sz="2000" dirty="0"/>
              <a:t> </a:t>
            </a:r>
            <a:r>
              <a:rPr lang="el-GR" sz="2000" dirty="0" err="1"/>
              <a:t>of</a:t>
            </a:r>
            <a:r>
              <a:rPr lang="el-GR" sz="2000" dirty="0"/>
              <a:t> H </a:t>
            </a:r>
            <a:r>
              <a:rPr lang="el-GR" sz="2000" dirty="0" err="1"/>
              <a:t>is</a:t>
            </a:r>
            <a:r>
              <a:rPr lang="el-GR" sz="2000" dirty="0"/>
              <a:t> </a:t>
            </a:r>
            <a:r>
              <a:rPr lang="el-GR" sz="2000" dirty="0" err="1"/>
              <a:t>the</a:t>
            </a:r>
            <a:r>
              <a:rPr lang="el-GR" sz="2000" dirty="0"/>
              <a:t> </a:t>
            </a:r>
            <a:r>
              <a:rPr lang="el-GR" sz="2000" dirty="0" err="1"/>
              <a:t>subset</a:t>
            </a:r>
            <a:r>
              <a:rPr lang="el-GR" sz="2000" dirty="0"/>
              <a:t> S </a:t>
            </a:r>
            <a:r>
              <a:rPr lang="el-GR" sz="2000" dirty="0" err="1"/>
              <a:t>of</a:t>
            </a:r>
            <a:r>
              <a:rPr lang="el-GR" sz="2000" dirty="0"/>
              <a:t> V(G), </a:t>
            </a:r>
            <a:r>
              <a:rPr lang="el-GR" sz="2000" dirty="0" err="1"/>
              <a:t>then</a:t>
            </a:r>
            <a:r>
              <a:rPr lang="el-GR" sz="2000" dirty="0"/>
              <a:t> H </a:t>
            </a:r>
            <a:r>
              <a:rPr lang="el-GR" sz="2000" dirty="0" err="1"/>
              <a:t>can</a:t>
            </a:r>
            <a:r>
              <a:rPr lang="el-GR" sz="2000" dirty="0"/>
              <a:t> </a:t>
            </a:r>
            <a:r>
              <a:rPr lang="el-GR" sz="2000" dirty="0" err="1"/>
              <a:t>be</a:t>
            </a:r>
            <a:r>
              <a:rPr lang="el-GR" sz="2000" dirty="0"/>
              <a:t> </a:t>
            </a:r>
            <a:r>
              <a:rPr lang="el-GR" sz="2000" dirty="0" err="1"/>
              <a:t>written</a:t>
            </a:r>
            <a:r>
              <a:rPr lang="el-GR" sz="2000" dirty="0"/>
              <a:t> </a:t>
            </a:r>
            <a:r>
              <a:rPr lang="el-GR" sz="2000" dirty="0" err="1"/>
              <a:t>as</a:t>
            </a:r>
            <a:r>
              <a:rPr lang="el-GR" sz="2000" dirty="0"/>
              <a:t> G[S] </a:t>
            </a:r>
            <a:r>
              <a:rPr lang="el-GR" sz="2000" dirty="0" err="1"/>
              <a:t>and</a:t>
            </a:r>
            <a:r>
              <a:rPr lang="el-GR" sz="2000" dirty="0"/>
              <a:t> </a:t>
            </a:r>
            <a:r>
              <a:rPr lang="el-GR" sz="2000" dirty="0" err="1"/>
              <a:t>is</a:t>
            </a:r>
            <a:r>
              <a:rPr lang="el-GR" sz="2000" dirty="0"/>
              <a:t> </a:t>
            </a:r>
            <a:r>
              <a:rPr lang="el-GR" sz="2000" dirty="0" err="1"/>
              <a:t>said</a:t>
            </a:r>
            <a:r>
              <a:rPr lang="el-GR" sz="2000" dirty="0"/>
              <a:t> </a:t>
            </a:r>
            <a:r>
              <a:rPr lang="el-GR" sz="2000" dirty="0" err="1"/>
              <a:t>to</a:t>
            </a:r>
            <a:r>
              <a:rPr lang="el-GR" sz="2000" dirty="0"/>
              <a:t> </a:t>
            </a:r>
            <a:r>
              <a:rPr lang="el-GR" sz="2000" dirty="0" err="1"/>
              <a:t>be</a:t>
            </a:r>
            <a:r>
              <a:rPr lang="el-GR" sz="2000" dirty="0"/>
              <a:t> </a:t>
            </a:r>
            <a:r>
              <a:rPr lang="el-GR" sz="2000" dirty="0" err="1">
                <a:solidFill>
                  <a:srgbClr val="FF3399"/>
                </a:solidFill>
              </a:rPr>
              <a:t>induced</a:t>
            </a:r>
            <a:r>
              <a:rPr lang="el-GR" sz="2000" dirty="0">
                <a:solidFill>
                  <a:srgbClr val="FF3399"/>
                </a:solidFill>
              </a:rPr>
              <a:t> </a:t>
            </a:r>
            <a:r>
              <a:rPr lang="el-GR" sz="2000" dirty="0" err="1">
                <a:solidFill>
                  <a:srgbClr val="FF3399"/>
                </a:solidFill>
              </a:rPr>
              <a:t>by</a:t>
            </a:r>
            <a:r>
              <a:rPr lang="el-GR" sz="2000" dirty="0"/>
              <a:t> S. </a:t>
            </a:r>
            <a:endParaRPr lang="en-US" sz="2000" dirty="0"/>
          </a:p>
          <a:p>
            <a:pPr>
              <a:buFont typeface="Wingdings" pitchFamily="2" charset="2"/>
              <a:buChar char="§"/>
            </a:pPr>
            <a:endParaRPr lang="en-US" sz="2000" dirty="0"/>
          </a:p>
          <a:p>
            <a:pPr>
              <a:buFont typeface="Wingdings" pitchFamily="2" charset="2"/>
              <a:buChar char="§"/>
            </a:pPr>
            <a:r>
              <a:rPr lang="en-US" sz="2000" dirty="0"/>
              <a:t> Neighborhood</a:t>
            </a:r>
            <a:endParaRPr lang="el-GR" sz="2000" dirty="0"/>
          </a:p>
        </p:txBody>
      </p:sp>
      <p:sp>
        <p:nvSpPr>
          <p:cNvPr id="285700" name="Text Box 4"/>
          <p:cNvSpPr txBox="1">
            <a:spLocks noChangeArrowheads="1"/>
          </p:cNvSpPr>
          <p:nvPr/>
        </p:nvSpPr>
        <p:spPr bwMode="auto">
          <a:xfrm>
            <a:off x="1619250" y="981075"/>
            <a:ext cx="5040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</a:rPr>
              <a:t>Some Graph-Related Definitions</a:t>
            </a:r>
            <a:endParaRPr lang="el-GR" sz="2400">
              <a:solidFill>
                <a:srgbClr val="CC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11CE8-66D2-4153-9509-E37B06E548E2}" type="slidenum">
              <a:rPr lang="en-US"/>
              <a:pPr/>
              <a:t>12</a:t>
            </a:fld>
            <a:endParaRPr lang="en-US"/>
          </a:p>
        </p:txBody>
      </p:sp>
      <p:sp>
        <p:nvSpPr>
          <p:cNvPr id="121858" name="Text Box 2"/>
          <p:cNvSpPr txBox="1">
            <a:spLocks noChangeArrowheads="1"/>
          </p:cNvSpPr>
          <p:nvPr/>
        </p:nvSpPr>
        <p:spPr bwMode="auto">
          <a:xfrm>
            <a:off x="611560" y="980728"/>
            <a:ext cx="72739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400" dirty="0">
                <a:solidFill>
                  <a:schemeClr val="accent2"/>
                </a:solidFill>
                <a:ea typeface="Batang" pitchFamily="18" charset="-127"/>
              </a:rPr>
              <a:t>Active and Passive Attacks</a:t>
            </a:r>
          </a:p>
        </p:txBody>
      </p:sp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899592" y="2708920"/>
            <a:ext cx="7416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600" dirty="0" err="1">
                <a:latin typeface="Georgia" pitchFamily="18" charset="0"/>
              </a:rPr>
              <a:t>Lars</a:t>
            </a:r>
            <a:r>
              <a:rPr lang="el-GR" sz="1600" dirty="0">
                <a:latin typeface="Georgia" pitchFamily="18" charset="0"/>
              </a:rPr>
              <a:t> </a:t>
            </a:r>
            <a:r>
              <a:rPr lang="el-GR" sz="1600" dirty="0" err="1">
                <a:latin typeface="Georgia" pitchFamily="18" charset="0"/>
              </a:rPr>
              <a:t>Backstrom</a:t>
            </a:r>
            <a:r>
              <a:rPr lang="el-GR" sz="1600" dirty="0">
                <a:latin typeface="Georgia" pitchFamily="18" charset="0"/>
              </a:rPr>
              <a:t>, </a:t>
            </a:r>
            <a:r>
              <a:rPr lang="el-GR" sz="1600" dirty="0" err="1">
                <a:latin typeface="Georgia" pitchFamily="18" charset="0"/>
              </a:rPr>
              <a:t>Cynthia</a:t>
            </a:r>
            <a:r>
              <a:rPr lang="el-GR" sz="1600" dirty="0">
                <a:latin typeface="Georgia" pitchFamily="18" charset="0"/>
              </a:rPr>
              <a:t> </a:t>
            </a:r>
            <a:r>
              <a:rPr lang="el-GR" sz="1600" dirty="0" err="1">
                <a:latin typeface="Georgia" pitchFamily="18" charset="0"/>
              </a:rPr>
              <a:t>Dwork</a:t>
            </a:r>
            <a:r>
              <a:rPr lang="el-GR" sz="1600" dirty="0">
                <a:latin typeface="Georgia" pitchFamily="18" charset="0"/>
              </a:rPr>
              <a:t> </a:t>
            </a:r>
            <a:r>
              <a:rPr lang="el-GR" sz="1600" dirty="0" err="1">
                <a:latin typeface="Georgia" pitchFamily="18" charset="0"/>
              </a:rPr>
              <a:t>and</a:t>
            </a:r>
            <a:r>
              <a:rPr lang="el-GR" sz="1600" dirty="0">
                <a:latin typeface="Georgia" pitchFamily="18" charset="0"/>
              </a:rPr>
              <a:t> </a:t>
            </a:r>
            <a:r>
              <a:rPr lang="el-GR" sz="1600" dirty="0" err="1">
                <a:latin typeface="Georgia" pitchFamily="18" charset="0"/>
              </a:rPr>
              <a:t>Jon</a:t>
            </a:r>
            <a:r>
              <a:rPr lang="el-GR" sz="1600" dirty="0">
                <a:latin typeface="Georgia" pitchFamily="18" charset="0"/>
              </a:rPr>
              <a:t> </a:t>
            </a:r>
            <a:r>
              <a:rPr lang="el-GR" sz="1600" dirty="0" err="1">
                <a:latin typeface="Georgia" pitchFamily="18" charset="0"/>
              </a:rPr>
              <a:t>Kleinberg</a:t>
            </a:r>
            <a:r>
              <a:rPr lang="el-GR" sz="1600" dirty="0">
                <a:latin typeface="Georgia" pitchFamily="18" charset="0"/>
              </a:rPr>
              <a:t>, </a:t>
            </a:r>
            <a:endParaRPr lang="en-US" sz="1600" dirty="0" smtClean="0">
              <a:latin typeface="Georgia" pitchFamily="18" charset="0"/>
            </a:endParaRPr>
          </a:p>
          <a:p>
            <a:pPr>
              <a:spcBef>
                <a:spcPct val="50000"/>
              </a:spcBef>
            </a:pPr>
            <a:r>
              <a:rPr lang="el-GR" sz="1600" b="1" i="1" dirty="0" err="1" smtClean="0">
                <a:solidFill>
                  <a:srgbClr val="CC0000"/>
                </a:solidFill>
                <a:latin typeface="Georgia" pitchFamily="18" charset="0"/>
              </a:rPr>
              <a:t>Wherefore</a:t>
            </a:r>
            <a:r>
              <a:rPr lang="el-GR" sz="1600" b="1" i="1" dirty="0" smtClean="0">
                <a:solidFill>
                  <a:srgbClr val="CC0000"/>
                </a:solidFill>
                <a:latin typeface="Georgia" pitchFamily="18" charset="0"/>
              </a:rPr>
              <a:t> </a:t>
            </a:r>
            <a:r>
              <a:rPr lang="el-GR" sz="1600" b="1" i="1" dirty="0" err="1">
                <a:solidFill>
                  <a:srgbClr val="CC0000"/>
                </a:solidFill>
                <a:latin typeface="Georgia" pitchFamily="18" charset="0"/>
              </a:rPr>
              <a:t>art</a:t>
            </a:r>
            <a:r>
              <a:rPr lang="el-GR" sz="1600" b="1" i="1" dirty="0">
                <a:solidFill>
                  <a:srgbClr val="CC0000"/>
                </a:solidFill>
                <a:latin typeface="Georgia" pitchFamily="18" charset="0"/>
              </a:rPr>
              <a:t> </a:t>
            </a:r>
            <a:r>
              <a:rPr lang="el-GR" sz="1600" b="1" i="1" dirty="0" err="1">
                <a:solidFill>
                  <a:srgbClr val="CC0000"/>
                </a:solidFill>
                <a:latin typeface="Georgia" pitchFamily="18" charset="0"/>
              </a:rPr>
              <a:t>thou</a:t>
            </a:r>
            <a:r>
              <a:rPr lang="el-GR" sz="1600" b="1" i="1" dirty="0">
                <a:solidFill>
                  <a:srgbClr val="CC0000"/>
                </a:solidFill>
                <a:latin typeface="Georgia" pitchFamily="18" charset="0"/>
              </a:rPr>
              <a:t> r3579x?: </a:t>
            </a:r>
            <a:r>
              <a:rPr lang="el-GR" sz="1600" b="1" i="1" dirty="0" err="1">
                <a:solidFill>
                  <a:srgbClr val="CC0000"/>
                </a:solidFill>
                <a:latin typeface="Georgia" pitchFamily="18" charset="0"/>
              </a:rPr>
              <a:t>anonymized</a:t>
            </a:r>
            <a:r>
              <a:rPr lang="el-GR" sz="1600" b="1" i="1" dirty="0">
                <a:solidFill>
                  <a:srgbClr val="CC0000"/>
                </a:solidFill>
                <a:latin typeface="Georgia" pitchFamily="18" charset="0"/>
              </a:rPr>
              <a:t> </a:t>
            </a:r>
            <a:r>
              <a:rPr lang="el-GR" sz="1600" b="1" i="1" dirty="0" err="1">
                <a:solidFill>
                  <a:srgbClr val="CC0000"/>
                </a:solidFill>
                <a:latin typeface="Georgia" pitchFamily="18" charset="0"/>
              </a:rPr>
              <a:t>social</a:t>
            </a:r>
            <a:r>
              <a:rPr lang="el-GR" sz="1600" b="1" i="1" dirty="0">
                <a:solidFill>
                  <a:srgbClr val="CC0000"/>
                </a:solidFill>
                <a:latin typeface="Georgia" pitchFamily="18" charset="0"/>
              </a:rPr>
              <a:t> </a:t>
            </a:r>
            <a:r>
              <a:rPr lang="el-GR" sz="1600" b="1" i="1" dirty="0" err="1">
                <a:solidFill>
                  <a:srgbClr val="CC0000"/>
                </a:solidFill>
                <a:latin typeface="Georgia" pitchFamily="18" charset="0"/>
              </a:rPr>
              <a:t>networks</a:t>
            </a:r>
            <a:r>
              <a:rPr lang="el-GR" sz="1600" b="1" i="1" dirty="0">
                <a:solidFill>
                  <a:srgbClr val="CC0000"/>
                </a:solidFill>
                <a:latin typeface="Georgia" pitchFamily="18" charset="0"/>
              </a:rPr>
              <a:t>, </a:t>
            </a:r>
            <a:r>
              <a:rPr lang="el-GR" sz="1600" b="1" i="1" dirty="0" err="1">
                <a:solidFill>
                  <a:srgbClr val="CC0000"/>
                </a:solidFill>
                <a:latin typeface="Georgia" pitchFamily="18" charset="0"/>
              </a:rPr>
              <a:t>hidden</a:t>
            </a:r>
            <a:r>
              <a:rPr lang="el-GR" sz="1600" b="1" i="1" dirty="0">
                <a:solidFill>
                  <a:srgbClr val="CC0000"/>
                </a:solidFill>
                <a:latin typeface="Georgia" pitchFamily="18" charset="0"/>
              </a:rPr>
              <a:t> </a:t>
            </a:r>
            <a:r>
              <a:rPr lang="el-GR" sz="1600" b="1" i="1" dirty="0" err="1">
                <a:solidFill>
                  <a:srgbClr val="CC0000"/>
                </a:solidFill>
                <a:latin typeface="Georgia" pitchFamily="18" charset="0"/>
              </a:rPr>
              <a:t>patterns</a:t>
            </a:r>
            <a:r>
              <a:rPr lang="el-GR" sz="1600" b="1" i="1" dirty="0">
                <a:solidFill>
                  <a:srgbClr val="CC0000"/>
                </a:solidFill>
                <a:latin typeface="Georgia" pitchFamily="18" charset="0"/>
              </a:rPr>
              <a:t>, </a:t>
            </a:r>
            <a:r>
              <a:rPr lang="el-GR" sz="1600" b="1" i="1" dirty="0" err="1">
                <a:solidFill>
                  <a:srgbClr val="CC0000"/>
                </a:solidFill>
                <a:latin typeface="Georgia" pitchFamily="18" charset="0"/>
              </a:rPr>
              <a:t>and</a:t>
            </a:r>
            <a:r>
              <a:rPr lang="el-GR" sz="1600" b="1" i="1" dirty="0">
                <a:solidFill>
                  <a:srgbClr val="CC0000"/>
                </a:solidFill>
                <a:latin typeface="Georgia" pitchFamily="18" charset="0"/>
              </a:rPr>
              <a:t> </a:t>
            </a:r>
            <a:r>
              <a:rPr lang="el-GR" sz="1600" b="1" i="1" dirty="0" err="1">
                <a:solidFill>
                  <a:srgbClr val="CC0000"/>
                </a:solidFill>
                <a:latin typeface="Georgia" pitchFamily="18" charset="0"/>
              </a:rPr>
              <a:t>structural</a:t>
            </a:r>
            <a:r>
              <a:rPr lang="el-GR" sz="1600" b="1" i="1" dirty="0">
                <a:solidFill>
                  <a:srgbClr val="CC0000"/>
                </a:solidFill>
                <a:latin typeface="Georgia" pitchFamily="18" charset="0"/>
              </a:rPr>
              <a:t> </a:t>
            </a:r>
            <a:r>
              <a:rPr lang="el-GR" sz="1600" b="1" i="1" dirty="0" err="1">
                <a:solidFill>
                  <a:srgbClr val="CC0000"/>
                </a:solidFill>
                <a:latin typeface="Georgia" pitchFamily="18" charset="0"/>
              </a:rPr>
              <a:t>steganography</a:t>
            </a:r>
            <a:r>
              <a:rPr lang="el-GR" sz="1600" dirty="0">
                <a:latin typeface="Georgia" pitchFamily="18" charset="0"/>
              </a:rPr>
              <a:t> </a:t>
            </a:r>
            <a:endParaRPr lang="en-US" sz="1600" dirty="0" smtClean="0">
              <a:latin typeface="Georgia" pitchFamily="18" charset="0"/>
            </a:endParaRPr>
          </a:p>
          <a:p>
            <a:pPr>
              <a:spcBef>
                <a:spcPct val="50000"/>
              </a:spcBef>
            </a:pPr>
            <a:r>
              <a:rPr lang="el-GR" sz="1600" dirty="0" err="1" smtClean="0">
                <a:latin typeface="Georgia" pitchFamily="18" charset="0"/>
              </a:rPr>
              <a:t>Proceedings</a:t>
            </a:r>
            <a:r>
              <a:rPr lang="el-GR" sz="1600" dirty="0" smtClean="0">
                <a:latin typeface="Georgia" pitchFamily="18" charset="0"/>
              </a:rPr>
              <a:t> </a:t>
            </a:r>
            <a:r>
              <a:rPr lang="el-GR" sz="1600" dirty="0" err="1">
                <a:latin typeface="Georgia" pitchFamily="18" charset="0"/>
              </a:rPr>
              <a:t>of</a:t>
            </a:r>
            <a:r>
              <a:rPr lang="el-GR" sz="1600" dirty="0">
                <a:latin typeface="Georgia" pitchFamily="18" charset="0"/>
              </a:rPr>
              <a:t> </a:t>
            </a:r>
            <a:r>
              <a:rPr lang="el-GR" sz="1600" dirty="0" err="1">
                <a:latin typeface="Georgia" pitchFamily="18" charset="0"/>
              </a:rPr>
              <a:t>the</a:t>
            </a:r>
            <a:r>
              <a:rPr lang="el-GR" sz="1600" dirty="0">
                <a:latin typeface="Georgia" pitchFamily="18" charset="0"/>
              </a:rPr>
              <a:t> 16th </a:t>
            </a:r>
            <a:r>
              <a:rPr lang="el-GR" sz="1600" dirty="0" err="1">
                <a:latin typeface="Georgia" pitchFamily="18" charset="0"/>
              </a:rPr>
              <a:t>international</a:t>
            </a:r>
            <a:r>
              <a:rPr lang="el-GR" sz="1600" dirty="0">
                <a:latin typeface="Georgia" pitchFamily="18" charset="0"/>
              </a:rPr>
              <a:t> </a:t>
            </a:r>
            <a:r>
              <a:rPr lang="el-GR" sz="1600" dirty="0" err="1">
                <a:latin typeface="Georgia" pitchFamily="18" charset="0"/>
              </a:rPr>
              <a:t>conference</a:t>
            </a:r>
            <a:r>
              <a:rPr lang="el-GR" sz="1600" dirty="0">
                <a:latin typeface="Georgia" pitchFamily="18" charset="0"/>
              </a:rPr>
              <a:t> </a:t>
            </a:r>
            <a:r>
              <a:rPr lang="el-GR" sz="1600" dirty="0" err="1">
                <a:latin typeface="Georgia" pitchFamily="18" charset="0"/>
              </a:rPr>
              <a:t>on</a:t>
            </a:r>
            <a:r>
              <a:rPr lang="el-GR" sz="1600" dirty="0">
                <a:latin typeface="Georgia" pitchFamily="18" charset="0"/>
              </a:rPr>
              <a:t> </a:t>
            </a:r>
            <a:r>
              <a:rPr lang="el-GR" sz="1600" dirty="0" err="1">
                <a:latin typeface="Georgia" pitchFamily="18" charset="0"/>
              </a:rPr>
              <a:t>World</a:t>
            </a:r>
            <a:r>
              <a:rPr lang="el-GR" sz="1600" dirty="0">
                <a:latin typeface="Georgia" pitchFamily="18" charset="0"/>
              </a:rPr>
              <a:t> </a:t>
            </a:r>
            <a:r>
              <a:rPr lang="el-GR" sz="1600" dirty="0" err="1">
                <a:latin typeface="Georgia" pitchFamily="18" charset="0"/>
              </a:rPr>
              <a:t>Wide</a:t>
            </a:r>
            <a:r>
              <a:rPr lang="el-GR" sz="1600" dirty="0">
                <a:latin typeface="Georgia" pitchFamily="18" charset="0"/>
              </a:rPr>
              <a:t> Web,</a:t>
            </a:r>
            <a:r>
              <a:rPr lang="en-US" sz="1600" dirty="0">
                <a:latin typeface="Georgia" pitchFamily="18" charset="0"/>
              </a:rPr>
              <a:t> 2007</a:t>
            </a:r>
            <a:r>
              <a:rPr lang="el-GR" sz="1600" dirty="0">
                <a:latin typeface="Georgia" pitchFamily="18" charset="0"/>
              </a:rPr>
              <a:t> </a:t>
            </a:r>
            <a:r>
              <a:rPr lang="en-US" sz="1600" dirty="0">
                <a:latin typeface="Georgia" pitchFamily="18" charset="0"/>
              </a:rPr>
              <a:t>(</a:t>
            </a:r>
            <a:r>
              <a:rPr lang="el-GR" sz="1600" dirty="0">
                <a:latin typeface="Georgia" pitchFamily="18" charset="0"/>
              </a:rPr>
              <a:t>WWW07</a:t>
            </a:r>
            <a:r>
              <a:rPr lang="en-US" sz="1600" dirty="0">
                <a:latin typeface="Georgia" pitchFamily="18" charset="0"/>
              </a:rPr>
              <a:t>)</a:t>
            </a:r>
            <a:endParaRPr lang="el-GR" sz="16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A0C83-A8D6-4E78-AAB0-ECE124BA603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59632" y="2708920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>
                <a:solidFill>
                  <a:srgbClr val="FF0000"/>
                </a:solidFill>
              </a:rPr>
              <a:t>k-anonymity in Graphs</a:t>
            </a:r>
            <a:endParaRPr lang="el-GR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E5F73-8948-4DC6-95EB-B41BE328FB8F}" type="slidenum">
              <a:rPr lang="en-US"/>
              <a:pPr/>
              <a:t>14</a:t>
            </a:fld>
            <a:endParaRPr lang="en-US"/>
          </a:p>
        </p:txBody>
      </p:sp>
      <p:sp>
        <p:nvSpPr>
          <p:cNvPr id="148482" name="Text Box 2"/>
          <p:cNvSpPr txBox="1">
            <a:spLocks noChangeArrowheads="1"/>
          </p:cNvSpPr>
          <p:nvPr/>
        </p:nvSpPr>
        <p:spPr bwMode="auto">
          <a:xfrm>
            <a:off x="683568" y="1700808"/>
            <a:ext cx="684100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endParaRPr lang="en-US" sz="3200" dirty="0">
              <a:solidFill>
                <a:schemeClr val="accent2"/>
              </a:solidFill>
              <a:latin typeface="Calibri" pitchFamily="34" charset="0"/>
              <a:ea typeface="Batang" pitchFamily="18" charset="-127"/>
            </a:endParaRPr>
          </a:p>
          <a:p>
            <a:pPr algn="just"/>
            <a:r>
              <a:rPr lang="en-US" sz="3200" dirty="0">
                <a:solidFill>
                  <a:schemeClr val="accent2"/>
                </a:solidFill>
                <a:latin typeface="Calibri" pitchFamily="34" charset="0"/>
                <a:ea typeface="Batang" pitchFamily="18" charset="-127"/>
              </a:rPr>
              <a:t>Methods based on </a:t>
            </a:r>
            <a:r>
              <a:rPr lang="en-US" sz="3200" i="1" dirty="0">
                <a:solidFill>
                  <a:schemeClr val="accent2"/>
                </a:solidFill>
                <a:latin typeface="Calibri" pitchFamily="34" charset="0"/>
                <a:ea typeface="Batang" pitchFamily="18" charset="-127"/>
              </a:rPr>
              <a:t>k</a:t>
            </a:r>
            <a:r>
              <a:rPr lang="en-US" sz="3200" dirty="0">
                <a:solidFill>
                  <a:schemeClr val="accent2"/>
                </a:solidFill>
                <a:latin typeface="Calibri" pitchFamily="34" charset="0"/>
                <a:ea typeface="Batang" pitchFamily="18" charset="-127"/>
              </a:rPr>
              <a:t>-anonymity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3200" dirty="0">
                <a:solidFill>
                  <a:schemeClr val="accent2"/>
                </a:solidFill>
                <a:latin typeface="Calibri" pitchFamily="34" charset="0"/>
                <a:ea typeface="Batang" pitchFamily="18" charset="-127"/>
              </a:rPr>
              <a:t> </a:t>
            </a:r>
            <a:r>
              <a:rPr lang="en-US" sz="3200" i="1" dirty="0">
                <a:solidFill>
                  <a:schemeClr val="accent2"/>
                </a:solidFill>
                <a:latin typeface="Calibri" pitchFamily="34" charset="0"/>
                <a:ea typeface="Batang" pitchFamily="18" charset="-127"/>
              </a:rPr>
              <a:t>k</a:t>
            </a:r>
            <a:r>
              <a:rPr lang="en-US" sz="3200" dirty="0">
                <a:solidFill>
                  <a:schemeClr val="accent2"/>
                </a:solidFill>
                <a:latin typeface="Calibri" pitchFamily="34" charset="0"/>
                <a:ea typeface="Batang" pitchFamily="18" charset="-127"/>
              </a:rPr>
              <a:t>-candidate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3200" dirty="0">
                <a:solidFill>
                  <a:schemeClr val="accent2"/>
                </a:solidFill>
                <a:latin typeface="Calibri" pitchFamily="34" charset="0"/>
                <a:ea typeface="Batang" pitchFamily="18" charset="-127"/>
              </a:rPr>
              <a:t> </a:t>
            </a:r>
            <a:r>
              <a:rPr lang="en-US" sz="3200" i="1" dirty="0" smtClean="0">
                <a:solidFill>
                  <a:schemeClr val="accent2"/>
                </a:solidFill>
                <a:latin typeface="Calibri" pitchFamily="34" charset="0"/>
                <a:ea typeface="Batang" pitchFamily="18" charset="-127"/>
              </a:rPr>
              <a:t>k</a:t>
            </a:r>
            <a:r>
              <a:rPr lang="en-US" sz="3200" dirty="0" smtClean="0">
                <a:solidFill>
                  <a:schemeClr val="accent2"/>
                </a:solidFill>
                <a:latin typeface="Calibri" pitchFamily="34" charset="0"/>
                <a:ea typeface="Batang" pitchFamily="18" charset="-127"/>
              </a:rPr>
              <a:t>-degree</a:t>
            </a:r>
          </a:p>
          <a:p>
            <a:pPr lvl="1" algn="just"/>
            <a:endParaRPr lang="en-US" sz="3200" dirty="0">
              <a:solidFill>
                <a:schemeClr val="accent2"/>
              </a:solidFill>
              <a:latin typeface="Calibri" pitchFamily="34" charset="0"/>
              <a:ea typeface="Batang" pitchFamily="18" charset="-127"/>
            </a:endParaRPr>
          </a:p>
          <a:p>
            <a:pPr lvl="1" algn="just">
              <a:buFont typeface="Wingdings" pitchFamily="2" charset="2"/>
              <a:buChar char="§"/>
            </a:pPr>
            <a:r>
              <a:rPr lang="en-US" sz="3200" dirty="0">
                <a:solidFill>
                  <a:schemeClr val="accent2"/>
                </a:solidFill>
                <a:latin typeface="Calibri" pitchFamily="34" charset="0"/>
                <a:ea typeface="Batang" pitchFamily="18" charset="-127"/>
              </a:rPr>
              <a:t> k-neighborhood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3200" dirty="0">
                <a:solidFill>
                  <a:schemeClr val="accent2"/>
                </a:solidFill>
                <a:latin typeface="Calibri" pitchFamily="34" charset="0"/>
                <a:ea typeface="Batang" pitchFamily="18" charset="-127"/>
              </a:rPr>
              <a:t> k-</a:t>
            </a:r>
            <a:r>
              <a:rPr lang="en-US" sz="3200" dirty="0" err="1">
                <a:solidFill>
                  <a:schemeClr val="accent2"/>
                </a:solidFill>
                <a:latin typeface="Calibri" pitchFamily="34" charset="0"/>
                <a:ea typeface="Batang" pitchFamily="18" charset="-127"/>
              </a:rPr>
              <a:t>automorphism</a:t>
            </a:r>
            <a:endParaRPr lang="en-US" sz="3200" dirty="0">
              <a:solidFill>
                <a:schemeClr val="accent2"/>
              </a:solidFill>
              <a:latin typeface="Calibri" pitchFamily="34" charset="0"/>
              <a:ea typeface="Batang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692696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Publishing Social Graphs</a:t>
            </a:r>
            <a:endParaRPr lang="el-GR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A2D6D-DA21-4FE4-9200-1F5399AD27C2}" type="slidenum">
              <a:rPr lang="en-US"/>
              <a:pPr/>
              <a:t>15</a:t>
            </a:fld>
            <a:endParaRPr lang="en-US"/>
          </a:p>
        </p:txBody>
      </p:sp>
      <p:sp>
        <p:nvSpPr>
          <p:cNvPr id="369666" name="Text Box 2"/>
          <p:cNvSpPr txBox="1">
            <a:spLocks noChangeArrowheads="1"/>
          </p:cNvSpPr>
          <p:nvPr/>
        </p:nvSpPr>
        <p:spPr bwMode="auto">
          <a:xfrm>
            <a:off x="827584" y="836712"/>
            <a:ext cx="72739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4400" dirty="0">
                <a:solidFill>
                  <a:schemeClr val="accent2"/>
                </a:solidFill>
                <a:latin typeface="Calibri" pitchFamily="34" charset="0"/>
                <a:ea typeface="Batang" pitchFamily="18" charset="-127"/>
              </a:rPr>
              <a:t>k-candidate Anonymity</a:t>
            </a:r>
          </a:p>
        </p:txBody>
      </p:sp>
      <p:sp>
        <p:nvSpPr>
          <p:cNvPr id="369667" name="Text Box 3"/>
          <p:cNvSpPr txBox="1">
            <a:spLocks noChangeArrowheads="1"/>
          </p:cNvSpPr>
          <p:nvPr/>
        </p:nvSpPr>
        <p:spPr bwMode="auto">
          <a:xfrm>
            <a:off x="611560" y="2132856"/>
            <a:ext cx="8064872" cy="330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dirty="0" err="1" smtClean="0">
                <a:cs typeface="Calibri" pitchFamily="34" charset="0"/>
              </a:rPr>
              <a:t>automorphism</a:t>
            </a:r>
            <a:r>
              <a:rPr lang="en-US" sz="2000" dirty="0" smtClean="0">
                <a:cs typeface="Calibri" pitchFamily="34" charset="0"/>
              </a:rPr>
              <a:t>, vertex refinement, </a:t>
            </a:r>
            <a:r>
              <a:rPr lang="en-US" sz="2000" dirty="0" err="1" smtClean="0">
                <a:cs typeface="Calibri" pitchFamily="34" charset="0"/>
              </a:rPr>
              <a:t>subgraph</a:t>
            </a:r>
            <a:r>
              <a:rPr lang="en-US" sz="2000" dirty="0" smtClean="0">
                <a:cs typeface="Calibri" pitchFamily="34" charset="0"/>
              </a:rPr>
              <a:t> and hub fingerprint </a:t>
            </a:r>
            <a:r>
              <a:rPr lang="en-US" sz="2000" dirty="0" smtClean="0">
                <a:cs typeface="Calibri" pitchFamily="34" charset="0"/>
              </a:rPr>
              <a:t>queries</a:t>
            </a:r>
            <a:endParaRPr lang="en-US" sz="2000" dirty="0" smtClean="0">
              <a:cs typeface="Calibri" pitchFamily="34" charset="0"/>
            </a:endParaRPr>
          </a:p>
          <a:p>
            <a:pPr algn="just">
              <a:spcBef>
                <a:spcPct val="50000"/>
              </a:spcBef>
            </a:pPr>
            <a:r>
              <a:rPr lang="en-US" dirty="0" smtClean="0">
                <a:latin typeface="Georgia" pitchFamily="18" charset="0"/>
              </a:rPr>
              <a:t/>
            </a:r>
            <a:br>
              <a:rPr lang="en-US" dirty="0" smtClean="0">
                <a:latin typeface="Georgia" pitchFamily="18" charset="0"/>
              </a:rPr>
            </a:br>
            <a:r>
              <a:rPr lang="en-US" dirty="0" smtClean="0">
                <a:latin typeface="Georgia" pitchFamily="18" charset="0"/>
              </a:rPr>
              <a:t>Michael Hay, Gerome </a:t>
            </a:r>
            <a:r>
              <a:rPr lang="en-US" dirty="0" err="1" smtClean="0">
                <a:latin typeface="Georgia" pitchFamily="18" charset="0"/>
              </a:rPr>
              <a:t>Miklau</a:t>
            </a:r>
            <a:r>
              <a:rPr lang="en-US" dirty="0" smtClean="0">
                <a:latin typeface="Georgia" pitchFamily="18" charset="0"/>
              </a:rPr>
              <a:t>, David Jensen, Donald F. </a:t>
            </a:r>
            <a:r>
              <a:rPr lang="en-US" dirty="0" err="1" smtClean="0">
                <a:latin typeface="Georgia" pitchFamily="18" charset="0"/>
              </a:rPr>
              <a:t>Towsley</a:t>
            </a:r>
            <a:r>
              <a:rPr lang="en-US" dirty="0" smtClean="0">
                <a:latin typeface="Georgia" pitchFamily="18" charset="0"/>
              </a:rPr>
              <a:t>, Philipp Weis: </a:t>
            </a:r>
            <a:r>
              <a:rPr lang="en-US" sz="1600" b="1" i="1" dirty="0" smtClean="0">
                <a:solidFill>
                  <a:srgbClr val="CC0000"/>
                </a:solidFill>
                <a:latin typeface="Georgia" pitchFamily="18" charset="0"/>
              </a:rPr>
              <a:t>Resisting structural re-identification in </a:t>
            </a:r>
            <a:r>
              <a:rPr lang="en-US" sz="1600" b="1" i="1" dirty="0" err="1" smtClean="0">
                <a:solidFill>
                  <a:srgbClr val="CC0000"/>
                </a:solidFill>
                <a:latin typeface="Georgia" pitchFamily="18" charset="0"/>
              </a:rPr>
              <a:t>anonymized</a:t>
            </a:r>
            <a:r>
              <a:rPr lang="en-US" sz="1600" b="1" i="1" dirty="0" smtClean="0">
                <a:solidFill>
                  <a:srgbClr val="CC0000"/>
                </a:solidFill>
                <a:latin typeface="Georgia" pitchFamily="18" charset="0"/>
              </a:rPr>
              <a:t> social networks.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PVLDB </a:t>
            </a:r>
            <a:r>
              <a:rPr lang="en-US" dirty="0" smtClean="0">
                <a:latin typeface="Georgia" pitchFamily="18" charset="0"/>
              </a:rPr>
              <a:t>1(1): 102-114 (2008)</a:t>
            </a:r>
          </a:p>
          <a:p>
            <a:pPr algn="just">
              <a:spcBef>
                <a:spcPct val="50000"/>
              </a:spcBef>
            </a:pPr>
            <a:r>
              <a:rPr lang="en-US" dirty="0" smtClean="0">
                <a:latin typeface="Georgia" pitchFamily="18" charset="0"/>
              </a:rPr>
              <a:t> </a:t>
            </a:r>
            <a:br>
              <a:rPr lang="en-US" dirty="0" smtClean="0">
                <a:latin typeface="Georgia" pitchFamily="18" charset="0"/>
              </a:rPr>
            </a:br>
            <a:r>
              <a:rPr lang="en-US" dirty="0" smtClean="0">
                <a:latin typeface="Georgia" pitchFamily="18" charset="0"/>
              </a:rPr>
              <a:t>Journal version with detailed clustering algorithm: </a:t>
            </a:r>
          </a:p>
          <a:p>
            <a:pPr algn="just">
              <a:spcBef>
                <a:spcPct val="50000"/>
              </a:spcBef>
            </a:pPr>
            <a:r>
              <a:rPr lang="en-US" dirty="0" smtClean="0">
                <a:latin typeface="Georgia" pitchFamily="18" charset="0"/>
              </a:rPr>
              <a:t>Michael Hay, Gerome </a:t>
            </a:r>
            <a:r>
              <a:rPr lang="en-US" dirty="0" err="1" smtClean="0">
                <a:latin typeface="Georgia" pitchFamily="18" charset="0"/>
              </a:rPr>
              <a:t>Miklau</a:t>
            </a:r>
            <a:r>
              <a:rPr lang="en-US" dirty="0" smtClean="0">
                <a:latin typeface="Georgia" pitchFamily="18" charset="0"/>
              </a:rPr>
              <a:t>, David Jensen, Donald F. </a:t>
            </a:r>
            <a:r>
              <a:rPr lang="en-US" dirty="0" err="1" smtClean="0">
                <a:latin typeface="Georgia" pitchFamily="18" charset="0"/>
              </a:rPr>
              <a:t>Towsley</a:t>
            </a:r>
            <a:r>
              <a:rPr lang="en-US" dirty="0" smtClean="0">
                <a:latin typeface="Georgia" pitchFamily="18" charset="0"/>
              </a:rPr>
              <a:t>, Chao Li: Resisting structural re-identification in </a:t>
            </a:r>
            <a:r>
              <a:rPr lang="en-US" dirty="0" err="1" smtClean="0">
                <a:latin typeface="Georgia" pitchFamily="18" charset="0"/>
              </a:rPr>
              <a:t>anonymized</a:t>
            </a:r>
            <a:r>
              <a:rPr lang="en-US" dirty="0" smtClean="0">
                <a:latin typeface="Georgia" pitchFamily="18" charset="0"/>
              </a:rPr>
              <a:t> social networks. 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VLDB J. </a:t>
            </a:r>
            <a:r>
              <a:rPr lang="en-US" dirty="0" smtClean="0">
                <a:latin typeface="Georgia" pitchFamily="18" charset="0"/>
              </a:rPr>
              <a:t>19(6): 797-823 (2010)</a:t>
            </a:r>
            <a:endParaRPr lang="el-GR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34D82-B711-453C-8AFE-891117A77ED2}" type="slidenum">
              <a:rPr lang="en-US"/>
              <a:pPr/>
              <a:t>16</a:t>
            </a:fld>
            <a:endParaRPr lang="en-US"/>
          </a:p>
        </p:txBody>
      </p:sp>
      <p:pic>
        <p:nvPicPr>
          <p:cNvPr id="2959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60648"/>
            <a:ext cx="4464471" cy="219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5943" name="Text Box 7"/>
          <p:cNvSpPr txBox="1">
            <a:spLocks noChangeArrowheads="1"/>
          </p:cNvSpPr>
          <p:nvPr/>
        </p:nvSpPr>
        <p:spPr bwMode="auto">
          <a:xfrm>
            <a:off x="467544" y="2492896"/>
            <a:ext cx="7921625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An individual x </a:t>
            </a:r>
            <a:r>
              <a:rPr lang="en-US" dirty="0">
                <a:latin typeface="Calibri" pitchFamily="34" charset="0"/>
                <a:sym typeface="Symbol" pitchFamily="18" charset="2"/>
              </a:rPr>
              <a:t> V called the </a:t>
            </a:r>
            <a:r>
              <a:rPr lang="en-US" dirty="0">
                <a:solidFill>
                  <a:srgbClr val="CC0000"/>
                </a:solidFill>
                <a:latin typeface="Calibri" pitchFamily="34" charset="0"/>
                <a:sym typeface="Symbol" pitchFamily="18" charset="2"/>
              </a:rPr>
              <a:t>target </a:t>
            </a:r>
            <a:r>
              <a:rPr lang="en-US" dirty="0">
                <a:latin typeface="Calibri" pitchFamily="34" charset="0"/>
                <a:sym typeface="Symbol" pitchFamily="18" charset="2"/>
              </a:rPr>
              <a:t>has a </a:t>
            </a:r>
            <a:r>
              <a:rPr lang="en-US" dirty="0">
                <a:solidFill>
                  <a:srgbClr val="CC0000"/>
                </a:solidFill>
                <a:latin typeface="Calibri" pitchFamily="34" charset="0"/>
                <a:sym typeface="Symbol" pitchFamily="18" charset="2"/>
              </a:rPr>
              <a:t>candidate set</a:t>
            </a:r>
            <a:r>
              <a:rPr lang="en-US" dirty="0">
                <a:latin typeface="Calibri" pitchFamily="34" charset="0"/>
                <a:sym typeface="Symbol" pitchFamily="18" charset="2"/>
              </a:rPr>
              <a:t>, denoted </a:t>
            </a:r>
            <a:r>
              <a:rPr lang="en-US" dirty="0" err="1">
                <a:latin typeface="Calibri" pitchFamily="34" charset="0"/>
                <a:sym typeface="Symbol" pitchFamily="18" charset="2"/>
              </a:rPr>
              <a:t>cand</a:t>
            </a:r>
            <a:r>
              <a:rPr lang="en-US" dirty="0">
                <a:latin typeface="Calibri" pitchFamily="34" charset="0"/>
                <a:sym typeface="Symbol" pitchFamily="18" charset="2"/>
              </a:rPr>
              <a:t>(x) which consists of the nodes of </a:t>
            </a:r>
            <a:r>
              <a:rPr lang="en-US" dirty="0" err="1">
                <a:latin typeface="Calibri" pitchFamily="34" charset="0"/>
                <a:sym typeface="Symbol" pitchFamily="18" charset="2"/>
              </a:rPr>
              <a:t>G</a:t>
            </a:r>
            <a:r>
              <a:rPr lang="en-US" baseline="-25000" dirty="0" err="1">
                <a:latin typeface="Calibri" pitchFamily="34" charset="0"/>
                <a:sym typeface="Symbol" pitchFamily="18" charset="2"/>
              </a:rPr>
              <a:t>a</a:t>
            </a:r>
            <a:r>
              <a:rPr lang="en-US" dirty="0">
                <a:latin typeface="Calibri" pitchFamily="34" charset="0"/>
                <a:sym typeface="Symbol" pitchFamily="18" charset="2"/>
              </a:rPr>
              <a:t> that could possibly </a:t>
            </a:r>
            <a:r>
              <a:rPr lang="en-US" dirty="0" smtClean="0">
                <a:latin typeface="Calibri" pitchFamily="34" charset="0"/>
                <a:sym typeface="Symbol" pitchFamily="18" charset="2"/>
              </a:rPr>
              <a:t>correspond </a:t>
            </a:r>
            <a:r>
              <a:rPr lang="en-US" dirty="0">
                <a:latin typeface="Calibri" pitchFamily="34" charset="0"/>
                <a:sym typeface="Symbol" pitchFamily="18" charset="2"/>
              </a:rPr>
              <a:t>to </a:t>
            </a:r>
            <a:r>
              <a:rPr lang="en-US" dirty="0" smtClean="0">
                <a:latin typeface="Calibri" pitchFamily="34" charset="0"/>
                <a:sym typeface="Symbol" pitchFamily="18" charset="2"/>
              </a:rPr>
              <a:t>x</a:t>
            </a:r>
          </a:p>
          <a:p>
            <a:pPr>
              <a:spcBef>
                <a:spcPct val="50000"/>
              </a:spcBef>
            </a:pPr>
            <a:r>
              <a:rPr lang="en-US" b="1" i="1" dirty="0" smtClean="0">
                <a:solidFill>
                  <a:srgbClr val="C00000"/>
                </a:solidFill>
                <a:sym typeface="Symbol" pitchFamily="18" charset="2"/>
              </a:rPr>
              <a:t>k</a:t>
            </a:r>
            <a:r>
              <a:rPr lang="en-US" dirty="0" smtClean="0">
                <a:sym typeface="Symbol" pitchFamily="18" charset="2"/>
              </a:rPr>
              <a:t> is the size of the candidate set</a:t>
            </a:r>
            <a:endParaRPr lang="en-US" dirty="0">
              <a:latin typeface="Calibri" pitchFamily="34" charset="0"/>
              <a:sym typeface="Symbol" pitchFamily="18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476672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Main Points:</a:t>
            </a:r>
            <a:endParaRPr lang="el-GR" sz="2000" dirty="0">
              <a:solidFill>
                <a:srgbClr val="002060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23528" y="3717032"/>
            <a:ext cx="8424863" cy="1200329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An adversary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has access to a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source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that provides answers to a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restricted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knowledge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query Q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evaluated for a single target node of the original graph G. </a:t>
            </a:r>
          </a:p>
          <a:p>
            <a:pPr algn="just"/>
            <a:endParaRPr lang="en-US" i="1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  <a:p>
            <a:pPr algn="just"/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For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target x, use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Q(x)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to refine the candidate set. 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51520" y="5229200"/>
            <a:ext cx="8532812" cy="7016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2000" b="1" dirty="0">
                <a:solidFill>
                  <a:schemeClr val="bg1"/>
                </a:solidFill>
                <a:latin typeface="Calibri" pitchFamily="34" charset="0"/>
              </a:rPr>
              <a:t>[CANDIDATE SET UNDER Q]. For a query Q over a graph, the candidate set of x </a:t>
            </a:r>
            <a:r>
              <a:rPr lang="en-US" sz="2000" b="1" dirty="0" err="1">
                <a:solidFill>
                  <a:schemeClr val="bg1"/>
                </a:solidFill>
                <a:latin typeface="Calibri" pitchFamily="34" charset="0"/>
              </a:rPr>
              <a:t>w.r.t</a:t>
            </a:r>
            <a:r>
              <a:rPr lang="en-US" sz="2000" b="1" dirty="0">
                <a:solidFill>
                  <a:schemeClr val="bg1"/>
                </a:solidFill>
                <a:latin typeface="Calibri" pitchFamily="34" charset="0"/>
              </a:rPr>
              <a:t> Q is </a:t>
            </a:r>
            <a:r>
              <a:rPr lang="en-US" sz="2000" b="1" dirty="0" err="1">
                <a:solidFill>
                  <a:schemeClr val="bg1"/>
                </a:solidFill>
                <a:latin typeface="Calibri" pitchFamily="34" charset="0"/>
              </a:rPr>
              <a:t>cand</a:t>
            </a:r>
            <a:r>
              <a:rPr lang="en-US" sz="2000" b="1" baseline="-25000" dirty="0" err="1">
                <a:solidFill>
                  <a:schemeClr val="bg1"/>
                </a:solidFill>
                <a:latin typeface="Calibri" pitchFamily="34" charset="0"/>
              </a:rPr>
              <a:t>Q</a:t>
            </a:r>
            <a:r>
              <a:rPr lang="en-US" sz="2000" b="1" dirty="0">
                <a:solidFill>
                  <a:schemeClr val="bg1"/>
                </a:solidFill>
                <a:latin typeface="Calibri" pitchFamily="34" charset="0"/>
              </a:rPr>
              <a:t>(x) = {y </a:t>
            </a:r>
            <a:r>
              <a:rPr lang="en-US" sz="2000" b="1" dirty="0">
                <a:solidFill>
                  <a:schemeClr val="bg1"/>
                </a:solidFill>
                <a:latin typeface="Calibri" pitchFamily="34" charset="0"/>
                <a:sym typeface="Symbol" pitchFamily="18" charset="2"/>
              </a:rPr>
              <a:t></a:t>
            </a:r>
            <a:r>
              <a:rPr lang="en-US" sz="2000" b="1" dirty="0" err="1">
                <a:solidFill>
                  <a:schemeClr val="bg1"/>
                </a:solidFill>
                <a:latin typeface="Calibri" pitchFamily="34" charset="0"/>
                <a:sym typeface="Symbol" pitchFamily="18" charset="2"/>
              </a:rPr>
              <a:t>V</a:t>
            </a:r>
            <a:r>
              <a:rPr lang="en-US" sz="2000" b="1" baseline="-25000" dirty="0" err="1">
                <a:solidFill>
                  <a:schemeClr val="bg1"/>
                </a:solidFill>
                <a:latin typeface="Calibri" pitchFamily="34" charset="0"/>
                <a:sym typeface="Symbol" pitchFamily="18" charset="2"/>
              </a:rPr>
              <a:t>a</a:t>
            </a:r>
            <a:r>
              <a:rPr lang="en-US" sz="2000" b="1" dirty="0">
                <a:solidFill>
                  <a:schemeClr val="bg1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Calibri" pitchFamily="34" charset="0"/>
              </a:rPr>
              <a:t>| Q(x) = Q(y)}.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34D82-B711-453C-8AFE-891117A77ED2}" type="slidenum">
              <a:rPr lang="en-US"/>
              <a:pPr/>
              <a:t>17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5536" y="476672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Main Points:</a:t>
            </a:r>
            <a:endParaRPr lang="el-GR" sz="2000" dirty="0">
              <a:solidFill>
                <a:srgbClr val="002060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83568" y="1484784"/>
            <a:ext cx="7488238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Two </a:t>
            </a:r>
            <a:r>
              <a:rPr lang="en-US" dirty="0" smtClean="0">
                <a:latin typeface="Calibri" pitchFamily="34" charset="0"/>
              </a:rPr>
              <a:t>important </a:t>
            </a:r>
            <a:r>
              <a:rPr lang="en-US" dirty="0" smtClean="0">
                <a:latin typeface="Calibri" pitchFamily="34" charset="0"/>
              </a:rPr>
              <a:t>factors </a:t>
            </a:r>
            <a:endParaRPr lang="en-US" dirty="0">
              <a:latin typeface="Calibri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 descriptive power of the external information – background knowledge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 structural similarity of nodes – graph properties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755576" y="3356992"/>
            <a:ext cx="76327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Closed-World </a:t>
            </a:r>
            <a:r>
              <a:rPr lang="en-US" dirty="0" err="1">
                <a:solidFill>
                  <a:srgbClr val="CC0000"/>
                </a:solidFill>
                <a:latin typeface="Calibri" pitchFamily="34" charset="0"/>
              </a:rPr>
              <a:t>vs</a:t>
            </a: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 Open-World Adversary</a:t>
            </a:r>
          </a:p>
          <a:p>
            <a:pPr algn="just"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latin typeface="Calibri" pitchFamily="34" charset="0"/>
              </a:rPr>
              <a:t>Assumption: External information sources are </a:t>
            </a:r>
            <a:r>
              <a:rPr lang="en-US" b="1" dirty="0">
                <a:solidFill>
                  <a:schemeClr val="accent2"/>
                </a:solidFill>
                <a:latin typeface="Calibri" pitchFamily="34" charset="0"/>
              </a:rPr>
              <a:t>accurate</a:t>
            </a:r>
            <a:r>
              <a:rPr lang="en-US" dirty="0">
                <a:solidFill>
                  <a:schemeClr val="accent2"/>
                </a:solidFill>
                <a:latin typeface="Calibri" pitchFamily="34" charset="0"/>
              </a:rPr>
              <a:t>, but </a:t>
            </a:r>
            <a:r>
              <a:rPr lang="en-US" b="1" dirty="0">
                <a:solidFill>
                  <a:schemeClr val="accent2"/>
                </a:solidFill>
                <a:latin typeface="Calibri" pitchFamily="34" charset="0"/>
              </a:rPr>
              <a:t>not necessarily complete</a:t>
            </a:r>
          </a:p>
          <a:p>
            <a:pPr lvl="1"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 Closed-world: absent facts are false</a:t>
            </a:r>
          </a:p>
          <a:p>
            <a:pPr lvl="1"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 Open-world: absent facts are simply unknown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A0C83-A8D6-4E78-AAB0-ECE124BA603A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99592" y="1700808"/>
            <a:ext cx="7200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smtClean="0"/>
              <a:t> Introduces </a:t>
            </a:r>
            <a:r>
              <a:rPr lang="en-US" sz="2000" dirty="0" smtClean="0">
                <a:solidFill>
                  <a:srgbClr val="C00000"/>
                </a:solidFill>
              </a:rPr>
              <a:t>3 models </a:t>
            </a:r>
            <a:r>
              <a:rPr lang="en-US" sz="2000" dirty="0" smtClean="0"/>
              <a:t>of external information</a:t>
            </a:r>
          </a:p>
          <a:p>
            <a:pPr>
              <a:buFont typeface="Wingdings" pitchFamily="2" charset="2"/>
              <a:buChar char="§"/>
            </a:pPr>
            <a:endParaRPr lang="en-US" sz="2000" dirty="0" smtClean="0"/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C00000"/>
                </a:solidFill>
              </a:rPr>
              <a:t>Evaluates</a:t>
            </a:r>
            <a:r>
              <a:rPr lang="en-US" sz="2000" dirty="0" smtClean="0"/>
              <a:t> the effectiveness of these attacks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 real networks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 random graphs</a:t>
            </a:r>
          </a:p>
          <a:p>
            <a:pPr>
              <a:buFont typeface="Wingdings" pitchFamily="2" charset="2"/>
              <a:buChar char="§"/>
            </a:pPr>
            <a:endParaRPr lang="en-US" sz="2000" dirty="0" smtClean="0"/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 Proposes an </a:t>
            </a:r>
            <a:r>
              <a:rPr lang="en-US" sz="2000" dirty="0" err="1" smtClean="0"/>
              <a:t>anonymization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C00000"/>
                </a:solidFill>
              </a:rPr>
              <a:t>algorithm</a:t>
            </a:r>
            <a:r>
              <a:rPr lang="en-US" sz="2000" dirty="0" smtClean="0"/>
              <a:t> based on clustering </a:t>
            </a:r>
          </a:p>
          <a:p>
            <a:pPr>
              <a:buFont typeface="Wingdings" pitchFamily="2" charset="2"/>
              <a:buChar char="§"/>
            </a:pPr>
            <a:endParaRPr lang="en-US" sz="2000" dirty="0" smtClean="0"/>
          </a:p>
          <a:p>
            <a:pPr>
              <a:buFont typeface="Wingdings" pitchFamily="2" charset="2"/>
              <a:buChar char="§"/>
            </a:pPr>
            <a:endParaRPr lang="el-GR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692696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Main Points:</a:t>
            </a:r>
            <a:endParaRPr lang="el-GR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9784-DDC6-462E-AF16-7DBDA8625E93}" type="slidenum">
              <a:rPr lang="en-US"/>
              <a:pPr/>
              <a:t>19</a:t>
            </a:fld>
            <a:endParaRPr lang="en-US"/>
          </a:p>
        </p:txBody>
      </p:sp>
      <p:sp>
        <p:nvSpPr>
          <p:cNvPr id="306178" name="Text Box 2"/>
          <p:cNvSpPr txBox="1">
            <a:spLocks noChangeArrowheads="1"/>
          </p:cNvSpPr>
          <p:nvPr/>
        </p:nvSpPr>
        <p:spPr bwMode="auto">
          <a:xfrm>
            <a:off x="539750" y="260350"/>
            <a:ext cx="8135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  <a:latin typeface="Calibri" pitchFamily="34" charset="0"/>
              </a:rPr>
              <a:t>Anonymity through Structural Similarity</a:t>
            </a:r>
          </a:p>
        </p:txBody>
      </p:sp>
      <p:sp>
        <p:nvSpPr>
          <p:cNvPr id="306179" name="Text Box 3"/>
          <p:cNvSpPr txBox="1">
            <a:spLocks noChangeArrowheads="1"/>
          </p:cNvSpPr>
          <p:nvPr/>
        </p:nvSpPr>
        <p:spPr bwMode="auto">
          <a:xfrm>
            <a:off x="684213" y="1844675"/>
            <a:ext cx="7632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el-GR">
              <a:latin typeface="Calibri" pitchFamily="34" charset="0"/>
            </a:endParaRPr>
          </a:p>
        </p:txBody>
      </p:sp>
      <p:sp>
        <p:nvSpPr>
          <p:cNvPr id="306180" name="Text Box 4"/>
          <p:cNvSpPr txBox="1">
            <a:spLocks noChangeArrowheads="1"/>
          </p:cNvSpPr>
          <p:nvPr/>
        </p:nvSpPr>
        <p:spPr bwMode="auto">
          <a:xfrm>
            <a:off x="468313" y="2708275"/>
            <a:ext cx="7489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Example: Fred and Harry, but not Bob and Ed </a:t>
            </a:r>
          </a:p>
        </p:txBody>
      </p:sp>
      <p:sp>
        <p:nvSpPr>
          <p:cNvPr id="306181" name="Text Box 5"/>
          <p:cNvSpPr txBox="1">
            <a:spLocks noChangeArrowheads="1"/>
          </p:cNvSpPr>
          <p:nvPr/>
        </p:nvSpPr>
        <p:spPr bwMode="auto">
          <a:xfrm>
            <a:off x="251520" y="1628800"/>
            <a:ext cx="8496300" cy="10064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2000" b="1">
                <a:solidFill>
                  <a:schemeClr val="bg1"/>
                </a:solidFill>
                <a:latin typeface="Calibri" pitchFamily="34" charset="0"/>
              </a:rPr>
              <a:t>[automorphic equivalence]. Two nodes x, y </a:t>
            </a:r>
            <a:r>
              <a:rPr lang="en-US" sz="2000" b="1">
                <a:solidFill>
                  <a:schemeClr val="bg1"/>
                </a:solidFill>
                <a:latin typeface="Calibri" pitchFamily="34" charset="0"/>
                <a:sym typeface="Symbol" pitchFamily="18" charset="2"/>
              </a:rPr>
              <a:t></a:t>
            </a:r>
            <a:r>
              <a:rPr lang="en-US" sz="2000" b="1">
                <a:solidFill>
                  <a:schemeClr val="bg1"/>
                </a:solidFill>
                <a:latin typeface="Calibri" pitchFamily="34" charset="0"/>
              </a:rPr>
              <a:t> V are </a:t>
            </a:r>
            <a:r>
              <a:rPr lang="en-US" sz="2000" b="1">
                <a:solidFill>
                  <a:srgbClr val="FF3399"/>
                </a:solidFill>
                <a:latin typeface="Calibri" pitchFamily="34" charset="0"/>
              </a:rPr>
              <a:t>automorphically equivalent</a:t>
            </a:r>
            <a:r>
              <a:rPr lang="en-US" sz="2000" b="1">
                <a:solidFill>
                  <a:schemeClr val="bg1"/>
                </a:solidFill>
                <a:latin typeface="Calibri" pitchFamily="34" charset="0"/>
              </a:rPr>
              <a:t> (denoted x </a:t>
            </a:r>
            <a:r>
              <a:rPr lang="en-US" sz="2000" b="1">
                <a:solidFill>
                  <a:schemeClr val="bg1"/>
                </a:solidFill>
                <a:latin typeface="Calibri" pitchFamily="34" charset="0"/>
                <a:sym typeface="Symbol" pitchFamily="18" charset="2"/>
              </a:rPr>
              <a:t> </a:t>
            </a:r>
            <a:r>
              <a:rPr lang="en-US" sz="2000" b="1">
                <a:solidFill>
                  <a:schemeClr val="bg1"/>
                </a:solidFill>
                <a:latin typeface="Calibri" pitchFamily="34" charset="0"/>
              </a:rPr>
              <a:t>y) if there exists an isomorphism from the graph onto itself that maps x to y.</a:t>
            </a:r>
          </a:p>
        </p:txBody>
      </p:sp>
      <p:sp>
        <p:nvSpPr>
          <p:cNvPr id="306185" name="Text Box 9"/>
          <p:cNvSpPr txBox="1">
            <a:spLocks noChangeArrowheads="1"/>
          </p:cNvSpPr>
          <p:nvPr/>
        </p:nvSpPr>
        <p:spPr bwMode="auto">
          <a:xfrm>
            <a:off x="467545" y="3429000"/>
            <a:ext cx="4680520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Calibri" pitchFamily="34" charset="0"/>
              </a:rPr>
              <a:t>Induces a </a:t>
            </a: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partitioning on V into sets</a:t>
            </a:r>
            <a:r>
              <a:rPr lang="en-US" dirty="0">
                <a:latin typeface="Calibri" pitchFamily="34" charset="0"/>
              </a:rPr>
              <a:t> whose members have </a:t>
            </a: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identical structural properties</a:t>
            </a:r>
            <a:r>
              <a:rPr lang="en-US" dirty="0">
                <a:latin typeface="Calibri" pitchFamily="34" charset="0"/>
              </a:rPr>
              <a:t>. </a:t>
            </a:r>
          </a:p>
          <a:p>
            <a:pPr algn="just"/>
            <a:endParaRPr lang="en-US" dirty="0">
              <a:latin typeface="Calibri" pitchFamily="34" charset="0"/>
            </a:endParaRPr>
          </a:p>
          <a:p>
            <a:pPr algn="just"/>
            <a:r>
              <a:rPr lang="en-US" sz="1600" i="1" dirty="0">
                <a:solidFill>
                  <a:srgbClr val="7030A0"/>
                </a:solidFill>
                <a:latin typeface="Calibri" pitchFamily="34" charset="0"/>
              </a:rPr>
              <a:t>An adversary —even with exhaustive knowledge of the structural position of a target node — cannot identify an individual beyond the set of entities to which it is </a:t>
            </a:r>
            <a:r>
              <a:rPr lang="en-US" sz="1600" i="1" dirty="0" err="1">
                <a:solidFill>
                  <a:srgbClr val="7030A0"/>
                </a:solidFill>
                <a:latin typeface="Calibri" pitchFamily="34" charset="0"/>
              </a:rPr>
              <a:t>automorphically</a:t>
            </a:r>
            <a:r>
              <a:rPr lang="en-US" sz="1600" i="1" dirty="0">
                <a:solidFill>
                  <a:srgbClr val="7030A0"/>
                </a:solidFill>
                <a:latin typeface="Calibri" pitchFamily="34" charset="0"/>
              </a:rPr>
              <a:t> equivalent.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5536" y="980728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7030A0"/>
                </a:solidFill>
              </a:rPr>
              <a:t>Strongest notion of privacy</a:t>
            </a:r>
            <a:endParaRPr lang="el-GR" sz="2400" i="1" dirty="0">
              <a:solidFill>
                <a:srgbClr val="7030A0"/>
              </a:solidFill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95536" y="5733256"/>
            <a:ext cx="748982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en-US" dirty="0">
                <a:solidFill>
                  <a:srgbClr val="0033CC"/>
                </a:solidFill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Some special graphs have large </a:t>
            </a:r>
            <a:r>
              <a:rPr lang="en-US" dirty="0" err="1">
                <a:latin typeface="Calibri" pitchFamily="34" charset="0"/>
              </a:rPr>
              <a:t>automorphic</a:t>
            </a:r>
            <a:r>
              <a:rPr lang="en-US" dirty="0">
                <a:latin typeface="Calibri" pitchFamily="34" charset="0"/>
              </a:rPr>
              <a:t> equivalence classes.</a:t>
            </a:r>
          </a:p>
          <a:p>
            <a:pPr lvl="1"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en-US" sz="1600" dirty="0">
                <a:latin typeface="Calibri" pitchFamily="34" charset="0"/>
              </a:rPr>
              <a:t> E.g., complete graph, a ring</a:t>
            </a:r>
          </a:p>
          <a:p>
            <a:pPr algn="just">
              <a:buClr>
                <a:srgbClr val="CC0000"/>
              </a:buClr>
              <a:buFont typeface="Wingdings" pitchFamily="2" charset="2"/>
              <a:buChar char="§"/>
            </a:pPr>
            <a:endParaRPr lang="en-US" sz="1600" dirty="0">
              <a:latin typeface="Calibri" pitchFamily="34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356992"/>
            <a:ext cx="3585549" cy="1763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A353C-DDB8-4169-B80D-256B8EF33D27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95288" y="1268413"/>
            <a:ext cx="835342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dirty="0"/>
          </a:p>
          <a:p>
            <a:r>
              <a:rPr lang="en-US" dirty="0" smtClean="0"/>
              <a:t>Social </a:t>
            </a:r>
            <a:r>
              <a:rPr lang="en-US" dirty="0"/>
              <a:t>networks model social relationships by </a:t>
            </a:r>
            <a:r>
              <a:rPr lang="en-US" b="1" dirty="0">
                <a:solidFill>
                  <a:srgbClr val="FF0000"/>
                </a:solidFill>
              </a:rPr>
              <a:t>graph structures</a:t>
            </a:r>
            <a:r>
              <a:rPr lang="en-US" dirty="0"/>
              <a:t> using vertices and edges.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Vertices</a:t>
            </a:r>
            <a:r>
              <a:rPr lang="en-US" dirty="0"/>
              <a:t> model individual social actors in a network, </a:t>
            </a:r>
            <a:r>
              <a:rPr lang="en-US" dirty="0" smtClean="0"/>
              <a:t>while </a:t>
            </a:r>
            <a:r>
              <a:rPr lang="en-US" dirty="0">
                <a:solidFill>
                  <a:srgbClr val="FF0000"/>
                </a:solidFill>
              </a:rPr>
              <a:t>edges</a:t>
            </a:r>
            <a:r>
              <a:rPr lang="en-US" dirty="0"/>
              <a:t> model relationships between social actors.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900113" y="476250"/>
            <a:ext cx="67691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rgbClr val="CC0000"/>
                </a:solidFill>
                <a:latin typeface="Garamond" pitchFamily="18" charset="0"/>
              </a:rPr>
              <a:t>Model: Social Graph</a:t>
            </a:r>
            <a:endParaRPr lang="el-GR" sz="2800" dirty="0">
              <a:solidFill>
                <a:srgbClr val="CC0000"/>
              </a:solidFill>
              <a:latin typeface="Garamond" pitchFamily="18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115616" y="3356992"/>
            <a:ext cx="5113337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Labels (type of edges, vertices)</a:t>
            </a:r>
          </a:p>
          <a:p>
            <a:pPr>
              <a:spcBef>
                <a:spcPct val="50000"/>
              </a:spcBef>
            </a:pPr>
            <a:r>
              <a:rPr lang="en-US" dirty="0"/>
              <a:t>Directed/undirected</a:t>
            </a:r>
            <a:endParaRPr lang="el-GR" dirty="0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611560" y="4293096"/>
            <a:ext cx="77771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G = (V, E, L, L</a:t>
            </a:r>
            <a:r>
              <a:rPr lang="en-US" baseline="-25000" dirty="0"/>
              <a:t>V</a:t>
            </a:r>
            <a:r>
              <a:rPr lang="en-US" dirty="0"/>
              <a:t>, L</a:t>
            </a:r>
            <a:r>
              <a:rPr lang="en-US" baseline="-25000" dirty="0"/>
              <a:t>E</a:t>
            </a:r>
            <a:r>
              <a:rPr lang="en-US" dirty="0"/>
              <a:t>) V: set of vertices (nodes),  E </a:t>
            </a:r>
            <a:r>
              <a:rPr lang="en-US" dirty="0">
                <a:sym typeface="Symbol" pitchFamily="18" charset="2"/>
              </a:rPr>
              <a:t> V x V, set of edges, L set of labels, </a:t>
            </a:r>
            <a:r>
              <a:rPr lang="en-US" dirty="0"/>
              <a:t>L</a:t>
            </a:r>
            <a:r>
              <a:rPr lang="en-US" baseline="-25000" dirty="0"/>
              <a:t>V</a:t>
            </a:r>
            <a:r>
              <a:rPr lang="en-US" dirty="0"/>
              <a:t>: V </a:t>
            </a:r>
            <a:r>
              <a:rPr lang="en-US" dirty="0">
                <a:sym typeface="Symbol" pitchFamily="18" charset="2"/>
              </a:rPr>
              <a:t></a:t>
            </a:r>
            <a:r>
              <a:rPr lang="en-US" dirty="0"/>
              <a:t> L,  L</a:t>
            </a:r>
            <a:r>
              <a:rPr lang="en-US" baseline="-25000" dirty="0"/>
              <a:t>E: </a:t>
            </a:r>
            <a:r>
              <a:rPr lang="en-US" dirty="0"/>
              <a:t>E </a:t>
            </a:r>
            <a:r>
              <a:rPr lang="en-US" dirty="0">
                <a:sym typeface="Symbol" pitchFamily="18" charset="2"/>
              </a:rPr>
              <a:t></a:t>
            </a:r>
            <a:r>
              <a:rPr lang="en-US" dirty="0"/>
              <a:t> 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552" y="5301208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Bipartite graphs Tag – Document - Users</a:t>
            </a:r>
            <a:endParaRPr lang="el-G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F538-6756-41F5-9560-0E32976DC4EA}" type="slidenum">
              <a:rPr lang="en-US"/>
              <a:pPr/>
              <a:t>20</a:t>
            </a:fld>
            <a:endParaRPr lang="en-US"/>
          </a:p>
        </p:txBody>
      </p:sp>
      <p:sp>
        <p:nvSpPr>
          <p:cNvPr id="310274" name="Text Box 2"/>
          <p:cNvSpPr txBox="1">
            <a:spLocks noChangeArrowheads="1"/>
          </p:cNvSpPr>
          <p:nvPr/>
        </p:nvSpPr>
        <p:spPr bwMode="auto">
          <a:xfrm>
            <a:off x="323850" y="404813"/>
            <a:ext cx="8135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  <a:latin typeface="Calibri" pitchFamily="34" charset="0"/>
              </a:rPr>
              <a:t>Adversary Knowledge</a:t>
            </a:r>
          </a:p>
        </p:txBody>
      </p:sp>
      <p:sp>
        <p:nvSpPr>
          <p:cNvPr id="310275" name="Text Box 3"/>
          <p:cNvSpPr txBox="1">
            <a:spLocks noChangeArrowheads="1"/>
          </p:cNvSpPr>
          <p:nvPr/>
        </p:nvSpPr>
        <p:spPr bwMode="auto">
          <a:xfrm>
            <a:off x="684213" y="1844675"/>
            <a:ext cx="7632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el-GR">
              <a:latin typeface="Calibri" pitchFamily="34" charset="0"/>
            </a:endParaRPr>
          </a:p>
        </p:txBody>
      </p:sp>
      <p:sp>
        <p:nvSpPr>
          <p:cNvPr id="310276" name="Text Box 4"/>
          <p:cNvSpPr txBox="1">
            <a:spLocks noChangeArrowheads="1"/>
          </p:cNvSpPr>
          <p:nvPr/>
        </p:nvSpPr>
        <p:spPr bwMode="auto">
          <a:xfrm>
            <a:off x="827088" y="1773238"/>
            <a:ext cx="74898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buFontTx/>
              <a:buAutoNum type="arabicPeriod"/>
            </a:pPr>
            <a:r>
              <a:rPr lang="en-US" sz="2400">
                <a:latin typeface="Calibri" pitchFamily="34" charset="0"/>
              </a:rPr>
              <a:t>Vertex Refinement Queries</a:t>
            </a:r>
          </a:p>
          <a:p>
            <a:pPr marL="342900" indent="-342900" algn="just">
              <a:buFontTx/>
              <a:buAutoNum type="arabicPeriod"/>
            </a:pPr>
            <a:r>
              <a:rPr lang="en-US" sz="2400">
                <a:latin typeface="Calibri" pitchFamily="34" charset="0"/>
              </a:rPr>
              <a:t>Subgraph Queries</a:t>
            </a:r>
          </a:p>
          <a:p>
            <a:pPr marL="342900" indent="-342900" algn="just">
              <a:buFontTx/>
              <a:buAutoNum type="arabicPeriod"/>
            </a:pPr>
            <a:r>
              <a:rPr lang="en-US" sz="2400">
                <a:latin typeface="Calibri" pitchFamily="34" charset="0"/>
              </a:rPr>
              <a:t>Hub Fingerprint Queries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1A78C-56F2-413F-B4F1-38DCCC9FF643}" type="slidenum">
              <a:rPr lang="en-US"/>
              <a:pPr/>
              <a:t>21</a:t>
            </a:fld>
            <a:endParaRPr lang="en-US"/>
          </a:p>
        </p:txBody>
      </p:sp>
      <p:sp>
        <p:nvSpPr>
          <p:cNvPr id="316418" name="Text Box 2"/>
          <p:cNvSpPr txBox="1">
            <a:spLocks noChangeArrowheads="1"/>
          </p:cNvSpPr>
          <p:nvPr/>
        </p:nvSpPr>
        <p:spPr bwMode="auto">
          <a:xfrm>
            <a:off x="250825" y="692150"/>
            <a:ext cx="8135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  <a:latin typeface="Calibri" pitchFamily="34" charset="0"/>
              </a:rPr>
              <a:t>Vertex Refinement Queries</a:t>
            </a:r>
          </a:p>
        </p:txBody>
      </p:sp>
      <p:sp>
        <p:nvSpPr>
          <p:cNvPr id="316419" name="Text Box 3"/>
          <p:cNvSpPr txBox="1">
            <a:spLocks noChangeArrowheads="1"/>
          </p:cNvSpPr>
          <p:nvPr/>
        </p:nvSpPr>
        <p:spPr bwMode="auto">
          <a:xfrm>
            <a:off x="684213" y="1844675"/>
            <a:ext cx="7632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el-GR">
              <a:latin typeface="Calibri" pitchFamily="34" charset="0"/>
            </a:endParaRPr>
          </a:p>
        </p:txBody>
      </p:sp>
      <p:sp>
        <p:nvSpPr>
          <p:cNvPr id="316420" name="Text Box 4"/>
          <p:cNvSpPr txBox="1">
            <a:spLocks noChangeArrowheads="1"/>
          </p:cNvSpPr>
          <p:nvPr/>
        </p:nvSpPr>
        <p:spPr bwMode="auto">
          <a:xfrm>
            <a:off x="539750" y="1341438"/>
            <a:ext cx="8135938" cy="323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A class of queries of increasing power which report </a:t>
            </a:r>
            <a:r>
              <a:rPr lang="en-US">
                <a:solidFill>
                  <a:srgbClr val="CC0000"/>
                </a:solidFill>
                <a:latin typeface="Calibri" pitchFamily="34" charset="0"/>
              </a:rPr>
              <a:t>on the local structure of the graph around a node</a:t>
            </a:r>
            <a:r>
              <a:rPr lang="en-US">
                <a:latin typeface="Calibri" pitchFamily="34" charset="0"/>
              </a:rPr>
              <a:t>. </a:t>
            </a:r>
          </a:p>
          <a:p>
            <a:endParaRPr lang="en-US"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>
                <a:latin typeface="Calibri" pitchFamily="34" charset="0"/>
              </a:rPr>
              <a:t> The weakest knowledge query, </a:t>
            </a:r>
            <a:r>
              <a:rPr lang="en-US" sz="2000" b="1">
                <a:solidFill>
                  <a:srgbClr val="FF3399"/>
                </a:solidFill>
                <a:latin typeface="Calibri" pitchFamily="34" charset="0"/>
              </a:rPr>
              <a:t>H</a:t>
            </a:r>
            <a:r>
              <a:rPr lang="en-US" sz="2000" b="1" baseline="-25000">
                <a:solidFill>
                  <a:srgbClr val="FF3399"/>
                </a:solidFill>
                <a:latin typeface="Calibri" pitchFamily="34" charset="0"/>
              </a:rPr>
              <a:t>0</a:t>
            </a:r>
            <a:r>
              <a:rPr lang="en-US">
                <a:latin typeface="Calibri" pitchFamily="34" charset="0"/>
              </a:rPr>
              <a:t>, simply returns the label of the node. </a:t>
            </a:r>
          </a:p>
          <a:p>
            <a:pPr>
              <a:buFont typeface="Wingdings" pitchFamily="2" charset="2"/>
              <a:buNone/>
            </a:pPr>
            <a:endParaRPr lang="en-US"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l-GR">
                <a:latin typeface="Calibri" pitchFamily="34" charset="0"/>
              </a:rPr>
              <a:t> </a:t>
            </a:r>
            <a:r>
              <a:rPr lang="en-US" sz="2000" b="1">
                <a:solidFill>
                  <a:srgbClr val="FF3399"/>
                </a:solidFill>
                <a:latin typeface="Calibri" pitchFamily="34" charset="0"/>
              </a:rPr>
              <a:t>H</a:t>
            </a:r>
            <a:r>
              <a:rPr lang="en-US" sz="2000" b="1" baseline="-25000">
                <a:solidFill>
                  <a:srgbClr val="FF3399"/>
                </a:solidFill>
                <a:latin typeface="Calibri" pitchFamily="34" charset="0"/>
              </a:rPr>
              <a:t>1</a:t>
            </a:r>
            <a:r>
              <a:rPr lang="en-US" sz="2000" b="1">
                <a:solidFill>
                  <a:srgbClr val="FF3399"/>
                </a:solidFill>
                <a:latin typeface="Calibri" pitchFamily="34" charset="0"/>
              </a:rPr>
              <a:t>(x)</a:t>
            </a:r>
            <a:r>
              <a:rPr lang="en-US">
                <a:latin typeface="Calibri" pitchFamily="34" charset="0"/>
              </a:rPr>
              <a:t> returns the degree of x, </a:t>
            </a:r>
          </a:p>
          <a:p>
            <a:pPr>
              <a:buFont typeface="Wingdings" pitchFamily="2" charset="2"/>
              <a:buChar char="§"/>
            </a:pPr>
            <a:endParaRPr lang="en-US"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l-GR" sz="2000" b="1">
                <a:solidFill>
                  <a:srgbClr val="FF3399"/>
                </a:solidFill>
                <a:latin typeface="Calibri" pitchFamily="34" charset="0"/>
              </a:rPr>
              <a:t> </a:t>
            </a:r>
            <a:r>
              <a:rPr lang="en-US" sz="2000" b="1">
                <a:solidFill>
                  <a:srgbClr val="FF3399"/>
                </a:solidFill>
                <a:latin typeface="Calibri" pitchFamily="34" charset="0"/>
              </a:rPr>
              <a:t>H</a:t>
            </a:r>
            <a:r>
              <a:rPr lang="en-US" sz="2000" b="1" baseline="-25000">
                <a:solidFill>
                  <a:srgbClr val="FF3399"/>
                </a:solidFill>
                <a:latin typeface="Calibri" pitchFamily="34" charset="0"/>
              </a:rPr>
              <a:t>2</a:t>
            </a:r>
            <a:r>
              <a:rPr lang="en-US" sz="2000" b="1">
                <a:solidFill>
                  <a:srgbClr val="FF3399"/>
                </a:solidFill>
                <a:latin typeface="Calibri" pitchFamily="34" charset="0"/>
              </a:rPr>
              <a:t>(x)</a:t>
            </a:r>
            <a:r>
              <a:rPr lang="en-US">
                <a:latin typeface="Calibri" pitchFamily="34" charset="0"/>
              </a:rPr>
              <a:t> returns the multiset of each neighbors’ degree,</a:t>
            </a:r>
          </a:p>
          <a:p>
            <a:pPr>
              <a:buFont typeface="Wingdings" pitchFamily="2" charset="2"/>
              <a:buChar char="§"/>
            </a:pPr>
            <a:endParaRPr lang="en-US"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l-GR">
                <a:latin typeface="Calibri" pitchFamily="34" charset="0"/>
              </a:rPr>
              <a:t> </a:t>
            </a:r>
            <a:r>
              <a:rPr lang="en-US" sz="2000" b="1">
                <a:solidFill>
                  <a:srgbClr val="FF3399"/>
                </a:solidFill>
                <a:latin typeface="Calibri" pitchFamily="34" charset="0"/>
              </a:rPr>
              <a:t>H</a:t>
            </a:r>
            <a:r>
              <a:rPr lang="en-US" sz="2000" b="1" baseline="-25000">
                <a:solidFill>
                  <a:srgbClr val="FF3399"/>
                </a:solidFill>
                <a:latin typeface="Calibri" pitchFamily="34" charset="0"/>
              </a:rPr>
              <a:t>i</a:t>
            </a:r>
            <a:r>
              <a:rPr lang="en-US" sz="2000" b="1">
                <a:solidFill>
                  <a:srgbClr val="FF3399"/>
                </a:solidFill>
                <a:latin typeface="Calibri" pitchFamily="34" charset="0"/>
              </a:rPr>
              <a:t>(x)</a:t>
            </a:r>
            <a:r>
              <a:rPr lang="en-US">
                <a:latin typeface="Calibri" pitchFamily="34" charset="0"/>
              </a:rPr>
              <a:t> returns the multiset of values which are the result of evaluating H</a:t>
            </a:r>
            <a:r>
              <a:rPr lang="en-US" baseline="-25000">
                <a:latin typeface="Calibri" pitchFamily="34" charset="0"/>
              </a:rPr>
              <a:t>i-1</a:t>
            </a:r>
            <a:r>
              <a:rPr lang="en-US">
                <a:latin typeface="Calibri" pitchFamily="34" charset="0"/>
              </a:rPr>
              <a:t> on the nodes adjacent to x</a:t>
            </a:r>
          </a:p>
        </p:txBody>
      </p:sp>
      <p:pic>
        <p:nvPicPr>
          <p:cNvPr id="3164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797152"/>
            <a:ext cx="6192837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AAA61-60EB-4476-9E40-30007793AE9B}" type="slidenum">
              <a:rPr lang="en-US"/>
              <a:pPr/>
              <a:t>22</a:t>
            </a:fld>
            <a:endParaRPr lang="en-US"/>
          </a:p>
        </p:txBody>
      </p:sp>
      <p:sp>
        <p:nvSpPr>
          <p:cNvPr id="324610" name="Text Box 2"/>
          <p:cNvSpPr txBox="1">
            <a:spLocks noChangeArrowheads="1"/>
          </p:cNvSpPr>
          <p:nvPr/>
        </p:nvSpPr>
        <p:spPr bwMode="auto">
          <a:xfrm>
            <a:off x="250825" y="692150"/>
            <a:ext cx="8135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  <a:latin typeface="Calibri" pitchFamily="34" charset="0"/>
              </a:rPr>
              <a:t>Subgraph Queries</a:t>
            </a:r>
          </a:p>
        </p:txBody>
      </p:sp>
      <p:sp>
        <p:nvSpPr>
          <p:cNvPr id="324612" name="Text Box 4"/>
          <p:cNvSpPr txBox="1">
            <a:spLocks noChangeArrowheads="1"/>
          </p:cNvSpPr>
          <p:nvPr/>
        </p:nvSpPr>
        <p:spPr bwMode="auto">
          <a:xfrm>
            <a:off x="611560" y="1412776"/>
            <a:ext cx="8280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 err="1" smtClean="0">
                <a:latin typeface="Calibri" pitchFamily="34" charset="0"/>
              </a:rPr>
              <a:t>Subgraph</a:t>
            </a:r>
            <a:r>
              <a:rPr lang="en-US" dirty="0" smtClean="0">
                <a:latin typeface="Calibri" pitchFamily="34" charset="0"/>
              </a:rPr>
              <a:t> queries: class </a:t>
            </a:r>
            <a:r>
              <a:rPr lang="en-US" dirty="0">
                <a:latin typeface="Calibri" pitchFamily="34" charset="0"/>
              </a:rPr>
              <a:t>of queries about the </a:t>
            </a: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existence of a </a:t>
            </a:r>
            <a:r>
              <a:rPr lang="en-US" dirty="0" err="1">
                <a:solidFill>
                  <a:srgbClr val="CC0000"/>
                </a:solidFill>
                <a:latin typeface="Calibri" pitchFamily="34" charset="0"/>
              </a:rPr>
              <a:t>subgraph</a:t>
            </a: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around the target node. 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Measure their descriptive power by counting</a:t>
            </a:r>
            <a:r>
              <a:rPr lang="en-US" i="1" dirty="0">
                <a:solidFill>
                  <a:srgbClr val="CC0000"/>
                </a:solidFill>
                <a:latin typeface="Calibri" pitchFamily="34" charset="0"/>
              </a:rPr>
              <a:t> edge facts </a:t>
            </a:r>
            <a:r>
              <a:rPr lang="en-US" dirty="0">
                <a:latin typeface="Calibri" pitchFamily="34" charset="0"/>
              </a:rPr>
              <a:t>(# edges in the </a:t>
            </a:r>
            <a:r>
              <a:rPr lang="en-US" dirty="0" err="1">
                <a:latin typeface="Calibri" pitchFamily="34" charset="0"/>
              </a:rPr>
              <a:t>subgraph</a:t>
            </a:r>
            <a:r>
              <a:rPr lang="en-US" dirty="0" smtClean="0">
                <a:latin typeface="Calibri" pitchFamily="34" charset="0"/>
              </a:rPr>
              <a:t>)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996952"/>
            <a:ext cx="4897437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924944"/>
            <a:ext cx="1584325" cy="137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67544" y="4725144"/>
            <a:ext cx="80645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dirty="0">
                <a:latin typeface="Calibri" pitchFamily="34" charset="0"/>
              </a:rPr>
              <a:t>may correspond to </a:t>
            </a: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different </a:t>
            </a:r>
            <a:r>
              <a:rPr lang="en-US" dirty="0" smtClean="0">
                <a:solidFill>
                  <a:srgbClr val="CC0000"/>
                </a:solidFill>
                <a:latin typeface="Calibri" pitchFamily="34" charset="0"/>
              </a:rPr>
              <a:t>strategies</a:t>
            </a:r>
            <a:endParaRPr lang="en-US" dirty="0">
              <a:latin typeface="Calibri" pitchFamily="34" charset="0"/>
            </a:endParaRPr>
          </a:p>
          <a:p>
            <a:pPr algn="just"/>
            <a:r>
              <a:rPr lang="en-US" dirty="0"/>
              <a:t>may be </a:t>
            </a: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incomplete</a:t>
            </a:r>
            <a:r>
              <a:rPr lang="en-US" dirty="0">
                <a:latin typeface="Calibri" pitchFamily="34" charset="0"/>
              </a:rPr>
              <a:t> (open-world)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8742-FC25-4014-9DC5-2E34F9EB3827}" type="slidenum">
              <a:rPr lang="en-US"/>
              <a:pPr/>
              <a:t>23</a:t>
            </a:fld>
            <a:endParaRPr lang="en-US"/>
          </a:p>
        </p:txBody>
      </p:sp>
      <p:sp>
        <p:nvSpPr>
          <p:cNvPr id="330754" name="Text Box 2"/>
          <p:cNvSpPr txBox="1">
            <a:spLocks noChangeArrowheads="1"/>
          </p:cNvSpPr>
          <p:nvPr/>
        </p:nvSpPr>
        <p:spPr bwMode="auto">
          <a:xfrm>
            <a:off x="250825" y="476250"/>
            <a:ext cx="8135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  <a:latin typeface="Calibri" pitchFamily="34" charset="0"/>
              </a:rPr>
              <a:t>Hub Fingeprint Queries</a:t>
            </a:r>
          </a:p>
        </p:txBody>
      </p:sp>
      <p:sp>
        <p:nvSpPr>
          <p:cNvPr id="330755" name="Text Box 3"/>
          <p:cNvSpPr txBox="1">
            <a:spLocks noChangeArrowheads="1"/>
          </p:cNvSpPr>
          <p:nvPr/>
        </p:nvSpPr>
        <p:spPr bwMode="auto">
          <a:xfrm>
            <a:off x="468313" y="1557338"/>
            <a:ext cx="80645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dirty="0">
                <a:latin typeface="Calibri" pitchFamily="34" charset="0"/>
              </a:rPr>
              <a:t>A </a:t>
            </a:r>
            <a:r>
              <a:rPr lang="en-US" b="1" dirty="0">
                <a:solidFill>
                  <a:srgbClr val="FF3399"/>
                </a:solidFill>
                <a:latin typeface="Calibri" pitchFamily="34" charset="0"/>
              </a:rPr>
              <a:t>hub</a:t>
            </a:r>
            <a:r>
              <a:rPr lang="en-US" dirty="0">
                <a:latin typeface="Calibri" pitchFamily="34" charset="0"/>
              </a:rPr>
              <a:t> is a node with high degree and high </a:t>
            </a:r>
            <a:r>
              <a:rPr lang="en-US" dirty="0" err="1">
                <a:latin typeface="Calibri" pitchFamily="34" charset="0"/>
              </a:rPr>
              <a:t>betweenness</a:t>
            </a:r>
            <a:r>
              <a:rPr lang="en-US" dirty="0">
                <a:latin typeface="Calibri" pitchFamily="34" charset="0"/>
              </a:rPr>
              <a:t> centrality (the proportion of shortest paths in the network that include the node</a:t>
            </a:r>
            <a:r>
              <a:rPr lang="en-US" dirty="0" smtClean="0">
                <a:latin typeface="Calibri" pitchFamily="34" charset="0"/>
              </a:rPr>
              <a:t>)</a:t>
            </a:r>
          </a:p>
          <a:p>
            <a:pPr algn="just"/>
            <a:endParaRPr lang="en-US" dirty="0">
              <a:latin typeface="Calibri" pitchFamily="34" charset="0"/>
            </a:endParaRPr>
          </a:p>
          <a:p>
            <a:pPr algn="just"/>
            <a:r>
              <a:rPr lang="en-US" dirty="0">
                <a:latin typeface="Calibri" pitchFamily="34" charset="0"/>
              </a:rPr>
              <a:t>A </a:t>
            </a:r>
            <a:r>
              <a:rPr lang="en-US" b="1" dirty="0">
                <a:solidFill>
                  <a:srgbClr val="FF3399"/>
                </a:solidFill>
                <a:latin typeface="Calibri" pitchFamily="34" charset="0"/>
              </a:rPr>
              <a:t>hub fingerprint</a:t>
            </a:r>
            <a:r>
              <a:rPr lang="en-US" dirty="0">
                <a:latin typeface="Calibri" pitchFamily="34" charset="0"/>
              </a:rPr>
              <a:t> for a target node x is a description of the connections of x </a:t>
            </a:r>
            <a:r>
              <a:rPr lang="en-US" dirty="0" smtClean="0">
                <a:latin typeface="Calibri" pitchFamily="34" charset="0"/>
              </a:rPr>
              <a:t>(distance) to </a:t>
            </a:r>
            <a:r>
              <a:rPr lang="en-US" dirty="0">
                <a:latin typeface="Calibri" pitchFamily="34" charset="0"/>
              </a:rPr>
              <a:t>a set of designated hubs in the network. </a:t>
            </a:r>
          </a:p>
          <a:p>
            <a:pPr algn="just"/>
            <a:endParaRPr lang="en-US" dirty="0">
              <a:latin typeface="Calibri" pitchFamily="34" charset="0"/>
            </a:endParaRPr>
          </a:p>
          <a:p>
            <a:pPr algn="just"/>
            <a:r>
              <a:rPr lang="en-US" dirty="0" err="1">
                <a:latin typeface="Calibri" pitchFamily="34" charset="0"/>
              </a:rPr>
              <a:t>F</a:t>
            </a:r>
            <a:r>
              <a:rPr lang="en-US" baseline="-25000" dirty="0" err="1">
                <a:latin typeface="Calibri" pitchFamily="34" charset="0"/>
              </a:rPr>
              <a:t>i</a:t>
            </a:r>
            <a:r>
              <a:rPr lang="en-US" dirty="0">
                <a:latin typeface="Calibri" pitchFamily="34" charset="0"/>
              </a:rPr>
              <a:t>(x) hub fingerprint of x to a set of designated hubs, where </a:t>
            </a:r>
            <a:r>
              <a:rPr lang="en-US" dirty="0" err="1">
                <a:latin typeface="Calibri" pitchFamily="34" charset="0"/>
              </a:rPr>
              <a:t>i</a:t>
            </a:r>
            <a:r>
              <a:rPr lang="en-US" dirty="0">
                <a:latin typeface="Calibri" pitchFamily="34" charset="0"/>
              </a:rPr>
              <a:t> limit on the maximum distance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721F7-6318-4A73-9148-E261F20113CC}" type="slidenum">
              <a:rPr lang="en-US"/>
              <a:pPr/>
              <a:t>24</a:t>
            </a:fld>
            <a:endParaRPr lang="en-US"/>
          </a:p>
        </p:txBody>
      </p:sp>
      <p:sp>
        <p:nvSpPr>
          <p:cNvPr id="340995" name="Text Box 3"/>
          <p:cNvSpPr txBox="1">
            <a:spLocks noChangeArrowheads="1"/>
          </p:cNvSpPr>
          <p:nvPr/>
        </p:nvSpPr>
        <p:spPr bwMode="auto">
          <a:xfrm>
            <a:off x="395288" y="836613"/>
            <a:ext cx="8497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2400" dirty="0">
                <a:solidFill>
                  <a:srgbClr val="CC0000"/>
                </a:solidFill>
                <a:latin typeface="Calibri" pitchFamily="34" charset="0"/>
              </a:rPr>
              <a:t>Disclosure in Real Networks</a:t>
            </a:r>
          </a:p>
        </p:txBody>
      </p:sp>
      <p:sp>
        <p:nvSpPr>
          <p:cNvPr id="340996" name="Text Box 4"/>
          <p:cNvSpPr txBox="1">
            <a:spLocks noChangeArrowheads="1"/>
          </p:cNvSpPr>
          <p:nvPr/>
        </p:nvSpPr>
        <p:spPr bwMode="auto">
          <a:xfrm>
            <a:off x="684213" y="1773238"/>
            <a:ext cx="712787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§"/>
            </a:pPr>
            <a:endParaRPr lang="en-US" dirty="0">
              <a:latin typeface="Calibri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 For each data set,  consider </a:t>
            </a:r>
            <a:r>
              <a:rPr lang="en-US" b="1" dirty="0">
                <a:latin typeface="Calibri" pitchFamily="34" charset="0"/>
              </a:rPr>
              <a:t>each node in turn as a target</a:t>
            </a:r>
            <a:r>
              <a:rPr lang="en-US" dirty="0">
                <a:latin typeface="Calibri" pitchFamily="34" charset="0"/>
              </a:rPr>
              <a:t>.</a:t>
            </a:r>
          </a:p>
          <a:p>
            <a:pPr algn="just">
              <a:buFont typeface="Wingdings" pitchFamily="2" charset="2"/>
              <a:buChar char="§"/>
            </a:pPr>
            <a:endParaRPr lang="en-US" dirty="0">
              <a:latin typeface="Calibri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 Assume </a:t>
            </a:r>
            <a:r>
              <a:rPr lang="en-US" b="1" dirty="0">
                <a:latin typeface="Calibri" pitchFamily="34" charset="0"/>
              </a:rPr>
              <a:t>the adversary computes </a:t>
            </a:r>
            <a:r>
              <a:rPr lang="en-US" dirty="0">
                <a:latin typeface="Calibri" pitchFamily="34" charset="0"/>
              </a:rPr>
              <a:t>a </a:t>
            </a:r>
            <a:r>
              <a:rPr lang="en-US" i="1" dirty="0">
                <a:latin typeface="Calibri" pitchFamily="34" charset="0"/>
              </a:rPr>
              <a:t>vertex refinement query, a </a:t>
            </a:r>
            <a:r>
              <a:rPr lang="en-US" i="1" dirty="0" err="1">
                <a:latin typeface="Calibri" pitchFamily="34" charset="0"/>
              </a:rPr>
              <a:t>subgraph</a:t>
            </a:r>
            <a:r>
              <a:rPr lang="en-US" i="1" dirty="0">
                <a:latin typeface="Calibri" pitchFamily="34" charset="0"/>
              </a:rPr>
              <a:t> query, or a hub fingerprint query on that node</a:t>
            </a:r>
            <a:r>
              <a:rPr lang="en-US" dirty="0">
                <a:latin typeface="Calibri" pitchFamily="34" charset="0"/>
              </a:rPr>
              <a:t>, and then compute the corresponding candidate set for that node. </a:t>
            </a:r>
          </a:p>
          <a:p>
            <a:pPr algn="just">
              <a:buFont typeface="Wingdings" pitchFamily="2" charset="2"/>
              <a:buChar char="§"/>
            </a:pPr>
            <a:endParaRPr lang="en-US" dirty="0">
              <a:latin typeface="Calibri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 </a:t>
            </a:r>
            <a:r>
              <a:rPr lang="en-US" b="1" dirty="0">
                <a:latin typeface="Calibri" pitchFamily="34" charset="0"/>
              </a:rPr>
              <a:t>Report the distribution of candidate set sizes </a:t>
            </a:r>
            <a:r>
              <a:rPr lang="en-US" dirty="0">
                <a:latin typeface="Calibri" pitchFamily="34" charset="0"/>
              </a:rPr>
              <a:t>across the population of nodes to characterize how many nodes are protected and how many are identifiable.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A0C83-A8D6-4E78-AAB0-ECE124BA603A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3568" y="908720"/>
            <a:ext cx="64807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Synthetic Datasets</a:t>
            </a:r>
          </a:p>
          <a:p>
            <a:endParaRPr lang="en-US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Random Graphs (</a:t>
            </a:r>
            <a:r>
              <a:rPr lang="en-US" sz="2400" dirty="0" err="1" smtClean="0"/>
              <a:t>Erdos-Reiny</a:t>
            </a:r>
            <a:r>
              <a:rPr lang="en-US" sz="2400" dirty="0" smtClean="0"/>
              <a:t> (ER) Graphs)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Power Law Graphs</a:t>
            </a:r>
          </a:p>
          <a:p>
            <a:pPr marL="342900" indent="-342900"/>
            <a:endParaRPr lang="en-US" sz="2400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3C8F-14DC-4638-BD43-A1CF93F4880B}" type="slidenum">
              <a:rPr lang="en-US"/>
              <a:pPr/>
              <a:t>26</a:t>
            </a:fld>
            <a:endParaRPr lang="en-US"/>
          </a:p>
        </p:txBody>
      </p:sp>
      <p:sp>
        <p:nvSpPr>
          <p:cNvPr id="363522" name="Text Box 2"/>
          <p:cNvSpPr txBox="1">
            <a:spLocks noChangeArrowheads="1"/>
          </p:cNvSpPr>
          <p:nvPr/>
        </p:nvSpPr>
        <p:spPr bwMode="auto">
          <a:xfrm>
            <a:off x="395288" y="836613"/>
            <a:ext cx="8497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dirty="0" err="1">
                <a:solidFill>
                  <a:srgbClr val="CC0000"/>
                </a:solidFill>
                <a:latin typeface="Calibri" pitchFamily="34" charset="0"/>
              </a:rPr>
              <a:t>Anonymization</a:t>
            </a:r>
            <a:r>
              <a:rPr lang="en-US" sz="2400" dirty="0">
                <a:solidFill>
                  <a:srgbClr val="CC0000"/>
                </a:solidFill>
                <a:latin typeface="Calibri" pitchFamily="34" charset="0"/>
              </a:rPr>
              <a:t> Algorithms</a:t>
            </a:r>
          </a:p>
        </p:txBody>
      </p:sp>
      <p:sp>
        <p:nvSpPr>
          <p:cNvPr id="363523" name="Text Box 3"/>
          <p:cNvSpPr txBox="1">
            <a:spLocks noChangeArrowheads="1"/>
          </p:cNvSpPr>
          <p:nvPr/>
        </p:nvSpPr>
        <p:spPr bwMode="auto">
          <a:xfrm>
            <a:off x="684213" y="1557338"/>
            <a:ext cx="7127875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dirty="0">
                <a:latin typeface="Calibri" pitchFamily="34" charset="0"/>
              </a:rPr>
              <a:t>Partition/Cluster the nodes of </a:t>
            </a:r>
            <a:r>
              <a:rPr lang="en-US" dirty="0" err="1">
                <a:latin typeface="Calibri" pitchFamily="34" charset="0"/>
              </a:rPr>
              <a:t>Ga</a:t>
            </a:r>
            <a:r>
              <a:rPr lang="en-US" dirty="0">
                <a:latin typeface="Calibri" pitchFamily="34" charset="0"/>
              </a:rPr>
              <a:t> into disjoint sets</a:t>
            </a:r>
          </a:p>
          <a:p>
            <a:pPr>
              <a:buFont typeface="Wingdings" pitchFamily="2" charset="2"/>
              <a:buNone/>
            </a:pPr>
            <a:endParaRPr lang="en-US" dirty="0">
              <a:latin typeface="Calibri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dirty="0">
                <a:latin typeface="Calibri" pitchFamily="34" charset="0"/>
              </a:rPr>
              <a:t>In the generalized graph,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supernodes</a:t>
            </a:r>
            <a:r>
              <a:rPr lang="en-US" dirty="0">
                <a:latin typeface="Calibri" pitchFamily="34" charset="0"/>
              </a:rPr>
              <a:t>: subsets of </a:t>
            </a:r>
            <a:r>
              <a:rPr lang="en-US" dirty="0" err="1">
                <a:latin typeface="Calibri" pitchFamily="34" charset="0"/>
              </a:rPr>
              <a:t>Va</a:t>
            </a:r>
            <a:r>
              <a:rPr lang="en-US" dirty="0">
                <a:latin typeface="Calibri" pitchFamily="34" charset="0"/>
              </a:rPr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 edges </a:t>
            </a:r>
            <a:r>
              <a:rPr lang="en-US" dirty="0">
                <a:latin typeface="Calibri" pitchFamily="34" charset="0"/>
              </a:rPr>
              <a:t>with labels that report the density</a:t>
            </a:r>
          </a:p>
          <a:p>
            <a:pPr>
              <a:buFont typeface="Wingdings" pitchFamily="2" charset="2"/>
              <a:buNone/>
            </a:pPr>
            <a:endParaRPr lang="en-US" dirty="0">
              <a:latin typeface="Calibri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dirty="0">
                <a:latin typeface="Calibri" pitchFamily="34" charset="0"/>
              </a:rPr>
              <a:t>Partitions of size at least </a:t>
            </a:r>
            <a:r>
              <a:rPr lang="en-US" i="1" dirty="0">
                <a:latin typeface="Calibri" pitchFamily="34" charset="0"/>
              </a:rPr>
              <a:t>k</a:t>
            </a:r>
          </a:p>
        </p:txBody>
      </p:sp>
      <p:pic>
        <p:nvPicPr>
          <p:cNvPr id="3635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3933825"/>
            <a:ext cx="59753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3C8F-14DC-4638-BD43-A1CF93F4880B}" type="slidenum">
              <a:rPr lang="en-US"/>
              <a:pPr/>
              <a:t>27</a:t>
            </a:fld>
            <a:endParaRPr lang="en-US"/>
          </a:p>
        </p:txBody>
      </p:sp>
      <p:sp>
        <p:nvSpPr>
          <p:cNvPr id="363522" name="Text Box 2"/>
          <p:cNvSpPr txBox="1">
            <a:spLocks noChangeArrowheads="1"/>
          </p:cNvSpPr>
          <p:nvPr/>
        </p:nvSpPr>
        <p:spPr bwMode="auto">
          <a:xfrm>
            <a:off x="395536" y="260648"/>
            <a:ext cx="8497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dirty="0" err="1">
                <a:solidFill>
                  <a:srgbClr val="CC0000"/>
                </a:solidFill>
                <a:latin typeface="Calibri" pitchFamily="34" charset="0"/>
              </a:rPr>
              <a:t>Anonymization</a:t>
            </a:r>
            <a:r>
              <a:rPr lang="en-US" sz="2400" dirty="0">
                <a:solidFill>
                  <a:srgbClr val="CC0000"/>
                </a:solidFill>
                <a:latin typeface="Calibri" pitchFamily="34" charset="0"/>
              </a:rPr>
              <a:t> Algorithms</a:t>
            </a:r>
          </a:p>
        </p:txBody>
      </p:sp>
      <p:sp>
        <p:nvSpPr>
          <p:cNvPr id="363525" name="Text Box 5"/>
          <p:cNvSpPr txBox="1">
            <a:spLocks noChangeArrowheads="1"/>
          </p:cNvSpPr>
          <p:nvPr/>
        </p:nvSpPr>
        <p:spPr bwMode="auto">
          <a:xfrm>
            <a:off x="395536" y="4005064"/>
            <a:ext cx="6769100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Extreme cases: </a:t>
            </a:r>
            <a:endParaRPr lang="en-US" dirty="0" smtClean="0">
              <a:latin typeface="Calibri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 a </a:t>
            </a:r>
            <a:r>
              <a:rPr lang="en-US" dirty="0">
                <a:latin typeface="Calibri" pitchFamily="34" charset="0"/>
              </a:rPr>
              <a:t>singe super-node with self-loop, </a:t>
            </a:r>
            <a:r>
              <a:rPr lang="en-US" dirty="0" err="1" smtClean="0">
                <a:latin typeface="Calibri" pitchFamily="34" charset="0"/>
              </a:rPr>
              <a:t>Ga</a:t>
            </a:r>
            <a:r>
              <a:rPr lang="en-US" dirty="0" smtClean="0">
                <a:latin typeface="Calibri" pitchFamily="34" charset="0"/>
              </a:rPr>
              <a:t> -&gt; size of </a:t>
            </a:r>
            <a:r>
              <a:rPr lang="en-US" i="1" dirty="0" smtClean="0">
                <a:latin typeface="Calibri" pitchFamily="34" charset="0"/>
              </a:rPr>
              <a:t>W(G)?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 smtClean="0"/>
              <a:t> each partition a single node -&gt; size of W(G)?</a:t>
            </a:r>
            <a:endParaRPr lang="en-US" dirty="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Again: Privacy </a:t>
            </a:r>
            <a:r>
              <a:rPr lang="en-US" dirty="0" err="1">
                <a:latin typeface="Calibri" pitchFamily="34" charset="0"/>
              </a:rPr>
              <a:t>vs</a:t>
            </a:r>
            <a:r>
              <a:rPr lang="en-US" dirty="0">
                <a:latin typeface="Calibri" pitchFamily="34" charset="0"/>
              </a:rPr>
              <a:t> Utility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8" y="1124744"/>
            <a:ext cx="864096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any generalization G of </a:t>
            </a:r>
            <a:r>
              <a:rPr lang="en-US" i="1" dirty="0" err="1" smtClean="0"/>
              <a:t>Ga</a:t>
            </a:r>
            <a:r>
              <a:rPr lang="en-US" i="1" dirty="0" smtClean="0"/>
              <a:t>, </a:t>
            </a:r>
            <a:r>
              <a:rPr lang="en-US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en-US" i="1" dirty="0" smtClean="0">
                <a:solidFill>
                  <a:srgbClr val="FF0000"/>
                </a:solidFill>
              </a:rPr>
              <a:t>(G)</a:t>
            </a:r>
            <a:r>
              <a:rPr lang="en-US" i="1" dirty="0" smtClean="0"/>
              <a:t> the set of possible </a:t>
            </a:r>
            <a:r>
              <a:rPr lang="en-US" dirty="0" smtClean="0"/>
              <a:t>worlds (graphs over </a:t>
            </a:r>
            <a:r>
              <a:rPr lang="en-US" i="1" dirty="0" err="1" smtClean="0"/>
              <a:t>Va</a:t>
            </a:r>
            <a:r>
              <a:rPr lang="en-US" i="1" dirty="0" smtClean="0"/>
              <a:t>) that are consistent with G. </a:t>
            </a:r>
          </a:p>
          <a:p>
            <a:endParaRPr lang="en-US" i="1" dirty="0" smtClean="0"/>
          </a:p>
          <a:p>
            <a:r>
              <a:rPr lang="en-US" sz="1600" i="1" dirty="0" smtClean="0">
                <a:solidFill>
                  <a:srgbClr val="336699"/>
                </a:solidFill>
              </a:rPr>
              <a:t>Intuitively, </a:t>
            </a:r>
            <a:r>
              <a:rPr lang="en-US" sz="1600" dirty="0" smtClean="0">
                <a:solidFill>
                  <a:srgbClr val="336699"/>
                </a:solidFill>
              </a:rPr>
              <a:t>this set of graphs is generated by 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336699"/>
                </a:solidFill>
              </a:rPr>
              <a:t> considering each </a:t>
            </a:r>
            <a:r>
              <a:rPr lang="en-US" sz="1600" dirty="0" err="1" smtClean="0">
                <a:solidFill>
                  <a:srgbClr val="336699"/>
                </a:solidFill>
              </a:rPr>
              <a:t>supernode</a:t>
            </a:r>
            <a:r>
              <a:rPr lang="en-US" sz="1600" dirty="0" smtClean="0">
                <a:solidFill>
                  <a:srgbClr val="336699"/>
                </a:solidFill>
              </a:rPr>
              <a:t> </a:t>
            </a:r>
            <a:r>
              <a:rPr lang="en-US" sz="1600" i="1" dirty="0" smtClean="0">
                <a:solidFill>
                  <a:srgbClr val="336699"/>
                </a:solidFill>
              </a:rPr>
              <a:t>X and choosing exactly d(X, X) edges between </a:t>
            </a:r>
            <a:r>
              <a:rPr lang="en-US" sz="1600" dirty="0" smtClean="0">
                <a:solidFill>
                  <a:srgbClr val="336699"/>
                </a:solidFill>
              </a:rPr>
              <a:t>its elements, then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336699"/>
                </a:solidFill>
              </a:rPr>
              <a:t> considering each pair of </a:t>
            </a:r>
            <a:r>
              <a:rPr lang="en-US" sz="1600" dirty="0" err="1" smtClean="0">
                <a:solidFill>
                  <a:srgbClr val="336699"/>
                </a:solidFill>
              </a:rPr>
              <a:t>supernodes</a:t>
            </a:r>
            <a:r>
              <a:rPr lang="en-US" sz="1600" dirty="0" smtClean="0">
                <a:solidFill>
                  <a:srgbClr val="336699"/>
                </a:solidFill>
              </a:rPr>
              <a:t> (</a:t>
            </a:r>
            <a:r>
              <a:rPr lang="en-US" sz="1600" i="1" dirty="0" smtClean="0">
                <a:solidFill>
                  <a:srgbClr val="336699"/>
                </a:solidFill>
              </a:rPr>
              <a:t>X, Y ) </a:t>
            </a:r>
            <a:r>
              <a:rPr lang="en-US" sz="1600" dirty="0" smtClean="0">
                <a:solidFill>
                  <a:srgbClr val="336699"/>
                </a:solidFill>
              </a:rPr>
              <a:t>and choosing exactly </a:t>
            </a:r>
            <a:r>
              <a:rPr lang="en-US" sz="1600" i="1" dirty="0" smtClean="0">
                <a:solidFill>
                  <a:srgbClr val="336699"/>
                </a:solidFill>
              </a:rPr>
              <a:t>d(X, Y ) edges between elements of X </a:t>
            </a:r>
            <a:r>
              <a:rPr lang="en-US" sz="1600" dirty="0" smtClean="0">
                <a:solidFill>
                  <a:srgbClr val="336699"/>
                </a:solidFill>
              </a:rPr>
              <a:t>and elements of </a:t>
            </a:r>
            <a:r>
              <a:rPr lang="en-US" sz="1600" i="1" dirty="0" smtClean="0">
                <a:solidFill>
                  <a:srgbClr val="336699"/>
                </a:solidFill>
              </a:rPr>
              <a:t>Y . </a:t>
            </a:r>
          </a:p>
          <a:p>
            <a:endParaRPr lang="en-US" sz="1600" i="1" dirty="0" smtClean="0">
              <a:solidFill>
                <a:srgbClr val="336699"/>
              </a:solidFill>
            </a:endParaRPr>
          </a:p>
          <a:p>
            <a:r>
              <a:rPr lang="en-US" sz="1600" i="1" dirty="0" smtClean="0">
                <a:solidFill>
                  <a:srgbClr val="002060"/>
                </a:solidFill>
              </a:rPr>
              <a:t>The size of W(G) is a measure of the </a:t>
            </a:r>
            <a:r>
              <a:rPr lang="en-US" sz="1600" dirty="0" smtClean="0">
                <a:solidFill>
                  <a:srgbClr val="002060"/>
                </a:solidFill>
              </a:rPr>
              <a:t>accuracy of G as a summary of </a:t>
            </a:r>
            <a:r>
              <a:rPr lang="en-US" sz="1600" i="1" dirty="0" smtClean="0">
                <a:solidFill>
                  <a:srgbClr val="002060"/>
                </a:solidFill>
              </a:rPr>
              <a:t>Ga.</a:t>
            </a:r>
            <a:endParaRPr lang="el-GR" sz="16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88224" y="4797152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solidFill>
                  <a:srgbClr val="C00000"/>
                </a:solidFill>
              </a:rPr>
              <a:t>Analyst: samples a random graph from this set</a:t>
            </a:r>
            <a:endParaRPr lang="el-GR" sz="1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12361-20C1-4EC6-9048-9601A590D5BE}" type="slidenum">
              <a:rPr lang="en-US"/>
              <a:pPr/>
              <a:t>28</a:t>
            </a:fld>
            <a:endParaRPr lang="en-US"/>
          </a:p>
        </p:txBody>
      </p:sp>
      <p:sp>
        <p:nvSpPr>
          <p:cNvPr id="375810" name="Text Box 2"/>
          <p:cNvSpPr txBox="1">
            <a:spLocks noChangeArrowheads="1"/>
          </p:cNvSpPr>
          <p:nvPr/>
        </p:nvSpPr>
        <p:spPr bwMode="auto">
          <a:xfrm>
            <a:off x="395536" y="260648"/>
            <a:ext cx="8497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dirty="0" err="1">
                <a:solidFill>
                  <a:srgbClr val="CC0000"/>
                </a:solidFill>
                <a:latin typeface="Calibri" pitchFamily="34" charset="0"/>
              </a:rPr>
              <a:t>Anonymization</a:t>
            </a:r>
            <a:r>
              <a:rPr lang="en-US" sz="2400" dirty="0">
                <a:solidFill>
                  <a:srgbClr val="CC0000"/>
                </a:solidFill>
                <a:latin typeface="Calibri" pitchFamily="34" charset="0"/>
              </a:rPr>
              <a:t> Algorithms</a:t>
            </a:r>
          </a:p>
        </p:txBody>
      </p:sp>
      <p:sp>
        <p:nvSpPr>
          <p:cNvPr id="375814" name="Text Box 6"/>
          <p:cNvSpPr txBox="1">
            <a:spLocks noChangeArrowheads="1"/>
          </p:cNvSpPr>
          <p:nvPr/>
        </p:nvSpPr>
        <p:spPr bwMode="auto">
          <a:xfrm>
            <a:off x="539552" y="1052737"/>
            <a:ext cx="72008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 Require that each partition </a:t>
            </a:r>
            <a:r>
              <a:rPr lang="en-US" dirty="0" smtClean="0">
                <a:solidFill>
                  <a:srgbClr val="FF0000"/>
                </a:solidFill>
              </a:rPr>
              <a:t>has at least size k =&gt; </a:t>
            </a:r>
            <a:r>
              <a:rPr lang="en-US" dirty="0" err="1" smtClean="0">
                <a:solidFill>
                  <a:srgbClr val="FF0000"/>
                </a:solidFill>
              </a:rPr>
              <a:t>cand</a:t>
            </a:r>
            <a:r>
              <a:rPr lang="en-US" baseline="-25000" dirty="0" err="1" smtClean="0">
                <a:solidFill>
                  <a:srgbClr val="FF0000"/>
                </a:solidFill>
              </a:rPr>
              <a:t>Q</a:t>
            </a:r>
            <a:r>
              <a:rPr lang="en-US" dirty="0" smtClean="0">
                <a:solidFill>
                  <a:srgbClr val="FF0000"/>
                </a:solidFill>
              </a:rPr>
              <a:t>(x) ≥ k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latin typeface="Calibri" pitchFamily="34" charset="0"/>
              </a:rPr>
              <a:t>Find </a:t>
            </a:r>
            <a:r>
              <a:rPr lang="en-US" dirty="0">
                <a:latin typeface="Calibri" pitchFamily="34" charset="0"/>
              </a:rPr>
              <a:t>a partition that best fits the input graph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Estimate fitness via a maximum likelihood approach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Uniform probability distribution over all possible worlds</a:t>
            </a:r>
          </a:p>
          <a:p>
            <a:pPr>
              <a:spcBef>
                <a:spcPct val="50000"/>
              </a:spcBef>
            </a:pPr>
            <a:endParaRPr lang="en-US" dirty="0">
              <a:latin typeface="Calibri" pitchFamily="34" charset="0"/>
            </a:endParaRPr>
          </a:p>
        </p:txBody>
      </p:sp>
      <p:pic>
        <p:nvPicPr>
          <p:cNvPr id="4515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708920"/>
            <a:ext cx="8030985" cy="1400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12361-20C1-4EC6-9048-9601A590D5BE}" type="slidenum">
              <a:rPr lang="en-US"/>
              <a:pPr/>
              <a:t>29</a:t>
            </a:fld>
            <a:endParaRPr lang="en-US"/>
          </a:p>
        </p:txBody>
      </p:sp>
      <p:sp>
        <p:nvSpPr>
          <p:cNvPr id="375810" name="Text Box 2"/>
          <p:cNvSpPr txBox="1">
            <a:spLocks noChangeArrowheads="1"/>
          </p:cNvSpPr>
          <p:nvPr/>
        </p:nvSpPr>
        <p:spPr bwMode="auto">
          <a:xfrm>
            <a:off x="467544" y="332656"/>
            <a:ext cx="8497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dirty="0" err="1">
                <a:solidFill>
                  <a:srgbClr val="CC0000"/>
                </a:solidFill>
                <a:latin typeface="Calibri" pitchFamily="34" charset="0"/>
              </a:rPr>
              <a:t>Anonymization</a:t>
            </a:r>
            <a:r>
              <a:rPr lang="en-US" sz="2400" dirty="0">
                <a:solidFill>
                  <a:srgbClr val="CC0000"/>
                </a:solidFill>
                <a:latin typeface="Calibri" pitchFamily="34" charset="0"/>
              </a:rPr>
              <a:t> Algorithms</a:t>
            </a:r>
          </a:p>
        </p:txBody>
      </p:sp>
      <p:sp>
        <p:nvSpPr>
          <p:cNvPr id="375814" name="Text Box 6"/>
          <p:cNvSpPr txBox="1">
            <a:spLocks noChangeArrowheads="1"/>
          </p:cNvSpPr>
          <p:nvPr/>
        </p:nvSpPr>
        <p:spPr bwMode="auto">
          <a:xfrm>
            <a:off x="539552" y="1124744"/>
            <a:ext cx="8137276" cy="4945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alibri" pitchFamily="34" charset="0"/>
              </a:rPr>
              <a:t>Searches </a:t>
            </a:r>
            <a:r>
              <a:rPr lang="en-US" dirty="0">
                <a:latin typeface="Calibri" pitchFamily="34" charset="0"/>
              </a:rPr>
              <a:t>all possible partitions using simulated annealing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Each valid partitions (minimum partition of at least </a:t>
            </a:r>
            <a:r>
              <a:rPr lang="en-US" i="1" dirty="0">
                <a:latin typeface="Calibri" pitchFamily="34" charset="0"/>
              </a:rPr>
              <a:t>k</a:t>
            </a:r>
            <a:r>
              <a:rPr lang="en-US" dirty="0">
                <a:latin typeface="Calibri" pitchFamily="34" charset="0"/>
              </a:rPr>
              <a:t> nodes) is 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a valid state</a:t>
            </a:r>
          </a:p>
          <a:p>
            <a:pPr>
              <a:spcBef>
                <a:spcPct val="50000"/>
              </a:spcBef>
            </a:pPr>
            <a:endParaRPr lang="en-US" dirty="0" smtClean="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n-US" dirty="0" smtClean="0">
                <a:latin typeface="Calibri" pitchFamily="34" charset="0"/>
              </a:rPr>
              <a:t>Starting </a:t>
            </a:r>
            <a:r>
              <a:rPr lang="en-US" dirty="0">
                <a:latin typeface="Calibri" pitchFamily="34" charset="0"/>
              </a:rPr>
              <a:t>with a single partition with all nodes, propose a change of state: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 split a partition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 merge two partitions, or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 move a node to a different </a:t>
            </a:r>
            <a:r>
              <a:rPr lang="en-US" dirty="0" smtClean="0">
                <a:latin typeface="Calibri" pitchFamily="34" charset="0"/>
              </a:rPr>
              <a:t>partition</a:t>
            </a:r>
          </a:p>
          <a:p>
            <a:pPr>
              <a:spcBef>
                <a:spcPct val="50000"/>
              </a:spcBef>
            </a:pPr>
            <a:endParaRPr lang="en-US" dirty="0" smtClean="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n-US" dirty="0" smtClean="0"/>
              <a:t>Proposal always accepted if it improves the likelihood, accepted with some probability if it decreases the likelihood</a:t>
            </a:r>
          </a:p>
          <a:p>
            <a:pPr>
              <a:spcBef>
                <a:spcPct val="50000"/>
              </a:spcBef>
            </a:pPr>
            <a:endParaRPr lang="en-US" dirty="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Stop when fewer than 10% of the proposals are accepted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5D16B-2F29-4A24-9209-C9FB9BBFB4D1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468996" name="Text Box 4"/>
          <p:cNvSpPr txBox="1">
            <a:spLocks noChangeArrowheads="1"/>
          </p:cNvSpPr>
          <p:nvPr/>
        </p:nvSpPr>
        <p:spPr bwMode="auto">
          <a:xfrm>
            <a:off x="900113" y="476250"/>
            <a:ext cx="67691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rgbClr val="CC0000"/>
                </a:solidFill>
                <a:latin typeface="Garamond" pitchFamily="18" charset="0"/>
              </a:rPr>
              <a:t>Privacy Preserving Publishing</a:t>
            </a:r>
            <a:endParaRPr lang="el-GR" sz="2800" dirty="0">
              <a:solidFill>
                <a:srgbClr val="CC0000"/>
              </a:solidFill>
              <a:latin typeface="Garamond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1340768"/>
            <a:ext cx="81369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User (participates in the network)</a:t>
            </a:r>
          </a:p>
          <a:p>
            <a:r>
              <a:rPr lang="en-US" dirty="0" smtClean="0"/>
              <a:t>2. Attacker</a:t>
            </a:r>
          </a:p>
          <a:p>
            <a:r>
              <a:rPr lang="en-US" dirty="0" smtClean="0"/>
              <a:t>3. Analyst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Given an input graph G of a social graph</a:t>
            </a:r>
          </a:p>
          <a:p>
            <a:r>
              <a:rPr lang="en-US" dirty="0" smtClean="0"/>
              <a:t>Transform it so that </a:t>
            </a:r>
          </a:p>
          <a:p>
            <a:pPr marL="342900" indent="-342900">
              <a:buAutoNum type="romanLcParenBoth"/>
            </a:pPr>
            <a:r>
              <a:rPr lang="en-US" dirty="0" smtClean="0"/>
              <a:t>The attacked cannot disclose private</a:t>
            </a:r>
            <a:r>
              <a:rPr lang="en-US" dirty="0"/>
              <a:t> </a:t>
            </a:r>
            <a:r>
              <a:rPr lang="en-US" dirty="0" smtClean="0"/>
              <a:t>information about the users (</a:t>
            </a:r>
            <a:r>
              <a:rPr lang="en-US" dirty="0" smtClean="0">
                <a:solidFill>
                  <a:srgbClr val="FF0000"/>
                </a:solidFill>
              </a:rPr>
              <a:t>PRIVACY</a:t>
            </a:r>
            <a:r>
              <a:rPr lang="en-US" dirty="0" smtClean="0"/>
              <a:t>)</a:t>
            </a:r>
          </a:p>
          <a:p>
            <a:pPr marL="342900" indent="-342900">
              <a:buAutoNum type="romanLcParenBoth"/>
            </a:pPr>
            <a:r>
              <a:rPr lang="en-US" dirty="0" smtClean="0"/>
              <a:t>The analyst can still deduce useful information from the graph (</a:t>
            </a:r>
            <a:r>
              <a:rPr lang="en-US" dirty="0" smtClean="0">
                <a:solidFill>
                  <a:srgbClr val="FF0000"/>
                </a:solidFill>
              </a:rPr>
              <a:t>UTILITY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12361-20C1-4EC6-9048-9601A590D5BE}" type="slidenum">
              <a:rPr lang="en-US"/>
              <a:pPr/>
              <a:t>30</a:t>
            </a:fld>
            <a:endParaRPr lang="en-US"/>
          </a:p>
        </p:txBody>
      </p:sp>
      <p:sp>
        <p:nvSpPr>
          <p:cNvPr id="375810" name="Text Box 2"/>
          <p:cNvSpPr txBox="1">
            <a:spLocks noChangeArrowheads="1"/>
          </p:cNvSpPr>
          <p:nvPr/>
        </p:nvSpPr>
        <p:spPr bwMode="auto">
          <a:xfrm>
            <a:off x="467544" y="188640"/>
            <a:ext cx="8497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dirty="0" err="1">
                <a:solidFill>
                  <a:srgbClr val="CC0000"/>
                </a:solidFill>
                <a:latin typeface="Calibri" pitchFamily="34" charset="0"/>
              </a:rPr>
              <a:t>Anonymization</a:t>
            </a:r>
            <a:r>
              <a:rPr lang="en-US" sz="2400" dirty="0">
                <a:solidFill>
                  <a:srgbClr val="CC0000"/>
                </a:solidFill>
                <a:latin typeface="Calibri" pitchFamily="34" charset="0"/>
              </a:rPr>
              <a:t> Algorithms</a:t>
            </a:r>
          </a:p>
        </p:txBody>
      </p:sp>
      <p:pic>
        <p:nvPicPr>
          <p:cNvPr id="5888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2696"/>
            <a:ext cx="522922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88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9831" y="1412776"/>
            <a:ext cx="4464169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12361-20C1-4EC6-9048-9601A590D5BE}" type="slidenum">
              <a:rPr lang="en-US"/>
              <a:pPr/>
              <a:t>31</a:t>
            </a:fld>
            <a:endParaRPr lang="en-US"/>
          </a:p>
        </p:txBody>
      </p:sp>
      <p:sp>
        <p:nvSpPr>
          <p:cNvPr id="375810" name="Text Box 2"/>
          <p:cNvSpPr txBox="1">
            <a:spLocks noChangeArrowheads="1"/>
          </p:cNvSpPr>
          <p:nvPr/>
        </p:nvSpPr>
        <p:spPr bwMode="auto">
          <a:xfrm>
            <a:off x="467544" y="188640"/>
            <a:ext cx="8497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dirty="0" err="1">
                <a:solidFill>
                  <a:srgbClr val="CC0000"/>
                </a:solidFill>
                <a:latin typeface="Calibri" pitchFamily="34" charset="0"/>
              </a:rPr>
              <a:t>Anonymization</a:t>
            </a:r>
            <a:r>
              <a:rPr lang="en-US" sz="2400" dirty="0">
                <a:solidFill>
                  <a:srgbClr val="CC0000"/>
                </a:solidFill>
                <a:latin typeface="Calibri" pitchFamily="34" charset="0"/>
              </a:rPr>
              <a:t> Algorithms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60" y="1412776"/>
            <a:ext cx="763284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Degree:</a:t>
            </a:r>
            <a:r>
              <a:rPr lang="en-US" dirty="0" smtClean="0"/>
              <a:t> distribution of the degrees of all vertices in the graph. 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Path length:</a:t>
            </a:r>
            <a:r>
              <a:rPr lang="en-US" dirty="0" smtClean="0"/>
              <a:t> distribution of the lengths of the shortest paths between 500 randomly sampled pairs of vertices in the graph. 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Transitivity (a.k.a. clustering coefficient): </a:t>
            </a:r>
            <a:r>
              <a:rPr lang="en-US" dirty="0" smtClean="0"/>
              <a:t>distribution of values where, for each vertex, we find the proportion of all possible neighbor pairs that are connected. 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Network resilience </a:t>
            </a:r>
            <a:r>
              <a:rPr lang="en-US" dirty="0" smtClean="0"/>
              <a:t>is measured by plotting the number of vertices in the largest connected component of the graph as nodes are removed in decreasing order of degree. 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Infectiousness</a:t>
            </a:r>
            <a:r>
              <a:rPr lang="en-US" dirty="0" smtClean="0"/>
              <a:t> is measured by plotting the proportion of vertices infected by a hypothetical disease, which is simulated by first infecting a randomly chosen node and then transmitting the disease to each neighbor with the specified infection rate</a:t>
            </a:r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2555776" y="908720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Utility Measures</a:t>
            </a:r>
            <a:endParaRPr lang="el-G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CCB17-82FB-4721-91C9-D7054D004265}" type="slidenum">
              <a:rPr lang="en-US"/>
              <a:pPr/>
              <a:t>32</a:t>
            </a:fld>
            <a:endParaRPr lang="en-US"/>
          </a:p>
        </p:txBody>
      </p:sp>
      <p:sp>
        <p:nvSpPr>
          <p:cNvPr id="371714" name="Text Box 2"/>
          <p:cNvSpPr txBox="1">
            <a:spLocks noChangeArrowheads="1"/>
          </p:cNvSpPr>
          <p:nvPr/>
        </p:nvSpPr>
        <p:spPr bwMode="auto">
          <a:xfrm>
            <a:off x="539750" y="2636838"/>
            <a:ext cx="72739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4400">
                <a:solidFill>
                  <a:schemeClr val="accent2"/>
                </a:solidFill>
                <a:latin typeface="Calibri" pitchFamily="34" charset="0"/>
                <a:ea typeface="Batang" pitchFamily="18" charset="-127"/>
              </a:rPr>
              <a:t>k-degree Anonymity</a:t>
            </a:r>
          </a:p>
        </p:txBody>
      </p:sp>
      <p:sp>
        <p:nvSpPr>
          <p:cNvPr id="371715" name="Text Box 3"/>
          <p:cNvSpPr txBox="1">
            <a:spLocks noChangeArrowheads="1"/>
          </p:cNvSpPr>
          <p:nvPr/>
        </p:nvSpPr>
        <p:spPr bwMode="auto">
          <a:xfrm>
            <a:off x="1116013" y="4941888"/>
            <a:ext cx="7416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K. Liu and E. Terzi</a:t>
            </a:r>
            <a:r>
              <a:rPr lang="el-GR">
                <a:latin typeface="Calibri" pitchFamily="34" charset="0"/>
              </a:rPr>
              <a:t>, </a:t>
            </a:r>
            <a:r>
              <a:rPr lang="en-US" i="1">
                <a:solidFill>
                  <a:srgbClr val="CC0000"/>
                </a:solidFill>
                <a:latin typeface="Calibri" pitchFamily="34" charset="0"/>
              </a:rPr>
              <a:t>Towards Identity Anonymization on Graphs,</a:t>
            </a:r>
            <a:r>
              <a:rPr lang="en-US" i="1">
                <a:latin typeface="Calibri" pitchFamily="34" charset="0"/>
              </a:rPr>
              <a:t> </a:t>
            </a:r>
            <a:r>
              <a:rPr lang="en-US">
                <a:latin typeface="Calibri" pitchFamily="34" charset="0"/>
              </a:rPr>
              <a:t>SIGMOD 2008</a:t>
            </a:r>
            <a:endParaRPr lang="el-GR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3826E-F6B1-4550-B0F2-89D774F05DB2}" type="slidenum">
              <a:rPr lang="en-US"/>
              <a:pPr/>
              <a:t>33</a:t>
            </a:fld>
            <a:endParaRPr lang="en-US"/>
          </a:p>
        </p:txBody>
      </p:sp>
      <p:sp>
        <p:nvSpPr>
          <p:cNvPr id="1720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Privacy model</a:t>
            </a:r>
          </a:p>
        </p:txBody>
      </p:sp>
      <p:sp>
        <p:nvSpPr>
          <p:cNvPr id="172035" name="Text Box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57338"/>
            <a:ext cx="8229600" cy="1219200"/>
          </a:xfrm>
          <a:solidFill>
            <a:srgbClr val="969696"/>
          </a:solidFill>
          <a:ln w="12700" cap="sq">
            <a:solidFill>
              <a:schemeClr val="accent1"/>
            </a:solidFill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en-US" sz="2400">
                <a:solidFill>
                  <a:srgbClr val="FF3399"/>
                </a:solidFill>
              </a:rPr>
              <a:t>k-degree anonymity</a:t>
            </a:r>
            <a:r>
              <a:rPr lang="en-US" sz="2400">
                <a:solidFill>
                  <a:schemeClr val="bg1"/>
                </a:solidFill>
              </a:rPr>
              <a:t> A graph </a:t>
            </a:r>
            <a:r>
              <a:rPr lang="en-US" sz="2400" b="1" i="1">
                <a:solidFill>
                  <a:srgbClr val="FF9900"/>
                </a:solidFill>
              </a:rPr>
              <a:t>G(V, E)</a:t>
            </a:r>
            <a:r>
              <a:rPr lang="en-US" sz="2400">
                <a:solidFill>
                  <a:schemeClr val="bg1"/>
                </a:solidFill>
              </a:rPr>
              <a:t> is </a:t>
            </a:r>
            <a:r>
              <a:rPr lang="en-US" sz="2400" b="1" i="1">
                <a:solidFill>
                  <a:srgbClr val="FF9900"/>
                </a:solidFill>
              </a:rPr>
              <a:t>k</a:t>
            </a:r>
            <a:r>
              <a:rPr lang="en-US" sz="2400" i="1">
                <a:solidFill>
                  <a:schemeClr val="bg1"/>
                </a:solidFill>
              </a:rPr>
              <a:t>-degree anonymous</a:t>
            </a:r>
            <a:r>
              <a:rPr lang="en-US" sz="2400">
                <a:solidFill>
                  <a:schemeClr val="bg1"/>
                </a:solidFill>
              </a:rPr>
              <a:t> if every node in </a:t>
            </a:r>
            <a:r>
              <a:rPr lang="en-US" sz="2400" b="1" i="1">
                <a:solidFill>
                  <a:srgbClr val="FF9900"/>
                </a:solidFill>
              </a:rPr>
              <a:t>V</a:t>
            </a:r>
            <a:r>
              <a:rPr lang="en-US" sz="2400">
                <a:solidFill>
                  <a:schemeClr val="bg1"/>
                </a:solidFill>
              </a:rPr>
              <a:t> has the same degree as </a:t>
            </a:r>
            <a:r>
              <a:rPr lang="en-US" sz="2400" b="1" i="1">
                <a:solidFill>
                  <a:srgbClr val="FF9900"/>
                </a:solidFill>
              </a:rPr>
              <a:t>k-1</a:t>
            </a:r>
            <a:r>
              <a:rPr lang="en-US" sz="2400">
                <a:solidFill>
                  <a:schemeClr val="bg1"/>
                </a:solidFill>
              </a:rPr>
              <a:t> other nodes in </a:t>
            </a:r>
            <a:r>
              <a:rPr lang="en-US" sz="2400" b="1" i="1">
                <a:solidFill>
                  <a:srgbClr val="FF9900"/>
                </a:solidFill>
              </a:rPr>
              <a:t>V</a:t>
            </a:r>
            <a:r>
              <a:rPr lang="en-US" sz="2400">
                <a:solidFill>
                  <a:schemeClr val="bg1"/>
                </a:solidFill>
              </a:rPr>
              <a:t>.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485900" y="2852738"/>
            <a:ext cx="2120900" cy="1638300"/>
            <a:chOff x="3888" y="696"/>
            <a:chExt cx="1336" cy="1032"/>
          </a:xfrm>
        </p:grpSpPr>
        <p:cxnSp>
          <p:nvCxnSpPr>
            <p:cNvPr id="172038" name="AutoShape 8"/>
            <p:cNvCxnSpPr>
              <a:cxnSpLocks noChangeShapeType="1"/>
            </p:cNvCxnSpPr>
            <p:nvPr/>
          </p:nvCxnSpPr>
          <p:spPr bwMode="auto">
            <a:xfrm flipH="1" flipV="1">
              <a:off x="4464" y="952"/>
              <a:ext cx="368" cy="248"/>
            </a:xfrm>
            <a:prstGeom prst="straightConnector1">
              <a:avLst/>
            </a:prstGeom>
            <a:noFill/>
            <a:ln w="12700" cap="sq">
              <a:solidFill>
                <a:schemeClr val="tx1"/>
              </a:solidFill>
              <a:round/>
              <a:headEnd type="oval" w="med" len="med"/>
              <a:tailEnd type="oval" w="med" len="med"/>
            </a:ln>
          </p:spPr>
        </p:cxnSp>
        <p:cxnSp>
          <p:nvCxnSpPr>
            <p:cNvPr id="172039" name="AutoShape 9"/>
            <p:cNvCxnSpPr>
              <a:cxnSpLocks noChangeShapeType="1"/>
            </p:cNvCxnSpPr>
            <p:nvPr/>
          </p:nvCxnSpPr>
          <p:spPr bwMode="auto">
            <a:xfrm flipV="1">
              <a:off x="4120" y="952"/>
              <a:ext cx="336" cy="248"/>
            </a:xfrm>
            <a:prstGeom prst="straightConnector1">
              <a:avLst/>
            </a:prstGeom>
            <a:noFill/>
            <a:ln w="12700" cap="sq">
              <a:solidFill>
                <a:schemeClr val="tx1"/>
              </a:solidFill>
              <a:round/>
              <a:headEnd type="oval" w="med" len="med"/>
              <a:tailEnd type="oval" w="med" len="med"/>
            </a:ln>
          </p:spPr>
        </p:cxnSp>
        <p:cxnSp>
          <p:nvCxnSpPr>
            <p:cNvPr id="172040" name="AutoShape 10"/>
            <p:cNvCxnSpPr>
              <a:cxnSpLocks noChangeShapeType="1"/>
            </p:cNvCxnSpPr>
            <p:nvPr/>
          </p:nvCxnSpPr>
          <p:spPr bwMode="auto">
            <a:xfrm flipH="1">
              <a:off x="4256" y="1528"/>
              <a:ext cx="440" cy="1"/>
            </a:xfrm>
            <a:prstGeom prst="straightConnector1">
              <a:avLst/>
            </a:prstGeom>
            <a:noFill/>
            <a:ln w="12700" cap="sq">
              <a:solidFill>
                <a:schemeClr val="tx1"/>
              </a:solidFill>
              <a:round/>
              <a:headEnd type="oval" w="med" len="med"/>
              <a:tailEnd type="oval" w="med" len="med"/>
            </a:ln>
          </p:spPr>
        </p:cxnSp>
        <p:sp>
          <p:nvSpPr>
            <p:cNvPr id="172041" name="Text Box 11"/>
            <p:cNvSpPr txBox="1">
              <a:spLocks noChangeArrowheads="1"/>
            </p:cNvSpPr>
            <p:nvPr/>
          </p:nvSpPr>
          <p:spPr bwMode="auto">
            <a:xfrm>
              <a:off x="4296" y="696"/>
              <a:ext cx="464" cy="192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</p:spPr>
          <p:txBody>
            <a:bodyPr lIns="91282" tIns="45643" rIns="91282" bIns="45643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400" b="1">
                  <a:latin typeface="Calibri" pitchFamily="34" charset="0"/>
                </a:rPr>
                <a:t>A (2)</a:t>
              </a:r>
            </a:p>
          </p:txBody>
        </p:sp>
        <p:sp>
          <p:nvSpPr>
            <p:cNvPr id="172042" name="Text Box 12"/>
            <p:cNvSpPr txBox="1">
              <a:spLocks noChangeArrowheads="1"/>
            </p:cNvSpPr>
            <p:nvPr/>
          </p:nvSpPr>
          <p:spPr bwMode="auto">
            <a:xfrm>
              <a:off x="3888" y="976"/>
              <a:ext cx="464" cy="192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</p:spPr>
          <p:txBody>
            <a:bodyPr lIns="91282" tIns="45643" rIns="91282" bIns="45643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400" b="1">
                  <a:latin typeface="Calibri" pitchFamily="34" charset="0"/>
                </a:rPr>
                <a:t>B (1)</a:t>
              </a:r>
            </a:p>
          </p:txBody>
        </p:sp>
        <p:sp>
          <p:nvSpPr>
            <p:cNvPr id="172043" name="Text Box 13"/>
            <p:cNvSpPr txBox="1">
              <a:spLocks noChangeArrowheads="1"/>
            </p:cNvSpPr>
            <p:nvPr/>
          </p:nvSpPr>
          <p:spPr bwMode="auto">
            <a:xfrm>
              <a:off x="4760" y="992"/>
              <a:ext cx="464" cy="192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</p:spPr>
          <p:txBody>
            <a:bodyPr lIns="91282" tIns="45643" rIns="91282" bIns="45643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400" b="1">
                  <a:latin typeface="Calibri" pitchFamily="34" charset="0"/>
                </a:rPr>
                <a:t>E (1)</a:t>
              </a:r>
            </a:p>
          </p:txBody>
        </p:sp>
        <p:sp>
          <p:nvSpPr>
            <p:cNvPr id="172044" name="Text Box 14"/>
            <p:cNvSpPr txBox="1">
              <a:spLocks noChangeArrowheads="1"/>
            </p:cNvSpPr>
            <p:nvPr/>
          </p:nvSpPr>
          <p:spPr bwMode="auto">
            <a:xfrm>
              <a:off x="4096" y="1528"/>
              <a:ext cx="464" cy="192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</p:spPr>
          <p:txBody>
            <a:bodyPr lIns="91282" tIns="45643" rIns="91282" bIns="45643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400" b="1">
                  <a:latin typeface="Calibri" pitchFamily="34" charset="0"/>
                </a:rPr>
                <a:t>C (1)</a:t>
              </a:r>
            </a:p>
          </p:txBody>
        </p:sp>
        <p:sp>
          <p:nvSpPr>
            <p:cNvPr id="172045" name="Text Box 15"/>
            <p:cNvSpPr txBox="1">
              <a:spLocks noChangeArrowheads="1"/>
            </p:cNvSpPr>
            <p:nvPr/>
          </p:nvSpPr>
          <p:spPr bwMode="auto">
            <a:xfrm>
              <a:off x="4552" y="1536"/>
              <a:ext cx="464" cy="192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</p:spPr>
          <p:txBody>
            <a:bodyPr lIns="91282" tIns="45643" rIns="91282" bIns="45643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400" b="1">
                  <a:latin typeface="Calibri" pitchFamily="34" charset="0"/>
                </a:rPr>
                <a:t>D (1)</a:t>
              </a: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4953000" y="2928938"/>
            <a:ext cx="2120900" cy="1638300"/>
            <a:chOff x="3968" y="3072"/>
            <a:chExt cx="1336" cy="1032"/>
          </a:xfrm>
        </p:grpSpPr>
        <p:cxnSp>
          <p:nvCxnSpPr>
            <p:cNvPr id="172047" name="AutoShape 17"/>
            <p:cNvCxnSpPr>
              <a:cxnSpLocks noChangeShapeType="1"/>
            </p:cNvCxnSpPr>
            <p:nvPr/>
          </p:nvCxnSpPr>
          <p:spPr bwMode="auto">
            <a:xfrm flipH="1" flipV="1">
              <a:off x="4544" y="3328"/>
              <a:ext cx="368" cy="248"/>
            </a:xfrm>
            <a:prstGeom prst="straightConnector1">
              <a:avLst/>
            </a:prstGeom>
            <a:noFill/>
            <a:ln w="12700" cap="sq">
              <a:solidFill>
                <a:schemeClr val="tx1"/>
              </a:solidFill>
              <a:round/>
              <a:headEnd type="oval" w="med" len="med"/>
              <a:tailEnd type="oval" w="med" len="med"/>
            </a:ln>
          </p:spPr>
        </p:cxnSp>
        <p:cxnSp>
          <p:nvCxnSpPr>
            <p:cNvPr id="172048" name="AutoShape 18"/>
            <p:cNvCxnSpPr>
              <a:cxnSpLocks noChangeShapeType="1"/>
            </p:cNvCxnSpPr>
            <p:nvPr/>
          </p:nvCxnSpPr>
          <p:spPr bwMode="auto">
            <a:xfrm flipV="1">
              <a:off x="4200" y="3328"/>
              <a:ext cx="336" cy="248"/>
            </a:xfrm>
            <a:prstGeom prst="straightConnector1">
              <a:avLst/>
            </a:prstGeom>
            <a:noFill/>
            <a:ln w="12700" cap="sq">
              <a:solidFill>
                <a:schemeClr val="tx1"/>
              </a:solidFill>
              <a:round/>
              <a:headEnd type="oval" w="med" len="med"/>
              <a:tailEnd type="oval" w="med" len="med"/>
            </a:ln>
          </p:spPr>
        </p:cxnSp>
        <p:cxnSp>
          <p:nvCxnSpPr>
            <p:cNvPr id="172049" name="AutoShape 19"/>
            <p:cNvCxnSpPr>
              <a:cxnSpLocks noChangeShapeType="1"/>
            </p:cNvCxnSpPr>
            <p:nvPr/>
          </p:nvCxnSpPr>
          <p:spPr bwMode="auto">
            <a:xfrm flipH="1">
              <a:off x="4336" y="3904"/>
              <a:ext cx="440" cy="1"/>
            </a:xfrm>
            <a:prstGeom prst="straightConnector1">
              <a:avLst/>
            </a:prstGeom>
            <a:noFill/>
            <a:ln w="12700" cap="sq">
              <a:solidFill>
                <a:schemeClr val="tx1"/>
              </a:solidFill>
              <a:round/>
              <a:headEnd type="oval" w="med" len="med"/>
              <a:tailEnd type="oval" w="med" len="med"/>
            </a:ln>
          </p:spPr>
        </p:cxnSp>
        <p:sp>
          <p:nvSpPr>
            <p:cNvPr id="172050" name="Text Box 20"/>
            <p:cNvSpPr txBox="1">
              <a:spLocks noChangeArrowheads="1"/>
            </p:cNvSpPr>
            <p:nvPr/>
          </p:nvSpPr>
          <p:spPr bwMode="auto">
            <a:xfrm>
              <a:off x="4376" y="3072"/>
              <a:ext cx="464" cy="192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</p:spPr>
          <p:txBody>
            <a:bodyPr lIns="91282" tIns="45643" rIns="91282" bIns="45643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400" b="1">
                  <a:latin typeface="Calibri" pitchFamily="34" charset="0"/>
                </a:rPr>
                <a:t>A (2)</a:t>
              </a:r>
            </a:p>
          </p:txBody>
        </p:sp>
        <p:sp>
          <p:nvSpPr>
            <p:cNvPr id="172051" name="Text Box 21"/>
            <p:cNvSpPr txBox="1">
              <a:spLocks noChangeArrowheads="1"/>
            </p:cNvSpPr>
            <p:nvPr/>
          </p:nvSpPr>
          <p:spPr bwMode="auto">
            <a:xfrm>
              <a:off x="3968" y="3352"/>
              <a:ext cx="464" cy="192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</p:spPr>
          <p:txBody>
            <a:bodyPr lIns="91282" tIns="45643" rIns="91282" bIns="45643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400" b="1">
                  <a:latin typeface="Calibri" pitchFamily="34" charset="0"/>
                </a:rPr>
                <a:t>B (2)</a:t>
              </a:r>
            </a:p>
          </p:txBody>
        </p:sp>
        <p:sp>
          <p:nvSpPr>
            <p:cNvPr id="172052" name="Text Box 22"/>
            <p:cNvSpPr txBox="1">
              <a:spLocks noChangeArrowheads="1"/>
            </p:cNvSpPr>
            <p:nvPr/>
          </p:nvSpPr>
          <p:spPr bwMode="auto">
            <a:xfrm>
              <a:off x="4840" y="3368"/>
              <a:ext cx="464" cy="192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</p:spPr>
          <p:txBody>
            <a:bodyPr lIns="91282" tIns="45643" rIns="91282" bIns="45643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400" b="1">
                  <a:latin typeface="Calibri" pitchFamily="34" charset="0"/>
                </a:rPr>
                <a:t>E (2)</a:t>
              </a:r>
            </a:p>
          </p:txBody>
        </p:sp>
        <p:sp>
          <p:nvSpPr>
            <p:cNvPr id="172053" name="Text Box 23"/>
            <p:cNvSpPr txBox="1">
              <a:spLocks noChangeArrowheads="1"/>
            </p:cNvSpPr>
            <p:nvPr/>
          </p:nvSpPr>
          <p:spPr bwMode="auto">
            <a:xfrm>
              <a:off x="4176" y="3904"/>
              <a:ext cx="464" cy="192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</p:spPr>
          <p:txBody>
            <a:bodyPr lIns="91282" tIns="45643" rIns="91282" bIns="45643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400" b="1">
                  <a:latin typeface="Calibri" pitchFamily="34" charset="0"/>
                </a:rPr>
                <a:t>C (1)</a:t>
              </a:r>
            </a:p>
          </p:txBody>
        </p:sp>
        <p:sp>
          <p:nvSpPr>
            <p:cNvPr id="172054" name="Text Box 24"/>
            <p:cNvSpPr txBox="1">
              <a:spLocks noChangeArrowheads="1"/>
            </p:cNvSpPr>
            <p:nvPr/>
          </p:nvSpPr>
          <p:spPr bwMode="auto">
            <a:xfrm>
              <a:off x="4632" y="3912"/>
              <a:ext cx="464" cy="192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</p:spPr>
          <p:txBody>
            <a:bodyPr lIns="91282" tIns="45643" rIns="91282" bIns="45643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400" b="1">
                  <a:latin typeface="Calibri" pitchFamily="34" charset="0"/>
                </a:rPr>
                <a:t>D (1)</a:t>
              </a:r>
            </a:p>
          </p:txBody>
        </p:sp>
        <p:cxnSp>
          <p:nvCxnSpPr>
            <p:cNvPr id="172055" name="AutoShape 25"/>
            <p:cNvCxnSpPr>
              <a:cxnSpLocks noChangeShapeType="1"/>
            </p:cNvCxnSpPr>
            <p:nvPr/>
          </p:nvCxnSpPr>
          <p:spPr bwMode="auto">
            <a:xfrm flipV="1">
              <a:off x="4200" y="3568"/>
              <a:ext cx="712" cy="8"/>
            </a:xfrm>
            <a:prstGeom prst="straightConnector1">
              <a:avLst/>
            </a:prstGeom>
            <a:noFill/>
            <a:ln w="12700" cap="sq">
              <a:solidFill>
                <a:schemeClr val="hlink"/>
              </a:solidFill>
              <a:round/>
              <a:headEnd/>
              <a:tailEnd/>
            </a:ln>
          </p:spPr>
        </p:cxnSp>
      </p:grpSp>
      <p:sp>
        <p:nvSpPr>
          <p:cNvPr id="707610" name="Line 26"/>
          <p:cNvSpPr>
            <a:spLocks noChangeShapeType="1"/>
          </p:cNvSpPr>
          <p:nvPr/>
        </p:nvSpPr>
        <p:spPr bwMode="auto">
          <a:xfrm>
            <a:off x="3352800" y="3792538"/>
            <a:ext cx="15113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282" tIns="45643" rIns="91282" bIns="45643"/>
          <a:lstStyle/>
          <a:p>
            <a:endParaRPr lang="el-GR"/>
          </a:p>
        </p:txBody>
      </p:sp>
      <p:sp>
        <p:nvSpPr>
          <p:cNvPr id="707611" name="Text Box 27"/>
          <p:cNvSpPr txBox="1">
            <a:spLocks noChangeArrowheads="1"/>
          </p:cNvSpPr>
          <p:nvPr/>
        </p:nvSpPr>
        <p:spPr bwMode="auto">
          <a:xfrm>
            <a:off x="3479800" y="3462338"/>
            <a:ext cx="1397000" cy="30480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 lIns="91282" tIns="45643" rIns="91282" bIns="45643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>
                <a:latin typeface="Calibri" pitchFamily="34" charset="0"/>
              </a:rPr>
              <a:t>anonymization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7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07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610" grpId="0" animBg="1"/>
      <p:bldP spid="7076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A38C0-E964-489C-A44F-EFDA8D222A0E}" type="slidenum">
              <a:rPr lang="en-US"/>
              <a:pPr/>
              <a:t>34</a:t>
            </a:fld>
            <a:endParaRPr lang="en-US"/>
          </a:p>
        </p:txBody>
      </p:sp>
      <p:sp>
        <p:nvSpPr>
          <p:cNvPr id="175106" name="Rectangle 2"/>
          <p:cNvSpPr>
            <a:spLocks noChangeArrowheads="1"/>
          </p:cNvSpPr>
          <p:nvPr/>
        </p:nvSpPr>
        <p:spPr bwMode="auto">
          <a:xfrm>
            <a:off x="395288" y="188913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sz="3600" b="1">
                <a:solidFill>
                  <a:schemeClr val="tx2"/>
                </a:solidFill>
                <a:latin typeface="Calibri" pitchFamily="34" charset="0"/>
              </a:rPr>
              <a:t>Degree-sequence anonymization</a:t>
            </a:r>
          </a:p>
        </p:txBody>
      </p:sp>
      <p:sp>
        <p:nvSpPr>
          <p:cNvPr id="175107" name="Text Box 3"/>
          <p:cNvSpPr txBox="1">
            <a:spLocks noChangeArrowheads="1"/>
          </p:cNvSpPr>
          <p:nvPr/>
        </p:nvSpPr>
        <p:spPr bwMode="auto">
          <a:xfrm>
            <a:off x="539750" y="1052513"/>
            <a:ext cx="7823200" cy="714375"/>
          </a:xfrm>
          <a:prstGeom prst="rect">
            <a:avLst/>
          </a:prstGeom>
          <a:solidFill>
            <a:srgbClr val="969696"/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 lIns="91282" tIns="45643" rIns="91282" bIns="45643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Calibri" pitchFamily="34" charset="0"/>
              </a:rPr>
              <a:t>[</a:t>
            </a:r>
            <a:r>
              <a:rPr lang="en-US" sz="2000" b="1">
                <a:solidFill>
                  <a:srgbClr val="0066FF"/>
                </a:solidFill>
                <a:latin typeface="Calibri" pitchFamily="34" charset="0"/>
              </a:rPr>
              <a:t>k-anonymous sequence</a:t>
            </a:r>
            <a:r>
              <a:rPr lang="en-US" sz="2000" b="1">
                <a:solidFill>
                  <a:schemeClr val="bg1"/>
                </a:solidFill>
                <a:latin typeface="Calibri" pitchFamily="34" charset="0"/>
              </a:rPr>
              <a:t>] A sequence of integers</a:t>
            </a:r>
            <a:r>
              <a:rPr lang="en-US" sz="2000" b="1">
                <a:solidFill>
                  <a:schemeClr val="hlink"/>
                </a:solidFill>
                <a:latin typeface="Calibri" pitchFamily="34" charset="0"/>
              </a:rPr>
              <a:t> </a:t>
            </a:r>
            <a:r>
              <a:rPr lang="en-US" sz="2000" b="1" i="1">
                <a:solidFill>
                  <a:srgbClr val="FF9900"/>
                </a:solidFill>
                <a:latin typeface="Calibri" pitchFamily="34" charset="0"/>
              </a:rPr>
              <a:t>d</a:t>
            </a:r>
            <a:r>
              <a:rPr lang="en-US" sz="2000" b="1">
                <a:solidFill>
                  <a:schemeClr val="bg1"/>
                </a:solidFill>
                <a:latin typeface="Calibri" pitchFamily="34" charset="0"/>
              </a:rPr>
              <a:t> is </a:t>
            </a:r>
            <a:r>
              <a:rPr lang="en-US" sz="2000" b="1" i="1">
                <a:solidFill>
                  <a:srgbClr val="FF9900"/>
                </a:solidFill>
                <a:latin typeface="Calibri" pitchFamily="34" charset="0"/>
              </a:rPr>
              <a:t>k</a:t>
            </a:r>
            <a:r>
              <a:rPr lang="en-US" sz="2000" b="1" i="1">
                <a:solidFill>
                  <a:schemeClr val="bg1"/>
                </a:solidFill>
                <a:latin typeface="Calibri" pitchFamily="34" charset="0"/>
              </a:rPr>
              <a:t>-anonymous</a:t>
            </a:r>
            <a:r>
              <a:rPr lang="en-US" sz="2000" b="1">
                <a:solidFill>
                  <a:schemeClr val="bg1"/>
                </a:solidFill>
                <a:latin typeface="Calibri" pitchFamily="34" charset="0"/>
              </a:rPr>
              <a:t> if every distinct element value in </a:t>
            </a:r>
            <a:r>
              <a:rPr lang="en-US" sz="2000" b="1" i="1">
                <a:solidFill>
                  <a:srgbClr val="FF9900"/>
                </a:solidFill>
                <a:latin typeface="Calibri" pitchFamily="34" charset="0"/>
              </a:rPr>
              <a:t>d</a:t>
            </a:r>
            <a:r>
              <a:rPr lang="en-US" sz="2000" b="1">
                <a:solidFill>
                  <a:schemeClr val="bg1"/>
                </a:solidFill>
                <a:latin typeface="Calibri" pitchFamily="34" charset="0"/>
              </a:rPr>
              <a:t> appears at least </a:t>
            </a:r>
            <a:r>
              <a:rPr lang="en-US" sz="2000" b="1" i="1">
                <a:solidFill>
                  <a:srgbClr val="FF9900"/>
                </a:solidFill>
                <a:latin typeface="Calibri" pitchFamily="34" charset="0"/>
              </a:rPr>
              <a:t>k</a:t>
            </a:r>
            <a:r>
              <a:rPr lang="en-US" sz="2000" b="1">
                <a:solidFill>
                  <a:schemeClr val="bg1"/>
                </a:solidFill>
                <a:latin typeface="Calibri" pitchFamily="34" charset="0"/>
              </a:rPr>
              <a:t> times.</a:t>
            </a:r>
            <a:r>
              <a:rPr lang="en-US" sz="2000" b="1">
                <a:latin typeface="Calibri" pitchFamily="34" charset="0"/>
              </a:rPr>
              <a:t>     </a:t>
            </a:r>
          </a:p>
        </p:txBody>
      </p:sp>
      <p:sp>
        <p:nvSpPr>
          <p:cNvPr id="710728" name="Text Box 72"/>
          <p:cNvSpPr txBox="1">
            <a:spLocks noChangeArrowheads="1"/>
          </p:cNvSpPr>
          <p:nvPr/>
        </p:nvSpPr>
        <p:spPr bwMode="auto">
          <a:xfrm>
            <a:off x="2268538" y="1844675"/>
            <a:ext cx="46815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Calibri" pitchFamily="34" charset="0"/>
              </a:rPr>
              <a:t>[100,100, 100, 98, 98,15,15,15]</a:t>
            </a:r>
          </a:p>
        </p:txBody>
      </p:sp>
      <p:pic>
        <p:nvPicPr>
          <p:cNvPr id="17511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3716338"/>
            <a:ext cx="5494338" cy="234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0727" name="Text Box 71"/>
          <p:cNvSpPr txBox="1">
            <a:spLocks noChangeArrowheads="1"/>
          </p:cNvSpPr>
          <p:nvPr/>
        </p:nvSpPr>
        <p:spPr bwMode="auto">
          <a:xfrm>
            <a:off x="611188" y="2492375"/>
            <a:ext cx="8110537" cy="835025"/>
          </a:xfrm>
          <a:prstGeom prst="rect">
            <a:avLst/>
          </a:prstGeom>
          <a:solidFill>
            <a:srgbClr val="969696"/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 lIns="91282" tIns="45643" rIns="91282" bIns="45643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A graph G(V, E) is </a:t>
            </a:r>
            <a:r>
              <a:rPr lang="en-US" sz="2400" i="1">
                <a:solidFill>
                  <a:schemeClr val="bg1"/>
                </a:solidFill>
                <a:latin typeface="Calibri" pitchFamily="34" charset="0"/>
              </a:rPr>
              <a:t>k</a:t>
            </a:r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-degree anonymous if its degree sequence is </a:t>
            </a:r>
            <a:r>
              <a:rPr lang="en-US" sz="2400" i="1">
                <a:solidFill>
                  <a:schemeClr val="bg1"/>
                </a:solidFill>
                <a:latin typeface="Calibri" pitchFamily="34" charset="0"/>
              </a:rPr>
              <a:t>k</a:t>
            </a:r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-anonymous</a:t>
            </a:r>
            <a:endParaRPr lang="en-US" sz="2400" b="1">
              <a:solidFill>
                <a:schemeClr val="hlink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0728" grpId="0"/>
      <p:bldP spid="71072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49933-71C5-4A2E-9C7B-7D2A07A9AA6D}" type="slidenum">
              <a:rPr lang="en-US"/>
              <a:pPr/>
              <a:t>35</a:t>
            </a:fld>
            <a:endParaRPr lang="en-US"/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16013" y="188913"/>
            <a:ext cx="7705725" cy="1008062"/>
          </a:xfrm>
        </p:spPr>
        <p:txBody>
          <a:bodyPr/>
          <a:lstStyle/>
          <a:p>
            <a:r>
              <a:rPr lang="en-US" sz="3200"/>
              <a:t>Problem Definition</a:t>
            </a:r>
          </a:p>
        </p:txBody>
      </p:sp>
      <p:sp>
        <p:nvSpPr>
          <p:cNvPr id="173060" name="Text Box 4"/>
          <p:cNvSpPr txBox="1">
            <a:spLocks noChangeArrowheads="1"/>
          </p:cNvSpPr>
          <p:nvPr/>
        </p:nvSpPr>
        <p:spPr bwMode="auto">
          <a:xfrm>
            <a:off x="323850" y="1614488"/>
            <a:ext cx="8496300" cy="1565275"/>
          </a:xfrm>
          <a:prstGeom prst="rect">
            <a:avLst/>
          </a:prstGeom>
          <a:solidFill>
            <a:srgbClr val="969696"/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 lIns="91282" tIns="45643" rIns="91282" bIns="45643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Calibri" pitchFamily="34" charset="0"/>
              </a:rPr>
              <a:t>Given a graph </a:t>
            </a:r>
            <a:r>
              <a:rPr lang="en-US" sz="2400" b="1" i="1">
                <a:solidFill>
                  <a:srgbClr val="FF9900"/>
                </a:solidFill>
                <a:latin typeface="Calibri" pitchFamily="34" charset="0"/>
              </a:rPr>
              <a:t>G(V, E)</a:t>
            </a:r>
            <a:r>
              <a:rPr lang="en-US" sz="2400" b="1" i="1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b="1">
                <a:solidFill>
                  <a:schemeClr val="bg1"/>
                </a:solidFill>
                <a:latin typeface="Calibri" pitchFamily="34" charset="0"/>
              </a:rPr>
              <a:t>and an integer </a:t>
            </a:r>
            <a:r>
              <a:rPr lang="en-US" sz="2400" b="1" i="1">
                <a:solidFill>
                  <a:srgbClr val="FF9900"/>
                </a:solidFill>
                <a:latin typeface="Calibri" pitchFamily="34" charset="0"/>
              </a:rPr>
              <a:t>k</a:t>
            </a:r>
            <a:r>
              <a:rPr lang="en-US" sz="2400" b="1">
                <a:solidFill>
                  <a:schemeClr val="bg1"/>
                </a:solidFill>
                <a:latin typeface="Calibri" pitchFamily="34" charset="0"/>
              </a:rPr>
              <a:t>, modify G via a</a:t>
            </a:r>
            <a:r>
              <a:rPr lang="en-US" sz="2400" b="1">
                <a:latin typeface="Calibri" pitchFamily="34" charset="0"/>
              </a:rPr>
              <a:t> </a:t>
            </a:r>
            <a:r>
              <a:rPr lang="en-US" sz="2400" b="1">
                <a:solidFill>
                  <a:schemeClr val="bg1"/>
                </a:solidFill>
                <a:latin typeface="Calibri" pitchFamily="34" charset="0"/>
              </a:rPr>
              <a:t>set of </a:t>
            </a:r>
            <a:r>
              <a:rPr lang="en-US" sz="2400" b="1">
                <a:solidFill>
                  <a:schemeClr val="hlink"/>
                </a:solidFill>
                <a:latin typeface="Calibri" pitchFamily="34" charset="0"/>
              </a:rPr>
              <a:t>edge addition or deletion</a:t>
            </a:r>
            <a:r>
              <a:rPr lang="en-US" sz="2400" b="1">
                <a:solidFill>
                  <a:schemeClr val="bg1"/>
                </a:solidFill>
                <a:latin typeface="Calibri" pitchFamily="34" charset="0"/>
              </a:rPr>
              <a:t> operations to construct a new graph </a:t>
            </a:r>
            <a:r>
              <a:rPr lang="en-US" sz="2400" b="1" i="1">
                <a:solidFill>
                  <a:srgbClr val="FF9900"/>
                </a:solidFill>
                <a:latin typeface="Calibri" pitchFamily="34" charset="0"/>
              </a:rPr>
              <a:t>k-degree anonymous</a:t>
            </a:r>
            <a:r>
              <a:rPr lang="en-US" sz="2400" b="1">
                <a:solidFill>
                  <a:schemeClr val="bg1"/>
                </a:solidFill>
                <a:latin typeface="Calibri" pitchFamily="34" charset="0"/>
              </a:rPr>
              <a:t> graph  G’ in which every node u has the same degree with at least </a:t>
            </a:r>
            <a:r>
              <a:rPr lang="en-US" sz="2400" b="1" i="1">
                <a:solidFill>
                  <a:schemeClr val="bg1"/>
                </a:solidFill>
                <a:latin typeface="Calibri" pitchFamily="34" charset="0"/>
              </a:rPr>
              <a:t>k</a:t>
            </a:r>
            <a:r>
              <a:rPr lang="en-US" sz="2400" b="1">
                <a:solidFill>
                  <a:schemeClr val="bg1"/>
                </a:solidFill>
                <a:latin typeface="Calibri" pitchFamily="34" charset="0"/>
              </a:rPr>
              <a:t>-1 other nodes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942B4-07BA-44FC-962B-B2489E177F94}" type="slidenum">
              <a:rPr lang="en-US"/>
              <a:pPr/>
              <a:t>36</a:t>
            </a:fld>
            <a:endParaRPr lang="en-US"/>
          </a:p>
        </p:txBody>
      </p:sp>
      <p:sp>
        <p:nvSpPr>
          <p:cNvPr id="2488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16013" y="188913"/>
            <a:ext cx="7705725" cy="1008062"/>
          </a:xfrm>
        </p:spPr>
        <p:txBody>
          <a:bodyPr/>
          <a:lstStyle/>
          <a:p>
            <a:r>
              <a:rPr lang="en-US" sz="3200"/>
              <a:t>Problem Definition</a:t>
            </a:r>
          </a:p>
        </p:txBody>
      </p:sp>
      <p:sp>
        <p:nvSpPr>
          <p:cNvPr id="248835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755650" y="3500438"/>
            <a:ext cx="8229600" cy="1008062"/>
          </a:xfrm>
          <a:noFill/>
        </p:spPr>
        <p:txBody>
          <a:bodyPr/>
          <a:lstStyle/>
          <a:p>
            <a:r>
              <a:rPr lang="en-US" sz="2000"/>
              <a:t>Symmetric difference between graphs </a:t>
            </a:r>
            <a:r>
              <a:rPr lang="en-US" sz="2000" b="1" i="1">
                <a:solidFill>
                  <a:srgbClr val="0066FF"/>
                </a:solidFill>
              </a:rPr>
              <a:t>G(V,E)</a:t>
            </a:r>
            <a:r>
              <a:rPr lang="en-US" sz="2000"/>
              <a:t> and </a:t>
            </a:r>
            <a:r>
              <a:rPr lang="en-US" sz="2000" b="1" i="1">
                <a:solidFill>
                  <a:srgbClr val="0066FF"/>
                </a:solidFill>
              </a:rPr>
              <a:t>G’(V,E’)</a:t>
            </a:r>
            <a:r>
              <a:rPr lang="en-US" sz="2000"/>
              <a:t> :</a:t>
            </a:r>
          </a:p>
        </p:txBody>
      </p:sp>
      <p:sp>
        <p:nvSpPr>
          <p:cNvPr id="248836" name="Text Box 4"/>
          <p:cNvSpPr txBox="1">
            <a:spLocks noChangeArrowheads="1"/>
          </p:cNvSpPr>
          <p:nvPr/>
        </p:nvSpPr>
        <p:spPr bwMode="auto">
          <a:xfrm>
            <a:off x="0" y="981075"/>
            <a:ext cx="9144000" cy="2843213"/>
          </a:xfrm>
          <a:prstGeom prst="rect">
            <a:avLst/>
          </a:prstGeom>
          <a:solidFill>
            <a:srgbClr val="969696"/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 lIns="91282" tIns="45643" rIns="91282" bIns="45643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Calibri" pitchFamily="34" charset="0"/>
              </a:rPr>
              <a:t>Given a graph </a:t>
            </a:r>
            <a:r>
              <a:rPr lang="en-US" sz="2400" b="1" i="1">
                <a:solidFill>
                  <a:srgbClr val="FF9900"/>
                </a:solidFill>
                <a:latin typeface="Calibri" pitchFamily="34" charset="0"/>
              </a:rPr>
              <a:t>G(V, E)</a:t>
            </a:r>
            <a:r>
              <a:rPr lang="en-US" sz="2400" b="1" i="1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b="1">
                <a:solidFill>
                  <a:schemeClr val="bg1"/>
                </a:solidFill>
                <a:latin typeface="Calibri" pitchFamily="34" charset="0"/>
              </a:rPr>
              <a:t>and an integer </a:t>
            </a:r>
            <a:r>
              <a:rPr lang="en-US" sz="2400" b="1" i="1">
                <a:solidFill>
                  <a:srgbClr val="FF9900"/>
                </a:solidFill>
                <a:latin typeface="Calibri" pitchFamily="34" charset="0"/>
              </a:rPr>
              <a:t>k</a:t>
            </a:r>
            <a:r>
              <a:rPr lang="en-US" sz="2400" b="1">
                <a:solidFill>
                  <a:schemeClr val="bg1"/>
                </a:solidFill>
                <a:latin typeface="Calibri" pitchFamily="34" charset="0"/>
              </a:rPr>
              <a:t>, modify </a:t>
            </a:r>
            <a:r>
              <a:rPr lang="en-US" sz="2400" b="1" i="1">
                <a:solidFill>
                  <a:srgbClr val="FF9900"/>
                </a:solidFill>
                <a:latin typeface="Calibri" pitchFamily="34" charset="0"/>
              </a:rPr>
              <a:t>G</a:t>
            </a:r>
            <a:r>
              <a:rPr lang="en-US" sz="2400" b="1">
                <a:solidFill>
                  <a:schemeClr val="bg1"/>
                </a:solidFill>
                <a:latin typeface="Calibri" pitchFamily="34" charset="0"/>
              </a:rPr>
              <a:t> via a</a:t>
            </a:r>
            <a:r>
              <a:rPr lang="en-US" sz="2400" b="1">
                <a:latin typeface="Calibri" pitchFamily="34" charset="0"/>
              </a:rPr>
              <a:t> </a:t>
            </a:r>
            <a:r>
              <a:rPr lang="en-US" sz="2400" b="1">
                <a:solidFill>
                  <a:schemeClr val="hlink"/>
                </a:solidFill>
                <a:latin typeface="Calibri" pitchFamily="34" charset="0"/>
              </a:rPr>
              <a:t>minimal</a:t>
            </a:r>
            <a:r>
              <a:rPr lang="en-US" sz="2400" b="1">
                <a:latin typeface="Calibri" pitchFamily="34" charset="0"/>
              </a:rPr>
              <a:t> </a:t>
            </a:r>
            <a:r>
              <a:rPr lang="en-US" sz="2400" b="1">
                <a:solidFill>
                  <a:schemeClr val="bg1"/>
                </a:solidFill>
                <a:latin typeface="Calibri" pitchFamily="34" charset="0"/>
              </a:rPr>
              <a:t>set of </a:t>
            </a:r>
            <a:r>
              <a:rPr lang="en-US" sz="2400" b="1">
                <a:solidFill>
                  <a:schemeClr val="hlink"/>
                </a:solidFill>
                <a:latin typeface="Calibri" pitchFamily="34" charset="0"/>
              </a:rPr>
              <a:t>edge addition or deletion</a:t>
            </a:r>
            <a:r>
              <a:rPr lang="en-US" sz="2400" b="1">
                <a:solidFill>
                  <a:schemeClr val="bg1"/>
                </a:solidFill>
                <a:latin typeface="Calibri" pitchFamily="34" charset="0"/>
              </a:rPr>
              <a:t> operations to construct a new graph </a:t>
            </a:r>
            <a:r>
              <a:rPr lang="en-US" sz="2400" b="1" i="1">
                <a:solidFill>
                  <a:srgbClr val="FF9900"/>
                </a:solidFill>
                <a:latin typeface="Calibri" pitchFamily="34" charset="0"/>
              </a:rPr>
              <a:t>G’(V’, E’)</a:t>
            </a:r>
            <a:r>
              <a:rPr lang="en-US" sz="2400" b="1">
                <a:solidFill>
                  <a:schemeClr val="bg1"/>
                </a:solidFill>
                <a:latin typeface="Calibri" pitchFamily="34" charset="0"/>
              </a:rPr>
              <a:t> such that 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Calibri" pitchFamily="34" charset="0"/>
              </a:rPr>
              <a:t>	1) </a:t>
            </a:r>
            <a:r>
              <a:rPr lang="en-US" sz="2400" b="1" i="1">
                <a:solidFill>
                  <a:srgbClr val="FF9900"/>
                </a:solidFill>
                <a:latin typeface="Calibri" pitchFamily="34" charset="0"/>
              </a:rPr>
              <a:t>G’</a:t>
            </a:r>
            <a:r>
              <a:rPr lang="en-US" sz="2400" b="1">
                <a:solidFill>
                  <a:schemeClr val="bg1"/>
                </a:solidFill>
                <a:latin typeface="Calibri" pitchFamily="34" charset="0"/>
              </a:rPr>
              <a:t> is </a:t>
            </a:r>
            <a:r>
              <a:rPr lang="en-US" sz="2400" b="1" i="1">
                <a:solidFill>
                  <a:srgbClr val="FF9900"/>
                </a:solidFill>
                <a:latin typeface="Calibri" pitchFamily="34" charset="0"/>
              </a:rPr>
              <a:t>k</a:t>
            </a:r>
            <a:r>
              <a:rPr lang="en-US" sz="2400" b="1">
                <a:solidFill>
                  <a:schemeClr val="bg1"/>
                </a:solidFill>
                <a:latin typeface="Calibri" pitchFamily="34" charset="0"/>
              </a:rPr>
              <a:t>-degree anonymous; 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Calibri" pitchFamily="34" charset="0"/>
              </a:rPr>
              <a:t>	2) </a:t>
            </a:r>
            <a:r>
              <a:rPr lang="en-US" sz="2400" b="1" i="1">
                <a:solidFill>
                  <a:srgbClr val="FF9900"/>
                </a:solidFill>
                <a:latin typeface="Calibri" pitchFamily="34" charset="0"/>
              </a:rPr>
              <a:t>V’ = V</a:t>
            </a:r>
            <a:r>
              <a:rPr lang="en-US" sz="2400" b="1">
                <a:solidFill>
                  <a:schemeClr val="bg1"/>
                </a:solidFill>
                <a:latin typeface="Calibri" pitchFamily="34" charset="0"/>
              </a:rPr>
              <a:t>;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Calibri" pitchFamily="34" charset="0"/>
              </a:rPr>
              <a:t>	3) The </a:t>
            </a:r>
            <a:r>
              <a:rPr lang="en-US" sz="2400" b="1" i="1">
                <a:solidFill>
                  <a:schemeClr val="hlink"/>
                </a:solidFill>
                <a:latin typeface="Calibri" pitchFamily="34" charset="0"/>
              </a:rPr>
              <a:t>symmetric difference</a:t>
            </a:r>
            <a:r>
              <a:rPr lang="en-US" sz="2400" b="1">
                <a:solidFill>
                  <a:schemeClr val="bg1"/>
                </a:solidFill>
                <a:latin typeface="Calibri" pitchFamily="34" charset="0"/>
              </a:rPr>
              <a:t> of </a:t>
            </a:r>
            <a:r>
              <a:rPr lang="en-US" sz="2400" b="1" i="1">
                <a:solidFill>
                  <a:srgbClr val="FF9900"/>
                </a:solidFill>
                <a:latin typeface="Calibri" pitchFamily="34" charset="0"/>
              </a:rPr>
              <a:t>G</a:t>
            </a:r>
            <a:r>
              <a:rPr lang="en-US" sz="2400" b="1">
                <a:solidFill>
                  <a:schemeClr val="bg1"/>
                </a:solidFill>
                <a:latin typeface="Calibri" pitchFamily="34" charset="0"/>
              </a:rPr>
              <a:t> and </a:t>
            </a:r>
            <a:r>
              <a:rPr lang="en-US" sz="2400" b="1" i="1">
                <a:solidFill>
                  <a:srgbClr val="FF9900"/>
                </a:solidFill>
                <a:latin typeface="Calibri" pitchFamily="34" charset="0"/>
              </a:rPr>
              <a:t>G’</a:t>
            </a:r>
            <a:r>
              <a:rPr lang="en-US" sz="2400" b="1">
                <a:solidFill>
                  <a:schemeClr val="bg1"/>
                </a:solidFill>
                <a:latin typeface="Calibri" pitchFamily="34" charset="0"/>
              </a:rPr>
              <a:t> is as small as possible</a:t>
            </a:r>
          </a:p>
        </p:txBody>
      </p:sp>
      <p:graphicFrame>
        <p:nvGraphicFramePr>
          <p:cNvPr id="248837" name="Object 2"/>
          <p:cNvGraphicFramePr>
            <a:graphicFrameLocks noChangeAspect="1"/>
          </p:cNvGraphicFramePr>
          <p:nvPr>
            <p:ph sz="half" idx="4294967295"/>
          </p:nvPr>
        </p:nvGraphicFramePr>
        <p:xfrm>
          <a:off x="2339975" y="4149725"/>
          <a:ext cx="4176713" cy="431800"/>
        </p:xfrm>
        <a:graphic>
          <a:graphicData uri="http://schemas.openxmlformats.org/presentationml/2006/ole">
            <p:oleObj spid="_x0000_s433154" name="Equation" r:id="rId4" imgW="2095200" imgH="215640" progId="Equation.3">
              <p:embed/>
            </p:oleObj>
          </a:graphicData>
        </a:graphic>
      </p:graphicFrame>
      <p:sp>
        <p:nvSpPr>
          <p:cNvPr id="248838" name="Text Box 6"/>
          <p:cNvSpPr txBox="1">
            <a:spLocks noChangeArrowheads="1"/>
          </p:cNvSpPr>
          <p:nvPr/>
        </p:nvSpPr>
        <p:spPr bwMode="auto">
          <a:xfrm>
            <a:off x="971550" y="4868863"/>
            <a:ext cx="720090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Assumption: G: undirected, unlabeled, no self-loops or multiple-edges</a:t>
            </a:r>
          </a:p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Only edge </a:t>
            </a:r>
            <a:r>
              <a:rPr lang="en-US" b="1">
                <a:latin typeface="Calibri" pitchFamily="34" charset="0"/>
              </a:rPr>
              <a:t>additions</a:t>
            </a:r>
            <a:r>
              <a:rPr lang="en-US">
                <a:latin typeface="Calibri" pitchFamily="34" charset="0"/>
              </a:rPr>
              <a:t> -- SymDiff(G’, G) = |E’| - |E|</a:t>
            </a:r>
            <a:endParaRPr lang="el-GR">
              <a:latin typeface="Calibri" pitchFamily="34" charset="0"/>
            </a:endParaRPr>
          </a:p>
        </p:txBody>
      </p:sp>
      <p:sp>
        <p:nvSpPr>
          <p:cNvPr id="248839" name="Text Box 7"/>
          <p:cNvSpPr txBox="1">
            <a:spLocks noChangeArrowheads="1"/>
          </p:cNvSpPr>
          <p:nvPr/>
        </p:nvSpPr>
        <p:spPr bwMode="auto">
          <a:xfrm>
            <a:off x="1116013" y="5876925"/>
            <a:ext cx="68405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There is always a feasible solution </a:t>
            </a:r>
            <a:r>
              <a:rPr lang="en-US">
                <a:solidFill>
                  <a:srgbClr val="FF3300"/>
                </a:solidFill>
                <a:latin typeface="Calibri" pitchFamily="34" charset="0"/>
              </a:rPr>
              <a:t>(</a:t>
            </a:r>
            <a:r>
              <a:rPr lang="el-GR">
                <a:solidFill>
                  <a:srgbClr val="FF3300"/>
                </a:solidFill>
                <a:latin typeface="Calibri" pitchFamily="34" charset="0"/>
              </a:rPr>
              <a:t>ποια;)</a:t>
            </a:r>
            <a:endParaRPr lang="en-US">
              <a:solidFill>
                <a:srgbClr val="FF33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7918F-2CF7-4511-A6B7-730453024371}" type="slidenum">
              <a:rPr lang="en-US"/>
              <a:pPr/>
              <a:t>37</a:t>
            </a:fld>
            <a:endParaRPr lang="en-US"/>
          </a:p>
        </p:txBody>
      </p:sp>
      <p:sp>
        <p:nvSpPr>
          <p:cNvPr id="249858" name="Rectangle 2"/>
          <p:cNvSpPr>
            <a:spLocks noChangeArrowheads="1"/>
          </p:cNvSpPr>
          <p:nvPr/>
        </p:nvSpPr>
        <p:spPr bwMode="auto">
          <a:xfrm>
            <a:off x="328613" y="661988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sz="3600" b="1">
                <a:solidFill>
                  <a:schemeClr val="tx2"/>
                </a:solidFill>
                <a:latin typeface="Calibri" pitchFamily="34" charset="0"/>
              </a:rPr>
              <a:t>Degree-sequence anonymization</a:t>
            </a:r>
          </a:p>
        </p:txBody>
      </p:sp>
      <p:sp>
        <p:nvSpPr>
          <p:cNvPr id="710727" name="Text Box 71"/>
          <p:cNvSpPr txBox="1">
            <a:spLocks noChangeArrowheads="1"/>
          </p:cNvSpPr>
          <p:nvPr/>
        </p:nvSpPr>
        <p:spPr bwMode="auto">
          <a:xfrm>
            <a:off x="611188" y="2708275"/>
            <a:ext cx="8110537" cy="1200150"/>
          </a:xfrm>
          <a:prstGeom prst="rect">
            <a:avLst/>
          </a:prstGeom>
          <a:solidFill>
            <a:srgbClr val="969696"/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 lIns="91282" tIns="45643" rIns="91282" bIns="45643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[</a:t>
            </a:r>
            <a:r>
              <a:rPr lang="en-US" sz="2400">
                <a:solidFill>
                  <a:srgbClr val="0066FF"/>
                </a:solidFill>
                <a:latin typeface="Calibri" pitchFamily="34" charset="0"/>
              </a:rPr>
              <a:t>degree-sequence anonymization</a:t>
            </a:r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] Given degree sequence </a:t>
            </a:r>
            <a:r>
              <a:rPr lang="en-US" sz="2400" b="1" i="1">
                <a:solidFill>
                  <a:srgbClr val="FF9900"/>
                </a:solidFill>
                <a:latin typeface="Calibri" pitchFamily="34" charset="0"/>
              </a:rPr>
              <a:t>d</a:t>
            </a:r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, and integer</a:t>
            </a:r>
            <a:r>
              <a:rPr lang="en-US" sz="2400">
                <a:solidFill>
                  <a:srgbClr val="0066FF"/>
                </a:solidFill>
                <a:latin typeface="Calibri" pitchFamily="34" charset="0"/>
              </a:rPr>
              <a:t> </a:t>
            </a:r>
            <a:r>
              <a:rPr lang="en-US" sz="2400" b="1" i="1">
                <a:solidFill>
                  <a:srgbClr val="FF9900"/>
                </a:solidFill>
                <a:latin typeface="Calibri" pitchFamily="34" charset="0"/>
              </a:rPr>
              <a:t>k</a:t>
            </a:r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, construct </a:t>
            </a:r>
            <a:r>
              <a:rPr lang="en-US" sz="2400" b="1" i="1">
                <a:solidFill>
                  <a:srgbClr val="FF9900"/>
                </a:solidFill>
                <a:latin typeface="Calibri" pitchFamily="34" charset="0"/>
              </a:rPr>
              <a:t>k</a:t>
            </a:r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-anonymous sequence </a:t>
            </a:r>
            <a:r>
              <a:rPr lang="en-US" sz="2400" b="1" i="1">
                <a:solidFill>
                  <a:srgbClr val="FF9900"/>
                </a:solidFill>
                <a:latin typeface="Calibri" pitchFamily="34" charset="0"/>
              </a:rPr>
              <a:t>d’</a:t>
            </a:r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 such that </a:t>
            </a:r>
            <a:r>
              <a:rPr lang="en-US" sz="2400" b="1" i="1">
                <a:solidFill>
                  <a:srgbClr val="FF9900"/>
                </a:solidFill>
                <a:latin typeface="Calibri" pitchFamily="34" charset="0"/>
              </a:rPr>
              <a:t>||d’-d||</a:t>
            </a:r>
            <a:r>
              <a:rPr lang="en-US" sz="2400" b="1">
                <a:solidFill>
                  <a:srgbClr val="0066FF"/>
                </a:solidFill>
                <a:latin typeface="Calibri" pitchFamily="34" charset="0"/>
              </a:rPr>
              <a:t> </a:t>
            </a:r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(i.e., L</a:t>
            </a:r>
            <a:r>
              <a:rPr lang="en-US" sz="2400" baseline="-25000">
                <a:solidFill>
                  <a:schemeClr val="bg1"/>
                </a:solidFill>
                <a:latin typeface="Calibri" pitchFamily="34" charset="0"/>
              </a:rPr>
              <a:t>1</a:t>
            </a:r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(d’ – d))</a:t>
            </a:r>
            <a:r>
              <a:rPr lang="en-US" sz="2400" b="1">
                <a:solidFill>
                  <a:srgbClr val="0066FF"/>
                </a:solidFill>
                <a:latin typeface="Calibri" pitchFamily="34" charset="0"/>
              </a:rPr>
              <a:t> </a:t>
            </a:r>
            <a:r>
              <a:rPr lang="en-US" sz="2400" b="1">
                <a:solidFill>
                  <a:schemeClr val="hlink"/>
                </a:solidFill>
                <a:latin typeface="Calibri" pitchFamily="34" charset="0"/>
              </a:rPr>
              <a:t>is minimized</a:t>
            </a:r>
          </a:p>
        </p:txBody>
      </p:sp>
      <p:sp>
        <p:nvSpPr>
          <p:cNvPr id="710729" name="Text Box 73"/>
          <p:cNvSpPr txBox="1">
            <a:spLocks noChangeArrowheads="1"/>
          </p:cNvSpPr>
          <p:nvPr/>
        </p:nvSpPr>
        <p:spPr bwMode="auto">
          <a:xfrm>
            <a:off x="250825" y="1844675"/>
            <a:ext cx="8642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Calibri" pitchFamily="34" charset="0"/>
              </a:rPr>
              <a:t>Increase/decrease of degrees correspond to additions/deletions of edges</a:t>
            </a:r>
          </a:p>
        </p:txBody>
      </p:sp>
      <p:sp>
        <p:nvSpPr>
          <p:cNvPr id="249865" name="Text Box 9"/>
          <p:cNvSpPr txBox="1">
            <a:spLocks noChangeArrowheads="1"/>
          </p:cNvSpPr>
          <p:nvPr/>
        </p:nvSpPr>
        <p:spPr bwMode="auto">
          <a:xfrm>
            <a:off x="827088" y="4508500"/>
            <a:ext cx="5329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|E’| - |E| = ½ L</a:t>
            </a:r>
            <a:r>
              <a:rPr lang="en-US" baseline="-25000"/>
              <a:t>1</a:t>
            </a:r>
            <a:r>
              <a:rPr lang="en-US"/>
              <a:t>(d’ – d)</a:t>
            </a:r>
            <a:endParaRPr lang="el-GR"/>
          </a:p>
        </p:txBody>
      </p:sp>
      <p:sp>
        <p:nvSpPr>
          <p:cNvPr id="249866" name="Text Box 10"/>
          <p:cNvSpPr txBox="1">
            <a:spLocks noChangeArrowheads="1"/>
          </p:cNvSpPr>
          <p:nvPr/>
        </p:nvSpPr>
        <p:spPr bwMode="auto">
          <a:xfrm>
            <a:off x="468313" y="5373688"/>
            <a:ext cx="66246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Relax graph anonymization: E’ not a supergraph of E</a:t>
            </a:r>
            <a:endParaRPr lang="el-GR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0727" grpId="0" animBg="1"/>
      <p:bldP spid="71072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A0C83-A8D6-4E78-AAB0-ECE124BA603A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71600" y="764704"/>
            <a:ext cx="63367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Με λίγα λόγια …</a:t>
            </a:r>
          </a:p>
          <a:p>
            <a:endParaRPr lang="el-GR" dirty="0" smtClean="0"/>
          </a:p>
          <a:p>
            <a:r>
              <a:rPr lang="el-GR" dirty="0" smtClean="0"/>
              <a:t>Σε 2 βήματα</a:t>
            </a:r>
          </a:p>
          <a:p>
            <a:endParaRPr lang="el-GR" dirty="0" smtClean="0"/>
          </a:p>
          <a:p>
            <a:r>
              <a:rPr lang="en-US" dirty="0" smtClean="0"/>
              <a:t>Step 1: Given d -&gt; construct d’ (</a:t>
            </a:r>
            <a:r>
              <a:rPr lang="en-US" dirty="0" err="1" smtClean="0"/>
              <a:t>anonymized</a:t>
            </a:r>
            <a:r>
              <a:rPr lang="en-US" dirty="0" smtClean="0"/>
              <a:t>)</a:t>
            </a:r>
          </a:p>
          <a:p>
            <a:r>
              <a:rPr lang="en-US" dirty="0" smtClean="0"/>
              <a:t>Step 2: Given d’ -&gt; construct a graph with d’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Step 1: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Naïve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Greedy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Dynamic Programming solution</a:t>
            </a:r>
          </a:p>
          <a:p>
            <a:endParaRPr lang="en-US" dirty="0" smtClean="0"/>
          </a:p>
          <a:p>
            <a:r>
              <a:rPr lang="en-US" dirty="0" smtClean="0"/>
              <a:t>Step 2: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Start from G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Start from d’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Hybrid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59AA-CDEC-4604-A6E4-017AEDA57728}" type="slidenum">
              <a:rPr lang="en-US"/>
              <a:pPr/>
              <a:t>39</a:t>
            </a:fld>
            <a:endParaRPr lang="en-US"/>
          </a:p>
        </p:txBody>
      </p:sp>
      <p:graphicFrame>
        <p:nvGraphicFramePr>
          <p:cNvPr id="709666" name="Group 34"/>
          <p:cNvGraphicFramePr>
            <a:graphicFrameLocks noGrp="1"/>
          </p:cNvGraphicFramePr>
          <p:nvPr>
            <p:ph idx="4294967295"/>
          </p:nvPr>
        </p:nvGraphicFramePr>
        <p:xfrm>
          <a:off x="684213" y="1484313"/>
          <a:ext cx="7775575" cy="4760913"/>
        </p:xfrm>
        <a:graphic>
          <a:graphicData uri="http://schemas.openxmlformats.org/drawingml/2006/table">
            <a:tbl>
              <a:tblPr/>
              <a:tblGrid>
                <a:gridCol w="7775575"/>
              </a:tblGrid>
              <a:tr h="968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Input: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Graph 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with degree sequence 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cs typeface="Arial" charset="0"/>
                        </a:rPr>
                        <a:t>d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, integer 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Output: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k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-degree anonymous graph 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G’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marL="91282" marR="91282" marT="45643" marB="456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2538">
                <a:tc>
                  <a:txBody>
                    <a:bodyPr/>
                    <a:lstStyle/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AutoNum type="arabicPeriod"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[STEP 1: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Degree Sequence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Anonymization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]: 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Construct an (optimal) k-anonymous degree sequence </a:t>
                      </a: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d</a:t>
                      </a: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’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from the original degree sequence </a:t>
                      </a: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cs typeface="Arial" charset="0"/>
                        </a:rPr>
                        <a:t>d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AutoNum type="arabicPeriod"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[STEP 2: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Graph Construction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]: 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[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Construct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]: Given degree sequence </a:t>
                      </a: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d'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, construct a new graph </a:t>
                      </a: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1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(V, E</a:t>
                      </a:r>
                      <a:r>
                        <a:rPr kumimoji="0" lang="en-US" sz="2000" b="1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such that the degree sequence of </a:t>
                      </a: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1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is </a:t>
                      </a: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d‘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69696"/>
                          </a:solidFill>
                          <a:effectLst/>
                          <a:latin typeface="Arial" charset="0"/>
                          <a:cs typeface="Arial" charset="0"/>
                        </a:rPr>
                        <a:t>. </a:t>
                      </a:r>
                    </a:p>
                  </a:txBody>
                  <a:tcPr marL="91282" marR="91282" marT="45643" marB="456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091" name="Text Box 11"/>
          <p:cNvSpPr txBox="1">
            <a:spLocks noChangeArrowheads="1"/>
          </p:cNvSpPr>
          <p:nvPr/>
        </p:nvSpPr>
        <p:spPr bwMode="auto">
          <a:xfrm>
            <a:off x="395288" y="260350"/>
            <a:ext cx="7272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F3300"/>
                </a:solidFill>
                <a:latin typeface="Calibri" pitchFamily="34" charset="0"/>
              </a:rPr>
              <a:t>Graph Anonymization algorithm</a:t>
            </a:r>
            <a:endParaRPr lang="el-GR" sz="2400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174092" name="Text Box 12"/>
          <p:cNvSpPr txBox="1">
            <a:spLocks noChangeArrowheads="1"/>
          </p:cNvSpPr>
          <p:nvPr/>
        </p:nvSpPr>
        <p:spPr bwMode="auto">
          <a:xfrm>
            <a:off x="395288" y="908050"/>
            <a:ext cx="4752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Two steps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5D16B-2F29-4A24-9209-C9FB9BBFB4D1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468996" name="Text Box 4"/>
          <p:cNvSpPr txBox="1">
            <a:spLocks noChangeArrowheads="1"/>
          </p:cNvSpPr>
          <p:nvPr/>
        </p:nvSpPr>
        <p:spPr bwMode="auto">
          <a:xfrm>
            <a:off x="899592" y="260648"/>
            <a:ext cx="67691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rgbClr val="CC0000"/>
                </a:solidFill>
                <a:latin typeface="Garamond" pitchFamily="18" charset="0"/>
              </a:rPr>
              <a:t>Privacy Preserving Publishing</a:t>
            </a:r>
            <a:endParaRPr lang="el-GR" sz="2800" dirty="0">
              <a:solidFill>
                <a:srgbClr val="CC0000"/>
              </a:solidFill>
              <a:latin typeface="Garamond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836712"/>
            <a:ext cx="792088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Attacker</a:t>
            </a:r>
          </a:p>
          <a:p>
            <a:r>
              <a:rPr lang="en-US" dirty="0" smtClean="0"/>
              <a:t>	Background Knowledge</a:t>
            </a:r>
          </a:p>
          <a:p>
            <a:r>
              <a:rPr lang="en-US" dirty="0" smtClean="0"/>
              <a:t>		</a:t>
            </a:r>
            <a:r>
              <a:rPr lang="en-US" sz="1600" dirty="0" smtClean="0">
                <a:solidFill>
                  <a:srgbClr val="336699"/>
                </a:solidFill>
              </a:rPr>
              <a:t>participation in many networks</a:t>
            </a:r>
          </a:p>
          <a:p>
            <a:r>
              <a:rPr lang="en-US" dirty="0" smtClean="0"/>
              <a:t>	or</a:t>
            </a:r>
          </a:p>
          <a:p>
            <a:r>
              <a:rPr lang="en-US" dirty="0" smtClean="0"/>
              <a:t>	Specific Attack</a:t>
            </a:r>
          </a:p>
          <a:p>
            <a:r>
              <a:rPr lang="en-US" dirty="0" smtClean="0"/>
              <a:t>		</a:t>
            </a:r>
            <a:r>
              <a:rPr lang="en-US" sz="1600" b="1" dirty="0" smtClean="0">
                <a:solidFill>
                  <a:srgbClr val="336699"/>
                </a:solidFill>
              </a:rPr>
              <a:t>Types of Attacks</a:t>
            </a:r>
          </a:p>
          <a:p>
            <a:r>
              <a:rPr lang="en-US" sz="1600" dirty="0" smtClean="0">
                <a:solidFill>
                  <a:srgbClr val="336699"/>
                </a:solidFill>
              </a:rPr>
              <a:t>		structural</a:t>
            </a:r>
          </a:p>
          <a:p>
            <a:r>
              <a:rPr lang="en-US" sz="1600" dirty="0" smtClean="0">
                <a:solidFill>
                  <a:srgbClr val="336699"/>
                </a:solidFill>
              </a:rPr>
              <a:t>		examples:</a:t>
            </a:r>
            <a:r>
              <a:rPr lang="en-US" sz="1600" dirty="0" smtClean="0">
                <a:solidFill>
                  <a:srgbClr val="7030A0"/>
                </a:solidFill>
              </a:rPr>
              <a:t>	</a:t>
            </a:r>
          </a:p>
          <a:p>
            <a:pPr lvl="5">
              <a:buFont typeface="Wingdings" pitchFamily="2" charset="2"/>
              <a:buChar char="v"/>
            </a:pPr>
            <a:r>
              <a:rPr lang="en-US" sz="1600" dirty="0" smtClean="0">
                <a:solidFill>
                  <a:srgbClr val="7030A0"/>
                </a:solidFill>
              </a:rPr>
              <a:t> vertex refinement, </a:t>
            </a:r>
            <a:r>
              <a:rPr lang="en-US" sz="1600" dirty="0" err="1" smtClean="0">
                <a:solidFill>
                  <a:srgbClr val="7030A0"/>
                </a:solidFill>
              </a:rPr>
              <a:t>subgraph</a:t>
            </a:r>
            <a:r>
              <a:rPr lang="en-US" sz="1600" dirty="0" smtClean="0">
                <a:solidFill>
                  <a:srgbClr val="7030A0"/>
                </a:solidFill>
              </a:rPr>
              <a:t>, hub fingerprint</a:t>
            </a:r>
          </a:p>
          <a:p>
            <a:pPr lvl="5">
              <a:buFont typeface="Wingdings" pitchFamily="2" charset="2"/>
              <a:buChar char="v"/>
            </a:pPr>
            <a:r>
              <a:rPr lang="en-US" sz="1600" dirty="0" smtClean="0">
                <a:solidFill>
                  <a:srgbClr val="7030A0"/>
                </a:solidFill>
              </a:rPr>
              <a:t> degree</a:t>
            </a:r>
          </a:p>
          <a:p>
            <a:r>
              <a:rPr lang="en-US" sz="1600" dirty="0" smtClean="0">
                <a:solidFill>
                  <a:srgbClr val="336699"/>
                </a:solidFill>
              </a:rPr>
              <a:t>		active vs passive</a:t>
            </a:r>
          </a:p>
          <a:p>
            <a:r>
              <a:rPr lang="en-US" sz="1600" i="1" dirty="0" smtClean="0">
                <a:solidFill>
                  <a:srgbClr val="33CC33"/>
                </a:solidFill>
              </a:rPr>
              <a:t>Quasi Identifiers</a:t>
            </a:r>
          </a:p>
          <a:p>
            <a:endParaRPr lang="en-US" dirty="0" smtClean="0"/>
          </a:p>
          <a:p>
            <a:r>
              <a:rPr lang="en-US" dirty="0" smtClean="0"/>
              <a:t>Analysts</a:t>
            </a:r>
          </a:p>
          <a:p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Utility</a:t>
            </a:r>
          </a:p>
          <a:p>
            <a:r>
              <a:rPr lang="en-US" dirty="0" smtClean="0"/>
              <a:t>	Graph properties </a:t>
            </a:r>
            <a:endParaRPr lang="en-US" dirty="0" smtClean="0">
              <a:solidFill>
                <a:srgbClr val="7030A0"/>
              </a:solidFill>
            </a:endParaRPr>
          </a:p>
          <a:p>
            <a:pPr lvl="3"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7030A0"/>
                </a:solidFill>
              </a:rPr>
              <a:t> number of nodes/edges</a:t>
            </a:r>
          </a:p>
          <a:p>
            <a:pPr lvl="3"/>
            <a:r>
              <a:rPr lang="en-US" sz="1600" dirty="0" smtClean="0">
                <a:solidFill>
                  <a:srgbClr val="7030A0"/>
                </a:solidFill>
              </a:rPr>
              <a:t>Experimentally, also:</a:t>
            </a:r>
          </a:p>
          <a:p>
            <a:pPr lvl="3"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336699"/>
                </a:solidFill>
              </a:rPr>
              <a:t> average path length, network diameter</a:t>
            </a:r>
          </a:p>
          <a:p>
            <a:pPr lvl="3"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336699"/>
                </a:solidFill>
              </a:rPr>
              <a:t> clustering coefficient</a:t>
            </a:r>
          </a:p>
          <a:p>
            <a:pPr lvl="3"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336699"/>
                </a:solidFill>
              </a:rPr>
              <a:t> average degree, degree distribution</a:t>
            </a:r>
          </a:p>
          <a:p>
            <a:r>
              <a:rPr lang="en-US" dirty="0" smtClean="0"/>
              <a:t>	</a:t>
            </a:r>
            <a:endParaRPr lang="el-GR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ADCC0-D4A4-4151-9E06-2CAF248F59D6}" type="slidenum">
              <a:rPr lang="en-US"/>
              <a:pPr/>
              <a:t>40</a:t>
            </a:fld>
            <a:endParaRPr lang="en-US" dirty="0"/>
          </a:p>
        </p:txBody>
      </p:sp>
      <p:sp>
        <p:nvSpPr>
          <p:cNvPr id="837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3988" y="871538"/>
            <a:ext cx="8245475" cy="498475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degree-sequence </a:t>
            </a:r>
            <a:r>
              <a:rPr lang="en-US" sz="4000" dirty="0" err="1"/>
              <a:t>anonymization</a:t>
            </a:r>
            <a:endParaRPr lang="en-US" sz="4000" dirty="0"/>
          </a:p>
        </p:txBody>
      </p:sp>
      <p:sp>
        <p:nvSpPr>
          <p:cNvPr id="252933" name="Rectangle 4"/>
          <p:cNvSpPr>
            <a:spLocks noChangeArrowheads="1"/>
          </p:cNvSpPr>
          <p:nvPr/>
        </p:nvSpPr>
        <p:spPr bwMode="auto">
          <a:xfrm>
            <a:off x="395287" y="2132856"/>
            <a:ext cx="87487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0033CC"/>
                </a:solidFill>
                <a:latin typeface="Calibri" pitchFamily="34" charset="0"/>
              </a:rPr>
              <a:t>Greedy 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2000" b="1" dirty="0">
              <a:solidFill>
                <a:srgbClr val="0033CC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000" dirty="0">
                <a:latin typeface="Calibri" pitchFamily="34" charset="0"/>
              </a:rPr>
              <a:t>Form a group with the first k, for the k+1, consider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000" dirty="0" err="1">
                <a:latin typeface="Calibri" pitchFamily="34" charset="0"/>
              </a:rPr>
              <a:t>C</a:t>
            </a:r>
            <a:r>
              <a:rPr lang="en-US" sz="2000" baseline="-25000" dirty="0" err="1">
                <a:latin typeface="Calibri" pitchFamily="34" charset="0"/>
              </a:rPr>
              <a:t>merge</a:t>
            </a:r>
            <a:r>
              <a:rPr lang="en-US" sz="2000" dirty="0">
                <a:latin typeface="Calibri" pitchFamily="34" charset="0"/>
              </a:rPr>
              <a:t> = (d(1) – d(k+1)) + I(k+2, 2k+1) – </a:t>
            </a:r>
            <a:r>
              <a:rPr lang="en-US" sz="2000" dirty="0" err="1">
                <a:latin typeface="Calibri" pitchFamily="34" charset="0"/>
              </a:rPr>
              <a:t>C</a:t>
            </a:r>
            <a:r>
              <a:rPr lang="en-US" sz="2000" baseline="-25000" dirty="0" err="1">
                <a:latin typeface="Calibri" pitchFamily="34" charset="0"/>
              </a:rPr>
              <a:t>new</a:t>
            </a:r>
            <a:r>
              <a:rPr lang="en-US" sz="2000" dirty="0">
                <a:latin typeface="Calibri" pitchFamily="34" charset="0"/>
              </a:rPr>
              <a:t>(k+1, 2k)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25134-C26F-4795-B469-819499A06221}" type="slidenum">
              <a:rPr lang="en-US"/>
              <a:pPr/>
              <a:t>41</a:t>
            </a:fld>
            <a:endParaRPr lang="en-US"/>
          </a:p>
        </p:txBody>
      </p:sp>
      <p:sp>
        <p:nvSpPr>
          <p:cNvPr id="837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476250"/>
            <a:ext cx="8245475" cy="498475"/>
          </a:xfrm>
        </p:spPr>
        <p:txBody>
          <a:bodyPr>
            <a:normAutofit fontScale="90000"/>
          </a:bodyPr>
          <a:lstStyle/>
          <a:p>
            <a:r>
              <a:rPr lang="en-US" sz="4000"/>
              <a:t>DP for degree-sequence anonymization</a:t>
            </a:r>
          </a:p>
        </p:txBody>
      </p:sp>
      <p:sp>
        <p:nvSpPr>
          <p:cNvPr id="386052" name="Rectangle 18"/>
          <p:cNvSpPr>
            <a:spLocks noChangeArrowheads="1"/>
          </p:cNvSpPr>
          <p:nvPr/>
        </p:nvSpPr>
        <p:spPr bwMode="auto">
          <a:xfrm>
            <a:off x="179388" y="2060575"/>
            <a:ext cx="86868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000" b="1" i="1">
                <a:solidFill>
                  <a:srgbClr val="0033CC"/>
                </a:solidFill>
                <a:latin typeface="Calibri" pitchFamily="34" charset="0"/>
              </a:rPr>
              <a:t>DA(1, j)</a:t>
            </a:r>
            <a:r>
              <a:rPr lang="en-US" sz="2000">
                <a:latin typeface="Calibri" pitchFamily="34" charset="0"/>
              </a:rPr>
              <a:t>: the optimal degree anonymization of subsequence d(1, j)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000" b="1" i="1">
                <a:solidFill>
                  <a:srgbClr val="0033CC"/>
                </a:solidFill>
                <a:latin typeface="Calibri" pitchFamily="34" charset="0"/>
              </a:rPr>
              <a:t>DA(1, n)</a:t>
            </a:r>
            <a:r>
              <a:rPr lang="en-US" sz="2000">
                <a:latin typeface="Calibri" pitchFamily="34" charset="0"/>
              </a:rPr>
              <a:t>: the optimal degree-sequence anonymization cost </a:t>
            </a:r>
          </a:p>
        </p:txBody>
      </p:sp>
      <p:sp>
        <p:nvSpPr>
          <p:cNvPr id="386053" name="Rectangle 19"/>
          <p:cNvSpPr>
            <a:spLocks noChangeArrowheads="1"/>
          </p:cNvSpPr>
          <p:nvPr/>
        </p:nvSpPr>
        <p:spPr bwMode="auto">
          <a:xfrm>
            <a:off x="107950" y="2924175"/>
            <a:ext cx="86868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000" b="1" i="1">
                <a:solidFill>
                  <a:srgbClr val="0033CC"/>
                </a:solidFill>
                <a:latin typeface="Calibri" pitchFamily="34" charset="0"/>
              </a:rPr>
              <a:t>I(i, j)</a:t>
            </a:r>
            <a:r>
              <a:rPr lang="en-US" sz="2000">
                <a:latin typeface="Calibri" pitchFamily="34" charset="0"/>
              </a:rPr>
              <a:t>: anonymization cost when all nodes </a:t>
            </a:r>
            <a:r>
              <a:rPr lang="en-US" sz="2000">
                <a:solidFill>
                  <a:srgbClr val="0033CC"/>
                </a:solidFill>
                <a:latin typeface="Calibri" pitchFamily="34" charset="0"/>
              </a:rPr>
              <a:t>i, i+1, …, j</a:t>
            </a:r>
            <a:r>
              <a:rPr lang="en-US" sz="2000">
                <a:latin typeface="Calibri" pitchFamily="34" charset="0"/>
              </a:rPr>
              <a:t> are put in the same anonymized group</a:t>
            </a:r>
            <a:endParaRPr lang="en-US" sz="2000" b="1">
              <a:solidFill>
                <a:srgbClr val="0033CC"/>
              </a:solidFill>
              <a:latin typeface="Calibri" pitchFamily="34" charset="0"/>
            </a:endParaRPr>
          </a:p>
        </p:txBody>
      </p:sp>
      <p:graphicFrame>
        <p:nvGraphicFramePr>
          <p:cNvPr id="386057" name="Object 4"/>
          <p:cNvGraphicFramePr>
            <a:graphicFrameLocks noChangeAspect="1"/>
          </p:cNvGraphicFramePr>
          <p:nvPr/>
        </p:nvGraphicFramePr>
        <p:xfrm>
          <a:off x="1403350" y="5157788"/>
          <a:ext cx="5097463" cy="481012"/>
        </p:xfrm>
        <a:graphic>
          <a:graphicData uri="http://schemas.openxmlformats.org/presentationml/2006/ole">
            <p:oleObj spid="_x0000_s435202" name="Equation" r:id="rId4" imgW="2958840" imgH="279360" progId="Equation.3">
              <p:embed/>
            </p:oleObj>
          </a:graphicData>
        </a:graphic>
      </p:graphicFrame>
      <p:sp>
        <p:nvSpPr>
          <p:cNvPr id="386058" name="Text Box 10"/>
          <p:cNvSpPr txBox="1">
            <a:spLocks noChangeArrowheads="1"/>
          </p:cNvSpPr>
          <p:nvPr/>
        </p:nvSpPr>
        <p:spPr bwMode="auto">
          <a:xfrm>
            <a:off x="179388" y="3716338"/>
            <a:ext cx="5867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For i </a:t>
            </a:r>
            <a:r>
              <a:rPr lang="en-US" sz="1400">
                <a:sym typeface="Symbol" pitchFamily="18" charset="2"/>
              </a:rPr>
              <a:t>&lt; 2k (impossible to construct 2 different groups of size k)</a:t>
            </a:r>
          </a:p>
        </p:txBody>
      </p:sp>
      <p:graphicFrame>
        <p:nvGraphicFramePr>
          <p:cNvPr id="386059" name="Object 2"/>
          <p:cNvGraphicFramePr>
            <a:graphicFrameLocks noChangeAspect="1"/>
          </p:cNvGraphicFramePr>
          <p:nvPr/>
        </p:nvGraphicFramePr>
        <p:xfrm>
          <a:off x="2916238" y="4149725"/>
          <a:ext cx="1711325" cy="355600"/>
        </p:xfrm>
        <a:graphic>
          <a:graphicData uri="http://schemas.openxmlformats.org/presentationml/2006/ole">
            <p:oleObj spid="_x0000_s435203" name="Equation" r:id="rId5" imgW="977760" imgH="203040" progId="Equation.3">
              <p:embed/>
            </p:oleObj>
          </a:graphicData>
        </a:graphic>
      </p:graphicFrame>
      <p:sp>
        <p:nvSpPr>
          <p:cNvPr id="386060" name="Text Box 12"/>
          <p:cNvSpPr txBox="1">
            <a:spLocks noChangeArrowheads="1"/>
          </p:cNvSpPr>
          <p:nvPr/>
        </p:nvSpPr>
        <p:spPr bwMode="auto">
          <a:xfrm>
            <a:off x="179388" y="4508500"/>
            <a:ext cx="5867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For i </a:t>
            </a:r>
            <a:r>
              <a:rPr lang="en-US" sz="1400">
                <a:sym typeface="Symbol" pitchFamily="18" charset="2"/>
              </a:rPr>
              <a:t> 2k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ADCC0-D4A4-4151-9E06-2CAF248F59D6}" type="slidenum">
              <a:rPr lang="en-US"/>
              <a:pPr/>
              <a:t>42</a:t>
            </a:fld>
            <a:endParaRPr lang="en-US"/>
          </a:p>
        </p:txBody>
      </p:sp>
      <p:sp>
        <p:nvSpPr>
          <p:cNvPr id="837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3988" y="871538"/>
            <a:ext cx="8245475" cy="498475"/>
          </a:xfrm>
        </p:spPr>
        <p:txBody>
          <a:bodyPr>
            <a:normAutofit fontScale="90000"/>
          </a:bodyPr>
          <a:lstStyle/>
          <a:p>
            <a:r>
              <a:rPr lang="en-US" sz="4000"/>
              <a:t>DP for degree-sequence anonymization</a:t>
            </a:r>
          </a:p>
        </p:txBody>
      </p:sp>
      <p:sp>
        <p:nvSpPr>
          <p:cNvPr id="252933" name="Rectangle 4"/>
          <p:cNvSpPr>
            <a:spLocks noChangeArrowheads="1"/>
          </p:cNvSpPr>
          <p:nvPr/>
        </p:nvSpPr>
        <p:spPr bwMode="auto">
          <a:xfrm>
            <a:off x="250825" y="5084763"/>
            <a:ext cx="87487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000" dirty="0">
                <a:latin typeface="Calibri" pitchFamily="34" charset="0"/>
              </a:rPr>
              <a:t>Additional bookkeeping -&gt; Dynamic Programming with </a:t>
            </a:r>
            <a:r>
              <a:rPr lang="en-US" sz="2000" b="1" dirty="0">
                <a:solidFill>
                  <a:srgbClr val="0033CC"/>
                </a:solidFill>
                <a:latin typeface="Calibri" pitchFamily="34" charset="0"/>
              </a:rPr>
              <a:t>O(</a:t>
            </a:r>
            <a:r>
              <a:rPr lang="en-US" sz="2000" b="1" dirty="0" err="1">
                <a:solidFill>
                  <a:srgbClr val="0033CC"/>
                </a:solidFill>
                <a:latin typeface="Calibri" pitchFamily="34" charset="0"/>
              </a:rPr>
              <a:t>nk</a:t>
            </a:r>
            <a:r>
              <a:rPr lang="en-US" sz="2000" b="1" dirty="0" smtClean="0">
                <a:solidFill>
                  <a:srgbClr val="0033CC"/>
                </a:solidFill>
                <a:latin typeface="Calibri" pitchFamily="34" charset="0"/>
              </a:rPr>
              <a:t>)</a:t>
            </a:r>
            <a:endParaRPr lang="en-US" sz="2000" b="1" dirty="0">
              <a:solidFill>
                <a:srgbClr val="0033CC"/>
              </a:solidFill>
              <a:latin typeface="Calibri" pitchFamily="34" charset="0"/>
            </a:endParaRPr>
          </a:p>
        </p:txBody>
      </p:sp>
      <p:graphicFrame>
        <p:nvGraphicFramePr>
          <p:cNvPr id="252934" name="Object 4"/>
          <p:cNvGraphicFramePr>
            <a:graphicFrameLocks noChangeAspect="1"/>
          </p:cNvGraphicFramePr>
          <p:nvPr>
            <p:ph sz="half" idx="4294967295"/>
          </p:nvPr>
        </p:nvGraphicFramePr>
        <p:xfrm>
          <a:off x="1866900" y="4292600"/>
          <a:ext cx="4573588" cy="503238"/>
        </p:xfrm>
        <a:graphic>
          <a:graphicData uri="http://schemas.openxmlformats.org/presentationml/2006/ole">
            <p:oleObj spid="_x0000_s436226" name="Equation" r:id="rId4" imgW="2654280" imgH="291960" progId="Equation.3">
              <p:embed/>
            </p:oleObj>
          </a:graphicData>
        </a:graphic>
      </p:graphicFrame>
      <p:graphicFrame>
        <p:nvGraphicFramePr>
          <p:cNvPr id="252942" name="Object 4"/>
          <p:cNvGraphicFramePr>
            <a:graphicFrameLocks noChangeAspect="1"/>
          </p:cNvGraphicFramePr>
          <p:nvPr/>
        </p:nvGraphicFramePr>
        <p:xfrm>
          <a:off x="468313" y="2060575"/>
          <a:ext cx="5097462" cy="481013"/>
        </p:xfrm>
        <a:graphic>
          <a:graphicData uri="http://schemas.openxmlformats.org/presentationml/2006/ole">
            <p:oleObj spid="_x0000_s436227" name="Equation" r:id="rId5" imgW="2958840" imgH="279360" progId="Equation.3">
              <p:embed/>
            </p:oleObj>
          </a:graphicData>
        </a:graphic>
      </p:graphicFrame>
      <p:graphicFrame>
        <p:nvGraphicFramePr>
          <p:cNvPr id="252943" name="Object 2"/>
          <p:cNvGraphicFramePr>
            <a:graphicFrameLocks noChangeAspect="1"/>
          </p:cNvGraphicFramePr>
          <p:nvPr/>
        </p:nvGraphicFramePr>
        <p:xfrm>
          <a:off x="468313" y="1700213"/>
          <a:ext cx="1711325" cy="355600"/>
        </p:xfrm>
        <a:graphic>
          <a:graphicData uri="http://schemas.openxmlformats.org/presentationml/2006/ole">
            <p:oleObj spid="_x0000_s436228" name="Equation" r:id="rId6" imgW="977760" imgH="203040" progId="Equation.3">
              <p:embed/>
            </p:oleObj>
          </a:graphicData>
        </a:graphic>
      </p:graphicFrame>
      <p:sp>
        <p:nvSpPr>
          <p:cNvPr id="252944" name="Text Box 16"/>
          <p:cNvSpPr txBox="1">
            <a:spLocks noChangeArrowheads="1"/>
          </p:cNvSpPr>
          <p:nvPr/>
        </p:nvSpPr>
        <p:spPr bwMode="auto">
          <a:xfrm>
            <a:off x="468313" y="2636838"/>
            <a:ext cx="7920037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Can be improved, no anonymous groups should be of size larger than 2k-1</a:t>
            </a:r>
          </a:p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We do not have to consider all the combinations of I(i, j) pairs, but for every i, only j’s such that k </a:t>
            </a:r>
            <a:r>
              <a:rPr lang="en-US">
                <a:latin typeface="Calibri" pitchFamily="34" charset="0"/>
                <a:sym typeface="Symbol" pitchFamily="18" charset="2"/>
              </a:rPr>
              <a:t> </a:t>
            </a:r>
            <a:r>
              <a:rPr lang="en-US">
                <a:latin typeface="Calibri" pitchFamily="34" charset="0"/>
              </a:rPr>
              <a:t>j – i + 1 </a:t>
            </a:r>
            <a:r>
              <a:rPr lang="en-US">
                <a:latin typeface="Calibri" pitchFamily="34" charset="0"/>
                <a:sym typeface="Symbol" pitchFamily="18" charset="2"/>
              </a:rPr>
              <a:t> </a:t>
            </a:r>
            <a:r>
              <a:rPr lang="en-US">
                <a:latin typeface="Calibri" pitchFamily="34" charset="0"/>
              </a:rPr>
              <a:t>2k-1 </a:t>
            </a:r>
          </a:p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O(n</a:t>
            </a:r>
            <a:r>
              <a:rPr lang="en-US" baseline="30000">
                <a:latin typeface="Calibri" pitchFamily="34" charset="0"/>
              </a:rPr>
              <a:t>2</a:t>
            </a:r>
            <a:r>
              <a:rPr lang="en-US">
                <a:latin typeface="Calibri" pitchFamily="34" charset="0"/>
              </a:rPr>
              <a:t>) -&gt; (Onk)</a:t>
            </a:r>
            <a:endParaRPr lang="el-GR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A0C83-A8D6-4E78-AAB0-ECE124BA603A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71600" y="764704"/>
            <a:ext cx="63367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Με λίγα λόγια …</a:t>
            </a:r>
          </a:p>
          <a:p>
            <a:endParaRPr lang="el-GR" dirty="0" smtClean="0"/>
          </a:p>
          <a:p>
            <a:r>
              <a:rPr lang="el-GR" dirty="0" smtClean="0"/>
              <a:t>Σε 2 βήματα</a:t>
            </a:r>
          </a:p>
          <a:p>
            <a:endParaRPr lang="el-GR" dirty="0" smtClean="0"/>
          </a:p>
          <a:p>
            <a:r>
              <a:rPr lang="en-US" dirty="0" smtClean="0"/>
              <a:t>Step 1: Given d -&gt; construct d’ (</a:t>
            </a:r>
            <a:r>
              <a:rPr lang="en-US" dirty="0" err="1" smtClean="0"/>
              <a:t>anonymized</a:t>
            </a:r>
            <a:r>
              <a:rPr lang="en-US" dirty="0" smtClean="0"/>
              <a:t>)</a:t>
            </a:r>
          </a:p>
          <a:p>
            <a:r>
              <a:rPr lang="en-US" dirty="0" smtClean="0"/>
              <a:t>Step 2: Given d’ -&gt; construct a graph with d’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969696"/>
                </a:solidFill>
              </a:rPr>
              <a:t>Step 1: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969696"/>
                </a:solidFill>
              </a:rPr>
              <a:t> Naïve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969696"/>
                </a:solidFill>
              </a:rPr>
              <a:t> Greedy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969696"/>
                </a:solidFill>
              </a:rPr>
              <a:t> Dynamic Programming solution</a:t>
            </a:r>
          </a:p>
          <a:p>
            <a:endParaRPr lang="en-US" dirty="0" smtClean="0"/>
          </a:p>
          <a:p>
            <a:r>
              <a:rPr lang="en-US" dirty="0" smtClean="0"/>
              <a:t>Step 2: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Start from G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Start from d’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Hybrid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B6E4-4D87-46D8-ADDC-5AA09215DB42}" type="slidenum">
              <a:rPr lang="en-US"/>
              <a:pPr/>
              <a:t>44</a:t>
            </a:fld>
            <a:endParaRPr lang="en-US"/>
          </a:p>
        </p:txBody>
      </p:sp>
      <p:sp>
        <p:nvSpPr>
          <p:cNvPr id="8192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Are all degree sequences realizable?</a:t>
            </a:r>
          </a:p>
        </p:txBody>
      </p:sp>
      <p:sp>
        <p:nvSpPr>
          <p:cNvPr id="819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70088"/>
            <a:ext cx="8229600" cy="44116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A degree sequence </a:t>
            </a:r>
            <a:r>
              <a:rPr lang="en-US" b="1" i="1">
                <a:solidFill>
                  <a:srgbClr val="0066FF"/>
                </a:solidFill>
              </a:rPr>
              <a:t>d</a:t>
            </a:r>
            <a:r>
              <a:rPr lang="en-US"/>
              <a:t> is </a:t>
            </a:r>
            <a:r>
              <a:rPr lang="en-US" b="1">
                <a:solidFill>
                  <a:srgbClr val="009900"/>
                </a:solidFill>
              </a:rPr>
              <a:t>realizable</a:t>
            </a:r>
            <a:r>
              <a:rPr lang="en-US"/>
              <a:t> if there exists a simple undirected graph with nodes having degree sequence </a:t>
            </a:r>
            <a:r>
              <a:rPr lang="en-US" b="1" i="1">
                <a:solidFill>
                  <a:srgbClr val="0066FF"/>
                </a:solidFill>
              </a:rPr>
              <a:t>d.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Not all vectors of integers are realizable degree sequences</a:t>
            </a:r>
          </a:p>
          <a:p>
            <a:pPr lvl="1">
              <a:lnSpc>
                <a:spcPct val="90000"/>
              </a:lnSpc>
            </a:pPr>
            <a:r>
              <a:rPr lang="en-US"/>
              <a:t>d = {4,2,2,2,1} ?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How can we decide?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F592-8C9A-4950-A47D-C24AB33ADEB4}" type="slidenum">
              <a:rPr lang="en-US"/>
              <a:pPr/>
              <a:t>45</a:t>
            </a:fld>
            <a:endParaRPr lang="en-US"/>
          </a:p>
        </p:txBody>
      </p:sp>
      <p:sp>
        <p:nvSpPr>
          <p:cNvPr id="7127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3988" y="871538"/>
            <a:ext cx="8245475" cy="498475"/>
          </a:xfrm>
        </p:spPr>
        <p:txBody>
          <a:bodyPr>
            <a:normAutofit fontScale="90000"/>
          </a:bodyPr>
          <a:lstStyle/>
          <a:p>
            <a:r>
              <a:rPr lang="en-US" sz="4000"/>
              <a:t>Realizability of degree sequences</a:t>
            </a:r>
          </a:p>
        </p:txBody>
      </p:sp>
      <p:sp>
        <p:nvSpPr>
          <p:cNvPr id="253955" name="Text Box 3"/>
          <p:cNvSpPr txBox="1">
            <a:spLocks noChangeArrowheads="1"/>
          </p:cNvSpPr>
          <p:nvPr/>
        </p:nvSpPr>
        <p:spPr bwMode="auto">
          <a:xfrm>
            <a:off x="468313" y="1900238"/>
            <a:ext cx="8135937" cy="1889125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 lIns="91282" tIns="45643" rIns="91282" bIns="45643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latin typeface="Calibri" pitchFamily="34" charset="0"/>
              </a:rPr>
              <a:t>[</a:t>
            </a:r>
            <a:r>
              <a:rPr lang="en-US" sz="2000" b="1">
                <a:solidFill>
                  <a:schemeClr val="tx2"/>
                </a:solidFill>
                <a:latin typeface="Calibri" pitchFamily="34" charset="0"/>
              </a:rPr>
              <a:t>Erdös and Gallai</a:t>
            </a:r>
            <a:r>
              <a:rPr lang="en-US" sz="2000">
                <a:latin typeface="Calibri" pitchFamily="34" charset="0"/>
              </a:rPr>
              <a:t>] A degree sequence </a:t>
            </a:r>
            <a:r>
              <a:rPr lang="en-US" sz="2000" b="1" i="1">
                <a:latin typeface="Calibri" pitchFamily="34" charset="0"/>
              </a:rPr>
              <a:t>d</a:t>
            </a:r>
            <a:r>
              <a:rPr lang="en-US" sz="2000">
                <a:latin typeface="Calibri" pitchFamily="34" charset="0"/>
              </a:rPr>
              <a:t> with </a:t>
            </a:r>
            <a:r>
              <a:rPr kumimoji="1" lang="en-US" sz="2000" b="1" i="1">
                <a:latin typeface="Calibri" pitchFamily="34" charset="0"/>
              </a:rPr>
              <a:t>d</a:t>
            </a:r>
            <a:r>
              <a:rPr kumimoji="1" lang="en-US" sz="2000">
                <a:latin typeface="Calibri" pitchFamily="34" charset="0"/>
              </a:rPr>
              <a:t>(</a:t>
            </a:r>
            <a:r>
              <a:rPr kumimoji="1" lang="en-US" sz="2000" i="1">
                <a:latin typeface="Calibri" pitchFamily="34" charset="0"/>
              </a:rPr>
              <a:t>1</a:t>
            </a:r>
            <a:r>
              <a:rPr kumimoji="1" lang="en-US" sz="2000">
                <a:latin typeface="Calibri" pitchFamily="34" charset="0"/>
              </a:rPr>
              <a:t>) ≥ </a:t>
            </a:r>
            <a:r>
              <a:rPr kumimoji="1" lang="en-US" sz="2000" b="1" i="1">
                <a:latin typeface="Calibri" pitchFamily="34" charset="0"/>
              </a:rPr>
              <a:t>d</a:t>
            </a:r>
            <a:r>
              <a:rPr kumimoji="1" lang="en-US" sz="2000">
                <a:latin typeface="Calibri" pitchFamily="34" charset="0"/>
              </a:rPr>
              <a:t>(</a:t>
            </a:r>
            <a:r>
              <a:rPr kumimoji="1" lang="en-US" sz="2000" i="1">
                <a:latin typeface="Calibri" pitchFamily="34" charset="0"/>
              </a:rPr>
              <a:t>2</a:t>
            </a:r>
            <a:r>
              <a:rPr kumimoji="1" lang="en-US" sz="2000">
                <a:latin typeface="Calibri" pitchFamily="34" charset="0"/>
              </a:rPr>
              <a:t>) ≥… ≥ </a:t>
            </a:r>
            <a:r>
              <a:rPr kumimoji="1" lang="en-US" sz="2000" b="1" i="1">
                <a:latin typeface="Calibri" pitchFamily="34" charset="0"/>
              </a:rPr>
              <a:t>d</a:t>
            </a:r>
            <a:r>
              <a:rPr kumimoji="1" lang="en-US" sz="2000">
                <a:latin typeface="Calibri" pitchFamily="34" charset="0"/>
              </a:rPr>
              <a:t>(</a:t>
            </a:r>
            <a:r>
              <a:rPr kumimoji="1" lang="en-US" sz="2000" i="1">
                <a:latin typeface="Calibri" pitchFamily="34" charset="0"/>
              </a:rPr>
              <a:t>i</a:t>
            </a:r>
            <a:r>
              <a:rPr kumimoji="1" lang="en-US" sz="2000">
                <a:latin typeface="Calibri" pitchFamily="34" charset="0"/>
              </a:rPr>
              <a:t>) ≥… ≥ </a:t>
            </a:r>
            <a:r>
              <a:rPr kumimoji="1" lang="en-US" sz="2000" b="1" i="1">
                <a:latin typeface="Calibri" pitchFamily="34" charset="0"/>
              </a:rPr>
              <a:t>d</a:t>
            </a:r>
            <a:r>
              <a:rPr kumimoji="1" lang="en-US" sz="2000">
                <a:latin typeface="Calibri" pitchFamily="34" charset="0"/>
              </a:rPr>
              <a:t>(</a:t>
            </a:r>
            <a:r>
              <a:rPr kumimoji="1" lang="en-US" sz="2000" i="1">
                <a:latin typeface="Calibri" pitchFamily="34" charset="0"/>
              </a:rPr>
              <a:t>n</a:t>
            </a:r>
            <a:r>
              <a:rPr kumimoji="1" lang="en-US" sz="2000">
                <a:latin typeface="Calibri" pitchFamily="34" charset="0"/>
              </a:rPr>
              <a:t>) and </a:t>
            </a:r>
            <a:r>
              <a:rPr kumimoji="1" lang="el-GR" sz="2000">
                <a:latin typeface="Calibri" pitchFamily="34" charset="0"/>
              </a:rPr>
              <a:t>Σ</a:t>
            </a:r>
            <a:r>
              <a:rPr kumimoji="1" lang="en-US" sz="2000" b="1" i="1">
                <a:latin typeface="Calibri" pitchFamily="34" charset="0"/>
              </a:rPr>
              <a:t>d</a:t>
            </a:r>
            <a:r>
              <a:rPr kumimoji="1" lang="en-US" sz="2000" i="1">
                <a:latin typeface="Calibri" pitchFamily="34" charset="0"/>
              </a:rPr>
              <a:t>(i)</a:t>
            </a:r>
            <a:r>
              <a:rPr kumimoji="1" lang="en-US" sz="2000">
                <a:latin typeface="Calibri" pitchFamily="34" charset="0"/>
              </a:rPr>
              <a:t> even, is realizable if and only if </a:t>
            </a:r>
            <a:br>
              <a:rPr kumimoji="1" lang="en-US" sz="2000">
                <a:latin typeface="Calibri" pitchFamily="34" charset="0"/>
              </a:rPr>
            </a:br>
            <a:endParaRPr kumimoji="1" lang="en-US" sz="2000">
              <a:latin typeface="Calibri" pitchFamily="34" charset="0"/>
            </a:endParaRPr>
          </a:p>
          <a:p>
            <a:pPr eaLnBrk="0" hangingPunct="0">
              <a:spcBef>
                <a:spcPct val="50000"/>
              </a:spcBef>
            </a:pPr>
            <a:endParaRPr kumimoji="1" lang="en-US" sz="2000">
              <a:latin typeface="Calibri" pitchFamily="34" charset="0"/>
            </a:endParaRPr>
          </a:p>
          <a:p>
            <a:pPr eaLnBrk="0" hangingPunct="0">
              <a:spcBef>
                <a:spcPct val="50000"/>
              </a:spcBef>
            </a:pPr>
            <a:endParaRPr kumimoji="1" lang="el-GR">
              <a:latin typeface="Calibri" pitchFamily="34" charset="0"/>
            </a:endParaRPr>
          </a:p>
        </p:txBody>
      </p:sp>
      <p:graphicFrame>
        <p:nvGraphicFramePr>
          <p:cNvPr id="253956" name="Object 2"/>
          <p:cNvGraphicFramePr>
            <a:graphicFrameLocks noChangeAspect="1"/>
          </p:cNvGraphicFramePr>
          <p:nvPr/>
        </p:nvGraphicFramePr>
        <p:xfrm>
          <a:off x="900113" y="2809875"/>
          <a:ext cx="7056437" cy="935038"/>
        </p:xfrm>
        <a:graphic>
          <a:graphicData uri="http://schemas.openxmlformats.org/presentationml/2006/ole">
            <p:oleObj spid="_x0000_s437250" name="Equation" r:id="rId4" imgW="3454200" imgH="431640" progId="">
              <p:embed/>
            </p:oleObj>
          </a:graphicData>
        </a:graphic>
      </p:graphicFrame>
      <p:sp>
        <p:nvSpPr>
          <p:cNvPr id="253958" name="Text Box 6"/>
          <p:cNvSpPr txBox="1">
            <a:spLocks noChangeArrowheads="1"/>
          </p:cNvSpPr>
          <p:nvPr/>
        </p:nvSpPr>
        <p:spPr bwMode="auto">
          <a:xfrm>
            <a:off x="468313" y="4292600"/>
            <a:ext cx="7991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For each subset of the </a:t>
            </a:r>
            <a:r>
              <a:rPr lang="en-US" i="1">
                <a:latin typeface="Calibri" pitchFamily="34" charset="0"/>
              </a:rPr>
              <a:t>l </a:t>
            </a:r>
            <a:r>
              <a:rPr lang="en-US">
                <a:latin typeface="Calibri" pitchFamily="34" charset="0"/>
              </a:rPr>
              <a:t>highest degree nodes, the degrees of these nodes can be “absorbed” within the nodes and the outside degrees</a:t>
            </a:r>
            <a:endParaRPr lang="el-GR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9C6E7-2B59-471B-9F96-BC117C266310}" type="slidenum">
              <a:rPr lang="en-US"/>
              <a:pPr/>
              <a:t>46</a:t>
            </a:fld>
            <a:endParaRPr lang="en-US"/>
          </a:p>
        </p:txBody>
      </p:sp>
      <p:sp>
        <p:nvSpPr>
          <p:cNvPr id="7127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15888"/>
            <a:ext cx="8245475" cy="498475"/>
          </a:xfrm>
        </p:spPr>
        <p:txBody>
          <a:bodyPr>
            <a:normAutofit fontScale="90000"/>
          </a:bodyPr>
          <a:lstStyle/>
          <a:p>
            <a:r>
              <a:rPr lang="en-US" sz="4000"/>
              <a:t>Realizability of degree sequences</a:t>
            </a:r>
          </a:p>
        </p:txBody>
      </p:sp>
      <p:sp>
        <p:nvSpPr>
          <p:cNvPr id="712721" name="Text Box 17"/>
          <p:cNvSpPr txBox="1">
            <a:spLocks noChangeArrowheads="1"/>
          </p:cNvSpPr>
          <p:nvPr/>
        </p:nvSpPr>
        <p:spPr bwMode="auto">
          <a:xfrm>
            <a:off x="539750" y="836613"/>
            <a:ext cx="7920038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Calibri" pitchFamily="34" charset="0"/>
              </a:rPr>
              <a:t>Input:</a:t>
            </a:r>
            <a:r>
              <a:rPr lang="en-US" sz="2000">
                <a:latin typeface="Calibri" pitchFamily="34" charset="0"/>
              </a:rPr>
              <a:t> Degree sequence </a:t>
            </a:r>
            <a:r>
              <a:rPr lang="en-US" sz="2000" b="1" i="1">
                <a:solidFill>
                  <a:srgbClr val="0066FF"/>
                </a:solidFill>
                <a:latin typeface="Calibri" pitchFamily="34" charset="0"/>
              </a:rPr>
              <a:t>d’</a:t>
            </a:r>
          </a:p>
          <a:p>
            <a:r>
              <a:rPr lang="en-US" sz="2000" b="1">
                <a:latin typeface="Calibri" pitchFamily="34" charset="0"/>
              </a:rPr>
              <a:t>Output:</a:t>
            </a:r>
            <a:r>
              <a:rPr lang="en-US" sz="2000">
                <a:latin typeface="Calibri" pitchFamily="34" charset="0"/>
              </a:rPr>
              <a:t> Graph </a:t>
            </a:r>
            <a:r>
              <a:rPr lang="en-US" sz="2000" b="1" i="1">
                <a:solidFill>
                  <a:srgbClr val="0033CC"/>
                </a:solidFill>
                <a:latin typeface="Calibri" pitchFamily="34" charset="0"/>
              </a:rPr>
              <a:t>G</a:t>
            </a:r>
            <a:r>
              <a:rPr lang="en-US" sz="2000" b="1" i="1" baseline="30000">
                <a:solidFill>
                  <a:srgbClr val="0033CC"/>
                </a:solidFill>
                <a:latin typeface="Calibri" pitchFamily="34" charset="0"/>
              </a:rPr>
              <a:t>0</a:t>
            </a:r>
            <a:r>
              <a:rPr lang="en-US" sz="2000" b="1" i="1">
                <a:solidFill>
                  <a:srgbClr val="0033CC"/>
                </a:solidFill>
                <a:latin typeface="Calibri" pitchFamily="34" charset="0"/>
              </a:rPr>
              <a:t>(V, E</a:t>
            </a:r>
            <a:r>
              <a:rPr lang="en-US" sz="2000" b="1" i="1" baseline="30000">
                <a:solidFill>
                  <a:srgbClr val="0033CC"/>
                </a:solidFill>
                <a:latin typeface="Calibri" pitchFamily="34" charset="0"/>
              </a:rPr>
              <a:t>0</a:t>
            </a:r>
            <a:r>
              <a:rPr lang="en-US" sz="2000" b="1" i="1">
                <a:solidFill>
                  <a:srgbClr val="0033CC"/>
                </a:solidFill>
                <a:latin typeface="Calibri" pitchFamily="34" charset="0"/>
              </a:rPr>
              <a:t>)</a:t>
            </a:r>
            <a:r>
              <a:rPr lang="en-US" sz="2000" i="1">
                <a:latin typeface="Calibri" pitchFamily="34" charset="0"/>
              </a:rPr>
              <a:t> </a:t>
            </a:r>
            <a:r>
              <a:rPr lang="en-US" sz="2000">
                <a:latin typeface="Calibri" pitchFamily="34" charset="0"/>
              </a:rPr>
              <a:t>with degree sequence </a:t>
            </a:r>
            <a:r>
              <a:rPr lang="en-US" sz="2000" b="1" i="1">
                <a:solidFill>
                  <a:srgbClr val="0066FF"/>
                </a:solidFill>
                <a:latin typeface="Calibri" pitchFamily="34" charset="0"/>
              </a:rPr>
              <a:t>d’</a:t>
            </a:r>
            <a:r>
              <a:rPr lang="en-US" sz="2000">
                <a:latin typeface="Calibri" pitchFamily="34" charset="0"/>
              </a:rPr>
              <a:t> or </a:t>
            </a:r>
            <a:r>
              <a:rPr lang="en-US" sz="2000" b="1" i="1">
                <a:latin typeface="Calibri" pitchFamily="34" charset="0"/>
              </a:rPr>
              <a:t>NO!</a:t>
            </a:r>
            <a:r>
              <a:rPr lang="en-US" sz="2000">
                <a:latin typeface="Calibri" pitchFamily="34" charset="0"/>
              </a:rPr>
              <a:t> </a:t>
            </a:r>
          </a:p>
        </p:txBody>
      </p:sp>
      <p:pic>
        <p:nvPicPr>
          <p:cNvPr id="1802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349500"/>
            <a:ext cx="4578350" cy="36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0231" name="Text Box 7"/>
          <p:cNvSpPr txBox="1">
            <a:spLocks noChangeArrowheads="1"/>
          </p:cNvSpPr>
          <p:nvPr/>
        </p:nvSpPr>
        <p:spPr bwMode="auto">
          <a:xfrm>
            <a:off x="5364088" y="1988840"/>
            <a:ext cx="3097212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In each iteration,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pick an </a:t>
            </a:r>
            <a:r>
              <a:rPr lang="en-US" u="sng" dirty="0">
                <a:solidFill>
                  <a:srgbClr val="FF0000"/>
                </a:solidFill>
                <a:latin typeface="Calibri" pitchFamily="34" charset="0"/>
              </a:rPr>
              <a:t>arbitrary node </a:t>
            </a:r>
            <a:r>
              <a:rPr lang="en-US" dirty="0">
                <a:latin typeface="Calibri" pitchFamily="34" charset="0"/>
              </a:rPr>
              <a:t>u 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add edges from u to d(u) nodes of </a:t>
            </a:r>
            <a:r>
              <a:rPr lang="en-US" u="sng" dirty="0">
                <a:solidFill>
                  <a:srgbClr val="FF0000"/>
                </a:solidFill>
                <a:latin typeface="Calibri" pitchFamily="34" charset="0"/>
              </a:rPr>
              <a:t>highest residual degree</a:t>
            </a:r>
            <a:r>
              <a:rPr lang="en-US" dirty="0">
                <a:latin typeface="Calibri" pitchFamily="34" charset="0"/>
              </a:rPr>
              <a:t>, where d(u) is the residual degree of u</a:t>
            </a:r>
          </a:p>
          <a:p>
            <a:pPr>
              <a:spcBef>
                <a:spcPct val="50000"/>
              </a:spcBef>
            </a:pPr>
            <a:r>
              <a:rPr lang="en-US" u="sng" dirty="0">
                <a:latin typeface="Calibri" pitchFamily="34" charset="0"/>
              </a:rPr>
              <a:t>Is an oracle</a:t>
            </a:r>
            <a:endParaRPr lang="el-GR" u="sng" dirty="0">
              <a:latin typeface="Calibri" pitchFamily="34" charset="0"/>
            </a:endParaRPr>
          </a:p>
        </p:txBody>
      </p:sp>
      <p:sp>
        <p:nvSpPr>
          <p:cNvPr id="180232" name="Text Box 8"/>
          <p:cNvSpPr txBox="1">
            <a:spLocks noChangeArrowheads="1"/>
          </p:cNvSpPr>
          <p:nvPr/>
        </p:nvSpPr>
        <p:spPr bwMode="auto">
          <a:xfrm>
            <a:off x="10456863" y="34480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l-GR"/>
          </a:p>
        </p:txBody>
      </p:sp>
      <p:sp>
        <p:nvSpPr>
          <p:cNvPr id="180234" name="Text Box 10"/>
          <p:cNvSpPr txBox="1">
            <a:spLocks noChangeArrowheads="1"/>
          </p:cNvSpPr>
          <p:nvPr/>
        </p:nvSpPr>
        <p:spPr bwMode="auto">
          <a:xfrm>
            <a:off x="323850" y="1700213"/>
            <a:ext cx="7848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CC0000"/>
                </a:solidFill>
                <a:latin typeface="Calibri" pitchFamily="34" charset="0"/>
              </a:rPr>
              <a:t>General algorithm, create a graph with degree sequence d’</a:t>
            </a:r>
            <a:endParaRPr lang="el-GR">
              <a:solidFill>
                <a:srgbClr val="CC0000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08104" y="4653136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99"/>
                </a:solidFill>
              </a:rPr>
              <a:t>Instead of arbitrary</a:t>
            </a:r>
          </a:p>
          <a:p>
            <a:pPr>
              <a:buFont typeface="Wingdings" pitchFamily="2" charset="2"/>
              <a:buChar char="§"/>
            </a:pPr>
            <a:endParaRPr lang="en-US" dirty="0" smtClean="0">
              <a:solidFill>
                <a:srgbClr val="336699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336699"/>
                </a:solidFill>
              </a:rPr>
              <a:t> higher (dense)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336699"/>
                </a:solidFill>
              </a:rPr>
              <a:t> lower (sparse)</a:t>
            </a:r>
            <a:endParaRPr lang="el-GR" dirty="0">
              <a:solidFill>
                <a:srgbClr val="3366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272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9C6E7-2B59-471B-9F96-BC117C266310}" type="slidenum">
              <a:rPr lang="en-US"/>
              <a:pPr/>
              <a:t>47</a:t>
            </a:fld>
            <a:endParaRPr lang="en-US"/>
          </a:p>
        </p:txBody>
      </p:sp>
      <p:sp>
        <p:nvSpPr>
          <p:cNvPr id="7127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15888"/>
            <a:ext cx="8245475" cy="498475"/>
          </a:xfrm>
        </p:spPr>
        <p:txBody>
          <a:bodyPr>
            <a:normAutofit fontScale="90000"/>
          </a:bodyPr>
          <a:lstStyle/>
          <a:p>
            <a:r>
              <a:rPr lang="en-US" sz="4000"/>
              <a:t>Realizability of degree sequences</a:t>
            </a:r>
          </a:p>
        </p:txBody>
      </p:sp>
      <p:sp>
        <p:nvSpPr>
          <p:cNvPr id="180232" name="Text Box 8"/>
          <p:cNvSpPr txBox="1">
            <a:spLocks noChangeArrowheads="1"/>
          </p:cNvSpPr>
          <p:nvPr/>
        </p:nvSpPr>
        <p:spPr bwMode="auto">
          <a:xfrm>
            <a:off x="10456863" y="34480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l-GR"/>
          </a:p>
        </p:txBody>
      </p:sp>
      <p:sp>
        <p:nvSpPr>
          <p:cNvPr id="180233" name="Text Box 9"/>
          <p:cNvSpPr txBox="1">
            <a:spLocks noChangeArrowheads="1"/>
          </p:cNvSpPr>
          <p:nvPr/>
        </p:nvSpPr>
        <p:spPr bwMode="auto">
          <a:xfrm>
            <a:off x="2123728" y="1700808"/>
            <a:ext cx="5760640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We also need G’ such that E’ 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 E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sym typeface="Symbol" pitchFamily="18" charset="2"/>
              </a:rPr>
              <a:t>Algorithm 1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latin typeface="Calibri" pitchFamily="34" charset="0"/>
                <a:sym typeface="Symbol" pitchFamily="18" charset="2"/>
              </a:rPr>
              <a:t>we </a:t>
            </a:r>
            <a:r>
              <a:rPr lang="en-US" dirty="0">
                <a:latin typeface="Calibri" pitchFamily="34" charset="0"/>
                <a:sym typeface="Symbol" pitchFamily="18" charset="2"/>
              </a:rPr>
              <a:t>start with the edges of E already in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Calibri" pitchFamily="34" charset="0"/>
                <a:sym typeface="Symbol" pitchFamily="18" charset="2"/>
              </a:rPr>
              <a:t>Is not an oracle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73867-994D-4815-808B-022573D1D15C}" type="slidenum">
              <a:rPr lang="en-US"/>
              <a:pPr/>
              <a:t>48</a:t>
            </a:fld>
            <a:endParaRPr lang="en-US"/>
          </a:p>
        </p:txBody>
      </p:sp>
      <p:sp>
        <p:nvSpPr>
          <p:cNvPr id="7127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15888"/>
            <a:ext cx="8245475" cy="498475"/>
          </a:xfrm>
        </p:spPr>
        <p:txBody>
          <a:bodyPr>
            <a:normAutofit fontScale="90000"/>
          </a:bodyPr>
          <a:lstStyle/>
          <a:p>
            <a:r>
              <a:rPr lang="en-US" sz="4000"/>
              <a:t>Realizability of degree sequences</a:t>
            </a:r>
          </a:p>
        </p:txBody>
      </p:sp>
      <p:sp>
        <p:nvSpPr>
          <p:cNvPr id="712721" name="Text Box 17"/>
          <p:cNvSpPr txBox="1">
            <a:spLocks noChangeArrowheads="1"/>
          </p:cNvSpPr>
          <p:nvPr/>
        </p:nvSpPr>
        <p:spPr bwMode="auto">
          <a:xfrm>
            <a:off x="468313" y="1196975"/>
            <a:ext cx="7920037" cy="162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Calibri" pitchFamily="34" charset="0"/>
              </a:rPr>
              <a:t>Input:</a:t>
            </a:r>
            <a:r>
              <a:rPr lang="en-US" sz="2000">
                <a:latin typeface="Calibri" pitchFamily="34" charset="0"/>
              </a:rPr>
              <a:t> Degree sequence </a:t>
            </a:r>
            <a:r>
              <a:rPr lang="en-US" sz="2000" b="1" i="1">
                <a:solidFill>
                  <a:srgbClr val="0066FF"/>
                </a:solidFill>
                <a:latin typeface="Calibri" pitchFamily="34" charset="0"/>
              </a:rPr>
              <a:t>d’</a:t>
            </a:r>
          </a:p>
          <a:p>
            <a:r>
              <a:rPr lang="en-US" sz="2000" b="1">
                <a:latin typeface="Calibri" pitchFamily="34" charset="0"/>
              </a:rPr>
              <a:t>Output:</a:t>
            </a:r>
            <a:r>
              <a:rPr lang="en-US" sz="2000">
                <a:latin typeface="Calibri" pitchFamily="34" charset="0"/>
              </a:rPr>
              <a:t> Graph </a:t>
            </a:r>
            <a:r>
              <a:rPr lang="en-US" sz="2000" b="1" i="1">
                <a:solidFill>
                  <a:srgbClr val="0033CC"/>
                </a:solidFill>
                <a:latin typeface="Calibri" pitchFamily="34" charset="0"/>
              </a:rPr>
              <a:t>G</a:t>
            </a:r>
            <a:r>
              <a:rPr lang="en-US" sz="2000" b="1" i="1" baseline="30000">
                <a:solidFill>
                  <a:srgbClr val="0033CC"/>
                </a:solidFill>
                <a:latin typeface="Calibri" pitchFamily="34" charset="0"/>
              </a:rPr>
              <a:t>0</a:t>
            </a:r>
            <a:r>
              <a:rPr lang="en-US" sz="2000" b="1" i="1">
                <a:solidFill>
                  <a:srgbClr val="0033CC"/>
                </a:solidFill>
                <a:latin typeface="Calibri" pitchFamily="34" charset="0"/>
              </a:rPr>
              <a:t>(V, E</a:t>
            </a:r>
            <a:r>
              <a:rPr lang="en-US" sz="2000" b="1" i="1" baseline="30000">
                <a:solidFill>
                  <a:srgbClr val="0033CC"/>
                </a:solidFill>
                <a:latin typeface="Calibri" pitchFamily="34" charset="0"/>
              </a:rPr>
              <a:t>0</a:t>
            </a:r>
            <a:r>
              <a:rPr lang="en-US" sz="2000" b="1" i="1">
                <a:solidFill>
                  <a:srgbClr val="0033CC"/>
                </a:solidFill>
                <a:latin typeface="Calibri" pitchFamily="34" charset="0"/>
              </a:rPr>
              <a:t>)</a:t>
            </a:r>
            <a:r>
              <a:rPr lang="en-US" sz="2000" i="1">
                <a:latin typeface="Calibri" pitchFamily="34" charset="0"/>
              </a:rPr>
              <a:t> </a:t>
            </a:r>
            <a:r>
              <a:rPr lang="en-US" sz="2000">
                <a:latin typeface="Calibri" pitchFamily="34" charset="0"/>
              </a:rPr>
              <a:t>with degree sequence </a:t>
            </a:r>
            <a:r>
              <a:rPr lang="en-US" sz="2000" b="1" i="1">
                <a:solidFill>
                  <a:srgbClr val="0066FF"/>
                </a:solidFill>
                <a:latin typeface="Calibri" pitchFamily="34" charset="0"/>
              </a:rPr>
              <a:t>d’</a:t>
            </a:r>
            <a:r>
              <a:rPr lang="en-US" sz="2000">
                <a:latin typeface="Calibri" pitchFamily="34" charset="0"/>
              </a:rPr>
              <a:t> or </a:t>
            </a:r>
            <a:r>
              <a:rPr lang="en-US" sz="2000" b="1" i="1">
                <a:latin typeface="Calibri" pitchFamily="34" charset="0"/>
              </a:rPr>
              <a:t>NO!</a:t>
            </a:r>
            <a:r>
              <a:rPr lang="en-US" sz="2000">
                <a:latin typeface="Calibri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000">
                <a:latin typeface="Calibri" pitchFamily="34" charset="0"/>
                <a:sym typeface="Wingdings" pitchFamily="2" charset="2"/>
              </a:rPr>
              <a:t></a:t>
            </a:r>
            <a:r>
              <a:rPr lang="en-US" sz="2000">
                <a:latin typeface="Calibri" pitchFamily="34" charset="0"/>
              </a:rPr>
              <a:t>If the degree sequence </a:t>
            </a:r>
            <a:r>
              <a:rPr lang="en-US" sz="2000" b="1" i="1">
                <a:solidFill>
                  <a:srgbClr val="0066FF"/>
                </a:solidFill>
                <a:latin typeface="Calibri" pitchFamily="34" charset="0"/>
              </a:rPr>
              <a:t>d’</a:t>
            </a:r>
            <a:r>
              <a:rPr lang="en-US" sz="2000">
                <a:latin typeface="Calibri" pitchFamily="34" charset="0"/>
              </a:rPr>
              <a:t> is NOT realizable?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000">
                <a:latin typeface="Calibri" pitchFamily="34" charset="0"/>
              </a:rPr>
              <a:t>Convert it into a realizable and </a:t>
            </a:r>
            <a:r>
              <a:rPr lang="en-US" sz="2000" b="1" i="1">
                <a:solidFill>
                  <a:srgbClr val="0066FF"/>
                </a:solidFill>
                <a:latin typeface="Calibri" pitchFamily="34" charset="0"/>
              </a:rPr>
              <a:t>k</a:t>
            </a:r>
            <a:r>
              <a:rPr lang="en-US" sz="2000">
                <a:latin typeface="Calibri" pitchFamily="34" charset="0"/>
              </a:rPr>
              <a:t>-anonymous degree sequence</a:t>
            </a:r>
          </a:p>
        </p:txBody>
      </p:sp>
      <p:pic>
        <p:nvPicPr>
          <p:cNvPr id="25498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3357563"/>
            <a:ext cx="44259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4983" name="Text Box 7"/>
          <p:cNvSpPr txBox="1">
            <a:spLocks noChangeArrowheads="1"/>
          </p:cNvSpPr>
          <p:nvPr/>
        </p:nvSpPr>
        <p:spPr bwMode="auto">
          <a:xfrm>
            <a:off x="5364088" y="2887682"/>
            <a:ext cx="3168278" cy="38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Slightly increase some of the entries in d via the addition of uniform </a:t>
            </a:r>
            <a:r>
              <a:rPr lang="en-US" dirty="0" smtClean="0">
                <a:latin typeface="Calibri" pitchFamily="34" charset="0"/>
              </a:rPr>
              <a:t>noise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in real graph, few high degree nodes – rarely any two of these exactly the same degree</a:t>
            </a:r>
            <a:endParaRPr lang="en-US" dirty="0">
              <a:latin typeface="Calibri" pitchFamily="34" charset="0"/>
            </a:endParaRPr>
          </a:p>
          <a:p>
            <a:pPr algn="just">
              <a:spcBef>
                <a:spcPct val="50000"/>
              </a:spcBef>
            </a:pPr>
            <a:r>
              <a:rPr lang="en-US" dirty="0" smtClean="0">
                <a:latin typeface="Calibri" pitchFamily="34" charset="0"/>
              </a:rPr>
              <a:t>examine </a:t>
            </a:r>
            <a:r>
              <a:rPr lang="en-US" dirty="0">
                <a:latin typeface="Calibri" pitchFamily="34" charset="0"/>
              </a:rPr>
              <a:t>the nodes in increasing order of their degrees, and slightly increase the degrees of a single node at each iteration </a:t>
            </a:r>
            <a:endParaRPr lang="en-US" dirty="0" smtClean="0">
              <a:latin typeface="Calibri" pitchFamily="34" charset="0"/>
            </a:endParaRPr>
          </a:p>
          <a:p>
            <a:pPr algn="just"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</a:rPr>
              <a:t>Slightly increasing the degree of small-degree nodes in d</a:t>
            </a:r>
            <a:endParaRPr lang="el-GR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272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7D24F-0611-46E7-BB46-754FB87E2EF0}" type="slidenum">
              <a:rPr lang="en-US"/>
              <a:pPr/>
              <a:t>49</a:t>
            </a:fld>
            <a:endParaRPr lang="en-US"/>
          </a:p>
        </p:txBody>
      </p:sp>
      <p:sp>
        <p:nvSpPr>
          <p:cNvPr id="8448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3988" y="871538"/>
            <a:ext cx="8245475" cy="498475"/>
          </a:xfrm>
        </p:spPr>
        <p:txBody>
          <a:bodyPr>
            <a:normAutofit fontScale="90000"/>
          </a:bodyPr>
          <a:lstStyle/>
          <a:p>
            <a:r>
              <a:rPr lang="en-US" sz="4000" dirty="0" err="1">
                <a:latin typeface="Verdana" pitchFamily="34" charset="0"/>
              </a:rPr>
              <a:t>GraphAnonymization</a:t>
            </a:r>
            <a:r>
              <a:rPr lang="en-US" sz="4000" dirty="0"/>
              <a:t> </a:t>
            </a:r>
            <a:r>
              <a:rPr lang="en-US" sz="4000" dirty="0" smtClean="0"/>
              <a:t>algorithm (relaxed)</a:t>
            </a:r>
            <a:endParaRPr lang="en-US" sz="4000" dirty="0"/>
          </a:p>
        </p:txBody>
      </p:sp>
      <p:graphicFrame>
        <p:nvGraphicFramePr>
          <p:cNvPr id="181259" name="Group 11"/>
          <p:cNvGraphicFramePr>
            <a:graphicFrameLocks noGrp="1"/>
          </p:cNvGraphicFramePr>
          <p:nvPr>
            <p:ph idx="4294967295"/>
          </p:nvPr>
        </p:nvGraphicFramePr>
        <p:xfrm>
          <a:off x="673100" y="2095500"/>
          <a:ext cx="7337425" cy="4401004"/>
        </p:xfrm>
        <a:graphic>
          <a:graphicData uri="http://schemas.openxmlformats.org/drawingml/2006/table">
            <a:tbl>
              <a:tblPr/>
              <a:tblGrid>
                <a:gridCol w="7337425"/>
              </a:tblGrid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Input: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Graph </a:t>
                      </a: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with degree sequence </a:t>
                      </a: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cs typeface="Arial" charset="0"/>
                        </a:rPr>
                        <a:t>d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, integer </a:t>
                      </a: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Output: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k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-degree anonymous graph </a:t>
                      </a: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G’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marL="91282" marR="91282" marT="45643" marB="456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41638">
                <a:tc>
                  <a:txBody>
                    <a:bodyPr/>
                    <a:lstStyle/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AutoNum type="arabicPeriod"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[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Degree Sequence Anonymization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]: 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Contruct an anonymized degree sequence 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d’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 from the original degree sequence 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d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AutoNum type="arabicPeriod"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[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Graph Construction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]: 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[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Construct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]: Given degree sequence 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d'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, construct a new graph 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1" i="1" u="none" strike="noStrike" cap="none" normalizeH="0" baseline="3000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(V, E</a:t>
                      </a:r>
                      <a:r>
                        <a:rPr kumimoji="0" lang="en-US" sz="2000" b="1" i="1" u="none" strike="noStrike" cap="none" normalizeH="0" baseline="3000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 such that the degree sequence of 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1" i="1" u="none" strike="noStrike" cap="none" normalizeH="0" baseline="3000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  is 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d‘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[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Transform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]: Transform 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1" i="1" u="none" strike="noStrike" cap="none" normalizeH="0" baseline="3000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(V, E</a:t>
                      </a:r>
                      <a:r>
                        <a:rPr kumimoji="0" lang="en-US" sz="2000" b="1" i="1" u="none" strike="noStrike" cap="none" normalizeH="0" baseline="3000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to 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1" i="1" u="none" strike="noStrike" cap="none" normalizeH="0" baseline="3000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’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(V, E</a:t>
                      </a:r>
                      <a:r>
                        <a:rPr kumimoji="0" lang="en-US" sz="2000" b="1" i="1" u="none" strike="noStrike" cap="none" normalizeH="0" baseline="3000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’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so that 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SymDiff</a:t>
                      </a: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(G’,G)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is minimized. </a:t>
                      </a:r>
                    </a:p>
                  </a:txBody>
                  <a:tcPr marL="91282" marR="91282" marT="45643" marB="456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5D16B-2F29-4A24-9209-C9FB9BBFB4D1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468996" name="Text Box 4"/>
          <p:cNvSpPr txBox="1">
            <a:spLocks noChangeArrowheads="1"/>
          </p:cNvSpPr>
          <p:nvPr/>
        </p:nvSpPr>
        <p:spPr bwMode="auto">
          <a:xfrm>
            <a:off x="900113" y="476250"/>
            <a:ext cx="67691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rgbClr val="CC0000"/>
                </a:solidFill>
                <a:latin typeface="Garamond" pitchFamily="18" charset="0"/>
              </a:rPr>
              <a:t>Privacy Preserving Publishing</a:t>
            </a:r>
            <a:endParaRPr lang="el-GR" sz="2800" dirty="0">
              <a:solidFill>
                <a:srgbClr val="CC0000"/>
              </a:solidFill>
              <a:latin typeface="Garamond" pitchFamily="18" charset="0"/>
            </a:endParaRPr>
          </a:p>
        </p:txBody>
      </p:sp>
      <p:pic>
        <p:nvPicPr>
          <p:cNvPr id="4311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980728"/>
            <a:ext cx="7344816" cy="5326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9405-8B7D-4838-8B59-1CEA147192DA}" type="slidenum">
              <a:rPr lang="en-US"/>
              <a:pPr/>
              <a:t>50</a:t>
            </a:fld>
            <a:endParaRPr lang="en-US"/>
          </a:p>
        </p:txBody>
      </p:sp>
      <p:sp>
        <p:nvSpPr>
          <p:cNvPr id="182274" name="Rectangle 2"/>
          <p:cNvSpPr>
            <a:spLocks noChangeArrowheads="1"/>
          </p:cNvSpPr>
          <p:nvPr/>
        </p:nvSpPr>
        <p:spPr bwMode="auto">
          <a:xfrm>
            <a:off x="395288" y="511175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sz="3600" b="1">
                <a:solidFill>
                  <a:schemeClr val="tx2"/>
                </a:solidFill>
                <a:latin typeface="Calibri" pitchFamily="34" charset="0"/>
              </a:rPr>
              <a:t>Graph-transformation algorithm </a:t>
            </a:r>
          </a:p>
        </p:txBody>
      </p:sp>
      <p:sp>
        <p:nvSpPr>
          <p:cNvPr id="182275" name="Rectangle 11"/>
          <p:cNvSpPr>
            <a:spLocks noChangeArrowheads="1"/>
          </p:cNvSpPr>
          <p:nvPr/>
        </p:nvSpPr>
        <p:spPr bwMode="auto">
          <a:xfrm>
            <a:off x="277813" y="2060575"/>
            <a:ext cx="86868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sz="2000">
                <a:solidFill>
                  <a:srgbClr val="FF0000"/>
                </a:solidFill>
                <a:latin typeface="Calibri" pitchFamily="34" charset="0"/>
              </a:rPr>
              <a:t>GreedySwap</a:t>
            </a:r>
            <a:r>
              <a:rPr lang="en-US" sz="2000">
                <a:latin typeface="Calibri" pitchFamily="34" charset="0"/>
              </a:rPr>
              <a:t> transforms </a:t>
            </a:r>
            <a:r>
              <a:rPr lang="en-US" sz="2000" b="1" i="1">
                <a:solidFill>
                  <a:srgbClr val="0033CC"/>
                </a:solidFill>
                <a:latin typeface="Calibri" pitchFamily="34" charset="0"/>
              </a:rPr>
              <a:t>G</a:t>
            </a:r>
            <a:r>
              <a:rPr lang="en-US" sz="2000" b="1" i="1" baseline="30000">
                <a:solidFill>
                  <a:srgbClr val="0033CC"/>
                </a:solidFill>
                <a:latin typeface="Calibri" pitchFamily="34" charset="0"/>
              </a:rPr>
              <a:t>0</a:t>
            </a:r>
            <a:r>
              <a:rPr lang="en-US" sz="2000" b="1" i="1">
                <a:solidFill>
                  <a:srgbClr val="0033CC"/>
                </a:solidFill>
                <a:latin typeface="Calibri" pitchFamily="34" charset="0"/>
              </a:rPr>
              <a:t> = (V, E</a:t>
            </a:r>
            <a:r>
              <a:rPr lang="en-US" sz="2000" b="1" i="1" baseline="30000">
                <a:solidFill>
                  <a:srgbClr val="0033CC"/>
                </a:solidFill>
                <a:latin typeface="Calibri" pitchFamily="34" charset="0"/>
              </a:rPr>
              <a:t>0</a:t>
            </a:r>
            <a:r>
              <a:rPr lang="en-US" sz="2000" b="1" i="1">
                <a:solidFill>
                  <a:srgbClr val="0033CC"/>
                </a:solidFill>
                <a:latin typeface="Calibri" pitchFamily="34" charset="0"/>
              </a:rPr>
              <a:t>)</a:t>
            </a:r>
            <a:r>
              <a:rPr lang="en-US" sz="2000">
                <a:latin typeface="Calibri" pitchFamily="34" charset="0"/>
              </a:rPr>
              <a:t> into </a:t>
            </a:r>
            <a:r>
              <a:rPr lang="en-US" sz="2000" b="1" i="1">
                <a:solidFill>
                  <a:srgbClr val="0033CC"/>
                </a:solidFill>
                <a:latin typeface="Calibri" pitchFamily="34" charset="0"/>
              </a:rPr>
              <a:t>G’(V, E’)</a:t>
            </a:r>
            <a:r>
              <a:rPr lang="en-US" sz="2000">
                <a:latin typeface="Calibri" pitchFamily="34" charset="0"/>
              </a:rPr>
              <a:t> with the same degree sequence </a:t>
            </a:r>
            <a:r>
              <a:rPr lang="en-US" sz="2000" b="1" i="1">
                <a:solidFill>
                  <a:srgbClr val="0033CC"/>
                </a:solidFill>
                <a:latin typeface="Calibri" pitchFamily="34" charset="0"/>
              </a:rPr>
              <a:t>d’</a:t>
            </a:r>
            <a:r>
              <a:rPr lang="en-US" sz="2000">
                <a:latin typeface="Calibri" pitchFamily="34" charset="0"/>
              </a:rPr>
              <a:t>, and min symmetric difference </a:t>
            </a:r>
            <a:r>
              <a:rPr lang="en-US" sz="2000" b="1" i="1">
                <a:solidFill>
                  <a:srgbClr val="0033CC"/>
                </a:solidFill>
                <a:latin typeface="Calibri" pitchFamily="34" charset="0"/>
              </a:rPr>
              <a:t>SymDiff(G’,G)</a:t>
            </a:r>
            <a:r>
              <a:rPr lang="en-US" sz="2000">
                <a:latin typeface="Calibri" pitchFamily="34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endParaRPr lang="en-US" sz="200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sz="2000">
                <a:solidFill>
                  <a:srgbClr val="FF0000"/>
                </a:solidFill>
                <a:latin typeface="Calibri" pitchFamily="34" charset="0"/>
              </a:rPr>
              <a:t>GreedySwap</a:t>
            </a:r>
            <a:r>
              <a:rPr lang="en-US" sz="2000">
                <a:latin typeface="Calibri" pitchFamily="34" charset="0"/>
              </a:rPr>
              <a:t> is a greedy heuristic with several iterations.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endParaRPr lang="en-US" sz="200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sz="2000">
                <a:latin typeface="Calibri" pitchFamily="34" charset="0"/>
              </a:rPr>
              <a:t>At each step, </a:t>
            </a:r>
            <a:r>
              <a:rPr lang="en-US" sz="2000">
                <a:solidFill>
                  <a:srgbClr val="FF0000"/>
                </a:solidFill>
                <a:latin typeface="Calibri" pitchFamily="34" charset="0"/>
              </a:rPr>
              <a:t>GreedySwap</a:t>
            </a:r>
            <a:r>
              <a:rPr lang="en-US" sz="2000">
                <a:latin typeface="Calibri" pitchFamily="34" charset="0"/>
              </a:rPr>
              <a:t> swaps a pair of edges to make the graph more similar to the original graph </a:t>
            </a:r>
            <a:r>
              <a:rPr lang="en-US" sz="2000" b="1" i="1">
                <a:solidFill>
                  <a:srgbClr val="0033CC"/>
                </a:solidFill>
                <a:latin typeface="Calibri" pitchFamily="34" charset="0"/>
              </a:rPr>
              <a:t>G</a:t>
            </a:r>
            <a:r>
              <a:rPr lang="en-US" sz="2000" i="1">
                <a:latin typeface="Calibri" pitchFamily="34" charset="0"/>
              </a:rPr>
              <a:t>, </a:t>
            </a:r>
            <a:r>
              <a:rPr lang="en-US" sz="2000">
                <a:latin typeface="Calibri" pitchFamily="34" charset="0"/>
              </a:rPr>
              <a:t>while leaving the nodes’ degrees intact.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0B874-5279-4DD9-A673-E585E2553A73}" type="slidenum">
              <a:rPr lang="en-US"/>
              <a:pPr/>
              <a:t>51</a:t>
            </a:fld>
            <a:endParaRPr lang="en-US"/>
          </a:p>
        </p:txBody>
      </p:sp>
      <p:sp>
        <p:nvSpPr>
          <p:cNvPr id="184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66750" y="468313"/>
            <a:ext cx="7124700" cy="779462"/>
          </a:xfrm>
          <a:noFill/>
        </p:spPr>
        <p:txBody>
          <a:bodyPr lIns="92075" tIns="46038" rIns="92075" bIns="46038"/>
          <a:lstStyle/>
          <a:p>
            <a:r>
              <a:rPr lang="en-US"/>
              <a:t>Valid swappable pairs of edges</a:t>
            </a:r>
          </a:p>
        </p:txBody>
      </p:sp>
      <p:pic>
        <p:nvPicPr>
          <p:cNvPr id="18432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5125" y="1844675"/>
            <a:ext cx="4953000" cy="3109913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</p:pic>
      <p:sp>
        <p:nvSpPr>
          <p:cNvPr id="718854" name="Text Box 6"/>
          <p:cNvSpPr txBox="1">
            <a:spLocks noChangeArrowheads="1"/>
          </p:cNvSpPr>
          <p:nvPr/>
        </p:nvSpPr>
        <p:spPr bwMode="auto">
          <a:xfrm>
            <a:off x="900113" y="5661025"/>
            <a:ext cx="741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Calibri" pitchFamily="34" charset="0"/>
              </a:rPr>
              <a:t>A swap is </a:t>
            </a:r>
            <a:r>
              <a:rPr lang="en-US" sz="2400" b="1" i="1">
                <a:latin typeface="Calibri" pitchFamily="34" charset="0"/>
              </a:rPr>
              <a:t>valid</a:t>
            </a:r>
            <a:r>
              <a:rPr lang="en-US" sz="2400">
                <a:latin typeface="Calibri" pitchFamily="34" charset="0"/>
              </a:rPr>
              <a:t> if the resulting graph is simple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85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37E74-97BD-4051-9745-31A1E8AE230E}" type="slidenum">
              <a:rPr lang="en-US"/>
              <a:pPr/>
              <a:t>52</a:t>
            </a:fld>
            <a:endParaRPr lang="en-US"/>
          </a:p>
        </p:txBody>
      </p:sp>
      <p:sp>
        <p:nvSpPr>
          <p:cNvPr id="80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3988" y="871538"/>
            <a:ext cx="8245475" cy="498475"/>
          </a:xfrm>
        </p:spPr>
        <p:txBody>
          <a:bodyPr>
            <a:normAutofit fontScale="90000"/>
          </a:bodyPr>
          <a:lstStyle/>
          <a:p>
            <a:r>
              <a:rPr lang="en-US" sz="4000"/>
              <a:t>GreedySwap algorithm</a:t>
            </a:r>
          </a:p>
        </p:txBody>
      </p:sp>
      <p:graphicFrame>
        <p:nvGraphicFramePr>
          <p:cNvPr id="805921" name="Group 33"/>
          <p:cNvGraphicFramePr>
            <a:graphicFrameLocks noGrp="1"/>
          </p:cNvGraphicFramePr>
          <p:nvPr>
            <p:ph idx="4294967295"/>
          </p:nvPr>
        </p:nvGraphicFramePr>
        <p:xfrm>
          <a:off x="468313" y="3008313"/>
          <a:ext cx="7993062" cy="2560012"/>
        </p:xfrm>
        <a:graphic>
          <a:graphicData uri="http://schemas.openxmlformats.org/drawingml/2006/table">
            <a:tbl>
              <a:tblPr/>
              <a:tblGrid>
                <a:gridCol w="7993062"/>
              </a:tblGrid>
              <a:tr h="536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Input: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A pliable graph 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1" i="1" u="none" strike="noStrike" cap="none" normalizeH="0" baseline="3000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(V, E</a:t>
                      </a:r>
                      <a:r>
                        <a:rPr kumimoji="0" lang="en-US" sz="2000" b="1" i="1" u="none" strike="noStrike" cap="none" normalizeH="0" baseline="3000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, fixed graph 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G(V,E)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Output: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Graph 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G’(V, E’)</a:t>
                      </a: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with the same degree sequence as 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1" i="1" u="none" strike="noStrike" cap="none" normalizeH="0" baseline="3000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(V,E</a:t>
                      </a:r>
                      <a:r>
                        <a:rPr kumimoji="0" lang="en-US" sz="2000" b="1" i="1" u="none" strike="noStrike" cap="none" normalizeH="0" baseline="3000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marL="91282" marR="91282" marT="45643" marB="456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0163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i=0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Repeat 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    find the valid swap in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 G</a:t>
                      </a:r>
                      <a:r>
                        <a:rPr kumimoji="0" lang="en-US" sz="2000" b="1" i="1" u="none" strike="noStrike" cap="none" normalizeH="0" baseline="3000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i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 that most reduces its symmetric difference with 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G ,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and form graph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 G</a:t>
                      </a:r>
                      <a:r>
                        <a:rPr kumimoji="0" lang="en-US" sz="2000" b="1" i="1" u="none" strike="noStrike" cap="none" normalizeH="0" baseline="3000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i+1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   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i++</a:t>
                      </a:r>
                      <a:endParaRPr kumimoji="0" lang="en-US" sz="20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  <a:cs typeface="Arial" charset="0"/>
                        <a:sym typeface="Wingdings" pitchFamily="2" charset="2"/>
                      </a:endParaRPr>
                    </a:p>
                  </a:txBody>
                  <a:tcPr marL="91282" marR="91282" marT="45643" marB="456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DC64-41FA-4128-919C-BE416CEA5CA0}" type="slidenum">
              <a:rPr lang="en-US"/>
              <a:pPr/>
              <a:t>53</a:t>
            </a:fld>
            <a:endParaRPr lang="en-US"/>
          </a:p>
        </p:txBody>
      </p:sp>
      <p:sp>
        <p:nvSpPr>
          <p:cNvPr id="3880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Experiments	</a:t>
            </a:r>
          </a:p>
        </p:txBody>
      </p:sp>
      <p:sp>
        <p:nvSpPr>
          <p:cNvPr id="8519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800" b="1" dirty="0"/>
              <a:t>Datasets:</a:t>
            </a:r>
            <a:r>
              <a:rPr lang="en-US" sz="1800" dirty="0"/>
              <a:t> </a:t>
            </a:r>
            <a:endParaRPr lang="el-GR" sz="1800" dirty="0"/>
          </a:p>
          <a:p>
            <a:pPr lvl="1"/>
            <a:r>
              <a:rPr lang="en-US" sz="1600" dirty="0">
                <a:solidFill>
                  <a:srgbClr val="0033CC"/>
                </a:solidFill>
              </a:rPr>
              <a:t>Co-authors</a:t>
            </a:r>
            <a:r>
              <a:rPr lang="en-US" sz="1600" dirty="0"/>
              <a:t> </a:t>
            </a:r>
            <a:r>
              <a:rPr lang="en-US" sz="1400" dirty="0"/>
              <a:t>(7995 authors of papers in db and theory conference),</a:t>
            </a:r>
            <a:r>
              <a:rPr lang="en-US" sz="1600" dirty="0"/>
              <a:t> </a:t>
            </a:r>
            <a:endParaRPr lang="el-GR" sz="1600" dirty="0"/>
          </a:p>
          <a:p>
            <a:pPr lvl="1"/>
            <a:r>
              <a:rPr lang="en-US" sz="1600" dirty="0">
                <a:solidFill>
                  <a:srgbClr val="0033CC"/>
                </a:solidFill>
              </a:rPr>
              <a:t>Enron emails</a:t>
            </a:r>
            <a:r>
              <a:rPr lang="en-US" sz="1600" dirty="0"/>
              <a:t> </a:t>
            </a:r>
            <a:r>
              <a:rPr lang="el-GR" sz="1600" dirty="0"/>
              <a:t>(</a:t>
            </a:r>
            <a:r>
              <a:rPr lang="en-US" sz="1600" dirty="0"/>
              <a:t>151 users, edge if at least 5 times), </a:t>
            </a:r>
            <a:endParaRPr lang="el-GR" sz="1600" dirty="0"/>
          </a:p>
          <a:p>
            <a:pPr lvl="1"/>
            <a:r>
              <a:rPr lang="en-US" sz="1600" dirty="0" err="1">
                <a:solidFill>
                  <a:srgbClr val="0033CC"/>
                </a:solidFill>
              </a:rPr>
              <a:t>powergrid</a:t>
            </a:r>
            <a:r>
              <a:rPr lang="en-US" sz="1600" dirty="0"/>
              <a:t> (generators, transformers and substations in a </a:t>
            </a:r>
            <a:r>
              <a:rPr lang="en-US" sz="1600" dirty="0" err="1"/>
              <a:t>powergrid</a:t>
            </a:r>
            <a:r>
              <a:rPr lang="en-US" sz="1600" dirty="0"/>
              <a:t> network, edges represent high-voltage transmission lines between them), </a:t>
            </a:r>
            <a:endParaRPr lang="el-GR" sz="1600" dirty="0"/>
          </a:p>
          <a:p>
            <a:pPr lvl="1"/>
            <a:r>
              <a:rPr lang="en-US" sz="1600" dirty="0" err="1">
                <a:solidFill>
                  <a:srgbClr val="0033CC"/>
                </a:solidFill>
              </a:rPr>
              <a:t>Erdos-Renyi</a:t>
            </a:r>
            <a:r>
              <a:rPr lang="en-US" sz="1600" dirty="0"/>
              <a:t> (random graphs with nodes randomly connected to each other with probability p), </a:t>
            </a:r>
            <a:endParaRPr lang="el-GR" sz="1600" dirty="0"/>
          </a:p>
          <a:p>
            <a:pPr lvl="1"/>
            <a:r>
              <a:rPr lang="en-US" sz="1600" dirty="0">
                <a:solidFill>
                  <a:srgbClr val="0033CC"/>
                </a:solidFill>
              </a:rPr>
              <a:t>small-world</a:t>
            </a:r>
            <a:r>
              <a:rPr lang="en-US" sz="1600" dirty="0"/>
              <a:t> large clustering coefficient (average fraction of pair of neighbors of a node that are also neighbors) and small average path length (average length of the shortest path between all pairs of reachable nodes), </a:t>
            </a:r>
            <a:endParaRPr lang="el-GR" sz="1600" dirty="0"/>
          </a:p>
          <a:p>
            <a:pPr lvl="1"/>
            <a:r>
              <a:rPr lang="en-US" sz="1600" dirty="0">
                <a:solidFill>
                  <a:srgbClr val="0033CC"/>
                </a:solidFill>
              </a:rPr>
              <a:t>power-law </a:t>
            </a:r>
            <a:r>
              <a:rPr lang="en-US" sz="1600" dirty="0"/>
              <a:t>or </a:t>
            </a:r>
            <a:r>
              <a:rPr lang="en-US" sz="1600" dirty="0">
                <a:solidFill>
                  <a:srgbClr val="0033CC"/>
                </a:solidFill>
              </a:rPr>
              <a:t>scale graphs</a:t>
            </a:r>
            <a:r>
              <a:rPr lang="en-US" sz="1600" dirty="0"/>
              <a:t> (the probability that a node has degree d is proportional to d</a:t>
            </a:r>
            <a:r>
              <a:rPr lang="en-US" sz="1600" baseline="30000" dirty="0"/>
              <a:t>-</a:t>
            </a:r>
            <a:r>
              <a:rPr lang="el-GR" sz="1600" baseline="30000" dirty="0"/>
              <a:t>γ</a:t>
            </a:r>
            <a:r>
              <a:rPr lang="en-US" sz="1600" dirty="0"/>
              <a:t>, </a:t>
            </a:r>
            <a:r>
              <a:rPr lang="el-GR" sz="1600" dirty="0"/>
              <a:t>γ</a:t>
            </a:r>
            <a:r>
              <a:rPr lang="en-US" sz="1600" dirty="0"/>
              <a:t> = 2, 3)</a:t>
            </a:r>
          </a:p>
          <a:p>
            <a:endParaRPr lang="en-US" sz="1800" dirty="0"/>
          </a:p>
          <a:p>
            <a:r>
              <a:rPr lang="en-US" sz="1800" b="1" dirty="0">
                <a:solidFill>
                  <a:srgbClr val="CC0000"/>
                </a:solidFill>
              </a:rPr>
              <a:t>Goal (Utility):</a:t>
            </a:r>
            <a:r>
              <a:rPr lang="en-US" sz="1800" dirty="0"/>
              <a:t> degree-</a:t>
            </a:r>
            <a:r>
              <a:rPr lang="en-US" sz="1800" dirty="0" err="1"/>
              <a:t>anonymization</a:t>
            </a:r>
            <a:r>
              <a:rPr lang="en-US" sz="1800" dirty="0"/>
              <a:t> does not destroy the structure of the graph</a:t>
            </a:r>
          </a:p>
          <a:p>
            <a:pPr lvl="1"/>
            <a:r>
              <a:rPr lang="en-US" sz="1800" dirty="0"/>
              <a:t>Average path length</a:t>
            </a:r>
          </a:p>
          <a:p>
            <a:pPr lvl="1"/>
            <a:r>
              <a:rPr lang="en-US" sz="1800" dirty="0"/>
              <a:t>Clustering coefficient</a:t>
            </a:r>
          </a:p>
          <a:p>
            <a:pPr lvl="1"/>
            <a:r>
              <a:rPr lang="en-US" sz="1800" dirty="0"/>
              <a:t>Exponent of power-law distribution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5243-FA1D-4A49-8FF8-3738D89E59ED}" type="slidenum">
              <a:rPr lang="en-US"/>
              <a:pPr/>
              <a:t>54</a:t>
            </a:fld>
            <a:endParaRPr lang="en-US"/>
          </a:p>
        </p:txBody>
      </p:sp>
      <p:sp>
        <p:nvSpPr>
          <p:cNvPr id="8499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Experiments: Clustering coefficient and Avg Path Length</a:t>
            </a:r>
          </a:p>
        </p:txBody>
      </p:sp>
      <p:graphicFrame>
        <p:nvGraphicFramePr>
          <p:cNvPr id="187395" name="Object 2"/>
          <p:cNvGraphicFramePr>
            <a:graphicFrameLocks noChangeAspect="1"/>
          </p:cNvGraphicFramePr>
          <p:nvPr>
            <p:ph sz="half" idx="4294967295"/>
          </p:nvPr>
        </p:nvGraphicFramePr>
        <p:xfrm>
          <a:off x="0" y="2563813"/>
          <a:ext cx="4500563" cy="3960812"/>
        </p:xfrm>
        <a:graphic>
          <a:graphicData uri="http://schemas.openxmlformats.org/presentationml/2006/ole">
            <p:oleObj spid="_x0000_s438274" name="Bitmap Image" r:id="rId4" imgW="6354062" imgH="4439270" progId="PBrush">
              <p:embed/>
            </p:oleObj>
          </a:graphicData>
        </a:graphic>
      </p:graphicFrame>
      <p:graphicFrame>
        <p:nvGraphicFramePr>
          <p:cNvPr id="187396" name="Object 3"/>
          <p:cNvGraphicFramePr>
            <a:graphicFrameLocks noChangeAspect="1"/>
          </p:cNvGraphicFramePr>
          <p:nvPr>
            <p:ph sz="half" idx="4294967295"/>
          </p:nvPr>
        </p:nvGraphicFramePr>
        <p:xfrm>
          <a:off x="4284663" y="2708275"/>
          <a:ext cx="4859337" cy="3816350"/>
        </p:xfrm>
        <a:graphic>
          <a:graphicData uri="http://schemas.openxmlformats.org/presentationml/2006/ole">
            <p:oleObj spid="_x0000_s438275" name="Bitmap Image" r:id="rId5" imgW="6257143" imgH="4238095" progId="PBrush">
              <p:embed/>
            </p:oleObj>
          </a:graphicData>
        </a:graphic>
      </p:graphicFrame>
      <p:sp>
        <p:nvSpPr>
          <p:cNvPr id="187397" name="Rectangle 11"/>
          <p:cNvSpPr>
            <a:spLocks noChangeArrowheads="1"/>
          </p:cNvSpPr>
          <p:nvPr/>
        </p:nvSpPr>
        <p:spPr bwMode="auto">
          <a:xfrm>
            <a:off x="457200" y="1916113"/>
            <a:ext cx="829151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sz="2000" b="1">
                <a:latin typeface="Calibri" pitchFamily="34" charset="0"/>
              </a:rPr>
              <a:t>Co-author</a:t>
            </a:r>
            <a:r>
              <a:rPr lang="en-US" sz="2000">
                <a:latin typeface="Calibri" pitchFamily="34" charset="0"/>
              </a:rPr>
              <a:t> dataset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sz="2000">
                <a:latin typeface="Calibri" pitchFamily="34" charset="0"/>
              </a:rPr>
              <a:t>APL and CC do not change dramatically even for large values of </a:t>
            </a:r>
            <a:r>
              <a:rPr lang="en-US" sz="2000" b="1" i="1">
                <a:solidFill>
                  <a:srgbClr val="0033CC"/>
                </a:solidFill>
                <a:latin typeface="Calibri" pitchFamily="34" charset="0"/>
              </a:rPr>
              <a:t>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15093-7D57-4C86-9871-B5EB621C8B74}" type="slidenum">
              <a:rPr lang="en-US"/>
              <a:pPr/>
              <a:t>55</a:t>
            </a:fld>
            <a:endParaRPr lang="en-US"/>
          </a:p>
        </p:txBody>
      </p:sp>
      <p:sp>
        <p:nvSpPr>
          <p:cNvPr id="188418" name="Rectangle 4"/>
          <p:cNvSpPr>
            <a:spLocks noChangeArrowheads="1"/>
          </p:cNvSpPr>
          <p:nvPr/>
        </p:nvSpPr>
        <p:spPr bwMode="auto">
          <a:xfrm>
            <a:off x="468313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sz="3600" b="1">
                <a:solidFill>
                  <a:schemeClr val="tx2"/>
                </a:solidFill>
                <a:latin typeface="Calibri" pitchFamily="34" charset="0"/>
              </a:rPr>
              <a:t>Experiments: Edge intersections</a:t>
            </a:r>
          </a:p>
        </p:txBody>
      </p:sp>
      <p:graphicFrame>
        <p:nvGraphicFramePr>
          <p:cNvPr id="720967" name="Group 71"/>
          <p:cNvGraphicFramePr>
            <a:graphicFrameLocks noGrp="1"/>
          </p:cNvGraphicFramePr>
          <p:nvPr>
            <p:ph sz="half" idx="4294967295"/>
          </p:nvPr>
        </p:nvGraphicFramePr>
        <p:xfrm>
          <a:off x="3917950" y="2066925"/>
          <a:ext cx="4038600" cy="3235645"/>
        </p:xfrm>
        <a:graphic>
          <a:graphicData uri="http://schemas.openxmlformats.org/drawingml/2006/table">
            <a:tbl>
              <a:tblPr/>
              <a:tblGrid>
                <a:gridCol w="2309813"/>
                <a:gridCol w="1728787"/>
              </a:tblGrid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Synthetic datasets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Small world graphs*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0.99 (0.01)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Random graphs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0.99 (0.01)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Power law graphs**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0.93 (0.04)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Real datasets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Enron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0.95 (0.16)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Powergrid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0.97 (0.01)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Co-authors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0.91(0.01)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8448" name="Text Box 54"/>
          <p:cNvSpPr txBox="1">
            <a:spLocks noChangeArrowheads="1"/>
          </p:cNvSpPr>
          <p:nvPr/>
        </p:nvSpPr>
        <p:spPr bwMode="auto">
          <a:xfrm>
            <a:off x="179388" y="5876925"/>
            <a:ext cx="89646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(*) L. Barabasi and R. Albert: Emergence of  scaling in random networks. </a:t>
            </a:r>
            <a:r>
              <a:rPr lang="en-US" sz="1400" i="1">
                <a:latin typeface="Calibri" pitchFamily="34" charset="0"/>
              </a:rPr>
              <a:t>Science 1999.</a:t>
            </a:r>
            <a:endParaRPr lang="en-US" sz="1400">
              <a:latin typeface="Calibri" pitchFamily="34" charset="0"/>
            </a:endParaRPr>
          </a:p>
        </p:txBody>
      </p:sp>
      <p:sp>
        <p:nvSpPr>
          <p:cNvPr id="188449" name="Text Box 62"/>
          <p:cNvSpPr txBox="1">
            <a:spLocks noChangeArrowheads="1"/>
          </p:cNvSpPr>
          <p:nvPr/>
        </p:nvSpPr>
        <p:spPr bwMode="auto">
          <a:xfrm>
            <a:off x="179388" y="6302375"/>
            <a:ext cx="89646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(**) Watts, D. J. Networks, dynamics, and the small-world phenomenon. </a:t>
            </a:r>
            <a:r>
              <a:rPr lang="en-US" sz="1400" i="1">
                <a:latin typeface="Calibri" pitchFamily="34" charset="0"/>
              </a:rPr>
              <a:t>American Journal of Sociology </a:t>
            </a:r>
            <a:r>
              <a:rPr lang="en-US" sz="1400">
                <a:latin typeface="Calibri" pitchFamily="34" charset="0"/>
              </a:rPr>
              <a:t>1999</a:t>
            </a:r>
          </a:p>
        </p:txBody>
      </p:sp>
      <p:sp>
        <p:nvSpPr>
          <p:cNvPr id="188450" name="Text Box 63"/>
          <p:cNvSpPr txBox="1">
            <a:spLocks noChangeArrowheads="1"/>
          </p:cNvSpPr>
          <p:nvPr/>
        </p:nvSpPr>
        <p:spPr bwMode="auto">
          <a:xfrm>
            <a:off x="395288" y="1916113"/>
            <a:ext cx="316865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Edge intersection achieved by the </a:t>
            </a:r>
            <a:r>
              <a:rPr lang="en-US" sz="2000" dirty="0" err="1">
                <a:solidFill>
                  <a:srgbClr val="FF0000"/>
                </a:solidFill>
                <a:latin typeface="Calibri" pitchFamily="34" charset="0"/>
              </a:rPr>
              <a:t>GreedySwap</a:t>
            </a:r>
            <a:r>
              <a:rPr lang="en-US" sz="2000" dirty="0">
                <a:solidFill>
                  <a:srgbClr val="0033CC"/>
                </a:solidFill>
                <a:latin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</a:rPr>
              <a:t>algorithm for different </a:t>
            </a:r>
            <a:r>
              <a:rPr lang="en-US" sz="2000" dirty="0" smtClean="0">
                <a:latin typeface="Calibri" pitchFamily="34" charset="0"/>
              </a:rPr>
              <a:t>datasets (average over various k).</a:t>
            </a:r>
            <a:endParaRPr lang="en-US" sz="2000" dirty="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endParaRPr lang="en-US" sz="2000" dirty="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Parenthesis value indicates the original value of edge </a:t>
            </a:r>
            <a:r>
              <a:rPr lang="en-US" sz="2000" dirty="0" smtClean="0">
                <a:latin typeface="Calibri" pitchFamily="34" charset="0"/>
              </a:rPr>
              <a:t>intersection before Greedy Swap</a:t>
            </a:r>
            <a:endParaRPr lang="en-US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5D806-C997-4E0D-9C4B-39300801BC6B}" type="slidenum">
              <a:rPr lang="en-US"/>
              <a:pPr/>
              <a:t>56</a:t>
            </a:fld>
            <a:endParaRPr lang="en-US"/>
          </a:p>
        </p:txBody>
      </p:sp>
      <p:sp>
        <p:nvSpPr>
          <p:cNvPr id="811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3988" y="871538"/>
            <a:ext cx="8245475" cy="498475"/>
          </a:xfrm>
        </p:spPr>
        <p:txBody>
          <a:bodyPr>
            <a:normAutofit fontScale="90000"/>
          </a:bodyPr>
          <a:lstStyle/>
          <a:p>
            <a:r>
              <a:rPr lang="en-US" sz="4000"/>
              <a:t>Experiments: Exponent of power law distributions</a:t>
            </a:r>
          </a:p>
        </p:txBody>
      </p:sp>
      <p:graphicFrame>
        <p:nvGraphicFramePr>
          <p:cNvPr id="811099" name="Group 91"/>
          <p:cNvGraphicFramePr>
            <a:graphicFrameLocks noGrp="1"/>
          </p:cNvGraphicFramePr>
          <p:nvPr>
            <p:ph idx="4294967295"/>
          </p:nvPr>
        </p:nvGraphicFramePr>
        <p:xfrm>
          <a:off x="1187450" y="2133600"/>
          <a:ext cx="3455988" cy="3200400"/>
        </p:xfrm>
        <a:graphic>
          <a:graphicData uri="http://schemas.openxmlformats.org/drawingml/2006/table">
            <a:tbl>
              <a:tblPr/>
              <a:tblGrid>
                <a:gridCol w="1858963"/>
                <a:gridCol w="1597025"/>
              </a:tblGrid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Original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k=10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k=15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k=20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k=25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k=50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k=100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9469" name="Text Box 55"/>
          <p:cNvSpPr txBox="1">
            <a:spLocks noChangeArrowheads="1"/>
          </p:cNvSpPr>
          <p:nvPr/>
        </p:nvSpPr>
        <p:spPr bwMode="auto">
          <a:xfrm>
            <a:off x="5795963" y="2492375"/>
            <a:ext cx="2736850" cy="361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Calibri" pitchFamily="34" charset="0"/>
              </a:rPr>
              <a:t>Co-author</a:t>
            </a:r>
            <a:r>
              <a:rPr lang="en-US" sz="2000">
                <a:latin typeface="Calibri" pitchFamily="34" charset="0"/>
              </a:rPr>
              <a:t> dataset</a:t>
            </a:r>
          </a:p>
          <a:p>
            <a:pPr>
              <a:spcBef>
                <a:spcPct val="50000"/>
              </a:spcBef>
            </a:pPr>
            <a:endParaRPr lang="en-US" sz="200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000">
                <a:latin typeface="Calibri" pitchFamily="34" charset="0"/>
              </a:rPr>
              <a:t>Exponent of the power-law distribution as a function of </a:t>
            </a:r>
            <a:r>
              <a:rPr lang="en-US" sz="2000" b="1" i="1">
                <a:solidFill>
                  <a:srgbClr val="0033CC"/>
                </a:solidFill>
                <a:latin typeface="Calibri" pitchFamily="34" charset="0"/>
              </a:rPr>
              <a:t>k</a:t>
            </a:r>
          </a:p>
          <a:p>
            <a:pPr>
              <a:spcBef>
                <a:spcPct val="50000"/>
              </a:spcBef>
            </a:pPr>
            <a:endParaRPr lang="en-US" sz="2000" b="1" i="1">
              <a:solidFill>
                <a:srgbClr val="0033CC"/>
              </a:solidFill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5C43-ECD9-4031-A7A6-90EB5AF89730}" type="slidenum">
              <a:rPr lang="en-US"/>
              <a:pPr/>
              <a:t>57</a:t>
            </a:fld>
            <a:endParaRPr lang="en-US"/>
          </a:p>
        </p:txBody>
      </p:sp>
      <p:sp>
        <p:nvSpPr>
          <p:cNvPr id="142338" name="Text Box 2"/>
          <p:cNvSpPr txBox="1">
            <a:spLocks noChangeArrowheads="1"/>
          </p:cNvSpPr>
          <p:nvPr/>
        </p:nvSpPr>
        <p:spPr bwMode="auto">
          <a:xfrm>
            <a:off x="539750" y="2636838"/>
            <a:ext cx="72739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4400" i="1" dirty="0">
                <a:solidFill>
                  <a:schemeClr val="accent2"/>
                </a:solidFill>
                <a:latin typeface="Calibri" pitchFamily="34" charset="0"/>
                <a:ea typeface="Batang" pitchFamily="18" charset="-127"/>
              </a:rPr>
              <a:t>k</a:t>
            </a:r>
            <a:r>
              <a:rPr lang="en-US" sz="4400" dirty="0">
                <a:solidFill>
                  <a:schemeClr val="accent2"/>
                </a:solidFill>
                <a:latin typeface="Calibri" pitchFamily="34" charset="0"/>
                <a:ea typeface="Batang" pitchFamily="18" charset="-127"/>
              </a:rPr>
              <a:t>-neighborhood Anonymity </a:t>
            </a:r>
          </a:p>
        </p:txBody>
      </p:sp>
      <p:sp>
        <p:nvSpPr>
          <p:cNvPr id="142340" name="Text Box 4"/>
          <p:cNvSpPr txBox="1">
            <a:spLocks noChangeArrowheads="1"/>
          </p:cNvSpPr>
          <p:nvPr/>
        </p:nvSpPr>
        <p:spPr bwMode="auto">
          <a:xfrm>
            <a:off x="1116013" y="5300663"/>
            <a:ext cx="741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B. Zhou and J. Pei</a:t>
            </a:r>
            <a:r>
              <a:rPr lang="el-GR">
                <a:latin typeface="Calibri" pitchFamily="34" charset="0"/>
              </a:rPr>
              <a:t>, </a:t>
            </a:r>
            <a:r>
              <a:rPr lang="en-US" i="1">
                <a:solidFill>
                  <a:srgbClr val="CC0000"/>
                </a:solidFill>
                <a:latin typeface="Calibri" pitchFamily="34" charset="0"/>
              </a:rPr>
              <a:t>Preserving Privacy in Social Networks Against Neighborhood Attacks,</a:t>
            </a:r>
            <a:r>
              <a:rPr lang="en-US" i="1">
                <a:latin typeface="Calibri" pitchFamily="34" charset="0"/>
              </a:rPr>
              <a:t> </a:t>
            </a:r>
            <a:r>
              <a:rPr lang="en-US">
                <a:latin typeface="Calibri" pitchFamily="34" charset="0"/>
              </a:rPr>
              <a:t>ICDE 2008</a:t>
            </a:r>
            <a:endParaRPr lang="el-GR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5205-32C8-4CFD-B5A0-1E45B2317659}" type="slidenum">
              <a:rPr lang="en-US"/>
              <a:pPr/>
              <a:t>58</a:t>
            </a:fld>
            <a:endParaRPr lang="en-US"/>
          </a:p>
        </p:txBody>
      </p:sp>
      <p:pic>
        <p:nvPicPr>
          <p:cNvPr id="2314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765175"/>
            <a:ext cx="6480175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1428" name="Text Box 4"/>
          <p:cNvSpPr txBox="1">
            <a:spLocks noChangeArrowheads="1"/>
          </p:cNvSpPr>
          <p:nvPr/>
        </p:nvSpPr>
        <p:spPr bwMode="auto">
          <a:xfrm>
            <a:off x="395288" y="4941888"/>
            <a:ext cx="82804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1600" dirty="0">
                <a:latin typeface="Calibri" pitchFamily="34" charset="0"/>
              </a:rPr>
              <a:t>An</a:t>
            </a:r>
            <a:r>
              <a:rPr lang="el-GR" sz="1600" dirty="0">
                <a:latin typeface="Calibri" pitchFamily="34" charset="0"/>
              </a:rPr>
              <a:t> </a:t>
            </a:r>
            <a:r>
              <a:rPr lang="el-GR" sz="1600" dirty="0" err="1">
                <a:latin typeface="Calibri" pitchFamily="34" charset="0"/>
              </a:rPr>
              <a:t>adversary</a:t>
            </a:r>
            <a:r>
              <a:rPr lang="el-GR" sz="1600" dirty="0">
                <a:latin typeface="Calibri" pitchFamily="34" charset="0"/>
              </a:rPr>
              <a:t> </a:t>
            </a:r>
            <a:r>
              <a:rPr lang="el-GR" sz="1600" dirty="0" err="1">
                <a:latin typeface="Calibri" pitchFamily="34" charset="0"/>
              </a:rPr>
              <a:t>knows</a:t>
            </a:r>
            <a:r>
              <a:rPr lang="el-GR" sz="1600" dirty="0">
                <a:latin typeface="Calibri" pitchFamily="34" charset="0"/>
              </a:rPr>
              <a:t> </a:t>
            </a:r>
            <a:r>
              <a:rPr lang="el-GR" sz="1600" dirty="0" err="1">
                <a:latin typeface="Calibri" pitchFamily="34" charset="0"/>
              </a:rPr>
              <a:t>that</a:t>
            </a:r>
            <a:r>
              <a:rPr lang="en-US" sz="1600" dirty="0">
                <a:latin typeface="Calibri" pitchFamily="34" charset="0"/>
              </a:rPr>
              <a:t>:</a:t>
            </a:r>
            <a:r>
              <a:rPr lang="el-GR" sz="1600" dirty="0">
                <a:latin typeface="Calibri" pitchFamily="34" charset="0"/>
              </a:rPr>
              <a:t> </a:t>
            </a:r>
            <a:endParaRPr lang="en-US" sz="1600" dirty="0">
              <a:latin typeface="Calibri" pitchFamily="34" charset="0"/>
            </a:endParaRPr>
          </a:p>
          <a:p>
            <a:pPr algn="just"/>
            <a:r>
              <a:rPr lang="el-GR" sz="1600" dirty="0" err="1">
                <a:solidFill>
                  <a:srgbClr val="CC0000"/>
                </a:solidFill>
                <a:latin typeface="Calibri" pitchFamily="34" charset="0"/>
              </a:rPr>
              <a:t>Ada</a:t>
            </a:r>
            <a:r>
              <a:rPr lang="el-GR" sz="1600" dirty="0">
                <a:solidFill>
                  <a:srgbClr val="CC0000"/>
                </a:solidFill>
                <a:latin typeface="Calibri" pitchFamily="34" charset="0"/>
              </a:rPr>
              <a:t> </a:t>
            </a:r>
            <a:r>
              <a:rPr lang="el-GR" sz="1600" dirty="0" err="1">
                <a:solidFill>
                  <a:srgbClr val="CC0000"/>
                </a:solidFill>
                <a:latin typeface="Calibri" pitchFamily="34" charset="0"/>
              </a:rPr>
              <a:t>has</a:t>
            </a:r>
            <a:r>
              <a:rPr lang="el-GR" sz="1600" dirty="0">
                <a:solidFill>
                  <a:srgbClr val="CC0000"/>
                </a:solidFill>
                <a:latin typeface="Calibri" pitchFamily="34" charset="0"/>
              </a:rPr>
              <a:t> </a:t>
            </a:r>
            <a:r>
              <a:rPr lang="el-GR" sz="1600" dirty="0" err="1">
                <a:solidFill>
                  <a:srgbClr val="CC0000"/>
                </a:solidFill>
                <a:latin typeface="Calibri" pitchFamily="34" charset="0"/>
              </a:rPr>
              <a:t>two</a:t>
            </a:r>
            <a:r>
              <a:rPr lang="el-GR" sz="1600" dirty="0">
                <a:solidFill>
                  <a:srgbClr val="CC0000"/>
                </a:solidFill>
                <a:latin typeface="Calibri" pitchFamily="34" charset="0"/>
              </a:rPr>
              <a:t> </a:t>
            </a:r>
            <a:r>
              <a:rPr lang="el-GR" sz="1600" dirty="0" err="1">
                <a:solidFill>
                  <a:srgbClr val="CC0000"/>
                </a:solidFill>
                <a:latin typeface="Calibri" pitchFamily="34" charset="0"/>
              </a:rPr>
              <a:t>friends</a:t>
            </a:r>
            <a:r>
              <a:rPr lang="el-GR" sz="1600" dirty="0">
                <a:solidFill>
                  <a:srgbClr val="CC0000"/>
                </a:solidFill>
                <a:latin typeface="Calibri" pitchFamily="34" charset="0"/>
              </a:rPr>
              <a:t> </a:t>
            </a:r>
            <a:r>
              <a:rPr lang="el-GR" sz="1600" dirty="0" err="1">
                <a:solidFill>
                  <a:srgbClr val="CC0000"/>
                </a:solidFill>
                <a:latin typeface="Calibri" pitchFamily="34" charset="0"/>
              </a:rPr>
              <a:t>who</a:t>
            </a:r>
            <a:r>
              <a:rPr lang="el-GR" sz="1600" dirty="0">
                <a:solidFill>
                  <a:srgbClr val="CC0000"/>
                </a:solidFill>
                <a:latin typeface="Calibri" pitchFamily="34" charset="0"/>
              </a:rPr>
              <a:t> </a:t>
            </a:r>
            <a:r>
              <a:rPr lang="el-GR" sz="1600" dirty="0" err="1">
                <a:solidFill>
                  <a:srgbClr val="CC0000"/>
                </a:solidFill>
                <a:latin typeface="Calibri" pitchFamily="34" charset="0"/>
              </a:rPr>
              <a:t>know</a:t>
            </a:r>
            <a:r>
              <a:rPr lang="el-GR" sz="1600" dirty="0">
                <a:solidFill>
                  <a:srgbClr val="CC0000"/>
                </a:solidFill>
                <a:latin typeface="Calibri" pitchFamily="34" charset="0"/>
              </a:rPr>
              <a:t> </a:t>
            </a:r>
            <a:r>
              <a:rPr lang="el-GR" sz="1600" dirty="0" err="1">
                <a:solidFill>
                  <a:srgbClr val="CC0000"/>
                </a:solidFill>
                <a:latin typeface="Calibri" pitchFamily="34" charset="0"/>
              </a:rPr>
              <a:t>each</a:t>
            </a:r>
            <a:r>
              <a:rPr lang="el-GR" sz="1600" dirty="0">
                <a:solidFill>
                  <a:srgbClr val="CC0000"/>
                </a:solidFill>
                <a:latin typeface="Calibri" pitchFamily="34" charset="0"/>
              </a:rPr>
              <a:t> </a:t>
            </a:r>
            <a:r>
              <a:rPr lang="el-GR" sz="1600" dirty="0" err="1">
                <a:solidFill>
                  <a:srgbClr val="CC0000"/>
                </a:solidFill>
                <a:latin typeface="Calibri" pitchFamily="34" charset="0"/>
              </a:rPr>
              <a:t>other</a:t>
            </a:r>
            <a:r>
              <a:rPr lang="el-GR" sz="1600" dirty="0">
                <a:solidFill>
                  <a:srgbClr val="CC0000"/>
                </a:solidFill>
                <a:latin typeface="Calibri" pitchFamily="34" charset="0"/>
              </a:rPr>
              <a:t>,</a:t>
            </a:r>
            <a:r>
              <a:rPr lang="en-US" sz="1600" dirty="0">
                <a:solidFill>
                  <a:srgbClr val="CC0000"/>
                </a:solidFill>
                <a:latin typeface="Calibri" pitchFamily="34" charset="0"/>
              </a:rPr>
              <a:t> </a:t>
            </a:r>
            <a:r>
              <a:rPr lang="el-GR" sz="1600" dirty="0" err="1">
                <a:solidFill>
                  <a:srgbClr val="CC0000"/>
                </a:solidFill>
                <a:latin typeface="Calibri" pitchFamily="34" charset="0"/>
              </a:rPr>
              <a:t>and</a:t>
            </a:r>
            <a:r>
              <a:rPr lang="el-GR" sz="1600" dirty="0">
                <a:solidFill>
                  <a:srgbClr val="CC0000"/>
                </a:solidFill>
                <a:latin typeface="Calibri" pitchFamily="34" charset="0"/>
              </a:rPr>
              <a:t> </a:t>
            </a:r>
            <a:r>
              <a:rPr lang="el-GR" sz="1600" dirty="0" err="1">
                <a:solidFill>
                  <a:srgbClr val="CC0000"/>
                </a:solidFill>
                <a:latin typeface="Calibri" pitchFamily="34" charset="0"/>
              </a:rPr>
              <a:t>has</a:t>
            </a:r>
            <a:r>
              <a:rPr lang="el-GR" sz="1600" dirty="0">
                <a:solidFill>
                  <a:srgbClr val="CC0000"/>
                </a:solidFill>
                <a:latin typeface="Calibri" pitchFamily="34" charset="0"/>
              </a:rPr>
              <a:t> </a:t>
            </a:r>
            <a:r>
              <a:rPr lang="el-GR" sz="1600" dirty="0" err="1">
                <a:solidFill>
                  <a:srgbClr val="CC0000"/>
                </a:solidFill>
                <a:latin typeface="Calibri" pitchFamily="34" charset="0"/>
              </a:rPr>
              <a:t>another</a:t>
            </a:r>
            <a:r>
              <a:rPr lang="el-GR" sz="1600" dirty="0">
                <a:solidFill>
                  <a:srgbClr val="CC0000"/>
                </a:solidFill>
                <a:latin typeface="Calibri" pitchFamily="34" charset="0"/>
              </a:rPr>
              <a:t> </a:t>
            </a:r>
            <a:r>
              <a:rPr lang="el-GR" sz="1600" dirty="0" err="1">
                <a:solidFill>
                  <a:srgbClr val="CC0000"/>
                </a:solidFill>
                <a:latin typeface="Calibri" pitchFamily="34" charset="0"/>
              </a:rPr>
              <a:t>two</a:t>
            </a:r>
            <a:r>
              <a:rPr lang="el-GR" sz="1600" dirty="0">
                <a:solidFill>
                  <a:srgbClr val="CC0000"/>
                </a:solidFill>
                <a:latin typeface="Calibri" pitchFamily="34" charset="0"/>
              </a:rPr>
              <a:t> </a:t>
            </a:r>
            <a:r>
              <a:rPr lang="el-GR" sz="1600" dirty="0" err="1">
                <a:solidFill>
                  <a:srgbClr val="CC0000"/>
                </a:solidFill>
                <a:latin typeface="Calibri" pitchFamily="34" charset="0"/>
              </a:rPr>
              <a:t>friends</a:t>
            </a:r>
            <a:r>
              <a:rPr lang="el-GR" sz="1600" dirty="0">
                <a:solidFill>
                  <a:srgbClr val="CC0000"/>
                </a:solidFill>
                <a:latin typeface="Calibri" pitchFamily="34" charset="0"/>
              </a:rPr>
              <a:t> </a:t>
            </a:r>
            <a:r>
              <a:rPr lang="el-GR" sz="1600" dirty="0" err="1">
                <a:solidFill>
                  <a:srgbClr val="CC0000"/>
                </a:solidFill>
                <a:latin typeface="Calibri" pitchFamily="34" charset="0"/>
              </a:rPr>
              <a:t>who</a:t>
            </a:r>
            <a:r>
              <a:rPr lang="el-GR" sz="1600" dirty="0">
                <a:solidFill>
                  <a:srgbClr val="CC0000"/>
                </a:solidFill>
                <a:latin typeface="Calibri" pitchFamily="34" charset="0"/>
              </a:rPr>
              <a:t> </a:t>
            </a:r>
            <a:r>
              <a:rPr lang="el-GR" sz="1600" dirty="0" err="1">
                <a:solidFill>
                  <a:srgbClr val="CC0000"/>
                </a:solidFill>
                <a:latin typeface="Calibri" pitchFamily="34" charset="0"/>
              </a:rPr>
              <a:t>do</a:t>
            </a:r>
            <a:r>
              <a:rPr lang="el-GR" sz="1600" dirty="0">
                <a:solidFill>
                  <a:srgbClr val="CC0000"/>
                </a:solidFill>
                <a:latin typeface="Calibri" pitchFamily="34" charset="0"/>
              </a:rPr>
              <a:t> </a:t>
            </a:r>
            <a:r>
              <a:rPr lang="el-GR" sz="1600" dirty="0" err="1">
                <a:solidFill>
                  <a:srgbClr val="CC0000"/>
                </a:solidFill>
                <a:latin typeface="Calibri" pitchFamily="34" charset="0"/>
              </a:rPr>
              <a:t>not</a:t>
            </a:r>
            <a:r>
              <a:rPr lang="el-GR" sz="1600" dirty="0">
                <a:solidFill>
                  <a:srgbClr val="CC0000"/>
                </a:solidFill>
                <a:latin typeface="Calibri" pitchFamily="34" charset="0"/>
              </a:rPr>
              <a:t> </a:t>
            </a:r>
            <a:r>
              <a:rPr lang="el-GR" sz="1600" dirty="0" err="1">
                <a:solidFill>
                  <a:srgbClr val="CC0000"/>
                </a:solidFill>
                <a:latin typeface="Calibri" pitchFamily="34" charset="0"/>
              </a:rPr>
              <a:t>know</a:t>
            </a:r>
            <a:r>
              <a:rPr lang="el-GR" sz="1600" dirty="0">
                <a:solidFill>
                  <a:srgbClr val="CC0000"/>
                </a:solidFill>
                <a:latin typeface="Calibri" pitchFamily="34" charset="0"/>
              </a:rPr>
              <a:t> </a:t>
            </a:r>
            <a:r>
              <a:rPr lang="el-GR" sz="1600" dirty="0" err="1">
                <a:solidFill>
                  <a:srgbClr val="CC0000"/>
                </a:solidFill>
                <a:latin typeface="Calibri" pitchFamily="34" charset="0"/>
              </a:rPr>
              <a:t>each</a:t>
            </a:r>
            <a:r>
              <a:rPr lang="el-GR" sz="1600" dirty="0">
                <a:solidFill>
                  <a:srgbClr val="CC0000"/>
                </a:solidFill>
                <a:latin typeface="Calibri" pitchFamily="34" charset="0"/>
              </a:rPr>
              <a:t> </a:t>
            </a:r>
            <a:r>
              <a:rPr lang="el-GR" sz="1600" dirty="0" err="1">
                <a:solidFill>
                  <a:srgbClr val="CC0000"/>
                </a:solidFill>
                <a:latin typeface="Calibri" pitchFamily="34" charset="0"/>
              </a:rPr>
              <a:t>other</a:t>
            </a:r>
            <a:r>
              <a:rPr lang="en-US" sz="1600" dirty="0">
                <a:latin typeface="Calibri" pitchFamily="34" charset="0"/>
              </a:rPr>
              <a:t> (</a:t>
            </a:r>
            <a:r>
              <a:rPr lang="el-GR" sz="1600" dirty="0">
                <a:latin typeface="Calibri" pitchFamily="34" charset="0"/>
              </a:rPr>
              <a:t>1-neighborhood </a:t>
            </a:r>
            <a:r>
              <a:rPr lang="el-GR" sz="1600" dirty="0" err="1">
                <a:latin typeface="Calibri" pitchFamily="34" charset="0"/>
              </a:rPr>
              <a:t>graph</a:t>
            </a:r>
            <a:r>
              <a:rPr lang="en-US" sz="1600" dirty="0">
                <a:latin typeface="Calibri" pitchFamily="34" charset="0"/>
              </a:rPr>
              <a:t>)</a:t>
            </a:r>
          </a:p>
          <a:p>
            <a:pPr algn="just"/>
            <a:r>
              <a:rPr lang="el-GR" sz="1600" dirty="0" err="1">
                <a:latin typeface="Calibri" pitchFamily="34" charset="0"/>
              </a:rPr>
              <a:t>Similarly</a:t>
            </a:r>
            <a:r>
              <a:rPr lang="el-GR" sz="1600" dirty="0">
                <a:latin typeface="Calibri" pitchFamily="34" charset="0"/>
              </a:rPr>
              <a:t>, </a:t>
            </a:r>
            <a:r>
              <a:rPr lang="el-GR" sz="1600" dirty="0" err="1">
                <a:latin typeface="Calibri" pitchFamily="34" charset="0"/>
              </a:rPr>
              <a:t>Bob</a:t>
            </a:r>
            <a:r>
              <a:rPr lang="el-GR" sz="1600" dirty="0">
                <a:latin typeface="Calibri" pitchFamily="34" charset="0"/>
              </a:rPr>
              <a:t> </a:t>
            </a:r>
            <a:r>
              <a:rPr lang="el-GR" sz="1600" dirty="0" err="1">
                <a:latin typeface="Calibri" pitchFamily="34" charset="0"/>
              </a:rPr>
              <a:t>can</a:t>
            </a:r>
            <a:r>
              <a:rPr lang="el-GR" sz="1600" dirty="0">
                <a:latin typeface="Calibri" pitchFamily="34" charset="0"/>
              </a:rPr>
              <a:t> </a:t>
            </a:r>
            <a:r>
              <a:rPr lang="el-GR" sz="1600" dirty="0" err="1">
                <a:latin typeface="Calibri" pitchFamily="34" charset="0"/>
              </a:rPr>
              <a:t>be</a:t>
            </a:r>
            <a:r>
              <a:rPr lang="el-GR" sz="1600" dirty="0">
                <a:latin typeface="Calibri" pitchFamily="34" charset="0"/>
              </a:rPr>
              <a:t> </a:t>
            </a:r>
            <a:r>
              <a:rPr lang="el-GR" sz="1600" dirty="0" err="1">
                <a:latin typeface="Calibri" pitchFamily="34" charset="0"/>
              </a:rPr>
              <a:t>identified</a:t>
            </a:r>
            <a:r>
              <a:rPr lang="el-GR" sz="1600" dirty="0">
                <a:latin typeface="Calibri" pitchFamily="34" charset="0"/>
              </a:rPr>
              <a:t> </a:t>
            </a:r>
            <a:r>
              <a:rPr lang="el-GR" sz="1600" dirty="0" err="1">
                <a:latin typeface="Calibri" pitchFamily="34" charset="0"/>
              </a:rPr>
              <a:t>if</a:t>
            </a:r>
            <a:r>
              <a:rPr lang="el-GR" sz="1600" dirty="0">
                <a:latin typeface="Calibri" pitchFamily="34" charset="0"/>
              </a:rPr>
              <a:t> </a:t>
            </a:r>
            <a:r>
              <a:rPr lang="el-GR" sz="1600" dirty="0" err="1">
                <a:latin typeface="Calibri" pitchFamily="34" charset="0"/>
              </a:rPr>
              <a:t>the</a:t>
            </a:r>
            <a:r>
              <a:rPr lang="el-GR" sz="1600" dirty="0">
                <a:latin typeface="Calibri" pitchFamily="34" charset="0"/>
              </a:rPr>
              <a:t> </a:t>
            </a:r>
            <a:r>
              <a:rPr lang="el-GR" sz="1600" dirty="0" err="1">
                <a:latin typeface="Calibri" pitchFamily="34" charset="0"/>
              </a:rPr>
              <a:t>adversary</a:t>
            </a:r>
            <a:r>
              <a:rPr lang="el-GR" sz="1600" dirty="0">
                <a:latin typeface="Calibri" pitchFamily="34" charset="0"/>
              </a:rPr>
              <a:t> </a:t>
            </a:r>
            <a:r>
              <a:rPr lang="el-GR" sz="1600" dirty="0" err="1">
                <a:latin typeface="Calibri" pitchFamily="34" charset="0"/>
              </a:rPr>
              <a:t>knows</a:t>
            </a:r>
            <a:r>
              <a:rPr lang="el-GR" sz="1600" dirty="0">
                <a:latin typeface="Calibri" pitchFamily="34" charset="0"/>
              </a:rPr>
              <a:t> </a:t>
            </a:r>
            <a:r>
              <a:rPr lang="en-US" sz="1600" dirty="0">
                <a:latin typeface="Calibri" pitchFamily="34" charset="0"/>
              </a:rPr>
              <a:t>its</a:t>
            </a:r>
            <a:r>
              <a:rPr lang="el-GR" sz="1600" dirty="0">
                <a:latin typeface="Calibri" pitchFamily="34" charset="0"/>
              </a:rPr>
              <a:t> 1-neighborhood </a:t>
            </a:r>
            <a:r>
              <a:rPr lang="el-GR" sz="1600" dirty="0" err="1">
                <a:latin typeface="Calibri" pitchFamily="34" charset="0"/>
              </a:rPr>
              <a:t>graph</a:t>
            </a:r>
            <a:endParaRPr lang="el-GR" sz="1600" dirty="0">
              <a:latin typeface="Calibri" pitchFamily="34" charset="0"/>
            </a:endParaRPr>
          </a:p>
        </p:txBody>
      </p:sp>
      <p:sp>
        <p:nvSpPr>
          <p:cNvPr id="231429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7561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  <a:latin typeface="Calibri" pitchFamily="34" charset="0"/>
              </a:rPr>
              <a:t>Motivation</a:t>
            </a:r>
            <a:endParaRPr lang="el-GR" sz="2400">
              <a:solidFill>
                <a:srgbClr val="CC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2358-0696-4B8E-B4AD-BF644469097A}" type="slidenum">
              <a:rPr lang="en-US"/>
              <a:pPr/>
              <a:t>59</a:t>
            </a:fld>
            <a:endParaRPr lang="en-US"/>
          </a:p>
        </p:txBody>
      </p:sp>
      <p:sp>
        <p:nvSpPr>
          <p:cNvPr id="233479" name="Text Box 7"/>
          <p:cNvSpPr txBox="1">
            <a:spLocks noChangeArrowheads="1"/>
          </p:cNvSpPr>
          <p:nvPr/>
        </p:nvSpPr>
        <p:spPr bwMode="auto">
          <a:xfrm>
            <a:off x="827088" y="1557338"/>
            <a:ext cx="7345362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1-neighborhood attacks</a:t>
            </a:r>
          </a:p>
          <a:p>
            <a:pPr algn="just">
              <a:spcBef>
                <a:spcPct val="50000"/>
              </a:spcBef>
            </a:pPr>
            <a:endParaRPr lang="en-US" dirty="0">
              <a:latin typeface="Calibri" pitchFamily="34" charset="0"/>
            </a:endParaRPr>
          </a:p>
          <a:p>
            <a:pPr algn="just"/>
            <a:r>
              <a:rPr lang="en-US" dirty="0">
                <a:latin typeface="Calibri" pitchFamily="34" charset="0"/>
              </a:rPr>
              <a:t>The </a:t>
            </a: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neighborhood</a:t>
            </a:r>
            <a:r>
              <a:rPr lang="en-US" dirty="0">
                <a:latin typeface="Calibri" pitchFamily="34" charset="0"/>
              </a:rPr>
              <a:t> of u </a:t>
            </a:r>
            <a:r>
              <a:rPr lang="en-US" dirty="0">
                <a:latin typeface="Calibri" pitchFamily="34" charset="0"/>
                <a:sym typeface="Symbol" pitchFamily="18" charset="2"/>
              </a:rPr>
              <a:t></a:t>
            </a:r>
            <a:r>
              <a:rPr lang="en-US" dirty="0">
                <a:latin typeface="Calibri" pitchFamily="34" charset="0"/>
              </a:rPr>
              <a:t> V(G) is the </a:t>
            </a:r>
            <a:r>
              <a:rPr lang="en-US" b="1" dirty="0">
                <a:latin typeface="Calibri" pitchFamily="34" charset="0"/>
              </a:rPr>
              <a:t>induced </a:t>
            </a:r>
            <a:r>
              <a:rPr lang="en-US" b="1" dirty="0" err="1">
                <a:latin typeface="Calibri" pitchFamily="34" charset="0"/>
              </a:rPr>
              <a:t>subgraph</a:t>
            </a:r>
            <a:r>
              <a:rPr lang="en-US" b="1" dirty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of the neighbors of u, denoted by </a:t>
            </a:r>
            <a:r>
              <a:rPr lang="en-US" dirty="0" err="1">
                <a:latin typeface="Calibri" pitchFamily="34" charset="0"/>
              </a:rPr>
              <a:t>Neighbor</a:t>
            </a:r>
            <a:r>
              <a:rPr lang="en-US" baseline="-25000" dirty="0" err="1">
                <a:latin typeface="Calibri" pitchFamily="34" charset="0"/>
              </a:rPr>
              <a:t>G</a:t>
            </a:r>
            <a:r>
              <a:rPr lang="en-US" dirty="0">
                <a:latin typeface="Calibri" pitchFamily="34" charset="0"/>
              </a:rPr>
              <a:t>(U) = G(N</a:t>
            </a:r>
            <a:r>
              <a:rPr lang="en-US" baseline="-25000" dirty="0">
                <a:latin typeface="Calibri" pitchFamily="34" charset="0"/>
              </a:rPr>
              <a:t>u</a:t>
            </a:r>
            <a:r>
              <a:rPr lang="en-US" dirty="0">
                <a:latin typeface="Calibri" pitchFamily="34" charset="0"/>
              </a:rPr>
              <a:t>) where N</a:t>
            </a:r>
            <a:r>
              <a:rPr lang="en-US" baseline="-25000" dirty="0">
                <a:latin typeface="Calibri" pitchFamily="34" charset="0"/>
              </a:rPr>
              <a:t>u</a:t>
            </a:r>
            <a:r>
              <a:rPr lang="en-US" dirty="0">
                <a:latin typeface="Calibri" pitchFamily="34" charset="0"/>
              </a:rPr>
              <a:t> = {v | (</a:t>
            </a:r>
            <a:r>
              <a:rPr lang="en-US" dirty="0" err="1">
                <a:latin typeface="Calibri" pitchFamily="34" charset="0"/>
              </a:rPr>
              <a:t>u,v</a:t>
            </a:r>
            <a:r>
              <a:rPr lang="en-US" dirty="0">
                <a:latin typeface="Calibri" pitchFamily="34" charset="0"/>
              </a:rPr>
              <a:t>) </a:t>
            </a:r>
            <a:r>
              <a:rPr lang="en-US" dirty="0">
                <a:latin typeface="Calibri" pitchFamily="34" charset="0"/>
                <a:sym typeface="Symbol" pitchFamily="18" charset="2"/>
              </a:rPr>
              <a:t></a:t>
            </a:r>
            <a:r>
              <a:rPr lang="en-US" dirty="0">
                <a:latin typeface="Calibri" pitchFamily="34" charset="0"/>
              </a:rPr>
              <a:t> E(G)}.</a:t>
            </a:r>
          </a:p>
          <a:p>
            <a:pPr algn="just">
              <a:spcBef>
                <a:spcPct val="50000"/>
              </a:spcBef>
            </a:pPr>
            <a:endParaRPr lang="el-GR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B0E6F-B51A-4470-8133-A8F4AABF0D1C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281605" name="Text Box 5"/>
          <p:cNvSpPr txBox="1">
            <a:spLocks noChangeArrowheads="1"/>
          </p:cNvSpPr>
          <p:nvPr/>
        </p:nvSpPr>
        <p:spPr bwMode="auto">
          <a:xfrm>
            <a:off x="395288" y="549275"/>
            <a:ext cx="8353425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CC0000"/>
                </a:solidFill>
              </a:rPr>
              <a:t>Mappings that preserve the graph structure</a:t>
            </a:r>
          </a:p>
          <a:p>
            <a:pPr algn="ctr"/>
            <a:endParaRPr lang="en-US" sz="2400" dirty="0"/>
          </a:p>
          <a:p>
            <a:pPr algn="just"/>
            <a:r>
              <a:rPr lang="el-GR" sz="2000" dirty="0"/>
              <a:t>A </a:t>
            </a:r>
            <a:r>
              <a:rPr lang="el-GR" sz="2000" b="1" dirty="0">
                <a:solidFill>
                  <a:srgbClr val="FF3399"/>
                </a:solidFill>
              </a:rPr>
              <a:t>graph homomorphism</a:t>
            </a:r>
            <a:r>
              <a:rPr lang="el-GR" sz="2000" dirty="0"/>
              <a:t> </a:t>
            </a:r>
            <a:r>
              <a:rPr lang="el-GR" sz="2000" i="1" dirty="0"/>
              <a:t>f</a:t>
            </a:r>
            <a:r>
              <a:rPr lang="el-GR" sz="2000" dirty="0"/>
              <a:t> from a </a:t>
            </a:r>
            <a:r>
              <a:rPr lang="el-GR" sz="2000" dirty="0" err="1"/>
              <a:t>graph</a:t>
            </a:r>
            <a:r>
              <a:rPr lang="el-GR" sz="2000" dirty="0"/>
              <a:t> </a:t>
            </a:r>
            <a:r>
              <a:rPr lang="el-GR" sz="2000" i="1" dirty="0"/>
              <a:t>G</a:t>
            </a:r>
            <a:r>
              <a:rPr lang="el-GR" sz="2000" dirty="0"/>
              <a:t> = (</a:t>
            </a:r>
            <a:r>
              <a:rPr lang="el-GR" sz="2000" i="1" dirty="0"/>
              <a:t>V</a:t>
            </a:r>
            <a:r>
              <a:rPr lang="el-GR" sz="2000" dirty="0"/>
              <a:t>,</a:t>
            </a:r>
            <a:r>
              <a:rPr lang="en-US" sz="2000" dirty="0"/>
              <a:t> </a:t>
            </a:r>
            <a:r>
              <a:rPr lang="el-GR" sz="2000" i="1" dirty="0"/>
              <a:t>E</a:t>
            </a:r>
            <a:r>
              <a:rPr lang="el-GR" sz="2000" dirty="0"/>
              <a:t>) </a:t>
            </a:r>
            <a:r>
              <a:rPr lang="el-GR" sz="2000" dirty="0" err="1"/>
              <a:t>to</a:t>
            </a:r>
            <a:r>
              <a:rPr lang="el-GR" sz="2000" dirty="0"/>
              <a:t> a </a:t>
            </a:r>
            <a:r>
              <a:rPr lang="el-GR" sz="2000" dirty="0" err="1"/>
              <a:t>graph</a:t>
            </a:r>
            <a:r>
              <a:rPr lang="el-GR" sz="2000" dirty="0"/>
              <a:t> </a:t>
            </a:r>
            <a:r>
              <a:rPr lang="el-GR" sz="2000" i="1" dirty="0"/>
              <a:t>G</a:t>
            </a:r>
            <a:r>
              <a:rPr lang="el-GR" sz="2000" dirty="0"/>
              <a:t>' = (</a:t>
            </a:r>
            <a:r>
              <a:rPr lang="el-GR" sz="2000" i="1" dirty="0"/>
              <a:t>V</a:t>
            </a:r>
            <a:r>
              <a:rPr lang="el-GR" sz="2000" dirty="0"/>
              <a:t>',</a:t>
            </a:r>
            <a:r>
              <a:rPr lang="en-US" sz="2000" dirty="0"/>
              <a:t> </a:t>
            </a:r>
            <a:r>
              <a:rPr lang="el-GR" sz="2000" i="1" dirty="0"/>
              <a:t>E</a:t>
            </a:r>
            <a:r>
              <a:rPr lang="el-GR" sz="2000" dirty="0"/>
              <a:t>'), </a:t>
            </a:r>
            <a:r>
              <a:rPr lang="en-US" sz="2000" dirty="0"/>
              <a:t>is a mapping</a:t>
            </a:r>
            <a:r>
              <a:rPr lang="el-GR" sz="2000" dirty="0"/>
              <a:t>  </a:t>
            </a:r>
            <a:r>
              <a:rPr lang="en-US" sz="2000" dirty="0"/>
              <a:t>f: G </a:t>
            </a:r>
            <a:r>
              <a:rPr lang="en-US" sz="2000" dirty="0">
                <a:sym typeface="Symbol" pitchFamily="18" charset="2"/>
              </a:rPr>
              <a:t> G’</a:t>
            </a:r>
            <a:r>
              <a:rPr lang="el-GR" sz="2000" dirty="0"/>
              <a:t>, </a:t>
            </a:r>
            <a:r>
              <a:rPr lang="en-US" sz="2000" dirty="0"/>
              <a:t>from the vertex set of G to the vertex set of G’ such that (u, u’) </a:t>
            </a:r>
            <a:r>
              <a:rPr lang="en-US" sz="2000" dirty="0">
                <a:sym typeface="Symbol" pitchFamily="18" charset="2"/>
              </a:rPr>
              <a:t> G  </a:t>
            </a:r>
            <a:r>
              <a:rPr lang="en-US" sz="2000" dirty="0"/>
              <a:t>(f(u), f(u’)) </a:t>
            </a:r>
            <a:r>
              <a:rPr lang="en-US" sz="2000" dirty="0">
                <a:sym typeface="Symbol" pitchFamily="18" charset="2"/>
              </a:rPr>
              <a:t> G’ </a:t>
            </a:r>
          </a:p>
          <a:p>
            <a:pPr algn="just"/>
            <a:endParaRPr lang="en-US" sz="2000" dirty="0"/>
          </a:p>
          <a:p>
            <a:pPr algn="just"/>
            <a:r>
              <a:rPr lang="el-GR" sz="2000" dirty="0" err="1"/>
              <a:t>If</a:t>
            </a:r>
            <a:r>
              <a:rPr lang="el-GR" sz="2000" dirty="0"/>
              <a:t> </a:t>
            </a:r>
            <a:r>
              <a:rPr lang="el-GR" sz="2000" dirty="0" err="1"/>
              <a:t>the</a:t>
            </a:r>
            <a:r>
              <a:rPr lang="el-GR" sz="2000" dirty="0"/>
              <a:t> </a:t>
            </a:r>
            <a:r>
              <a:rPr lang="el-GR" sz="2000" dirty="0" err="1"/>
              <a:t>homomorphism</a:t>
            </a:r>
            <a:r>
              <a:rPr lang="el-GR" sz="2000" dirty="0"/>
              <a:t>   </a:t>
            </a:r>
            <a:r>
              <a:rPr lang="el-GR" sz="2000" dirty="0" err="1"/>
              <a:t>is</a:t>
            </a:r>
            <a:r>
              <a:rPr lang="el-GR" sz="2000" dirty="0"/>
              <a:t> a </a:t>
            </a:r>
            <a:r>
              <a:rPr lang="en-US" sz="2000" dirty="0" err="1"/>
              <a:t>bijection</a:t>
            </a:r>
            <a:r>
              <a:rPr lang="el-GR" sz="2000" dirty="0"/>
              <a:t> </a:t>
            </a:r>
            <a:r>
              <a:rPr lang="el-GR" sz="2000" dirty="0" err="1"/>
              <a:t>whose</a:t>
            </a:r>
            <a:r>
              <a:rPr lang="el-GR" sz="2000" dirty="0"/>
              <a:t> </a:t>
            </a:r>
            <a:r>
              <a:rPr lang="en-US" sz="2000" dirty="0"/>
              <a:t>inverse function</a:t>
            </a:r>
            <a:r>
              <a:rPr lang="el-GR" sz="2000" dirty="0"/>
              <a:t> </a:t>
            </a:r>
            <a:r>
              <a:rPr lang="el-GR" sz="2000" dirty="0" err="1"/>
              <a:t>is</a:t>
            </a:r>
            <a:r>
              <a:rPr lang="el-GR" sz="2000" dirty="0"/>
              <a:t> </a:t>
            </a:r>
            <a:r>
              <a:rPr lang="el-GR" sz="2000" dirty="0" err="1"/>
              <a:t>also</a:t>
            </a:r>
            <a:r>
              <a:rPr lang="el-GR" sz="2000" dirty="0"/>
              <a:t> a </a:t>
            </a:r>
            <a:r>
              <a:rPr lang="el-GR" sz="2000" dirty="0" err="1"/>
              <a:t>graph</a:t>
            </a:r>
            <a:r>
              <a:rPr lang="el-GR" sz="2000" dirty="0"/>
              <a:t> </a:t>
            </a:r>
            <a:r>
              <a:rPr lang="el-GR" sz="2000" dirty="0" err="1"/>
              <a:t>homomorphism</a:t>
            </a:r>
            <a:r>
              <a:rPr lang="el-GR" sz="2000" dirty="0"/>
              <a:t>, </a:t>
            </a:r>
            <a:r>
              <a:rPr lang="el-GR" sz="2000" dirty="0" err="1"/>
              <a:t>then</a:t>
            </a:r>
            <a:r>
              <a:rPr lang="el-GR" sz="2000" dirty="0"/>
              <a:t> </a:t>
            </a:r>
            <a:r>
              <a:rPr lang="el-GR" sz="2000" i="1" dirty="0"/>
              <a:t>f</a:t>
            </a:r>
            <a:r>
              <a:rPr lang="el-GR" sz="2000" dirty="0"/>
              <a:t> </a:t>
            </a:r>
            <a:r>
              <a:rPr lang="el-GR" sz="2000" dirty="0" err="1"/>
              <a:t>is</a:t>
            </a:r>
            <a:r>
              <a:rPr lang="el-GR" sz="2000" dirty="0"/>
              <a:t> a </a:t>
            </a:r>
            <a:r>
              <a:rPr lang="en-US" sz="2000" dirty="0"/>
              <a:t>graph</a:t>
            </a:r>
            <a:r>
              <a:rPr lang="en-US" sz="2000" b="1" dirty="0">
                <a:solidFill>
                  <a:srgbClr val="FF3399"/>
                </a:solidFill>
              </a:rPr>
              <a:t> isomorphism</a:t>
            </a:r>
            <a:r>
              <a:rPr lang="en-US" sz="2000" dirty="0">
                <a:latin typeface="Arial" charset="0"/>
              </a:rPr>
              <a:t> [</a:t>
            </a:r>
            <a:r>
              <a:rPr lang="en-US" sz="2000" dirty="0"/>
              <a:t>(u, u’) </a:t>
            </a:r>
            <a:r>
              <a:rPr lang="en-US" sz="2000" dirty="0">
                <a:sym typeface="Symbol" pitchFamily="18" charset="2"/>
              </a:rPr>
              <a:t> G  </a:t>
            </a:r>
            <a:r>
              <a:rPr lang="en-US" sz="2000" dirty="0"/>
              <a:t>(f(u), f(u’)) </a:t>
            </a:r>
            <a:r>
              <a:rPr lang="en-US" sz="2000" dirty="0">
                <a:sym typeface="Symbol" pitchFamily="18" charset="2"/>
              </a:rPr>
              <a:t> G’]</a:t>
            </a:r>
            <a:endParaRPr lang="el-GR" sz="2000" dirty="0"/>
          </a:p>
          <a:p>
            <a:pPr algn="just"/>
            <a:endParaRPr lang="en-US" sz="2000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44AFB-8B5B-4DD1-A97B-52FB55B45487}" type="slidenum">
              <a:rPr lang="en-US"/>
              <a:pPr/>
              <a:t>60</a:t>
            </a:fld>
            <a:endParaRPr lang="en-US"/>
          </a:p>
        </p:txBody>
      </p:sp>
      <p:sp>
        <p:nvSpPr>
          <p:cNvPr id="256002" name="Text Box 2"/>
          <p:cNvSpPr txBox="1">
            <a:spLocks noChangeArrowheads="1"/>
          </p:cNvSpPr>
          <p:nvPr/>
        </p:nvSpPr>
        <p:spPr bwMode="auto">
          <a:xfrm>
            <a:off x="683568" y="764704"/>
            <a:ext cx="7993063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CC0000"/>
                </a:solidFill>
                <a:latin typeface="Calibri" pitchFamily="34" charset="0"/>
              </a:rPr>
              <a:t>Graph </a:t>
            </a:r>
            <a:r>
              <a:rPr lang="en-US" sz="2400" dirty="0" smtClean="0">
                <a:solidFill>
                  <a:srgbClr val="CC0000"/>
                </a:solidFill>
                <a:latin typeface="Calibri" pitchFamily="34" charset="0"/>
              </a:rPr>
              <a:t>Model</a:t>
            </a:r>
          </a:p>
          <a:p>
            <a:pPr algn="ctr">
              <a:spcBef>
                <a:spcPct val="50000"/>
              </a:spcBef>
            </a:pPr>
            <a:endParaRPr lang="en-US" sz="2400" dirty="0" smtClean="0">
              <a:solidFill>
                <a:srgbClr val="CC0000"/>
              </a:solidFill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Graph </a:t>
            </a:r>
            <a:r>
              <a:rPr lang="en-US" dirty="0">
                <a:latin typeface="Calibri" pitchFamily="34" charset="0"/>
              </a:rPr>
              <a:t>G= (V, E, </a:t>
            </a:r>
            <a:r>
              <a:rPr lang="en-US" b="1" dirty="0">
                <a:solidFill>
                  <a:srgbClr val="FF0000"/>
                </a:solidFill>
                <a:latin typeface="Calibri" pitchFamily="34" charset="0"/>
              </a:rPr>
              <a:t>L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, </a:t>
            </a:r>
            <a:r>
              <a:rPr lang="en-US" b="1" dirty="0" smtClean="0">
                <a:solidFill>
                  <a:srgbClr val="FF0000"/>
                </a:solidFill>
              </a:rPr>
              <a:t>F</a:t>
            </a:r>
            <a:r>
              <a:rPr lang="en-US" dirty="0" smtClean="0">
                <a:latin typeface="Calibri" pitchFamily="34" charset="0"/>
              </a:rPr>
              <a:t>), </a:t>
            </a:r>
            <a:endParaRPr lang="en-US" dirty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	V is a set of vertices, </a:t>
            </a:r>
          </a:p>
          <a:p>
            <a:r>
              <a:rPr lang="en-US" dirty="0">
                <a:latin typeface="Calibri" pitchFamily="34" charset="0"/>
              </a:rPr>
              <a:t>	E </a:t>
            </a:r>
            <a:r>
              <a:rPr lang="en-US" dirty="0">
                <a:latin typeface="Calibri" pitchFamily="34" charset="0"/>
                <a:sym typeface="Symbol" pitchFamily="18" charset="2"/>
              </a:rPr>
              <a:t>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VxV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is a set of edges, </a:t>
            </a:r>
          </a:p>
          <a:p>
            <a:r>
              <a:rPr lang="en-US" dirty="0">
                <a:latin typeface="Calibri" pitchFamily="34" charset="0"/>
              </a:rPr>
              <a:t>	</a:t>
            </a:r>
            <a:r>
              <a:rPr lang="en-US" b="1" dirty="0">
                <a:solidFill>
                  <a:srgbClr val="FF0000"/>
                </a:solidFill>
              </a:rPr>
              <a:t>L</a:t>
            </a:r>
            <a:r>
              <a:rPr lang="en-US" dirty="0">
                <a:solidFill>
                  <a:srgbClr val="FF7979"/>
                </a:solidFill>
                <a:latin typeface="Calibri" pitchFamily="34" charset="0"/>
              </a:rPr>
              <a:t> is a set of labels, and </a:t>
            </a:r>
          </a:p>
          <a:p>
            <a:r>
              <a:rPr lang="en-US" dirty="0">
                <a:solidFill>
                  <a:srgbClr val="FF7979"/>
                </a:solidFill>
                <a:latin typeface="Calibri" pitchFamily="34" charset="0"/>
              </a:rPr>
              <a:t>	</a:t>
            </a:r>
            <a:r>
              <a:rPr lang="en-US" b="1" dirty="0">
                <a:solidFill>
                  <a:srgbClr val="FF0000"/>
                </a:solidFill>
              </a:rPr>
              <a:t>F</a:t>
            </a:r>
            <a:r>
              <a:rPr lang="en-US" dirty="0">
                <a:solidFill>
                  <a:srgbClr val="FF7979"/>
                </a:solidFill>
                <a:latin typeface="Calibri" pitchFamily="34" charset="0"/>
              </a:rPr>
              <a:t> a labeling function F: V </a:t>
            </a:r>
            <a:r>
              <a:rPr lang="en-US" dirty="0" smtClean="0">
                <a:solidFill>
                  <a:srgbClr val="FF7979"/>
                </a:solidFill>
                <a:latin typeface="Calibri" pitchFamily="34" charset="0"/>
                <a:sym typeface="Symbol" pitchFamily="18" charset="2"/>
              </a:rPr>
              <a:t> </a:t>
            </a:r>
            <a:r>
              <a:rPr lang="en-US" dirty="0" smtClean="0">
                <a:solidFill>
                  <a:srgbClr val="FF7979"/>
                </a:solidFill>
                <a:latin typeface="Calibri" pitchFamily="34" charset="0"/>
              </a:rPr>
              <a:t>L </a:t>
            </a:r>
            <a:r>
              <a:rPr lang="en-US" dirty="0">
                <a:solidFill>
                  <a:srgbClr val="FF7979"/>
                </a:solidFill>
                <a:latin typeface="Calibri" pitchFamily="34" charset="0"/>
              </a:rPr>
              <a:t>assigns each vertex a </a:t>
            </a:r>
            <a:r>
              <a:rPr lang="en-US" dirty="0" smtClean="0">
                <a:solidFill>
                  <a:srgbClr val="FF7979"/>
                </a:solidFill>
                <a:latin typeface="Calibri" pitchFamily="34" charset="0"/>
              </a:rPr>
              <a:t>label</a:t>
            </a:r>
            <a:r>
              <a:rPr lang="en-US" dirty="0" smtClean="0">
                <a:latin typeface="Calibri" pitchFamily="34" charset="0"/>
              </a:rPr>
              <a:t>  </a:t>
            </a:r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  <a:p>
            <a:r>
              <a:rPr lang="en-US" i="1" dirty="0">
                <a:latin typeface="Calibri" pitchFamily="34" charset="0"/>
              </a:rPr>
              <a:t>edges do not carry labels</a:t>
            </a:r>
          </a:p>
          <a:p>
            <a:endParaRPr lang="en-US" i="1" dirty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Items in </a:t>
            </a:r>
            <a:r>
              <a:rPr lang="en-US" dirty="0">
                <a:solidFill>
                  <a:srgbClr val="FF3399"/>
                </a:solidFill>
                <a:latin typeface="Calibri" pitchFamily="34" charset="0"/>
              </a:rPr>
              <a:t>L 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form a</a:t>
            </a:r>
            <a:r>
              <a:rPr lang="en-US" dirty="0">
                <a:solidFill>
                  <a:srgbClr val="FF3399"/>
                </a:solidFill>
                <a:latin typeface="Calibri" pitchFamily="34" charset="0"/>
              </a:rPr>
              <a:t> </a:t>
            </a:r>
            <a:r>
              <a:rPr lang="en-US" dirty="0" smtClean="0">
                <a:solidFill>
                  <a:srgbClr val="FF3399"/>
                </a:solidFill>
                <a:latin typeface="Calibri" pitchFamily="34" charset="0"/>
              </a:rPr>
              <a:t>hierarchy</a:t>
            </a:r>
          </a:p>
          <a:p>
            <a:endParaRPr lang="en-US" sz="1600" i="1" dirty="0" smtClean="0">
              <a:latin typeface="Calibri" pitchFamily="34" charset="0"/>
            </a:endParaRPr>
          </a:p>
          <a:p>
            <a:r>
              <a:rPr lang="en-US" sz="1600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E.g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., if </a:t>
            </a:r>
            <a:r>
              <a:rPr lang="en-US" sz="1600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L </a:t>
            </a:r>
            <a:r>
              <a:rPr lang="en-US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occupations</a:t>
            </a:r>
            <a:r>
              <a:rPr lang="en-US" sz="1600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, 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L contains not only the specific occupations [such as dentist, general physician, optometrist, high school teacher, primary school teacher, etc] but also general categories [such as, medical doctor, teacher, and professional}.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* </a:t>
            </a:r>
            <a:r>
              <a:rPr lang="en-US" dirty="0" smtClean="0">
                <a:latin typeface="Calibri" pitchFamily="34" charset="0"/>
                <a:sym typeface="Symbol" pitchFamily="18" charset="2"/>
              </a:rPr>
              <a:t>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L -&gt; most general category generalizing all </a:t>
            </a:r>
            <a:r>
              <a:rPr lang="en-US" dirty="0" smtClean="0">
                <a:latin typeface="Calibri" pitchFamily="34" charset="0"/>
              </a:rPr>
              <a:t>labels</a:t>
            </a:r>
            <a:endParaRPr lang="en-US" dirty="0" smtClean="0"/>
          </a:p>
          <a:p>
            <a:r>
              <a:rPr lang="en-US" dirty="0" smtClean="0">
                <a:latin typeface="Calibri" pitchFamily="34" charset="0"/>
              </a:rPr>
              <a:t>Partial order</a:t>
            </a:r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2040" y="1484784"/>
            <a:ext cx="3312368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l-GR" dirty="0" smtClean="0">
                <a:solidFill>
                  <a:schemeClr val="bg1">
                    <a:lumMod val="85000"/>
                  </a:schemeClr>
                </a:solidFill>
              </a:rPr>
              <a:t>Διαφορά από τα προηγούμενα: οι κόμβοι έχουν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labels</a:t>
            </a: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3FA57-42DF-46BC-9FF2-AF3B1387ECE5}" type="slidenum">
              <a:rPr lang="en-US"/>
              <a:pPr/>
              <a:t>61</a:t>
            </a:fld>
            <a:endParaRPr lang="en-US"/>
          </a:p>
        </p:txBody>
      </p:sp>
      <p:sp>
        <p:nvSpPr>
          <p:cNvPr id="390146" name="Text Box 2"/>
          <p:cNvSpPr txBox="1">
            <a:spLocks noChangeArrowheads="1"/>
          </p:cNvSpPr>
          <p:nvPr/>
        </p:nvSpPr>
        <p:spPr bwMode="auto">
          <a:xfrm>
            <a:off x="539750" y="1052513"/>
            <a:ext cx="7993063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CC0000"/>
                </a:solidFill>
                <a:latin typeface="Calibri" pitchFamily="34" charset="0"/>
              </a:rPr>
              <a:t>Graph Model</a:t>
            </a:r>
          </a:p>
          <a:p>
            <a:pPr algn="ctr">
              <a:spcBef>
                <a:spcPct val="50000"/>
              </a:spcBef>
            </a:pPr>
            <a:endParaRPr lang="en-US" sz="2400" dirty="0">
              <a:solidFill>
                <a:srgbClr val="CC0000"/>
              </a:solidFill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Given a graph = (V</a:t>
            </a:r>
            <a:r>
              <a:rPr lang="en-US" baseline="-25000" dirty="0">
                <a:latin typeface="Calibri" pitchFamily="34" charset="0"/>
              </a:rPr>
              <a:t>H</a:t>
            </a:r>
            <a:r>
              <a:rPr lang="en-US" dirty="0">
                <a:latin typeface="Calibri" pitchFamily="34" charset="0"/>
              </a:rPr>
              <a:t>, E</a:t>
            </a:r>
            <a:r>
              <a:rPr lang="en-US" baseline="-25000" dirty="0">
                <a:latin typeface="Calibri" pitchFamily="34" charset="0"/>
              </a:rPr>
              <a:t>H</a:t>
            </a:r>
            <a:r>
              <a:rPr lang="en-US" dirty="0">
                <a:latin typeface="Calibri" pitchFamily="34" charset="0"/>
              </a:rPr>
              <a:t>, L, F ) and a social network G = (V, E, L, L), an </a:t>
            </a:r>
            <a:r>
              <a:rPr lang="en-US" dirty="0">
                <a:solidFill>
                  <a:srgbClr val="FF3399"/>
                </a:solidFill>
                <a:latin typeface="Calibri" pitchFamily="34" charset="0"/>
              </a:rPr>
              <a:t>instance</a:t>
            </a:r>
            <a:r>
              <a:rPr lang="en-US" dirty="0">
                <a:latin typeface="Calibri" pitchFamily="34" charset="0"/>
              </a:rPr>
              <a:t> of H in G is a </a:t>
            </a:r>
            <a:r>
              <a:rPr lang="en-US" dirty="0" err="1">
                <a:latin typeface="Calibri" pitchFamily="34" charset="0"/>
              </a:rPr>
              <a:t>tuple</a:t>
            </a:r>
            <a:r>
              <a:rPr lang="en-US" dirty="0">
                <a:latin typeface="Calibri" pitchFamily="34" charset="0"/>
              </a:rPr>
              <a:t> (H', f) where H' = (V</a:t>
            </a:r>
            <a:r>
              <a:rPr lang="en-US" baseline="-25000" dirty="0">
                <a:latin typeface="Calibri" pitchFamily="34" charset="0"/>
              </a:rPr>
              <a:t>H’</a:t>
            </a:r>
            <a:r>
              <a:rPr lang="en-US" dirty="0">
                <a:latin typeface="Calibri" pitchFamily="34" charset="0"/>
              </a:rPr>
              <a:t> ,E</a:t>
            </a:r>
            <a:r>
              <a:rPr lang="en-US" baseline="-25000" dirty="0">
                <a:latin typeface="Calibri" pitchFamily="34" charset="0"/>
              </a:rPr>
              <a:t>H’</a:t>
            </a:r>
            <a:r>
              <a:rPr lang="en-US" dirty="0">
                <a:latin typeface="Calibri" pitchFamily="34" charset="0"/>
              </a:rPr>
              <a:t> ,L, F) is a </a:t>
            </a:r>
            <a:r>
              <a:rPr lang="en-US" dirty="0" err="1">
                <a:latin typeface="Calibri" pitchFamily="34" charset="0"/>
              </a:rPr>
              <a:t>subgraph</a:t>
            </a:r>
            <a:r>
              <a:rPr lang="en-US" dirty="0">
                <a:latin typeface="Calibri" pitchFamily="34" charset="0"/>
              </a:rPr>
              <a:t> in G and f: V</a:t>
            </a:r>
            <a:r>
              <a:rPr lang="en-US" baseline="-25000" dirty="0">
                <a:latin typeface="Calibri" pitchFamily="34" charset="0"/>
              </a:rPr>
              <a:t>H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  <a:sym typeface="Symbol" pitchFamily="18" charset="2"/>
              </a:rPr>
              <a:t></a:t>
            </a:r>
            <a:r>
              <a:rPr lang="en-US" dirty="0">
                <a:latin typeface="Calibri" pitchFamily="34" charset="0"/>
              </a:rPr>
              <a:t>V</a:t>
            </a:r>
            <a:r>
              <a:rPr lang="en-US" baseline="-25000" dirty="0">
                <a:latin typeface="Calibri" pitchFamily="34" charset="0"/>
              </a:rPr>
              <a:t>H’</a:t>
            </a:r>
            <a:r>
              <a:rPr lang="en-US" dirty="0">
                <a:latin typeface="Calibri" pitchFamily="34" charset="0"/>
              </a:rPr>
              <a:t>, is a </a:t>
            </a:r>
            <a:r>
              <a:rPr lang="en-US" dirty="0" err="1">
                <a:solidFill>
                  <a:srgbClr val="FF0000"/>
                </a:solidFill>
                <a:latin typeface="Calibri" pitchFamily="34" charset="0"/>
              </a:rPr>
              <a:t>bijection</a:t>
            </a:r>
            <a:r>
              <a:rPr lang="en-US" dirty="0">
                <a:latin typeface="Calibri" pitchFamily="34" charset="0"/>
              </a:rPr>
              <a:t> function such that </a:t>
            </a:r>
          </a:p>
          <a:p>
            <a:endParaRPr lang="en-US" dirty="0">
              <a:latin typeface="Calibri" pitchFamily="34" charset="0"/>
            </a:endParaRPr>
          </a:p>
          <a:p>
            <a:pPr algn="just"/>
            <a:r>
              <a:rPr lang="en-US" dirty="0">
                <a:latin typeface="Calibri" pitchFamily="34" charset="0"/>
              </a:rPr>
              <a:t>(1) for any u </a:t>
            </a:r>
            <a:r>
              <a:rPr lang="en-US" dirty="0">
                <a:sym typeface="Symbol" pitchFamily="18" charset="2"/>
              </a:rPr>
              <a:t></a:t>
            </a:r>
            <a:r>
              <a:rPr lang="en-US" dirty="0">
                <a:latin typeface="Calibri" pitchFamily="34" charset="0"/>
              </a:rPr>
              <a:t> V</a:t>
            </a:r>
            <a:r>
              <a:rPr lang="en-US" baseline="-25000" dirty="0">
                <a:latin typeface="Calibri" pitchFamily="34" charset="0"/>
              </a:rPr>
              <a:t>H</a:t>
            </a:r>
            <a:r>
              <a:rPr lang="en-US" dirty="0">
                <a:latin typeface="Calibri" pitchFamily="34" charset="0"/>
              </a:rPr>
              <a:t>, F(f(u)) </a:t>
            </a:r>
            <a:r>
              <a:rPr lang="en-US" dirty="0" smtClean="0">
                <a:latin typeface="Calibri" pitchFamily="34" charset="0"/>
              </a:rPr>
              <a:t>≤ F(u</a:t>
            </a:r>
            <a:r>
              <a:rPr lang="en-US" dirty="0">
                <a:latin typeface="Calibri" pitchFamily="34" charset="0"/>
              </a:rPr>
              <a:t>), </a:t>
            </a:r>
            <a:r>
              <a:rPr lang="en-US" sz="1400" i="1" dirty="0">
                <a:solidFill>
                  <a:srgbClr val="FF0000"/>
                </a:solidFill>
                <a:latin typeface="Calibri" pitchFamily="34" charset="0"/>
              </a:rPr>
              <a:t>/* the corresponding labels in H’ are more general */</a:t>
            </a:r>
            <a:r>
              <a:rPr lang="en-US" i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and 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(2) (u, v) </a:t>
            </a:r>
            <a:r>
              <a:rPr lang="en-US" dirty="0">
                <a:sym typeface="Symbol" pitchFamily="18" charset="2"/>
              </a:rPr>
              <a:t></a:t>
            </a:r>
            <a:r>
              <a:rPr lang="en-US" dirty="0">
                <a:latin typeface="Calibri" pitchFamily="34" charset="0"/>
              </a:rPr>
              <a:t> E</a:t>
            </a:r>
            <a:r>
              <a:rPr lang="en-US" baseline="-25000" dirty="0">
                <a:latin typeface="Calibri" pitchFamily="34" charset="0"/>
              </a:rPr>
              <a:t>H</a:t>
            </a:r>
            <a:r>
              <a:rPr lang="en-US" dirty="0">
                <a:latin typeface="Calibri" pitchFamily="34" charset="0"/>
              </a:rPr>
              <a:t> if and only if (f (u), f(v)) </a:t>
            </a:r>
            <a:r>
              <a:rPr lang="en-US" dirty="0">
                <a:latin typeface="Calibri" pitchFamily="34" charset="0"/>
                <a:sym typeface="Symbol" pitchFamily="18" charset="2"/>
              </a:rPr>
              <a:t></a:t>
            </a:r>
            <a:r>
              <a:rPr lang="en-US" dirty="0">
                <a:latin typeface="Calibri" pitchFamily="34" charset="0"/>
              </a:rPr>
              <a:t> E</a:t>
            </a:r>
            <a:r>
              <a:rPr lang="en-US" baseline="-25000" dirty="0">
                <a:latin typeface="Calibri" pitchFamily="34" charset="0"/>
              </a:rPr>
              <a:t>H’</a:t>
            </a:r>
            <a:r>
              <a:rPr lang="en-US" dirty="0">
                <a:latin typeface="Calibri" pitchFamily="34" charset="0"/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4725144"/>
            <a:ext cx="7920880" cy="369332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336699"/>
                </a:solidFill>
              </a:rPr>
              <a:t>Naïve </a:t>
            </a:r>
            <a:r>
              <a:rPr lang="en-US" i="1" dirty="0" err="1" smtClean="0">
                <a:solidFill>
                  <a:srgbClr val="336699"/>
                </a:solidFill>
              </a:rPr>
              <a:t>anonymization</a:t>
            </a:r>
            <a:r>
              <a:rPr lang="en-US" i="1" dirty="0" smtClean="0">
                <a:solidFill>
                  <a:srgbClr val="336699"/>
                </a:solidFill>
              </a:rPr>
              <a:t> + labels (labels can be replaced by  more general ones)</a:t>
            </a:r>
            <a:endParaRPr lang="el-GR" i="1" dirty="0">
              <a:solidFill>
                <a:srgbClr val="3366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994F1-0816-4243-B05B-37BDC74008AC}" type="slidenum">
              <a:rPr lang="en-US"/>
              <a:pPr/>
              <a:t>62</a:t>
            </a:fld>
            <a:endParaRPr lang="en-US"/>
          </a:p>
        </p:txBody>
      </p:sp>
      <p:sp>
        <p:nvSpPr>
          <p:cNvPr id="237570" name="Text Box 2"/>
          <p:cNvSpPr txBox="1">
            <a:spLocks noChangeArrowheads="1"/>
          </p:cNvSpPr>
          <p:nvPr/>
        </p:nvSpPr>
        <p:spPr bwMode="auto">
          <a:xfrm>
            <a:off x="323850" y="1773238"/>
            <a:ext cx="7993063" cy="1311275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2000" b="1">
                <a:solidFill>
                  <a:srgbClr val="FF3399"/>
                </a:solidFill>
                <a:latin typeface="Calibri" pitchFamily="34" charset="0"/>
              </a:rPr>
              <a:t>[</a:t>
            </a:r>
            <a:r>
              <a:rPr lang="en-US" sz="2000" b="1" i="1">
                <a:solidFill>
                  <a:srgbClr val="FF3399"/>
                </a:solidFill>
                <a:latin typeface="Calibri" pitchFamily="34" charset="0"/>
              </a:rPr>
              <a:t>k</a:t>
            </a:r>
            <a:r>
              <a:rPr lang="en-US" sz="2000" b="1">
                <a:solidFill>
                  <a:srgbClr val="FF3399"/>
                </a:solidFill>
                <a:latin typeface="Calibri" pitchFamily="34" charset="0"/>
              </a:rPr>
              <a:t>-neighborhood anonymity]</a:t>
            </a:r>
            <a:r>
              <a:rPr lang="en-US" sz="2000" b="1">
                <a:solidFill>
                  <a:schemeClr val="bg1"/>
                </a:solidFill>
                <a:latin typeface="Calibri" pitchFamily="34" charset="0"/>
              </a:rPr>
              <a:t> A</a:t>
            </a:r>
            <a:r>
              <a:rPr lang="el-GR" sz="2000" b="1">
                <a:solidFill>
                  <a:schemeClr val="bg1"/>
                </a:solidFill>
                <a:latin typeface="Calibri" pitchFamily="34" charset="0"/>
              </a:rPr>
              <a:t> vertex u ∈ V (G), u is k</a:t>
            </a:r>
            <a:r>
              <a:rPr lang="en-US" sz="2000" b="1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l-GR" sz="2000" b="1">
                <a:solidFill>
                  <a:schemeClr val="bg1"/>
                </a:solidFill>
                <a:latin typeface="Calibri" pitchFamily="34" charset="0"/>
              </a:rPr>
              <a:t>anonymous</a:t>
            </a:r>
            <a:r>
              <a:rPr lang="en-US" sz="2000" b="1">
                <a:solidFill>
                  <a:schemeClr val="bg1"/>
                </a:solidFill>
                <a:latin typeface="Calibri" pitchFamily="34" charset="0"/>
              </a:rPr>
              <a:t> in G’ </a:t>
            </a:r>
            <a:r>
              <a:rPr lang="el-GR" sz="2000" b="1">
                <a:solidFill>
                  <a:schemeClr val="bg1"/>
                </a:solidFill>
                <a:latin typeface="Calibri" pitchFamily="34" charset="0"/>
              </a:rPr>
              <a:t>if</a:t>
            </a:r>
            <a:r>
              <a:rPr lang="en-US" sz="2000" b="1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l-GR" sz="2000" b="1">
                <a:solidFill>
                  <a:schemeClr val="bg1"/>
                </a:solidFill>
                <a:latin typeface="Calibri" pitchFamily="34" charset="0"/>
              </a:rPr>
              <a:t>there are at least (k − 1) other vertices</a:t>
            </a:r>
            <a:r>
              <a:rPr lang="en-US" sz="2000" b="1">
                <a:solidFill>
                  <a:schemeClr val="bg1"/>
                </a:solidFill>
                <a:latin typeface="Calibri" pitchFamily="34" charset="0"/>
              </a:rPr>
              <a:t> u</a:t>
            </a:r>
            <a:r>
              <a:rPr lang="el-GR" sz="2000" b="1" baseline="-25000">
                <a:solidFill>
                  <a:schemeClr val="bg1"/>
                </a:solidFill>
                <a:latin typeface="Calibri" pitchFamily="34" charset="0"/>
              </a:rPr>
              <a:t>1</a:t>
            </a:r>
            <a:r>
              <a:rPr lang="el-GR" sz="2000" b="1">
                <a:solidFill>
                  <a:schemeClr val="bg1"/>
                </a:solidFill>
                <a:latin typeface="Calibri" pitchFamily="34" charset="0"/>
              </a:rPr>
              <a:t>, . . . , </a:t>
            </a:r>
            <a:r>
              <a:rPr lang="en-US" sz="2000" b="1">
                <a:solidFill>
                  <a:schemeClr val="bg1"/>
                </a:solidFill>
                <a:latin typeface="Calibri" pitchFamily="34" charset="0"/>
              </a:rPr>
              <a:t>u</a:t>
            </a:r>
            <a:r>
              <a:rPr lang="el-GR" sz="2000" b="1" baseline="-25000">
                <a:solidFill>
                  <a:schemeClr val="bg1"/>
                </a:solidFill>
                <a:latin typeface="Calibri" pitchFamily="34" charset="0"/>
              </a:rPr>
              <a:t>k−1</a:t>
            </a:r>
            <a:r>
              <a:rPr lang="el-GR" sz="2000" b="1">
                <a:solidFill>
                  <a:schemeClr val="bg1"/>
                </a:solidFill>
                <a:latin typeface="Calibri" pitchFamily="34" charset="0"/>
              </a:rPr>
              <a:t> ∈ V (G) such that</a:t>
            </a:r>
            <a:r>
              <a:rPr lang="en-US" sz="2000" b="1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l-GR" sz="2000" b="1">
                <a:solidFill>
                  <a:schemeClr val="bg1"/>
                </a:solidFill>
                <a:latin typeface="Calibri" pitchFamily="34" charset="0"/>
              </a:rPr>
              <a:t>Neighbor</a:t>
            </a:r>
            <a:r>
              <a:rPr lang="el-GR" sz="2000" b="1" baseline="-25000">
                <a:solidFill>
                  <a:schemeClr val="bg1"/>
                </a:solidFill>
                <a:latin typeface="Calibri" pitchFamily="34" charset="0"/>
              </a:rPr>
              <a:t>G′</a:t>
            </a:r>
            <a:r>
              <a:rPr lang="el-GR" sz="2000" b="1">
                <a:solidFill>
                  <a:schemeClr val="bg1"/>
                </a:solidFill>
                <a:latin typeface="Calibri" pitchFamily="34" charset="0"/>
              </a:rPr>
              <a:t>(A(u)),</a:t>
            </a:r>
            <a:r>
              <a:rPr lang="en-US" sz="2000" b="1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l-GR" sz="2000" b="1">
                <a:solidFill>
                  <a:schemeClr val="bg1"/>
                </a:solidFill>
                <a:latin typeface="Calibri" pitchFamily="34" charset="0"/>
              </a:rPr>
              <a:t>Neighbor</a:t>
            </a:r>
            <a:r>
              <a:rPr lang="el-GR" sz="2000" b="1" baseline="-25000">
                <a:solidFill>
                  <a:schemeClr val="bg1"/>
                </a:solidFill>
                <a:latin typeface="Calibri" pitchFamily="34" charset="0"/>
              </a:rPr>
              <a:t>G′</a:t>
            </a:r>
            <a:r>
              <a:rPr lang="el-GR" sz="2000" b="1">
                <a:solidFill>
                  <a:schemeClr val="bg1"/>
                </a:solidFill>
                <a:latin typeface="Calibri" pitchFamily="34" charset="0"/>
              </a:rPr>
              <a:t>(A(</a:t>
            </a:r>
            <a:r>
              <a:rPr lang="en-US" sz="2000" b="1">
                <a:solidFill>
                  <a:schemeClr val="bg1"/>
                </a:solidFill>
                <a:latin typeface="Calibri" pitchFamily="34" charset="0"/>
              </a:rPr>
              <a:t>u</a:t>
            </a:r>
            <a:r>
              <a:rPr lang="el-GR" sz="2000" b="1" baseline="-25000">
                <a:solidFill>
                  <a:schemeClr val="bg1"/>
                </a:solidFill>
                <a:latin typeface="Calibri" pitchFamily="34" charset="0"/>
              </a:rPr>
              <a:t>1</a:t>
            </a:r>
            <a:r>
              <a:rPr lang="el-GR" sz="2000" b="1">
                <a:solidFill>
                  <a:schemeClr val="bg1"/>
                </a:solidFill>
                <a:latin typeface="Calibri" pitchFamily="34" charset="0"/>
              </a:rPr>
              <a:t>)), . . .,</a:t>
            </a:r>
            <a:r>
              <a:rPr lang="en-US" sz="2000" b="1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l-GR" sz="2000" b="1">
                <a:solidFill>
                  <a:schemeClr val="bg1"/>
                </a:solidFill>
                <a:latin typeface="Calibri" pitchFamily="34" charset="0"/>
              </a:rPr>
              <a:t>Neighbor</a:t>
            </a:r>
            <a:r>
              <a:rPr lang="el-GR" sz="2000" b="1" baseline="-25000">
                <a:solidFill>
                  <a:schemeClr val="bg1"/>
                </a:solidFill>
                <a:latin typeface="Calibri" pitchFamily="34" charset="0"/>
              </a:rPr>
              <a:t>G′</a:t>
            </a:r>
            <a:r>
              <a:rPr lang="el-GR" sz="2000" b="1">
                <a:solidFill>
                  <a:schemeClr val="bg1"/>
                </a:solidFill>
                <a:latin typeface="Calibri" pitchFamily="34" charset="0"/>
              </a:rPr>
              <a:t>(A(</a:t>
            </a:r>
            <a:r>
              <a:rPr lang="en-US" sz="2000" b="1">
                <a:solidFill>
                  <a:schemeClr val="bg1"/>
                </a:solidFill>
                <a:latin typeface="Calibri" pitchFamily="34" charset="0"/>
              </a:rPr>
              <a:t>u</a:t>
            </a:r>
            <a:r>
              <a:rPr lang="el-GR" sz="2000" b="1" baseline="-25000">
                <a:solidFill>
                  <a:schemeClr val="bg1"/>
                </a:solidFill>
                <a:latin typeface="Calibri" pitchFamily="34" charset="0"/>
              </a:rPr>
              <a:t>k−1</a:t>
            </a:r>
            <a:r>
              <a:rPr lang="el-GR" sz="2000" b="1">
                <a:solidFill>
                  <a:schemeClr val="bg1"/>
                </a:solidFill>
                <a:latin typeface="Calibri" pitchFamily="34" charset="0"/>
              </a:rPr>
              <a:t>)) are</a:t>
            </a:r>
            <a:r>
              <a:rPr lang="en-US" sz="2000" b="1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l-GR" sz="2000" b="1">
                <a:solidFill>
                  <a:schemeClr val="bg1"/>
                </a:solidFill>
                <a:latin typeface="Calibri" pitchFamily="34" charset="0"/>
              </a:rPr>
              <a:t>isomorphic.</a:t>
            </a:r>
          </a:p>
        </p:txBody>
      </p:sp>
      <p:sp>
        <p:nvSpPr>
          <p:cNvPr id="237571" name="Text Box 3"/>
          <p:cNvSpPr txBox="1">
            <a:spLocks noChangeArrowheads="1"/>
          </p:cNvSpPr>
          <p:nvPr/>
        </p:nvSpPr>
        <p:spPr bwMode="auto">
          <a:xfrm>
            <a:off x="539750" y="3500438"/>
            <a:ext cx="7129463" cy="3968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000" b="1">
                <a:solidFill>
                  <a:schemeClr val="bg1"/>
                </a:solidFill>
                <a:latin typeface="Calibri" pitchFamily="34" charset="0"/>
              </a:rPr>
              <a:t>G′ is k-anonymous if every vertex in G′ is k-anonymous</a:t>
            </a:r>
            <a:r>
              <a:rPr lang="el-GR">
                <a:latin typeface="Calibri" pitchFamily="34" charset="0"/>
              </a:rPr>
              <a:t>.</a:t>
            </a:r>
          </a:p>
        </p:txBody>
      </p:sp>
      <p:sp>
        <p:nvSpPr>
          <p:cNvPr id="237572" name="Text Box 4"/>
          <p:cNvSpPr txBox="1">
            <a:spLocks noChangeArrowheads="1"/>
          </p:cNvSpPr>
          <p:nvPr/>
        </p:nvSpPr>
        <p:spPr bwMode="auto">
          <a:xfrm>
            <a:off x="539750" y="4508500"/>
            <a:ext cx="7993063" cy="925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l-GR">
                <a:latin typeface="Calibri" pitchFamily="34" charset="0"/>
              </a:rPr>
              <a:t>Property 1 (</a:t>
            </a:r>
            <a:r>
              <a:rPr lang="en-US">
                <a:latin typeface="Calibri" pitchFamily="34" charset="0"/>
              </a:rPr>
              <a:t>k</a:t>
            </a:r>
            <a:r>
              <a:rPr lang="el-GR">
                <a:latin typeface="Calibri" pitchFamily="34" charset="0"/>
              </a:rPr>
              <a:t>-anonymity) Let G be a social network and G′ an anonymization</a:t>
            </a:r>
            <a:r>
              <a:rPr lang="en-US">
                <a:latin typeface="Calibri" pitchFamily="34" charset="0"/>
              </a:rPr>
              <a:t> </a:t>
            </a:r>
            <a:r>
              <a:rPr lang="el-GR">
                <a:latin typeface="Calibri" pitchFamily="34" charset="0"/>
              </a:rPr>
              <a:t>of G. </a:t>
            </a:r>
            <a:endParaRPr lang="en-US">
              <a:latin typeface="Calibri" pitchFamily="34" charset="0"/>
            </a:endParaRPr>
          </a:p>
          <a:p>
            <a:pPr algn="just"/>
            <a:r>
              <a:rPr lang="el-GR">
                <a:latin typeface="Calibri" pitchFamily="34" charset="0"/>
              </a:rPr>
              <a:t>If G′ is k-anonymous, then with the neighborhood background</a:t>
            </a:r>
            <a:r>
              <a:rPr lang="en-US">
                <a:latin typeface="Calibri" pitchFamily="34" charset="0"/>
              </a:rPr>
              <a:t> </a:t>
            </a:r>
            <a:r>
              <a:rPr lang="el-GR">
                <a:latin typeface="Calibri" pitchFamily="34" charset="0"/>
              </a:rPr>
              <a:t>knowledge, any vertex in G cannot be re-identified in G′ with confidence larger</a:t>
            </a:r>
            <a:r>
              <a:rPr lang="en-US">
                <a:latin typeface="Calibri" pitchFamily="34" charset="0"/>
              </a:rPr>
              <a:t> </a:t>
            </a:r>
            <a:r>
              <a:rPr lang="el-GR">
                <a:latin typeface="Calibri" pitchFamily="34" charset="0"/>
              </a:rPr>
              <a:t>than 1</a:t>
            </a:r>
            <a:r>
              <a:rPr lang="en-US">
                <a:latin typeface="Calibri" pitchFamily="34" charset="0"/>
              </a:rPr>
              <a:t>/</a:t>
            </a:r>
            <a:r>
              <a:rPr lang="el-GR">
                <a:latin typeface="Calibri" pitchFamily="34" charset="0"/>
              </a:rPr>
              <a:t>k .</a:t>
            </a:r>
          </a:p>
        </p:txBody>
      </p:sp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684213" y="692150"/>
            <a:ext cx="72009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G -&gt; G’ through a </a:t>
            </a:r>
            <a:r>
              <a:rPr lang="en-US" dirty="0" err="1">
                <a:latin typeface="Calibri" pitchFamily="34" charset="0"/>
              </a:rPr>
              <a:t>bijection</a:t>
            </a:r>
            <a:r>
              <a:rPr lang="en-US" dirty="0">
                <a:latin typeface="Calibri" pitchFamily="34" charset="0"/>
              </a:rPr>
              <a:t> (isomorphism)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A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bg2"/>
                </a:solidFill>
              </a:rPr>
              <a:t>No edge deletion and  V’ = V</a:t>
            </a:r>
            <a:endParaRPr lang="el-GR" dirty="0">
              <a:solidFill>
                <a:schemeClr val="bg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0A251-0F19-4D0E-8D0C-D18B755E1888}" type="slidenum">
              <a:rPr lang="en-US"/>
              <a:pPr/>
              <a:t>63</a:t>
            </a:fld>
            <a:endParaRPr lang="en-US"/>
          </a:p>
        </p:txBody>
      </p:sp>
      <p:sp>
        <p:nvSpPr>
          <p:cNvPr id="235524" name="Text Box 4"/>
          <p:cNvSpPr txBox="1">
            <a:spLocks noChangeArrowheads="1"/>
          </p:cNvSpPr>
          <p:nvPr/>
        </p:nvSpPr>
        <p:spPr bwMode="auto">
          <a:xfrm>
            <a:off x="395536" y="1124744"/>
            <a:ext cx="7993062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l-GR" sz="2000" dirty="0" err="1">
                <a:latin typeface="Calibri" pitchFamily="34" charset="0"/>
              </a:rPr>
              <a:t>Given</a:t>
            </a:r>
            <a:r>
              <a:rPr lang="el-GR" sz="2000" dirty="0">
                <a:latin typeface="Calibri" pitchFamily="34" charset="0"/>
              </a:rPr>
              <a:t> a </a:t>
            </a:r>
            <a:r>
              <a:rPr lang="el-GR" sz="2000" dirty="0" err="1">
                <a:latin typeface="Calibri" pitchFamily="34" charset="0"/>
              </a:rPr>
              <a:t>social</a:t>
            </a:r>
            <a:r>
              <a:rPr lang="el-GR" sz="2000" dirty="0">
                <a:latin typeface="Calibri" pitchFamily="34" charset="0"/>
              </a:rPr>
              <a:t> </a:t>
            </a:r>
            <a:r>
              <a:rPr lang="el-GR" sz="2000" dirty="0" err="1">
                <a:latin typeface="Calibri" pitchFamily="34" charset="0"/>
              </a:rPr>
              <a:t>network</a:t>
            </a:r>
            <a:r>
              <a:rPr lang="el-GR" sz="2000" dirty="0">
                <a:latin typeface="Calibri" pitchFamily="34" charset="0"/>
              </a:rPr>
              <a:t> G, </a:t>
            </a:r>
            <a:r>
              <a:rPr lang="el-GR" sz="2000" dirty="0" err="1">
                <a:latin typeface="Calibri" pitchFamily="34" charset="0"/>
              </a:rPr>
              <a:t>the</a:t>
            </a:r>
            <a:r>
              <a:rPr lang="el-GR" sz="2000" dirty="0">
                <a:latin typeface="Calibri" pitchFamily="34" charset="0"/>
              </a:rPr>
              <a:t> </a:t>
            </a:r>
            <a:r>
              <a:rPr lang="el-GR" sz="2000" dirty="0">
                <a:solidFill>
                  <a:srgbClr val="FF3399"/>
                </a:solidFill>
                <a:latin typeface="Calibri" pitchFamily="34" charset="0"/>
              </a:rPr>
              <a:t>k-</a:t>
            </a:r>
            <a:r>
              <a:rPr lang="el-GR" sz="2000" dirty="0" err="1">
                <a:solidFill>
                  <a:srgbClr val="FF3399"/>
                </a:solidFill>
                <a:latin typeface="Calibri" pitchFamily="34" charset="0"/>
              </a:rPr>
              <a:t>anonymity problem</a:t>
            </a:r>
            <a:r>
              <a:rPr lang="el-GR" sz="2000" dirty="0">
                <a:latin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</a:rPr>
              <a:t>is</a:t>
            </a:r>
            <a:r>
              <a:rPr lang="el-GR" sz="2000" dirty="0">
                <a:latin typeface="Calibri" pitchFamily="34" charset="0"/>
              </a:rPr>
              <a:t> </a:t>
            </a:r>
            <a:r>
              <a:rPr lang="el-GR" sz="2000" dirty="0" err="1">
                <a:latin typeface="Calibri" pitchFamily="34" charset="0"/>
              </a:rPr>
              <a:t>to</a:t>
            </a:r>
            <a:r>
              <a:rPr lang="el-GR" sz="2000" dirty="0">
                <a:latin typeface="Calibri" pitchFamily="34" charset="0"/>
              </a:rPr>
              <a:t> </a:t>
            </a:r>
            <a:r>
              <a:rPr lang="el-GR" sz="2000" dirty="0" err="1">
                <a:latin typeface="Calibri" pitchFamily="34" charset="0"/>
              </a:rPr>
              <a:t>compute</a:t>
            </a:r>
            <a:r>
              <a:rPr lang="el-GR" sz="2000" dirty="0">
                <a:latin typeface="Calibri" pitchFamily="34" charset="0"/>
              </a:rPr>
              <a:t> </a:t>
            </a:r>
            <a:r>
              <a:rPr lang="el-GR" sz="2000" dirty="0" err="1">
                <a:latin typeface="Calibri" pitchFamily="34" charset="0"/>
              </a:rPr>
              <a:t>an</a:t>
            </a:r>
            <a:r>
              <a:rPr lang="el-GR" sz="2000" dirty="0">
                <a:latin typeface="Calibri" pitchFamily="34" charset="0"/>
              </a:rPr>
              <a:t> </a:t>
            </a:r>
            <a:r>
              <a:rPr lang="el-GR" sz="2000" dirty="0" err="1">
                <a:latin typeface="Calibri" pitchFamily="34" charset="0"/>
              </a:rPr>
              <a:t>anonymization</a:t>
            </a:r>
            <a:r>
              <a:rPr lang="el-GR" sz="2000" dirty="0">
                <a:latin typeface="Calibri" pitchFamily="34" charset="0"/>
              </a:rPr>
              <a:t> G′ </a:t>
            </a:r>
            <a:r>
              <a:rPr lang="el-GR" sz="2000" dirty="0" err="1">
                <a:latin typeface="Calibri" pitchFamily="34" charset="0"/>
              </a:rPr>
              <a:t>such</a:t>
            </a:r>
            <a:r>
              <a:rPr lang="el-GR" sz="2000" dirty="0">
                <a:latin typeface="Calibri" pitchFamily="34" charset="0"/>
              </a:rPr>
              <a:t> </a:t>
            </a:r>
            <a:r>
              <a:rPr lang="el-GR" sz="2000" dirty="0" err="1">
                <a:latin typeface="Calibri" pitchFamily="34" charset="0"/>
              </a:rPr>
              <a:t>that</a:t>
            </a:r>
            <a:r>
              <a:rPr lang="el-GR" sz="2000" dirty="0">
                <a:latin typeface="Calibri" pitchFamily="34" charset="0"/>
              </a:rPr>
              <a:t> </a:t>
            </a:r>
            <a:endParaRPr lang="en-US" sz="2000" dirty="0">
              <a:latin typeface="Calibri" pitchFamily="34" charset="0"/>
            </a:endParaRPr>
          </a:p>
          <a:p>
            <a:pPr marL="342900" indent="-342900"/>
            <a:endParaRPr lang="en-US" sz="2000" dirty="0">
              <a:latin typeface="Calibri" pitchFamily="34" charset="0"/>
            </a:endParaRPr>
          </a:p>
          <a:p>
            <a:pPr marL="342900" indent="-342900"/>
            <a:r>
              <a:rPr lang="el-GR" sz="2000" dirty="0">
                <a:latin typeface="Calibri" pitchFamily="34" charset="0"/>
              </a:rPr>
              <a:t>(1) G′ </a:t>
            </a:r>
            <a:r>
              <a:rPr lang="el-GR" sz="2000" dirty="0" err="1">
                <a:latin typeface="Calibri" pitchFamily="34" charset="0"/>
              </a:rPr>
              <a:t>is</a:t>
            </a:r>
            <a:r>
              <a:rPr lang="el-GR" sz="2000" dirty="0">
                <a:latin typeface="Calibri" pitchFamily="34" charset="0"/>
              </a:rPr>
              <a:t> </a:t>
            </a:r>
            <a:r>
              <a:rPr lang="el-GR" sz="2000" i="1" dirty="0">
                <a:latin typeface="Calibri" pitchFamily="34" charset="0"/>
              </a:rPr>
              <a:t>k</a:t>
            </a:r>
            <a:r>
              <a:rPr lang="el-GR" sz="2000" dirty="0">
                <a:latin typeface="Calibri" pitchFamily="34" charset="0"/>
              </a:rPr>
              <a:t>-</a:t>
            </a:r>
            <a:r>
              <a:rPr lang="el-GR" sz="2000" dirty="0" err="1">
                <a:latin typeface="Calibri" pitchFamily="34" charset="0"/>
              </a:rPr>
              <a:t>anonymous;</a:t>
            </a:r>
            <a:r>
              <a:rPr lang="el-GR" sz="2000" dirty="0">
                <a:latin typeface="Calibri" pitchFamily="34" charset="0"/>
              </a:rPr>
              <a:t> </a:t>
            </a:r>
            <a:endParaRPr lang="en-US" sz="2000" dirty="0">
              <a:latin typeface="Calibri" pitchFamily="34" charset="0"/>
            </a:endParaRPr>
          </a:p>
          <a:p>
            <a:pPr marL="342900" indent="-342900"/>
            <a:r>
              <a:rPr lang="el-GR" sz="2000" dirty="0">
                <a:latin typeface="Calibri" pitchFamily="34" charset="0"/>
              </a:rPr>
              <a:t>(2) </a:t>
            </a:r>
            <a:r>
              <a:rPr lang="el-GR" sz="2000" dirty="0" err="1">
                <a:latin typeface="Calibri" pitchFamily="34" charset="0"/>
              </a:rPr>
              <a:t>each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l-GR" sz="2000" dirty="0" err="1">
                <a:latin typeface="Calibri" pitchFamily="34" charset="0"/>
              </a:rPr>
              <a:t>vertex</a:t>
            </a:r>
            <a:r>
              <a:rPr lang="el-GR" sz="2000" dirty="0">
                <a:latin typeface="Calibri" pitchFamily="34" charset="0"/>
              </a:rPr>
              <a:t> </a:t>
            </a:r>
            <a:r>
              <a:rPr lang="el-GR" sz="2000" dirty="0" err="1">
                <a:latin typeface="Calibri" pitchFamily="34" charset="0"/>
              </a:rPr>
              <a:t>in</a:t>
            </a:r>
            <a:r>
              <a:rPr lang="el-GR" sz="2000" dirty="0">
                <a:latin typeface="Calibri" pitchFamily="34" charset="0"/>
              </a:rPr>
              <a:t> G </a:t>
            </a:r>
            <a:r>
              <a:rPr lang="el-GR" sz="2000" dirty="0" err="1">
                <a:latin typeface="Calibri" pitchFamily="34" charset="0"/>
              </a:rPr>
              <a:t>is</a:t>
            </a:r>
            <a:r>
              <a:rPr lang="el-GR" sz="2000" dirty="0">
                <a:latin typeface="Calibri" pitchFamily="34" charset="0"/>
              </a:rPr>
              <a:t> </a:t>
            </a:r>
            <a:r>
              <a:rPr lang="el-GR" sz="2000" dirty="0" err="1">
                <a:latin typeface="Calibri" pitchFamily="34" charset="0"/>
              </a:rPr>
              <a:t>anonymized</a:t>
            </a:r>
            <a:r>
              <a:rPr lang="el-GR" sz="2000" dirty="0">
                <a:latin typeface="Calibri" pitchFamily="34" charset="0"/>
              </a:rPr>
              <a:t> </a:t>
            </a:r>
            <a:r>
              <a:rPr lang="el-GR" sz="2000" dirty="0" err="1">
                <a:latin typeface="Calibri" pitchFamily="34" charset="0"/>
              </a:rPr>
              <a:t>to</a:t>
            </a:r>
            <a:r>
              <a:rPr lang="el-GR" sz="2000" dirty="0">
                <a:latin typeface="Calibri" pitchFamily="34" charset="0"/>
              </a:rPr>
              <a:t> a </a:t>
            </a:r>
            <a:r>
              <a:rPr lang="el-GR" sz="2000" dirty="0" err="1">
                <a:latin typeface="Calibri" pitchFamily="34" charset="0"/>
              </a:rPr>
              <a:t>vertex</a:t>
            </a:r>
            <a:r>
              <a:rPr lang="el-GR" sz="2000" dirty="0">
                <a:latin typeface="Calibri" pitchFamily="34" charset="0"/>
              </a:rPr>
              <a:t> </a:t>
            </a:r>
            <a:r>
              <a:rPr lang="el-GR" sz="2000" dirty="0" err="1">
                <a:latin typeface="Calibri" pitchFamily="34" charset="0"/>
              </a:rPr>
              <a:t>in</a:t>
            </a:r>
            <a:r>
              <a:rPr lang="el-GR" sz="2000" dirty="0">
                <a:latin typeface="Calibri" pitchFamily="34" charset="0"/>
              </a:rPr>
              <a:t> G′ </a:t>
            </a:r>
            <a:r>
              <a:rPr lang="el-GR" sz="2000" dirty="0" err="1">
                <a:latin typeface="Calibri" pitchFamily="34" charset="0"/>
              </a:rPr>
              <a:t>and</a:t>
            </a:r>
            <a:r>
              <a:rPr lang="el-GR" sz="2000" dirty="0">
                <a:latin typeface="Calibri" pitchFamily="34" charset="0"/>
              </a:rPr>
              <a:t> G′ </a:t>
            </a:r>
            <a:r>
              <a:rPr lang="el-GR" sz="2000" dirty="0" err="1">
                <a:latin typeface="Calibri" pitchFamily="34" charset="0"/>
              </a:rPr>
              <a:t>does</a:t>
            </a:r>
            <a:r>
              <a:rPr lang="el-GR" sz="2000" dirty="0">
                <a:latin typeface="Calibri" pitchFamily="34" charset="0"/>
              </a:rPr>
              <a:t> </a:t>
            </a:r>
            <a:r>
              <a:rPr lang="el-GR" sz="2000" dirty="0" err="1">
                <a:latin typeface="Calibri" pitchFamily="34" charset="0"/>
              </a:rPr>
              <a:t>not</a:t>
            </a:r>
            <a:r>
              <a:rPr lang="el-GR" sz="2000" dirty="0">
                <a:latin typeface="Calibri" pitchFamily="34" charset="0"/>
              </a:rPr>
              <a:t> </a:t>
            </a:r>
            <a:r>
              <a:rPr lang="el-GR" sz="2000" dirty="0" err="1">
                <a:latin typeface="Calibri" pitchFamily="34" charset="0"/>
              </a:rPr>
              <a:t>contain</a:t>
            </a:r>
            <a:r>
              <a:rPr lang="el-GR" sz="2000" dirty="0">
                <a:latin typeface="Calibri" pitchFamily="34" charset="0"/>
              </a:rPr>
              <a:t> </a:t>
            </a:r>
            <a:r>
              <a:rPr lang="el-GR" sz="2000" dirty="0" err="1">
                <a:latin typeface="Calibri" pitchFamily="34" charset="0"/>
              </a:rPr>
              <a:t>any</a:t>
            </a:r>
            <a:r>
              <a:rPr lang="el-GR" sz="2000" dirty="0">
                <a:latin typeface="Calibri" pitchFamily="34" charset="0"/>
              </a:rPr>
              <a:t> </a:t>
            </a:r>
            <a:r>
              <a:rPr lang="el-GR" sz="2000" dirty="0" err="1">
                <a:latin typeface="Calibri" pitchFamily="34" charset="0"/>
              </a:rPr>
              <a:t>fake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l-GR" sz="2000" dirty="0" err="1">
                <a:latin typeface="Calibri" pitchFamily="34" charset="0"/>
              </a:rPr>
              <a:t>vertex</a:t>
            </a:r>
            <a:r>
              <a:rPr lang="el-GR" sz="2000" dirty="0">
                <a:latin typeface="Calibri" pitchFamily="34" charset="0"/>
              </a:rPr>
              <a:t>; </a:t>
            </a:r>
            <a:r>
              <a:rPr lang="en-US" sz="2000" dirty="0">
                <a:solidFill>
                  <a:srgbClr val="CC0000"/>
                </a:solidFill>
                <a:latin typeface="Calibri" pitchFamily="34" charset="0"/>
              </a:rPr>
              <a:t>(no node </a:t>
            </a:r>
            <a:r>
              <a:rPr lang="en-US" sz="2000" dirty="0" smtClean="0">
                <a:solidFill>
                  <a:srgbClr val="CC0000"/>
                </a:solidFill>
                <a:latin typeface="Calibri" pitchFamily="34" charset="0"/>
              </a:rPr>
              <a:t>addition/deletion)</a:t>
            </a:r>
            <a:endParaRPr lang="en-US" sz="2000" dirty="0">
              <a:solidFill>
                <a:srgbClr val="CC0000"/>
              </a:solidFill>
              <a:latin typeface="Calibri" pitchFamily="34" charset="0"/>
            </a:endParaRPr>
          </a:p>
          <a:p>
            <a:pPr marL="342900" indent="-342900"/>
            <a:r>
              <a:rPr lang="el-GR" sz="2000" dirty="0">
                <a:latin typeface="Calibri" pitchFamily="34" charset="0"/>
              </a:rPr>
              <a:t>(3) </a:t>
            </a:r>
            <a:r>
              <a:rPr lang="el-GR" sz="2000" dirty="0" err="1">
                <a:latin typeface="Calibri" pitchFamily="34" charset="0"/>
              </a:rPr>
              <a:t>every</a:t>
            </a:r>
            <a:r>
              <a:rPr lang="el-GR" sz="2000" dirty="0">
                <a:latin typeface="Calibri" pitchFamily="34" charset="0"/>
              </a:rPr>
              <a:t> </a:t>
            </a:r>
            <a:r>
              <a:rPr lang="el-GR" sz="2000" dirty="0" err="1">
                <a:latin typeface="Calibri" pitchFamily="34" charset="0"/>
              </a:rPr>
              <a:t>edge</a:t>
            </a:r>
            <a:r>
              <a:rPr lang="el-GR" sz="2000" dirty="0">
                <a:latin typeface="Calibri" pitchFamily="34" charset="0"/>
              </a:rPr>
              <a:t> </a:t>
            </a:r>
            <a:r>
              <a:rPr lang="el-GR" sz="2000" dirty="0" err="1">
                <a:latin typeface="Calibri" pitchFamily="34" charset="0"/>
              </a:rPr>
              <a:t>in</a:t>
            </a:r>
            <a:r>
              <a:rPr lang="el-GR" sz="2000" dirty="0">
                <a:latin typeface="Calibri" pitchFamily="34" charset="0"/>
              </a:rPr>
              <a:t> G </a:t>
            </a:r>
            <a:r>
              <a:rPr lang="el-GR" sz="2000" dirty="0" err="1">
                <a:latin typeface="Calibri" pitchFamily="34" charset="0"/>
              </a:rPr>
              <a:t>is</a:t>
            </a:r>
            <a:r>
              <a:rPr lang="el-GR" sz="2000" dirty="0">
                <a:latin typeface="Calibri" pitchFamily="34" charset="0"/>
              </a:rPr>
              <a:t> </a:t>
            </a:r>
            <a:r>
              <a:rPr lang="el-GR" sz="2000" dirty="0" err="1">
                <a:latin typeface="Calibri" pitchFamily="34" charset="0"/>
              </a:rPr>
              <a:t>retained</a:t>
            </a:r>
            <a:r>
              <a:rPr lang="el-GR" sz="2000" dirty="0">
                <a:latin typeface="Calibri" pitchFamily="34" charset="0"/>
              </a:rPr>
              <a:t> </a:t>
            </a:r>
            <a:r>
              <a:rPr lang="el-GR" sz="2000" dirty="0" err="1">
                <a:latin typeface="Calibri" pitchFamily="34" charset="0"/>
              </a:rPr>
              <a:t>in</a:t>
            </a:r>
            <a:r>
              <a:rPr lang="el-GR" sz="2000" dirty="0">
                <a:latin typeface="Calibri" pitchFamily="34" charset="0"/>
              </a:rPr>
              <a:t> G′; </a:t>
            </a:r>
            <a:r>
              <a:rPr lang="el-GR" sz="2000" dirty="0" err="1">
                <a:latin typeface="Calibri" pitchFamily="34" charset="0"/>
              </a:rPr>
              <a:t>and</a:t>
            </a:r>
            <a:r>
              <a:rPr lang="el-GR" sz="2000" dirty="0">
                <a:latin typeface="Calibri" pitchFamily="34" charset="0"/>
              </a:rPr>
              <a:t> </a:t>
            </a:r>
            <a:r>
              <a:rPr lang="en-US" sz="2000" dirty="0">
                <a:solidFill>
                  <a:srgbClr val="CC0000"/>
                </a:solidFill>
                <a:latin typeface="Calibri" pitchFamily="34" charset="0"/>
              </a:rPr>
              <a:t>(no </a:t>
            </a:r>
            <a:r>
              <a:rPr lang="en-US" sz="2000" dirty="0" smtClean="0">
                <a:solidFill>
                  <a:srgbClr val="CC0000"/>
                </a:solidFill>
                <a:latin typeface="Calibri" pitchFamily="34" charset="0"/>
              </a:rPr>
              <a:t>edge </a:t>
            </a:r>
            <a:r>
              <a:rPr lang="en-US" sz="2000" dirty="0">
                <a:solidFill>
                  <a:srgbClr val="CC0000"/>
                </a:solidFill>
                <a:latin typeface="Calibri" pitchFamily="34" charset="0"/>
              </a:rPr>
              <a:t>deletion)</a:t>
            </a:r>
          </a:p>
          <a:p>
            <a:pPr marL="342900" indent="-342900"/>
            <a:r>
              <a:rPr lang="el-GR" sz="2000" dirty="0">
                <a:latin typeface="Calibri" pitchFamily="34" charset="0"/>
              </a:rPr>
              <a:t>(4) </a:t>
            </a:r>
            <a:r>
              <a:rPr lang="el-GR" sz="2000" i="1" dirty="0" err="1">
                <a:latin typeface="Calibri" pitchFamily="34" charset="0"/>
              </a:rPr>
              <a:t>the</a:t>
            </a:r>
            <a:r>
              <a:rPr lang="el-GR" sz="2000" i="1" dirty="0">
                <a:latin typeface="Calibri" pitchFamily="34" charset="0"/>
              </a:rPr>
              <a:t> </a:t>
            </a:r>
            <a:r>
              <a:rPr lang="el-GR" sz="2000" i="1" dirty="0" err="1">
                <a:latin typeface="Calibri" pitchFamily="34" charset="0"/>
              </a:rPr>
              <a:t>number</a:t>
            </a:r>
            <a:r>
              <a:rPr lang="el-GR" sz="2000" i="1" dirty="0">
                <a:latin typeface="Calibri" pitchFamily="34" charset="0"/>
              </a:rPr>
              <a:t> </a:t>
            </a:r>
            <a:r>
              <a:rPr lang="el-GR" sz="2000" i="1" dirty="0" err="1">
                <a:latin typeface="Calibri" pitchFamily="34" charset="0"/>
              </a:rPr>
              <a:t>of</a:t>
            </a:r>
            <a:r>
              <a:rPr lang="el-GR" sz="2000" i="1" dirty="0">
                <a:latin typeface="Calibri" pitchFamily="34" charset="0"/>
              </a:rPr>
              <a:t> </a:t>
            </a:r>
            <a:r>
              <a:rPr lang="el-GR" sz="2000" i="1" dirty="0" err="1">
                <a:latin typeface="Calibri" pitchFamily="34" charset="0"/>
              </a:rPr>
              <a:t>edges</a:t>
            </a:r>
            <a:r>
              <a:rPr lang="el-GR" sz="2000" i="1" dirty="0">
                <a:latin typeface="Calibri" pitchFamily="34" charset="0"/>
              </a:rPr>
              <a:t> </a:t>
            </a:r>
            <a:r>
              <a:rPr lang="el-GR" sz="2000" i="1" dirty="0" err="1">
                <a:latin typeface="Calibri" pitchFamily="34" charset="0"/>
              </a:rPr>
              <a:t>to</a:t>
            </a:r>
            <a:r>
              <a:rPr lang="el-GR" sz="2000" i="1" dirty="0">
                <a:latin typeface="Calibri" pitchFamily="34" charset="0"/>
              </a:rPr>
              <a:t> </a:t>
            </a:r>
            <a:r>
              <a:rPr lang="el-GR" sz="2000" i="1" dirty="0" err="1">
                <a:latin typeface="Calibri" pitchFamily="34" charset="0"/>
              </a:rPr>
              <a:t>be</a:t>
            </a:r>
            <a:r>
              <a:rPr lang="en-US" sz="2000" i="1" dirty="0">
                <a:latin typeface="Calibri" pitchFamily="34" charset="0"/>
              </a:rPr>
              <a:t> </a:t>
            </a:r>
            <a:r>
              <a:rPr lang="el-GR" sz="2000" i="1" dirty="0" err="1">
                <a:latin typeface="Calibri" pitchFamily="34" charset="0"/>
              </a:rPr>
              <a:t>added</a:t>
            </a:r>
            <a:r>
              <a:rPr lang="el-GR" sz="2000" i="1" dirty="0">
                <a:latin typeface="Calibri" pitchFamily="34" charset="0"/>
              </a:rPr>
              <a:t> </a:t>
            </a:r>
            <a:r>
              <a:rPr lang="el-GR" sz="2000" i="1" dirty="0" err="1">
                <a:latin typeface="Calibri" pitchFamily="34" charset="0"/>
              </a:rPr>
              <a:t>is</a:t>
            </a:r>
            <a:r>
              <a:rPr lang="el-GR" sz="2000" i="1" dirty="0">
                <a:latin typeface="Calibri" pitchFamily="34" charset="0"/>
              </a:rPr>
              <a:t> </a:t>
            </a:r>
            <a:r>
              <a:rPr lang="el-GR" sz="2000" i="1" dirty="0" err="1">
                <a:latin typeface="Calibri" pitchFamily="34" charset="0"/>
              </a:rPr>
              <a:t>minimized</a:t>
            </a:r>
            <a:r>
              <a:rPr lang="el-GR" sz="2000" dirty="0"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00A10-C035-4754-A891-798AA0E5673D}" type="slidenum">
              <a:rPr lang="en-US"/>
              <a:pPr/>
              <a:t>64</a:t>
            </a:fld>
            <a:endParaRPr lang="en-US"/>
          </a:p>
        </p:txBody>
      </p:sp>
      <p:sp>
        <p:nvSpPr>
          <p:cNvPr id="392195" name="Text Box 3"/>
          <p:cNvSpPr txBox="1">
            <a:spLocks noChangeArrowheads="1"/>
          </p:cNvSpPr>
          <p:nvPr/>
        </p:nvSpPr>
        <p:spPr bwMode="auto">
          <a:xfrm>
            <a:off x="250825" y="1484313"/>
            <a:ext cx="8281988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CC0000"/>
                </a:solidFill>
                <a:latin typeface="Calibri" pitchFamily="34" charset="0"/>
              </a:rPr>
              <a:t>Utility</a:t>
            </a:r>
          </a:p>
          <a:p>
            <a:pPr algn="just"/>
            <a:endParaRPr lang="en-US" sz="2400">
              <a:latin typeface="Calibri" pitchFamily="34" charset="0"/>
            </a:endParaRPr>
          </a:p>
          <a:p>
            <a:pPr algn="just"/>
            <a:r>
              <a:rPr lang="en-US" sz="2400">
                <a:solidFill>
                  <a:srgbClr val="CC0000"/>
                </a:solidFill>
                <a:latin typeface="Calibri" pitchFamily="34" charset="0"/>
              </a:rPr>
              <a:t>Aggregate queries</a:t>
            </a:r>
            <a:r>
              <a:rPr lang="en-US" sz="2400">
                <a:latin typeface="Calibri" pitchFamily="34" charset="0"/>
              </a:rPr>
              <a:t>:</a:t>
            </a:r>
          </a:p>
          <a:p>
            <a:pPr algn="just"/>
            <a:r>
              <a:rPr lang="en-US" sz="2400">
                <a:latin typeface="Calibri" pitchFamily="34" charset="0"/>
              </a:rPr>
              <a:t>compute the aggregate on some paths or subsgraphs satisfying some  given conditions</a:t>
            </a:r>
          </a:p>
          <a:p>
            <a:pPr algn="just"/>
            <a:r>
              <a:rPr lang="en-US" sz="2400">
                <a:latin typeface="Calibri" pitchFamily="34" charset="0"/>
              </a:rPr>
              <a:t>E.g., Average distance from a medical doctor to a teacher</a:t>
            </a:r>
          </a:p>
          <a:p>
            <a:pPr algn="just"/>
            <a:endParaRPr lang="en-US" sz="2400">
              <a:latin typeface="Calibri" pitchFamily="34" charset="0"/>
            </a:endParaRPr>
          </a:p>
          <a:p>
            <a:pPr algn="just"/>
            <a:r>
              <a:rPr lang="el-GR" sz="2400">
                <a:latin typeface="Calibri" pitchFamily="34" charset="0"/>
              </a:rPr>
              <a:t>Heuristically, when the number of edges added is as</a:t>
            </a:r>
            <a:r>
              <a:rPr lang="en-US" sz="2400">
                <a:latin typeface="Calibri" pitchFamily="34" charset="0"/>
              </a:rPr>
              <a:t> </a:t>
            </a:r>
            <a:r>
              <a:rPr lang="el-GR" sz="2400">
                <a:latin typeface="Calibri" pitchFamily="34" charset="0"/>
              </a:rPr>
              <a:t>small</a:t>
            </a:r>
            <a:r>
              <a:rPr lang="en-US" sz="2400">
                <a:latin typeface="Calibri" pitchFamily="34" charset="0"/>
              </a:rPr>
              <a:t> </a:t>
            </a:r>
            <a:r>
              <a:rPr lang="el-GR" sz="2400">
                <a:latin typeface="Calibri" pitchFamily="34" charset="0"/>
              </a:rPr>
              <a:t>as possible, G′ can be used to answer aggregate network queries accurately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22F0E-3243-4B5B-8A4F-53F64B58B296}" type="slidenum">
              <a:rPr lang="en-US"/>
              <a:pPr/>
              <a:t>65</a:t>
            </a:fld>
            <a:endParaRPr lang="en-US"/>
          </a:p>
        </p:txBody>
      </p:sp>
      <p:sp>
        <p:nvSpPr>
          <p:cNvPr id="239618" name="Text Box 2"/>
          <p:cNvSpPr txBox="1">
            <a:spLocks noChangeArrowheads="1"/>
          </p:cNvSpPr>
          <p:nvPr/>
        </p:nvSpPr>
        <p:spPr bwMode="auto">
          <a:xfrm>
            <a:off x="395288" y="1700213"/>
            <a:ext cx="7993062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dirty="0">
                <a:latin typeface="Calibri" pitchFamily="34" charset="0"/>
              </a:rPr>
              <a:t>Two steps:</a:t>
            </a:r>
          </a:p>
          <a:p>
            <a:pPr marL="342900" indent="-342900"/>
            <a:endParaRPr lang="en-US" dirty="0">
              <a:latin typeface="Calibri" pitchFamily="34" charset="0"/>
            </a:endParaRPr>
          </a:p>
          <a:p>
            <a:pPr marL="342900" indent="-342900"/>
            <a:r>
              <a:rPr lang="en-US" b="1" dirty="0">
                <a:solidFill>
                  <a:srgbClr val="CC0000"/>
                </a:solidFill>
                <a:latin typeface="Calibri" pitchFamily="34" charset="0"/>
              </a:rPr>
              <a:t>STEP 1</a:t>
            </a:r>
          </a:p>
          <a:p>
            <a:pPr marL="342900" indent="-342900"/>
            <a:r>
              <a:rPr lang="en-US" dirty="0">
                <a:latin typeface="Calibri" pitchFamily="34" charset="0"/>
              </a:rPr>
              <a:t>E</a:t>
            </a:r>
            <a:r>
              <a:rPr lang="el-GR" dirty="0" err="1">
                <a:latin typeface="Calibri" pitchFamily="34" charset="0"/>
              </a:rPr>
              <a:t>xtract</a:t>
            </a:r>
            <a:r>
              <a:rPr lang="el-GR" dirty="0">
                <a:latin typeface="Calibri" pitchFamily="34" charset="0"/>
              </a:rPr>
              <a:t> </a:t>
            </a:r>
            <a:r>
              <a:rPr lang="el-GR" dirty="0" err="1">
                <a:latin typeface="Calibri" pitchFamily="34" charset="0"/>
              </a:rPr>
              <a:t>the</a:t>
            </a:r>
            <a:r>
              <a:rPr lang="el-GR" dirty="0">
                <a:latin typeface="Calibri" pitchFamily="34" charset="0"/>
              </a:rPr>
              <a:t> </a:t>
            </a:r>
            <a:r>
              <a:rPr lang="el-GR" dirty="0" err="1">
                <a:latin typeface="Calibri" pitchFamily="34" charset="0"/>
              </a:rPr>
              <a:t>neighborhoods</a:t>
            </a:r>
            <a:r>
              <a:rPr lang="el-GR" dirty="0">
                <a:latin typeface="Calibri" pitchFamily="34" charset="0"/>
              </a:rPr>
              <a:t> </a:t>
            </a:r>
            <a:r>
              <a:rPr lang="el-GR" dirty="0" err="1">
                <a:latin typeface="Calibri" pitchFamily="34" charset="0"/>
              </a:rPr>
              <a:t>of</a:t>
            </a:r>
            <a:r>
              <a:rPr lang="el-GR" dirty="0">
                <a:latin typeface="Calibri" pitchFamily="34" charset="0"/>
              </a:rPr>
              <a:t> </a:t>
            </a:r>
            <a:r>
              <a:rPr lang="el-GR" dirty="0" err="1">
                <a:latin typeface="Calibri" pitchFamily="34" charset="0"/>
              </a:rPr>
              <a:t>all</a:t>
            </a:r>
            <a:r>
              <a:rPr lang="el-GR" dirty="0">
                <a:latin typeface="Calibri" pitchFamily="34" charset="0"/>
              </a:rPr>
              <a:t> </a:t>
            </a:r>
            <a:r>
              <a:rPr lang="el-GR" dirty="0" err="1">
                <a:latin typeface="Calibri" pitchFamily="34" charset="0"/>
              </a:rPr>
              <a:t>vertices</a:t>
            </a:r>
            <a:r>
              <a:rPr lang="el-GR" dirty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in</a:t>
            </a:r>
            <a:r>
              <a:rPr lang="el-GR" dirty="0">
                <a:latin typeface="Calibri" pitchFamily="34" charset="0"/>
              </a:rPr>
              <a:t> </a:t>
            </a:r>
            <a:r>
              <a:rPr lang="el-GR" dirty="0" err="1">
                <a:latin typeface="Calibri" pitchFamily="34" charset="0"/>
              </a:rPr>
              <a:t>the</a:t>
            </a:r>
            <a:r>
              <a:rPr lang="el-GR" dirty="0">
                <a:latin typeface="Calibri" pitchFamily="34" charset="0"/>
              </a:rPr>
              <a:t> </a:t>
            </a:r>
            <a:r>
              <a:rPr lang="el-GR" dirty="0" err="1">
                <a:latin typeface="Calibri" pitchFamily="34" charset="0"/>
              </a:rPr>
              <a:t>network</a:t>
            </a:r>
            <a:r>
              <a:rPr lang="el-GR" dirty="0">
                <a:latin typeface="Calibri" pitchFamily="34" charset="0"/>
              </a:rPr>
              <a:t> </a:t>
            </a:r>
            <a:endParaRPr lang="en-US" dirty="0">
              <a:latin typeface="Calibri" pitchFamily="34" charset="0"/>
            </a:endParaRPr>
          </a:p>
          <a:p>
            <a:pPr marL="342900" indent="-342900"/>
            <a:r>
              <a:rPr lang="en-US" dirty="0">
                <a:latin typeface="Calibri" pitchFamily="34" charset="0"/>
              </a:rPr>
              <a:t>Encode the neighborhood of each </a:t>
            </a:r>
            <a:r>
              <a:rPr lang="en-US" dirty="0" smtClean="0">
                <a:latin typeface="Calibri" pitchFamily="34" charset="0"/>
              </a:rPr>
              <a:t>vertex </a:t>
            </a:r>
            <a:r>
              <a:rPr lang="en-US" dirty="0">
                <a:latin typeface="Calibri" pitchFamily="34" charset="0"/>
              </a:rPr>
              <a:t>(to facilitate the comparison between </a:t>
            </a:r>
            <a:r>
              <a:rPr lang="en-US" dirty="0" err="1">
                <a:latin typeface="Calibri" pitchFamily="34" charset="0"/>
              </a:rPr>
              <a:t>neigborhoods</a:t>
            </a:r>
            <a:r>
              <a:rPr lang="en-US" dirty="0">
                <a:latin typeface="Calibri" pitchFamily="34" charset="0"/>
              </a:rPr>
              <a:t>)</a:t>
            </a:r>
          </a:p>
          <a:p>
            <a:pPr marL="342900" indent="-342900"/>
            <a:endParaRPr lang="en-US" dirty="0">
              <a:latin typeface="Calibri" pitchFamily="34" charset="0"/>
            </a:endParaRPr>
          </a:p>
          <a:p>
            <a:pPr marL="342900" indent="-342900"/>
            <a:r>
              <a:rPr lang="en-US" b="1" dirty="0">
                <a:solidFill>
                  <a:srgbClr val="CC0000"/>
                </a:solidFill>
                <a:latin typeface="Calibri" pitchFamily="34" charset="0"/>
              </a:rPr>
              <a:t>STEP 2</a:t>
            </a:r>
          </a:p>
          <a:p>
            <a:pPr marL="342900" indent="-342900"/>
            <a:r>
              <a:rPr lang="en-US" dirty="0">
                <a:latin typeface="Calibri" pitchFamily="34" charset="0"/>
              </a:rPr>
              <a:t>Greedily, o</a:t>
            </a:r>
            <a:r>
              <a:rPr lang="el-GR" dirty="0" err="1">
                <a:latin typeface="Calibri" pitchFamily="34" charset="0"/>
              </a:rPr>
              <a:t>rganize</a:t>
            </a:r>
            <a:r>
              <a:rPr lang="el-GR" dirty="0">
                <a:latin typeface="Calibri" pitchFamily="34" charset="0"/>
              </a:rPr>
              <a:t> </a:t>
            </a:r>
            <a:r>
              <a:rPr lang="el-GR" dirty="0" err="1">
                <a:latin typeface="Calibri" pitchFamily="34" charset="0"/>
              </a:rPr>
              <a:t>vertices</a:t>
            </a:r>
            <a:r>
              <a:rPr lang="el-GR" dirty="0">
                <a:latin typeface="Calibri" pitchFamily="34" charset="0"/>
              </a:rPr>
              <a:t> </a:t>
            </a:r>
            <a:r>
              <a:rPr lang="el-GR" dirty="0" err="1">
                <a:latin typeface="Calibri" pitchFamily="34" charset="0"/>
              </a:rPr>
              <a:t>into</a:t>
            </a:r>
            <a:r>
              <a:rPr lang="el-GR" dirty="0">
                <a:latin typeface="Calibri" pitchFamily="34" charset="0"/>
              </a:rPr>
              <a:t> </a:t>
            </a:r>
            <a:r>
              <a:rPr lang="el-GR" dirty="0" err="1">
                <a:latin typeface="Calibri" pitchFamily="34" charset="0"/>
              </a:rPr>
              <a:t>groups</a:t>
            </a:r>
            <a:r>
              <a:rPr lang="el-GR" dirty="0">
                <a:latin typeface="Calibri" pitchFamily="34" charset="0"/>
              </a:rPr>
              <a:t> </a:t>
            </a:r>
            <a:r>
              <a:rPr lang="el-GR" dirty="0" err="1">
                <a:latin typeface="Calibri" pitchFamily="34" charset="0"/>
              </a:rPr>
              <a:t>and</a:t>
            </a:r>
            <a:r>
              <a:rPr lang="el-GR" dirty="0">
                <a:latin typeface="Calibri" pitchFamily="34" charset="0"/>
              </a:rPr>
              <a:t> </a:t>
            </a:r>
            <a:r>
              <a:rPr lang="el-GR" dirty="0" err="1">
                <a:latin typeface="Calibri" pitchFamily="34" charset="0"/>
              </a:rPr>
              <a:t>anonymize</a:t>
            </a:r>
            <a:r>
              <a:rPr lang="en-US" dirty="0">
                <a:latin typeface="Calibri" pitchFamily="34" charset="0"/>
              </a:rPr>
              <a:t> </a:t>
            </a:r>
            <a:r>
              <a:rPr lang="el-GR" dirty="0" err="1">
                <a:latin typeface="Calibri" pitchFamily="34" charset="0"/>
              </a:rPr>
              <a:t>the</a:t>
            </a:r>
            <a:r>
              <a:rPr lang="el-GR" dirty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neighborhoods</a:t>
            </a:r>
            <a:r>
              <a:rPr lang="el-GR" dirty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of vertices in the same group</a:t>
            </a:r>
          </a:p>
          <a:p>
            <a:pPr marL="342900" indent="-342900"/>
            <a:endParaRPr lang="en-US" dirty="0">
              <a:latin typeface="Calibri" pitchFamily="34" charset="0"/>
            </a:endParaRPr>
          </a:p>
        </p:txBody>
      </p:sp>
      <p:sp>
        <p:nvSpPr>
          <p:cNvPr id="239620" name="Text Box 4"/>
          <p:cNvSpPr txBox="1">
            <a:spLocks noChangeArrowheads="1"/>
          </p:cNvSpPr>
          <p:nvPr/>
        </p:nvSpPr>
        <p:spPr bwMode="auto">
          <a:xfrm>
            <a:off x="1835150" y="692150"/>
            <a:ext cx="5256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  <a:latin typeface="Calibri" pitchFamily="34" charset="0"/>
              </a:rPr>
              <a:t>Anonymization Method</a:t>
            </a:r>
            <a:endParaRPr lang="el-GR" sz="2400">
              <a:solidFill>
                <a:srgbClr val="CC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E7BE-763D-4979-9E78-AD747C2845EB}" type="slidenum">
              <a:rPr lang="en-US"/>
              <a:pPr/>
              <a:t>66</a:t>
            </a:fld>
            <a:endParaRPr lang="en-US"/>
          </a:p>
        </p:txBody>
      </p:sp>
      <p:sp>
        <p:nvSpPr>
          <p:cNvPr id="396292" name="Text Box 4"/>
          <p:cNvSpPr txBox="1">
            <a:spLocks noChangeArrowheads="1"/>
          </p:cNvSpPr>
          <p:nvPr/>
        </p:nvSpPr>
        <p:spPr bwMode="auto">
          <a:xfrm>
            <a:off x="468313" y="476250"/>
            <a:ext cx="7993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/>
            <a:r>
              <a:rPr lang="en-US" sz="2400">
                <a:solidFill>
                  <a:srgbClr val="CC0000"/>
                </a:solidFill>
                <a:latin typeface="Calibri" pitchFamily="34" charset="0"/>
              </a:rPr>
              <a:t>Step 1: Neighborhood</a:t>
            </a:r>
            <a:r>
              <a:rPr lang="el-GR" sz="2400">
                <a:solidFill>
                  <a:srgbClr val="CC0000"/>
                </a:solidFill>
                <a:latin typeface="Calibri" pitchFamily="34" charset="0"/>
              </a:rPr>
              <a:t> Extraction </a:t>
            </a:r>
            <a:r>
              <a:rPr lang="en-US" sz="2400">
                <a:solidFill>
                  <a:srgbClr val="CC0000"/>
                </a:solidFill>
                <a:latin typeface="Calibri" pitchFamily="34" charset="0"/>
              </a:rPr>
              <a:t>and</a:t>
            </a:r>
            <a:r>
              <a:rPr lang="el-GR" sz="2400">
                <a:solidFill>
                  <a:srgbClr val="CC0000"/>
                </a:solidFill>
                <a:latin typeface="Calibri" pitchFamily="34" charset="0"/>
              </a:rPr>
              <a:t> </a:t>
            </a:r>
            <a:r>
              <a:rPr lang="en-US" sz="2400">
                <a:solidFill>
                  <a:srgbClr val="CC0000"/>
                </a:solidFill>
                <a:latin typeface="Calibri" pitchFamily="34" charset="0"/>
              </a:rPr>
              <a:t>Coding</a:t>
            </a:r>
            <a:endParaRPr lang="el-GR" sz="2400">
              <a:solidFill>
                <a:srgbClr val="CC0000"/>
              </a:solidFill>
              <a:latin typeface="Calibri" pitchFamily="34" charset="0"/>
            </a:endParaRPr>
          </a:p>
        </p:txBody>
      </p:sp>
      <p:sp>
        <p:nvSpPr>
          <p:cNvPr id="396293" name="Text Box 5"/>
          <p:cNvSpPr txBox="1">
            <a:spLocks noChangeArrowheads="1"/>
          </p:cNvSpPr>
          <p:nvPr/>
        </p:nvSpPr>
        <p:spPr bwMode="auto">
          <a:xfrm>
            <a:off x="539750" y="1196975"/>
            <a:ext cx="4679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/>
          </a:p>
        </p:txBody>
      </p:sp>
      <p:sp>
        <p:nvSpPr>
          <p:cNvPr id="396294" name="Text Box 6"/>
          <p:cNvSpPr txBox="1">
            <a:spLocks noChangeArrowheads="1"/>
          </p:cNvSpPr>
          <p:nvPr/>
        </p:nvSpPr>
        <p:spPr bwMode="auto">
          <a:xfrm>
            <a:off x="611188" y="1700213"/>
            <a:ext cx="74898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General problem of determining whether two graphs are isomorphic is NP-complete</a:t>
            </a:r>
          </a:p>
          <a:p>
            <a:pPr>
              <a:spcBef>
                <a:spcPct val="50000"/>
              </a:spcBef>
            </a:pPr>
            <a:endParaRPr lang="en-US" dirty="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Goal: </a:t>
            </a:r>
            <a:r>
              <a:rPr lang="en-US" i="1" dirty="0">
                <a:latin typeface="Calibri" pitchFamily="34" charset="0"/>
              </a:rPr>
              <a:t>Find a 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coding technique </a:t>
            </a:r>
            <a:r>
              <a:rPr lang="en-US" dirty="0">
                <a:latin typeface="Calibri" pitchFamily="34" charset="0"/>
              </a:rPr>
              <a:t>for neighborhood </a:t>
            </a:r>
            <a:r>
              <a:rPr lang="en-US" dirty="0" err="1">
                <a:latin typeface="Calibri" pitchFamily="34" charset="0"/>
              </a:rPr>
              <a:t>subgraphs</a:t>
            </a:r>
            <a:r>
              <a:rPr lang="en-US" dirty="0">
                <a:latin typeface="Calibri" pitchFamily="34" charset="0"/>
              </a:rPr>
              <a:t> so that whether two neighborhoods are isomorphic can be determined by the corresponding encodings</a:t>
            </a:r>
            <a:endParaRPr lang="el-GR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6FBB3-7D3A-4B95-92F8-E272CFAEDF9E}" type="slidenum">
              <a:rPr lang="en-US"/>
              <a:pPr/>
              <a:t>67</a:t>
            </a:fld>
            <a:endParaRPr lang="en-US"/>
          </a:p>
        </p:txBody>
      </p:sp>
      <p:pic>
        <p:nvPicPr>
          <p:cNvPr id="2416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924175"/>
            <a:ext cx="3289300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1670" name="Text Box 6"/>
          <p:cNvSpPr txBox="1">
            <a:spLocks noChangeArrowheads="1"/>
          </p:cNvSpPr>
          <p:nvPr/>
        </p:nvSpPr>
        <p:spPr bwMode="auto">
          <a:xfrm>
            <a:off x="539750" y="1341438"/>
            <a:ext cx="7561263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A</a:t>
            </a:r>
            <a:r>
              <a:rPr lang="el-GR">
                <a:latin typeface="Calibri" pitchFamily="34" charset="0"/>
              </a:rPr>
              <a:t> subgraph C of G is a </a:t>
            </a:r>
            <a:r>
              <a:rPr lang="el-GR" b="1">
                <a:solidFill>
                  <a:srgbClr val="FF3399"/>
                </a:solidFill>
                <a:latin typeface="Calibri" pitchFamily="34" charset="0"/>
              </a:rPr>
              <a:t>neighborhood component</a:t>
            </a:r>
            <a:r>
              <a:rPr lang="el-GR">
                <a:latin typeface="Calibri" pitchFamily="34" charset="0"/>
              </a:rPr>
              <a:t> of</a:t>
            </a:r>
            <a:r>
              <a:rPr lang="en-US">
                <a:latin typeface="Calibri" pitchFamily="34" charset="0"/>
              </a:rPr>
              <a:t> </a:t>
            </a:r>
            <a:r>
              <a:rPr lang="el-GR">
                <a:latin typeface="Calibri" pitchFamily="34" charset="0"/>
              </a:rPr>
              <a:t>u ∈ V (G)</a:t>
            </a:r>
            <a:r>
              <a:rPr lang="en-US">
                <a:latin typeface="Calibri" pitchFamily="34" charset="0"/>
              </a:rPr>
              <a:t>,</a:t>
            </a:r>
            <a:r>
              <a:rPr lang="el-GR">
                <a:latin typeface="Calibri" pitchFamily="34" charset="0"/>
              </a:rPr>
              <a:t> if C is a maximal connected subgraph in Neighbor</a:t>
            </a:r>
            <a:r>
              <a:rPr lang="el-GR" baseline="-25000">
                <a:latin typeface="Calibri" pitchFamily="34" charset="0"/>
              </a:rPr>
              <a:t>G</a:t>
            </a:r>
            <a:r>
              <a:rPr lang="el-GR">
                <a:latin typeface="Calibri" pitchFamily="34" charset="0"/>
              </a:rPr>
              <a:t>(u).</a:t>
            </a:r>
          </a:p>
        </p:txBody>
      </p:sp>
      <p:sp>
        <p:nvSpPr>
          <p:cNvPr id="241671" name="Text Box 7"/>
          <p:cNvSpPr txBox="1">
            <a:spLocks noChangeArrowheads="1"/>
          </p:cNvSpPr>
          <p:nvPr/>
        </p:nvSpPr>
        <p:spPr bwMode="auto">
          <a:xfrm>
            <a:off x="827088" y="4868863"/>
            <a:ext cx="67691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>
                <a:latin typeface="Calibri" pitchFamily="34" charset="0"/>
              </a:rPr>
              <a:t> Divide the neighborhood of v into neighborhood components</a:t>
            </a:r>
          </a:p>
          <a:p>
            <a:pPr>
              <a:buFont typeface="Wingdings" pitchFamily="2" charset="2"/>
              <a:buNone/>
            </a:pPr>
            <a:endParaRPr lang="en-US" sz="2000" dirty="0"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Calibri" pitchFamily="34" charset="0"/>
              </a:rPr>
              <a:t> </a:t>
            </a:r>
            <a:r>
              <a:rPr lang="el-GR" sz="2000" dirty="0" err="1" smtClean="0">
                <a:latin typeface="Calibri" pitchFamily="34" charset="0"/>
              </a:rPr>
              <a:t>To</a:t>
            </a:r>
            <a:r>
              <a:rPr lang="el-GR" sz="2000" dirty="0" smtClean="0">
                <a:latin typeface="Calibri" pitchFamily="34" charset="0"/>
              </a:rPr>
              <a:t> </a:t>
            </a:r>
            <a:r>
              <a:rPr lang="el-GR" sz="2000" dirty="0" err="1">
                <a:latin typeface="Calibri" pitchFamily="34" charset="0"/>
              </a:rPr>
              <a:t>code</a:t>
            </a:r>
            <a:r>
              <a:rPr lang="el-GR" sz="2000" dirty="0">
                <a:latin typeface="Calibri" pitchFamily="34" charset="0"/>
              </a:rPr>
              <a:t> </a:t>
            </a:r>
            <a:r>
              <a:rPr lang="el-GR" sz="2000" dirty="0" err="1">
                <a:latin typeface="Calibri" pitchFamily="34" charset="0"/>
              </a:rPr>
              <a:t>the</a:t>
            </a:r>
            <a:r>
              <a:rPr lang="el-GR" sz="2000" dirty="0">
                <a:latin typeface="Calibri" pitchFamily="34" charset="0"/>
              </a:rPr>
              <a:t> </a:t>
            </a:r>
            <a:r>
              <a:rPr lang="el-GR" sz="2000" dirty="0" err="1">
                <a:latin typeface="Calibri" pitchFamily="34" charset="0"/>
              </a:rPr>
              <a:t>whole</a:t>
            </a:r>
            <a:r>
              <a:rPr lang="el-GR" sz="2000" dirty="0">
                <a:latin typeface="Calibri" pitchFamily="34" charset="0"/>
              </a:rPr>
              <a:t> </a:t>
            </a:r>
            <a:r>
              <a:rPr lang="el-GR" sz="2000" dirty="0" err="1">
                <a:latin typeface="Calibri" pitchFamily="34" charset="0"/>
              </a:rPr>
              <a:t>neighborhood</a:t>
            </a:r>
            <a:r>
              <a:rPr lang="el-GR" sz="2000" dirty="0">
                <a:latin typeface="Calibri" pitchFamily="34" charset="0"/>
              </a:rPr>
              <a:t>, </a:t>
            </a:r>
            <a:r>
              <a:rPr lang="el-GR" sz="2000" dirty="0" err="1">
                <a:latin typeface="Calibri" pitchFamily="34" charset="0"/>
              </a:rPr>
              <a:t>first</a:t>
            </a:r>
            <a:r>
              <a:rPr lang="el-GR" sz="2000" dirty="0">
                <a:latin typeface="Calibri" pitchFamily="34" charset="0"/>
              </a:rPr>
              <a:t> </a:t>
            </a:r>
            <a:r>
              <a:rPr lang="el-GR" sz="2000" dirty="0" err="1">
                <a:latin typeface="Calibri" pitchFamily="34" charset="0"/>
              </a:rPr>
              <a:t>code</a:t>
            </a:r>
            <a:r>
              <a:rPr lang="el-GR" sz="2000" dirty="0">
                <a:latin typeface="Calibri" pitchFamily="34" charset="0"/>
              </a:rPr>
              <a:t> </a:t>
            </a:r>
            <a:r>
              <a:rPr lang="el-GR" sz="2000" dirty="0" err="1">
                <a:latin typeface="Calibri" pitchFamily="34" charset="0"/>
              </a:rPr>
              <a:t>each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l-GR" sz="2000" dirty="0" err="1" smtClean="0">
                <a:latin typeface="Calibri" pitchFamily="34" charset="0"/>
              </a:rPr>
              <a:t>component</a:t>
            </a:r>
            <a:endParaRPr lang="el-GR" sz="2000" dirty="0">
              <a:latin typeface="Calibri" pitchFamily="34" charset="0"/>
            </a:endParaRPr>
          </a:p>
        </p:txBody>
      </p:sp>
      <p:pic>
        <p:nvPicPr>
          <p:cNvPr id="241672" name="Picture 6" descr="G:\0608-preserving privacy in social networks against neighborhood attacks\1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738" y="2492375"/>
            <a:ext cx="108585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1673" name="Picture 7" descr="G:\0608-preserving privacy in social networks against neighborhood attacks\2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525" y="2636838"/>
            <a:ext cx="11620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1674" name="Picture 8" descr="G:\0608-preserving privacy in social networks against neighborhood attacks\3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288" y="2924175"/>
            <a:ext cx="6477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1675" name="Text Box 11"/>
          <p:cNvSpPr txBox="1">
            <a:spLocks noChangeArrowheads="1"/>
          </p:cNvSpPr>
          <p:nvPr/>
        </p:nvSpPr>
        <p:spPr bwMode="auto">
          <a:xfrm>
            <a:off x="468313" y="476250"/>
            <a:ext cx="7993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/>
            <a:r>
              <a:rPr lang="en-US" sz="2400">
                <a:solidFill>
                  <a:srgbClr val="CC0000"/>
                </a:solidFill>
                <a:latin typeface="Calibri" pitchFamily="34" charset="0"/>
              </a:rPr>
              <a:t>Step 1: Neighborhood</a:t>
            </a:r>
            <a:r>
              <a:rPr lang="el-GR" sz="2400">
                <a:solidFill>
                  <a:srgbClr val="CC0000"/>
                </a:solidFill>
                <a:latin typeface="Calibri" pitchFamily="34" charset="0"/>
              </a:rPr>
              <a:t> Extraction </a:t>
            </a:r>
            <a:r>
              <a:rPr lang="en-US" sz="2400">
                <a:solidFill>
                  <a:srgbClr val="CC0000"/>
                </a:solidFill>
                <a:latin typeface="Calibri" pitchFamily="34" charset="0"/>
              </a:rPr>
              <a:t>and</a:t>
            </a:r>
            <a:r>
              <a:rPr lang="el-GR" sz="2400">
                <a:solidFill>
                  <a:srgbClr val="CC0000"/>
                </a:solidFill>
                <a:latin typeface="Calibri" pitchFamily="34" charset="0"/>
              </a:rPr>
              <a:t> </a:t>
            </a:r>
            <a:r>
              <a:rPr lang="en-US" sz="2400">
                <a:solidFill>
                  <a:srgbClr val="CC0000"/>
                </a:solidFill>
                <a:latin typeface="Calibri" pitchFamily="34" charset="0"/>
              </a:rPr>
              <a:t>Coding</a:t>
            </a:r>
            <a:endParaRPr lang="el-GR" sz="2400">
              <a:solidFill>
                <a:srgbClr val="CC0000"/>
              </a:solidFill>
              <a:latin typeface="Calibri" pitchFamily="34" charset="0"/>
            </a:endParaRPr>
          </a:p>
        </p:txBody>
      </p:sp>
      <p:sp>
        <p:nvSpPr>
          <p:cNvPr id="241676" name="Text Box 12"/>
          <p:cNvSpPr txBox="1">
            <a:spLocks noChangeArrowheads="1"/>
          </p:cNvSpPr>
          <p:nvPr/>
        </p:nvSpPr>
        <p:spPr bwMode="auto">
          <a:xfrm>
            <a:off x="4427538" y="4149725"/>
            <a:ext cx="3816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Neighborhood components of u</a:t>
            </a:r>
            <a:endParaRPr lang="el-GR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0CD8-2D1C-466C-A90F-1C4CB669B03B}" type="slidenum">
              <a:rPr lang="en-US"/>
              <a:pPr/>
              <a:t>68</a:t>
            </a:fld>
            <a:endParaRPr lang="en-US"/>
          </a:p>
        </p:txBody>
      </p:sp>
      <p:pic>
        <p:nvPicPr>
          <p:cNvPr id="24372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141663"/>
            <a:ext cx="4535487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3721" name="Text Box 9"/>
          <p:cNvSpPr txBox="1">
            <a:spLocks noChangeArrowheads="1"/>
          </p:cNvSpPr>
          <p:nvPr/>
        </p:nvSpPr>
        <p:spPr bwMode="auto">
          <a:xfrm>
            <a:off x="323850" y="1196975"/>
            <a:ext cx="8280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l-GR">
                <a:latin typeface="Calibri" pitchFamily="34" charset="0"/>
              </a:rPr>
              <a:t>Encode</a:t>
            </a:r>
            <a:r>
              <a:rPr lang="en-US">
                <a:latin typeface="Calibri" pitchFamily="34" charset="0"/>
              </a:rPr>
              <a:t> </a:t>
            </a:r>
            <a:r>
              <a:rPr lang="el-GR">
                <a:latin typeface="Calibri" pitchFamily="34" charset="0"/>
              </a:rPr>
              <a:t>the edges and vertices in a graph based on its depth-first</a:t>
            </a:r>
            <a:r>
              <a:rPr lang="en-US">
                <a:latin typeface="Calibri" pitchFamily="34" charset="0"/>
              </a:rPr>
              <a:t> </a:t>
            </a:r>
            <a:r>
              <a:rPr lang="el-GR">
                <a:latin typeface="Calibri" pitchFamily="34" charset="0"/>
              </a:rPr>
              <a:t>search</a:t>
            </a:r>
            <a:r>
              <a:rPr lang="en-US">
                <a:latin typeface="Calibri" pitchFamily="34" charset="0"/>
              </a:rPr>
              <a:t> </a:t>
            </a:r>
            <a:r>
              <a:rPr lang="el-GR">
                <a:latin typeface="Calibri" pitchFamily="34" charset="0"/>
              </a:rPr>
              <a:t>tree </a:t>
            </a:r>
            <a:r>
              <a:rPr lang="en-US">
                <a:latin typeface="Calibri" pitchFamily="34" charset="0"/>
              </a:rPr>
              <a:t>(</a:t>
            </a:r>
            <a:r>
              <a:rPr lang="el-GR">
                <a:latin typeface="Calibri" pitchFamily="34" charset="0"/>
              </a:rPr>
              <a:t>DFS-tree</a:t>
            </a:r>
            <a:r>
              <a:rPr lang="en-US">
                <a:latin typeface="Calibri" pitchFamily="34" charset="0"/>
              </a:rPr>
              <a:t>)</a:t>
            </a:r>
            <a:r>
              <a:rPr lang="el-GR">
                <a:latin typeface="Calibri" pitchFamily="34" charset="0"/>
              </a:rPr>
              <a:t>. </a:t>
            </a:r>
            <a:endParaRPr lang="en-US">
              <a:latin typeface="Calibri" pitchFamily="34" charset="0"/>
            </a:endParaRPr>
          </a:p>
          <a:p>
            <a:pPr algn="just"/>
            <a:endParaRPr lang="en-US">
              <a:latin typeface="Calibri" pitchFamily="34" charset="0"/>
            </a:endParaRPr>
          </a:p>
          <a:p>
            <a:pPr algn="just"/>
            <a:r>
              <a:rPr lang="el-GR">
                <a:latin typeface="Calibri" pitchFamily="34" charset="0"/>
              </a:rPr>
              <a:t>All the vertices in G</a:t>
            </a:r>
            <a:r>
              <a:rPr lang="en-US">
                <a:latin typeface="Calibri" pitchFamily="34" charset="0"/>
              </a:rPr>
              <a:t> </a:t>
            </a:r>
            <a:r>
              <a:rPr lang="el-GR">
                <a:latin typeface="Calibri" pitchFamily="34" charset="0"/>
              </a:rPr>
              <a:t>can be encoded in the pre-order of T . </a:t>
            </a:r>
            <a:endParaRPr lang="en-US">
              <a:latin typeface="Calibri" pitchFamily="34" charset="0"/>
            </a:endParaRPr>
          </a:p>
        </p:txBody>
      </p:sp>
      <p:sp>
        <p:nvSpPr>
          <p:cNvPr id="243722" name="Text Box 10"/>
          <p:cNvSpPr txBox="1">
            <a:spLocks noChangeArrowheads="1"/>
          </p:cNvSpPr>
          <p:nvPr/>
        </p:nvSpPr>
        <p:spPr bwMode="auto">
          <a:xfrm>
            <a:off x="4932363" y="2997200"/>
            <a:ext cx="3240087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1400" i="1">
                <a:latin typeface="Calibri" pitchFamily="34" charset="0"/>
              </a:rPr>
              <a:t>Thick</a:t>
            </a:r>
            <a:r>
              <a:rPr lang="el-GR" sz="1400" i="1">
                <a:latin typeface="Calibri" pitchFamily="34" charset="0"/>
              </a:rPr>
              <a:t> edges are those in the DFS</a:t>
            </a:r>
            <a:r>
              <a:rPr lang="en-US" sz="1400" i="1">
                <a:latin typeface="Calibri" pitchFamily="34" charset="0"/>
              </a:rPr>
              <a:t>-</a:t>
            </a:r>
            <a:r>
              <a:rPr lang="el-GR" sz="1400" i="1">
                <a:latin typeface="Calibri" pitchFamily="34" charset="0"/>
              </a:rPr>
              <a:t>trees</a:t>
            </a:r>
            <a:r>
              <a:rPr lang="en-US" sz="1400" i="1">
                <a:latin typeface="Calibri" pitchFamily="34" charset="0"/>
              </a:rPr>
              <a:t> (</a:t>
            </a:r>
            <a:r>
              <a:rPr lang="el-GR" sz="1400" i="1">
                <a:latin typeface="Calibri" pitchFamily="34" charset="0"/>
              </a:rPr>
              <a:t>forward edges</a:t>
            </a:r>
            <a:r>
              <a:rPr lang="en-US" sz="1400" i="1">
                <a:latin typeface="Calibri" pitchFamily="34" charset="0"/>
              </a:rPr>
              <a:t>)</a:t>
            </a:r>
            <a:r>
              <a:rPr lang="el-GR" sz="1400" i="1">
                <a:latin typeface="Calibri" pitchFamily="34" charset="0"/>
              </a:rPr>
              <a:t>, </a:t>
            </a:r>
            <a:endParaRPr lang="en-US" sz="1400" i="1">
              <a:latin typeface="Calibri" pitchFamily="34" charset="0"/>
            </a:endParaRPr>
          </a:p>
          <a:p>
            <a:pPr algn="just"/>
            <a:r>
              <a:rPr lang="en-US" sz="1400" i="1">
                <a:latin typeface="Calibri" pitchFamily="34" charset="0"/>
              </a:rPr>
              <a:t>Thin </a:t>
            </a:r>
            <a:r>
              <a:rPr lang="el-GR" sz="1400" i="1">
                <a:latin typeface="Calibri" pitchFamily="34" charset="0"/>
              </a:rPr>
              <a:t>edges are those not in</a:t>
            </a:r>
            <a:r>
              <a:rPr lang="en-US" sz="1400" i="1">
                <a:latin typeface="Calibri" pitchFamily="34" charset="0"/>
              </a:rPr>
              <a:t> </a:t>
            </a:r>
            <a:r>
              <a:rPr lang="el-GR" sz="1400" i="1">
                <a:latin typeface="Calibri" pitchFamily="34" charset="0"/>
              </a:rPr>
              <a:t>the DFS-trees</a:t>
            </a:r>
            <a:r>
              <a:rPr lang="en-US" sz="1400" i="1">
                <a:latin typeface="Calibri" pitchFamily="34" charset="0"/>
              </a:rPr>
              <a:t> (</a:t>
            </a:r>
            <a:r>
              <a:rPr lang="el-GR" sz="1400" i="1">
                <a:latin typeface="Calibri" pitchFamily="34" charset="0"/>
              </a:rPr>
              <a:t>backward edges</a:t>
            </a:r>
            <a:r>
              <a:rPr lang="en-US" sz="1400" i="1">
                <a:latin typeface="Calibri" pitchFamily="34" charset="0"/>
              </a:rPr>
              <a:t>)</a:t>
            </a:r>
          </a:p>
          <a:p>
            <a:pPr algn="just"/>
            <a:endParaRPr lang="en-US" sz="1400" i="1">
              <a:latin typeface="Calibri" pitchFamily="34" charset="0"/>
            </a:endParaRPr>
          </a:p>
          <a:p>
            <a:pPr algn="just"/>
            <a:r>
              <a:rPr lang="el-GR" sz="1400" i="1">
                <a:latin typeface="Calibri" pitchFamily="34" charset="0"/>
              </a:rPr>
              <a:t>vertices encoded </a:t>
            </a:r>
            <a:r>
              <a:rPr lang="en-US" sz="1400" i="1">
                <a:latin typeface="Calibri" pitchFamily="34" charset="0"/>
              </a:rPr>
              <a:t>u</a:t>
            </a:r>
            <a:r>
              <a:rPr lang="el-GR" sz="1400" i="1">
                <a:latin typeface="Calibri" pitchFamily="34" charset="0"/>
              </a:rPr>
              <a:t>0 to </a:t>
            </a:r>
            <a:r>
              <a:rPr lang="en-US" sz="1400" i="1">
                <a:latin typeface="Calibri" pitchFamily="34" charset="0"/>
              </a:rPr>
              <a:t>u</a:t>
            </a:r>
            <a:r>
              <a:rPr lang="el-GR" sz="1400" i="1">
                <a:latin typeface="Calibri" pitchFamily="34" charset="0"/>
              </a:rPr>
              <a:t>3 according to the pre-order of the</a:t>
            </a:r>
            <a:r>
              <a:rPr lang="en-US" sz="1400" i="1">
                <a:latin typeface="Calibri" pitchFamily="34" charset="0"/>
              </a:rPr>
              <a:t> </a:t>
            </a:r>
            <a:r>
              <a:rPr lang="el-GR" sz="1400" i="1">
                <a:latin typeface="Calibri" pitchFamily="34" charset="0"/>
              </a:rPr>
              <a:t>corresponding DFS-trees.</a:t>
            </a:r>
          </a:p>
        </p:txBody>
      </p:sp>
      <p:sp>
        <p:nvSpPr>
          <p:cNvPr id="243724" name="Text Box 12"/>
          <p:cNvSpPr txBox="1">
            <a:spLocks noChangeArrowheads="1"/>
          </p:cNvSpPr>
          <p:nvPr/>
        </p:nvSpPr>
        <p:spPr bwMode="auto">
          <a:xfrm>
            <a:off x="395288" y="5084763"/>
            <a:ext cx="828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000099"/>
                </a:solidFill>
                <a:latin typeface="Calibri" pitchFamily="34" charset="0"/>
              </a:rPr>
              <a:t>T</a:t>
            </a:r>
            <a:r>
              <a:rPr lang="el-GR">
                <a:solidFill>
                  <a:srgbClr val="000099"/>
                </a:solidFill>
                <a:latin typeface="Calibri" pitchFamily="34" charset="0"/>
              </a:rPr>
              <a:t>he DFS-tree is generally not</a:t>
            </a:r>
            <a:r>
              <a:rPr lang="en-US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el-GR">
                <a:solidFill>
                  <a:srgbClr val="000099"/>
                </a:solidFill>
                <a:latin typeface="Calibri" pitchFamily="34" charset="0"/>
              </a:rPr>
              <a:t>unique for a graph</a:t>
            </a:r>
            <a:r>
              <a:rPr lang="en-US">
                <a:solidFill>
                  <a:srgbClr val="000099"/>
                </a:solidFill>
                <a:latin typeface="Calibri" pitchFamily="34" charset="0"/>
              </a:rPr>
              <a:t> -&gt; minimum DFS code (based on an ordering of edges) – select the lexically minimum DFS code – DFS(G)</a:t>
            </a:r>
            <a:endParaRPr lang="el-GR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243725" name="Text Box 13"/>
          <p:cNvSpPr txBox="1">
            <a:spLocks noChangeArrowheads="1"/>
          </p:cNvSpPr>
          <p:nvPr/>
        </p:nvSpPr>
        <p:spPr bwMode="auto">
          <a:xfrm>
            <a:off x="323850" y="404813"/>
            <a:ext cx="7993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/>
            <a:r>
              <a:rPr lang="en-US" sz="2400">
                <a:solidFill>
                  <a:srgbClr val="CC0000"/>
                </a:solidFill>
                <a:latin typeface="Calibri" pitchFamily="34" charset="0"/>
              </a:rPr>
              <a:t>Step 1: Neighborhood</a:t>
            </a:r>
            <a:r>
              <a:rPr lang="el-GR" sz="2400">
                <a:solidFill>
                  <a:srgbClr val="CC0000"/>
                </a:solidFill>
                <a:latin typeface="Calibri" pitchFamily="34" charset="0"/>
              </a:rPr>
              <a:t> Extraction </a:t>
            </a:r>
            <a:r>
              <a:rPr lang="en-US" sz="2400">
                <a:solidFill>
                  <a:srgbClr val="CC0000"/>
                </a:solidFill>
                <a:latin typeface="Calibri" pitchFamily="34" charset="0"/>
              </a:rPr>
              <a:t>and</a:t>
            </a:r>
            <a:r>
              <a:rPr lang="el-GR" sz="2400">
                <a:solidFill>
                  <a:srgbClr val="CC0000"/>
                </a:solidFill>
                <a:latin typeface="Calibri" pitchFamily="34" charset="0"/>
              </a:rPr>
              <a:t> </a:t>
            </a:r>
            <a:r>
              <a:rPr lang="en-US" sz="2400">
                <a:solidFill>
                  <a:srgbClr val="CC0000"/>
                </a:solidFill>
                <a:latin typeface="Calibri" pitchFamily="34" charset="0"/>
              </a:rPr>
              <a:t>Coding</a:t>
            </a:r>
            <a:endParaRPr lang="el-GR" sz="2400">
              <a:solidFill>
                <a:srgbClr val="CC0000"/>
              </a:solidFill>
              <a:latin typeface="Calibri" pitchFamily="34" charset="0"/>
            </a:endParaRPr>
          </a:p>
        </p:txBody>
      </p:sp>
      <p:sp>
        <p:nvSpPr>
          <p:cNvPr id="243726" name="Text Box 14"/>
          <p:cNvSpPr txBox="1">
            <a:spLocks noChangeArrowheads="1"/>
          </p:cNvSpPr>
          <p:nvPr/>
        </p:nvSpPr>
        <p:spPr bwMode="auto">
          <a:xfrm>
            <a:off x="395288" y="5805488"/>
            <a:ext cx="828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dirty="0">
                <a:solidFill>
                  <a:srgbClr val="000099"/>
                </a:solidFill>
                <a:latin typeface="Calibri" pitchFamily="34" charset="0"/>
              </a:rPr>
              <a:t> Two graphs G and G’ are isomorphic, if and only if, DFS(G) = DFS(G’)</a:t>
            </a:r>
            <a:endParaRPr lang="el-GR" dirty="0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6165304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7030A0"/>
                </a:solidFill>
              </a:rPr>
              <a:t>Note: Codes include the labels</a:t>
            </a:r>
            <a:endParaRPr lang="el-GR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5713A-E660-4140-A9B4-C25D7434A8B1}" type="slidenum">
              <a:rPr lang="en-US"/>
              <a:pPr/>
              <a:t>69</a:t>
            </a:fld>
            <a:endParaRPr lang="en-US"/>
          </a:p>
        </p:txBody>
      </p:sp>
      <p:sp>
        <p:nvSpPr>
          <p:cNvPr id="245767" name="Text Box 7"/>
          <p:cNvSpPr txBox="1">
            <a:spLocks noChangeArrowheads="1"/>
          </p:cNvSpPr>
          <p:nvPr/>
        </p:nvSpPr>
        <p:spPr bwMode="auto">
          <a:xfrm>
            <a:off x="683568" y="1484784"/>
            <a:ext cx="748883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Combine the code of each component to produce a single code for the neighborhood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245768" name="Text Box 8"/>
          <p:cNvSpPr txBox="1">
            <a:spLocks noChangeArrowheads="1"/>
          </p:cNvSpPr>
          <p:nvPr/>
        </p:nvSpPr>
        <p:spPr bwMode="auto">
          <a:xfrm>
            <a:off x="611188" y="4652963"/>
            <a:ext cx="7632700" cy="132873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dirty="0" err="1">
                <a:latin typeface="Calibri" pitchFamily="34" charset="0"/>
              </a:rPr>
              <a:t>Theorem</a:t>
            </a:r>
            <a:r>
              <a:rPr lang="el-GR" dirty="0">
                <a:latin typeface="Calibri" pitchFamily="34" charset="0"/>
              </a:rPr>
              <a:t> (</a:t>
            </a:r>
            <a:r>
              <a:rPr lang="el-GR" dirty="0" err="1">
                <a:latin typeface="Calibri" pitchFamily="34" charset="0"/>
              </a:rPr>
              <a:t>Neighborhood</a:t>
            </a:r>
            <a:r>
              <a:rPr lang="el-GR" dirty="0">
                <a:latin typeface="Calibri" pitchFamily="34" charset="0"/>
              </a:rPr>
              <a:t> </a:t>
            </a:r>
            <a:r>
              <a:rPr lang="el-GR" dirty="0" err="1">
                <a:latin typeface="Calibri" pitchFamily="34" charset="0"/>
              </a:rPr>
              <a:t>component</a:t>
            </a:r>
            <a:r>
              <a:rPr lang="el-GR" dirty="0">
                <a:latin typeface="Calibri" pitchFamily="34" charset="0"/>
              </a:rPr>
              <a:t> </a:t>
            </a:r>
            <a:r>
              <a:rPr lang="el-GR" dirty="0" err="1">
                <a:latin typeface="Calibri" pitchFamily="34" charset="0"/>
              </a:rPr>
              <a:t>code</a:t>
            </a:r>
            <a:r>
              <a:rPr lang="el-GR" dirty="0">
                <a:latin typeface="Calibri" pitchFamily="34" charset="0"/>
              </a:rPr>
              <a:t>): </a:t>
            </a:r>
            <a:r>
              <a:rPr lang="el-GR" dirty="0" err="1">
                <a:latin typeface="Calibri" pitchFamily="34" charset="0"/>
              </a:rPr>
              <a:t>For</a:t>
            </a:r>
            <a:r>
              <a:rPr lang="el-GR" dirty="0">
                <a:latin typeface="Calibri" pitchFamily="34" charset="0"/>
              </a:rPr>
              <a:t> </a:t>
            </a:r>
            <a:r>
              <a:rPr lang="el-GR" dirty="0" err="1">
                <a:latin typeface="Calibri" pitchFamily="34" charset="0"/>
              </a:rPr>
              <a:t>two</a:t>
            </a:r>
            <a:r>
              <a:rPr lang="el-GR" dirty="0">
                <a:latin typeface="Calibri" pitchFamily="34" charset="0"/>
              </a:rPr>
              <a:t> </a:t>
            </a:r>
            <a:r>
              <a:rPr lang="el-GR" dirty="0" err="1">
                <a:latin typeface="Calibri" pitchFamily="34" charset="0"/>
              </a:rPr>
              <a:t>vertices</a:t>
            </a:r>
            <a:r>
              <a:rPr lang="en-US" dirty="0">
                <a:latin typeface="Calibri" pitchFamily="34" charset="0"/>
              </a:rPr>
              <a:t> </a:t>
            </a:r>
            <a:r>
              <a:rPr lang="el-GR" dirty="0">
                <a:latin typeface="Calibri" pitchFamily="34" charset="0"/>
              </a:rPr>
              <a:t>u, v </a:t>
            </a:r>
            <a:r>
              <a:rPr lang="el-GR" dirty="0">
                <a:latin typeface="Calibri" pitchFamily="34" charset="0"/>
                <a:sym typeface="Symbol" pitchFamily="18" charset="2"/>
              </a:rPr>
              <a:t></a:t>
            </a:r>
            <a:r>
              <a:rPr lang="el-GR" dirty="0">
                <a:latin typeface="Calibri" pitchFamily="34" charset="0"/>
              </a:rPr>
              <a:t> V(G) </a:t>
            </a:r>
            <a:r>
              <a:rPr lang="el-GR" dirty="0" err="1">
                <a:latin typeface="Calibri" pitchFamily="34" charset="0"/>
              </a:rPr>
              <a:t>where</a:t>
            </a:r>
            <a:r>
              <a:rPr lang="el-GR" dirty="0">
                <a:latin typeface="Calibri" pitchFamily="34" charset="0"/>
              </a:rPr>
              <a:t> G </a:t>
            </a:r>
            <a:r>
              <a:rPr lang="el-GR" dirty="0" err="1">
                <a:latin typeface="Calibri" pitchFamily="34" charset="0"/>
              </a:rPr>
              <a:t>is</a:t>
            </a:r>
            <a:r>
              <a:rPr lang="el-GR" dirty="0">
                <a:latin typeface="Calibri" pitchFamily="34" charset="0"/>
              </a:rPr>
              <a:t> a </a:t>
            </a:r>
            <a:r>
              <a:rPr lang="el-GR" dirty="0" err="1">
                <a:latin typeface="Calibri" pitchFamily="34" charset="0"/>
              </a:rPr>
              <a:t>social</a:t>
            </a:r>
            <a:r>
              <a:rPr lang="el-GR" dirty="0">
                <a:latin typeface="Calibri" pitchFamily="34" charset="0"/>
              </a:rPr>
              <a:t> </a:t>
            </a:r>
            <a:r>
              <a:rPr lang="el-GR" dirty="0" err="1">
                <a:latin typeface="Calibri" pitchFamily="34" charset="0"/>
              </a:rPr>
              <a:t>network</a:t>
            </a:r>
            <a:r>
              <a:rPr lang="el-GR" dirty="0">
                <a:latin typeface="Calibri" pitchFamily="34" charset="0"/>
              </a:rPr>
              <a:t>, </a:t>
            </a:r>
            <a:r>
              <a:rPr lang="el-GR" dirty="0" err="1">
                <a:latin typeface="Calibri" pitchFamily="34" charset="0"/>
              </a:rPr>
              <a:t>Neighbor</a:t>
            </a:r>
            <a:r>
              <a:rPr lang="el-GR" baseline="-25000" dirty="0" err="1">
                <a:latin typeface="Calibri" pitchFamily="34" charset="0"/>
              </a:rPr>
              <a:t>G</a:t>
            </a:r>
            <a:r>
              <a:rPr lang="el-GR" dirty="0">
                <a:latin typeface="Calibri" pitchFamily="34" charset="0"/>
              </a:rPr>
              <a:t>(u)</a:t>
            </a:r>
            <a:r>
              <a:rPr lang="en-US" dirty="0">
                <a:latin typeface="Calibri" pitchFamily="34" charset="0"/>
              </a:rPr>
              <a:t> </a:t>
            </a:r>
            <a:r>
              <a:rPr lang="el-GR" dirty="0" err="1">
                <a:latin typeface="Calibri" pitchFamily="34" charset="0"/>
              </a:rPr>
              <a:t>and</a:t>
            </a:r>
            <a:r>
              <a:rPr lang="el-GR" dirty="0">
                <a:latin typeface="Calibri" pitchFamily="34" charset="0"/>
              </a:rPr>
              <a:t> </a:t>
            </a:r>
            <a:r>
              <a:rPr lang="el-GR" dirty="0" err="1">
                <a:latin typeface="Calibri" pitchFamily="34" charset="0"/>
              </a:rPr>
              <a:t>Neighbor</a:t>
            </a:r>
            <a:r>
              <a:rPr lang="el-GR" baseline="-25000" dirty="0" err="1">
                <a:latin typeface="Calibri" pitchFamily="34" charset="0"/>
              </a:rPr>
              <a:t>G</a:t>
            </a:r>
            <a:r>
              <a:rPr lang="el-GR" dirty="0">
                <a:latin typeface="Calibri" pitchFamily="34" charset="0"/>
              </a:rPr>
              <a:t>(v) </a:t>
            </a:r>
            <a:r>
              <a:rPr lang="el-GR" dirty="0" err="1">
                <a:latin typeface="Calibri" pitchFamily="34" charset="0"/>
              </a:rPr>
              <a:t>are</a:t>
            </a:r>
            <a:r>
              <a:rPr lang="el-GR" dirty="0">
                <a:latin typeface="Calibri" pitchFamily="34" charset="0"/>
              </a:rPr>
              <a:t> </a:t>
            </a:r>
            <a:r>
              <a:rPr lang="el-GR" dirty="0" err="1">
                <a:latin typeface="Calibri" pitchFamily="34" charset="0"/>
              </a:rPr>
              <a:t>isomorphic</a:t>
            </a:r>
            <a:r>
              <a:rPr lang="el-GR" dirty="0">
                <a:latin typeface="Calibri" pitchFamily="34" charset="0"/>
              </a:rPr>
              <a:t> </a:t>
            </a:r>
            <a:r>
              <a:rPr lang="el-GR" dirty="0" err="1">
                <a:latin typeface="Calibri" pitchFamily="34" charset="0"/>
              </a:rPr>
              <a:t>if</a:t>
            </a:r>
            <a:r>
              <a:rPr lang="el-GR" dirty="0">
                <a:latin typeface="Calibri" pitchFamily="34" charset="0"/>
              </a:rPr>
              <a:t> </a:t>
            </a:r>
            <a:r>
              <a:rPr lang="el-GR" dirty="0" err="1">
                <a:latin typeface="Calibri" pitchFamily="34" charset="0"/>
              </a:rPr>
              <a:t>and</a:t>
            </a:r>
            <a:r>
              <a:rPr lang="el-GR" dirty="0">
                <a:latin typeface="Calibri" pitchFamily="34" charset="0"/>
              </a:rPr>
              <a:t> </a:t>
            </a:r>
            <a:r>
              <a:rPr lang="el-GR" dirty="0" err="1">
                <a:latin typeface="Calibri" pitchFamily="34" charset="0"/>
              </a:rPr>
              <a:t>only</a:t>
            </a:r>
            <a:r>
              <a:rPr lang="el-GR" dirty="0">
                <a:latin typeface="Calibri" pitchFamily="34" charset="0"/>
              </a:rPr>
              <a:t> </a:t>
            </a:r>
            <a:r>
              <a:rPr lang="el-GR" dirty="0" err="1">
                <a:latin typeface="Calibri" pitchFamily="34" charset="0"/>
              </a:rPr>
              <a:t>if</a:t>
            </a:r>
            <a:r>
              <a:rPr lang="el-GR" dirty="0">
                <a:latin typeface="Calibri" pitchFamily="34" charset="0"/>
              </a:rPr>
              <a:t> NCC(</a:t>
            </a:r>
            <a:r>
              <a:rPr lang="en-US" dirty="0">
                <a:latin typeface="Calibri" pitchFamily="34" charset="0"/>
              </a:rPr>
              <a:t>u</a:t>
            </a:r>
            <a:r>
              <a:rPr lang="el-GR" dirty="0">
                <a:latin typeface="Calibri" pitchFamily="34" charset="0"/>
              </a:rPr>
              <a:t>)</a:t>
            </a:r>
            <a:r>
              <a:rPr lang="en-US" dirty="0">
                <a:latin typeface="Calibri" pitchFamily="34" charset="0"/>
              </a:rPr>
              <a:t> = </a:t>
            </a:r>
            <a:r>
              <a:rPr lang="el-GR" dirty="0">
                <a:latin typeface="Calibri" pitchFamily="34" charset="0"/>
              </a:rPr>
              <a:t>NCC(v).</a:t>
            </a:r>
          </a:p>
          <a:p>
            <a:pPr>
              <a:spcBef>
                <a:spcPct val="50000"/>
              </a:spcBef>
            </a:pPr>
            <a:endParaRPr lang="el-GR" dirty="0">
              <a:latin typeface="Calibri" pitchFamily="34" charset="0"/>
            </a:endParaRPr>
          </a:p>
        </p:txBody>
      </p:sp>
      <p:sp>
        <p:nvSpPr>
          <p:cNvPr id="245769" name="Text Box 9"/>
          <p:cNvSpPr txBox="1">
            <a:spLocks noChangeArrowheads="1"/>
          </p:cNvSpPr>
          <p:nvPr/>
        </p:nvSpPr>
        <p:spPr bwMode="auto">
          <a:xfrm>
            <a:off x="468313" y="476250"/>
            <a:ext cx="7993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/>
            <a:r>
              <a:rPr lang="en-US" sz="2400">
                <a:solidFill>
                  <a:srgbClr val="CC0000"/>
                </a:solidFill>
                <a:latin typeface="Calibri" pitchFamily="34" charset="0"/>
              </a:rPr>
              <a:t>Step 1: Neighborhood</a:t>
            </a:r>
            <a:r>
              <a:rPr lang="el-GR" sz="2400">
                <a:solidFill>
                  <a:srgbClr val="CC0000"/>
                </a:solidFill>
                <a:latin typeface="Calibri" pitchFamily="34" charset="0"/>
              </a:rPr>
              <a:t> Extraction </a:t>
            </a:r>
            <a:r>
              <a:rPr lang="en-US" sz="2400">
                <a:solidFill>
                  <a:srgbClr val="CC0000"/>
                </a:solidFill>
                <a:latin typeface="Calibri" pitchFamily="34" charset="0"/>
              </a:rPr>
              <a:t>and</a:t>
            </a:r>
            <a:r>
              <a:rPr lang="el-GR" sz="2400">
                <a:solidFill>
                  <a:srgbClr val="CC0000"/>
                </a:solidFill>
                <a:latin typeface="Calibri" pitchFamily="34" charset="0"/>
              </a:rPr>
              <a:t> </a:t>
            </a:r>
            <a:r>
              <a:rPr lang="en-US" sz="2400">
                <a:solidFill>
                  <a:srgbClr val="CC0000"/>
                </a:solidFill>
                <a:latin typeface="Calibri" pitchFamily="34" charset="0"/>
              </a:rPr>
              <a:t>Coding</a:t>
            </a:r>
            <a:endParaRPr lang="el-GR" sz="2400">
              <a:solidFill>
                <a:srgbClr val="CC0000"/>
              </a:solidFill>
              <a:latin typeface="Calibri" pitchFamily="34" charset="0"/>
            </a:endParaRPr>
          </a:p>
        </p:txBody>
      </p:sp>
      <p:sp>
        <p:nvSpPr>
          <p:cNvPr id="245770" name="Text Box 10"/>
          <p:cNvSpPr txBox="1">
            <a:spLocks noChangeArrowheads="1"/>
          </p:cNvSpPr>
          <p:nvPr/>
        </p:nvSpPr>
        <p:spPr bwMode="auto">
          <a:xfrm>
            <a:off x="611188" y="2565400"/>
            <a:ext cx="7416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dirty="0">
                <a:latin typeface="Calibri" pitchFamily="34" charset="0"/>
              </a:rPr>
              <a:t>T</a:t>
            </a:r>
            <a:r>
              <a:rPr lang="el-GR" dirty="0" err="1">
                <a:latin typeface="Calibri" pitchFamily="34" charset="0"/>
              </a:rPr>
              <a:t>he</a:t>
            </a:r>
            <a:r>
              <a:rPr lang="el-GR" dirty="0">
                <a:latin typeface="Calibri" pitchFamily="34" charset="0"/>
              </a:rPr>
              <a:t> </a:t>
            </a:r>
            <a:r>
              <a:rPr lang="el-GR" dirty="0" err="1">
                <a:latin typeface="Calibri" pitchFamily="34" charset="0"/>
              </a:rPr>
              <a:t>neighborhood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l-GR" dirty="0" err="1">
                <a:latin typeface="Calibri" pitchFamily="34" charset="0"/>
              </a:rPr>
              <a:t>component</a:t>
            </a:r>
            <a:r>
              <a:rPr lang="el-GR" dirty="0">
                <a:latin typeface="Calibri" pitchFamily="34" charset="0"/>
              </a:rPr>
              <a:t> </a:t>
            </a:r>
            <a:r>
              <a:rPr lang="el-GR" dirty="0" err="1">
                <a:latin typeface="Calibri" pitchFamily="34" charset="0"/>
              </a:rPr>
              <a:t>code</a:t>
            </a:r>
            <a:r>
              <a:rPr lang="el-GR" dirty="0">
                <a:latin typeface="Calibri" pitchFamily="34" charset="0"/>
              </a:rPr>
              <a:t> </a:t>
            </a:r>
            <a:r>
              <a:rPr lang="el-GR" dirty="0" err="1">
                <a:latin typeface="Calibri" pitchFamily="34" charset="0"/>
              </a:rPr>
              <a:t>of</a:t>
            </a:r>
            <a:r>
              <a:rPr lang="el-GR" dirty="0">
                <a:latin typeface="Calibri" pitchFamily="34" charset="0"/>
              </a:rPr>
              <a:t> </a:t>
            </a:r>
            <a:r>
              <a:rPr lang="el-GR" dirty="0" err="1">
                <a:latin typeface="Calibri" pitchFamily="34" charset="0"/>
              </a:rPr>
              <a:t>NeighborG</a:t>
            </a:r>
            <a:r>
              <a:rPr lang="el-GR" dirty="0">
                <a:latin typeface="Calibri" pitchFamily="34" charset="0"/>
              </a:rPr>
              <a:t>(u) </a:t>
            </a:r>
            <a:r>
              <a:rPr lang="el-GR" dirty="0" err="1">
                <a:latin typeface="Calibri" pitchFamily="34" charset="0"/>
              </a:rPr>
              <a:t>is</a:t>
            </a:r>
            <a:r>
              <a:rPr lang="el-GR" dirty="0">
                <a:latin typeface="Calibri" pitchFamily="34" charset="0"/>
              </a:rPr>
              <a:t> a </a:t>
            </a:r>
            <a:r>
              <a:rPr lang="el-GR" dirty="0" err="1">
                <a:latin typeface="Calibri" pitchFamily="34" charset="0"/>
              </a:rPr>
              <a:t>vector</a:t>
            </a:r>
            <a:r>
              <a:rPr lang="en-US" dirty="0">
                <a:latin typeface="Calibri" pitchFamily="34" charset="0"/>
              </a:rPr>
              <a:t> </a:t>
            </a:r>
            <a:r>
              <a:rPr lang="el-GR" dirty="0">
                <a:latin typeface="Calibri" pitchFamily="34" charset="0"/>
              </a:rPr>
              <a:t>NCC(u) = (DFS(C</a:t>
            </a:r>
            <a:r>
              <a:rPr lang="en-US" baseline="-25000" dirty="0">
                <a:latin typeface="Calibri" pitchFamily="34" charset="0"/>
              </a:rPr>
              <a:t>1</a:t>
            </a:r>
            <a:r>
              <a:rPr lang="el-GR" dirty="0" smtClean="0">
                <a:latin typeface="Calibri" pitchFamily="34" charset="0"/>
              </a:rPr>
              <a:t>)</a:t>
            </a:r>
            <a:r>
              <a:rPr lang="en-US" dirty="0" smtClean="0">
                <a:latin typeface="Calibri" pitchFamily="34" charset="0"/>
              </a:rPr>
              <a:t>)</a:t>
            </a:r>
            <a:r>
              <a:rPr lang="el-GR" dirty="0" smtClean="0">
                <a:latin typeface="Calibri" pitchFamily="34" charset="0"/>
              </a:rPr>
              <a:t>.... </a:t>
            </a:r>
            <a:r>
              <a:rPr lang="el-GR" dirty="0">
                <a:latin typeface="Calibri" pitchFamily="34" charset="0"/>
              </a:rPr>
              <a:t>DFS(C</a:t>
            </a:r>
            <a:r>
              <a:rPr lang="en-US" baseline="-25000" dirty="0">
                <a:latin typeface="Calibri" pitchFamily="34" charset="0"/>
              </a:rPr>
              <a:t>m</a:t>
            </a:r>
            <a:r>
              <a:rPr lang="el-GR" dirty="0">
                <a:latin typeface="Calibri" pitchFamily="34" charset="0"/>
              </a:rPr>
              <a:t>)) </a:t>
            </a:r>
            <a:endParaRPr lang="en-US" dirty="0" smtClean="0">
              <a:latin typeface="Calibri" pitchFamily="34" charset="0"/>
            </a:endParaRPr>
          </a:p>
          <a:p>
            <a:pPr algn="just"/>
            <a:r>
              <a:rPr lang="el-GR" dirty="0" err="1" smtClean="0">
                <a:latin typeface="Calibri" pitchFamily="34" charset="0"/>
              </a:rPr>
              <a:t>where</a:t>
            </a:r>
            <a:r>
              <a:rPr lang="el-GR" dirty="0" smtClean="0">
                <a:latin typeface="Calibri" pitchFamily="34" charset="0"/>
              </a:rPr>
              <a:t> </a:t>
            </a:r>
            <a:r>
              <a:rPr lang="el-GR" dirty="0">
                <a:latin typeface="Calibri" pitchFamily="34" charset="0"/>
              </a:rPr>
              <a:t>C</a:t>
            </a:r>
            <a:r>
              <a:rPr lang="en-US" baseline="-25000" dirty="0">
                <a:latin typeface="Calibri" pitchFamily="34" charset="0"/>
              </a:rPr>
              <a:t>1</a:t>
            </a:r>
            <a:r>
              <a:rPr lang="el-GR" dirty="0">
                <a:latin typeface="Calibri" pitchFamily="34" charset="0"/>
              </a:rPr>
              <a:t>,...,C</a:t>
            </a:r>
            <a:r>
              <a:rPr lang="en-US" baseline="-25000" dirty="0" smtClean="0">
                <a:latin typeface="Calibri" pitchFamily="34" charset="0"/>
              </a:rPr>
              <a:t>m</a:t>
            </a:r>
            <a:r>
              <a:rPr lang="en-US" baseline="-25000" dirty="0"/>
              <a:t> </a:t>
            </a:r>
            <a:r>
              <a:rPr lang="el-GR" dirty="0" err="1" smtClean="0">
                <a:latin typeface="Calibri" pitchFamily="34" charset="0"/>
              </a:rPr>
              <a:t>are</a:t>
            </a:r>
            <a:r>
              <a:rPr lang="el-GR" dirty="0" smtClean="0">
                <a:latin typeface="Calibri" pitchFamily="34" charset="0"/>
              </a:rPr>
              <a:t> </a:t>
            </a:r>
            <a:r>
              <a:rPr lang="el-GR" dirty="0" err="1">
                <a:latin typeface="Calibri" pitchFamily="34" charset="0"/>
              </a:rPr>
              <a:t>the</a:t>
            </a:r>
            <a:r>
              <a:rPr lang="el-GR" dirty="0">
                <a:latin typeface="Calibri" pitchFamily="34" charset="0"/>
              </a:rPr>
              <a:t> </a:t>
            </a:r>
            <a:r>
              <a:rPr lang="el-GR" dirty="0" err="1">
                <a:latin typeface="Calibri" pitchFamily="34" charset="0"/>
              </a:rPr>
              <a:t>neighborhood</a:t>
            </a:r>
            <a:r>
              <a:rPr lang="el-GR" dirty="0">
                <a:latin typeface="Calibri" pitchFamily="34" charset="0"/>
              </a:rPr>
              <a:t> </a:t>
            </a:r>
            <a:r>
              <a:rPr lang="el-GR" dirty="0" err="1">
                <a:latin typeface="Calibri" pitchFamily="34" charset="0"/>
              </a:rPr>
              <a:t>components</a:t>
            </a:r>
            <a:r>
              <a:rPr lang="el-GR" dirty="0">
                <a:latin typeface="Calibri" pitchFamily="34" charset="0"/>
              </a:rPr>
              <a:t> </a:t>
            </a:r>
            <a:r>
              <a:rPr lang="el-GR" dirty="0" err="1">
                <a:latin typeface="Calibri" pitchFamily="34" charset="0"/>
              </a:rPr>
              <a:t>of</a:t>
            </a:r>
            <a:r>
              <a:rPr lang="el-GR" dirty="0">
                <a:latin typeface="Calibri" pitchFamily="34" charset="0"/>
              </a:rPr>
              <a:t> </a:t>
            </a:r>
            <a:r>
              <a:rPr lang="el-GR" dirty="0" err="1">
                <a:latin typeface="Calibri" pitchFamily="34" charset="0"/>
              </a:rPr>
              <a:t>NeighborG</a:t>
            </a:r>
            <a:r>
              <a:rPr lang="el-GR" dirty="0">
                <a:latin typeface="Calibri" pitchFamily="34" charset="0"/>
              </a:rPr>
              <a:t>(U)</a:t>
            </a:r>
            <a:r>
              <a:rPr lang="en-US" dirty="0">
                <a:latin typeface="Calibri" pitchFamily="34" charset="0"/>
              </a:rPr>
              <a:t>, where components are ordered</a:t>
            </a:r>
            <a:endParaRPr lang="el-GR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9C4B8-9512-4C51-BB8B-3FE235CEDB69}" type="slidenum">
              <a:rPr lang="en-US"/>
              <a:pPr/>
              <a:t>7</a:t>
            </a:fld>
            <a:endParaRPr lang="en-US"/>
          </a:p>
        </p:txBody>
      </p:sp>
      <p:pic>
        <p:nvPicPr>
          <p:cNvPr id="3420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628800"/>
            <a:ext cx="7307262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043608" y="4365104"/>
            <a:ext cx="72723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dirty="0"/>
              <a:t>The general graph isomorphic problem which determines whether two graphs are isomorphic is NP-hard</a:t>
            </a:r>
            <a:endParaRPr lang="el-GR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DCE1-2110-4143-8EE4-CFFF04E1E397}" type="slidenum">
              <a:rPr lang="en-US"/>
              <a:pPr/>
              <a:t>70</a:t>
            </a:fld>
            <a:endParaRPr lang="en-US"/>
          </a:p>
        </p:txBody>
      </p:sp>
      <p:sp>
        <p:nvSpPr>
          <p:cNvPr id="260098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7993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/>
            <a:r>
              <a:rPr lang="en-US" sz="2400">
                <a:solidFill>
                  <a:srgbClr val="CC0000"/>
                </a:solidFill>
                <a:latin typeface="Calibri" pitchFamily="34" charset="0"/>
              </a:rPr>
              <a:t>Step 2: Social Network Anonymization</a:t>
            </a:r>
            <a:endParaRPr lang="el-GR" sz="2400">
              <a:solidFill>
                <a:srgbClr val="CC0000"/>
              </a:solidFill>
              <a:latin typeface="Calibri" pitchFamily="34" charset="0"/>
            </a:endParaRPr>
          </a:p>
        </p:txBody>
      </p:sp>
      <p:sp>
        <p:nvSpPr>
          <p:cNvPr id="260101" name="Text Box 5"/>
          <p:cNvSpPr txBox="1">
            <a:spLocks noChangeArrowheads="1"/>
          </p:cNvSpPr>
          <p:nvPr/>
        </p:nvSpPr>
        <p:spPr bwMode="auto">
          <a:xfrm>
            <a:off x="250825" y="1341438"/>
            <a:ext cx="7848600" cy="215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Each vertex must be grouped with </a:t>
            </a:r>
            <a:r>
              <a:rPr lang="en-US" i="1" u="sng" dirty="0">
                <a:latin typeface="Calibri" pitchFamily="34" charset="0"/>
              </a:rPr>
              <a:t>a least (k-1) other vertices </a:t>
            </a:r>
            <a:r>
              <a:rPr lang="en-US" i="1" dirty="0">
                <a:latin typeface="Calibri" pitchFamily="34" charset="0"/>
              </a:rPr>
              <a:t>such their </a:t>
            </a:r>
            <a:r>
              <a:rPr lang="en-US" i="1" dirty="0" err="1">
                <a:latin typeface="Calibri" pitchFamily="34" charset="0"/>
              </a:rPr>
              <a:t>anonymized</a:t>
            </a:r>
            <a:r>
              <a:rPr lang="en-US" i="1" dirty="0">
                <a:latin typeface="Calibri" pitchFamily="34" charset="0"/>
              </a:rPr>
              <a:t> neighborhoods are isomorphic</a:t>
            </a:r>
          </a:p>
          <a:p>
            <a:pPr algn="just"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For a group S with the same neighborhoods, all vertices in S have the same degree</a:t>
            </a:r>
          </a:p>
          <a:p>
            <a:pPr algn="just"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Vary few nodes have high degrees, </a:t>
            </a:r>
            <a:r>
              <a:rPr lang="en-US" dirty="0">
                <a:solidFill>
                  <a:srgbClr val="000099"/>
                </a:solidFill>
                <a:latin typeface="Calibri" pitchFamily="34" charset="0"/>
              </a:rPr>
              <a:t>process them first to keep information loss for them low</a:t>
            </a:r>
          </a:p>
          <a:p>
            <a:pPr algn="just"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Many vertices of low degree, easier to </a:t>
            </a:r>
            <a:r>
              <a:rPr lang="en-US" dirty="0" err="1">
                <a:latin typeface="Calibri" pitchFamily="34" charset="0"/>
              </a:rPr>
              <a:t>anonymize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260102" name="Text Box 6"/>
          <p:cNvSpPr txBox="1">
            <a:spLocks noChangeArrowheads="1"/>
          </p:cNvSpPr>
          <p:nvPr/>
        </p:nvSpPr>
        <p:spPr bwMode="auto">
          <a:xfrm>
            <a:off x="539750" y="3860800"/>
            <a:ext cx="76327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1. Define Quality Measures</a:t>
            </a:r>
          </a:p>
          <a:p>
            <a:r>
              <a:rPr lang="en-US">
                <a:latin typeface="Calibri" pitchFamily="34" charset="0"/>
              </a:rPr>
              <a:t>2. Anonymize Two Neighborhoods</a:t>
            </a:r>
          </a:p>
          <a:p>
            <a:r>
              <a:rPr lang="en-US">
                <a:latin typeface="Calibri" pitchFamily="34" charset="0"/>
              </a:rPr>
              <a:t>3. Anonymize a Social Network</a:t>
            </a:r>
            <a:endParaRPr lang="el-GR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E4979-3D18-469E-AA97-9091DEB008BE}" type="slidenum">
              <a:rPr lang="en-US"/>
              <a:pPr/>
              <a:t>71</a:t>
            </a:fld>
            <a:endParaRPr lang="en-US"/>
          </a:p>
        </p:txBody>
      </p:sp>
      <p:sp>
        <p:nvSpPr>
          <p:cNvPr id="262146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7993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/>
            <a:r>
              <a:rPr lang="en-US" sz="2400">
                <a:solidFill>
                  <a:srgbClr val="CC0000"/>
                </a:solidFill>
                <a:latin typeface="Calibri" pitchFamily="34" charset="0"/>
              </a:rPr>
              <a:t>Step 2: Quality Measures</a:t>
            </a:r>
            <a:endParaRPr lang="el-GR" sz="2400">
              <a:solidFill>
                <a:srgbClr val="CC0000"/>
              </a:solidFill>
              <a:latin typeface="Calibri" pitchFamily="34" charset="0"/>
            </a:endParaRPr>
          </a:p>
        </p:txBody>
      </p:sp>
      <p:sp>
        <p:nvSpPr>
          <p:cNvPr id="262148" name="Text Box 4"/>
          <p:cNvSpPr txBox="1">
            <a:spLocks noChangeArrowheads="1"/>
          </p:cNvSpPr>
          <p:nvPr/>
        </p:nvSpPr>
        <p:spPr bwMode="auto">
          <a:xfrm>
            <a:off x="395288" y="1484313"/>
            <a:ext cx="7056437" cy="311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3399"/>
                </a:solidFill>
                <a:latin typeface="Calibri" pitchFamily="34" charset="0"/>
              </a:rPr>
              <a:t>Generalize vertex labels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l</a:t>
            </a:r>
            <a:r>
              <a:rPr lang="en-US" baseline="-25000" dirty="0">
                <a:latin typeface="Calibri" pitchFamily="34" charset="0"/>
              </a:rPr>
              <a:t>1</a:t>
            </a:r>
            <a:r>
              <a:rPr lang="en-US" dirty="0">
                <a:latin typeface="Calibri" pitchFamily="34" charset="0"/>
              </a:rPr>
              <a:t> (leaf level)-&gt; more general l</a:t>
            </a:r>
            <a:r>
              <a:rPr lang="en-US" baseline="-25000" dirty="0">
                <a:latin typeface="Calibri" pitchFamily="34" charset="0"/>
              </a:rPr>
              <a:t>2</a:t>
            </a:r>
            <a:r>
              <a:rPr lang="en-US" dirty="0">
                <a:latin typeface="Calibri" pitchFamily="34" charset="0"/>
              </a:rPr>
              <a:t> (penalty or loss as 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in relational) size(*)= #leafs </a:t>
            </a:r>
            <a:r>
              <a:rPr lang="en-US" dirty="0" smtClean="0">
                <a:latin typeface="Calibri" pitchFamily="34" charset="0"/>
              </a:rPr>
              <a:t>size(l2) leafs at l2-subtree</a:t>
            </a:r>
            <a:endParaRPr lang="en-US" dirty="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endParaRPr lang="en-US" dirty="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FF3399"/>
                </a:solidFill>
                <a:latin typeface="Calibri" pitchFamily="34" charset="0"/>
              </a:rPr>
              <a:t>Add Edges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Total number of edges added + 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Number of vertices that are not in the neighborhood of the target vertex and are linked for </a:t>
            </a:r>
            <a:r>
              <a:rPr lang="en-US" dirty="0" err="1">
                <a:latin typeface="Calibri" pitchFamily="34" charset="0"/>
              </a:rPr>
              <a:t>anonymization</a:t>
            </a:r>
            <a:endParaRPr lang="el-GR" dirty="0">
              <a:latin typeface="Calibri" pitchFamily="34" charset="0"/>
            </a:endParaRPr>
          </a:p>
        </p:txBody>
      </p:sp>
      <p:pic>
        <p:nvPicPr>
          <p:cNvPr id="262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5157788"/>
            <a:ext cx="64801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215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25" y="1844675"/>
            <a:ext cx="28797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1DA7F-A293-4C8F-968B-944B0A8837D7}" type="slidenum">
              <a:rPr lang="en-US"/>
              <a:pPr/>
              <a:t>72</a:t>
            </a:fld>
            <a:endParaRPr lang="en-US"/>
          </a:p>
        </p:txBody>
      </p:sp>
      <p:sp>
        <p:nvSpPr>
          <p:cNvPr id="264194" name="Text Box 2"/>
          <p:cNvSpPr txBox="1">
            <a:spLocks noChangeArrowheads="1"/>
          </p:cNvSpPr>
          <p:nvPr/>
        </p:nvSpPr>
        <p:spPr bwMode="auto">
          <a:xfrm>
            <a:off x="395288" y="115888"/>
            <a:ext cx="7993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/>
            <a:r>
              <a:rPr lang="en-US" sz="2400">
                <a:solidFill>
                  <a:srgbClr val="CC0000"/>
                </a:solidFill>
                <a:latin typeface="Calibri" pitchFamily="34" charset="0"/>
              </a:rPr>
              <a:t>Step 2: Anonymizing 2 neighborhoods</a:t>
            </a:r>
            <a:endParaRPr lang="el-GR" sz="2400">
              <a:solidFill>
                <a:srgbClr val="CC0000"/>
              </a:solidFill>
              <a:latin typeface="Calibri" pitchFamily="34" charset="0"/>
            </a:endParaRPr>
          </a:p>
        </p:txBody>
      </p:sp>
      <p:sp>
        <p:nvSpPr>
          <p:cNvPr id="264198" name="Text Box 6"/>
          <p:cNvSpPr txBox="1">
            <a:spLocks noChangeArrowheads="1"/>
          </p:cNvSpPr>
          <p:nvPr/>
        </p:nvSpPr>
        <p:spPr bwMode="auto">
          <a:xfrm>
            <a:off x="250825" y="620713"/>
            <a:ext cx="8569325" cy="217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alibri" pitchFamily="34" charset="0"/>
              </a:rPr>
              <a:t>1. First</a:t>
            </a:r>
            <a:r>
              <a:rPr lang="en-US" sz="1600" dirty="0">
                <a:latin typeface="Calibri" pitchFamily="34" charset="0"/>
              </a:rPr>
              <a:t>, find all perfect matches of neighborhood components (perfectly match=same minimum DFS code)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latin typeface="Calibri" pitchFamily="34" charset="0"/>
              </a:rPr>
              <a:t>2. For </a:t>
            </a:r>
            <a:r>
              <a:rPr lang="en-US" sz="1600" dirty="0">
                <a:latin typeface="Calibri" pitchFamily="34" charset="0"/>
              </a:rPr>
              <a:t>unmatched, try to pair “similar” components and </a:t>
            </a:r>
            <a:r>
              <a:rPr lang="en-US" sz="1600" dirty="0" err="1">
                <a:latin typeface="Calibri" pitchFamily="34" charset="0"/>
              </a:rPr>
              <a:t>anonymize</a:t>
            </a:r>
            <a:r>
              <a:rPr lang="en-US" sz="1600" dirty="0">
                <a:latin typeface="Calibri" pitchFamily="34" charset="0"/>
              </a:rPr>
              <a:t> them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latin typeface="Calibri" pitchFamily="34" charset="0"/>
              </a:rPr>
              <a:t>How: greedily, starting with two vertices with the </a:t>
            </a:r>
            <a:r>
              <a:rPr lang="en-US" sz="1600" dirty="0">
                <a:solidFill>
                  <a:srgbClr val="336699"/>
                </a:solidFill>
                <a:latin typeface="Calibri" pitchFamily="34" charset="0"/>
              </a:rPr>
              <a:t>same degree and label </a:t>
            </a:r>
            <a:r>
              <a:rPr lang="en-US" sz="1600" dirty="0">
                <a:latin typeface="Calibri" pitchFamily="34" charset="0"/>
              </a:rPr>
              <a:t>in the two components to be matched (if ties, start from the one with the highest </a:t>
            </a:r>
            <a:r>
              <a:rPr lang="en-US" sz="1600" dirty="0" smtClean="0">
                <a:latin typeface="Calibri" pitchFamily="34" charset="0"/>
              </a:rPr>
              <a:t>degree, if </a:t>
            </a:r>
            <a:r>
              <a:rPr lang="en-US" sz="1600" dirty="0">
                <a:latin typeface="Calibri" pitchFamily="34" charset="0"/>
              </a:rPr>
              <a:t>there are no such vertices: choose the one with minimum cost 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latin typeface="Calibri" pitchFamily="34" charset="0"/>
              </a:rPr>
              <a:t>Then a BFS to match vertices one by one, if we need to add  a vertex, consider vertices in V(G)</a:t>
            </a:r>
            <a:endParaRPr lang="el-GR" sz="1600" dirty="0">
              <a:latin typeface="Calibri" pitchFamily="34" charset="0"/>
            </a:endParaRPr>
          </a:p>
        </p:txBody>
      </p:sp>
      <p:pic>
        <p:nvPicPr>
          <p:cNvPr id="26419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2708275"/>
            <a:ext cx="489585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4201" name="Oval 9"/>
          <p:cNvSpPr>
            <a:spLocks noChangeArrowheads="1"/>
          </p:cNvSpPr>
          <p:nvPr/>
        </p:nvSpPr>
        <p:spPr bwMode="auto">
          <a:xfrm>
            <a:off x="1979613" y="5516563"/>
            <a:ext cx="1008062" cy="503237"/>
          </a:xfrm>
          <a:prstGeom prst="ellipse">
            <a:avLst/>
          </a:prstGeom>
          <a:noFill/>
          <a:ln w="38100">
            <a:solidFill>
              <a:srgbClr val="CC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64202" name="Oval 10"/>
          <p:cNvSpPr>
            <a:spLocks noChangeArrowheads="1"/>
          </p:cNvSpPr>
          <p:nvPr/>
        </p:nvSpPr>
        <p:spPr bwMode="auto">
          <a:xfrm>
            <a:off x="3419475" y="5589588"/>
            <a:ext cx="1008063" cy="431800"/>
          </a:xfrm>
          <a:prstGeom prst="ellipse">
            <a:avLst/>
          </a:prstGeom>
          <a:noFill/>
          <a:ln w="38100">
            <a:solidFill>
              <a:srgbClr val="CC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DD012-36EF-4B8F-A097-CCD2CF909655}" type="slidenum">
              <a:rPr lang="en-US"/>
              <a:pPr/>
              <a:t>73</a:t>
            </a:fld>
            <a:endParaRPr lang="en-US"/>
          </a:p>
        </p:txBody>
      </p:sp>
      <p:sp>
        <p:nvSpPr>
          <p:cNvPr id="266242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7993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/>
            <a:r>
              <a:rPr lang="en-US" sz="2400">
                <a:solidFill>
                  <a:srgbClr val="CC0000"/>
                </a:solidFill>
                <a:latin typeface="Calibri" pitchFamily="34" charset="0"/>
              </a:rPr>
              <a:t>Step 2: Social Network Anonymization</a:t>
            </a:r>
            <a:endParaRPr lang="el-GR" sz="2400">
              <a:solidFill>
                <a:srgbClr val="CC0000"/>
              </a:solidFill>
              <a:latin typeface="Calibri" pitchFamily="34" charset="0"/>
            </a:endParaRPr>
          </a:p>
        </p:txBody>
      </p:sp>
      <p:pic>
        <p:nvPicPr>
          <p:cNvPr id="26624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1125538"/>
            <a:ext cx="4060825" cy="486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48" name="Text Box 8"/>
          <p:cNvSpPr txBox="1">
            <a:spLocks noChangeArrowheads="1"/>
          </p:cNvSpPr>
          <p:nvPr/>
        </p:nvSpPr>
        <p:spPr bwMode="auto">
          <a:xfrm>
            <a:off x="5795963" y="1341438"/>
            <a:ext cx="26638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Maintain a list VertexList of unanonymized vertices in descending order of neighborhood size</a:t>
            </a:r>
            <a:endParaRPr lang="el-GR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E8886-C1AA-4EE6-9839-53BFE0A27F67}" type="slidenum">
              <a:rPr lang="en-US"/>
              <a:pPr/>
              <a:t>74</a:t>
            </a:fld>
            <a:endParaRPr lang="en-US"/>
          </a:p>
        </p:txBody>
      </p:sp>
      <p:pic>
        <p:nvPicPr>
          <p:cNvPr id="2682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2852738"/>
            <a:ext cx="4808538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8294" name="Text Box 6"/>
          <p:cNvSpPr txBox="1">
            <a:spLocks noChangeArrowheads="1"/>
          </p:cNvSpPr>
          <p:nvPr/>
        </p:nvSpPr>
        <p:spPr bwMode="auto">
          <a:xfrm>
            <a:off x="755650" y="908050"/>
            <a:ext cx="7272338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1600">
                <a:latin typeface="Calibri" pitchFamily="34" charset="0"/>
              </a:rPr>
              <a:t>Co-authorship data from KDD Cup 2003 (from arXiv, high-energy physics)</a:t>
            </a:r>
          </a:p>
          <a:p>
            <a:pPr algn="just"/>
            <a:r>
              <a:rPr lang="en-US" sz="1600">
                <a:latin typeface="Calibri" pitchFamily="34" charset="0"/>
              </a:rPr>
              <a:t>Edge – co-authored </a:t>
            </a:r>
            <a:r>
              <a:rPr lang="el-GR" sz="1600">
                <a:latin typeface="Calibri" pitchFamily="34" charset="0"/>
              </a:rPr>
              <a:t>at least one</a:t>
            </a:r>
            <a:r>
              <a:rPr lang="en-US" sz="1600">
                <a:latin typeface="Calibri" pitchFamily="34" charset="0"/>
              </a:rPr>
              <a:t> </a:t>
            </a:r>
            <a:r>
              <a:rPr lang="el-GR" sz="1600">
                <a:latin typeface="Calibri" pitchFamily="34" charset="0"/>
              </a:rPr>
              <a:t>paper in the data set. </a:t>
            </a:r>
            <a:endParaRPr lang="en-US" sz="1600">
              <a:latin typeface="Calibri" pitchFamily="34" charset="0"/>
            </a:endParaRPr>
          </a:p>
          <a:p>
            <a:pPr algn="just"/>
            <a:r>
              <a:rPr lang="el-GR" sz="1600">
                <a:latin typeface="Calibri" pitchFamily="34" charset="0"/>
              </a:rPr>
              <a:t>57,448 vertices </a:t>
            </a:r>
            <a:endParaRPr lang="en-US" sz="1600">
              <a:latin typeface="Calibri" pitchFamily="34" charset="0"/>
            </a:endParaRPr>
          </a:p>
          <a:p>
            <a:pPr algn="just"/>
            <a:r>
              <a:rPr lang="el-GR" sz="1600">
                <a:latin typeface="Calibri" pitchFamily="34" charset="0"/>
              </a:rPr>
              <a:t>120,640</a:t>
            </a:r>
            <a:r>
              <a:rPr lang="en-US" sz="1600">
                <a:latin typeface="Calibri" pitchFamily="34" charset="0"/>
              </a:rPr>
              <a:t> </a:t>
            </a:r>
            <a:r>
              <a:rPr lang="el-GR" sz="1600">
                <a:latin typeface="Calibri" pitchFamily="34" charset="0"/>
              </a:rPr>
              <a:t>edges </a:t>
            </a:r>
            <a:endParaRPr lang="en-US" sz="1600">
              <a:latin typeface="Calibri" pitchFamily="34" charset="0"/>
            </a:endParaRPr>
          </a:p>
          <a:p>
            <a:pPr algn="just"/>
            <a:r>
              <a:rPr lang="el-GR" sz="1600">
                <a:latin typeface="Calibri" pitchFamily="34" charset="0"/>
              </a:rPr>
              <a:t>average number of</a:t>
            </a:r>
            <a:r>
              <a:rPr lang="en-US" sz="1600">
                <a:latin typeface="Calibri" pitchFamily="34" charset="0"/>
              </a:rPr>
              <a:t> </a:t>
            </a:r>
            <a:r>
              <a:rPr lang="el-GR" sz="1600">
                <a:latin typeface="Calibri" pitchFamily="34" charset="0"/>
              </a:rPr>
              <a:t>vertex degrees</a:t>
            </a:r>
            <a:r>
              <a:rPr lang="en-US" sz="1600">
                <a:latin typeface="Calibri" pitchFamily="34" charset="0"/>
              </a:rPr>
              <a:t> </a:t>
            </a:r>
            <a:r>
              <a:rPr lang="el-GR" sz="1600">
                <a:latin typeface="Calibri" pitchFamily="34" charset="0"/>
              </a:rPr>
              <a:t>about 4.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F3D86-E52C-40B1-B78F-C5AEC7E45615}" type="slidenum">
              <a:rPr lang="en-US"/>
              <a:pPr/>
              <a:t>75</a:t>
            </a:fld>
            <a:endParaRPr lang="en-US"/>
          </a:p>
        </p:txBody>
      </p:sp>
      <p:pic>
        <p:nvPicPr>
          <p:cNvPr id="37786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700213"/>
            <a:ext cx="7632700" cy="204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786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713" y="3933825"/>
            <a:ext cx="3024187" cy="204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7863" name="Text Box 7"/>
          <p:cNvSpPr txBox="1">
            <a:spLocks noChangeArrowheads="1"/>
          </p:cNvSpPr>
          <p:nvPr/>
        </p:nvSpPr>
        <p:spPr bwMode="auto">
          <a:xfrm>
            <a:off x="468313" y="404813"/>
            <a:ext cx="770413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Calibri" pitchFamily="34" charset="0"/>
              </a:rPr>
              <a:t>3-level anonymization, author, affiliations-countries, *</a:t>
            </a:r>
          </a:p>
          <a:p>
            <a:pPr>
              <a:spcBef>
                <a:spcPct val="50000"/>
              </a:spcBef>
            </a:pPr>
            <a:r>
              <a:rPr lang="en-US" sz="1600">
                <a:latin typeface="Calibri" pitchFamily="34" charset="0"/>
              </a:rPr>
              <a:t>Anonymized for different k</a:t>
            </a:r>
          </a:p>
          <a:p>
            <a:pPr>
              <a:spcBef>
                <a:spcPct val="50000"/>
              </a:spcBef>
            </a:pPr>
            <a:r>
              <a:rPr lang="en-US" sz="1600">
                <a:latin typeface="Calibri" pitchFamily="34" charset="0"/>
              </a:rPr>
              <a:t>Aggregate queries: the average distance from vertex with level l1 to each nearest neighbor with label l2</a:t>
            </a:r>
            <a:endParaRPr lang="el-GR" sz="1600">
              <a:latin typeface="Calibri" pitchFamily="34" charset="0"/>
            </a:endParaRPr>
          </a:p>
        </p:txBody>
      </p:sp>
      <p:sp>
        <p:nvSpPr>
          <p:cNvPr id="377864" name="Text Box 8"/>
          <p:cNvSpPr txBox="1">
            <a:spLocks noChangeArrowheads="1"/>
          </p:cNvSpPr>
          <p:nvPr/>
        </p:nvSpPr>
        <p:spPr bwMode="auto">
          <a:xfrm>
            <a:off x="5148263" y="4149725"/>
            <a:ext cx="2447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Calibri" pitchFamily="34" charset="0"/>
              </a:rPr>
              <a:t>For 10 random label pairs</a:t>
            </a:r>
            <a:endParaRPr lang="el-GR" sz="16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F04A-8926-4185-80F2-8666D1C9DACC}" type="slidenum">
              <a:rPr lang="en-US"/>
              <a:pPr/>
              <a:t>76</a:t>
            </a:fld>
            <a:endParaRPr lang="en-US"/>
          </a:p>
        </p:txBody>
      </p:sp>
      <p:sp>
        <p:nvSpPr>
          <p:cNvPr id="404482" name="Text Box 2"/>
          <p:cNvSpPr txBox="1">
            <a:spLocks noChangeArrowheads="1"/>
          </p:cNvSpPr>
          <p:nvPr/>
        </p:nvSpPr>
        <p:spPr bwMode="auto">
          <a:xfrm>
            <a:off x="539750" y="2636838"/>
            <a:ext cx="72739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4400">
                <a:solidFill>
                  <a:schemeClr val="accent2"/>
                </a:solidFill>
                <a:latin typeface="Calibri" pitchFamily="34" charset="0"/>
                <a:ea typeface="Batang" pitchFamily="18" charset="-127"/>
              </a:rPr>
              <a:t>k-Automorphism</a:t>
            </a:r>
          </a:p>
        </p:txBody>
      </p:sp>
      <p:sp>
        <p:nvSpPr>
          <p:cNvPr id="404483" name="Text Box 3"/>
          <p:cNvSpPr txBox="1">
            <a:spLocks noChangeArrowheads="1"/>
          </p:cNvSpPr>
          <p:nvPr/>
        </p:nvSpPr>
        <p:spPr bwMode="auto">
          <a:xfrm>
            <a:off x="1116013" y="4941888"/>
            <a:ext cx="741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L. Zhu, L. Chen and M. Tamer Ozsu, </a:t>
            </a:r>
            <a:r>
              <a:rPr lang="el-GR">
                <a:latin typeface="Calibri" pitchFamily="34" charset="0"/>
              </a:rPr>
              <a:t> </a:t>
            </a:r>
            <a:r>
              <a:rPr lang="en-US" i="1">
                <a:solidFill>
                  <a:srgbClr val="CC0000"/>
                </a:solidFill>
                <a:latin typeface="Calibri" pitchFamily="34" charset="0"/>
              </a:rPr>
              <a:t>k-automorphism: a general framework for privacy preserving network publication, </a:t>
            </a:r>
            <a:r>
              <a:rPr lang="en-US">
                <a:latin typeface="Calibri" pitchFamily="34" charset="0"/>
              </a:rPr>
              <a:t>PVLDB 2009</a:t>
            </a:r>
            <a:endParaRPr lang="el-GR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AFC69-BF2B-4F06-ABB0-5045A1BBFCE3}" type="slidenum">
              <a:rPr lang="en-US"/>
              <a:pPr/>
              <a:t>77</a:t>
            </a:fld>
            <a:endParaRPr lang="en-US"/>
          </a:p>
        </p:txBody>
      </p:sp>
      <p:sp>
        <p:nvSpPr>
          <p:cNvPr id="406530" name="Text Box 2"/>
          <p:cNvSpPr txBox="1">
            <a:spLocks noChangeArrowheads="1"/>
          </p:cNvSpPr>
          <p:nvPr/>
        </p:nvSpPr>
        <p:spPr bwMode="auto">
          <a:xfrm>
            <a:off x="468313" y="188913"/>
            <a:ext cx="7199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  <a:latin typeface="Calibri" pitchFamily="34" charset="0"/>
              </a:rPr>
              <a:t>K-Automorphism</a:t>
            </a:r>
          </a:p>
        </p:txBody>
      </p:sp>
      <p:pic>
        <p:nvPicPr>
          <p:cNvPr id="406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2636838"/>
            <a:ext cx="5327650" cy="204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6532" name="Text Box 4"/>
          <p:cNvSpPr txBox="1">
            <a:spLocks noChangeArrowheads="1"/>
          </p:cNvSpPr>
          <p:nvPr/>
        </p:nvSpPr>
        <p:spPr bwMode="auto">
          <a:xfrm>
            <a:off x="1042988" y="981075"/>
            <a:ext cx="66960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Considers any </a:t>
            </a:r>
            <a:r>
              <a:rPr lang="en-US" sz="2000" dirty="0" err="1">
                <a:latin typeface="Calibri" pitchFamily="34" charset="0"/>
              </a:rPr>
              <a:t>subgraph</a:t>
            </a:r>
            <a:r>
              <a:rPr lang="en-US" sz="2000" dirty="0">
                <a:latin typeface="Calibri" pitchFamily="34" charset="0"/>
              </a:rPr>
              <a:t> query - any structural attack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At least </a:t>
            </a:r>
            <a:r>
              <a:rPr lang="en-US" sz="2000" i="1" dirty="0">
                <a:solidFill>
                  <a:srgbClr val="C00000"/>
                </a:solidFill>
                <a:latin typeface="Calibri" pitchFamily="34" charset="0"/>
              </a:rPr>
              <a:t>k</a:t>
            </a:r>
            <a:r>
              <a:rPr lang="en-US" sz="2000" dirty="0">
                <a:latin typeface="Calibri" pitchFamily="34" charset="0"/>
              </a:rPr>
              <a:t> symmetric vertices no structural differences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90F85-74FF-447C-BAA7-E006EB524E45}" type="slidenum">
              <a:rPr lang="en-US"/>
              <a:pPr/>
              <a:t>78</a:t>
            </a:fld>
            <a:endParaRPr lang="en-US"/>
          </a:p>
        </p:txBody>
      </p:sp>
      <p:sp>
        <p:nvSpPr>
          <p:cNvPr id="408578" name="Text Box 2"/>
          <p:cNvSpPr txBox="1">
            <a:spLocks noChangeArrowheads="1"/>
          </p:cNvSpPr>
          <p:nvPr/>
        </p:nvSpPr>
        <p:spPr bwMode="auto">
          <a:xfrm>
            <a:off x="468313" y="188913"/>
            <a:ext cx="7199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  <a:latin typeface="Calibri" pitchFamily="34" charset="0"/>
              </a:rPr>
              <a:t>K-Automorphism</a:t>
            </a:r>
          </a:p>
        </p:txBody>
      </p:sp>
      <p:pic>
        <p:nvPicPr>
          <p:cNvPr id="408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765175"/>
            <a:ext cx="6696075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85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4076700"/>
            <a:ext cx="2808288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8581" name="Text Box 5"/>
          <p:cNvSpPr txBox="1">
            <a:spLocks noChangeArrowheads="1"/>
          </p:cNvSpPr>
          <p:nvPr/>
        </p:nvSpPr>
        <p:spPr bwMode="auto">
          <a:xfrm>
            <a:off x="4284663" y="4292600"/>
            <a:ext cx="3743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Calibri" pitchFamily="34" charset="0"/>
              </a:rPr>
              <a:t>map each node of graph G to (another) node of graph 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7110-68CF-4AAF-A8C7-019EB0A50CA8}" type="slidenum">
              <a:rPr lang="en-US"/>
              <a:pPr/>
              <a:t>79</a:t>
            </a:fld>
            <a:endParaRPr lang="en-US"/>
          </a:p>
        </p:txBody>
      </p:sp>
      <p:sp>
        <p:nvSpPr>
          <p:cNvPr id="410626" name="Text Box 2"/>
          <p:cNvSpPr txBox="1">
            <a:spLocks noChangeArrowheads="1"/>
          </p:cNvSpPr>
          <p:nvPr/>
        </p:nvSpPr>
        <p:spPr bwMode="auto">
          <a:xfrm>
            <a:off x="468313" y="188913"/>
            <a:ext cx="7199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  <a:latin typeface="Calibri" pitchFamily="34" charset="0"/>
              </a:rPr>
              <a:t>K-Automorphism</a:t>
            </a:r>
          </a:p>
        </p:txBody>
      </p:sp>
      <p:pic>
        <p:nvPicPr>
          <p:cNvPr id="410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341438"/>
            <a:ext cx="7488237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628" name="Text Box 4"/>
          <p:cNvSpPr txBox="1">
            <a:spLocks noChangeArrowheads="1"/>
          </p:cNvSpPr>
          <p:nvPr/>
        </p:nvSpPr>
        <p:spPr bwMode="auto">
          <a:xfrm>
            <a:off x="971550" y="3429000"/>
            <a:ext cx="6480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Calibri" pitchFamily="34" charset="0"/>
              </a:rPr>
              <a:t>any k-1 automorphic functions?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B0E6F-B51A-4470-8133-A8F4AABF0D1C}" type="slidenum">
              <a:rPr lang="en-US"/>
              <a:pPr/>
              <a:t>8</a:t>
            </a:fld>
            <a:endParaRPr lang="en-US"/>
          </a:p>
        </p:txBody>
      </p:sp>
      <p:sp>
        <p:nvSpPr>
          <p:cNvPr id="281605" name="Text Box 5"/>
          <p:cNvSpPr txBox="1">
            <a:spLocks noChangeArrowheads="1"/>
          </p:cNvSpPr>
          <p:nvPr/>
        </p:nvSpPr>
        <p:spPr bwMode="auto">
          <a:xfrm>
            <a:off x="395288" y="549275"/>
            <a:ext cx="8353425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CC0000"/>
                </a:solidFill>
              </a:rPr>
              <a:t>Mappings that preserve the graph structure</a:t>
            </a:r>
          </a:p>
          <a:p>
            <a:pPr algn="ctr"/>
            <a:endParaRPr lang="en-US" sz="2400" dirty="0"/>
          </a:p>
          <a:p>
            <a:pPr algn="just"/>
            <a:endParaRPr lang="en-US" sz="2000" dirty="0"/>
          </a:p>
          <a:p>
            <a:pPr algn="just"/>
            <a:r>
              <a:rPr lang="en-US" sz="2000" dirty="0"/>
              <a:t>A graph </a:t>
            </a:r>
            <a:r>
              <a:rPr lang="en-US" sz="2000" b="1" dirty="0" err="1">
                <a:solidFill>
                  <a:srgbClr val="FF3399"/>
                </a:solidFill>
              </a:rPr>
              <a:t>automorphism</a:t>
            </a:r>
            <a:r>
              <a:rPr lang="en-US" sz="2000" dirty="0"/>
              <a:t> is a graph isomorphism with itself, </a:t>
            </a:r>
            <a:r>
              <a:rPr lang="en-US" sz="2000" dirty="0" err="1"/>
              <a:t>i.e</a:t>
            </a:r>
            <a:r>
              <a:rPr lang="en-US" sz="2000" dirty="0"/>
              <a:t>, a mapping from the vertices of the given graph G back to vertices of G such that the resulting graph is isomorphic with G. An </a:t>
            </a:r>
            <a:r>
              <a:rPr lang="en-US" sz="2000" dirty="0" err="1"/>
              <a:t>automorphism</a:t>
            </a:r>
            <a:r>
              <a:rPr lang="en-US" sz="2000" dirty="0"/>
              <a:t> f is </a:t>
            </a:r>
            <a:r>
              <a:rPr lang="en-US" sz="2000" b="1" dirty="0">
                <a:solidFill>
                  <a:srgbClr val="FF3399"/>
                </a:solidFill>
              </a:rPr>
              <a:t>non-trivial</a:t>
            </a:r>
            <a:r>
              <a:rPr lang="en-US" sz="2000" dirty="0"/>
              <a:t> if it is not identity function.</a:t>
            </a:r>
          </a:p>
          <a:p>
            <a:pPr algn="just"/>
            <a:endParaRPr lang="en-US" sz="2000" dirty="0"/>
          </a:p>
          <a:p>
            <a:pPr algn="just"/>
            <a:r>
              <a:rPr lang="en-US" sz="1600" dirty="0"/>
              <a:t>A</a:t>
            </a:r>
            <a:r>
              <a:rPr lang="el-GR" sz="1600" dirty="0"/>
              <a:t> </a:t>
            </a:r>
            <a:r>
              <a:rPr lang="el-GR" sz="1600" b="1" dirty="0" err="1">
                <a:solidFill>
                  <a:srgbClr val="FF3399"/>
                </a:solidFill>
              </a:rPr>
              <a:t>bijection</a:t>
            </a:r>
            <a:r>
              <a:rPr lang="el-GR" sz="1600" dirty="0"/>
              <a:t>, </a:t>
            </a:r>
            <a:r>
              <a:rPr lang="el-GR" sz="1600" dirty="0" err="1"/>
              <a:t>or</a:t>
            </a:r>
            <a:r>
              <a:rPr lang="el-GR" sz="1600" dirty="0"/>
              <a:t> a </a:t>
            </a:r>
            <a:r>
              <a:rPr lang="el-GR" sz="1600" dirty="0" err="1"/>
              <a:t>bijective</a:t>
            </a:r>
            <a:r>
              <a:rPr lang="el-GR" sz="1600" dirty="0"/>
              <a:t> </a:t>
            </a:r>
            <a:r>
              <a:rPr lang="el-GR" sz="1600" dirty="0" err="1"/>
              <a:t>function</a:t>
            </a:r>
            <a:r>
              <a:rPr lang="el-GR" sz="1600" dirty="0"/>
              <a:t>, </a:t>
            </a:r>
            <a:r>
              <a:rPr lang="el-GR" sz="1600" dirty="0" err="1"/>
              <a:t>is</a:t>
            </a:r>
            <a:r>
              <a:rPr lang="el-GR" sz="1600" dirty="0"/>
              <a:t> a f</a:t>
            </a:r>
            <a:r>
              <a:rPr lang="en-US" sz="1600" dirty="0"/>
              <a:t>unction</a:t>
            </a:r>
            <a:r>
              <a:rPr lang="el-GR" sz="1600" dirty="0"/>
              <a:t> </a:t>
            </a:r>
            <a:r>
              <a:rPr lang="el-GR" sz="1600" i="1" dirty="0"/>
              <a:t>f</a:t>
            </a:r>
            <a:r>
              <a:rPr lang="el-GR" sz="1600" dirty="0"/>
              <a:t> </a:t>
            </a:r>
            <a:r>
              <a:rPr lang="el-GR" sz="1600" dirty="0" err="1"/>
              <a:t>from</a:t>
            </a:r>
            <a:r>
              <a:rPr lang="el-GR" sz="1600" dirty="0"/>
              <a:t> a </a:t>
            </a:r>
            <a:r>
              <a:rPr lang="en-US" sz="1600" dirty="0"/>
              <a:t>set</a:t>
            </a:r>
            <a:r>
              <a:rPr lang="el-GR" sz="1600" dirty="0"/>
              <a:t> X </a:t>
            </a:r>
            <a:r>
              <a:rPr lang="el-GR" sz="1600" dirty="0" err="1"/>
              <a:t>to</a:t>
            </a:r>
            <a:r>
              <a:rPr lang="el-GR" sz="1600" dirty="0"/>
              <a:t> a </a:t>
            </a:r>
            <a:r>
              <a:rPr lang="el-GR" sz="1600" dirty="0" err="1"/>
              <a:t>set</a:t>
            </a:r>
            <a:r>
              <a:rPr lang="el-GR" sz="1600" dirty="0"/>
              <a:t> Y </a:t>
            </a:r>
            <a:r>
              <a:rPr lang="el-GR" sz="1600" dirty="0" err="1"/>
              <a:t>with</a:t>
            </a:r>
            <a:r>
              <a:rPr lang="el-GR" sz="1600" dirty="0"/>
              <a:t> </a:t>
            </a:r>
            <a:r>
              <a:rPr lang="el-GR" sz="1600" dirty="0" err="1"/>
              <a:t>the</a:t>
            </a:r>
            <a:r>
              <a:rPr lang="el-GR" sz="1600" dirty="0"/>
              <a:t> </a:t>
            </a:r>
            <a:r>
              <a:rPr lang="el-GR" sz="1600" dirty="0" err="1"/>
              <a:t>property</a:t>
            </a:r>
            <a:r>
              <a:rPr lang="el-GR" sz="1600" dirty="0"/>
              <a:t> </a:t>
            </a:r>
            <a:r>
              <a:rPr lang="el-GR" sz="1600" dirty="0" err="1"/>
              <a:t>that</a:t>
            </a:r>
            <a:r>
              <a:rPr lang="el-GR" sz="1600" dirty="0"/>
              <a:t>, </a:t>
            </a:r>
            <a:r>
              <a:rPr lang="el-GR" sz="1600" dirty="0" err="1"/>
              <a:t>for</a:t>
            </a:r>
            <a:r>
              <a:rPr lang="el-GR" sz="1600" dirty="0"/>
              <a:t> </a:t>
            </a:r>
            <a:r>
              <a:rPr lang="el-GR" sz="1600" dirty="0" err="1"/>
              <a:t>every</a:t>
            </a:r>
            <a:r>
              <a:rPr lang="el-GR" sz="1600" dirty="0"/>
              <a:t> y </a:t>
            </a:r>
            <a:r>
              <a:rPr lang="el-GR" sz="1600" dirty="0" err="1"/>
              <a:t>in</a:t>
            </a:r>
            <a:r>
              <a:rPr lang="el-GR" sz="1600" dirty="0"/>
              <a:t> Y, </a:t>
            </a:r>
            <a:r>
              <a:rPr lang="el-GR" sz="1600" dirty="0" err="1"/>
              <a:t>there</a:t>
            </a:r>
            <a:r>
              <a:rPr lang="el-GR" sz="1600" dirty="0"/>
              <a:t> </a:t>
            </a:r>
            <a:r>
              <a:rPr lang="el-GR" sz="1600" dirty="0" err="1"/>
              <a:t>is</a:t>
            </a:r>
            <a:r>
              <a:rPr lang="el-GR" sz="1600" dirty="0"/>
              <a:t> </a:t>
            </a:r>
            <a:r>
              <a:rPr lang="el-GR" sz="1600" dirty="0" err="1"/>
              <a:t>exactly</a:t>
            </a:r>
            <a:r>
              <a:rPr lang="el-GR" sz="1600" dirty="0"/>
              <a:t> </a:t>
            </a:r>
            <a:r>
              <a:rPr lang="el-GR" sz="1600" dirty="0" err="1"/>
              <a:t>one</a:t>
            </a:r>
            <a:r>
              <a:rPr lang="el-GR" sz="1600" dirty="0"/>
              <a:t> x </a:t>
            </a:r>
            <a:r>
              <a:rPr lang="el-GR" sz="1600" dirty="0" err="1"/>
              <a:t>in</a:t>
            </a:r>
            <a:r>
              <a:rPr lang="el-GR" sz="1600" dirty="0"/>
              <a:t> X </a:t>
            </a:r>
            <a:r>
              <a:rPr lang="el-GR" sz="1600" dirty="0" err="1"/>
              <a:t>such</a:t>
            </a:r>
            <a:r>
              <a:rPr lang="el-GR" sz="1600" dirty="0"/>
              <a:t> </a:t>
            </a:r>
            <a:r>
              <a:rPr lang="el-GR" sz="1600" dirty="0" err="1"/>
              <a:t>that</a:t>
            </a:r>
            <a:r>
              <a:rPr lang="el-GR" sz="1600" dirty="0"/>
              <a:t> f(x) = y. </a:t>
            </a:r>
            <a:endParaRPr lang="en-US" sz="1600" dirty="0"/>
          </a:p>
          <a:p>
            <a:pPr algn="just"/>
            <a:endParaRPr lang="en-US" sz="1600" dirty="0"/>
          </a:p>
          <a:p>
            <a:pPr algn="just"/>
            <a:r>
              <a:rPr lang="el-GR" sz="1600" dirty="0" err="1"/>
              <a:t>Alternatively</a:t>
            </a:r>
            <a:r>
              <a:rPr lang="el-GR" sz="1600" dirty="0"/>
              <a:t>, f </a:t>
            </a:r>
            <a:r>
              <a:rPr lang="el-GR" sz="1600" dirty="0" err="1"/>
              <a:t>is</a:t>
            </a:r>
            <a:r>
              <a:rPr lang="el-GR" sz="1600" dirty="0"/>
              <a:t> </a:t>
            </a:r>
            <a:r>
              <a:rPr lang="el-GR" sz="1600" dirty="0" err="1"/>
              <a:t>bijective</a:t>
            </a:r>
            <a:r>
              <a:rPr lang="el-GR" sz="1600" dirty="0"/>
              <a:t> </a:t>
            </a:r>
            <a:r>
              <a:rPr lang="el-GR" sz="1600" dirty="0" err="1"/>
              <a:t>if</a:t>
            </a:r>
            <a:r>
              <a:rPr lang="el-GR" sz="1600" dirty="0"/>
              <a:t> </a:t>
            </a:r>
            <a:r>
              <a:rPr lang="el-GR" sz="1600" dirty="0" err="1"/>
              <a:t>it</a:t>
            </a:r>
            <a:r>
              <a:rPr lang="el-GR" sz="1600" dirty="0"/>
              <a:t> </a:t>
            </a:r>
            <a:r>
              <a:rPr lang="el-GR" sz="1600" dirty="0" err="1"/>
              <a:t>is</a:t>
            </a:r>
            <a:r>
              <a:rPr lang="el-GR" sz="1600" dirty="0"/>
              <a:t> a </a:t>
            </a:r>
            <a:r>
              <a:rPr lang="el-GR" sz="1600" dirty="0" err="1">
                <a:solidFill>
                  <a:srgbClr val="FF3399"/>
                </a:solidFill>
              </a:rPr>
              <a:t>one</a:t>
            </a:r>
            <a:r>
              <a:rPr lang="el-GR" sz="1600" dirty="0">
                <a:solidFill>
                  <a:srgbClr val="FF3399"/>
                </a:solidFill>
              </a:rPr>
              <a:t>-</a:t>
            </a:r>
            <a:r>
              <a:rPr lang="el-GR" sz="1600" dirty="0" err="1">
                <a:solidFill>
                  <a:srgbClr val="FF3399"/>
                </a:solidFill>
              </a:rPr>
              <a:t>to</a:t>
            </a:r>
            <a:r>
              <a:rPr lang="el-GR" sz="1600" dirty="0">
                <a:solidFill>
                  <a:srgbClr val="FF3399"/>
                </a:solidFill>
              </a:rPr>
              <a:t>-</a:t>
            </a:r>
            <a:r>
              <a:rPr lang="el-GR" sz="1600" dirty="0" err="1">
                <a:solidFill>
                  <a:srgbClr val="FF3399"/>
                </a:solidFill>
              </a:rPr>
              <a:t>one</a:t>
            </a:r>
            <a:r>
              <a:rPr lang="el-GR" sz="1600" dirty="0">
                <a:solidFill>
                  <a:srgbClr val="FF3399"/>
                </a:solidFill>
              </a:rPr>
              <a:t> </a:t>
            </a:r>
            <a:r>
              <a:rPr lang="el-GR" sz="1600" dirty="0" err="1">
                <a:solidFill>
                  <a:srgbClr val="FF3399"/>
                </a:solidFill>
              </a:rPr>
              <a:t>correspondence</a:t>
            </a:r>
            <a:r>
              <a:rPr lang="el-GR" sz="1600" dirty="0"/>
              <a:t> </a:t>
            </a:r>
            <a:r>
              <a:rPr lang="el-GR" sz="1600" dirty="0" err="1"/>
              <a:t>between</a:t>
            </a:r>
            <a:r>
              <a:rPr lang="el-GR" sz="1600" dirty="0"/>
              <a:t> </a:t>
            </a:r>
            <a:r>
              <a:rPr lang="el-GR" sz="1600" dirty="0" err="1"/>
              <a:t>those</a:t>
            </a:r>
            <a:r>
              <a:rPr lang="el-GR" sz="1600" dirty="0"/>
              <a:t> </a:t>
            </a:r>
            <a:r>
              <a:rPr lang="el-GR" sz="1600" dirty="0" err="1"/>
              <a:t>sets</a:t>
            </a:r>
            <a:r>
              <a:rPr lang="el-GR" sz="1600" dirty="0"/>
              <a:t>; i</a:t>
            </a:r>
            <a:r>
              <a:rPr lang="en-US" sz="1600" dirty="0"/>
              <a:t>.e.</a:t>
            </a:r>
            <a:r>
              <a:rPr lang="el-GR" sz="1600" dirty="0"/>
              <a:t>, </a:t>
            </a:r>
            <a:r>
              <a:rPr lang="el-GR" sz="1600" dirty="0" err="1"/>
              <a:t>both</a:t>
            </a:r>
            <a:r>
              <a:rPr lang="el-GR" sz="1600" dirty="0"/>
              <a:t> </a:t>
            </a:r>
            <a:r>
              <a:rPr lang="el-GR" sz="1600" b="1" dirty="0" err="1">
                <a:solidFill>
                  <a:srgbClr val="FF3399"/>
                </a:solidFill>
              </a:rPr>
              <a:t>one</a:t>
            </a:r>
            <a:r>
              <a:rPr lang="el-GR" sz="1600" b="1" dirty="0">
                <a:solidFill>
                  <a:srgbClr val="FF3399"/>
                </a:solidFill>
              </a:rPr>
              <a:t>-</a:t>
            </a:r>
            <a:r>
              <a:rPr lang="el-GR" sz="1600" b="1" dirty="0" err="1">
                <a:solidFill>
                  <a:srgbClr val="FF3399"/>
                </a:solidFill>
              </a:rPr>
              <a:t>to</a:t>
            </a:r>
            <a:r>
              <a:rPr lang="el-GR" sz="1600" b="1" dirty="0">
                <a:solidFill>
                  <a:srgbClr val="FF3399"/>
                </a:solidFill>
              </a:rPr>
              <a:t>-</a:t>
            </a:r>
            <a:r>
              <a:rPr lang="el-GR" sz="1600" b="1" dirty="0" err="1">
                <a:solidFill>
                  <a:srgbClr val="FF3399"/>
                </a:solidFill>
              </a:rPr>
              <a:t>one</a:t>
            </a:r>
            <a:r>
              <a:rPr lang="el-GR" sz="1600" dirty="0"/>
              <a:t> </a:t>
            </a:r>
            <a:r>
              <a:rPr lang="en-US" sz="1600" dirty="0"/>
              <a:t>(injective</a:t>
            </a:r>
            <a:r>
              <a:rPr lang="el-GR" sz="1600" dirty="0"/>
              <a:t>) </a:t>
            </a:r>
            <a:r>
              <a:rPr lang="el-GR" sz="1600" dirty="0" err="1"/>
              <a:t>and</a:t>
            </a:r>
            <a:r>
              <a:rPr lang="el-GR" sz="1600" dirty="0"/>
              <a:t> </a:t>
            </a:r>
            <a:r>
              <a:rPr lang="el-GR" sz="1600" b="1" dirty="0" err="1">
                <a:solidFill>
                  <a:srgbClr val="FF3399"/>
                </a:solidFill>
              </a:rPr>
              <a:t>onto</a:t>
            </a:r>
            <a:r>
              <a:rPr lang="el-GR" sz="1600" dirty="0"/>
              <a:t> (s</a:t>
            </a:r>
            <a:r>
              <a:rPr lang="en-US" sz="1600" dirty="0" err="1"/>
              <a:t>urjective</a:t>
            </a:r>
            <a:r>
              <a:rPr lang="en-US" sz="1600" dirty="0"/>
              <a:t>)</a:t>
            </a:r>
            <a:r>
              <a:rPr lang="el-GR" sz="1600" dirty="0"/>
              <a:t>).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AFC69-BF2B-4F06-ABB0-5045A1BBFCE3}" type="slidenum">
              <a:rPr lang="en-US"/>
              <a:pPr/>
              <a:t>80</a:t>
            </a:fld>
            <a:endParaRPr lang="en-US"/>
          </a:p>
        </p:txBody>
      </p:sp>
      <p:sp>
        <p:nvSpPr>
          <p:cNvPr id="406530" name="Text Box 2"/>
          <p:cNvSpPr txBox="1">
            <a:spLocks noChangeArrowheads="1"/>
          </p:cNvSpPr>
          <p:nvPr/>
        </p:nvSpPr>
        <p:spPr bwMode="auto">
          <a:xfrm>
            <a:off x="468313" y="188913"/>
            <a:ext cx="7199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  <a:latin typeface="Calibri" pitchFamily="34" charset="0"/>
              </a:rPr>
              <a:t>K-Automorphism</a:t>
            </a:r>
          </a:p>
        </p:txBody>
      </p:sp>
      <p:pic>
        <p:nvPicPr>
          <p:cNvPr id="406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484784"/>
            <a:ext cx="5327650" cy="204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80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789040"/>
            <a:ext cx="44196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580112" y="393305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Take query Q3 in (b)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D3C3-EFC9-4E22-97C9-3475202147F0}" type="slidenum">
              <a:rPr lang="en-US"/>
              <a:pPr/>
              <a:t>81</a:t>
            </a:fld>
            <a:endParaRPr lang="en-US"/>
          </a:p>
        </p:txBody>
      </p:sp>
      <p:sp>
        <p:nvSpPr>
          <p:cNvPr id="412674" name="Text Box 2"/>
          <p:cNvSpPr txBox="1">
            <a:spLocks noChangeArrowheads="1"/>
          </p:cNvSpPr>
          <p:nvPr/>
        </p:nvSpPr>
        <p:spPr bwMode="auto">
          <a:xfrm>
            <a:off x="468313" y="188913"/>
            <a:ext cx="7199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  <a:latin typeface="Calibri" pitchFamily="34" charset="0"/>
              </a:rPr>
              <a:t>K-Automorphism</a:t>
            </a:r>
          </a:p>
        </p:txBody>
      </p:sp>
      <p:pic>
        <p:nvPicPr>
          <p:cNvPr id="412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981075"/>
            <a:ext cx="7058025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26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3429000"/>
            <a:ext cx="7200900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16F68-CDFA-456C-AA58-2339A0F7652D}" type="slidenum">
              <a:rPr lang="en-US"/>
              <a:pPr/>
              <a:t>82</a:t>
            </a:fld>
            <a:endParaRPr lang="en-US"/>
          </a:p>
        </p:txBody>
      </p:sp>
      <p:sp>
        <p:nvSpPr>
          <p:cNvPr id="414722" name="Text Box 2"/>
          <p:cNvSpPr txBox="1">
            <a:spLocks noChangeArrowheads="1"/>
          </p:cNvSpPr>
          <p:nvPr/>
        </p:nvSpPr>
        <p:spPr bwMode="auto">
          <a:xfrm>
            <a:off x="395288" y="549275"/>
            <a:ext cx="7199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  <a:latin typeface="Calibri" pitchFamily="34" charset="0"/>
              </a:rPr>
              <a:t>K-Automorphism: Cost</a:t>
            </a:r>
          </a:p>
        </p:txBody>
      </p:sp>
      <p:pic>
        <p:nvPicPr>
          <p:cNvPr id="414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700213"/>
            <a:ext cx="8135938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36837-D585-4056-A439-0CFB84D39EE2}" type="slidenum">
              <a:rPr lang="en-US"/>
              <a:pPr/>
              <a:t>83</a:t>
            </a:fld>
            <a:endParaRPr lang="en-US"/>
          </a:p>
        </p:txBody>
      </p:sp>
      <p:sp>
        <p:nvSpPr>
          <p:cNvPr id="416770" name="Text Box 2"/>
          <p:cNvSpPr txBox="1">
            <a:spLocks noChangeArrowheads="1"/>
          </p:cNvSpPr>
          <p:nvPr/>
        </p:nvSpPr>
        <p:spPr bwMode="auto">
          <a:xfrm>
            <a:off x="395288" y="549275"/>
            <a:ext cx="7199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  <a:latin typeface="Calibri" pitchFamily="34" charset="0"/>
              </a:rPr>
              <a:t>K-Automorphism: Algorithm</a:t>
            </a:r>
          </a:p>
        </p:txBody>
      </p:sp>
      <p:pic>
        <p:nvPicPr>
          <p:cNvPr id="416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2565400"/>
            <a:ext cx="5689600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6772" name="Text Box 4"/>
          <p:cNvSpPr txBox="1">
            <a:spLocks noChangeArrowheads="1"/>
          </p:cNvSpPr>
          <p:nvPr/>
        </p:nvSpPr>
        <p:spPr bwMode="auto">
          <a:xfrm>
            <a:off x="1116013" y="1628775"/>
            <a:ext cx="3816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compare with Hay et 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9C653-1ABB-42A2-9B8B-228B0C4A2E50}" type="slidenum">
              <a:rPr lang="en-US"/>
              <a:pPr/>
              <a:t>84</a:t>
            </a:fld>
            <a:endParaRPr lang="en-US"/>
          </a:p>
        </p:txBody>
      </p:sp>
      <p:sp>
        <p:nvSpPr>
          <p:cNvPr id="418818" name="Text Box 2"/>
          <p:cNvSpPr txBox="1">
            <a:spLocks noChangeArrowheads="1"/>
          </p:cNvSpPr>
          <p:nvPr/>
        </p:nvSpPr>
        <p:spPr bwMode="auto">
          <a:xfrm>
            <a:off x="395288" y="549275"/>
            <a:ext cx="7199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  <a:latin typeface="Calibri" pitchFamily="34" charset="0"/>
              </a:rPr>
              <a:t>K-Match (KM) Algorithm</a:t>
            </a:r>
          </a:p>
        </p:txBody>
      </p:sp>
      <p:pic>
        <p:nvPicPr>
          <p:cNvPr id="418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412875"/>
            <a:ext cx="6553200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8820" name="Text Box 4"/>
          <p:cNvSpPr txBox="1">
            <a:spLocks noChangeArrowheads="1"/>
          </p:cNvSpPr>
          <p:nvPr/>
        </p:nvSpPr>
        <p:spPr bwMode="auto">
          <a:xfrm>
            <a:off x="684213" y="4149725"/>
            <a:ext cx="7272337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latin typeface="Calibri" pitchFamily="34" charset="0"/>
              </a:rPr>
              <a:t>Step 1:</a:t>
            </a:r>
            <a:r>
              <a:rPr lang="en-US" dirty="0">
                <a:latin typeface="Calibri" pitchFamily="34" charset="0"/>
              </a:rPr>
              <a:t> Partition the original network into blocks</a:t>
            </a:r>
          </a:p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Step 2:</a:t>
            </a:r>
            <a:r>
              <a:rPr lang="en-US" dirty="0">
                <a:latin typeface="Calibri" pitchFamily="34" charset="0"/>
              </a:rPr>
              <a:t> Align the blocks to attain isomorphic blocks (add edge (2,4))</a:t>
            </a:r>
          </a:p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Step 3:</a:t>
            </a:r>
            <a:r>
              <a:rPr lang="en-US" dirty="0">
                <a:latin typeface="Calibri" pitchFamily="34" charset="0"/>
              </a:rPr>
              <a:t> Apply the "edge-copy" technique to handle matches that cross the two blocks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8F146-189D-4A58-B9AE-94DA702A4905}" type="slidenum">
              <a:rPr lang="en-US"/>
              <a:pPr/>
              <a:t>85</a:t>
            </a:fld>
            <a:endParaRPr lang="en-US"/>
          </a:p>
        </p:txBody>
      </p:sp>
      <p:sp>
        <p:nvSpPr>
          <p:cNvPr id="420866" name="Text Box 2"/>
          <p:cNvSpPr txBox="1">
            <a:spLocks noChangeArrowheads="1"/>
          </p:cNvSpPr>
          <p:nvPr/>
        </p:nvSpPr>
        <p:spPr bwMode="auto">
          <a:xfrm>
            <a:off x="395288" y="260350"/>
            <a:ext cx="7199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  <a:latin typeface="Calibri" pitchFamily="34" charset="0"/>
              </a:rPr>
              <a:t>K-Match (KM) Algorithm: Alignment</a:t>
            </a:r>
          </a:p>
        </p:txBody>
      </p:sp>
      <p:pic>
        <p:nvPicPr>
          <p:cNvPr id="420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908050"/>
            <a:ext cx="5905500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08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250" y="4076700"/>
            <a:ext cx="554513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FF10-3D86-4315-96E2-546CCE085283}" type="slidenum">
              <a:rPr lang="en-US"/>
              <a:pPr/>
              <a:t>86</a:t>
            </a:fld>
            <a:endParaRPr lang="en-US"/>
          </a:p>
        </p:txBody>
      </p:sp>
      <p:sp>
        <p:nvSpPr>
          <p:cNvPr id="422914" name="Text Box 2"/>
          <p:cNvSpPr txBox="1">
            <a:spLocks noChangeArrowheads="1"/>
          </p:cNvSpPr>
          <p:nvPr/>
        </p:nvSpPr>
        <p:spPr bwMode="auto">
          <a:xfrm>
            <a:off x="395288" y="260350"/>
            <a:ext cx="7199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  <a:latin typeface="Calibri" pitchFamily="34" charset="0"/>
              </a:rPr>
              <a:t>K-Match (KM) Algorithm: Alignment</a:t>
            </a:r>
          </a:p>
        </p:txBody>
      </p:sp>
      <p:pic>
        <p:nvPicPr>
          <p:cNvPr id="422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052513"/>
            <a:ext cx="6119813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2916" name="Text Box 4"/>
          <p:cNvSpPr txBox="1">
            <a:spLocks noChangeArrowheads="1"/>
          </p:cNvSpPr>
          <p:nvPr/>
        </p:nvSpPr>
        <p:spPr bwMode="auto">
          <a:xfrm>
            <a:off x="1403350" y="765175"/>
            <a:ext cx="5761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Calibri" pitchFamily="34" charset="0"/>
              </a:rPr>
              <a:t>Heuristic for finding a good alignment</a:t>
            </a:r>
          </a:p>
        </p:txBody>
      </p:sp>
      <p:sp>
        <p:nvSpPr>
          <p:cNvPr id="422917" name="Text Box 5"/>
          <p:cNvSpPr txBox="1">
            <a:spLocks noChangeArrowheads="1"/>
          </p:cNvSpPr>
          <p:nvPr/>
        </p:nvSpPr>
        <p:spPr bwMode="auto">
          <a:xfrm>
            <a:off x="395288" y="4292600"/>
            <a:ext cx="8208962" cy="24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Calibri" pitchFamily="34" charset="0"/>
              </a:rPr>
              <a:t>Find k vertices with the same vertex </a:t>
            </a:r>
            <a:r>
              <a:rPr lang="en-US" sz="1600" dirty="0" smtClean="0">
                <a:latin typeface="Calibri" pitchFamily="34" charset="0"/>
              </a:rPr>
              <a:t>degree d</a:t>
            </a:r>
            <a:endParaRPr lang="en-US" sz="1600" dirty="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1600" dirty="0">
                <a:latin typeface="Calibri" pitchFamily="34" charset="0"/>
              </a:rPr>
              <a:t>	If </a:t>
            </a:r>
            <a:r>
              <a:rPr lang="en-US" sz="1600" dirty="0" smtClean="0">
                <a:latin typeface="Calibri" pitchFamily="34" charset="0"/>
              </a:rPr>
              <a:t>many choices for d, </a:t>
            </a:r>
            <a:r>
              <a:rPr lang="en-US" sz="1600" dirty="0">
                <a:latin typeface="Calibri" pitchFamily="34" charset="0"/>
              </a:rPr>
              <a:t>start with those with high </a:t>
            </a:r>
            <a:r>
              <a:rPr lang="en-US" sz="1600" dirty="0" smtClean="0">
                <a:latin typeface="Calibri" pitchFamily="34" charset="0"/>
              </a:rPr>
              <a:t>degree (largest d)</a:t>
            </a:r>
            <a:endParaRPr lang="en-US" sz="1600" dirty="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1600" dirty="0">
                <a:latin typeface="Calibri" pitchFamily="34" charset="0"/>
              </a:rPr>
              <a:t>	If none, choose the one with the largest degree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latin typeface="Calibri" pitchFamily="34" charset="0"/>
              </a:rPr>
              <a:t>This set -&gt; initial alignment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latin typeface="Calibri" pitchFamily="34" charset="0"/>
              </a:rPr>
              <a:t>BFS in each block in parallel, 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latin typeface="Calibri" pitchFamily="34" charset="0"/>
              </a:rPr>
              <a:t>	pairing nodes with similar degree (if there is no corresponding vertex, introduce 	dummy with the same label as the corresponding)</a:t>
            </a:r>
            <a:endParaRPr lang="el-GR" sz="16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E6367-0864-455F-A5A8-D834B62F8189}" type="slidenum">
              <a:rPr lang="en-US"/>
              <a:pPr/>
              <a:t>87</a:t>
            </a:fld>
            <a:endParaRPr lang="en-US"/>
          </a:p>
        </p:txBody>
      </p:sp>
      <p:sp>
        <p:nvSpPr>
          <p:cNvPr id="424962" name="Text Box 2"/>
          <p:cNvSpPr txBox="1">
            <a:spLocks noChangeArrowheads="1"/>
          </p:cNvSpPr>
          <p:nvPr/>
        </p:nvSpPr>
        <p:spPr bwMode="auto">
          <a:xfrm>
            <a:off x="395288" y="260350"/>
            <a:ext cx="7199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  <a:latin typeface="Calibri" pitchFamily="34" charset="0"/>
              </a:rPr>
              <a:t>K-Match (KM) Algorithm: Edge Copy</a:t>
            </a:r>
          </a:p>
        </p:txBody>
      </p:sp>
      <p:pic>
        <p:nvPicPr>
          <p:cNvPr id="424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981075"/>
            <a:ext cx="6192838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49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913" y="2276475"/>
            <a:ext cx="6516687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4966" name="Text Box 6"/>
          <p:cNvSpPr txBox="1">
            <a:spLocks noChangeArrowheads="1"/>
          </p:cNvSpPr>
          <p:nvPr/>
        </p:nvSpPr>
        <p:spPr bwMode="auto">
          <a:xfrm>
            <a:off x="827088" y="4797425"/>
            <a:ext cx="64087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Duplicate all crossing edges using the AVT</a:t>
            </a:r>
            <a:endParaRPr lang="el-GR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98355-C14D-47FD-A8EA-DCA274471FD0}" type="slidenum">
              <a:rPr lang="en-US"/>
              <a:pPr/>
              <a:t>88</a:t>
            </a:fld>
            <a:endParaRPr lang="en-US"/>
          </a:p>
        </p:txBody>
      </p:sp>
      <p:sp>
        <p:nvSpPr>
          <p:cNvPr id="427010" name="Text Box 2"/>
          <p:cNvSpPr txBox="1">
            <a:spLocks noChangeArrowheads="1"/>
          </p:cNvSpPr>
          <p:nvPr/>
        </p:nvSpPr>
        <p:spPr bwMode="auto">
          <a:xfrm>
            <a:off x="395288" y="260350"/>
            <a:ext cx="7199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  <a:latin typeface="Calibri" pitchFamily="34" charset="0"/>
              </a:rPr>
              <a:t>K-Match (KM) Algorithm: Graph Partitioning</a:t>
            </a:r>
          </a:p>
        </p:txBody>
      </p:sp>
      <p:sp>
        <p:nvSpPr>
          <p:cNvPr id="427012" name="Text Box 4"/>
          <p:cNvSpPr txBox="1">
            <a:spLocks noChangeArrowheads="1"/>
          </p:cNvSpPr>
          <p:nvPr/>
        </p:nvSpPr>
        <p:spPr bwMode="auto">
          <a:xfrm>
            <a:off x="395288" y="836613"/>
            <a:ext cx="7345362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33CC"/>
                </a:solidFill>
                <a:latin typeface="Calibri" pitchFamily="34" charset="0"/>
              </a:rPr>
              <a:t>How many blocks to add a small number of edges?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33CC"/>
                </a:solidFill>
                <a:latin typeface="Calibri" pitchFamily="34" charset="0"/>
              </a:rPr>
              <a:t>Few -&gt; fewer crossing edges, but larger groups (more edges for aligning)</a:t>
            </a:r>
            <a:endParaRPr lang="el-GR">
              <a:solidFill>
                <a:srgbClr val="0033CC"/>
              </a:solidFill>
              <a:latin typeface="Calibri" pitchFamily="34" charset="0"/>
            </a:endParaRPr>
          </a:p>
        </p:txBody>
      </p:sp>
      <p:sp>
        <p:nvSpPr>
          <p:cNvPr id="427013" name="Text Box 5"/>
          <p:cNvSpPr txBox="1">
            <a:spLocks noChangeArrowheads="1"/>
          </p:cNvSpPr>
          <p:nvPr/>
        </p:nvSpPr>
        <p:spPr bwMode="auto">
          <a:xfrm>
            <a:off x="250825" y="1628775"/>
            <a:ext cx="6913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NP complete -&gt; heuristics</a:t>
            </a:r>
            <a:endParaRPr lang="el-GR">
              <a:latin typeface="Calibri" pitchFamily="34" charset="0"/>
            </a:endParaRPr>
          </a:p>
        </p:txBody>
      </p:sp>
      <p:pic>
        <p:nvPicPr>
          <p:cNvPr id="42701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2205038"/>
            <a:ext cx="6696075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701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2997200"/>
            <a:ext cx="6732587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701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4221088"/>
            <a:ext cx="6120407" cy="2145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AED0B-6B9E-494B-A524-695982DDF2F2}" type="slidenum">
              <a:rPr lang="en-US"/>
              <a:pPr/>
              <a:t>89</a:t>
            </a:fld>
            <a:endParaRPr lang="en-US"/>
          </a:p>
        </p:txBody>
      </p:sp>
      <p:sp>
        <p:nvSpPr>
          <p:cNvPr id="441346" name="Text Box 2"/>
          <p:cNvSpPr txBox="1">
            <a:spLocks noChangeArrowheads="1"/>
          </p:cNvSpPr>
          <p:nvPr/>
        </p:nvSpPr>
        <p:spPr bwMode="auto">
          <a:xfrm>
            <a:off x="395288" y="260350"/>
            <a:ext cx="7199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  <a:latin typeface="Calibri" pitchFamily="34" charset="0"/>
              </a:rPr>
              <a:t>K-Match (KM) Algorithm: Graph Partitioning</a:t>
            </a:r>
          </a:p>
        </p:txBody>
      </p:sp>
      <p:pic>
        <p:nvPicPr>
          <p:cNvPr id="44135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1557338"/>
            <a:ext cx="6121400" cy="18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EF7C3-4E1C-4C07-B7A7-D379298E5474}" type="slidenum">
              <a:rPr lang="en-US"/>
              <a:pPr/>
              <a:t>9</a:t>
            </a:fld>
            <a:endParaRPr lang="en-US"/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611560" y="2132856"/>
            <a:ext cx="7776864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/>
            <a:r>
              <a:rPr lang="en-US" dirty="0"/>
              <a:t>Social networks: Privacy classified into </a:t>
            </a:r>
          </a:p>
          <a:p>
            <a:pPr marL="342900" indent="-342900"/>
            <a:endParaRPr lang="en-US" dirty="0"/>
          </a:p>
          <a:p>
            <a:pPr marL="342900" indent="-342900">
              <a:buFont typeface="Wingdings" pitchFamily="2" charset="2"/>
              <a:buAutoNum type="arabicPeriod"/>
            </a:pPr>
            <a:r>
              <a:rPr lang="en-US" dirty="0"/>
              <a:t> </a:t>
            </a:r>
            <a:r>
              <a:rPr lang="en-US" dirty="0" smtClean="0"/>
              <a:t>V</a:t>
            </a:r>
            <a:r>
              <a:rPr lang="en-US" dirty="0" smtClean="0">
                <a:solidFill>
                  <a:schemeClr val="accent4"/>
                </a:solidFill>
              </a:rPr>
              <a:t>ertex existence</a:t>
            </a:r>
          </a:p>
          <a:p>
            <a:pPr marL="342900" indent="-342900">
              <a:buFont typeface="Wingdings" pitchFamily="2" charset="2"/>
              <a:buAutoNum type="arabicPeriod"/>
            </a:pPr>
            <a:endParaRPr lang="en-US" dirty="0" smtClean="0">
              <a:solidFill>
                <a:schemeClr val="accent4"/>
              </a:solidFill>
            </a:endParaRPr>
          </a:p>
          <a:p>
            <a:pPr marL="342900" indent="-342900">
              <a:buFont typeface="Wingdings" pitchFamily="2" charset="2"/>
              <a:buAutoNum type="arabicPeriod"/>
            </a:pPr>
            <a:r>
              <a:rPr lang="en-US" dirty="0" smtClean="0">
                <a:solidFill>
                  <a:srgbClr val="7030A0"/>
                </a:solidFill>
              </a:rPr>
              <a:t>Identity disclosure</a:t>
            </a:r>
            <a:endParaRPr lang="en-US" dirty="0">
              <a:solidFill>
                <a:srgbClr val="7030A0"/>
              </a:solidFill>
            </a:endParaRPr>
          </a:p>
          <a:p>
            <a:pPr marL="342900" indent="-342900">
              <a:buFont typeface="Wingdings" pitchFamily="2" charset="2"/>
              <a:buAutoNum type="arabicPeriod"/>
            </a:pPr>
            <a:endParaRPr lang="en-US" dirty="0">
              <a:solidFill>
                <a:schemeClr val="accent4"/>
              </a:solidFill>
            </a:endParaRPr>
          </a:p>
          <a:p>
            <a:pPr marL="342900" indent="-342900">
              <a:buFont typeface="Wingdings" pitchFamily="2" charset="2"/>
              <a:buAutoNum type="arabicPeriod"/>
            </a:pPr>
            <a:r>
              <a:rPr lang="en-US" dirty="0">
                <a:solidFill>
                  <a:schemeClr val="accent4"/>
                </a:solidFill>
              </a:rPr>
              <a:t> L</a:t>
            </a:r>
            <a:r>
              <a:rPr lang="en-US" dirty="0" smtClean="0">
                <a:solidFill>
                  <a:schemeClr val="accent4"/>
                </a:solidFill>
              </a:rPr>
              <a:t>ink or edge disclosure</a:t>
            </a:r>
            <a:endParaRPr lang="en-US" dirty="0">
              <a:solidFill>
                <a:schemeClr val="accent4"/>
              </a:solidFill>
            </a:endParaRPr>
          </a:p>
          <a:p>
            <a:pPr marL="342900" indent="-342900">
              <a:buFont typeface="Wingdings" pitchFamily="2" charset="2"/>
              <a:buAutoNum type="arabicPeriod"/>
            </a:pPr>
            <a:endParaRPr lang="en-US" dirty="0">
              <a:solidFill>
                <a:schemeClr val="accent4"/>
              </a:solidFill>
            </a:endParaRPr>
          </a:p>
          <a:p>
            <a:pPr marL="342900" indent="-342900">
              <a:buFont typeface="Wingdings" pitchFamily="2" charset="2"/>
              <a:buAutoNum type="arabicPeriod"/>
            </a:pP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 smtClean="0">
                <a:solidFill>
                  <a:schemeClr val="accent4"/>
                </a:solidFill>
              </a:rPr>
              <a:t>vertex (or link attribute) disclosure  (sensitive or non-sensitive attributes)</a:t>
            </a:r>
          </a:p>
          <a:p>
            <a:pPr marL="342900" indent="-342900">
              <a:buFont typeface="Wingdings" pitchFamily="2" charset="2"/>
              <a:buAutoNum type="arabicPeriod"/>
            </a:pPr>
            <a:endParaRPr lang="en-US" dirty="0" smtClean="0">
              <a:solidFill>
                <a:schemeClr val="accent4"/>
              </a:solidFill>
            </a:endParaRPr>
          </a:p>
          <a:p>
            <a:pPr marL="342900" indent="-342900">
              <a:buFont typeface="Wingdings" pitchFamily="2" charset="2"/>
              <a:buAutoNum type="arabicPeriod"/>
            </a:pPr>
            <a:r>
              <a:rPr lang="en-US" dirty="0" smtClean="0">
                <a:solidFill>
                  <a:schemeClr val="accent4"/>
                </a:solidFill>
              </a:rPr>
              <a:t>content </a:t>
            </a:r>
            <a:r>
              <a:rPr lang="en-US" dirty="0">
                <a:solidFill>
                  <a:schemeClr val="accent4"/>
                </a:solidFill>
              </a:rPr>
              <a:t>disclosure: the sensitive data associated with each vertex is compromised, for example, the email message sent and/or received by the individuals in an email communication network</a:t>
            </a:r>
            <a:r>
              <a:rPr lang="en-US" dirty="0" smtClean="0">
                <a:solidFill>
                  <a:schemeClr val="accent4"/>
                </a:solidFill>
              </a:rPr>
              <a:t>.</a:t>
            </a:r>
          </a:p>
          <a:p>
            <a:pPr marL="342900" indent="-342900">
              <a:buFont typeface="Wingdings" pitchFamily="2" charset="2"/>
              <a:buAutoNum type="arabicPeriod"/>
            </a:pPr>
            <a:endParaRPr lang="en-US" dirty="0" smtClean="0">
              <a:solidFill>
                <a:schemeClr val="accent4"/>
              </a:solidFill>
            </a:endParaRPr>
          </a:p>
          <a:p>
            <a:pPr marL="342900" indent="-342900">
              <a:buFont typeface="Wingdings" pitchFamily="2" charset="2"/>
              <a:buAutoNum type="arabicPeriod"/>
            </a:pPr>
            <a:r>
              <a:rPr lang="en-US" dirty="0" smtClean="0">
                <a:solidFill>
                  <a:schemeClr val="accent4"/>
                </a:solidFill>
              </a:rPr>
              <a:t>property disclosure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331913" y="333375"/>
            <a:ext cx="54721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CC0000"/>
                </a:solidFill>
                <a:latin typeface="Garamond" pitchFamily="18" charset="0"/>
              </a:rPr>
              <a:t>Privacy Models</a:t>
            </a:r>
            <a:endParaRPr lang="el-GR" sz="2800">
              <a:solidFill>
                <a:srgbClr val="CC0000"/>
              </a:solidFill>
              <a:latin typeface="Garamond" pitchFamily="18" charset="0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539552" y="908720"/>
            <a:ext cx="799147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dirty="0"/>
              <a:t>Relational data: Identify (sensitive attribute of an individual)</a:t>
            </a:r>
          </a:p>
          <a:p>
            <a:pPr algn="just">
              <a:spcBef>
                <a:spcPct val="50000"/>
              </a:spcBef>
            </a:pPr>
            <a:r>
              <a:rPr lang="en-US" dirty="0"/>
              <a:t>Background knowledge and attack model: know the values of quasi identifiers and attacks come from identifying individuals from quasi identifiers</a:t>
            </a:r>
            <a:endParaRPr lang="el-GR" dirty="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4E85-C884-454E-A13C-9C6EF5B39285}" type="slidenum">
              <a:rPr lang="en-US"/>
              <a:pPr/>
              <a:t>90</a:t>
            </a:fld>
            <a:endParaRPr lang="en-US"/>
          </a:p>
        </p:txBody>
      </p:sp>
      <p:sp>
        <p:nvSpPr>
          <p:cNvPr id="443394" name="Text Box 2"/>
          <p:cNvSpPr txBox="1">
            <a:spLocks noChangeArrowheads="1"/>
          </p:cNvSpPr>
          <p:nvPr/>
        </p:nvSpPr>
        <p:spPr bwMode="auto">
          <a:xfrm>
            <a:off x="395288" y="260350"/>
            <a:ext cx="7199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  <a:latin typeface="Calibri" pitchFamily="34" charset="0"/>
              </a:rPr>
              <a:t>K-Match (KM) Algorithm: Graph Partitioning</a:t>
            </a:r>
          </a:p>
        </p:txBody>
      </p:sp>
      <p:pic>
        <p:nvPicPr>
          <p:cNvPr id="4433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2149475"/>
            <a:ext cx="5761038" cy="427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3396" name="Text Box 4"/>
          <p:cNvSpPr txBox="1">
            <a:spLocks noChangeArrowheads="1"/>
          </p:cNvSpPr>
          <p:nvPr/>
        </p:nvSpPr>
        <p:spPr bwMode="auto">
          <a:xfrm>
            <a:off x="323850" y="836613"/>
            <a:ext cx="7561263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Find all frequent subgraphs (first group!)</a:t>
            </a:r>
          </a:p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Try to expand them until the cost becomes worst, in which case start a new group</a:t>
            </a:r>
            <a:endParaRPr lang="el-GR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6A76-AF0D-4569-A8E8-934FB8CA5E51}" type="slidenum">
              <a:rPr lang="en-US"/>
              <a:pPr/>
              <a:t>91</a:t>
            </a:fld>
            <a:endParaRPr lang="en-US"/>
          </a:p>
        </p:txBody>
      </p:sp>
      <p:sp>
        <p:nvSpPr>
          <p:cNvPr id="429058" name="Text Box 2"/>
          <p:cNvSpPr txBox="1">
            <a:spLocks noChangeArrowheads="1"/>
          </p:cNvSpPr>
          <p:nvPr/>
        </p:nvSpPr>
        <p:spPr bwMode="auto">
          <a:xfrm>
            <a:off x="539750" y="765175"/>
            <a:ext cx="7561263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Example</a:t>
            </a:r>
            <a:r>
              <a:rPr lang="en-US" sz="1600" dirty="0" smtClean="0">
                <a:latin typeface="Calibri" pitchFamily="34" charset="0"/>
              </a:rPr>
              <a:t>: G1* and G2*</a:t>
            </a:r>
            <a:endParaRPr lang="en-US" sz="1600" dirty="0">
              <a:latin typeface="Calibri" pitchFamily="34" charset="0"/>
            </a:endParaRPr>
          </a:p>
          <a:p>
            <a:r>
              <a:rPr lang="en-US" sz="1600" dirty="0">
                <a:latin typeface="Calibri" pitchFamily="34" charset="0"/>
              </a:rPr>
              <a:t>Individually satisfy 2-automorphism</a:t>
            </a:r>
          </a:p>
          <a:p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</a:rPr>
              <a:t>Assume that an adversary knows that sub-graph Q4 exists around target Bob at both time T1 and T2</a:t>
            </a:r>
            <a:r>
              <a:rPr lang="en-US" sz="1600" dirty="0">
                <a:latin typeface="Calibri" pitchFamily="34" charset="0"/>
              </a:rPr>
              <a:t>.</a:t>
            </a:r>
          </a:p>
          <a:p>
            <a:r>
              <a:rPr lang="en-US" sz="1600" dirty="0">
                <a:latin typeface="Calibri" pitchFamily="34" charset="0"/>
              </a:rPr>
              <a:t>At time T1, an adversary knows that there are two candidates vertices (2, 7)</a:t>
            </a:r>
          </a:p>
          <a:p>
            <a:r>
              <a:rPr lang="en-US" sz="1600" dirty="0">
                <a:latin typeface="Calibri" pitchFamily="34" charset="0"/>
              </a:rPr>
              <a:t>Similarly, at time T2, there are still two candidates  (4, 7)</a:t>
            </a:r>
          </a:p>
          <a:p>
            <a:r>
              <a:rPr lang="en-US" sz="1600" dirty="0">
                <a:latin typeface="Calibri" pitchFamily="34" charset="0"/>
              </a:rPr>
              <a:t>Since Bob exists at both T1 and T2, vertex 7 corresponds to Bob</a:t>
            </a:r>
          </a:p>
        </p:txBody>
      </p:sp>
      <p:pic>
        <p:nvPicPr>
          <p:cNvPr id="429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645024"/>
            <a:ext cx="4465637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90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221088"/>
            <a:ext cx="1512888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9061" name="Text Box 5"/>
          <p:cNvSpPr txBox="1">
            <a:spLocks noChangeArrowheads="1"/>
          </p:cNvSpPr>
          <p:nvPr/>
        </p:nvSpPr>
        <p:spPr bwMode="auto">
          <a:xfrm>
            <a:off x="468313" y="188913"/>
            <a:ext cx="7199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CC0000"/>
                </a:solidFill>
                <a:latin typeface="Calibri" pitchFamily="34" charset="0"/>
              </a:rPr>
              <a:t>Dynamic Releases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39952" y="2564904"/>
            <a:ext cx="4752528" cy="107721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4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i="1" dirty="0" smtClean="0">
                <a:solidFill>
                  <a:schemeClr val="accent2">
                    <a:lumMod val="75000"/>
                  </a:schemeClr>
                </a:solidFill>
              </a:rPr>
              <a:t>Why </a:t>
            </a:r>
            <a:r>
              <a:rPr lang="en-US" sz="1600" i="1" dirty="0" smtClean="0">
                <a:solidFill>
                  <a:schemeClr val="accent2">
                    <a:lumMod val="75000"/>
                  </a:schemeClr>
                </a:solidFill>
              </a:rPr>
              <a:t>not remove all vertex IDs, or permute vertex IDs randomly (so, a given </a:t>
            </a:r>
            <a:r>
              <a:rPr lang="en-US" sz="1600" i="1" dirty="0" err="1" smtClean="0">
                <a:solidFill>
                  <a:schemeClr val="accent2">
                    <a:lumMod val="75000"/>
                  </a:schemeClr>
                </a:solidFill>
              </a:rPr>
              <a:t>vertexID</a:t>
            </a:r>
            <a:r>
              <a:rPr lang="en-US" sz="1600" i="1" dirty="0" smtClean="0">
                <a:solidFill>
                  <a:schemeClr val="accent2">
                    <a:lumMod val="75000"/>
                  </a:schemeClr>
                </a:solidFill>
              </a:rPr>
              <a:t> does not correspond to the same entity in different publications)?</a:t>
            </a:r>
          </a:p>
          <a:p>
            <a:pPr algn="just"/>
            <a:r>
              <a:rPr lang="en-US" sz="1600" dirty="0" smtClean="0"/>
              <a:t>Impossible to conduct proper data </a:t>
            </a:r>
            <a:r>
              <a:rPr lang="en-US" sz="1600" dirty="0" smtClean="0"/>
              <a:t>analysis</a:t>
            </a: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1B701-F5EB-424C-9A33-124223E735B6}" type="slidenum">
              <a:rPr lang="en-US"/>
              <a:pPr/>
              <a:t>92</a:t>
            </a:fld>
            <a:endParaRPr lang="en-US"/>
          </a:p>
        </p:txBody>
      </p:sp>
      <p:sp>
        <p:nvSpPr>
          <p:cNvPr id="431106" name="Text Box 2"/>
          <p:cNvSpPr txBox="1">
            <a:spLocks noChangeArrowheads="1"/>
          </p:cNvSpPr>
          <p:nvPr/>
        </p:nvSpPr>
        <p:spPr bwMode="auto">
          <a:xfrm>
            <a:off x="755650" y="1268413"/>
            <a:ext cx="7561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FF3399"/>
                </a:solidFill>
                <a:latin typeface="Calibri" pitchFamily="34" charset="0"/>
              </a:rPr>
              <a:t>vertex </a:t>
            </a:r>
            <a:r>
              <a:rPr lang="en-US" b="1" dirty="0">
                <a:solidFill>
                  <a:srgbClr val="FF3399"/>
                </a:solidFill>
                <a:latin typeface="Calibri" pitchFamily="34" charset="0"/>
              </a:rPr>
              <a:t>ID generalization</a:t>
            </a:r>
          </a:p>
        </p:txBody>
      </p:sp>
      <p:sp>
        <p:nvSpPr>
          <p:cNvPr id="431107" name="Text Box 3"/>
          <p:cNvSpPr txBox="1">
            <a:spLocks noChangeArrowheads="1"/>
          </p:cNvSpPr>
          <p:nvPr/>
        </p:nvSpPr>
        <p:spPr bwMode="auto">
          <a:xfrm>
            <a:off x="468313" y="188913"/>
            <a:ext cx="7199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  <a:latin typeface="Calibri" pitchFamily="34" charset="0"/>
              </a:rPr>
              <a:t>Dynamic Releases</a:t>
            </a:r>
          </a:p>
        </p:txBody>
      </p:sp>
      <p:sp>
        <p:nvSpPr>
          <p:cNvPr id="431108" name="Text Box 4"/>
          <p:cNvSpPr txBox="1">
            <a:spLocks noChangeArrowheads="1"/>
          </p:cNvSpPr>
          <p:nvPr/>
        </p:nvSpPr>
        <p:spPr bwMode="auto">
          <a:xfrm>
            <a:off x="899592" y="1844824"/>
            <a:ext cx="6985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For simplicity, no vertex insertions or deletions in different releases (set of all vertex IDs remains unchanged)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224FC-971E-4DAB-A2F9-14921A9E885E}" type="slidenum">
              <a:rPr lang="en-US"/>
              <a:pPr/>
              <a:t>93</a:t>
            </a:fld>
            <a:endParaRPr lang="en-US"/>
          </a:p>
        </p:txBody>
      </p:sp>
      <p:sp>
        <p:nvSpPr>
          <p:cNvPr id="433154" name="Text Box 2"/>
          <p:cNvSpPr txBox="1">
            <a:spLocks noChangeArrowheads="1"/>
          </p:cNvSpPr>
          <p:nvPr/>
        </p:nvSpPr>
        <p:spPr bwMode="auto">
          <a:xfrm>
            <a:off x="468313" y="188913"/>
            <a:ext cx="7199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  <a:latin typeface="Calibri" pitchFamily="34" charset="0"/>
              </a:rPr>
              <a:t>Vertex ID Generalization</a:t>
            </a:r>
          </a:p>
        </p:txBody>
      </p:sp>
      <p:sp>
        <p:nvSpPr>
          <p:cNvPr id="433155" name="Text Box 3"/>
          <p:cNvSpPr txBox="1">
            <a:spLocks noChangeArrowheads="1"/>
          </p:cNvSpPr>
          <p:nvPr/>
        </p:nvSpPr>
        <p:spPr bwMode="auto">
          <a:xfrm>
            <a:off x="900113" y="1125538"/>
            <a:ext cx="66246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Given a series of s publications, vertex </a:t>
            </a:r>
            <a:r>
              <a:rPr lang="en-US" i="1">
                <a:latin typeface="Calibri" pitchFamily="34" charset="0"/>
              </a:rPr>
              <a:t>v</a:t>
            </a:r>
            <a:r>
              <a:rPr lang="en-US">
                <a:latin typeface="Calibri" pitchFamily="34" charset="0"/>
              </a:rPr>
              <a:t>  cannot be identified with a probability higher than 1/k if:</a:t>
            </a:r>
          </a:p>
        </p:txBody>
      </p:sp>
      <p:pic>
        <p:nvPicPr>
          <p:cNvPr id="4331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636838"/>
            <a:ext cx="394335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315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250" y="1773238"/>
            <a:ext cx="532765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315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538" y="3789363"/>
            <a:ext cx="35052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315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005263"/>
            <a:ext cx="34766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316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5600" y="4221163"/>
            <a:ext cx="13525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9F7B6-47C6-42EF-B85D-C7610E917BE9}" type="slidenum">
              <a:rPr lang="en-US"/>
              <a:pPr/>
              <a:t>94</a:t>
            </a:fld>
            <a:endParaRPr lang="en-US"/>
          </a:p>
        </p:txBody>
      </p:sp>
      <p:sp>
        <p:nvSpPr>
          <p:cNvPr id="435202" name="Text Box 2"/>
          <p:cNvSpPr txBox="1">
            <a:spLocks noChangeArrowheads="1"/>
          </p:cNvSpPr>
          <p:nvPr/>
        </p:nvSpPr>
        <p:spPr bwMode="auto">
          <a:xfrm>
            <a:off x="395288" y="476250"/>
            <a:ext cx="7199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  <a:latin typeface="Calibri" pitchFamily="34" charset="0"/>
              </a:rPr>
              <a:t>Vertex ID Generalization: Algorithm</a:t>
            </a:r>
          </a:p>
        </p:txBody>
      </p:sp>
      <p:pic>
        <p:nvPicPr>
          <p:cNvPr id="4352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7875" y="1666875"/>
            <a:ext cx="504825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76CA8-C566-4B8A-8EB1-A47D4EE1337E}" type="slidenum">
              <a:rPr lang="en-US"/>
              <a:pPr/>
              <a:t>95</a:t>
            </a:fld>
            <a:endParaRPr lang="en-US"/>
          </a:p>
        </p:txBody>
      </p:sp>
      <p:sp>
        <p:nvSpPr>
          <p:cNvPr id="437250" name="Text Box 2"/>
          <p:cNvSpPr txBox="1">
            <a:spLocks noChangeArrowheads="1"/>
          </p:cNvSpPr>
          <p:nvPr/>
        </p:nvSpPr>
        <p:spPr bwMode="auto">
          <a:xfrm>
            <a:off x="468313" y="908050"/>
            <a:ext cx="7199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  <a:latin typeface="Calibri" pitchFamily="34" charset="0"/>
              </a:rPr>
              <a:t>Vertex ID Generalization: Cost</a:t>
            </a:r>
          </a:p>
        </p:txBody>
      </p:sp>
      <p:pic>
        <p:nvPicPr>
          <p:cNvPr id="4372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2276475"/>
            <a:ext cx="51054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A9F4C-3BF9-459C-90E1-E15FEA137708}" type="slidenum">
              <a:rPr lang="en-US"/>
              <a:pPr/>
              <a:t>96</a:t>
            </a:fld>
            <a:endParaRPr lang="en-US"/>
          </a:p>
        </p:txBody>
      </p:sp>
      <p:sp>
        <p:nvSpPr>
          <p:cNvPr id="439298" name="Text Box 2"/>
          <p:cNvSpPr txBox="1">
            <a:spLocks noChangeArrowheads="1"/>
          </p:cNvSpPr>
          <p:nvPr/>
        </p:nvSpPr>
        <p:spPr bwMode="auto">
          <a:xfrm>
            <a:off x="468313" y="908050"/>
            <a:ext cx="7199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  <a:latin typeface="Calibri" pitchFamily="34" charset="0"/>
              </a:rPr>
              <a:t>Vertex Insertion and Deletion </a:t>
            </a:r>
          </a:p>
        </p:txBody>
      </p:sp>
      <p:sp>
        <p:nvSpPr>
          <p:cNvPr id="439299" name="Text Box 3"/>
          <p:cNvSpPr txBox="1">
            <a:spLocks noChangeArrowheads="1"/>
          </p:cNvSpPr>
          <p:nvPr/>
        </p:nvSpPr>
        <p:spPr bwMode="auto">
          <a:xfrm>
            <a:off x="755650" y="2060575"/>
            <a:ext cx="7345363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(Deletion) There is a vertex ID v that exists in G'</a:t>
            </a:r>
            <a:r>
              <a:rPr lang="en-US" baseline="-25000">
                <a:latin typeface="Calibri" pitchFamily="34" charset="0"/>
              </a:rPr>
              <a:t>1</a:t>
            </a:r>
            <a:r>
              <a:rPr lang="en-US">
                <a:latin typeface="Calibri" pitchFamily="34" charset="0"/>
              </a:rPr>
              <a:t> but not in G'</a:t>
            </a:r>
            <a:r>
              <a:rPr lang="en-US" baseline="-25000">
                <a:latin typeface="Calibri" pitchFamily="34" charset="0"/>
              </a:rPr>
              <a:t>t</a:t>
            </a:r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Find an arbitrary vertex ID u that exists in both</a:t>
            </a:r>
          </a:p>
          <a:p>
            <a:r>
              <a:rPr lang="en-US">
                <a:latin typeface="Calibri" pitchFamily="34" charset="0"/>
              </a:rPr>
              <a:t>Insert v in the generalized vertex ID of u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(Insertion) There is a vertex ID v that exists in G'</a:t>
            </a:r>
            <a:r>
              <a:rPr lang="en-US" baseline="-25000">
                <a:latin typeface="Calibri" pitchFamily="34" charset="0"/>
              </a:rPr>
              <a:t>t</a:t>
            </a:r>
            <a:r>
              <a:rPr lang="en-US">
                <a:latin typeface="Calibri" pitchFamily="34" charset="0"/>
              </a:rPr>
              <a:t> but not in G'</a:t>
            </a:r>
            <a:r>
              <a:rPr lang="en-US" baseline="-25000">
                <a:latin typeface="Calibri" pitchFamily="34" charset="0"/>
              </a:rPr>
              <a:t>1</a:t>
            </a:r>
          </a:p>
          <a:p>
            <a:r>
              <a:rPr lang="en-US">
                <a:latin typeface="Calibri" pitchFamily="34" charset="0"/>
              </a:rPr>
              <a:t>Assume that instance I contains v in AVT A</a:t>
            </a:r>
            <a:r>
              <a:rPr lang="en-US" baseline="-25000">
                <a:latin typeface="Calibri" pitchFamily="34" charset="0"/>
              </a:rPr>
              <a:t>t</a:t>
            </a:r>
          </a:p>
          <a:p>
            <a:r>
              <a:rPr lang="en-US">
                <a:latin typeface="Calibri" pitchFamily="34" charset="0"/>
              </a:rPr>
              <a:t>For each vertex u in I, insert v in the  generalized vertex ID of 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A12D4-741E-4FE7-838A-9C2057BD2D4F}" type="slidenum">
              <a:rPr lang="en-US"/>
              <a:pPr/>
              <a:t>97</a:t>
            </a:fld>
            <a:endParaRPr lang="en-US"/>
          </a:p>
        </p:txBody>
      </p:sp>
      <p:sp>
        <p:nvSpPr>
          <p:cNvPr id="447490" name="Text Box 2"/>
          <p:cNvSpPr txBox="1">
            <a:spLocks noChangeArrowheads="1"/>
          </p:cNvSpPr>
          <p:nvPr/>
        </p:nvSpPr>
        <p:spPr bwMode="auto">
          <a:xfrm>
            <a:off x="468313" y="908050"/>
            <a:ext cx="7199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  <a:latin typeface="Calibri" pitchFamily="34" charset="0"/>
              </a:rPr>
              <a:t>Evaluation </a:t>
            </a:r>
          </a:p>
        </p:txBody>
      </p:sp>
      <p:sp>
        <p:nvSpPr>
          <p:cNvPr id="447491" name="Text Box 3"/>
          <p:cNvSpPr txBox="1">
            <a:spLocks noChangeArrowheads="1"/>
          </p:cNvSpPr>
          <p:nvPr/>
        </p:nvSpPr>
        <p:spPr bwMode="auto">
          <a:xfrm>
            <a:off x="755650" y="2060575"/>
            <a:ext cx="7345363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Prefuse (129 nodes, 161 edges)</a:t>
            </a:r>
          </a:p>
          <a:p>
            <a:r>
              <a:rPr lang="en-US">
                <a:latin typeface="Calibri" pitchFamily="34" charset="0"/>
              </a:rPr>
              <a:t>Co-author graph (7995 authors in database and theory, 10055 edges)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Synthetic</a:t>
            </a:r>
          </a:p>
          <a:p>
            <a:r>
              <a:rPr lang="en-US">
                <a:latin typeface="Calibri" pitchFamily="34" charset="0"/>
              </a:rPr>
              <a:t>Erdos Renyi 1000 nodes</a:t>
            </a:r>
          </a:p>
          <a:p>
            <a:r>
              <a:rPr lang="en-US">
                <a:latin typeface="Calibri" pitchFamily="34" charset="0"/>
              </a:rPr>
              <a:t>Scale free, </a:t>
            </a:r>
            <a:r>
              <a:rPr lang="el-GR">
                <a:latin typeface="Calibri" pitchFamily="34" charset="0"/>
              </a:rPr>
              <a:t>2 &lt; γ &lt; 3</a:t>
            </a:r>
          </a:p>
          <a:p>
            <a:endParaRPr lang="el-GR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All k = 10 degree anonymous, but no sub-graph anonymous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720FB-5C63-48E1-A512-3F3240E0E738}" type="slidenum">
              <a:rPr lang="en-US"/>
              <a:pPr/>
              <a:t>98</a:t>
            </a:fld>
            <a:endParaRPr lang="en-US"/>
          </a:p>
        </p:txBody>
      </p:sp>
      <p:sp>
        <p:nvSpPr>
          <p:cNvPr id="379910" name="Text Box 6"/>
          <p:cNvSpPr txBox="1">
            <a:spLocks noChangeArrowheads="1"/>
          </p:cNvSpPr>
          <p:nvPr/>
        </p:nvSpPr>
        <p:spPr bwMode="auto">
          <a:xfrm>
            <a:off x="1187450" y="2349500"/>
            <a:ext cx="6337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Calibri" pitchFamily="34" charset="0"/>
              </a:rPr>
              <a:t>Questions?</a:t>
            </a:r>
            <a:endParaRPr lang="el-GR" sz="2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1480</TotalTime>
  <Words>5476</Words>
  <Application>Microsoft Office PowerPoint</Application>
  <PresentationFormat>On-screen Show (4:3)</PresentationFormat>
  <Paragraphs>829</Paragraphs>
  <Slides>98</Slides>
  <Notes>94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98</vt:i4>
      </vt:variant>
    </vt:vector>
  </HeadingPairs>
  <TitlesOfParts>
    <vt:vector size="101" baseType="lpstr">
      <vt:lpstr>Default Design</vt:lpstr>
      <vt:lpstr>Equation</vt:lpstr>
      <vt:lpstr>Bitmap Image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Privacy model</vt:lpstr>
      <vt:lpstr>Slide 34</vt:lpstr>
      <vt:lpstr>Problem Definition</vt:lpstr>
      <vt:lpstr>Problem Definition</vt:lpstr>
      <vt:lpstr>Slide 37</vt:lpstr>
      <vt:lpstr>Slide 38</vt:lpstr>
      <vt:lpstr>Slide 39</vt:lpstr>
      <vt:lpstr>degree-sequence anonymization</vt:lpstr>
      <vt:lpstr>DP for degree-sequence anonymization</vt:lpstr>
      <vt:lpstr>DP for degree-sequence anonymization</vt:lpstr>
      <vt:lpstr>Slide 43</vt:lpstr>
      <vt:lpstr>Are all degree sequences realizable?</vt:lpstr>
      <vt:lpstr>Realizability of degree sequences</vt:lpstr>
      <vt:lpstr>Realizability of degree sequences</vt:lpstr>
      <vt:lpstr>Realizability of degree sequences</vt:lpstr>
      <vt:lpstr>Realizability of degree sequences</vt:lpstr>
      <vt:lpstr>GraphAnonymization algorithm (relaxed)</vt:lpstr>
      <vt:lpstr>Slide 50</vt:lpstr>
      <vt:lpstr>Valid swappable pairs of edges</vt:lpstr>
      <vt:lpstr>GreedySwap algorithm</vt:lpstr>
      <vt:lpstr>Experiments </vt:lpstr>
      <vt:lpstr>Experiments: Clustering coefficient and Avg Path Length</vt:lpstr>
      <vt:lpstr>Slide 55</vt:lpstr>
      <vt:lpstr>Experiments: Exponent of power law distributions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</vt:vector>
  </TitlesOfParts>
  <Company>ui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ii</dc:creator>
  <cp:lastModifiedBy>pitoura</cp:lastModifiedBy>
  <cp:revision>87</cp:revision>
  <dcterms:created xsi:type="dcterms:W3CDTF">2011-02-15T06:45:21Z</dcterms:created>
  <dcterms:modified xsi:type="dcterms:W3CDTF">2011-12-06T16:32:10Z</dcterms:modified>
</cp:coreProperties>
</file>