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handoutMasterIdLst>
    <p:handoutMasterId r:id="rId122"/>
  </p:handoutMasterIdLst>
  <p:sldIdLst>
    <p:sldId id="715" r:id="rId2"/>
    <p:sldId id="552" r:id="rId3"/>
    <p:sldId id="666" r:id="rId4"/>
    <p:sldId id="667" r:id="rId5"/>
    <p:sldId id="668" r:id="rId6"/>
    <p:sldId id="669" r:id="rId7"/>
    <p:sldId id="670" r:id="rId8"/>
    <p:sldId id="671" r:id="rId9"/>
    <p:sldId id="672" r:id="rId10"/>
    <p:sldId id="673" r:id="rId11"/>
    <p:sldId id="674" r:id="rId12"/>
    <p:sldId id="675" r:id="rId13"/>
    <p:sldId id="676" r:id="rId14"/>
    <p:sldId id="677" r:id="rId15"/>
    <p:sldId id="678" r:id="rId16"/>
    <p:sldId id="679" r:id="rId17"/>
    <p:sldId id="680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89" r:id="rId27"/>
    <p:sldId id="690" r:id="rId28"/>
    <p:sldId id="691" r:id="rId29"/>
    <p:sldId id="699" r:id="rId30"/>
    <p:sldId id="692" r:id="rId31"/>
    <p:sldId id="701" r:id="rId32"/>
    <p:sldId id="702" r:id="rId33"/>
    <p:sldId id="703" r:id="rId34"/>
    <p:sldId id="705" r:id="rId35"/>
    <p:sldId id="708" r:id="rId36"/>
    <p:sldId id="704" r:id="rId37"/>
    <p:sldId id="707" r:id="rId38"/>
    <p:sldId id="709" r:id="rId39"/>
    <p:sldId id="710" r:id="rId40"/>
    <p:sldId id="700" r:id="rId41"/>
    <p:sldId id="693" r:id="rId42"/>
    <p:sldId id="711" r:id="rId43"/>
    <p:sldId id="712" r:id="rId44"/>
    <p:sldId id="694" r:id="rId45"/>
    <p:sldId id="713" r:id="rId46"/>
    <p:sldId id="714" r:id="rId47"/>
    <p:sldId id="695" r:id="rId48"/>
    <p:sldId id="696" r:id="rId49"/>
    <p:sldId id="716" r:id="rId50"/>
    <p:sldId id="697" r:id="rId51"/>
    <p:sldId id="698" r:id="rId52"/>
    <p:sldId id="525" r:id="rId53"/>
    <p:sldId id="526" r:id="rId54"/>
    <p:sldId id="527" r:id="rId55"/>
    <p:sldId id="528" r:id="rId56"/>
    <p:sldId id="529" r:id="rId57"/>
    <p:sldId id="530" r:id="rId58"/>
    <p:sldId id="531" r:id="rId59"/>
    <p:sldId id="532" r:id="rId60"/>
    <p:sldId id="533" r:id="rId61"/>
    <p:sldId id="534" r:id="rId62"/>
    <p:sldId id="535" r:id="rId63"/>
    <p:sldId id="536" r:id="rId64"/>
    <p:sldId id="537" r:id="rId65"/>
    <p:sldId id="538" r:id="rId66"/>
    <p:sldId id="539" r:id="rId67"/>
    <p:sldId id="540" r:id="rId68"/>
    <p:sldId id="541" r:id="rId69"/>
    <p:sldId id="542" r:id="rId70"/>
    <p:sldId id="543" r:id="rId71"/>
    <p:sldId id="544" r:id="rId72"/>
    <p:sldId id="545" r:id="rId73"/>
    <p:sldId id="546" r:id="rId74"/>
    <p:sldId id="547" r:id="rId75"/>
    <p:sldId id="548" r:id="rId76"/>
    <p:sldId id="549" r:id="rId77"/>
    <p:sldId id="550" r:id="rId78"/>
    <p:sldId id="581" r:id="rId79"/>
    <p:sldId id="582" r:id="rId80"/>
    <p:sldId id="583" r:id="rId81"/>
    <p:sldId id="584" r:id="rId82"/>
    <p:sldId id="585" r:id="rId83"/>
    <p:sldId id="586" r:id="rId84"/>
    <p:sldId id="587" r:id="rId85"/>
    <p:sldId id="588" r:id="rId86"/>
    <p:sldId id="589" r:id="rId87"/>
    <p:sldId id="590" r:id="rId88"/>
    <p:sldId id="591" r:id="rId89"/>
    <p:sldId id="592" r:id="rId90"/>
    <p:sldId id="593" r:id="rId91"/>
    <p:sldId id="594" r:id="rId92"/>
    <p:sldId id="595" r:id="rId93"/>
    <p:sldId id="596" r:id="rId94"/>
    <p:sldId id="597" r:id="rId95"/>
    <p:sldId id="598" r:id="rId96"/>
    <p:sldId id="599" r:id="rId97"/>
    <p:sldId id="600" r:id="rId98"/>
    <p:sldId id="601" r:id="rId99"/>
    <p:sldId id="602" r:id="rId100"/>
    <p:sldId id="603" r:id="rId101"/>
    <p:sldId id="604" r:id="rId102"/>
    <p:sldId id="605" r:id="rId103"/>
    <p:sldId id="606" r:id="rId104"/>
    <p:sldId id="607" r:id="rId105"/>
    <p:sldId id="608" r:id="rId106"/>
    <p:sldId id="609" r:id="rId107"/>
    <p:sldId id="610" r:id="rId108"/>
    <p:sldId id="611" r:id="rId109"/>
    <p:sldId id="612" r:id="rId110"/>
    <p:sldId id="613" r:id="rId111"/>
    <p:sldId id="614" r:id="rId112"/>
    <p:sldId id="615" r:id="rId113"/>
    <p:sldId id="616" r:id="rId114"/>
    <p:sldId id="617" r:id="rId115"/>
    <p:sldId id="618" r:id="rId116"/>
    <p:sldId id="619" r:id="rId117"/>
    <p:sldId id="620" r:id="rId118"/>
    <p:sldId id="621" r:id="rId119"/>
    <p:sldId id="622" r:id="rId1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336699"/>
    <a:srgbClr val="DDDDDD"/>
    <a:srgbClr val="0033CC"/>
    <a:srgbClr val="969696"/>
    <a:srgbClr val="6699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26"/>
    </p:cViewPr>
  </p:sorterViewPr>
  <p:notesViewPr>
    <p:cSldViewPr>
      <p:cViewPr varScale="1">
        <p:scale>
          <a:sx n="73" d="100"/>
          <a:sy n="73" d="100"/>
        </p:scale>
        <p:origin x="-2166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7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DF7B37AE-71CA-4A76-AA4B-DC2BF9709B80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3A4369EA-9873-4F32-AAB7-71C0E7711B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5BE4B-E670-4BEE-B049-E00E8990C3B0}" type="slidenum">
              <a:rPr lang="en-US"/>
              <a:pPr/>
              <a:t>2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61CA8-0D04-4564-9886-A0B43EB0EFAA}" type="slidenum">
              <a:rPr lang="en-US"/>
              <a:pPr/>
              <a:t>12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31EAC-3166-4C54-BDDB-00E48B2CAE02}" type="slidenum">
              <a:rPr lang="en-US"/>
              <a:pPr/>
              <a:t>111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01139-89C7-40BE-97B6-C6846F95EDF0}" type="slidenum">
              <a:rPr lang="en-US"/>
              <a:pPr/>
              <a:t>112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2A676-0DDA-4795-BEF1-7D64788F80DB}" type="slidenum">
              <a:rPr lang="en-US"/>
              <a:pPr/>
              <a:t>113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65F35-80C3-4692-82BD-9803D4EDE58D}" type="slidenum">
              <a:rPr lang="en-US"/>
              <a:pPr/>
              <a:t>114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1D169-55BD-485B-9E3D-BA35C8F8AE22}" type="slidenum">
              <a:rPr lang="en-US"/>
              <a:pPr/>
              <a:t>115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574F1-633E-4386-8D92-7A4EBBEE785D}" type="slidenum">
              <a:rPr lang="en-US"/>
              <a:pPr/>
              <a:t>116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46DE0-EF25-4612-A0EE-F0DE0FF8D1AA}" type="slidenum">
              <a:rPr lang="en-US"/>
              <a:pPr/>
              <a:t>117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50CC5-702C-44CD-BAAD-5EDEA51EA9A1}" type="slidenum">
              <a:rPr lang="en-US"/>
              <a:pPr/>
              <a:t>118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D6E7C-3BD9-42E9-91C5-FACF3EB42F01}" type="slidenum">
              <a:rPr lang="en-US"/>
              <a:pPr/>
              <a:t>119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73AB0-336C-474F-A890-5A9A68312FB0}" type="slidenum">
              <a:rPr lang="en-US"/>
              <a:pPr/>
              <a:t>13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9C8ED-DF1D-44A5-B2CE-2B0CA7A46E02}" type="slidenum">
              <a:rPr lang="en-US"/>
              <a:pPr/>
              <a:t>14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88E42-C376-4705-A6DD-97E8ECB42312}" type="slidenum">
              <a:rPr lang="en-US"/>
              <a:pPr/>
              <a:t>15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1AE85-BFEB-4868-B231-1BCB7D0D489D}" type="slidenum">
              <a:rPr lang="en-US"/>
              <a:pPr/>
              <a:t>16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08CF8-40FD-44BC-9CBE-F1C7D555FD9D}" type="slidenum">
              <a:rPr lang="en-US"/>
              <a:pPr/>
              <a:t>17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4341D-91E8-4978-B913-AA0346CE9D94}" type="slidenum">
              <a:rPr lang="en-US"/>
              <a:pPr/>
              <a:t>18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1A8DA-7A5A-4336-95D2-A482DC5AF0AB}" type="slidenum">
              <a:rPr lang="en-US"/>
              <a:pPr/>
              <a:t>19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5E6FE-1400-4A9C-9F80-D0326C99824B}" type="slidenum">
              <a:rPr lang="en-US"/>
              <a:pPr/>
              <a:t>20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F205A-6F01-426D-B4B0-0034796F82F5}" type="slidenum">
              <a:rPr lang="en-US"/>
              <a:pPr/>
              <a:t>21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A2CA7-3F1A-4660-9D7E-C5FB7828A86D}" type="slidenum">
              <a:rPr lang="en-US"/>
              <a:pPr/>
              <a:t>3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2A183-9DC9-436A-B916-F9DA71C9A744}" type="slidenum">
              <a:rPr lang="en-US"/>
              <a:pPr/>
              <a:t>22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C3FBB-7AEF-4E98-A252-98D98EF44079}" type="slidenum">
              <a:rPr lang="en-US"/>
              <a:pPr/>
              <a:t>24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15CE0-3978-4C07-88A4-2E3E7AD761E5}" type="slidenum">
              <a:rPr lang="en-US"/>
              <a:pPr/>
              <a:t>25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15FCB-4677-4262-BAB7-B371B94D514C}" type="slidenum">
              <a:rPr lang="en-US"/>
              <a:pPr/>
              <a:t>26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98F1B-7733-43F7-A607-91AA93EC41B5}" type="slidenum">
              <a:rPr lang="en-US"/>
              <a:pPr/>
              <a:t>27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E78F7-E550-46BB-BA89-C8F832785F63}" type="slidenum">
              <a:rPr lang="en-US"/>
              <a:pPr/>
              <a:t>28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C842D-5ABB-4F1F-9218-74A547D49D28}" type="slidenum">
              <a:rPr lang="en-US"/>
              <a:pPr/>
              <a:t>30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C842D-5ABB-4F1F-9218-74A547D49D28}" type="slidenum">
              <a:rPr lang="en-US"/>
              <a:pPr/>
              <a:t>31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C842D-5ABB-4F1F-9218-74A547D49D28}" type="slidenum">
              <a:rPr lang="en-US"/>
              <a:pPr/>
              <a:t>32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C842D-5ABB-4F1F-9218-74A547D49D28}" type="slidenum">
              <a:rPr lang="en-US"/>
              <a:pPr/>
              <a:t>34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86A95-3FCB-4D82-89E8-7C09D793B0E1}" type="slidenum">
              <a:rPr lang="en-US"/>
              <a:pPr/>
              <a:t>4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C842D-5ABB-4F1F-9218-74A547D49D28}" type="slidenum">
              <a:rPr lang="en-US"/>
              <a:pPr/>
              <a:t>35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C842D-5ABB-4F1F-9218-74A547D49D28}" type="slidenum">
              <a:rPr lang="en-US"/>
              <a:pPr/>
              <a:t>37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C842D-5ABB-4F1F-9218-74A547D49D28}" type="slidenum">
              <a:rPr lang="en-US"/>
              <a:pPr/>
              <a:t>40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08D73-0A21-4FEA-BE8F-073A53759B87}" type="slidenum">
              <a:rPr lang="en-US"/>
              <a:pPr/>
              <a:t>41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08D73-0A21-4FEA-BE8F-073A53759B87}" type="slidenum">
              <a:rPr lang="en-US"/>
              <a:pPr/>
              <a:t>42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530D7-D6A4-48AE-82E2-6FB2928DFF2D}" type="slidenum">
              <a:rPr lang="en-US"/>
              <a:pPr/>
              <a:t>44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760BD-4562-45F4-A7F6-A1C60E6AB066}" type="slidenum">
              <a:rPr lang="en-US"/>
              <a:pPr/>
              <a:t>47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D2092-A18D-406E-A2B4-E1AB6A02CBA9}" type="slidenum">
              <a:rPr lang="en-US"/>
              <a:pPr/>
              <a:t>48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D2092-A18D-406E-A2B4-E1AB6A02CBA9}" type="slidenum">
              <a:rPr lang="en-US"/>
              <a:pPr/>
              <a:t>49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468C0-4C4F-49B8-AB53-0EBD3ED7036D}" type="slidenum">
              <a:rPr lang="en-US"/>
              <a:pPr/>
              <a:t>50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9B396-9AEC-4206-BDAF-400A73C7EC03}" type="slidenum">
              <a:rPr lang="en-US"/>
              <a:pPr/>
              <a:t>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D68A3-9A2D-4456-A9C1-EB68026A1B7F}" type="slidenum">
              <a:rPr lang="en-US"/>
              <a:pPr/>
              <a:t>51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91D20-A197-4DBC-8D57-B23CEA542A6B}" type="slidenum">
              <a:rPr lang="en-US"/>
              <a:pPr/>
              <a:t>52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39AA5-0519-44A6-9272-D4B02E8977ED}" type="slidenum">
              <a:rPr lang="en-US"/>
              <a:pPr/>
              <a:t>53</a:t>
            </a:fld>
            <a:endParaRPr lang="en-US"/>
          </a:p>
        </p:txBody>
      </p:sp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8812F9B2-63D4-4F42-87F7-3DE8A6B654D3}" type="slidenum">
              <a:rPr lang="en-US" sz="1300"/>
              <a:pPr algn="r"/>
              <a:t>53</a:t>
            </a:fld>
            <a:endParaRPr lang="en-US" sz="1300" dirty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B394F-59F8-4DE4-BCF1-860F417264B4}" type="slidenum">
              <a:rPr lang="en-US"/>
              <a:pPr/>
              <a:t>54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AB9DB-D9AD-442F-998A-3BE813E75681}" type="slidenum">
              <a:rPr lang="en-US"/>
              <a:pPr/>
              <a:t>55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44FA0-D24C-4241-8543-5059C6288C89}" type="slidenum">
              <a:rPr lang="en-US"/>
              <a:pPr/>
              <a:t>56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336CF-5864-406D-9497-0708379D6B5F}" type="slidenum">
              <a:rPr lang="en-US"/>
              <a:pPr/>
              <a:t>57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7797D-2FF3-4FF9-8D8D-78231AE9D598}" type="slidenum">
              <a:rPr lang="en-US"/>
              <a:pPr/>
              <a:t>58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8755B-9B21-45DF-8075-AB712F5107B2}" type="slidenum">
              <a:rPr lang="en-US"/>
              <a:pPr/>
              <a:t>59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B878F-70D7-4FC1-A58D-68B11B3D544B}" type="slidenum">
              <a:rPr lang="en-US"/>
              <a:pPr/>
              <a:t>60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680D8-0E08-46BE-BE63-364AD1CDFAA8}" type="slidenum">
              <a:rPr lang="en-US"/>
              <a:pPr/>
              <a:t>7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37B52-8E6B-435E-8E77-3BC079C70E2C}" type="slidenum">
              <a:rPr lang="en-US"/>
              <a:pPr/>
              <a:t>61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D06B1-FE77-42CC-BCB1-0AF2A577D209}" type="slidenum">
              <a:rPr lang="en-US"/>
              <a:pPr/>
              <a:t>62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539FC-7736-4E7F-BAD8-885B376160FA}" type="slidenum">
              <a:rPr lang="en-US"/>
              <a:pPr/>
              <a:t>63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5D2A2-D9EB-4D3C-9A89-D74EFA590DF6}" type="slidenum">
              <a:rPr lang="en-US"/>
              <a:pPr/>
              <a:t>64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0D968-7A72-4CE1-A215-6ECD6F777FE9}" type="slidenum">
              <a:rPr lang="en-US"/>
              <a:pPr/>
              <a:t>65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D2A9-B32F-4DE8-BB77-CF1ACDF223A5}" type="slidenum">
              <a:rPr lang="en-US"/>
              <a:pPr/>
              <a:t>66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E0B99-1138-4418-847F-29BC53DF4C5A}" type="slidenum">
              <a:rPr lang="en-US"/>
              <a:pPr/>
              <a:t>67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3DFE8-AF52-4128-934B-2A42C6903A92}" type="slidenum">
              <a:rPr lang="en-US"/>
              <a:pPr/>
              <a:t>68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39F47-3930-438A-8EE9-CFFA4C11250B}" type="slidenum">
              <a:rPr lang="en-US"/>
              <a:pPr/>
              <a:t>69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50FD4-EC91-45D4-A33F-79B2D1C57F07}" type="slidenum">
              <a:rPr lang="en-US"/>
              <a:pPr/>
              <a:t>70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8E6E6-91AE-4254-8676-541138C2AEB8}" type="slidenum">
              <a:rPr lang="en-US"/>
              <a:pPr/>
              <a:t>8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2079E-8764-46DA-9E70-4F9A38F6BBB3}" type="slidenum">
              <a:rPr lang="en-US"/>
              <a:pPr/>
              <a:t>71</a:t>
            </a:fld>
            <a:endParaRPr lang="en-US"/>
          </a:p>
        </p:txBody>
      </p:sp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AFF06A8B-7AF1-4BA5-979B-80C07DCA0E51}" type="slidenum">
              <a:rPr lang="en-US" sz="1300"/>
              <a:pPr algn="r"/>
              <a:t>71</a:t>
            </a:fld>
            <a:endParaRPr lang="en-US" sz="1300" dirty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Overall process dp-erdosgallai-transform the graph into something close to the original graph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1FC34-A0B9-44B4-8675-11E214EAF274}" type="slidenum">
              <a:rPr lang="en-US"/>
              <a:pPr/>
              <a:t>72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EE223-2E11-4A3F-940C-74A848402FB4}" type="slidenum">
              <a:rPr lang="en-US"/>
              <a:pPr/>
              <a:t>73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806CE-2764-4D43-8CF9-FDB17A3A2906}" type="slidenum">
              <a:rPr lang="en-US"/>
              <a:pPr/>
              <a:t>74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D68C9-58B9-4FAD-95F5-6B341A3D9330}" type="slidenum">
              <a:rPr lang="en-US"/>
              <a:pPr/>
              <a:t>75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8B79A-ECB2-4D52-88B0-D978658AB695}" type="slidenum">
              <a:rPr lang="en-US"/>
              <a:pPr/>
              <a:t>76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0DF05-9584-443A-9250-E572E3878AA9}" type="slidenum">
              <a:rPr lang="en-US"/>
              <a:pPr/>
              <a:t>77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D68A3-9A2D-4456-A9C1-EB68026A1B7F}" type="slidenum">
              <a:rPr lang="en-US"/>
              <a:pPr/>
              <a:t>78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901F4-3FC9-42C6-88D0-B60CD67C06FF}" type="slidenum">
              <a:rPr lang="en-US"/>
              <a:pPr/>
              <a:t>79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984E6-22AF-42F4-A087-8FAD3AD24286}" type="slidenum">
              <a:rPr lang="en-US"/>
              <a:pPr/>
              <a:t>80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2D58E-53E5-4EE3-898C-1DB2B7183EF3}" type="slidenum">
              <a:rPr lang="en-US"/>
              <a:pPr/>
              <a:t>9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C5229-175A-4F3D-8461-9FD4130E6A7F}" type="slidenum">
              <a:rPr lang="en-US"/>
              <a:pPr/>
              <a:t>81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3A094-52F0-46F4-9B13-72D26FB70FEE}" type="slidenum">
              <a:rPr lang="en-US"/>
              <a:pPr/>
              <a:t>82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88C20-E0E0-4040-AE16-32918A81E597}" type="slidenum">
              <a:rPr lang="en-US"/>
              <a:pPr/>
              <a:t>83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E2B1E-E676-425B-861F-5A8C5D437A07}" type="slidenum">
              <a:rPr lang="en-US"/>
              <a:pPr/>
              <a:t>84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2F9E5-CFC2-4BCB-B4C9-E27DE349C191}" type="slidenum">
              <a:rPr lang="en-US"/>
              <a:pPr/>
              <a:t>85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E1EE9-E3B3-4BB9-A99B-D437394A93E1}" type="slidenum">
              <a:rPr lang="en-US"/>
              <a:pPr/>
              <a:t>86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F5493-0007-4625-8287-C3105E4FFF76}" type="slidenum">
              <a:rPr lang="en-US"/>
              <a:pPr/>
              <a:t>87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C7358-A5F8-4F7F-86EB-002E51C5C186}" type="slidenum">
              <a:rPr lang="en-US"/>
              <a:pPr/>
              <a:t>88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CE253-B20B-4C01-B00E-17D49BE09F63}" type="slidenum">
              <a:rPr lang="en-US"/>
              <a:pPr/>
              <a:t>89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8856C-07CE-4DE9-AABB-78198ABA2EBC}" type="slidenum">
              <a:rPr lang="en-US"/>
              <a:pPr/>
              <a:t>90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619E9-9823-42AC-B187-3581E3452E1D}" type="slidenum">
              <a:rPr lang="en-US"/>
              <a:pPr/>
              <a:t>10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908F9-4B79-4509-9CF0-307F03558342}" type="slidenum">
              <a:rPr lang="en-US"/>
              <a:pPr/>
              <a:t>91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9C180-273F-44F2-B032-60D88977BBB1}" type="slidenum">
              <a:rPr lang="en-US"/>
              <a:pPr/>
              <a:t>92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86737-E385-4532-AF37-77B97127F726}" type="slidenum">
              <a:rPr lang="en-US"/>
              <a:pPr/>
              <a:t>93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1208C-2C8F-4DA7-8CC1-D3DDE48C5271}" type="slidenum">
              <a:rPr lang="en-US"/>
              <a:pPr/>
              <a:t>94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D201B-F956-4F0F-A696-5A6DC974D00E}" type="slidenum">
              <a:rPr lang="en-US"/>
              <a:pPr/>
              <a:t>95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AF45F-8A62-4002-B7CE-70D6F9417811}" type="slidenum">
              <a:rPr lang="en-US"/>
              <a:pPr/>
              <a:t>96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61049-B94E-4BD4-8719-C5EBFFF2BC0C}" type="slidenum">
              <a:rPr lang="en-US"/>
              <a:pPr/>
              <a:t>97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31670-67CA-4857-AF0C-58FFAECB7AE9}" type="slidenum">
              <a:rPr lang="en-US"/>
              <a:pPr/>
              <a:t>98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7EBC6-B22E-429A-A909-6DDDB157CE88}" type="slidenum">
              <a:rPr lang="en-US"/>
              <a:pPr/>
              <a:t>99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B48BF-863A-4DB9-8F6B-8671FCA4F1A2}" type="slidenum">
              <a:rPr lang="en-US"/>
              <a:pPr/>
              <a:t>100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E2E0A-9F2A-4161-A941-7B8B1943780D}" type="slidenum">
              <a:rPr lang="en-US"/>
              <a:pPr/>
              <a:t>11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973D6-6246-4150-BF23-48C7F82DC297}" type="slidenum">
              <a:rPr lang="en-US"/>
              <a:pPr/>
              <a:t>101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82016-2C7A-49CD-979C-C4F309FA1CD0}" type="slidenum">
              <a:rPr lang="en-US"/>
              <a:pPr/>
              <a:t>102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F5878-875B-430B-A897-E9680AAB427B}" type="slidenum">
              <a:rPr lang="en-US"/>
              <a:pPr/>
              <a:t>103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5CD02-E41D-4E8C-92C7-CCE33F0B462C}" type="slidenum">
              <a:rPr lang="en-US"/>
              <a:pPr/>
              <a:t>104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0D980-E38A-4220-83D6-359DAEAAA97F}" type="slidenum">
              <a:rPr lang="en-US"/>
              <a:pPr/>
              <a:t>105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6F2E6-C367-4F61-88ED-2DEC76FFFEA3}" type="slidenum">
              <a:rPr lang="en-US"/>
              <a:pPr/>
              <a:t>106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EF495-AA16-48F9-8656-5A38C2C283E6}" type="slidenum">
              <a:rPr lang="en-US"/>
              <a:pPr/>
              <a:t>107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FBA8D-ABB6-49B3-9C35-B636DABA6B7E}" type="slidenum">
              <a:rPr lang="en-US"/>
              <a:pPr/>
              <a:t>108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B582C-6028-4474-A110-93F47AE701FD}" type="slidenum">
              <a:rPr lang="en-US"/>
              <a:pPr/>
              <a:t>109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CC003-191C-4B56-8161-FAE965B3963A}" type="slidenum">
              <a:rPr lang="en-US"/>
              <a:pPr/>
              <a:t>110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A88B8-2937-4FEC-AED3-C0B3B5DF5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9E4D4-E732-46E1-87E1-B0BD962BA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00447-EBCC-4E75-9F3D-ED894F84B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FAC7F0-C6C2-42F5-BF52-061BCC2EA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BE209-26B8-4B52-ACFF-DB77560BB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8A54-3F95-4501-A0AF-B99A4BF8B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F4FE6-8C88-4DC1-8002-9E9DFC8D2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E0C39-C280-4F41-B9FB-6DC9A36178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B04AE-61C2-4D8D-8F18-C7098C90A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A0C83-A8D6-4E78-AAB0-ECE124BA6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8A11-08C2-4785-8B0E-AB9742691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EE2A4-B095-4978-A075-298E9BD07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E459C84-4DCE-4CC4-BE60-DD4DB5D3BB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wmf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n.wikipedia.org/wiki/File:Watts_strogatz.sv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9632" y="270892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k-anonymity in Graphs</a:t>
            </a:r>
            <a:endParaRPr lang="el-G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882-E31B-48F0-B9B6-9E93FAC1B290}" type="slidenum">
              <a:rPr lang="en-US"/>
              <a:pPr/>
              <a:t>10</a:t>
            </a:fld>
            <a:endParaRPr lang="en-US"/>
          </a:p>
        </p:txBody>
      </p:sp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Adversary Knowledge (model)</a:t>
            </a: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4248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Calibri" pitchFamily="34" charset="0"/>
              </a:rPr>
              <a:t>An adversary </a:t>
            </a:r>
            <a:r>
              <a:rPr lang="en-US" dirty="0" smtClean="0">
                <a:latin typeface="Calibri" pitchFamily="34" charset="0"/>
              </a:rPr>
              <a:t>has access to a </a:t>
            </a:r>
            <a:r>
              <a:rPr lang="en-US" dirty="0">
                <a:latin typeface="Calibri" pitchFamily="34" charset="0"/>
              </a:rPr>
              <a:t>source that provides answers to a </a:t>
            </a:r>
            <a:r>
              <a:rPr lang="en-US" dirty="0" smtClean="0">
                <a:latin typeface="Calibri" pitchFamily="34" charset="0"/>
              </a:rPr>
              <a:t>restricted </a:t>
            </a:r>
            <a:r>
              <a:rPr lang="en-US" dirty="0">
                <a:latin typeface="Calibri" pitchFamily="34" charset="0"/>
              </a:rPr>
              <a:t>knowledge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query Q</a:t>
            </a:r>
            <a:r>
              <a:rPr lang="en-US" dirty="0">
                <a:latin typeface="Calibri" pitchFamily="34" charset="0"/>
              </a:rPr>
              <a:t> evaluated for a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single target node</a:t>
            </a:r>
            <a:r>
              <a:rPr lang="en-US" dirty="0">
                <a:latin typeface="Calibri" pitchFamily="34" charset="0"/>
              </a:rPr>
              <a:t> of the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original graph G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pPr algn="just"/>
            <a:endParaRPr lang="en-US" i="1" dirty="0">
              <a:latin typeface="Calibri" pitchFamily="34" charset="0"/>
            </a:endParaRPr>
          </a:p>
          <a:p>
            <a:pPr algn="just"/>
            <a:r>
              <a:rPr lang="en-US" i="1" dirty="0">
                <a:latin typeface="Calibri" pitchFamily="34" charset="0"/>
              </a:rPr>
              <a:t>knowledge gathered by the adversary is accurate.</a:t>
            </a:r>
          </a:p>
          <a:p>
            <a:pPr algn="just"/>
            <a:endParaRPr lang="en-US" i="1" dirty="0">
              <a:latin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</a:rPr>
              <a:t>For target x, use Q(x) to refine the candidate set. 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395288" y="3716338"/>
            <a:ext cx="8532812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[CANDIDATE SET UNDER Q]. For a query Q over a graph, the candidate set of x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w.r.t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Q is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cand</a:t>
            </a:r>
            <a:r>
              <a:rPr lang="en-US" sz="2000" b="1" baseline="-25000" dirty="0" err="1">
                <a:solidFill>
                  <a:schemeClr val="bg1"/>
                </a:solidFill>
                <a:latin typeface="Calibri" pitchFamily="34" charset="0"/>
              </a:rPr>
              <a:t>Q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(x) = {y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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V</a:t>
            </a:r>
            <a:r>
              <a:rPr lang="en-US" sz="2000" b="1" baseline="-2500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a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| Q(x) = Q(y)}.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0F85-74FF-447C-BAA7-E006EB524E45}" type="slidenum">
              <a:rPr lang="en-US"/>
              <a:pPr/>
              <a:t>100</a:t>
            </a:fld>
            <a:endParaRPr lang="en-US"/>
          </a:p>
        </p:txBody>
      </p:sp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765175"/>
            <a:ext cx="66960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8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76700"/>
            <a:ext cx="28082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4284663" y="4292600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map each node of graph G to (another) node of graph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10-68CF-4AAF-A8C7-019EB0A50CA8}" type="slidenum">
              <a:rPr lang="en-US"/>
              <a:pPr/>
              <a:t>101</a:t>
            </a:fld>
            <a:endParaRPr lang="en-US"/>
          </a:p>
        </p:txBody>
      </p:sp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748823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971550" y="3429000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any k-1 automorphic functions?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D3C3-EFC9-4E22-97C9-3475202147F0}" type="slidenum">
              <a:rPr lang="en-US"/>
              <a:pPr/>
              <a:t>102</a:t>
            </a:fld>
            <a:endParaRPr lang="en-US"/>
          </a:p>
        </p:txBody>
      </p:sp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12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70580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429000"/>
            <a:ext cx="72009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6F68-CDFA-456C-AA58-2339A0F7652D}" type="slidenum">
              <a:rPr lang="en-US"/>
              <a:pPr/>
              <a:t>103</a:t>
            </a:fld>
            <a:endParaRPr lang="en-US"/>
          </a:p>
        </p:txBody>
      </p:sp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K-Automorphism: Cost</a:t>
            </a:r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81359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837-D585-4056-A439-0CFB84D39EE2}" type="slidenum">
              <a:rPr lang="en-US"/>
              <a:pPr/>
              <a:t>104</a:t>
            </a:fld>
            <a:endParaRPr lang="en-US"/>
          </a:p>
        </p:txBody>
      </p:sp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K-Automorphism: Algorithm</a:t>
            </a:r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565400"/>
            <a:ext cx="56896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1116013" y="16287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compare with Hay 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C653-1ABB-42A2-9B8B-228B0C4A2E50}" type="slidenum">
              <a:rPr lang="en-US"/>
              <a:pPr/>
              <a:t>105</a:t>
            </a:fld>
            <a:endParaRPr lang="en-US"/>
          </a:p>
        </p:txBody>
      </p:sp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</a:t>
            </a: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12875"/>
            <a:ext cx="65532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684213" y="4149725"/>
            <a:ext cx="72723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Step 1: Partition the original network into blocks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Step 2: Align the blocks to attain isomorphic blocks (add edge (2,4))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Step 3: Apply the "edge-copy" technique to handle matches that cross the two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F146-189D-4A58-B9AE-94DA702A4905}" type="slidenum">
              <a:rPr lang="en-US"/>
              <a:pPr/>
              <a:t>106</a:t>
            </a:fld>
            <a:endParaRPr lang="en-US"/>
          </a:p>
        </p:txBody>
      </p:sp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Alignment</a:t>
            </a: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08050"/>
            <a:ext cx="59055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076700"/>
            <a:ext cx="55451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FF10-3D86-4315-96E2-546CCE085283}" type="slidenum">
              <a:rPr lang="en-US"/>
              <a:pPr/>
              <a:t>107</a:t>
            </a:fld>
            <a:endParaRPr lang="en-US"/>
          </a:p>
        </p:txBody>
      </p:sp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Alignment</a:t>
            </a: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052513"/>
            <a:ext cx="611981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1403350" y="765175"/>
            <a:ext cx="576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Heuristic for finding a good alignment</a:t>
            </a:r>
          </a:p>
        </p:txBody>
      </p: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395288" y="4292600"/>
            <a:ext cx="820896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Find k vertices with the same vertex degree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	If many, start with those with high degree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	If none, choose the one with the largest degree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This set -&gt; initial alignment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BFS in each block in parallel, 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	pairing nodes with similar degree (if there is no corresponding vertex, introduce 	dummy with the same label as the corresponding)</a:t>
            </a:r>
            <a:endParaRPr lang="el-GR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6367-0864-455F-A5A8-D834B62F8189}" type="slidenum">
              <a:rPr lang="en-US"/>
              <a:pPr/>
              <a:t>108</a:t>
            </a:fld>
            <a:endParaRPr lang="en-US"/>
          </a:p>
        </p:txBody>
      </p:sp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Edge Copy</a:t>
            </a:r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981075"/>
            <a:ext cx="619283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4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276475"/>
            <a:ext cx="651668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4966" name="Text Box 6"/>
          <p:cNvSpPr txBox="1">
            <a:spLocks noChangeArrowheads="1"/>
          </p:cNvSpPr>
          <p:nvPr/>
        </p:nvSpPr>
        <p:spPr bwMode="auto">
          <a:xfrm>
            <a:off x="827088" y="47974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Duplicate all crossing edges using the AVT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8355-C14D-47FD-A8EA-DCA274471FD0}" type="slidenum">
              <a:rPr lang="en-US"/>
              <a:pPr/>
              <a:t>109</a:t>
            </a:fld>
            <a:endParaRPr lang="en-US"/>
          </a:p>
        </p:txBody>
      </p:sp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Graph Partitioning</a:t>
            </a: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73453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latin typeface="Calibri" pitchFamily="34" charset="0"/>
              </a:rPr>
              <a:t>How many blocks to add a small number of edges?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latin typeface="Calibri" pitchFamily="34" charset="0"/>
              </a:rPr>
              <a:t>Few -&gt; fewer crossing edges, but larger groups (more edges for aligning)</a:t>
            </a:r>
            <a:endParaRPr lang="el-GR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250825" y="1628775"/>
            <a:ext cx="691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NP complete -&gt; heuristics</a:t>
            </a:r>
            <a:endParaRPr lang="el-GR">
              <a:latin typeface="Calibri" pitchFamily="34" charset="0"/>
            </a:endParaRPr>
          </a:p>
        </p:txBody>
      </p:sp>
      <p:pic>
        <p:nvPicPr>
          <p:cNvPr id="427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205038"/>
            <a:ext cx="66960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70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997200"/>
            <a:ext cx="67325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70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292600"/>
            <a:ext cx="468153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F538-6756-41F5-9560-0E32976DC4EA}" type="slidenum">
              <a:rPr lang="en-US"/>
              <a:pPr/>
              <a:t>11</a:t>
            </a:fld>
            <a:endParaRPr lang="en-US"/>
          </a:p>
        </p:txBody>
      </p:sp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Adversary Knowledge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7489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Vertex Refinement Queries</a:t>
            </a:r>
          </a:p>
          <a:p>
            <a:pPr marL="342900" indent="-342900" algn="just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Subgraph Queries</a:t>
            </a:r>
          </a:p>
          <a:p>
            <a:pPr marL="342900" indent="-342900" algn="just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Hub Fingerprint Queries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ED0B-6B9E-494B-A524-695982DDF2F2}" type="slidenum">
              <a:rPr lang="en-US"/>
              <a:pPr/>
              <a:t>110</a:t>
            </a:fld>
            <a:endParaRPr lang="en-US"/>
          </a:p>
        </p:txBody>
      </p:sp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Graph Partitioning</a:t>
            </a:r>
          </a:p>
        </p:txBody>
      </p:sp>
      <p:pic>
        <p:nvPicPr>
          <p:cNvPr id="441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61214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4E85-C884-454E-A13C-9C6EF5B39285}" type="slidenum">
              <a:rPr lang="en-US"/>
              <a:pPr/>
              <a:t>111</a:t>
            </a:fld>
            <a:endParaRPr lang="en-US"/>
          </a:p>
        </p:txBody>
      </p:sp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Algorithm: Graph Partitioning</a:t>
            </a:r>
          </a:p>
        </p:txBody>
      </p:sp>
      <p:pic>
        <p:nvPicPr>
          <p:cNvPr id="443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149475"/>
            <a:ext cx="5761038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75612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Find all frequent subgraphs (first group!)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Try to expand them until the cost becomes worst, in which case start a new group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6A76-AF0D-4569-A8E8-934FB8CA5E51}" type="slidenum">
              <a:rPr lang="en-US"/>
              <a:pPr/>
              <a:t>112</a:t>
            </a:fld>
            <a:endParaRPr lang="en-US"/>
          </a:p>
        </p:txBody>
      </p:sp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539750" y="765175"/>
            <a:ext cx="75612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Example:</a:t>
            </a:r>
          </a:p>
          <a:p>
            <a:r>
              <a:rPr lang="en-US" sz="1600">
                <a:latin typeface="Calibri" pitchFamily="34" charset="0"/>
              </a:rPr>
              <a:t>Individually satisfy 2-automorphism</a:t>
            </a:r>
          </a:p>
          <a:p>
            <a:r>
              <a:rPr lang="en-US" sz="1600">
                <a:latin typeface="Calibri" pitchFamily="34" charset="0"/>
              </a:rPr>
              <a:t>Assume that an adversary knows that sub-graph Q4 exists around target Bob at both time T1 and T2.</a:t>
            </a:r>
          </a:p>
          <a:p>
            <a:r>
              <a:rPr lang="en-US" sz="1600">
                <a:latin typeface="Calibri" pitchFamily="34" charset="0"/>
              </a:rPr>
              <a:t>At time T1, an adversary knows that there are two candidates vertices (2, 7)</a:t>
            </a:r>
          </a:p>
          <a:p>
            <a:r>
              <a:rPr lang="en-US" sz="1600">
                <a:latin typeface="Calibri" pitchFamily="34" charset="0"/>
              </a:rPr>
              <a:t>Similarly, at time T2, there are still two candidates  (4, 7)</a:t>
            </a:r>
          </a:p>
          <a:p>
            <a:r>
              <a:rPr lang="en-US" sz="1600">
                <a:latin typeface="Calibri" pitchFamily="34" charset="0"/>
              </a:rPr>
              <a:t>Since Bob exists at both T1 and T2, vertex 7 corresponds to Bob</a:t>
            </a:r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708275"/>
            <a:ext cx="44656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9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152775"/>
            <a:ext cx="151288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Dynamic Releases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B701-F5EB-424C-9A33-124223E735B6}" type="slidenum">
              <a:rPr lang="en-US"/>
              <a:pPr/>
              <a:t>113</a:t>
            </a:fld>
            <a:endParaRPr lang="en-US"/>
          </a:p>
        </p:txBody>
      </p:sp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755650" y="1268413"/>
            <a:ext cx="7561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Remove all vertex IDs, or permute vertex IDs randomly (so, a given vertexID does not correspond to the same entity in different publications).</a:t>
            </a:r>
          </a:p>
          <a:p>
            <a:r>
              <a:rPr lang="en-US">
                <a:latin typeface="Calibri" pitchFamily="34" charset="0"/>
              </a:rPr>
              <a:t>Impossible to conduct proper data analysis. </a:t>
            </a:r>
          </a:p>
          <a:p>
            <a:r>
              <a:rPr lang="en-US">
                <a:latin typeface="Calibri" pitchFamily="34" charset="0"/>
              </a:rPr>
              <a:t>Instead, </a:t>
            </a:r>
            <a:r>
              <a:rPr lang="en-US" b="1">
                <a:solidFill>
                  <a:srgbClr val="FF3399"/>
                </a:solidFill>
                <a:latin typeface="Calibri" pitchFamily="34" charset="0"/>
              </a:rPr>
              <a:t>vertex ID generalization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Dynamic Releases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900113" y="2781300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For simplicity, no vertex insertions or deletions in different releases (set of all vertex IDs remains unchanged)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4FC-971E-4DAB-A2F9-14921A9E885E}" type="slidenum">
              <a:rPr lang="en-US"/>
              <a:pPr/>
              <a:t>114</a:t>
            </a:fld>
            <a:endParaRPr lang="en-US"/>
          </a:p>
        </p:txBody>
      </p:sp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ID Generalization</a:t>
            </a: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900113" y="1125538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Given a series of s publications, vertex </a:t>
            </a:r>
            <a:r>
              <a:rPr lang="en-US" i="1">
                <a:latin typeface="Calibri" pitchFamily="34" charset="0"/>
              </a:rPr>
              <a:t>v</a:t>
            </a:r>
            <a:r>
              <a:rPr lang="en-US">
                <a:latin typeface="Calibri" pitchFamily="34" charset="0"/>
              </a:rPr>
              <a:t>  cannot be identified with a probability higher than 1/k if:</a:t>
            </a:r>
          </a:p>
        </p:txBody>
      </p:sp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36838"/>
            <a:ext cx="39433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773238"/>
            <a:ext cx="53276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789363"/>
            <a:ext cx="3505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05263"/>
            <a:ext cx="3476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4221163"/>
            <a:ext cx="1352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7B6-47C6-42EF-B85D-C7610E917BE9}" type="slidenum">
              <a:rPr lang="en-US"/>
              <a:pPr/>
              <a:t>115</a:t>
            </a:fld>
            <a:endParaRPr lang="en-US"/>
          </a:p>
        </p:txBody>
      </p:sp>
      <p:sp>
        <p:nvSpPr>
          <p:cNvPr id="435202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ID Generalization: Algorithm</a:t>
            </a:r>
          </a:p>
        </p:txBody>
      </p:sp>
      <p:pic>
        <p:nvPicPr>
          <p:cNvPr id="435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1666875"/>
            <a:ext cx="5048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6CA8-C566-4B8A-8EB1-A47D4EE1337E}" type="slidenum">
              <a:rPr lang="en-US"/>
              <a:pPr/>
              <a:t>116</a:t>
            </a:fld>
            <a:endParaRPr lang="en-US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ID Generalization: Cost</a:t>
            </a:r>
          </a:p>
        </p:txBody>
      </p:sp>
      <p:pic>
        <p:nvPicPr>
          <p:cNvPr id="437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276475"/>
            <a:ext cx="5105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F4C-3BF9-459C-90E1-E15FEA137708}" type="slidenum">
              <a:rPr lang="en-US"/>
              <a:pPr/>
              <a:t>117</a:t>
            </a:fld>
            <a:endParaRPr lang="en-US"/>
          </a:p>
        </p:txBody>
      </p:sp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Insertion and Deletion 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755650" y="2060575"/>
            <a:ext cx="73453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(Deletion) There is a vertex ID v that exists in G'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but not in G'</a:t>
            </a:r>
            <a:r>
              <a:rPr lang="en-US" baseline="-25000">
                <a:latin typeface="Calibri" pitchFamily="34" charset="0"/>
              </a:rPr>
              <a:t>t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Find an arbitrary vertex ID u that exists in both</a:t>
            </a:r>
          </a:p>
          <a:p>
            <a:r>
              <a:rPr lang="en-US">
                <a:latin typeface="Calibri" pitchFamily="34" charset="0"/>
              </a:rPr>
              <a:t>Insert v in the generalized vertex ID of u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(Insertion) There is a vertex ID v that exists in G'</a:t>
            </a:r>
            <a:r>
              <a:rPr lang="en-US" baseline="-25000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but not in G'</a:t>
            </a:r>
            <a:r>
              <a:rPr lang="en-US" baseline="-25000">
                <a:latin typeface="Calibri" pitchFamily="34" charset="0"/>
              </a:rPr>
              <a:t>1</a:t>
            </a:r>
          </a:p>
          <a:p>
            <a:r>
              <a:rPr lang="en-US">
                <a:latin typeface="Calibri" pitchFamily="34" charset="0"/>
              </a:rPr>
              <a:t>Assume that instance I contains v in AVT A</a:t>
            </a:r>
            <a:r>
              <a:rPr lang="en-US" baseline="-25000">
                <a:latin typeface="Calibri" pitchFamily="34" charset="0"/>
              </a:rPr>
              <a:t>t</a:t>
            </a:r>
          </a:p>
          <a:p>
            <a:r>
              <a:rPr lang="en-US">
                <a:latin typeface="Calibri" pitchFamily="34" charset="0"/>
              </a:rPr>
              <a:t>For each vertex u in I, insert v in the  generalized vertex ID of 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12D4-741E-4FE7-838A-9C2057BD2D4F}" type="slidenum">
              <a:rPr lang="en-US"/>
              <a:pPr/>
              <a:t>118</a:t>
            </a:fld>
            <a:endParaRPr lang="en-US"/>
          </a:p>
        </p:txBody>
      </p:sp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Evaluation </a:t>
            </a:r>
          </a:p>
        </p:txBody>
      </p:sp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755650" y="2060575"/>
            <a:ext cx="73453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Prefuse (129 nodes, 161 edges)</a:t>
            </a:r>
          </a:p>
          <a:p>
            <a:r>
              <a:rPr lang="en-US">
                <a:latin typeface="Calibri" pitchFamily="34" charset="0"/>
              </a:rPr>
              <a:t>Co-author graph (7995 authors in database and theory, 10055 edges)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Synthetic</a:t>
            </a:r>
          </a:p>
          <a:p>
            <a:r>
              <a:rPr lang="en-US">
                <a:latin typeface="Calibri" pitchFamily="34" charset="0"/>
              </a:rPr>
              <a:t>Erdos Renyi 1000 nodes</a:t>
            </a:r>
          </a:p>
          <a:p>
            <a:r>
              <a:rPr lang="en-US">
                <a:latin typeface="Calibri" pitchFamily="34" charset="0"/>
              </a:rPr>
              <a:t>Scale free, </a:t>
            </a:r>
            <a:r>
              <a:rPr lang="el-GR">
                <a:latin typeface="Calibri" pitchFamily="34" charset="0"/>
              </a:rPr>
              <a:t>2 &lt; γ &lt; 3</a:t>
            </a:r>
          </a:p>
          <a:p>
            <a:endParaRPr lang="el-GR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All k = 10 degree anonymous, but no sub-graph anonymous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20FB-5C63-48E1-A512-3F3240E0E738}" type="slidenum">
              <a:rPr lang="en-US"/>
              <a:pPr/>
              <a:t>119</a:t>
            </a:fld>
            <a:endParaRPr lang="en-US"/>
          </a:p>
        </p:txBody>
      </p:sp>
      <p:sp>
        <p:nvSpPr>
          <p:cNvPr id="379910" name="Text Box 6"/>
          <p:cNvSpPr txBox="1">
            <a:spLocks noChangeArrowheads="1"/>
          </p:cNvSpPr>
          <p:nvPr/>
        </p:nvSpPr>
        <p:spPr bwMode="auto">
          <a:xfrm>
            <a:off x="1187450" y="2349500"/>
            <a:ext cx="633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Questions?</a:t>
            </a:r>
            <a:endParaRPr lang="el-GR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78C-56F2-413F-B4F1-38DCCC9FF643}" type="slidenum">
              <a:rPr lang="en-US"/>
              <a:pPr/>
              <a:t>12</a:t>
            </a:fld>
            <a:endParaRPr lang="en-US"/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Refinement Queries</a:t>
            </a: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8135938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class of queries of increasing power which report </a:t>
            </a:r>
            <a:r>
              <a:rPr lang="en-US">
                <a:solidFill>
                  <a:srgbClr val="CC0000"/>
                </a:solidFill>
                <a:latin typeface="Calibri" pitchFamily="34" charset="0"/>
              </a:rPr>
              <a:t>on the local structure of the graph around a node</a:t>
            </a:r>
            <a:r>
              <a:rPr lang="en-US">
                <a:latin typeface="Calibri" pitchFamily="34" charset="0"/>
              </a:rPr>
              <a:t>. 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The weakest knowledge query, 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H</a:t>
            </a:r>
            <a:r>
              <a:rPr lang="en-US" sz="2000" b="1" baseline="-25000">
                <a:solidFill>
                  <a:srgbClr val="FF3399"/>
                </a:solidFill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, simply returns the label of the node. </a:t>
            </a:r>
          </a:p>
          <a:p>
            <a:pPr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H</a:t>
            </a:r>
            <a:r>
              <a:rPr lang="en-US" sz="2000" b="1" baseline="-25000">
                <a:solidFill>
                  <a:srgbClr val="FF3399"/>
                </a:solidFill>
                <a:latin typeface="Calibri" pitchFamily="34" charset="0"/>
              </a:rPr>
              <a:t>1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(x)</a:t>
            </a:r>
            <a:r>
              <a:rPr lang="en-US">
                <a:latin typeface="Calibri" pitchFamily="34" charset="0"/>
              </a:rPr>
              <a:t> returns the degree of x, 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000" b="1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H</a:t>
            </a:r>
            <a:r>
              <a:rPr lang="en-US" sz="2000" b="1" baseline="-25000">
                <a:solidFill>
                  <a:srgbClr val="FF3399"/>
                </a:solidFill>
                <a:latin typeface="Calibri" pitchFamily="34" charset="0"/>
              </a:rPr>
              <a:t>2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(x)</a:t>
            </a:r>
            <a:r>
              <a:rPr lang="en-US">
                <a:latin typeface="Calibri" pitchFamily="34" charset="0"/>
              </a:rPr>
              <a:t> returns the multiset of each neighbors’ degree,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H</a:t>
            </a:r>
            <a:r>
              <a:rPr lang="en-US" sz="2000" b="1" baseline="-25000">
                <a:solidFill>
                  <a:srgbClr val="FF3399"/>
                </a:solidFill>
                <a:latin typeface="Calibri" pitchFamily="34" charset="0"/>
              </a:rPr>
              <a:t>i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(x)</a:t>
            </a:r>
            <a:r>
              <a:rPr lang="en-US">
                <a:latin typeface="Calibri" pitchFamily="34" charset="0"/>
              </a:rPr>
              <a:t> returns the multiset of values which are the result of evaluating H</a:t>
            </a:r>
            <a:r>
              <a:rPr lang="en-US" baseline="-25000">
                <a:latin typeface="Calibri" pitchFamily="34" charset="0"/>
              </a:rPr>
              <a:t>i-1</a:t>
            </a:r>
            <a:r>
              <a:rPr lang="en-US">
                <a:latin typeface="Calibri" pitchFamily="34" charset="0"/>
              </a:rPr>
              <a:t> on the nodes adjacent to x</a:t>
            </a:r>
          </a:p>
        </p:txBody>
      </p:sp>
      <p:pic>
        <p:nvPicPr>
          <p:cNvPr id="316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97152"/>
            <a:ext cx="61928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CE4B-62FA-47C3-B5C0-C95B0EB97A60}" type="slidenum">
              <a:rPr lang="en-US"/>
              <a:pPr/>
              <a:t>13</a:t>
            </a:fld>
            <a:endParaRPr lang="en-US"/>
          </a:p>
        </p:txBody>
      </p:sp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Refinement Queries II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pic>
        <p:nvPicPr>
          <p:cNvPr id="318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916113"/>
            <a:ext cx="59039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312-0176-4878-A6EA-8690E879C4F4}" type="slidenum">
              <a:rPr lang="en-US"/>
              <a:pPr/>
              <a:t>14</a:t>
            </a:fld>
            <a:endParaRPr lang="en-US"/>
          </a:p>
        </p:txBody>
      </p:sp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Vertex Refinement Queries III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7991475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DEFINITION 2 (RELATIVE EQUIVALENCE). Two nodes x, y in a graph are equivalent relative to H</a:t>
            </a:r>
            <a:r>
              <a:rPr lang="en-US" b="1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, denoted x </a:t>
            </a:r>
            <a:r>
              <a:rPr lang="en-US" b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 </a:t>
            </a:r>
            <a:r>
              <a:rPr lang="en-US" b="1" baseline="-25000">
                <a:solidFill>
                  <a:schemeClr val="bg1"/>
                </a:solidFill>
                <a:latin typeface="Calibri" pitchFamily="34" charset="0"/>
              </a:rPr>
              <a:t>Hi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y, if and only if H</a:t>
            </a:r>
            <a:r>
              <a:rPr lang="en-US" b="1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(x) = H</a:t>
            </a:r>
            <a:r>
              <a:rPr lang="en-US" b="1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(y).</a:t>
            </a:r>
          </a:p>
        </p:txBody>
      </p:sp>
      <p:pic>
        <p:nvPicPr>
          <p:cNvPr id="3205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141663"/>
            <a:ext cx="86756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576" y="5301208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3399"/>
                </a:solidFill>
                <a:latin typeface="Calibri" pitchFamily="34" charset="0"/>
              </a:rPr>
              <a:t>H* </a:t>
            </a:r>
            <a:r>
              <a:rPr lang="en-US" dirty="0">
                <a:latin typeface="Calibri" pitchFamily="34" charset="0"/>
              </a:rPr>
              <a:t>Iterative computation of H until no new vertices are distinguished.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052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Basis of graph isomorphism algorithms (equivalence with H* likely to coincide with </a:t>
            </a:r>
            <a:r>
              <a:rPr lang="en-US" dirty="0" err="1" smtClean="0"/>
              <a:t>automorphism</a:t>
            </a:r>
            <a:r>
              <a:rPr lang="en-US" dirty="0" smtClean="0"/>
              <a:t> equivalence)</a:t>
            </a:r>
            <a:endParaRPr lang="el-G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2348880"/>
            <a:ext cx="80645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en-US" sz="2000" dirty="0">
                <a:solidFill>
                  <a:srgbClr val="0033CC"/>
                </a:solidFill>
              </a:rPr>
              <a:t>Proposition: Let x, x' </a:t>
            </a:r>
            <a:r>
              <a:rPr lang="en-US" sz="2000" dirty="0">
                <a:solidFill>
                  <a:srgbClr val="0033CC"/>
                </a:solidFill>
                <a:sym typeface="Symbol" pitchFamily="18" charset="2"/>
              </a:rPr>
              <a:t> V, if x </a:t>
            </a:r>
            <a:r>
              <a:rPr lang="en-US" sz="2000" b="1" dirty="0">
                <a:solidFill>
                  <a:srgbClr val="0033CC"/>
                </a:solidFill>
                <a:sym typeface="Symbol" pitchFamily="18" charset="2"/>
              </a:rPr>
              <a:t> </a:t>
            </a:r>
            <a:r>
              <a:rPr lang="en-US" sz="2000" baseline="-25000" dirty="0">
                <a:solidFill>
                  <a:srgbClr val="0033CC"/>
                </a:solidFill>
              </a:rPr>
              <a:t>Hi</a:t>
            </a:r>
            <a:r>
              <a:rPr lang="en-US" sz="2000" dirty="0">
                <a:solidFill>
                  <a:srgbClr val="0033CC"/>
                </a:solidFill>
              </a:rPr>
              <a:t> x', then </a:t>
            </a:r>
            <a:r>
              <a:rPr lang="en-US" sz="2000" dirty="0" err="1">
                <a:solidFill>
                  <a:srgbClr val="0033CC"/>
                </a:solidFill>
              </a:rPr>
              <a:t>cand</a:t>
            </a:r>
            <a:r>
              <a:rPr lang="en-US" sz="2000" baseline="-25000" dirty="0" err="1">
                <a:solidFill>
                  <a:srgbClr val="0033CC"/>
                </a:solidFill>
              </a:rPr>
              <a:t>Hi</a:t>
            </a:r>
            <a:r>
              <a:rPr lang="en-US" sz="2000" dirty="0">
                <a:solidFill>
                  <a:srgbClr val="0033CC"/>
                </a:solidFill>
              </a:rPr>
              <a:t>(x) = </a:t>
            </a:r>
            <a:r>
              <a:rPr lang="en-US" sz="2000" dirty="0" err="1">
                <a:solidFill>
                  <a:srgbClr val="0033CC"/>
                </a:solidFill>
              </a:rPr>
              <a:t>cand</a:t>
            </a:r>
            <a:r>
              <a:rPr lang="en-US" sz="2000" baseline="-25000" dirty="0" err="1">
                <a:solidFill>
                  <a:srgbClr val="0033CC"/>
                </a:solidFill>
              </a:rPr>
              <a:t>Hi</a:t>
            </a:r>
            <a:r>
              <a:rPr lang="en-US" sz="2000" dirty="0">
                <a:solidFill>
                  <a:srgbClr val="0033CC"/>
                </a:solidFill>
              </a:rPr>
              <a:t>(x')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AA61-60EB-4476-9E40-30007793AE9B}" type="slidenum">
              <a:rPr lang="en-US"/>
              <a:pPr/>
              <a:t>15</a:t>
            </a:fld>
            <a:endParaRPr lang="en-US"/>
          </a:p>
        </p:txBody>
      </p:sp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Subgraph Queries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611188" y="1628775"/>
            <a:ext cx="806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Limitation of vertex refinement: </a:t>
            </a:r>
          </a:p>
          <a:p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complete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information</a:t>
            </a:r>
            <a:r>
              <a:rPr lang="en-US" dirty="0">
                <a:latin typeface="Calibri" pitchFamily="34" charset="0"/>
              </a:rPr>
              <a:t> about the nodes adjacent to the target (closed-world).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arbitrarily large </a:t>
            </a:r>
            <a:r>
              <a:rPr lang="en-US" dirty="0" err="1">
                <a:latin typeface="Calibri" pitchFamily="34" charset="0"/>
              </a:rPr>
              <a:t>subgraphs</a:t>
            </a:r>
            <a:r>
              <a:rPr lang="en-US" dirty="0">
                <a:latin typeface="Calibri" pitchFamily="34" charset="0"/>
              </a:rPr>
              <a:t> around a node if that node is highly connected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sz="1600" dirty="0">
                <a:latin typeface="Calibri" pitchFamily="34" charset="0"/>
              </a:rPr>
              <a:t>E.g</a:t>
            </a:r>
            <a:r>
              <a:rPr lang="en-US" sz="1600" dirty="0" smtClean="0">
                <a:latin typeface="Calibri" pitchFamily="34" charset="0"/>
              </a:rPr>
              <a:t>., </a:t>
            </a:r>
            <a:r>
              <a:rPr lang="en-US" sz="1600" dirty="0">
                <a:latin typeface="Calibri" pitchFamily="34" charset="0"/>
              </a:rPr>
              <a:t>if H</a:t>
            </a:r>
            <a:r>
              <a:rPr lang="en-US" sz="1600" baseline="-25000" dirty="0">
                <a:latin typeface="Calibri" pitchFamily="34" charset="0"/>
              </a:rPr>
              <a:t>1</a:t>
            </a:r>
            <a:r>
              <a:rPr lang="en-US" sz="1600" dirty="0">
                <a:latin typeface="Calibri" pitchFamily="34" charset="0"/>
              </a:rPr>
              <a:t>(x) = 100 </a:t>
            </a:r>
            <a:r>
              <a:rPr lang="en-US" sz="1600" dirty="0" err="1">
                <a:latin typeface="Calibri" pitchFamily="34" charset="0"/>
              </a:rPr>
              <a:t>vs</a:t>
            </a:r>
            <a:r>
              <a:rPr lang="en-US" sz="1600" dirty="0">
                <a:latin typeface="Calibri" pitchFamily="34" charset="0"/>
              </a:rPr>
              <a:t> H</a:t>
            </a:r>
            <a:r>
              <a:rPr lang="en-US" sz="1600" baseline="-25000" dirty="0">
                <a:latin typeface="Calibri" pitchFamily="34" charset="0"/>
              </a:rPr>
              <a:t>1</a:t>
            </a:r>
            <a:r>
              <a:rPr lang="en-US" sz="1600" dirty="0">
                <a:latin typeface="Calibri" pitchFamily="34" charset="0"/>
              </a:rPr>
              <a:t>(y) = 2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539750" y="4149725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Subgraph</a:t>
            </a:r>
            <a:r>
              <a:rPr lang="en-US" dirty="0" smtClean="0">
                <a:latin typeface="Calibri" pitchFamily="34" charset="0"/>
              </a:rPr>
              <a:t> queries: class </a:t>
            </a:r>
            <a:r>
              <a:rPr lang="en-US" dirty="0">
                <a:latin typeface="Calibri" pitchFamily="34" charset="0"/>
              </a:rPr>
              <a:t>of queries about the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existence of a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subgraph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around the target node.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Measure their descriptive power by counting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 edge facts </a:t>
            </a:r>
            <a:r>
              <a:rPr lang="en-US" dirty="0">
                <a:latin typeface="Calibri" pitchFamily="34" charset="0"/>
              </a:rPr>
              <a:t>(# edges in the </a:t>
            </a:r>
            <a:r>
              <a:rPr lang="en-US" dirty="0" err="1">
                <a:latin typeface="Calibri" pitchFamily="34" charset="0"/>
              </a:rPr>
              <a:t>subgraph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42FB-893F-4DB4-82A4-D1376033FAFE}" type="slidenum">
              <a:rPr lang="en-US"/>
              <a:pPr/>
              <a:t>16</a:t>
            </a:fld>
            <a:endParaRPr lang="en-US"/>
          </a:p>
        </p:txBody>
      </p:sp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Subgraph Queries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Example: Three subgraph queries centered around Bob. </a:t>
            </a:r>
          </a:p>
        </p:txBody>
      </p:sp>
      <p:pic>
        <p:nvPicPr>
          <p:cNvPr id="326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989138"/>
            <a:ext cx="489743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205038"/>
            <a:ext cx="15843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611188" y="4221163"/>
            <a:ext cx="80645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>
                <a:latin typeface="Calibri" pitchFamily="34" charset="0"/>
              </a:rPr>
              <a:t>may correspond to </a:t>
            </a:r>
            <a:r>
              <a:rPr lang="en-US">
                <a:solidFill>
                  <a:srgbClr val="CC0000"/>
                </a:solidFill>
                <a:latin typeface="Calibri" pitchFamily="34" charset="0"/>
              </a:rPr>
              <a:t>different strategies</a:t>
            </a:r>
            <a:r>
              <a:rPr lang="en-US">
                <a:latin typeface="Calibri" pitchFamily="34" charset="0"/>
              </a:rPr>
              <a:t> of knowledge acquisition by the adversary. </a:t>
            </a:r>
          </a:p>
          <a:p>
            <a:pPr algn="just"/>
            <a:r>
              <a:rPr lang="en-US" sz="1600">
                <a:latin typeface="Calibri" pitchFamily="34" charset="0"/>
              </a:rPr>
              <a:t>including breadth-first exploration, induced subgraphs of radius 1 and 2. etc -- For a given number of edge facts, some queries are more effective at distinguishing individuals.</a:t>
            </a:r>
            <a:r>
              <a:rPr lang="en-US">
                <a:latin typeface="Calibri" pitchFamily="34" charset="0"/>
              </a:rPr>
              <a:t> 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solidFill>
                  <a:srgbClr val="CC0000"/>
                </a:solidFill>
                <a:latin typeface="Calibri" pitchFamily="34" charset="0"/>
              </a:rPr>
              <a:t>may be incomplete</a:t>
            </a:r>
            <a:r>
              <a:rPr lang="en-US">
                <a:latin typeface="Calibri" pitchFamily="34" charset="0"/>
              </a:rPr>
              <a:t> (open-world)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8742-FC25-4014-9DC5-2E34F9EB3827}" type="slidenum">
              <a:rPr lang="en-US"/>
              <a:pPr/>
              <a:t>17</a:t>
            </a:fld>
            <a:endParaRPr lang="en-US"/>
          </a:p>
        </p:txBody>
      </p:sp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Hub Fingeprint Queries</a:t>
            </a: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8064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Calibri" pitchFamily="34" charset="0"/>
              </a:rPr>
              <a:t>A </a:t>
            </a:r>
            <a:r>
              <a:rPr lang="en-US" b="1" dirty="0">
                <a:solidFill>
                  <a:srgbClr val="FF3399"/>
                </a:solidFill>
                <a:latin typeface="Calibri" pitchFamily="34" charset="0"/>
              </a:rPr>
              <a:t>hub</a:t>
            </a:r>
            <a:r>
              <a:rPr lang="en-US" dirty="0">
                <a:latin typeface="Calibri" pitchFamily="34" charset="0"/>
              </a:rPr>
              <a:t> is a node with high degree and high </a:t>
            </a:r>
            <a:r>
              <a:rPr lang="en-US" dirty="0" err="1">
                <a:latin typeface="Calibri" pitchFamily="34" charset="0"/>
              </a:rPr>
              <a:t>betweenness</a:t>
            </a:r>
            <a:r>
              <a:rPr lang="en-US" dirty="0">
                <a:latin typeface="Calibri" pitchFamily="34" charset="0"/>
              </a:rPr>
              <a:t> centrality (the proportion of shortest paths in the network that include the node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latin typeface="Calibri" pitchFamily="34" charset="0"/>
              </a:rPr>
              <a:t>Difficult to protect their identity</a:t>
            </a:r>
            <a:endParaRPr lang="en-US" dirty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</a:rPr>
              <a:t>A </a:t>
            </a:r>
            <a:r>
              <a:rPr lang="en-US" b="1" dirty="0">
                <a:solidFill>
                  <a:srgbClr val="FF3399"/>
                </a:solidFill>
                <a:latin typeface="Calibri" pitchFamily="34" charset="0"/>
              </a:rPr>
              <a:t>hub fingerprint</a:t>
            </a:r>
            <a:r>
              <a:rPr lang="en-US" dirty="0">
                <a:latin typeface="Calibri" pitchFamily="34" charset="0"/>
              </a:rPr>
              <a:t> for a target node x is a description of the connections of x </a:t>
            </a:r>
            <a:r>
              <a:rPr lang="en-US" dirty="0" smtClean="0">
                <a:latin typeface="Calibri" pitchFamily="34" charset="0"/>
              </a:rPr>
              <a:t>(distance) to </a:t>
            </a:r>
            <a:r>
              <a:rPr lang="en-US" dirty="0">
                <a:latin typeface="Calibri" pitchFamily="34" charset="0"/>
              </a:rPr>
              <a:t>a set of designated hubs in the network. </a:t>
            </a: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 err="1">
                <a:latin typeface="Calibri" pitchFamily="34" charset="0"/>
              </a:rPr>
              <a:t>F</a:t>
            </a:r>
            <a:r>
              <a:rPr lang="en-US" baseline="-25000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(x) hub fingerprint of x to a set of designated hubs, where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limit on the maximum distance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4DCA-1945-4B90-8857-8D949E03CFB5}" type="slidenum">
              <a:rPr lang="en-US"/>
              <a:pPr/>
              <a:t>18</a:t>
            </a:fld>
            <a:endParaRPr lang="en-US"/>
          </a:p>
        </p:txBody>
      </p:sp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Hub Fingeprint Queries</a:t>
            </a:r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23850" y="4365625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>
                <a:latin typeface="Calibri" pitchFamily="34" charset="0"/>
              </a:rPr>
              <a:t>Hubs: Dave and Ed </a:t>
            </a:r>
          </a:p>
          <a:p>
            <a:pPr algn="just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(Fred) = (1; 0) </a:t>
            </a:r>
          </a:p>
          <a:p>
            <a:pPr algn="just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(Fred) = (1; 2)</a:t>
            </a:r>
          </a:p>
        </p:txBody>
      </p:sp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196975"/>
            <a:ext cx="33829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3491880" y="4221088"/>
            <a:ext cx="4608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both an open and a closed world. </a:t>
            </a: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3563938" y="4652963"/>
            <a:ext cx="52562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>
                <a:latin typeface="Calibri" pitchFamily="34" charset="0"/>
              </a:rPr>
              <a:t>Example:</a:t>
            </a:r>
          </a:p>
          <a:p>
            <a:pPr algn="just"/>
            <a:r>
              <a:rPr lang="en-US" sz="1600" i="1">
                <a:latin typeface="Calibri" pitchFamily="34" charset="0"/>
              </a:rPr>
              <a:t>open world</a:t>
            </a:r>
            <a:r>
              <a:rPr lang="en-US" sz="1600">
                <a:latin typeface="Calibri" pitchFamily="34" charset="0"/>
              </a:rPr>
              <a:t>, if the adversary knows F</a:t>
            </a:r>
            <a:r>
              <a:rPr lang="en-US" sz="1600" baseline="-25000">
                <a:latin typeface="Calibri" pitchFamily="34" charset="0"/>
              </a:rPr>
              <a:t>1</a:t>
            </a:r>
            <a:r>
              <a:rPr lang="en-US" sz="1600">
                <a:latin typeface="Calibri" pitchFamily="34" charset="0"/>
              </a:rPr>
              <a:t>(Fred) = (1; 0) then nodes in the anonymized graph with F</a:t>
            </a:r>
            <a:r>
              <a:rPr lang="en-US" sz="1600" baseline="-25000">
                <a:latin typeface="Calibri" pitchFamily="34" charset="0"/>
              </a:rPr>
              <a:t>1 </a:t>
            </a:r>
            <a:r>
              <a:rPr lang="en-US" sz="1600">
                <a:latin typeface="Calibri" pitchFamily="34" charset="0"/>
              </a:rPr>
              <a:t>ﬁngerprints of (1; 0) or (1; 1) are both candidates for Fred.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C557-E02D-422C-B741-A623108632CF}" type="slidenum">
              <a:rPr lang="en-US"/>
              <a:pPr/>
              <a:t>19</a:t>
            </a:fld>
            <a:endParaRPr lang="en-US"/>
          </a:p>
        </p:txBody>
      </p:sp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179512" y="54868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Comparison of the Knowledge Models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4978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solidFill>
                  <a:srgbClr val="FF3399"/>
                </a:solidFill>
                <a:latin typeface="Calibri" pitchFamily="34" charset="0"/>
              </a:rPr>
              <a:t>Expressiveness:</a:t>
            </a:r>
            <a:r>
              <a:rPr lang="en-US">
                <a:latin typeface="Calibri" pitchFamily="34" charset="0"/>
              </a:rPr>
              <a:t> </a:t>
            </a:r>
          </a:p>
          <a:p>
            <a:pPr algn="just"/>
            <a:r>
              <a:rPr lang="en-US">
                <a:latin typeface="Calibri" pitchFamily="34" charset="0"/>
              </a:rPr>
              <a:t>Vertex refinement queries provide complete information about node degree. </a:t>
            </a:r>
          </a:p>
          <a:p>
            <a:pPr algn="just"/>
            <a:r>
              <a:rPr lang="en-US">
                <a:latin typeface="Calibri" pitchFamily="34" charset="0"/>
              </a:rPr>
              <a:t>A subgraph query can never express H</a:t>
            </a:r>
            <a:r>
              <a:rPr lang="en-US" baseline="-25000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 because subgraph queries are existential and cannot assert exact degree constraints or the absence of edges in a graph. </a:t>
            </a:r>
          </a:p>
          <a:p>
            <a:pPr algn="just"/>
            <a:endParaRPr lang="en-US">
              <a:solidFill>
                <a:srgbClr val="FF3399"/>
              </a:solidFill>
              <a:latin typeface="Calibri" pitchFamily="34" charset="0"/>
            </a:endParaRPr>
          </a:p>
          <a:p>
            <a:pPr algn="just"/>
            <a:r>
              <a:rPr lang="en-US">
                <a:solidFill>
                  <a:srgbClr val="FF3399"/>
                </a:solidFill>
                <a:latin typeface="Calibri" pitchFamily="34" charset="0"/>
              </a:rPr>
              <a:t>Complexity</a:t>
            </a:r>
            <a:r>
              <a:rPr lang="en-US">
                <a:latin typeface="Calibri" pitchFamily="34" charset="0"/>
              </a:rPr>
              <a:t> Computing: </a:t>
            </a:r>
          </a:p>
          <a:p>
            <a:pPr algn="just"/>
            <a:r>
              <a:rPr lang="en-US">
                <a:latin typeface="Calibri" pitchFamily="34" charset="0"/>
              </a:rPr>
              <a:t>H* is linear in the number of edges,</a:t>
            </a:r>
          </a:p>
          <a:p>
            <a:pPr algn="just"/>
            <a:r>
              <a:rPr lang="en-US">
                <a:latin typeface="Calibri" pitchFamily="34" charset="0"/>
              </a:rPr>
              <a:t>Subgraph queries  can be NP-hard in the number of edge facts, (requires finding all isomorphic subgraphs in the input graph) </a:t>
            </a:r>
          </a:p>
          <a:p>
            <a:pPr algn="just"/>
            <a:endParaRPr lang="en-US">
              <a:solidFill>
                <a:srgbClr val="FF3399"/>
              </a:solidFill>
              <a:latin typeface="Calibri" pitchFamily="34" charset="0"/>
            </a:endParaRP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250825" y="4797425"/>
            <a:ext cx="849788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>
                <a:latin typeface="Calibri" pitchFamily="34" charset="0"/>
              </a:rPr>
              <a:t>Both have well-studied </a:t>
            </a:r>
            <a:r>
              <a:rPr lang="en-US" i="1">
                <a:latin typeface="Calibri" pitchFamily="34" charset="0"/>
              </a:rPr>
              <a:t>logical foundations</a:t>
            </a:r>
            <a:r>
              <a:rPr lang="en-US">
                <a:latin typeface="Calibri" pitchFamily="34" charset="0"/>
              </a:rPr>
              <a:t>: </a:t>
            </a:r>
          </a:p>
          <a:p>
            <a:pPr algn="just"/>
            <a:r>
              <a:rPr lang="en-US" sz="1600">
                <a:latin typeface="Calibri" pitchFamily="34" charset="0"/>
              </a:rPr>
              <a:t>H</a:t>
            </a:r>
            <a:r>
              <a:rPr lang="en-US" sz="1600" baseline="-25000">
                <a:latin typeface="Calibri" pitchFamily="34" charset="0"/>
              </a:rPr>
              <a:t>i</a:t>
            </a:r>
            <a:r>
              <a:rPr lang="en-US" sz="1600">
                <a:latin typeface="Calibri" pitchFamily="34" charset="0"/>
              </a:rPr>
              <a:t> knowledge corresponds to first order logic with counting quantiﬁers, restricted to i variables. </a:t>
            </a:r>
          </a:p>
          <a:p>
            <a:pPr algn="just"/>
            <a:endParaRPr lang="en-US" sz="1600">
              <a:latin typeface="Calibri" pitchFamily="34" charset="0"/>
            </a:endParaRPr>
          </a:p>
          <a:p>
            <a:pPr algn="just"/>
            <a:r>
              <a:rPr lang="en-US" sz="1600">
                <a:latin typeface="Calibri" pitchFamily="34" charset="0"/>
              </a:rPr>
              <a:t>Subgraph queries can be expressed as conjunctive queries with inequalities. The number of edge facts corresponds to the  number of subgoals in the query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F73-8948-4DC6-95EB-B41BE328FB8F}" type="slidenum">
              <a:rPr lang="en-US"/>
              <a:pPr/>
              <a:t>2</a:t>
            </a:fld>
            <a:endParaRPr lang="en-US"/>
          </a:p>
        </p:txBody>
      </p:sp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683568" y="1700808"/>
            <a:ext cx="68410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en-US" sz="3200" dirty="0">
              <a:solidFill>
                <a:schemeClr val="accent2"/>
              </a:solidFill>
              <a:latin typeface="Calibri" pitchFamily="34" charset="0"/>
              <a:ea typeface="Batang" pitchFamily="18" charset="-127"/>
            </a:endParaRPr>
          </a:p>
          <a:p>
            <a:pPr algn="just"/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Methods based on k-anonymity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 k-candidate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 k-degree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 k-neighborhood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 k-</a:t>
            </a:r>
            <a:r>
              <a:rPr lang="en-US" sz="3200" dirty="0" err="1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automorphism</a:t>
            </a:r>
            <a:endParaRPr lang="en-US" sz="3200" dirty="0">
              <a:solidFill>
                <a:schemeClr val="accent2"/>
              </a:solidFill>
              <a:latin typeface="Calibri" pitchFamily="34" charset="0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Publishing Social Graphs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21F7-6318-4A73-9148-E261F20113CC}" type="slidenum">
              <a:rPr lang="en-US"/>
              <a:pPr/>
              <a:t>20</a:t>
            </a:fld>
            <a:endParaRPr lang="en-US"/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Disclosure in Real Networks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684213" y="1773238"/>
            <a:ext cx="71278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Study </a:t>
            </a:r>
            <a:r>
              <a:rPr lang="en-US" dirty="0">
                <a:latin typeface="Calibri" pitchFamily="34" charset="0"/>
              </a:rPr>
              <a:t>three networked data sets, drawn from diverse domains. 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For each data set,  consider </a:t>
            </a:r>
            <a:r>
              <a:rPr lang="en-US" b="1" dirty="0">
                <a:latin typeface="Calibri" pitchFamily="34" charset="0"/>
              </a:rPr>
              <a:t>each node in turn as a target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Assume </a:t>
            </a:r>
            <a:r>
              <a:rPr lang="en-US" b="1" dirty="0">
                <a:latin typeface="Calibri" pitchFamily="34" charset="0"/>
              </a:rPr>
              <a:t>the adversary computes </a:t>
            </a:r>
            <a:r>
              <a:rPr lang="en-US" dirty="0">
                <a:latin typeface="Calibri" pitchFamily="34" charset="0"/>
              </a:rPr>
              <a:t>a vertex refinement query, a </a:t>
            </a:r>
            <a:r>
              <a:rPr lang="en-US" dirty="0" err="1">
                <a:latin typeface="Calibri" pitchFamily="34" charset="0"/>
              </a:rPr>
              <a:t>subgraph</a:t>
            </a:r>
            <a:r>
              <a:rPr lang="en-US" dirty="0">
                <a:latin typeface="Calibri" pitchFamily="34" charset="0"/>
              </a:rPr>
              <a:t> query, or a hub fingerprint query on that node, and then compute the corresponding candidate set for that node. 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Report the distribution of candidate set sizes </a:t>
            </a:r>
            <a:r>
              <a:rPr lang="en-US" dirty="0">
                <a:latin typeface="Calibri" pitchFamily="34" charset="0"/>
              </a:rPr>
              <a:t>across the population of nodes to characterize how many nodes are protected and how many are identifiable.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9BD2-5DF3-43F7-A1D6-065C62DBE8DE}" type="slidenum">
              <a:rPr lang="en-US"/>
              <a:pPr/>
              <a:t>21</a:t>
            </a:fld>
            <a:endParaRPr lang="en-US"/>
          </a:p>
        </p:txBody>
      </p:sp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Disclosure in Real Networks</a:t>
            </a: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848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Hep-Th database:</a:t>
            </a:r>
            <a:r>
              <a:rPr lang="en-US">
                <a:latin typeface="Calibri" pitchFamily="34" charset="0"/>
              </a:rPr>
              <a:t> papers and authors in theoretical high-energy physics, from the arXiv archive, linked if at least two papers together. 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Enron dataset:</a:t>
            </a:r>
            <a:r>
              <a:rPr lang="en-US">
                <a:latin typeface="Calibri" pitchFamily="34" charset="0"/>
              </a:rPr>
              <a:t> from a corpus of email sent to and from managers at Enron Corporation -- Two individuals connected if they corresponded at least 5 times. 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Net-trace dataset:</a:t>
            </a:r>
            <a:r>
              <a:rPr lang="en-US">
                <a:latin typeface="Calibri" pitchFamily="34" charset="0"/>
              </a:rPr>
              <a:t> from an IP-level network trace collected at a major university. monitors traffic at the gateway; a bipartite graph between IP addresses internal to the institution, and external IP addresses.  </a:t>
            </a:r>
          </a:p>
          <a:p>
            <a:pPr algn="just"/>
            <a:r>
              <a:rPr lang="en-US">
                <a:latin typeface="Calibri" pitchFamily="34" charset="0"/>
              </a:rPr>
              <a:t>187 internal addresses from a single campus department and the 4026 external addresses to which at least 20 packets were sent on port 80 (http traffic).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latin typeface="Calibri" pitchFamily="34" charset="0"/>
              </a:rPr>
              <a:t>undirected edges, self-loops removed, eliminated a small percentage of disconnected nodes.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E35E-6EA8-4CDE-BE6B-4B33446177D0}" type="slidenum">
              <a:rPr lang="en-US"/>
              <a:pPr/>
              <a:t>22</a:t>
            </a:fld>
            <a:endParaRPr lang="en-US"/>
          </a:p>
        </p:txBody>
      </p:sp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</a:rPr>
              <a:t>Reidentification: Vertex Refinement I</a:t>
            </a:r>
          </a:p>
        </p:txBody>
      </p:sp>
      <p:pic>
        <p:nvPicPr>
          <p:cNvPr id="564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5401096" cy="50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1928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4A0-590F-4254-B7F4-891B4CFB279C}" type="slidenum">
              <a:rPr lang="en-US"/>
              <a:pPr/>
              <a:t>24</a:t>
            </a:fld>
            <a:endParaRPr lang="en-US"/>
          </a:p>
        </p:txBody>
      </p:sp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849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Reidentification: Vertex Refinement</a:t>
            </a: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79200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33CC"/>
                </a:solidFill>
                <a:latin typeface="Calibri" pitchFamily="34" charset="0"/>
              </a:rPr>
              <a:t>very low percentage of high-risk nodes under a reasonable assumption about adversary knowledge.</a:t>
            </a:r>
            <a:r>
              <a:rPr lang="en-US">
                <a:latin typeface="Calibri" pitchFamily="34" charset="0"/>
              </a:rPr>
              <a:t> </a:t>
            </a:r>
          </a:p>
          <a:p>
            <a:pPr algn="just"/>
            <a:r>
              <a:rPr lang="en-US">
                <a:latin typeface="Calibri" pitchFamily="34" charset="0"/>
              </a:rPr>
              <a:t>Two datasets meet that requirement for H1 (Hep-Th and Net-trace), but no datasets meet that requirement for H2.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solidFill>
                  <a:srgbClr val="0033CC"/>
                </a:solidFill>
                <a:latin typeface="Calibri" pitchFamily="34" charset="0"/>
              </a:rPr>
              <a:t>signiﬁcant variance across different datasets in their vulnerability</a:t>
            </a:r>
            <a:r>
              <a:rPr lang="en-US">
                <a:latin typeface="Calibri" pitchFamily="34" charset="0"/>
              </a:rPr>
              <a:t> to different adversary knowledge. 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solidFill>
                  <a:srgbClr val="0033CC"/>
                </a:solidFill>
                <a:latin typeface="Calibri" pitchFamily="34" charset="0"/>
              </a:rPr>
              <a:t>the most signiﬁcant change in re-identiﬁcation is from H1 to H2</a:t>
            </a:r>
            <a:r>
              <a:rPr lang="en-US">
                <a:latin typeface="Calibri" pitchFamily="34" charset="0"/>
              </a:rPr>
              <a:t>,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latin typeface="Calibri" pitchFamily="34" charset="0"/>
              </a:rPr>
              <a:t>Re-identiﬁcation tends to </a:t>
            </a:r>
            <a:r>
              <a:rPr lang="en-US">
                <a:solidFill>
                  <a:srgbClr val="0033CC"/>
                </a:solidFill>
                <a:latin typeface="Calibri" pitchFamily="34" charset="0"/>
              </a:rPr>
              <a:t>stabilize after H3</a:t>
            </a:r>
            <a:r>
              <a:rPr lang="en-US">
                <a:latin typeface="Calibri" pitchFamily="34" charset="0"/>
              </a:rPr>
              <a:t> — more information in the form of H4 does not lead to an observable increase in re-identiﬁcation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solidFill>
                  <a:srgbClr val="0033CC"/>
                </a:solidFill>
                <a:latin typeface="Calibri" pitchFamily="34" charset="0"/>
              </a:rPr>
              <a:t>a substantial number of nodes are not uniquely identiﬁed even with H4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34F9-88DA-4FBE-9E4C-7F7B89337C7A}" type="slidenum">
              <a:rPr lang="en-US"/>
              <a:pPr/>
              <a:t>25</a:t>
            </a:fld>
            <a:endParaRPr lang="en-US"/>
          </a:p>
        </p:txBody>
      </p:sp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</a:rPr>
              <a:t>Reidentification: Subgraph Queries I</a:t>
            </a:r>
          </a:p>
        </p:txBody>
      </p:sp>
      <p:pic>
        <p:nvPicPr>
          <p:cNvPr id="568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5751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4716463" y="981075"/>
            <a:ext cx="40322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 dirty="0" smtClean="0"/>
              <a:t>x -&gt; #edge facts</a:t>
            </a:r>
          </a:p>
          <a:p>
            <a:pPr algn="just"/>
            <a:r>
              <a:rPr lang="en-US" sz="1600" dirty="0" smtClean="0"/>
              <a:t>y -&gt; candidate set size (log scale)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Each point </a:t>
            </a:r>
            <a:r>
              <a:rPr lang="en-US" sz="1600" dirty="0" smtClean="0"/>
              <a:t>-&gt; </a:t>
            </a:r>
            <a:r>
              <a:rPr lang="en-US" sz="1600" dirty="0"/>
              <a:t>a </a:t>
            </a:r>
            <a:r>
              <a:rPr lang="en-US" sz="1600" dirty="0" err="1"/>
              <a:t>subgraph</a:t>
            </a:r>
            <a:r>
              <a:rPr lang="en-US" sz="1600" dirty="0"/>
              <a:t> query of a </a:t>
            </a:r>
            <a:r>
              <a:rPr lang="en-US" sz="1600" dirty="0" err="1"/>
              <a:t>speciﬁed</a:t>
            </a:r>
            <a:r>
              <a:rPr lang="en-US" sz="1600" dirty="0"/>
              <a:t> </a:t>
            </a:r>
            <a:r>
              <a:rPr lang="en-US" sz="1600" dirty="0" smtClean="0"/>
              <a:t>size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For a </a:t>
            </a:r>
            <a:r>
              <a:rPr lang="en-US" sz="1600" dirty="0" err="1"/>
              <a:t>ﬁxed</a:t>
            </a:r>
            <a:r>
              <a:rPr lang="en-US" sz="1600" dirty="0"/>
              <a:t> number of edge facts, </a:t>
            </a:r>
            <a:r>
              <a:rPr lang="en-US" sz="1600" dirty="0" smtClean="0"/>
              <a:t>many </a:t>
            </a:r>
            <a:r>
              <a:rPr lang="en-US" sz="1600" dirty="0"/>
              <a:t>possible </a:t>
            </a:r>
            <a:r>
              <a:rPr lang="en-US" sz="1600" dirty="0" err="1"/>
              <a:t>subgraph</a:t>
            </a:r>
            <a:r>
              <a:rPr lang="en-US" sz="1600" dirty="0"/>
              <a:t> queries.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smtClean="0">
                <a:solidFill>
                  <a:srgbClr val="CC0000"/>
                </a:solidFill>
              </a:rPr>
              <a:t>Degree </a:t>
            </a:r>
            <a:r>
              <a:rPr lang="en-US" sz="1600" dirty="0" err="1" smtClean="0">
                <a:solidFill>
                  <a:srgbClr val="CC0000"/>
                </a:solidFill>
              </a:rPr>
              <a:t>subgraphs</a:t>
            </a:r>
            <a:r>
              <a:rPr lang="en-US" sz="1600" dirty="0" smtClean="0">
                <a:solidFill>
                  <a:srgbClr val="CC0000"/>
                </a:solidFill>
              </a:rPr>
              <a:t>: </a:t>
            </a:r>
            <a:r>
              <a:rPr lang="en-US" sz="1600" dirty="0" smtClean="0"/>
              <a:t>breadth-</a:t>
            </a:r>
            <a:r>
              <a:rPr lang="en-US" sz="1600" dirty="0" err="1" smtClean="0"/>
              <a:t>ﬁrst</a:t>
            </a:r>
            <a:r>
              <a:rPr lang="en-US" sz="1600" dirty="0" smtClean="0"/>
              <a:t> </a:t>
            </a:r>
            <a:r>
              <a:rPr lang="en-US" sz="1600" dirty="0"/>
              <a:t>exploration </a:t>
            </a:r>
            <a:r>
              <a:rPr lang="en-US" sz="1600" dirty="0" smtClean="0"/>
              <a:t>(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>
                <a:solidFill>
                  <a:srgbClr val="CC0000"/>
                </a:solidFill>
              </a:rPr>
              <a:t>Sampled </a:t>
            </a:r>
            <a:r>
              <a:rPr lang="en-US" sz="1600" dirty="0" err="1" smtClean="0">
                <a:solidFill>
                  <a:srgbClr val="CC0000"/>
                </a:solidFill>
              </a:rPr>
              <a:t>subgraphs</a:t>
            </a:r>
            <a:r>
              <a:rPr lang="en-US" sz="1600" dirty="0" smtClean="0"/>
              <a:t>: random </a:t>
            </a:r>
            <a:r>
              <a:rPr lang="en-US" sz="1600" dirty="0" err="1"/>
              <a:t>subgraphs</a:t>
            </a:r>
            <a:r>
              <a:rPr lang="en-US" sz="1600" dirty="0"/>
              <a:t>, induced </a:t>
            </a:r>
            <a:r>
              <a:rPr lang="en-US" sz="1600" dirty="0" err="1"/>
              <a:t>subgraphs</a:t>
            </a:r>
            <a:r>
              <a:rPr lang="en-US" sz="1600" dirty="0"/>
              <a:t> of radius 1 and 2, and small dense </a:t>
            </a:r>
            <a:r>
              <a:rPr lang="en-US" sz="1600" dirty="0" smtClean="0"/>
              <a:t>structures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6C-00C0-453B-BC74-5A09BD333950}" type="slidenum">
              <a:rPr lang="en-US"/>
              <a:pPr/>
              <a:t>26</a:t>
            </a:fld>
            <a:endParaRPr lang="en-US"/>
          </a:p>
        </p:txBody>
      </p:sp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49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Reidentification: Subgraph Queries</a:t>
            </a: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799306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33CC"/>
                </a:solidFill>
                <a:latin typeface="Calibri" pitchFamily="34" charset="0"/>
              </a:rPr>
              <a:t>disclosure is substantially lower than for vertex reﬁnement queries</a:t>
            </a:r>
            <a:r>
              <a:rPr lang="en-US">
                <a:latin typeface="Calibri" pitchFamily="34" charset="0"/>
              </a:rPr>
              <a:t>. </a:t>
            </a:r>
          </a:p>
          <a:p>
            <a:pPr algn="just"/>
            <a:r>
              <a:rPr lang="en-US">
                <a:latin typeface="Calibri" pitchFamily="34" charset="0"/>
              </a:rPr>
              <a:t>To select candidate sets of size less than 10 requires a subgraph query of size 24 for Hep-Th, size 12 for Enron, and size 32 for Net-trace. 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latin typeface="Calibri" pitchFamily="34" charset="0"/>
              </a:rPr>
              <a:t>The </a:t>
            </a:r>
            <a:r>
              <a:rPr lang="en-US">
                <a:solidFill>
                  <a:srgbClr val="0033CC"/>
                </a:solidFill>
                <a:latin typeface="Calibri" pitchFamily="34" charset="0"/>
              </a:rPr>
              <a:t>smallest subgraph query</a:t>
            </a:r>
            <a:r>
              <a:rPr lang="en-US">
                <a:latin typeface="Calibri" pitchFamily="34" charset="0"/>
              </a:rPr>
              <a:t> </a:t>
            </a:r>
            <a:r>
              <a:rPr lang="en-US">
                <a:solidFill>
                  <a:srgbClr val="0033CC"/>
                </a:solidFill>
                <a:latin typeface="Calibri" pitchFamily="34" charset="0"/>
              </a:rPr>
              <a:t>resulting in a unique disclosure</a:t>
            </a:r>
            <a:r>
              <a:rPr lang="en-US">
                <a:latin typeface="Calibri" pitchFamily="34" charset="0"/>
              </a:rPr>
              <a:t> was size 36 for Hep-Th and 20 for Enron.  The smallest candidate set witnessed for Net-trace was size 2, which resulted from a query consisting of 88 edge facts.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solidFill>
                  <a:srgbClr val="0033CC"/>
                </a:solidFill>
                <a:latin typeface="Calibri" pitchFamily="34" charset="0"/>
              </a:rPr>
              <a:t>Breadth-ﬁrst exploration led to selective queries across all three datasets</a:t>
            </a:r>
            <a:r>
              <a:rPr lang="en-US">
                <a:latin typeface="Calibri" pitchFamily="34" charset="0"/>
              </a:rPr>
              <a:t>. </a:t>
            </a:r>
          </a:p>
          <a:p>
            <a:pPr algn="just"/>
            <a:r>
              <a:rPr lang="en-US">
                <a:latin typeface="Calibri" pitchFamily="34" charset="0"/>
              </a:rPr>
              <a:t>asserts lower bounds on the degree of nodes. </a:t>
            </a:r>
          </a:p>
          <a:p>
            <a:pPr algn="just"/>
            <a:r>
              <a:rPr lang="en-US">
                <a:latin typeface="Calibri" pitchFamily="34" charset="0"/>
              </a:rPr>
              <a:t>In Enron, the most selective subgraph queries witnessed; </a:t>
            </a:r>
          </a:p>
          <a:p>
            <a:pPr algn="just"/>
            <a:r>
              <a:rPr lang="en-US">
                <a:latin typeface="Calibri" pitchFamily="34" charset="0"/>
              </a:rPr>
              <a:t>for Hep-Th and Net-trace, the more selective subgraph queries asserted the existence of two nodes with a large set of common neighbors.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544522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an interesting open question is to determine, given a graph, and a fixed number of edge facts, the </a:t>
            </a:r>
            <a:r>
              <a:rPr lang="en-US" dirty="0" err="1" smtClean="0">
                <a:solidFill>
                  <a:srgbClr val="7030A0"/>
                </a:solidFill>
              </a:rPr>
              <a:t>subgraph</a:t>
            </a:r>
            <a:r>
              <a:rPr lang="en-US" dirty="0" smtClean="0">
                <a:solidFill>
                  <a:srgbClr val="7030A0"/>
                </a:solidFill>
              </a:rPr>
              <a:t> query that will result in the smallest candidate set.</a:t>
            </a:r>
            <a:endParaRPr lang="el-GR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FD11-FD45-4309-874D-967CE8EB49CC}" type="slidenum">
              <a:rPr lang="en-US"/>
              <a:pPr/>
              <a:t>27</a:t>
            </a:fld>
            <a:endParaRPr lang="en-US"/>
          </a:p>
        </p:txBody>
      </p:sp>
      <p:sp>
        <p:nvSpPr>
          <p:cNvPr id="57446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</a:rPr>
              <a:t>Reidentification: Hub Fingerprints I</a:t>
            </a: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4643438" y="1700213"/>
            <a:ext cx="41767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 smtClean="0"/>
              <a:t>Candidate </a:t>
            </a:r>
            <a:r>
              <a:rPr lang="en-US" dirty="0"/>
              <a:t>set sizes for hub fingerprints F1 and F2, </a:t>
            </a:r>
            <a:endParaRPr lang="en-US" dirty="0" smtClean="0"/>
          </a:p>
          <a:p>
            <a:pPr algn="just"/>
            <a:r>
              <a:rPr lang="en-US" dirty="0" smtClean="0"/>
              <a:t>choosing </a:t>
            </a:r>
            <a:r>
              <a:rPr lang="en-US" dirty="0"/>
              <a:t>the 5 highest degree nodes as hubs for Enron, and the 10 highest degree nodes for both </a:t>
            </a:r>
            <a:r>
              <a:rPr lang="en-US" dirty="0" err="1"/>
              <a:t>Hepth</a:t>
            </a:r>
            <a:r>
              <a:rPr lang="en-US" dirty="0"/>
              <a:t> and Net-trace. </a:t>
            </a:r>
            <a:endParaRPr lang="en-US" dirty="0" smtClean="0"/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The </a:t>
            </a:r>
            <a:r>
              <a:rPr lang="en-US" i="1" dirty="0"/>
              <a:t>choice of </a:t>
            </a:r>
            <a:r>
              <a:rPr lang="en-US" i="1" dirty="0" smtClean="0"/>
              <a:t>#hubs based on </a:t>
            </a:r>
            <a:r>
              <a:rPr lang="en-US" i="1" dirty="0"/>
              <a:t>whether the degree of the node was distinguishable in the degree </a:t>
            </a:r>
            <a:r>
              <a:rPr lang="en-US" i="1" dirty="0" smtClean="0"/>
              <a:t>distribution</a:t>
            </a:r>
            <a:endParaRPr lang="en-US" i="1" dirty="0"/>
          </a:p>
          <a:p>
            <a:pPr algn="just"/>
            <a:endParaRPr lang="en-US" i="1" dirty="0"/>
          </a:p>
          <a:p>
            <a:pPr algn="just"/>
            <a:r>
              <a:rPr lang="en-US" dirty="0" smtClean="0"/>
              <a:t>both </a:t>
            </a:r>
            <a:r>
              <a:rPr lang="en-US" dirty="0"/>
              <a:t>the closed-world </a:t>
            </a:r>
            <a:r>
              <a:rPr lang="en-US" dirty="0" err="1" smtClean="0"/>
              <a:t>iand</a:t>
            </a:r>
            <a:r>
              <a:rPr lang="en-US" dirty="0" smtClean="0"/>
              <a:t> </a:t>
            </a:r>
            <a:r>
              <a:rPr lang="en-US" dirty="0"/>
              <a:t>the open-world interpretation.</a:t>
            </a:r>
          </a:p>
          <a:p>
            <a:pPr algn="just"/>
            <a:endParaRPr lang="en-US" dirty="0"/>
          </a:p>
        </p:txBody>
      </p:sp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37449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FDB-0EC4-47E7-BE1A-D17A1162C07A}" type="slidenum">
              <a:rPr lang="en-US"/>
              <a:pPr/>
              <a:t>28</a:t>
            </a:fld>
            <a:endParaRPr lang="en-US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179388" y="6207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Reidentification: Hub Fingerprints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799306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33CC"/>
                </a:solidFill>
                <a:latin typeface="Calibri" pitchFamily="34" charset="0"/>
              </a:rPr>
              <a:t>disclosure is low using hub fingerprints</a:t>
            </a:r>
            <a:r>
              <a:rPr lang="en-US">
                <a:latin typeface="Calibri" pitchFamily="34" charset="0"/>
              </a:rPr>
              <a:t>.  </a:t>
            </a:r>
          </a:p>
          <a:p>
            <a:pPr algn="just"/>
            <a:r>
              <a:rPr lang="en-US">
                <a:latin typeface="Calibri" pitchFamily="34" charset="0"/>
              </a:rPr>
              <a:t>At distance 1, 54% of the nodes in Enron were not connected to any hub and therefore hub fingerprints provide no information. </a:t>
            </a:r>
          </a:p>
          <a:p>
            <a:pPr algn="just"/>
            <a:r>
              <a:rPr lang="en-US">
                <a:latin typeface="Calibri" pitchFamily="34" charset="0"/>
              </a:rPr>
              <a:t>This was 90% for Hepth and 28% for Net-trace. 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solidFill>
                  <a:srgbClr val="0033CC"/>
                </a:solidFill>
                <a:latin typeface="Calibri" pitchFamily="34" charset="0"/>
              </a:rPr>
              <a:t>connectivity to hubs was fairly uniform across individuals</a:t>
            </a:r>
            <a:r>
              <a:rPr lang="en-US">
                <a:latin typeface="Calibri" pitchFamily="34" charset="0"/>
              </a:rPr>
              <a:t>. </a:t>
            </a:r>
          </a:p>
          <a:p>
            <a:pPr algn="just"/>
            <a:r>
              <a:rPr lang="en-US">
                <a:latin typeface="Calibri" pitchFamily="34" charset="0"/>
              </a:rPr>
              <a:t>For example, the space of possible fingerprints at distance 1 for Hepth and Net-trace is 2</a:t>
            </a:r>
            <a:r>
              <a:rPr lang="en-US" baseline="30000">
                <a:latin typeface="Calibri" pitchFamily="34" charset="0"/>
              </a:rPr>
              <a:t>10</a:t>
            </a:r>
            <a:r>
              <a:rPr lang="en-US">
                <a:latin typeface="Calibri" pitchFamily="34" charset="0"/>
              </a:rPr>
              <a:t>= 1024. </a:t>
            </a:r>
          </a:p>
          <a:p>
            <a:pPr algn="just"/>
            <a:r>
              <a:rPr lang="en-US">
                <a:latin typeface="Calibri" pitchFamily="34" charset="0"/>
              </a:rPr>
              <a:t>Of these, only 23 distinct fingerprints were observed for Hepth and only 46 for Net-trace.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solidFill>
                  <a:srgbClr val="0033CC"/>
                </a:solidFill>
                <a:latin typeface="Calibri" pitchFamily="34" charset="0"/>
              </a:rPr>
              <a:t>hubs themselves stand out, but have high-degrees, thus connections to a hub are shared by many.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908720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Synthetic Datasets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Random Graphs (</a:t>
            </a:r>
            <a:r>
              <a:rPr lang="en-US" sz="2400" dirty="0" err="1" smtClean="0"/>
              <a:t>Erdos-Reiny</a:t>
            </a:r>
            <a:r>
              <a:rPr lang="en-US" sz="2400" dirty="0" smtClean="0"/>
              <a:t> (ER) Graphs)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Power Law Graphs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Small World Graphs</a:t>
            </a:r>
            <a:endParaRPr lang="el-G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2D6D-DA21-4FE4-9200-1F5399AD27C2}" type="slidenum">
              <a:rPr lang="en-US"/>
              <a:pPr/>
              <a:t>3</a:t>
            </a:fld>
            <a:endParaRPr lang="en-US"/>
          </a:p>
        </p:txBody>
      </p:sp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k-candidate Anonymity</a:t>
            </a: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 Hay et al</a:t>
            </a:r>
            <a:r>
              <a:rPr lang="el-GR">
                <a:latin typeface="Calibri" pitchFamily="34" charset="0"/>
              </a:rPr>
              <a:t>, </a:t>
            </a:r>
            <a:r>
              <a:rPr lang="en-US" i="1">
                <a:solidFill>
                  <a:srgbClr val="CC0000"/>
                </a:solidFill>
                <a:latin typeface="Calibri" pitchFamily="34" charset="0"/>
              </a:rPr>
              <a:t>Resisting Structural Re-identification in Anonymized Social Networks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VLDB 2008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A54C-D7CD-4A3B-B54A-F22AD65D56ED}" type="slidenum">
              <a:rPr lang="en-US"/>
              <a:pPr/>
              <a:t>30</a:t>
            </a:fld>
            <a:endParaRPr lang="en-US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Random 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Graphs</a:t>
            </a: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684213" y="1773238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Erdos-Renyi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(RE) random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graphs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/>
              <a:t>Construction: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G(n, p) Generate a graph with </a:t>
            </a:r>
            <a:r>
              <a:rPr lang="en-US" i="1" dirty="0" smtClean="0">
                <a:latin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nodes by sampling each edge independently with probability </a:t>
            </a:r>
            <a:r>
              <a:rPr lang="en-US" i="1" dirty="0" smtClean="0">
                <a:latin typeface="Calibri" pitchFamily="34" charset="0"/>
              </a:rPr>
              <a:t>p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Other interpretation: G(N, M) any graph with M edges is equally probable</a:t>
            </a:r>
            <a:endParaRPr lang="el-GR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A54C-D7CD-4A3B-B54A-F22AD65D56ED}" type="slidenum">
              <a:rPr lang="en-US"/>
              <a:pPr/>
              <a:t>31</a:t>
            </a:fld>
            <a:endParaRPr lang="en-US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Power Law or Scale Free Graphs</a:t>
            </a: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probability that a node has degree d is proportional to d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γ</a:t>
            </a:r>
            <a:endParaRPr lang="el-GR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132856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Barabasi</a:t>
            </a:r>
            <a:r>
              <a:rPr lang="en-US" sz="2400" dirty="0" smtClean="0">
                <a:solidFill>
                  <a:srgbClr val="FF0000"/>
                </a:solidFill>
              </a:rPr>
              <a:t> and Albert (preferential attachment)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Algorithm</a:t>
            </a:r>
          </a:p>
          <a:p>
            <a:r>
              <a:rPr lang="en-US" i="1" dirty="0" smtClean="0"/>
              <a:t>Nodes are inserted sequentially</a:t>
            </a:r>
          </a:p>
          <a:p>
            <a:r>
              <a:rPr lang="en-US" i="1" dirty="0" smtClean="0"/>
              <a:t>Each node is initially connected to l already existing nodes with probability proportional to their degree</a:t>
            </a:r>
            <a:endParaRPr lang="el-GR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17033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Start with a small number (m0) of vertices </a:t>
            </a:r>
            <a:endParaRPr lang="el-GR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el-GR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Α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t every step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,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add a new vertex with m (≤ m0) edges that link the new vertex to m different vertices already present in the system. </a:t>
            </a:r>
          </a:p>
          <a:p>
            <a:endParaRPr lang="en-US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To incorporate preferential attachment, the probability  that a new vertex will be connected to vertex 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depends on the connectivity 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k</a:t>
            </a:r>
            <a:r>
              <a:rPr lang="en-US" baseline="-25000" dirty="0" err="1" smtClean="0">
                <a:solidFill>
                  <a:srgbClr val="002060"/>
                </a:solidFill>
                <a:latin typeface="Georgia" pitchFamily="18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of that vertex, such that (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k</a:t>
            </a:r>
            <a:r>
              <a:rPr lang="en-US" baseline="-25000" dirty="0" err="1" smtClean="0">
                <a:solidFill>
                  <a:srgbClr val="002060"/>
                </a:solidFill>
                <a:latin typeface="Georgia" pitchFamily="18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) = 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k</a:t>
            </a:r>
            <a:r>
              <a:rPr lang="en-US" baseline="-25000" dirty="0" err="1" smtClean="0">
                <a:solidFill>
                  <a:srgbClr val="002060"/>
                </a:solidFill>
                <a:latin typeface="Georgia" pitchFamily="18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/</a:t>
            </a:r>
            <a:r>
              <a:rPr lang="el-GR" dirty="0" smtClean="0">
                <a:solidFill>
                  <a:srgbClr val="002060"/>
                </a:solidFill>
                <a:latin typeface="Georgia" pitchFamily="18" charset="0"/>
              </a:rPr>
              <a:t>Σ</a:t>
            </a:r>
            <a:r>
              <a:rPr lang="en-US" baseline="-25000" dirty="0" smtClean="0">
                <a:solidFill>
                  <a:srgbClr val="002060"/>
                </a:solidFill>
                <a:latin typeface="Georgia" pitchFamily="18" charset="0"/>
              </a:rPr>
              <a:t>j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k</a:t>
            </a:r>
            <a:r>
              <a:rPr lang="en-US" baseline="-25000" dirty="0" err="1" smtClean="0">
                <a:solidFill>
                  <a:srgbClr val="002060"/>
                </a:solidFill>
                <a:latin typeface="Georgia" pitchFamily="18" charset="0"/>
              </a:rPr>
              <a:t>j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.</a:t>
            </a:r>
            <a:endParaRPr lang="el-GR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A54C-D7CD-4A3B-B54A-F22AD65D56ED}" type="slidenum">
              <a:rPr lang="en-US"/>
              <a:pPr/>
              <a:t>32</a:t>
            </a:fld>
            <a:endParaRPr lang="en-US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Power Law or Scale Free Graphs</a:t>
            </a: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probability that a node has degree d is proportional to d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γ</a:t>
            </a:r>
            <a:endParaRPr lang="el-GR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276872"/>
            <a:ext cx="80648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PLRG (Power-Law Random Graph)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Algorithm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The graph is constructed by first assigning a degree to each node, where the degree is sampled form a power law distribution</a:t>
            </a:r>
          </a:p>
          <a:p>
            <a:endParaRPr lang="en-US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Edges are inserted by randomly choosing endpoints until every node has as many edges as its specified degree</a:t>
            </a:r>
          </a:p>
          <a:p>
            <a:endParaRPr lang="en-US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i="1" dirty="0" smtClean="0">
                <a:solidFill>
                  <a:srgbClr val="002060"/>
                </a:solidFill>
                <a:latin typeface="Georgia" pitchFamily="18" charset="0"/>
              </a:rPr>
              <a:t>This can result in self-loops or multiple edges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 descr="Fig2b-rand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2857500" cy="2857500"/>
          </a:xfrm>
          <a:prstGeom prst="rect">
            <a:avLst/>
          </a:prstGeom>
        </p:spPr>
      </p:pic>
      <p:pic>
        <p:nvPicPr>
          <p:cNvPr id="5" name="Picture 4" descr="Fig2d-prefatt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A54C-D7CD-4A3B-B54A-F22AD65D56ED}" type="slidenum">
              <a:rPr lang="en-US"/>
              <a:pPr/>
              <a:t>34</a:t>
            </a:fld>
            <a:endParaRPr lang="en-US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Small World Graphs</a:t>
            </a: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772816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Large clustering coefficient (the average fraction of pairs of neighbors of a node that are also connected to each other)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Small average path length (the </a:t>
            </a:r>
            <a:r>
              <a:rPr lang="en-US" dirty="0" err="1" smtClean="0"/>
              <a:t>averare</a:t>
            </a:r>
            <a:r>
              <a:rPr lang="en-US" dirty="0" smtClean="0"/>
              <a:t> length of the shortest path between all pairs of reachable nodes)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A54C-D7CD-4A3B-B54A-F22AD65D56ED}" type="slidenum">
              <a:rPr lang="en-US"/>
              <a:pPr/>
              <a:t>35</a:t>
            </a:fld>
            <a:endParaRPr lang="en-US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Small World Graphs</a:t>
            </a: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9552" y="1556792"/>
            <a:ext cx="8352928" cy="4524315"/>
            <a:chOff x="539552" y="1556792"/>
            <a:chExt cx="8352928" cy="4524315"/>
          </a:xfrm>
        </p:grpSpPr>
        <p:grpSp>
          <p:nvGrpSpPr>
            <p:cNvPr id="13" name="Group 12"/>
            <p:cNvGrpSpPr/>
            <p:nvPr/>
          </p:nvGrpSpPr>
          <p:grpSpPr>
            <a:xfrm>
              <a:off x="539552" y="1556792"/>
              <a:ext cx="8352928" cy="4524315"/>
              <a:chOff x="467544" y="1667563"/>
              <a:chExt cx="8352928" cy="4524315"/>
            </a:xfrm>
          </p:grpSpPr>
          <p:sp>
            <p:nvSpPr>
              <p:cNvPr id="498689" name="Rectangle 1"/>
              <p:cNvSpPr>
                <a:spLocks noChangeArrowheads="1"/>
              </p:cNvSpPr>
              <p:nvPr/>
            </p:nvSpPr>
            <p:spPr bwMode="auto">
              <a:xfrm>
                <a:off x="467544" y="1667563"/>
                <a:ext cx="8352928" cy="4524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Calibri" pitchFamily="34" charset="0"/>
                  </a:rPr>
                  <a:t>Watts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Calibri" pitchFamily="34" charset="0"/>
                  </a:rPr>
                  <a:t>-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Calibri" pitchFamily="34" charset="0"/>
                  </a:rPr>
                  <a:t>Strogatz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Calibri" pitchFamily="34" charset="0"/>
                  </a:rPr>
                  <a:t>graph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Given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the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desired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number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of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nodes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,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the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mean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degree </a:t>
                </a:r>
                <a:r>
                  <a:rPr lang="el-GR" dirty="0" smtClean="0">
                    <a:cs typeface="Calibri" pitchFamily="34" charset="0"/>
                  </a:rPr>
                  <a:t>K (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an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even</a:t>
                </a:r>
                <a:r>
                  <a:rPr lang="en-US" dirty="0" smtClean="0"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integer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),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and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a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special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parameter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β,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l-GR" dirty="0" smtClean="0"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cs typeface="Calibri" pitchFamily="34" charset="0"/>
                  </a:rPr>
                  <a:t>T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he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model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constructs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undirected graph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with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nodes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and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          edges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  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Construct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a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regular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ring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lattice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, a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graph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with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nodes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each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connected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to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K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neighbors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, </a:t>
                </a:r>
                <a:r>
                  <a:rPr kumimoji="0" lang="el-GR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K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/2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on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each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side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. 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dirty="0" smtClean="0"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That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is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,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if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the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nodes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are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labeled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</a:t>
                </a:r>
                <a:r>
                  <a:rPr kumimoji="0" lang="el-GR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0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...</a:t>
                </a:r>
                <a:r>
                  <a:rPr kumimoji="0" lang="el-GR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</a:t>
                </a:r>
                <a:r>
                  <a:rPr kumimoji="0" lang="el-GR" b="0" i="1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</a:t>
                </a:r>
                <a:r>
                  <a:rPr kumimoji="0" lang="el-GR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− 1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,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there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is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an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edge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(</a:t>
                </a:r>
                <a:r>
                  <a:rPr kumimoji="0" lang="el-GR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</a:t>
                </a:r>
                <a:r>
                  <a:rPr kumimoji="0" lang="el-GR" b="0" i="1" u="none" strike="noStrike" cap="none" normalizeH="0" baseline="-30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i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,</a:t>
                </a:r>
                <a:r>
                  <a:rPr kumimoji="0" lang="el-GR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n</a:t>
                </a:r>
                <a:r>
                  <a:rPr kumimoji="0" lang="el-GR" b="0" i="1" u="none" strike="noStrike" cap="none" normalizeH="0" baseline="-30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j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)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if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and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only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if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   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dirty="0" smtClean="0"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for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</a:t>
                </a:r>
                <a:r>
                  <a:rPr kumimoji="0" lang="el-GR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some</a:t>
                </a:r>
                <a:r>
                  <a:rPr kumimoji="0" lang="el-G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Calibri" pitchFamily="34" charset="0"/>
                  </a:rPr>
                  <a:t>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Calibri" pitchFamily="34" charset="0"/>
                </a:endParaRPr>
              </a:p>
            </p:txBody>
          </p:sp>
          <p:pic>
            <p:nvPicPr>
              <p:cNvPr id="498692" name="Picture 4" descr="0 \le \beta \l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2636912"/>
                <a:ext cx="800100" cy="171450"/>
              </a:xfrm>
              <a:prstGeom prst="rect">
                <a:avLst/>
              </a:prstGeom>
              <a:noFill/>
            </p:spPr>
          </p:pic>
          <p:pic>
            <p:nvPicPr>
              <p:cNvPr id="498693" name="Picture 5" descr="N\gg K \gg \ln(N)\gg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35896" y="2636912"/>
                <a:ext cx="1781175" cy="200025"/>
              </a:xfrm>
              <a:prstGeom prst="rect">
                <a:avLst/>
              </a:prstGeom>
              <a:noFill/>
            </p:spPr>
          </p:pic>
          <p:pic>
            <p:nvPicPr>
              <p:cNvPr id="498694" name="Picture 6" descr="\frac{NK}{2}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40152" y="3356992"/>
                <a:ext cx="342900" cy="390525"/>
              </a:xfrm>
              <a:prstGeom prst="rect">
                <a:avLst/>
              </a:prstGeom>
              <a:noFill/>
            </p:spPr>
          </p:pic>
        </p:grpSp>
        <p:pic>
          <p:nvPicPr>
            <p:cNvPr id="498695" name="Picture 7" descr="\quad |i - j| \equiv k \pmod 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59632" y="5229200"/>
              <a:ext cx="1724025" cy="200025"/>
            </a:xfrm>
            <a:prstGeom prst="rect">
              <a:avLst/>
            </a:prstGeom>
            <a:noFill/>
          </p:spPr>
        </p:pic>
        <p:pic>
          <p:nvPicPr>
            <p:cNvPr id="498696" name="Picture 8" descr="|k| \in \left[1, \frac{K}{2}\right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19672" y="5517232"/>
              <a:ext cx="942975" cy="400050"/>
            </a:xfrm>
            <a:prstGeom prst="rect">
              <a:avLst/>
            </a:prstGeom>
            <a:noFill/>
          </p:spPr>
        </p:pic>
        <p:pic>
          <p:nvPicPr>
            <p:cNvPr id="498698" name="Picture 10" descr="k \ne i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71800" y="5589240"/>
              <a:ext cx="400050" cy="190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 descr="Fig2a-regu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A54C-D7CD-4A3B-B54A-F22AD65D56ED}" type="slidenum">
              <a:rPr lang="en-US"/>
              <a:pPr/>
              <a:t>37</a:t>
            </a:fld>
            <a:endParaRPr lang="en-US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Small World Graphs</a:t>
            </a: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498689" name="Rectangle 1"/>
          <p:cNvSpPr>
            <a:spLocks noChangeArrowheads="1"/>
          </p:cNvSpPr>
          <p:nvPr/>
        </p:nvSpPr>
        <p:spPr bwMode="auto">
          <a:xfrm>
            <a:off x="395536" y="1578860"/>
            <a:ext cx="70567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Calibri" pitchFamily="34" charset="0"/>
              </a:rPr>
              <a:t>Watts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Calibri" pitchFamily="34" charset="0"/>
              </a:rPr>
              <a:t>-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Calibri" pitchFamily="34" charset="0"/>
              </a:rPr>
              <a:t>Strogatz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Calibri" pitchFamily="34" charset="0"/>
              </a:rPr>
              <a:t>graph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For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every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node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dirty="0" smtClean="0"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take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every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edge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(</a:t>
            </a:r>
            <a:r>
              <a:rPr kumimoji="0" lang="el-G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</a:t>
            </a:r>
            <a:r>
              <a:rPr kumimoji="0" lang="el-GR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,</a:t>
            </a:r>
            <a:r>
              <a:rPr kumimoji="0" lang="el-G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</a:t>
            </a:r>
            <a:r>
              <a:rPr kumimoji="0" lang="el-GR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j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)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with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&lt; </a:t>
            </a: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j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,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and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rewire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with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probability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β.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 smtClean="0"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Rewiring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done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by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replacing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(</a:t>
            </a:r>
            <a:r>
              <a:rPr kumimoji="0" lang="el-G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</a:t>
            </a:r>
            <a:r>
              <a:rPr kumimoji="0" lang="el-GR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,</a:t>
            </a:r>
            <a:r>
              <a:rPr kumimoji="0" lang="el-G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</a:t>
            </a:r>
            <a:r>
              <a:rPr kumimoji="0" lang="el-GR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j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)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with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(</a:t>
            </a:r>
            <a:r>
              <a:rPr kumimoji="0" lang="el-G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</a:t>
            </a:r>
            <a:r>
              <a:rPr kumimoji="0" lang="el-GR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,</a:t>
            </a:r>
            <a:r>
              <a:rPr kumimoji="0" lang="el-G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</a:t>
            </a:r>
            <a:r>
              <a:rPr kumimoji="0" lang="el-GR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k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)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where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k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chosen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with</a:t>
            </a:r>
            <a:r>
              <a:rPr lang="en-US" dirty="0" smtClean="0"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uniform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probability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from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all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possible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values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that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avoid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loops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and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link</a:t>
            </a:r>
            <a:r>
              <a:rPr lang="en-US" dirty="0" smtClean="0"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duplication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(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there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no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edge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(</a:t>
            </a:r>
            <a:r>
              <a:rPr kumimoji="0" lang="el-G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</a:t>
            </a:r>
            <a:r>
              <a:rPr kumimoji="0" lang="el-GR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,</a:t>
            </a:r>
            <a:r>
              <a:rPr kumimoji="0" lang="el-G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</a:t>
            </a:r>
            <a:r>
              <a:rPr kumimoji="0" lang="el-GR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k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'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)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with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k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' = </a:t>
            </a: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k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this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point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in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the</a:t>
            </a:r>
            <a:r>
              <a:rPr lang="en-US" dirty="0" smtClean="0">
                <a:cs typeface="Calibri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algorithm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pic>
        <p:nvPicPr>
          <p:cNvPr id="498697" name="Picture 9" descr="n_i=n_0,\dots, n_{N-1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1409700" cy="12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 descr="Fig2a-regu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2857500" cy="2857500"/>
          </a:xfrm>
          <a:prstGeom prst="rect">
            <a:avLst/>
          </a:prstGeom>
        </p:spPr>
      </p:pic>
      <p:pic>
        <p:nvPicPr>
          <p:cNvPr id="6" name="Picture 5" descr="Fig2c-smlwr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72816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8367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9087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</a:t>
            </a:r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2" descr="http://upload.wikimedia.org/wikipedia/commons/thumb/8/8f/Watts_strogatz.svg/220px-Watts_strogatz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5280583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4D82-B711-453C-8AFE-891117A77ED2}" type="slidenum">
              <a:rPr lang="en-US"/>
              <a:pPr/>
              <a:t>4</a:t>
            </a:fld>
            <a:endParaRPr lang="en-US"/>
          </a:p>
        </p:txBody>
      </p:sp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2" y="1052512"/>
            <a:ext cx="4464471" cy="219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467544" y="3140968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An individual x 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 V called the </a:t>
            </a:r>
            <a:r>
              <a:rPr lang="en-US" b="1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target 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has a </a:t>
            </a:r>
            <a:r>
              <a:rPr lang="en-US" b="1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candidate set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, denoted </a:t>
            </a:r>
            <a:r>
              <a:rPr lang="en-US" b="1" dirty="0" err="1">
                <a:latin typeface="Calibri" pitchFamily="34" charset="0"/>
                <a:sym typeface="Symbol" pitchFamily="18" charset="2"/>
              </a:rPr>
              <a:t>cand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(x) which consists of the nodes of </a:t>
            </a:r>
            <a:r>
              <a:rPr lang="en-US" b="1" dirty="0" err="1">
                <a:latin typeface="Calibri" pitchFamily="34" charset="0"/>
                <a:sym typeface="Symbol" pitchFamily="18" charset="2"/>
              </a:rPr>
              <a:t>G</a:t>
            </a:r>
            <a:r>
              <a:rPr lang="en-US" b="1" baseline="-25000" dirty="0" err="1">
                <a:latin typeface="Calibri" pitchFamily="34" charset="0"/>
                <a:sym typeface="Symbol" pitchFamily="18" charset="2"/>
              </a:rPr>
              <a:t>a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 that could possibly correspond to x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539552" y="188640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alibri" pitchFamily="34" charset="0"/>
              </a:rPr>
              <a:t>G</a:t>
            </a:r>
            <a:r>
              <a:rPr lang="en-US" baseline="-25000" dirty="0" err="1">
                <a:latin typeface="Calibri" pitchFamily="34" charset="0"/>
              </a:rPr>
              <a:t>a</a:t>
            </a:r>
            <a:r>
              <a:rPr lang="el-G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the naive </a:t>
            </a:r>
            <a:r>
              <a:rPr lang="en-US" dirty="0" err="1">
                <a:latin typeface="Calibri" pitchFamily="34" charset="0"/>
              </a:rPr>
              <a:t>anonymization</a:t>
            </a:r>
            <a:r>
              <a:rPr lang="en-US" dirty="0">
                <a:latin typeface="Calibri" pitchFamily="34" charset="0"/>
              </a:rPr>
              <a:t> of </a:t>
            </a:r>
            <a:r>
              <a:rPr lang="en-US" dirty="0" smtClean="0">
                <a:latin typeface="Calibri" pitchFamily="34" charset="0"/>
              </a:rPr>
              <a:t>G -</a:t>
            </a:r>
            <a:r>
              <a:rPr lang="en-US" dirty="0" smtClean="0"/>
              <a:t> an isomorphic graph defined by a random </a:t>
            </a:r>
            <a:r>
              <a:rPr lang="en-US" dirty="0" err="1" smtClean="0"/>
              <a:t>bijection</a:t>
            </a:r>
            <a:r>
              <a:rPr lang="en-US" dirty="0" smtClean="0"/>
              <a:t> f (aka </a:t>
            </a:r>
            <a:r>
              <a:rPr lang="en-US" dirty="0" err="1" smtClean="0"/>
              <a:t>anonymization</a:t>
            </a:r>
            <a:r>
              <a:rPr lang="en-US" dirty="0" smtClean="0"/>
              <a:t> mapping or random secret mapping) V-&gt;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sp>
        <p:nvSpPr>
          <p:cNvPr id="295945" name="Text Box 9"/>
          <p:cNvSpPr txBox="1">
            <a:spLocks noChangeArrowheads="1"/>
          </p:cNvSpPr>
          <p:nvPr/>
        </p:nvSpPr>
        <p:spPr bwMode="auto">
          <a:xfrm>
            <a:off x="611560" y="3861048"/>
            <a:ext cx="813593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7030A0"/>
                </a:solidFill>
                <a:sym typeface="Symbol" pitchFamily="18" charset="2"/>
              </a:rPr>
              <a:t>Size of candidate set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Given </a:t>
            </a:r>
            <a:r>
              <a:rPr lang="en-US" dirty="0">
                <a:latin typeface="Calibri" pitchFamily="34" charset="0"/>
              </a:rPr>
              <a:t>an uninformed adversary, </a:t>
            </a:r>
            <a:r>
              <a:rPr lang="en-US" dirty="0" smtClean="0">
                <a:latin typeface="Calibri" pitchFamily="34" charset="0"/>
              </a:rPr>
              <a:t>f random =&gt; each target x the </a:t>
            </a:r>
            <a:r>
              <a:rPr lang="en-US" dirty="0">
                <a:latin typeface="Calibri" pitchFamily="34" charset="0"/>
              </a:rPr>
              <a:t>same risk of re-identification, </a:t>
            </a:r>
            <a:r>
              <a:rPr lang="en-US" dirty="0" err="1">
                <a:latin typeface="Calibri" pitchFamily="34" charset="0"/>
              </a:rPr>
              <a:t>cand</a:t>
            </a:r>
            <a:r>
              <a:rPr lang="en-US" dirty="0">
                <a:latin typeface="Calibri" pitchFamily="34" charset="0"/>
              </a:rPr>
              <a:t>(x) = </a:t>
            </a:r>
            <a:r>
              <a:rPr lang="en-US" dirty="0" err="1" smtClean="0">
                <a:latin typeface="Calibri" pitchFamily="34" charset="0"/>
              </a:rPr>
              <a:t>V</a:t>
            </a:r>
            <a:r>
              <a:rPr lang="en-US" baseline="-25000" dirty="0" err="1" smtClean="0">
                <a:latin typeface="Calibri" pitchFamily="34" charset="0"/>
              </a:rPr>
              <a:t>a</a:t>
            </a:r>
            <a:endParaRPr lang="en-US" baseline="-25000" dirty="0" smtClean="0">
              <a:latin typeface="Calibri" pitchFamily="34" charset="0"/>
            </a:endParaRPr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179512" y="5085184"/>
            <a:ext cx="88195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In practice, background </a:t>
            </a:r>
            <a:r>
              <a:rPr lang="en-US" dirty="0" smtClean="0">
                <a:latin typeface="Calibri" pitchFamily="34" charset="0"/>
              </a:rPr>
              <a:t>knowledge</a:t>
            </a:r>
          </a:p>
          <a:p>
            <a:pPr>
              <a:spcBef>
                <a:spcPct val="50000"/>
              </a:spcBef>
            </a:pPr>
            <a:endParaRPr lang="en-US" sz="80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i="1" dirty="0" smtClean="0">
                <a:solidFill>
                  <a:srgbClr val="7030A0"/>
                </a:solidFill>
                <a:latin typeface="Calibri" pitchFamily="34" charset="0"/>
              </a:rPr>
              <a:t> Bob </a:t>
            </a:r>
            <a:r>
              <a:rPr lang="en-US" sz="1400" i="1" dirty="0">
                <a:solidFill>
                  <a:srgbClr val="7030A0"/>
                </a:solidFill>
                <a:latin typeface="Calibri" pitchFamily="34" charset="0"/>
              </a:rPr>
              <a:t>has three or more neighbors, </a:t>
            </a:r>
            <a:r>
              <a:rPr lang="en-US" sz="1400" i="1" dirty="0" err="1">
                <a:solidFill>
                  <a:srgbClr val="7030A0"/>
                </a:solidFill>
                <a:latin typeface="Calibri" pitchFamily="34" charset="0"/>
              </a:rPr>
              <a:t>cand</a:t>
            </a:r>
            <a:r>
              <a:rPr lang="en-US" sz="1400" i="1" dirty="0">
                <a:solidFill>
                  <a:srgbClr val="7030A0"/>
                </a:solidFill>
                <a:latin typeface="Calibri" pitchFamily="34" charset="0"/>
              </a:rPr>
              <a:t>(Bob) =?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i="1" dirty="0" smtClean="0">
                <a:solidFill>
                  <a:srgbClr val="7030A0"/>
                </a:solidFill>
                <a:latin typeface="Calibri" pitchFamily="34" charset="0"/>
              </a:rPr>
              <a:t> Greg </a:t>
            </a:r>
            <a:r>
              <a:rPr lang="en-US" sz="1400" i="1" dirty="0">
                <a:solidFill>
                  <a:srgbClr val="7030A0"/>
                </a:solidFill>
                <a:latin typeface="Calibri" pitchFamily="34" charset="0"/>
              </a:rPr>
              <a:t>is connected to at least two nodes, each with degree 2, </a:t>
            </a:r>
            <a:r>
              <a:rPr lang="en-US" sz="1400" i="1" dirty="0" err="1">
                <a:solidFill>
                  <a:srgbClr val="7030A0"/>
                </a:solidFill>
                <a:latin typeface="Calibri" pitchFamily="34" charset="0"/>
              </a:rPr>
              <a:t>cand</a:t>
            </a:r>
            <a:r>
              <a:rPr lang="en-US" sz="1400" i="1" dirty="0">
                <a:solidFill>
                  <a:srgbClr val="7030A0"/>
                </a:solidFill>
                <a:latin typeface="Calibri" pitchFamily="34" charset="0"/>
              </a:rPr>
              <a:t>(Greg) =?</a:t>
            </a:r>
            <a:endParaRPr lang="en-US" sz="1400" i="1" baseline="-25000" dirty="0">
              <a:solidFill>
                <a:srgbClr val="7030A0"/>
              </a:solidFill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A54C-D7CD-4A3B-B54A-F22AD65D56ED}" type="slidenum">
              <a:rPr lang="en-US"/>
              <a:pPr/>
              <a:t>40</a:t>
            </a:fld>
            <a:endParaRPr lang="en-US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in Random 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Graphs</a:t>
            </a:r>
            <a:r>
              <a:rPr lang="el-GR" sz="2400" dirty="0" smtClean="0">
                <a:solidFill>
                  <a:srgbClr val="CC0000"/>
                </a:solidFill>
                <a:latin typeface="Calibri" pitchFamily="34" charset="0"/>
              </a:rPr>
              <a:t> (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Vertex Refinement)</a:t>
            </a: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683568" y="1484784"/>
            <a:ext cx="784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Erdos-Renyi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(RE) random graphs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Generate a graph with </a:t>
            </a:r>
            <a:r>
              <a:rPr lang="en-US" dirty="0" smtClean="0">
                <a:latin typeface="Calibri" pitchFamily="34" charset="0"/>
              </a:rPr>
              <a:t>n </a:t>
            </a:r>
            <a:r>
              <a:rPr lang="en-US" dirty="0">
                <a:latin typeface="Calibri" pitchFamily="34" charset="0"/>
              </a:rPr>
              <a:t>nodes by sampling each edge independently with probability </a:t>
            </a:r>
            <a:r>
              <a:rPr lang="en-US" dirty="0" smtClean="0">
                <a:latin typeface="Calibri" pitchFamily="34" charset="0"/>
              </a:rPr>
              <a:t>p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sparce</a:t>
            </a:r>
            <a:r>
              <a:rPr lang="en-US" dirty="0">
                <a:latin typeface="Calibri" pitchFamily="34" charset="0"/>
              </a:rPr>
              <a:t> p = </a:t>
            </a:r>
            <a:r>
              <a:rPr lang="en-US" dirty="0" err="1">
                <a:latin typeface="Calibri" pitchFamily="34" charset="0"/>
              </a:rPr>
              <a:t>c/n</a:t>
            </a:r>
            <a:r>
              <a:rPr lang="en-US" dirty="0">
                <a:latin typeface="Calibri" pitchFamily="34" charset="0"/>
              </a:rPr>
              <a:t>, 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dense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c </a:t>
            </a:r>
            <a:r>
              <a:rPr lang="en-US" dirty="0" err="1" smtClean="0">
                <a:latin typeface="Calibri" pitchFamily="34" charset="0"/>
              </a:rPr>
              <a:t>logn</a:t>
            </a:r>
            <a:r>
              <a:rPr lang="en-US" dirty="0" smtClean="0">
                <a:latin typeface="Calibri" pitchFamily="34" charset="0"/>
              </a:rPr>
              <a:t>/n</a:t>
            </a:r>
            <a:r>
              <a:rPr lang="en-US" dirty="0">
                <a:latin typeface="Calibri" pitchFamily="34" charset="0"/>
              </a:rPr>
              <a:t>, 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super-dense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p = c (c is a constant)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c&gt;1,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include a giant connected component of size </a:t>
            </a:r>
            <a:r>
              <a:rPr lang="el-GR" dirty="0">
                <a:latin typeface="Calibri" pitchFamily="34" charset="0"/>
              </a:rPr>
              <a:t>Θ</a:t>
            </a:r>
            <a:r>
              <a:rPr lang="en-US" dirty="0">
                <a:latin typeface="Calibri" pitchFamily="34" charset="0"/>
              </a:rPr>
              <a:t>(n),  and a collection of smaller components (sparse)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completed connected (dense)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F2D-F3C1-419B-BD08-629AD56EF3C9}" type="slidenum">
              <a:rPr lang="en-US"/>
              <a:pPr/>
              <a:t>41</a:t>
            </a:fld>
            <a:endParaRPr lang="en-US"/>
          </a:p>
        </p:txBody>
      </p:sp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648176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1560" y="39330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graph lacks sufficient density to create diversity</a:t>
            </a:r>
          </a:p>
          <a:p>
            <a:r>
              <a:rPr lang="en-US" dirty="0" smtClean="0"/>
              <a:t>The expected degree goes to c as n goes to infinity</a:t>
            </a:r>
            <a:endParaRPr lang="el-G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in Random 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Graphs</a:t>
            </a:r>
            <a:r>
              <a:rPr lang="el-GR" sz="2400" dirty="0" smtClean="0">
                <a:solidFill>
                  <a:srgbClr val="CC0000"/>
                </a:solidFill>
                <a:latin typeface="Calibri" pitchFamily="34" charset="0"/>
              </a:rPr>
              <a:t> (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Vertex Refinement)</a:t>
            </a: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F2D-F3C1-419B-BD08-629AD56EF3C9}" type="slidenum">
              <a:rPr lang="en-US"/>
              <a:pPr/>
              <a:t>42</a:t>
            </a:fld>
            <a:endParaRPr lang="en-US"/>
          </a:p>
        </p:txBody>
      </p:sp>
      <p:pic>
        <p:nvPicPr>
          <p:cNvPr id="3655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7272337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467544" y="4653136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For dense, nodes cannot be identified for H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 for any c&gt;0, but all nodes are re-identifiable for H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 for any c&gt;1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in Random 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Graphs</a:t>
            </a:r>
            <a:r>
              <a:rPr lang="el-GR" sz="2400" dirty="0" smtClean="0">
                <a:solidFill>
                  <a:srgbClr val="CC0000"/>
                </a:solidFill>
                <a:latin typeface="Calibri" pitchFamily="34" charset="0"/>
              </a:rPr>
              <a:t> (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Vertex Refinement)</a:t>
            </a: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5576" y="2276872"/>
            <a:ext cx="58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THEOREM 3 (POWER-LAW RANDOM GRAPHS). Let G be a</a:t>
            </a:r>
          </a:p>
          <a:p>
            <a:r>
              <a:rPr lang="en-US" dirty="0" smtClean="0"/>
              <a:t>PLRG on n nodes. With probability going to one, the expected sizes</a:t>
            </a:r>
            <a:r>
              <a:rPr lang="el-GR" dirty="0" smtClean="0"/>
              <a:t> </a:t>
            </a:r>
            <a:r>
              <a:rPr lang="en-US" dirty="0" smtClean="0"/>
              <a:t>of the equivalence classes induced by H</a:t>
            </a:r>
            <a:r>
              <a:rPr lang="en-US" baseline="-25000" dirty="0" smtClean="0"/>
              <a:t>i</a:t>
            </a:r>
            <a:r>
              <a:rPr lang="en-US" dirty="0" smtClean="0"/>
              <a:t> is </a:t>
            </a:r>
            <a:r>
              <a:rPr lang="el-GR" dirty="0" smtClean="0"/>
              <a:t>Θ</a:t>
            </a:r>
            <a:r>
              <a:rPr lang="en-US" dirty="0" smtClean="0"/>
              <a:t>(n), for any </a:t>
            </a:r>
            <a:r>
              <a:rPr lang="en-US" dirty="0" err="1" smtClean="0"/>
              <a:t>i</a:t>
            </a:r>
            <a:r>
              <a:rPr lang="el-GR" dirty="0" smtClean="0"/>
              <a:t> ≥</a:t>
            </a:r>
            <a:r>
              <a:rPr lang="en-US" dirty="0" smtClean="0"/>
              <a:t>  0.</a:t>
            </a:r>
            <a:endParaRPr lang="el-G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in 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Power-Law Graphs</a:t>
            </a:r>
            <a:r>
              <a:rPr lang="el-GR" sz="2400" dirty="0" smtClean="0">
                <a:solidFill>
                  <a:srgbClr val="CC0000"/>
                </a:solidFill>
                <a:latin typeface="Calibri" pitchFamily="34" charset="0"/>
              </a:rPr>
              <a:t> (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Vertex Refinement)</a:t>
            </a: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6065-5624-4E68-8469-35EA95E70784}" type="slidenum">
              <a:rPr lang="en-US"/>
              <a:pPr/>
              <a:t>44</a:t>
            </a:fld>
            <a:endParaRPr lang="en-US"/>
          </a:p>
        </p:txBody>
      </p:sp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solidFill>
                  <a:srgbClr val="CC0000"/>
                </a:solidFill>
                <a:latin typeface="Calibri" pitchFamily="34" charset="0"/>
              </a:rPr>
              <a:t>Reindification</a:t>
            </a: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 in Random 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Graphs (</a:t>
            </a:r>
            <a:r>
              <a:rPr lang="en-US" sz="2400" dirty="0" err="1" smtClean="0">
                <a:solidFill>
                  <a:srgbClr val="CC0000"/>
                </a:solidFill>
                <a:latin typeface="Calibri" pitchFamily="34" charset="0"/>
              </a:rPr>
              <a:t>Subgraph</a:t>
            </a:r>
            <a:r>
              <a:rPr lang="en-US" sz="2400" dirty="0" smtClean="0">
                <a:solidFill>
                  <a:srgbClr val="CC0000"/>
                </a:solidFill>
                <a:latin typeface="Calibri" pitchFamily="34" charset="0"/>
              </a:rPr>
              <a:t> Queries)</a:t>
            </a: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ω</a:t>
            </a:r>
            <a:r>
              <a:rPr lang="en-US">
                <a:latin typeface="Calibri" pitchFamily="34" charset="0"/>
              </a:rPr>
              <a:t>(G) the number of nodes in the largest clique</a:t>
            </a:r>
          </a:p>
        </p:txBody>
      </p:sp>
      <p:pic>
        <p:nvPicPr>
          <p:cNvPr id="3676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781300"/>
            <a:ext cx="698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539750" y="4508500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Any </a:t>
            </a:r>
            <a:r>
              <a:rPr lang="en-US" dirty="0" err="1">
                <a:latin typeface="Calibri" pitchFamily="34" charset="0"/>
              </a:rPr>
              <a:t>subgraph</a:t>
            </a:r>
            <a:r>
              <a:rPr lang="en-US" dirty="0">
                <a:latin typeface="Calibri" pitchFamily="34" charset="0"/>
              </a:rPr>
              <a:t> query matching fewer than </a:t>
            </a:r>
            <a:r>
              <a:rPr lang="el-GR" dirty="0">
                <a:latin typeface="Calibri" pitchFamily="34" charset="0"/>
              </a:rPr>
              <a:t>ω</a:t>
            </a:r>
            <a:r>
              <a:rPr lang="en-US" dirty="0">
                <a:latin typeface="Calibri" pitchFamily="34" charset="0"/>
              </a:rPr>
              <a:t>(G) nodes, will match any node in the </a:t>
            </a:r>
            <a:r>
              <a:rPr lang="en-US" dirty="0" smtClean="0">
                <a:latin typeface="Calibri" pitchFamily="34" charset="0"/>
              </a:rPr>
              <a:t>clique (open world)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592" y="119675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attributes?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988840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alphabet A</a:t>
            </a:r>
          </a:p>
          <a:p>
            <a:endParaRPr lang="en-US" dirty="0" smtClean="0"/>
          </a:p>
          <a:p>
            <a:r>
              <a:rPr lang="en-US" dirty="0" smtClean="0"/>
              <a:t>Extend vertex refinement</a:t>
            </a:r>
          </a:p>
          <a:p>
            <a:endParaRPr lang="en-US" dirty="0" smtClean="0"/>
          </a:p>
          <a:p>
            <a:r>
              <a:rPr lang="en-US" dirty="0" smtClean="0"/>
              <a:t>Correlated with structural information?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540522" cy="46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C8F-14DC-4638-BD43-A1CF93F4880B}" type="slidenum">
              <a:rPr lang="en-US"/>
              <a:pPr/>
              <a:t>47</a:t>
            </a:fld>
            <a:endParaRPr lang="en-US"/>
          </a:p>
        </p:txBody>
      </p:sp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Anonymization Algorithms</a:t>
            </a: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71278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Partition/Cluster the nodes of Ga into disjoint sets</a:t>
            </a:r>
          </a:p>
          <a:p>
            <a:pPr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In the generalized graph, 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supernodes: subsets of Va 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edges with labels that report the density</a:t>
            </a:r>
          </a:p>
          <a:p>
            <a:pPr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Partitions of size at least k</a:t>
            </a:r>
          </a:p>
        </p:txBody>
      </p:sp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933825"/>
            <a:ext cx="5975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539750" y="5229225"/>
            <a:ext cx="67691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Extreme cases: a singe super-node with self-loop, Ga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Again: Privacy vs Utility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361-20C1-4EC6-9048-9601A590D5BE}" type="slidenum">
              <a:rPr lang="en-US"/>
              <a:pPr/>
              <a:t>48</a:t>
            </a:fld>
            <a:endParaRPr lang="en-US"/>
          </a:p>
        </p:txBody>
      </p:sp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Anonymization Algorithms</a:t>
            </a: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712916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Find a partition that best fits the input graph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Estimate fitness via a maximum likelihood approach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Uniform probability distribution over all possible worlds</a:t>
            </a:r>
          </a:p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51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8030985" cy="140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361-20C1-4EC6-9048-9601A590D5BE}" type="slidenum">
              <a:rPr lang="en-US"/>
              <a:pPr/>
              <a:t>49</a:t>
            </a:fld>
            <a:endParaRPr lang="en-US"/>
          </a:p>
        </p:txBody>
      </p:sp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Anonymization Algorithms</a:t>
            </a: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7200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Searches </a:t>
            </a:r>
            <a:r>
              <a:rPr lang="en-US" dirty="0">
                <a:latin typeface="Calibri" pitchFamily="34" charset="0"/>
              </a:rPr>
              <a:t>all possible partitions using simulated annealing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Each valid partitions (minimum partition of at least k nodes) is a valid state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Starting with a single partition with all nodes, propose a change of state: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split a partition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merge two partitions, or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move a node to a different partition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Stop when fewer than 10% of the proposals are accepted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9B8B-2CF9-4905-A47B-5EEC8BE7B28B}" type="slidenum">
              <a:rPr lang="en-US"/>
              <a:pPr/>
              <a:t>5</a:t>
            </a:fld>
            <a:endParaRPr lang="en-US"/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81359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In this paper: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(background knowledge)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= </a:t>
            </a:r>
            <a:r>
              <a:rPr lang="en-US" b="1" u="sng" dirty="0" smtClean="0">
                <a:latin typeface="Calibri" pitchFamily="34" charset="0"/>
              </a:rPr>
              <a:t>structural </a:t>
            </a:r>
            <a:r>
              <a:rPr lang="en-US" b="1" u="sng" dirty="0">
                <a:latin typeface="Calibri" pitchFamily="34" charset="0"/>
              </a:rPr>
              <a:t>re-identification </a:t>
            </a:r>
            <a:r>
              <a:rPr lang="en-US" dirty="0" smtClean="0">
                <a:latin typeface="Calibri" pitchFamily="34" charset="0"/>
              </a:rPr>
              <a:t>(information </a:t>
            </a:r>
            <a:r>
              <a:rPr lang="en-US" dirty="0">
                <a:latin typeface="Calibri" pitchFamily="34" charset="0"/>
              </a:rPr>
              <a:t>of the adversary is about graph </a:t>
            </a:r>
            <a:r>
              <a:rPr lang="en-US" dirty="0" smtClean="0">
                <a:latin typeface="Calibri" pitchFamily="34" charset="0"/>
              </a:rPr>
              <a:t>structure)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en-US" dirty="0">
              <a:solidFill>
                <a:srgbClr val="CC00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(utility) </a:t>
            </a:r>
            <a:r>
              <a:rPr lang="en-US" dirty="0">
                <a:latin typeface="Calibri" pitchFamily="34" charset="0"/>
              </a:rPr>
              <a:t>analysis about structural properties: finding communities, fitting power-law graph models, enumerating motifs, measuring diffusion, accessing resiliency</a:t>
            </a:r>
            <a:endParaRPr lang="en-US" baseline="-250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971550" y="4221163"/>
            <a:ext cx="748823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Two </a:t>
            </a:r>
            <a:r>
              <a:rPr lang="en-US" dirty="0" smtClean="0">
                <a:latin typeface="Calibri" pitchFamily="34" charset="0"/>
              </a:rPr>
              <a:t>factors 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descriptive power of the external information – background knowledge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structural similarity of nodes – graph properties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B89A-82D9-41D0-A3D1-85C8ECF2A215}" type="slidenum">
              <a:rPr lang="en-US"/>
              <a:pPr/>
              <a:t>50</a:t>
            </a:fld>
            <a:endParaRPr lang="en-US"/>
          </a:p>
        </p:txBody>
      </p:sp>
      <p:sp>
        <p:nvSpPr>
          <p:cNvPr id="373762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Anonymization Algorithms</a:t>
            </a: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684213" y="1773238"/>
            <a:ext cx="7127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3 concrete </a:t>
            </a:r>
            <a:r>
              <a:rPr lang="en-US" dirty="0">
                <a:latin typeface="Calibri" pitchFamily="34" charset="0"/>
              </a:rPr>
              <a:t>examples: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Know the degree, and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Neighborhood,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Any structural query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9048-1C48-4512-9AB8-B47508804FC3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B17-82FB-4721-91C9-D7054D004265}" type="slidenum">
              <a:rPr lang="en-US"/>
              <a:pPr/>
              <a:t>52</a:t>
            </a:fld>
            <a:endParaRPr lang="en-US"/>
          </a:p>
        </p:txBody>
      </p:sp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k-degree Anonymity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K. Liu and E. Terzi</a:t>
            </a:r>
            <a:r>
              <a:rPr lang="el-GR">
                <a:latin typeface="Calibri" pitchFamily="34" charset="0"/>
              </a:rPr>
              <a:t>, </a:t>
            </a:r>
            <a:r>
              <a:rPr lang="en-US" i="1">
                <a:solidFill>
                  <a:srgbClr val="CC0000"/>
                </a:solidFill>
                <a:latin typeface="Calibri" pitchFamily="34" charset="0"/>
              </a:rPr>
              <a:t>Towards Identity Anonymization on Graphs,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SIGMOD 2008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BB60-6A44-4DBC-8EE9-C7995548F255}" type="slidenum">
              <a:rPr lang="en-US"/>
              <a:pPr/>
              <a:t>53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Identity anonymization on graphs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4535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Question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How to share a network in a manner that permits useful analysis without disclosing the identity of the individuals involved?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Observations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Simply removing the identifying information of the nodes before publishing the actual graph does not guarantee identity anonymization.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L. Backstrom, C. Dwork, and J. Kleinberg, “Wherefore art thou R3579X?: Anonymized social netwoks, hidden patterns, and structural steganography,” In WWW 2007.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    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J. Kleinberg, “Challenges in Social Network Data: Processes, Privacy and Paradoxes, ” KDD 2007 Keynote Talk.</a:t>
            </a:r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2400"/>
              <a:t>Can we borrow ideas from </a:t>
            </a:r>
            <a:r>
              <a:rPr lang="en-US" sz="2400" b="1" i="1">
                <a:solidFill>
                  <a:srgbClr val="0066FF"/>
                </a:solidFill>
              </a:rPr>
              <a:t>k</a:t>
            </a:r>
            <a:r>
              <a:rPr lang="en-US" sz="2400"/>
              <a:t>-anonymity?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5D87-53F6-48BE-8C72-15D4653DF476}" type="slidenum">
              <a:rPr lang="en-US"/>
              <a:pPr/>
              <a:t>54</a:t>
            </a:fld>
            <a:endParaRPr lang="en-US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What if you want to prevent the following from happening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Assume that adversary </a:t>
            </a:r>
            <a:r>
              <a:rPr lang="en-US" b="1">
                <a:solidFill>
                  <a:srgbClr val="0066FF"/>
                </a:solidFill>
              </a:rPr>
              <a:t>A</a:t>
            </a:r>
            <a:r>
              <a:rPr lang="en-US"/>
              <a:t> knows that </a:t>
            </a:r>
            <a:r>
              <a:rPr lang="en-US" b="1">
                <a:solidFill>
                  <a:srgbClr val="0066FF"/>
                </a:solidFill>
              </a:rPr>
              <a:t>B</a:t>
            </a:r>
            <a:r>
              <a:rPr lang="en-US"/>
              <a:t> has </a:t>
            </a:r>
            <a:r>
              <a:rPr lang="en-US">
                <a:solidFill>
                  <a:srgbClr val="FF0000"/>
                </a:solidFill>
              </a:rPr>
              <a:t>327 connections</a:t>
            </a:r>
            <a:r>
              <a:rPr lang="en-US"/>
              <a:t> in a social network! </a:t>
            </a:r>
          </a:p>
          <a:p>
            <a:endParaRPr lang="en-US"/>
          </a:p>
          <a:p>
            <a:r>
              <a:rPr lang="en-US"/>
              <a:t>If the graph is released by removing the identity of the nodes</a:t>
            </a:r>
          </a:p>
          <a:p>
            <a:pPr lvl="1"/>
            <a:r>
              <a:rPr lang="en-US" b="1">
                <a:solidFill>
                  <a:srgbClr val="0066FF"/>
                </a:solidFill>
              </a:rPr>
              <a:t>A</a:t>
            </a:r>
            <a:r>
              <a:rPr lang="en-US"/>
              <a:t> can find all nodes that have degree </a:t>
            </a:r>
            <a:r>
              <a:rPr lang="en-US">
                <a:solidFill>
                  <a:srgbClr val="FF0000"/>
                </a:solidFill>
              </a:rPr>
              <a:t>327</a:t>
            </a:r>
          </a:p>
          <a:p>
            <a:pPr lvl="1"/>
            <a:r>
              <a:rPr lang="en-US"/>
              <a:t>If there is only one node with degree </a:t>
            </a:r>
            <a:r>
              <a:rPr lang="en-US">
                <a:solidFill>
                  <a:srgbClr val="FF0000"/>
                </a:solidFill>
              </a:rPr>
              <a:t>327</a:t>
            </a:r>
            <a:r>
              <a:rPr lang="en-US"/>
              <a:t>, </a:t>
            </a:r>
            <a:r>
              <a:rPr lang="en-US" b="1">
                <a:solidFill>
                  <a:srgbClr val="0066FF"/>
                </a:solidFill>
              </a:rPr>
              <a:t>A</a:t>
            </a:r>
            <a:r>
              <a:rPr lang="en-US"/>
              <a:t> can identify this node as being </a:t>
            </a:r>
            <a:r>
              <a:rPr lang="en-US" b="1">
                <a:solidFill>
                  <a:srgbClr val="0066FF"/>
                </a:solidFill>
              </a:rPr>
              <a:t>B</a:t>
            </a:r>
            <a:r>
              <a:rPr lang="en-US"/>
              <a:t>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826E-F6B1-4550-B0F2-89D774F05DB2}" type="slidenum">
              <a:rPr lang="en-US"/>
              <a:pPr/>
              <a:t>55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Privacy model</a:t>
            </a:r>
          </a:p>
        </p:txBody>
      </p:sp>
      <p:sp>
        <p:nvSpPr>
          <p:cNvPr id="172035" name="Text Box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1219200"/>
          </a:xfrm>
          <a:solidFill>
            <a:srgbClr val="969696"/>
          </a:solidFill>
          <a:ln w="12700" cap="sq">
            <a:solidFill>
              <a:schemeClr val="accent1"/>
            </a:solidFill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3399"/>
                </a:solidFill>
              </a:rPr>
              <a:t>k-degree anonymity</a:t>
            </a:r>
            <a:r>
              <a:rPr lang="en-US" sz="2400">
                <a:solidFill>
                  <a:schemeClr val="bg1"/>
                </a:solidFill>
              </a:rPr>
              <a:t> A graph </a:t>
            </a:r>
            <a:r>
              <a:rPr lang="en-US" sz="2400" b="1" i="1">
                <a:solidFill>
                  <a:srgbClr val="FF9900"/>
                </a:solidFill>
              </a:rPr>
              <a:t>G(V, E)</a:t>
            </a:r>
            <a:r>
              <a:rPr lang="en-US" sz="2400">
                <a:solidFill>
                  <a:schemeClr val="bg1"/>
                </a:solidFill>
              </a:rPr>
              <a:t> is </a:t>
            </a:r>
            <a:r>
              <a:rPr lang="en-US" sz="2400" b="1" i="1">
                <a:solidFill>
                  <a:srgbClr val="FF9900"/>
                </a:solidFill>
              </a:rPr>
              <a:t>k</a:t>
            </a:r>
            <a:r>
              <a:rPr lang="en-US" sz="2400" i="1">
                <a:solidFill>
                  <a:schemeClr val="bg1"/>
                </a:solidFill>
              </a:rPr>
              <a:t>-degree anonymous</a:t>
            </a:r>
            <a:r>
              <a:rPr lang="en-US" sz="2400">
                <a:solidFill>
                  <a:schemeClr val="bg1"/>
                </a:solidFill>
              </a:rPr>
              <a:t> if every node in </a:t>
            </a:r>
            <a:r>
              <a:rPr lang="en-US" sz="2400" b="1" i="1">
                <a:solidFill>
                  <a:srgbClr val="FF9900"/>
                </a:solidFill>
              </a:rPr>
              <a:t>V</a:t>
            </a:r>
            <a:r>
              <a:rPr lang="en-US" sz="2400">
                <a:solidFill>
                  <a:schemeClr val="bg1"/>
                </a:solidFill>
              </a:rPr>
              <a:t> has the same degree as </a:t>
            </a:r>
            <a:r>
              <a:rPr lang="en-US" sz="2400" b="1" i="1">
                <a:solidFill>
                  <a:srgbClr val="FF9900"/>
                </a:solidFill>
              </a:rPr>
              <a:t>k-1</a:t>
            </a:r>
            <a:r>
              <a:rPr lang="en-US" sz="2400">
                <a:solidFill>
                  <a:schemeClr val="bg1"/>
                </a:solidFill>
              </a:rPr>
              <a:t> other nodes in </a:t>
            </a:r>
            <a:r>
              <a:rPr lang="en-US" sz="2400" b="1" i="1">
                <a:solidFill>
                  <a:srgbClr val="FF9900"/>
                </a:solidFill>
              </a:rPr>
              <a:t>V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07588" name="Text Box 4"/>
          <p:cNvSpPr txBox="1">
            <a:spLocks noChangeArrowheads="1"/>
          </p:cNvSpPr>
          <p:nvPr/>
        </p:nvSpPr>
        <p:spPr bwMode="auto">
          <a:xfrm>
            <a:off x="539750" y="5084763"/>
            <a:ext cx="8229600" cy="1252537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indent="-1127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kumimoji="1" lang="en-US" sz="24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kumimoji="1" lang="en-US" sz="2400" b="1">
                <a:solidFill>
                  <a:schemeClr val="hlink"/>
                </a:solidFill>
                <a:latin typeface="Calibri" pitchFamily="34" charset="0"/>
              </a:rPr>
              <a:t>Properties</a:t>
            </a:r>
            <a:r>
              <a:rPr kumimoji="1" lang="en-US" sz="2400" b="1">
                <a:solidFill>
                  <a:schemeClr val="bg1"/>
                </a:solidFill>
                <a:latin typeface="Calibri" pitchFamily="34" charset="0"/>
              </a:rPr>
              <a:t>]</a:t>
            </a:r>
            <a:r>
              <a:rPr kumimoji="1" lang="en-US" sz="2400" b="1">
                <a:latin typeface="Calibri" pitchFamily="34" charset="0"/>
              </a:rPr>
              <a:t> </a:t>
            </a:r>
            <a:r>
              <a:rPr kumimoji="1" lang="en-US" sz="2400" b="1">
                <a:solidFill>
                  <a:schemeClr val="bg1"/>
                </a:solidFill>
                <a:latin typeface="Calibri" pitchFamily="34" charset="0"/>
              </a:rPr>
              <a:t>It prevents the re-identification of individuals by adversaries with </a:t>
            </a:r>
            <a:r>
              <a:rPr kumimoji="1" lang="en-US" sz="2400" b="1" i="1">
                <a:solidFill>
                  <a:schemeClr val="bg1"/>
                </a:solidFill>
                <a:latin typeface="Calibri" pitchFamily="34" charset="0"/>
              </a:rPr>
              <a:t>a priori</a:t>
            </a:r>
            <a:r>
              <a:rPr kumimoji="1" lang="en-US" sz="2400" b="1">
                <a:solidFill>
                  <a:schemeClr val="bg1"/>
                </a:solidFill>
                <a:latin typeface="Calibri" pitchFamily="34" charset="0"/>
              </a:rPr>
              <a:t> knowledge of the degree of certain nodes. </a:t>
            </a:r>
            <a:endParaRPr kumimoji="1"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85900" y="2852738"/>
            <a:ext cx="2120900" cy="1638300"/>
            <a:chOff x="3888" y="696"/>
            <a:chExt cx="1336" cy="1032"/>
          </a:xfrm>
        </p:grpSpPr>
        <p:cxnSp>
          <p:nvCxnSpPr>
            <p:cNvPr id="172038" name="AutoShape 8"/>
            <p:cNvCxnSpPr>
              <a:cxnSpLocks noChangeShapeType="1"/>
            </p:cNvCxnSpPr>
            <p:nvPr/>
          </p:nvCxnSpPr>
          <p:spPr bwMode="auto">
            <a:xfrm flipH="1" flipV="1">
              <a:off x="4464" y="952"/>
              <a:ext cx="368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39" name="AutoShape 9"/>
            <p:cNvCxnSpPr>
              <a:cxnSpLocks noChangeShapeType="1"/>
            </p:cNvCxnSpPr>
            <p:nvPr/>
          </p:nvCxnSpPr>
          <p:spPr bwMode="auto">
            <a:xfrm flipV="1">
              <a:off x="4120" y="952"/>
              <a:ext cx="336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0" name="AutoShape 10"/>
            <p:cNvCxnSpPr>
              <a:cxnSpLocks noChangeShapeType="1"/>
            </p:cNvCxnSpPr>
            <p:nvPr/>
          </p:nvCxnSpPr>
          <p:spPr bwMode="auto">
            <a:xfrm flipH="1">
              <a:off x="4256" y="1528"/>
              <a:ext cx="440" cy="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172041" name="Text Box 11"/>
            <p:cNvSpPr txBox="1">
              <a:spLocks noChangeArrowheads="1"/>
            </p:cNvSpPr>
            <p:nvPr/>
          </p:nvSpPr>
          <p:spPr bwMode="auto">
            <a:xfrm>
              <a:off x="4296" y="696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A (2)</a:t>
              </a:r>
            </a:p>
          </p:txBody>
        </p:sp>
        <p:sp>
          <p:nvSpPr>
            <p:cNvPr id="172042" name="Text Box 12"/>
            <p:cNvSpPr txBox="1">
              <a:spLocks noChangeArrowheads="1"/>
            </p:cNvSpPr>
            <p:nvPr/>
          </p:nvSpPr>
          <p:spPr bwMode="auto">
            <a:xfrm>
              <a:off x="3888" y="976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B (1)</a:t>
              </a:r>
            </a:p>
          </p:txBody>
        </p:sp>
        <p:sp>
          <p:nvSpPr>
            <p:cNvPr id="172043" name="Text Box 13"/>
            <p:cNvSpPr txBox="1">
              <a:spLocks noChangeArrowheads="1"/>
            </p:cNvSpPr>
            <p:nvPr/>
          </p:nvSpPr>
          <p:spPr bwMode="auto">
            <a:xfrm>
              <a:off x="4760" y="99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E (1)</a:t>
              </a:r>
            </a:p>
          </p:txBody>
        </p:sp>
        <p:sp>
          <p:nvSpPr>
            <p:cNvPr id="172044" name="Text Box 14"/>
            <p:cNvSpPr txBox="1">
              <a:spLocks noChangeArrowheads="1"/>
            </p:cNvSpPr>
            <p:nvPr/>
          </p:nvSpPr>
          <p:spPr bwMode="auto">
            <a:xfrm>
              <a:off x="4096" y="1528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C (1)</a:t>
              </a:r>
            </a:p>
          </p:txBody>
        </p:sp>
        <p:sp>
          <p:nvSpPr>
            <p:cNvPr id="172045" name="Text Box 15"/>
            <p:cNvSpPr txBox="1">
              <a:spLocks noChangeArrowheads="1"/>
            </p:cNvSpPr>
            <p:nvPr/>
          </p:nvSpPr>
          <p:spPr bwMode="auto">
            <a:xfrm>
              <a:off x="4552" y="1536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D (1)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953000" y="2928938"/>
            <a:ext cx="2120900" cy="1638300"/>
            <a:chOff x="3968" y="3072"/>
            <a:chExt cx="1336" cy="1032"/>
          </a:xfrm>
        </p:grpSpPr>
        <p:cxnSp>
          <p:nvCxnSpPr>
            <p:cNvPr id="172047" name="AutoShape 17"/>
            <p:cNvCxnSpPr>
              <a:cxnSpLocks noChangeShapeType="1"/>
            </p:cNvCxnSpPr>
            <p:nvPr/>
          </p:nvCxnSpPr>
          <p:spPr bwMode="auto">
            <a:xfrm flipH="1" flipV="1">
              <a:off x="4544" y="3328"/>
              <a:ext cx="368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8" name="AutoShape 18"/>
            <p:cNvCxnSpPr>
              <a:cxnSpLocks noChangeShapeType="1"/>
            </p:cNvCxnSpPr>
            <p:nvPr/>
          </p:nvCxnSpPr>
          <p:spPr bwMode="auto">
            <a:xfrm flipV="1">
              <a:off x="4200" y="3328"/>
              <a:ext cx="336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9" name="AutoShape 19"/>
            <p:cNvCxnSpPr>
              <a:cxnSpLocks noChangeShapeType="1"/>
            </p:cNvCxnSpPr>
            <p:nvPr/>
          </p:nvCxnSpPr>
          <p:spPr bwMode="auto">
            <a:xfrm flipH="1">
              <a:off x="4336" y="3904"/>
              <a:ext cx="440" cy="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172050" name="Text Box 20"/>
            <p:cNvSpPr txBox="1">
              <a:spLocks noChangeArrowheads="1"/>
            </p:cNvSpPr>
            <p:nvPr/>
          </p:nvSpPr>
          <p:spPr bwMode="auto">
            <a:xfrm>
              <a:off x="4376" y="307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A (2)</a:t>
              </a:r>
            </a:p>
          </p:txBody>
        </p:sp>
        <p:sp>
          <p:nvSpPr>
            <p:cNvPr id="172051" name="Text Box 21"/>
            <p:cNvSpPr txBox="1">
              <a:spLocks noChangeArrowheads="1"/>
            </p:cNvSpPr>
            <p:nvPr/>
          </p:nvSpPr>
          <p:spPr bwMode="auto">
            <a:xfrm>
              <a:off x="3968" y="335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B (2)</a:t>
              </a:r>
            </a:p>
          </p:txBody>
        </p:sp>
        <p:sp>
          <p:nvSpPr>
            <p:cNvPr id="172052" name="Text Box 22"/>
            <p:cNvSpPr txBox="1">
              <a:spLocks noChangeArrowheads="1"/>
            </p:cNvSpPr>
            <p:nvPr/>
          </p:nvSpPr>
          <p:spPr bwMode="auto">
            <a:xfrm>
              <a:off x="4840" y="3368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E (2)</a:t>
              </a:r>
            </a:p>
          </p:txBody>
        </p:sp>
        <p:sp>
          <p:nvSpPr>
            <p:cNvPr id="172053" name="Text Box 23"/>
            <p:cNvSpPr txBox="1">
              <a:spLocks noChangeArrowheads="1"/>
            </p:cNvSpPr>
            <p:nvPr/>
          </p:nvSpPr>
          <p:spPr bwMode="auto">
            <a:xfrm>
              <a:off x="4176" y="3904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C (1)</a:t>
              </a:r>
            </a:p>
          </p:txBody>
        </p:sp>
        <p:sp>
          <p:nvSpPr>
            <p:cNvPr id="172054" name="Text Box 24"/>
            <p:cNvSpPr txBox="1">
              <a:spLocks noChangeArrowheads="1"/>
            </p:cNvSpPr>
            <p:nvPr/>
          </p:nvSpPr>
          <p:spPr bwMode="auto">
            <a:xfrm>
              <a:off x="4632" y="391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D (1)</a:t>
              </a:r>
            </a:p>
          </p:txBody>
        </p:sp>
        <p:cxnSp>
          <p:nvCxnSpPr>
            <p:cNvPr id="172055" name="AutoShape 25"/>
            <p:cNvCxnSpPr>
              <a:cxnSpLocks noChangeShapeType="1"/>
            </p:cNvCxnSpPr>
            <p:nvPr/>
          </p:nvCxnSpPr>
          <p:spPr bwMode="auto">
            <a:xfrm flipV="1">
              <a:off x="4200" y="3568"/>
              <a:ext cx="712" cy="8"/>
            </a:xfrm>
            <a:prstGeom prst="straightConnector1">
              <a:avLst/>
            </a:prstGeom>
            <a:noFill/>
            <a:ln w="12700" cap="sq">
              <a:solidFill>
                <a:schemeClr val="hlink"/>
              </a:solidFill>
              <a:round/>
              <a:headEnd/>
              <a:tailEnd/>
            </a:ln>
          </p:spPr>
        </p:cxnSp>
      </p:grpSp>
      <p:sp>
        <p:nvSpPr>
          <p:cNvPr id="707610" name="Line 26"/>
          <p:cNvSpPr>
            <a:spLocks noChangeShapeType="1"/>
          </p:cNvSpPr>
          <p:nvPr/>
        </p:nvSpPr>
        <p:spPr bwMode="auto">
          <a:xfrm>
            <a:off x="3352800" y="3792538"/>
            <a:ext cx="1511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82" tIns="45643" rIns="91282" bIns="45643"/>
          <a:lstStyle/>
          <a:p>
            <a:endParaRPr lang="el-GR"/>
          </a:p>
        </p:txBody>
      </p:sp>
      <p:sp>
        <p:nvSpPr>
          <p:cNvPr id="707611" name="Text Box 27"/>
          <p:cNvSpPr txBox="1">
            <a:spLocks noChangeArrowheads="1"/>
          </p:cNvSpPr>
          <p:nvPr/>
        </p:nvSpPr>
        <p:spPr bwMode="auto">
          <a:xfrm>
            <a:off x="3479800" y="3462338"/>
            <a:ext cx="13970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anonymization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8" grpId="0" animBg="1"/>
      <p:bldP spid="707610" grpId="0" animBg="1"/>
      <p:bldP spid="7076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38C0-E964-489C-A44F-EFDA8D222A0E}" type="slidenum">
              <a:rPr lang="en-US"/>
              <a:pPr/>
              <a:t>56</a:t>
            </a:fld>
            <a:endParaRPr lang="en-US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395288" y="188913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Degree-sequence anonymization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7823200" cy="714375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000" b="1">
                <a:solidFill>
                  <a:srgbClr val="0066FF"/>
                </a:solidFill>
                <a:latin typeface="Calibri" pitchFamily="34" charset="0"/>
              </a:rPr>
              <a:t>k-anonymous sequence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] A sequence of integers</a:t>
            </a:r>
            <a:r>
              <a:rPr lang="en-US" sz="2000" b="1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sz="2000" b="1" i="1">
                <a:solidFill>
                  <a:srgbClr val="FF9900"/>
                </a:solidFill>
                <a:latin typeface="Calibri" pitchFamily="34" charset="0"/>
              </a:rPr>
              <a:t>d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en-US" sz="20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000" b="1" i="1">
                <a:solidFill>
                  <a:schemeClr val="bg1"/>
                </a:solidFill>
                <a:latin typeface="Calibri" pitchFamily="34" charset="0"/>
              </a:rPr>
              <a:t>-anonymous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if every distinct element value in </a:t>
            </a:r>
            <a:r>
              <a:rPr lang="en-US" sz="2000" b="1" i="1">
                <a:solidFill>
                  <a:srgbClr val="FF9900"/>
                </a:solidFill>
                <a:latin typeface="Calibri" pitchFamily="34" charset="0"/>
              </a:rPr>
              <a:t>d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appears at least </a:t>
            </a:r>
            <a:r>
              <a:rPr lang="en-US" sz="20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times.</a:t>
            </a:r>
            <a:r>
              <a:rPr lang="en-US" sz="2000" b="1">
                <a:latin typeface="Calibri" pitchFamily="34" charset="0"/>
              </a:rPr>
              <a:t>     </a:t>
            </a:r>
          </a:p>
        </p:txBody>
      </p:sp>
      <p:sp>
        <p:nvSpPr>
          <p:cNvPr id="710728" name="Text Box 72"/>
          <p:cNvSpPr txBox="1">
            <a:spLocks noChangeArrowheads="1"/>
          </p:cNvSpPr>
          <p:nvPr/>
        </p:nvSpPr>
        <p:spPr bwMode="auto">
          <a:xfrm>
            <a:off x="2268538" y="1844675"/>
            <a:ext cx="4681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[100,100, 100, 98, 98,15,15,15]</a:t>
            </a:r>
          </a:p>
        </p:txBody>
      </p:sp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716338"/>
            <a:ext cx="549433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0727" name="Text Box 71"/>
          <p:cNvSpPr txBox="1">
            <a:spLocks noChangeArrowheads="1"/>
          </p:cNvSpPr>
          <p:nvPr/>
        </p:nvSpPr>
        <p:spPr bwMode="auto">
          <a:xfrm>
            <a:off x="611188" y="2492375"/>
            <a:ext cx="8110537" cy="835025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 graph G(V, E) is </a:t>
            </a:r>
            <a:r>
              <a:rPr lang="en-US" sz="2400" i="1">
                <a:solidFill>
                  <a:schemeClr val="bg1"/>
                </a:solidFill>
                <a:latin typeface="Calibri" pitchFamily="34" charset="0"/>
              </a:rPr>
              <a:t>k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-degree anonymous if its degree sequence is </a:t>
            </a:r>
            <a:r>
              <a:rPr lang="en-US" sz="2400" i="1">
                <a:solidFill>
                  <a:schemeClr val="bg1"/>
                </a:solidFill>
                <a:latin typeface="Calibri" pitchFamily="34" charset="0"/>
              </a:rPr>
              <a:t>k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-anonymous</a:t>
            </a:r>
            <a:endParaRPr lang="en-US" sz="2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28" grpId="0"/>
      <p:bldP spid="7107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933-71C5-4A2E-9C7B-7D2A07A9AA6D}" type="slidenum">
              <a:rPr lang="en-US"/>
              <a:pPr/>
              <a:t>57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 sz="3200"/>
              <a:t>Problem Definition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323850" y="1614488"/>
            <a:ext cx="8496300" cy="1565275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Given a graph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G(V, E)</a:t>
            </a:r>
            <a:r>
              <a:rPr lang="en-US" sz="2400" b="1" i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and an integer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, modify G via a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set of </a:t>
            </a: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edge addition or deletion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operations to construct a new graph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k-degree anonymous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graph  G’ in which every node u has the same degree with at least </a:t>
            </a:r>
            <a:r>
              <a:rPr lang="en-US" sz="2400" b="1" i="1">
                <a:solidFill>
                  <a:schemeClr val="bg1"/>
                </a:solidFill>
                <a:latin typeface="Calibri" pitchFamily="34" charset="0"/>
              </a:rPr>
              <a:t>k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-1 other nodes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755650" y="3500438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Why not simply transform G to the complete graph?</a:t>
            </a:r>
            <a:endParaRPr lang="el-GR" sz="2400">
              <a:latin typeface="Calibri" pitchFamily="34" charset="0"/>
            </a:endParaRP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684213" y="4581525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Prop 1: If G is k1-degree anonymous, then it is also k2-degree anonymous, for every k2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 k1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42B4-07BA-44FC-962B-B2489E177F94}" type="slidenum">
              <a:rPr lang="en-US"/>
              <a:pPr/>
              <a:t>58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 sz="3200"/>
              <a:t>Problem Definition</a:t>
            </a:r>
          </a:p>
        </p:txBody>
      </p:sp>
      <p:sp>
        <p:nvSpPr>
          <p:cNvPr id="248835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3500438"/>
            <a:ext cx="8229600" cy="1008062"/>
          </a:xfrm>
          <a:noFill/>
        </p:spPr>
        <p:txBody>
          <a:bodyPr/>
          <a:lstStyle/>
          <a:p>
            <a:r>
              <a:rPr lang="en-US" sz="2000"/>
              <a:t>Symmetric difference between graphs </a:t>
            </a:r>
            <a:r>
              <a:rPr lang="en-US" sz="2000" b="1" i="1">
                <a:solidFill>
                  <a:srgbClr val="0066FF"/>
                </a:solidFill>
              </a:rPr>
              <a:t>G(V,E)</a:t>
            </a:r>
            <a:r>
              <a:rPr lang="en-US" sz="2000"/>
              <a:t> and </a:t>
            </a:r>
            <a:r>
              <a:rPr lang="en-US" sz="2000" b="1" i="1">
                <a:solidFill>
                  <a:srgbClr val="0066FF"/>
                </a:solidFill>
              </a:rPr>
              <a:t>G’(V,E’)</a:t>
            </a:r>
            <a:r>
              <a:rPr lang="en-US" sz="2000"/>
              <a:t> :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2843213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Given a graph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G(V, E)</a:t>
            </a:r>
            <a:r>
              <a:rPr lang="en-US" sz="2400" b="1" i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and an integer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, modify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via a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minimal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set of </a:t>
            </a: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edge addition or deletion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operations to construct a new graph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G’(V’, E’)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such that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	1)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G’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-degree anonymous;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	2)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V’ = V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	3) The </a:t>
            </a:r>
            <a:r>
              <a:rPr lang="en-US" sz="2400" b="1" i="1">
                <a:solidFill>
                  <a:schemeClr val="hlink"/>
                </a:solidFill>
                <a:latin typeface="Calibri" pitchFamily="34" charset="0"/>
              </a:rPr>
              <a:t>symmetric difference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G’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is as small as possible</a:t>
            </a:r>
          </a:p>
        </p:txBody>
      </p:sp>
      <p:graphicFrame>
        <p:nvGraphicFramePr>
          <p:cNvPr id="248837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339975" y="4149725"/>
          <a:ext cx="4176713" cy="431800"/>
        </p:xfrm>
        <a:graphic>
          <a:graphicData uri="http://schemas.openxmlformats.org/presentationml/2006/ole">
            <p:oleObj spid="_x0000_s433154" name="Equation" r:id="rId4" imgW="2095200" imgH="215640" progId="Equation.3">
              <p:embed/>
            </p:oleObj>
          </a:graphicData>
        </a:graphic>
      </p:graphicFrame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971550" y="4868863"/>
            <a:ext cx="72009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Assumption: G: undirected, unlabeled, no self-loops or multiple-edges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Only edge </a:t>
            </a:r>
            <a:r>
              <a:rPr lang="en-US" b="1">
                <a:latin typeface="Calibri" pitchFamily="34" charset="0"/>
              </a:rPr>
              <a:t>additions</a:t>
            </a:r>
            <a:r>
              <a:rPr lang="en-US">
                <a:latin typeface="Calibri" pitchFamily="34" charset="0"/>
              </a:rPr>
              <a:t> -- SymDiff(G’, G) = |E’| - |E|</a:t>
            </a:r>
            <a:endParaRPr lang="el-GR">
              <a:latin typeface="Calibri" pitchFamily="34" charset="0"/>
            </a:endParaRP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1116013" y="5876925"/>
            <a:ext cx="684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There is always a feasible solution </a:t>
            </a:r>
            <a:r>
              <a:rPr lang="en-US">
                <a:solidFill>
                  <a:srgbClr val="FF3300"/>
                </a:solidFill>
                <a:latin typeface="Calibri" pitchFamily="34" charset="0"/>
              </a:rPr>
              <a:t>(</a:t>
            </a:r>
            <a:r>
              <a:rPr lang="el-GR">
                <a:solidFill>
                  <a:srgbClr val="FF3300"/>
                </a:solidFill>
                <a:latin typeface="Calibri" pitchFamily="34" charset="0"/>
              </a:rPr>
              <a:t>ποια;)</a:t>
            </a:r>
            <a:endParaRPr lang="en-US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918F-2CF7-4511-A6B7-730453024371}" type="slidenum">
              <a:rPr lang="en-US"/>
              <a:pPr/>
              <a:t>59</a:t>
            </a:fld>
            <a:endParaRPr lang="en-US"/>
          </a:p>
        </p:txBody>
      </p:sp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328613" y="66198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Degree-sequence anonymization</a:t>
            </a:r>
          </a:p>
        </p:txBody>
      </p:sp>
      <p:sp>
        <p:nvSpPr>
          <p:cNvPr id="710727" name="Text Box 71"/>
          <p:cNvSpPr txBox="1">
            <a:spLocks noChangeArrowheads="1"/>
          </p:cNvSpPr>
          <p:nvPr/>
        </p:nvSpPr>
        <p:spPr bwMode="auto">
          <a:xfrm>
            <a:off x="611188" y="2708275"/>
            <a:ext cx="8110537" cy="120015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400">
                <a:solidFill>
                  <a:srgbClr val="0066FF"/>
                </a:solidFill>
                <a:latin typeface="Calibri" pitchFamily="34" charset="0"/>
              </a:rPr>
              <a:t>degree-sequence anonymization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] Given degree sequence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d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, and integer</a:t>
            </a:r>
            <a:r>
              <a:rPr lang="en-US" sz="240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, construct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-anonymous sequence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d’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such that </a:t>
            </a:r>
            <a:r>
              <a:rPr lang="en-US" sz="2400" b="1" i="1">
                <a:solidFill>
                  <a:srgbClr val="FF9900"/>
                </a:solidFill>
                <a:latin typeface="Calibri" pitchFamily="34" charset="0"/>
              </a:rPr>
              <a:t>||d’-d||</a:t>
            </a:r>
            <a:r>
              <a:rPr lang="en-US" sz="2400" b="1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(i.e., L</a:t>
            </a:r>
            <a:r>
              <a:rPr lang="en-US" sz="2400" baseline="-25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(d’ – d))</a:t>
            </a:r>
            <a:r>
              <a:rPr lang="en-US" sz="2400" b="1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is minimized</a:t>
            </a:r>
          </a:p>
        </p:txBody>
      </p:sp>
      <p:sp>
        <p:nvSpPr>
          <p:cNvPr id="710729" name="Text Box 73"/>
          <p:cNvSpPr txBox="1">
            <a:spLocks noChangeArrowheads="1"/>
          </p:cNvSpPr>
          <p:nvPr/>
        </p:nvSpPr>
        <p:spPr bwMode="auto">
          <a:xfrm>
            <a:off x="250825" y="1844675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Increase/decrease of degrees correspond to additions/deletions of edges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827088" y="4508500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|E’| - |E| = ½ L</a:t>
            </a:r>
            <a:r>
              <a:rPr lang="en-US" baseline="-25000"/>
              <a:t>1</a:t>
            </a:r>
            <a:r>
              <a:rPr lang="en-US"/>
              <a:t>(d’ – d)</a:t>
            </a:r>
            <a:endParaRPr lang="el-GR"/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468313" y="5373688"/>
            <a:ext cx="662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Relax graph anonymization: E’ not a supergraph of E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27" grpId="0" animBg="1"/>
      <p:bldP spid="7107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0C83-A8D6-4E78-AAB0-ECE124BA603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Introduces </a:t>
            </a:r>
            <a:r>
              <a:rPr lang="en-US" sz="2000" dirty="0" smtClean="0">
                <a:solidFill>
                  <a:srgbClr val="C00000"/>
                </a:solidFill>
              </a:rPr>
              <a:t>3 models </a:t>
            </a:r>
            <a:r>
              <a:rPr lang="en-US" sz="2000" dirty="0" smtClean="0"/>
              <a:t>of external information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Evaluates</a:t>
            </a:r>
            <a:r>
              <a:rPr lang="en-US" sz="2000" dirty="0" smtClean="0"/>
              <a:t> the effectiveness of these attacks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real networks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random graphs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Proposes an </a:t>
            </a:r>
            <a:r>
              <a:rPr lang="en-US" sz="2000" dirty="0" err="1" smtClean="0"/>
              <a:t>anonymization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algorithm</a:t>
            </a:r>
            <a:r>
              <a:rPr lang="en-US" sz="2000" dirty="0" smtClean="0"/>
              <a:t> based on clustering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l-GR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59AA-CDEC-4604-A6E4-017AEDA57728}" type="slidenum">
              <a:rPr lang="en-US"/>
              <a:pPr/>
              <a:t>60</a:t>
            </a:fld>
            <a:endParaRPr lang="en-US"/>
          </a:p>
        </p:txBody>
      </p:sp>
      <p:graphicFrame>
        <p:nvGraphicFramePr>
          <p:cNvPr id="709666" name="Group 34"/>
          <p:cNvGraphicFramePr>
            <a:graphicFrameLocks noGrp="1"/>
          </p:cNvGraphicFramePr>
          <p:nvPr>
            <p:ph idx="4294967295"/>
          </p:nvPr>
        </p:nvGraphicFramePr>
        <p:xfrm>
          <a:off x="684213" y="1484313"/>
          <a:ext cx="7775575" cy="4760913"/>
        </p:xfrm>
        <a:graphic>
          <a:graphicData uri="http://schemas.openxmlformats.org/drawingml/2006/table">
            <a:tbl>
              <a:tblPr/>
              <a:tblGrid>
                <a:gridCol w="7775575"/>
              </a:tblGrid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Graph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degree sequence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integer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-degree anonymous graph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2538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[STEP 1: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Degree Sequence Anonymization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Construct an (optimal) k-anonymous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from the original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[STEP 2: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Graph Construction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Construct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Given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d'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construct a new graph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such that the degree sequence of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is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d‘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Transform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Transform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to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 so that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SymDiff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(G’,G) is minimized.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395288" y="260350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Calibri" pitchFamily="34" charset="0"/>
              </a:rPr>
              <a:t>Graph Anonymization algorithm</a:t>
            </a:r>
            <a:endParaRPr lang="el-GR" sz="24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395288" y="90805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Two steps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BD06-FA58-4D4F-8859-EB5AF25396D7}" type="slidenum">
              <a:rPr lang="en-US"/>
              <a:pPr/>
              <a:t>61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DP for degree-sequence anonymization</a:t>
            </a:r>
          </a:p>
        </p:txBody>
      </p:sp>
      <p:sp>
        <p:nvSpPr>
          <p:cNvPr id="177162" name="Rectangle 20"/>
          <p:cNvSpPr>
            <a:spLocks noChangeArrowheads="1"/>
          </p:cNvSpPr>
          <p:nvPr/>
        </p:nvSpPr>
        <p:spPr bwMode="auto">
          <a:xfrm>
            <a:off x="61913" y="1627188"/>
            <a:ext cx="86868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(</a:t>
            </a:r>
            <a:r>
              <a:rPr lang="en-US" sz="2000" i="1">
                <a:solidFill>
                  <a:srgbClr val="0033CC"/>
                </a:solidFill>
                <a:latin typeface="Calibri" pitchFamily="34" charset="0"/>
              </a:rPr>
              <a:t>1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) ≥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(</a:t>
            </a:r>
            <a:r>
              <a:rPr lang="en-US" sz="2000" i="1">
                <a:solidFill>
                  <a:srgbClr val="0033CC"/>
                </a:solidFill>
                <a:latin typeface="Calibri" pitchFamily="34" charset="0"/>
              </a:rPr>
              <a:t>2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) ≥… ≥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(</a:t>
            </a:r>
            <a:r>
              <a:rPr lang="en-US" sz="2000" i="1">
                <a:solidFill>
                  <a:srgbClr val="0033CC"/>
                </a:solidFill>
                <a:latin typeface="Calibri" pitchFamily="34" charset="0"/>
              </a:rPr>
              <a:t>i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) ≥… ≥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(</a:t>
            </a:r>
            <a:r>
              <a:rPr lang="en-US" sz="2000" i="1">
                <a:solidFill>
                  <a:srgbClr val="0033CC"/>
                </a:solidFill>
                <a:latin typeface="Calibri" pitchFamily="34" charset="0"/>
              </a:rPr>
              <a:t>n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000">
                <a:latin typeface="Calibri" pitchFamily="34" charset="0"/>
              </a:rPr>
              <a:t> : original degree sequence.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d’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(</a:t>
            </a:r>
            <a:r>
              <a:rPr lang="en-US" sz="2000" i="1">
                <a:solidFill>
                  <a:srgbClr val="0033CC"/>
                </a:solidFill>
                <a:latin typeface="Calibri" pitchFamily="34" charset="0"/>
              </a:rPr>
              <a:t>1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) ≥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d’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(</a:t>
            </a:r>
            <a:r>
              <a:rPr lang="en-US" sz="2000" i="1">
                <a:solidFill>
                  <a:srgbClr val="0033CC"/>
                </a:solidFill>
                <a:latin typeface="Calibri" pitchFamily="34" charset="0"/>
              </a:rPr>
              <a:t>2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) ≥…≥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</a:t>
            </a:r>
            <a:r>
              <a:rPr lang="en-US" sz="2000" i="1">
                <a:solidFill>
                  <a:srgbClr val="0033CC"/>
                </a:solidFill>
                <a:latin typeface="Calibri" pitchFamily="34" charset="0"/>
              </a:rPr>
              <a:t>’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(</a:t>
            </a:r>
            <a:r>
              <a:rPr lang="en-US" sz="2000" i="1">
                <a:solidFill>
                  <a:srgbClr val="0033CC"/>
                </a:solidFill>
                <a:latin typeface="Calibri" pitchFamily="34" charset="0"/>
              </a:rPr>
              <a:t>i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) ≥…≥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d’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(</a:t>
            </a:r>
            <a:r>
              <a:rPr lang="en-US" sz="2000" i="1">
                <a:solidFill>
                  <a:srgbClr val="0033CC"/>
                </a:solidFill>
                <a:latin typeface="Calibri" pitchFamily="34" charset="0"/>
              </a:rPr>
              <a:t>n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000">
                <a:latin typeface="Calibri" pitchFamily="34" charset="0"/>
              </a:rPr>
              <a:t> : </a:t>
            </a:r>
            <a:r>
              <a:rPr lang="en-US" sz="2000" i="1">
                <a:latin typeface="Calibri" pitchFamily="34" charset="0"/>
              </a:rPr>
              <a:t>k</a:t>
            </a:r>
            <a:r>
              <a:rPr lang="en-US" sz="2000">
                <a:latin typeface="Calibri" pitchFamily="34" charset="0"/>
              </a:rPr>
              <a:t>-anonymized degree sequence.</a:t>
            </a:r>
            <a:endParaRPr lang="en-US" sz="2000" b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179388" y="2492375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If we only add edges, d’(i) </a:t>
            </a:r>
            <a:r>
              <a:rPr lang="en-US">
                <a:latin typeface="Calibri" pitchFamily="34" charset="0"/>
                <a:sym typeface="Symbol" pitchFamily="18" charset="2"/>
              </a:rPr>
              <a:t> d(i)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250825" y="2852738"/>
            <a:ext cx="849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Observation 1, if d’(i) = d’(j) with i &lt; j, then d’(i) = d’(i+1) = .. . d’(j-1) = d(j)</a:t>
            </a:r>
            <a:endParaRPr lang="el-GR">
              <a:latin typeface="Calibri" pitchFamily="34" charset="0"/>
            </a:endParaRPr>
          </a:p>
        </p:txBody>
      </p:sp>
      <p:graphicFrame>
        <p:nvGraphicFramePr>
          <p:cNvPr id="177171" name="Object 2"/>
          <p:cNvGraphicFramePr>
            <a:graphicFrameLocks noChangeAspect="1"/>
          </p:cNvGraphicFramePr>
          <p:nvPr/>
        </p:nvGraphicFramePr>
        <p:xfrm>
          <a:off x="2843213" y="4797425"/>
          <a:ext cx="2355850" cy="777875"/>
        </p:xfrm>
        <a:graphic>
          <a:graphicData uri="http://schemas.openxmlformats.org/presentationml/2006/ole">
            <p:oleObj spid="_x0000_s434178" name="Equation" r:id="rId4" imgW="1346040" imgH="444240" progId="Equation.3">
              <p:embed/>
            </p:oleObj>
          </a:graphicData>
        </a:graphic>
      </p:graphicFrame>
      <p:sp>
        <p:nvSpPr>
          <p:cNvPr id="177172" name="Rectangle 19"/>
          <p:cNvSpPr>
            <a:spLocks noChangeArrowheads="1"/>
          </p:cNvSpPr>
          <p:nvPr/>
        </p:nvSpPr>
        <p:spPr bwMode="auto">
          <a:xfrm>
            <a:off x="250825" y="3716338"/>
            <a:ext cx="868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I(i, j)</a:t>
            </a:r>
            <a:r>
              <a:rPr lang="en-US" sz="2000">
                <a:latin typeface="Calibri" pitchFamily="34" charset="0"/>
              </a:rPr>
              <a:t>: anonymization cost when all nodes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i, i+1, …, j</a:t>
            </a:r>
            <a:r>
              <a:rPr lang="en-US" sz="2000">
                <a:latin typeface="Calibri" pitchFamily="34" charset="0"/>
              </a:rPr>
              <a:t> are put in the same anonymized group</a:t>
            </a:r>
            <a:endParaRPr lang="en-US" sz="2000" b="1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851-CD36-46D9-8740-01B89FA470AE}" type="slidenum">
              <a:rPr lang="en-US"/>
              <a:pPr/>
              <a:t>62</a:t>
            </a:fld>
            <a:endParaRPr lang="en-US"/>
          </a:p>
        </p:txBody>
      </p:sp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685800" y="66198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Algorithm for degree-sequence anonymization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33700" y="2292350"/>
            <a:ext cx="3509963" cy="3081338"/>
            <a:chOff x="567" y="1616"/>
            <a:chExt cx="2041" cy="176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67" y="1616"/>
              <a:ext cx="1769" cy="1769"/>
              <a:chOff x="1383" y="1616"/>
              <a:chExt cx="1769" cy="1769"/>
            </a:xfrm>
          </p:grpSpPr>
          <p:sp>
            <p:nvSpPr>
              <p:cNvPr id="176133" name="Line 7"/>
              <p:cNvSpPr>
                <a:spLocks noChangeShapeType="1"/>
              </p:cNvSpPr>
              <p:nvPr/>
            </p:nvSpPr>
            <p:spPr bwMode="auto">
              <a:xfrm>
                <a:off x="1383" y="3385"/>
                <a:ext cx="1769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134" name="Line 8"/>
              <p:cNvSpPr>
                <a:spLocks noChangeShapeType="1"/>
              </p:cNvSpPr>
              <p:nvPr/>
            </p:nvSpPr>
            <p:spPr bwMode="auto">
              <a:xfrm flipV="1">
                <a:off x="1383" y="1616"/>
                <a:ext cx="0" cy="176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135" name="Oval 9"/>
              <p:cNvSpPr>
                <a:spLocks noChangeArrowheads="1"/>
              </p:cNvSpPr>
              <p:nvPr/>
            </p:nvSpPr>
            <p:spPr bwMode="auto">
              <a:xfrm>
                <a:off x="1429" y="1842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36" name="Oval 10"/>
              <p:cNvSpPr>
                <a:spLocks noChangeArrowheads="1"/>
              </p:cNvSpPr>
              <p:nvPr/>
            </p:nvSpPr>
            <p:spPr bwMode="auto">
              <a:xfrm>
                <a:off x="1565" y="1888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37" name="Oval 11"/>
              <p:cNvSpPr>
                <a:spLocks noChangeArrowheads="1"/>
              </p:cNvSpPr>
              <p:nvPr/>
            </p:nvSpPr>
            <p:spPr bwMode="auto">
              <a:xfrm>
                <a:off x="1701" y="1979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38" name="Oval 12"/>
              <p:cNvSpPr>
                <a:spLocks noChangeArrowheads="1"/>
              </p:cNvSpPr>
              <p:nvPr/>
            </p:nvSpPr>
            <p:spPr bwMode="auto">
              <a:xfrm>
                <a:off x="1837" y="2115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39" name="Oval 13"/>
              <p:cNvSpPr>
                <a:spLocks noChangeArrowheads="1"/>
              </p:cNvSpPr>
              <p:nvPr/>
            </p:nvSpPr>
            <p:spPr bwMode="auto">
              <a:xfrm>
                <a:off x="1973" y="2432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40" name="Oval 14"/>
              <p:cNvSpPr>
                <a:spLocks noChangeArrowheads="1"/>
              </p:cNvSpPr>
              <p:nvPr/>
            </p:nvSpPr>
            <p:spPr bwMode="auto">
              <a:xfrm>
                <a:off x="2109" y="2522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41" name="Oval 15"/>
              <p:cNvSpPr>
                <a:spLocks noChangeArrowheads="1"/>
              </p:cNvSpPr>
              <p:nvPr/>
            </p:nvSpPr>
            <p:spPr bwMode="auto">
              <a:xfrm>
                <a:off x="2245" y="2749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42" name="Oval 16"/>
              <p:cNvSpPr>
                <a:spLocks noChangeArrowheads="1"/>
              </p:cNvSpPr>
              <p:nvPr/>
            </p:nvSpPr>
            <p:spPr bwMode="auto">
              <a:xfrm>
                <a:off x="2381" y="2794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43" name="Oval 17"/>
              <p:cNvSpPr>
                <a:spLocks noChangeArrowheads="1"/>
              </p:cNvSpPr>
              <p:nvPr/>
            </p:nvSpPr>
            <p:spPr bwMode="auto">
              <a:xfrm>
                <a:off x="2517" y="3067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44" name="Oval 18"/>
              <p:cNvSpPr>
                <a:spLocks noChangeArrowheads="1"/>
              </p:cNvSpPr>
              <p:nvPr/>
            </p:nvSpPr>
            <p:spPr bwMode="auto">
              <a:xfrm>
                <a:off x="2653" y="3066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45" name="Oval 19"/>
              <p:cNvSpPr>
                <a:spLocks noChangeArrowheads="1"/>
              </p:cNvSpPr>
              <p:nvPr/>
            </p:nvSpPr>
            <p:spPr bwMode="auto">
              <a:xfrm>
                <a:off x="2789" y="3248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176146" name="Oval 20"/>
              <p:cNvSpPr>
                <a:spLocks noChangeArrowheads="1"/>
              </p:cNvSpPr>
              <p:nvPr/>
            </p:nvSpPr>
            <p:spPr bwMode="auto">
              <a:xfrm>
                <a:off x="2925" y="3249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sp>
          <p:nvSpPr>
            <p:cNvPr id="176147" name="Text Box 21"/>
            <p:cNvSpPr txBox="1">
              <a:spLocks noChangeArrowheads="1"/>
            </p:cNvSpPr>
            <p:nvPr/>
          </p:nvSpPr>
          <p:spPr bwMode="auto">
            <a:xfrm>
              <a:off x="1020" y="1706"/>
              <a:ext cx="158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Original degree sequence</a:t>
              </a: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2930525" y="2276475"/>
            <a:ext cx="3081338" cy="3081338"/>
            <a:chOff x="3107" y="1026"/>
            <a:chExt cx="1769" cy="1769"/>
          </a:xfrm>
        </p:grpSpPr>
        <p:sp>
          <p:nvSpPr>
            <p:cNvPr id="176149" name="Text Box 38"/>
            <p:cNvSpPr txBox="1">
              <a:spLocks noChangeArrowheads="1"/>
            </p:cNvSpPr>
            <p:nvPr/>
          </p:nvSpPr>
          <p:spPr bwMode="auto">
            <a:xfrm>
              <a:off x="4150" y="1298"/>
              <a:ext cx="40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k=2</a:t>
              </a:r>
            </a:p>
          </p:txBody>
        </p:sp>
        <p:sp>
          <p:nvSpPr>
            <p:cNvPr id="176150" name="Line 60"/>
            <p:cNvSpPr>
              <a:spLocks noChangeShapeType="1"/>
            </p:cNvSpPr>
            <p:nvPr/>
          </p:nvSpPr>
          <p:spPr bwMode="auto">
            <a:xfrm>
              <a:off x="3107" y="2795"/>
              <a:ext cx="176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51" name="Line 61"/>
            <p:cNvSpPr>
              <a:spLocks noChangeShapeType="1"/>
            </p:cNvSpPr>
            <p:nvPr/>
          </p:nvSpPr>
          <p:spPr bwMode="auto">
            <a:xfrm flipV="1">
              <a:off x="3107" y="1026"/>
              <a:ext cx="0" cy="176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52" name="Oval 70"/>
            <p:cNvSpPr>
              <a:spLocks noChangeArrowheads="1"/>
            </p:cNvSpPr>
            <p:nvPr/>
          </p:nvSpPr>
          <p:spPr bwMode="auto">
            <a:xfrm>
              <a:off x="4241" y="2477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53" name="Oval 71"/>
            <p:cNvSpPr>
              <a:spLocks noChangeArrowheads="1"/>
            </p:cNvSpPr>
            <p:nvPr/>
          </p:nvSpPr>
          <p:spPr bwMode="auto">
            <a:xfrm>
              <a:off x="4377" y="2476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54" name="Oval 72"/>
            <p:cNvSpPr>
              <a:spLocks noChangeArrowheads="1"/>
            </p:cNvSpPr>
            <p:nvPr/>
          </p:nvSpPr>
          <p:spPr bwMode="auto">
            <a:xfrm>
              <a:off x="4513" y="2658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55" name="Oval 73"/>
            <p:cNvSpPr>
              <a:spLocks noChangeArrowheads="1"/>
            </p:cNvSpPr>
            <p:nvPr/>
          </p:nvSpPr>
          <p:spPr bwMode="auto">
            <a:xfrm>
              <a:off x="4649" y="2659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56" name="Oval 75"/>
            <p:cNvSpPr>
              <a:spLocks noChangeArrowheads="1"/>
            </p:cNvSpPr>
            <p:nvPr/>
          </p:nvSpPr>
          <p:spPr bwMode="auto">
            <a:xfrm>
              <a:off x="3152" y="1298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57" name="Oval 76"/>
            <p:cNvSpPr>
              <a:spLocks noChangeArrowheads="1"/>
            </p:cNvSpPr>
            <p:nvPr/>
          </p:nvSpPr>
          <p:spPr bwMode="auto">
            <a:xfrm>
              <a:off x="3288" y="1298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58" name="Oval 77"/>
            <p:cNvSpPr>
              <a:spLocks noChangeArrowheads="1"/>
            </p:cNvSpPr>
            <p:nvPr/>
          </p:nvSpPr>
          <p:spPr bwMode="auto">
            <a:xfrm>
              <a:off x="3424" y="1479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59" name="Oval 78"/>
            <p:cNvSpPr>
              <a:spLocks noChangeArrowheads="1"/>
            </p:cNvSpPr>
            <p:nvPr/>
          </p:nvSpPr>
          <p:spPr bwMode="auto">
            <a:xfrm>
              <a:off x="3561" y="1479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60" name="Oval 79"/>
            <p:cNvSpPr>
              <a:spLocks noChangeArrowheads="1"/>
            </p:cNvSpPr>
            <p:nvPr/>
          </p:nvSpPr>
          <p:spPr bwMode="auto">
            <a:xfrm>
              <a:off x="3697" y="1888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61" name="Oval 80"/>
            <p:cNvSpPr>
              <a:spLocks noChangeArrowheads="1"/>
            </p:cNvSpPr>
            <p:nvPr/>
          </p:nvSpPr>
          <p:spPr bwMode="auto">
            <a:xfrm>
              <a:off x="3833" y="1887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62" name="Oval 81"/>
            <p:cNvSpPr>
              <a:spLocks noChangeArrowheads="1"/>
            </p:cNvSpPr>
            <p:nvPr/>
          </p:nvSpPr>
          <p:spPr bwMode="auto">
            <a:xfrm>
              <a:off x="3969" y="2205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63" name="Oval 82"/>
            <p:cNvSpPr>
              <a:spLocks noChangeArrowheads="1"/>
            </p:cNvSpPr>
            <p:nvPr/>
          </p:nvSpPr>
          <p:spPr bwMode="auto">
            <a:xfrm>
              <a:off x="4105" y="2205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2916238" y="2276475"/>
            <a:ext cx="3081337" cy="3081338"/>
            <a:chOff x="3243" y="1071"/>
            <a:chExt cx="1769" cy="1769"/>
          </a:xfrm>
        </p:grpSpPr>
        <p:sp>
          <p:nvSpPr>
            <p:cNvPr id="176165" name="Text Box 86"/>
            <p:cNvSpPr txBox="1">
              <a:spLocks noChangeArrowheads="1"/>
            </p:cNvSpPr>
            <p:nvPr/>
          </p:nvSpPr>
          <p:spPr bwMode="auto">
            <a:xfrm>
              <a:off x="4286" y="1343"/>
              <a:ext cx="40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k=4</a:t>
              </a:r>
            </a:p>
          </p:txBody>
        </p:sp>
        <p:sp>
          <p:nvSpPr>
            <p:cNvPr id="176166" name="Line 87"/>
            <p:cNvSpPr>
              <a:spLocks noChangeShapeType="1"/>
            </p:cNvSpPr>
            <p:nvPr/>
          </p:nvSpPr>
          <p:spPr bwMode="auto">
            <a:xfrm>
              <a:off x="3243" y="2840"/>
              <a:ext cx="176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67" name="Line 88"/>
            <p:cNvSpPr>
              <a:spLocks noChangeShapeType="1"/>
            </p:cNvSpPr>
            <p:nvPr/>
          </p:nvSpPr>
          <p:spPr bwMode="auto">
            <a:xfrm flipV="1">
              <a:off x="3243" y="1071"/>
              <a:ext cx="0" cy="176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168" name="Oval 89"/>
            <p:cNvSpPr>
              <a:spLocks noChangeArrowheads="1"/>
            </p:cNvSpPr>
            <p:nvPr/>
          </p:nvSpPr>
          <p:spPr bwMode="auto">
            <a:xfrm>
              <a:off x="4377" y="2613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69" name="Oval 90"/>
            <p:cNvSpPr>
              <a:spLocks noChangeArrowheads="1"/>
            </p:cNvSpPr>
            <p:nvPr/>
          </p:nvSpPr>
          <p:spPr bwMode="auto">
            <a:xfrm>
              <a:off x="4513" y="2613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70" name="Oval 91"/>
            <p:cNvSpPr>
              <a:spLocks noChangeArrowheads="1"/>
            </p:cNvSpPr>
            <p:nvPr/>
          </p:nvSpPr>
          <p:spPr bwMode="auto">
            <a:xfrm>
              <a:off x="4649" y="2614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71" name="Oval 92"/>
            <p:cNvSpPr>
              <a:spLocks noChangeArrowheads="1"/>
            </p:cNvSpPr>
            <p:nvPr/>
          </p:nvSpPr>
          <p:spPr bwMode="auto">
            <a:xfrm>
              <a:off x="4785" y="2614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72" name="Oval 93"/>
            <p:cNvSpPr>
              <a:spLocks noChangeArrowheads="1"/>
            </p:cNvSpPr>
            <p:nvPr/>
          </p:nvSpPr>
          <p:spPr bwMode="auto">
            <a:xfrm>
              <a:off x="3288" y="1434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73" name="Oval 94"/>
            <p:cNvSpPr>
              <a:spLocks noChangeArrowheads="1"/>
            </p:cNvSpPr>
            <p:nvPr/>
          </p:nvSpPr>
          <p:spPr bwMode="auto">
            <a:xfrm>
              <a:off x="3424" y="1434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74" name="Oval 95"/>
            <p:cNvSpPr>
              <a:spLocks noChangeArrowheads="1"/>
            </p:cNvSpPr>
            <p:nvPr/>
          </p:nvSpPr>
          <p:spPr bwMode="auto">
            <a:xfrm>
              <a:off x="3560" y="1434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75" name="Oval 96"/>
            <p:cNvSpPr>
              <a:spLocks noChangeArrowheads="1"/>
            </p:cNvSpPr>
            <p:nvPr/>
          </p:nvSpPr>
          <p:spPr bwMode="auto">
            <a:xfrm>
              <a:off x="3697" y="1434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76" name="Oval 97"/>
            <p:cNvSpPr>
              <a:spLocks noChangeArrowheads="1"/>
            </p:cNvSpPr>
            <p:nvPr/>
          </p:nvSpPr>
          <p:spPr bwMode="auto">
            <a:xfrm>
              <a:off x="3833" y="2114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77" name="Oval 98"/>
            <p:cNvSpPr>
              <a:spLocks noChangeArrowheads="1"/>
            </p:cNvSpPr>
            <p:nvPr/>
          </p:nvSpPr>
          <p:spPr bwMode="auto">
            <a:xfrm>
              <a:off x="3969" y="2114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78" name="Oval 99"/>
            <p:cNvSpPr>
              <a:spLocks noChangeArrowheads="1"/>
            </p:cNvSpPr>
            <p:nvPr/>
          </p:nvSpPr>
          <p:spPr bwMode="auto">
            <a:xfrm>
              <a:off x="4105" y="2115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6179" name="Oval 100"/>
            <p:cNvSpPr>
              <a:spLocks noChangeArrowheads="1"/>
            </p:cNvSpPr>
            <p:nvPr/>
          </p:nvSpPr>
          <p:spPr bwMode="auto">
            <a:xfrm>
              <a:off x="4241" y="2115"/>
              <a:ext cx="45" cy="46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5134-C26F-4795-B469-819499A06221}" type="slidenum">
              <a:rPr lang="en-US"/>
              <a:pPr/>
              <a:t>63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DP for degree-sequence anonymization</a:t>
            </a:r>
          </a:p>
        </p:txBody>
      </p:sp>
      <p:sp>
        <p:nvSpPr>
          <p:cNvPr id="386052" name="Rectangle 18"/>
          <p:cNvSpPr>
            <a:spLocks noChangeArrowheads="1"/>
          </p:cNvSpPr>
          <p:nvPr/>
        </p:nvSpPr>
        <p:spPr bwMode="auto">
          <a:xfrm>
            <a:off x="179388" y="2060575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DA(1, j)</a:t>
            </a:r>
            <a:r>
              <a:rPr lang="en-US" sz="2000">
                <a:latin typeface="Calibri" pitchFamily="34" charset="0"/>
              </a:rPr>
              <a:t>: the optimal degree anonymization of subsequence d(1, j)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DA(1, n)</a:t>
            </a:r>
            <a:r>
              <a:rPr lang="en-US" sz="2000">
                <a:latin typeface="Calibri" pitchFamily="34" charset="0"/>
              </a:rPr>
              <a:t>: the optimal degree-sequence anonymization cost </a:t>
            </a:r>
          </a:p>
        </p:txBody>
      </p:sp>
      <p:sp>
        <p:nvSpPr>
          <p:cNvPr id="386053" name="Rectangle 19"/>
          <p:cNvSpPr>
            <a:spLocks noChangeArrowheads="1"/>
          </p:cNvSpPr>
          <p:nvPr/>
        </p:nvSpPr>
        <p:spPr bwMode="auto">
          <a:xfrm>
            <a:off x="107950" y="2924175"/>
            <a:ext cx="868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I(i, j)</a:t>
            </a:r>
            <a:r>
              <a:rPr lang="en-US" sz="2000">
                <a:latin typeface="Calibri" pitchFamily="34" charset="0"/>
              </a:rPr>
              <a:t>: anonymization cost when all nodes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i, i+1, …, j</a:t>
            </a:r>
            <a:r>
              <a:rPr lang="en-US" sz="2000">
                <a:latin typeface="Calibri" pitchFamily="34" charset="0"/>
              </a:rPr>
              <a:t> are put in the same anonymized group</a:t>
            </a:r>
            <a:endParaRPr lang="en-US" sz="2000" b="1">
              <a:solidFill>
                <a:srgbClr val="0033CC"/>
              </a:solidFill>
              <a:latin typeface="Calibri" pitchFamily="34" charset="0"/>
            </a:endParaRPr>
          </a:p>
        </p:txBody>
      </p:sp>
      <p:graphicFrame>
        <p:nvGraphicFramePr>
          <p:cNvPr id="386057" name="Object 4"/>
          <p:cNvGraphicFramePr>
            <a:graphicFrameLocks noChangeAspect="1"/>
          </p:cNvGraphicFramePr>
          <p:nvPr/>
        </p:nvGraphicFramePr>
        <p:xfrm>
          <a:off x="1403350" y="5157788"/>
          <a:ext cx="5097463" cy="481012"/>
        </p:xfrm>
        <a:graphic>
          <a:graphicData uri="http://schemas.openxmlformats.org/presentationml/2006/ole">
            <p:oleObj spid="_x0000_s435202" name="Equation" r:id="rId4" imgW="2958840" imgH="279360" progId="Equation.3">
              <p:embed/>
            </p:oleObj>
          </a:graphicData>
        </a:graphic>
      </p:graphicFrame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179388" y="3716338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For i </a:t>
            </a:r>
            <a:r>
              <a:rPr lang="en-US" sz="1400">
                <a:sym typeface="Symbol" pitchFamily="18" charset="2"/>
              </a:rPr>
              <a:t>&lt; 2k (impossible to construct 2 different groups of size k)</a:t>
            </a:r>
          </a:p>
        </p:txBody>
      </p:sp>
      <p:graphicFrame>
        <p:nvGraphicFramePr>
          <p:cNvPr id="386059" name="Object 2"/>
          <p:cNvGraphicFramePr>
            <a:graphicFrameLocks noChangeAspect="1"/>
          </p:cNvGraphicFramePr>
          <p:nvPr/>
        </p:nvGraphicFramePr>
        <p:xfrm>
          <a:off x="2916238" y="4149725"/>
          <a:ext cx="1711325" cy="355600"/>
        </p:xfrm>
        <a:graphic>
          <a:graphicData uri="http://schemas.openxmlformats.org/presentationml/2006/ole">
            <p:oleObj spid="_x0000_s435203" name="Equation" r:id="rId5" imgW="977760" imgH="203040" progId="Equation.3">
              <p:embed/>
            </p:oleObj>
          </a:graphicData>
        </a:graphic>
      </p:graphicFrame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179388" y="45085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For i </a:t>
            </a:r>
            <a:r>
              <a:rPr lang="en-US" sz="1400">
                <a:sym typeface="Symbol" pitchFamily="18" charset="2"/>
              </a:rPr>
              <a:t> 2k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DCC0-D4A4-4151-9E06-2CAF248F59D6}" type="slidenum">
              <a:rPr lang="en-US"/>
              <a:pPr/>
              <a:t>64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DP for degree-sequence anonymization</a:t>
            </a:r>
          </a:p>
        </p:txBody>
      </p:sp>
      <p:sp>
        <p:nvSpPr>
          <p:cNvPr id="252933" name="Rectangle 4"/>
          <p:cNvSpPr>
            <a:spLocks noChangeArrowheads="1"/>
          </p:cNvSpPr>
          <p:nvPr/>
        </p:nvSpPr>
        <p:spPr bwMode="auto">
          <a:xfrm>
            <a:off x="250825" y="5084763"/>
            <a:ext cx="87487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Calibri" pitchFamily="34" charset="0"/>
              </a:rPr>
              <a:t>Additional bookkeeping -&gt; Dynamic Programming with </a:t>
            </a:r>
            <a:r>
              <a:rPr lang="en-US" sz="2000" b="1">
                <a:solidFill>
                  <a:srgbClr val="0033CC"/>
                </a:solidFill>
                <a:latin typeface="Calibri" pitchFamily="34" charset="0"/>
              </a:rPr>
              <a:t>O(nk)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33CC"/>
                </a:solidFill>
                <a:latin typeface="Calibri" pitchFamily="34" charset="0"/>
              </a:rPr>
              <a:t>Greedy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Calibri" pitchFamily="34" charset="0"/>
              </a:rPr>
              <a:t>Form a group with the first k, for the k+1, consider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Calibri" pitchFamily="34" charset="0"/>
              </a:rPr>
              <a:t>C</a:t>
            </a:r>
            <a:r>
              <a:rPr lang="en-US" sz="2000" baseline="-25000">
                <a:latin typeface="Calibri" pitchFamily="34" charset="0"/>
              </a:rPr>
              <a:t>merge</a:t>
            </a:r>
            <a:r>
              <a:rPr lang="en-US" sz="2000">
                <a:latin typeface="Calibri" pitchFamily="34" charset="0"/>
              </a:rPr>
              <a:t> = (d(1) – d(k+1)) + I(k+2, 2k+1) – C</a:t>
            </a:r>
            <a:r>
              <a:rPr lang="en-US" sz="2000" baseline="-25000">
                <a:latin typeface="Calibri" pitchFamily="34" charset="0"/>
              </a:rPr>
              <a:t>new</a:t>
            </a:r>
            <a:r>
              <a:rPr lang="en-US" sz="2000">
                <a:latin typeface="Calibri" pitchFamily="34" charset="0"/>
              </a:rPr>
              <a:t>(k+1, 2k)</a:t>
            </a:r>
          </a:p>
        </p:txBody>
      </p:sp>
      <p:graphicFrame>
        <p:nvGraphicFramePr>
          <p:cNvPr id="25293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866900" y="4292600"/>
          <a:ext cx="4573588" cy="503238"/>
        </p:xfrm>
        <a:graphic>
          <a:graphicData uri="http://schemas.openxmlformats.org/presentationml/2006/ole">
            <p:oleObj spid="_x0000_s436226" name="Equation" r:id="rId4" imgW="2654280" imgH="291960" progId="Equation.3">
              <p:embed/>
            </p:oleObj>
          </a:graphicData>
        </a:graphic>
      </p:graphicFrame>
      <p:graphicFrame>
        <p:nvGraphicFramePr>
          <p:cNvPr id="252942" name="Object 4"/>
          <p:cNvGraphicFramePr>
            <a:graphicFrameLocks noChangeAspect="1"/>
          </p:cNvGraphicFramePr>
          <p:nvPr/>
        </p:nvGraphicFramePr>
        <p:xfrm>
          <a:off x="468313" y="2060575"/>
          <a:ext cx="5097462" cy="481013"/>
        </p:xfrm>
        <a:graphic>
          <a:graphicData uri="http://schemas.openxmlformats.org/presentationml/2006/ole">
            <p:oleObj spid="_x0000_s436227" name="Equation" r:id="rId5" imgW="2958840" imgH="279360" progId="Equation.3">
              <p:embed/>
            </p:oleObj>
          </a:graphicData>
        </a:graphic>
      </p:graphicFrame>
      <p:graphicFrame>
        <p:nvGraphicFramePr>
          <p:cNvPr id="252943" name="Object 2"/>
          <p:cNvGraphicFramePr>
            <a:graphicFrameLocks noChangeAspect="1"/>
          </p:cNvGraphicFramePr>
          <p:nvPr/>
        </p:nvGraphicFramePr>
        <p:xfrm>
          <a:off x="468313" y="1700213"/>
          <a:ext cx="1711325" cy="355600"/>
        </p:xfrm>
        <a:graphic>
          <a:graphicData uri="http://schemas.openxmlformats.org/presentationml/2006/ole">
            <p:oleObj spid="_x0000_s436228" name="Equation" r:id="rId6" imgW="977760" imgH="203040" progId="Equation.3">
              <p:embed/>
            </p:oleObj>
          </a:graphicData>
        </a:graphic>
      </p:graphicFrame>
      <p:sp>
        <p:nvSpPr>
          <p:cNvPr id="252944" name="Text Box 16"/>
          <p:cNvSpPr txBox="1">
            <a:spLocks noChangeArrowheads="1"/>
          </p:cNvSpPr>
          <p:nvPr/>
        </p:nvSpPr>
        <p:spPr bwMode="auto">
          <a:xfrm>
            <a:off x="468313" y="2636838"/>
            <a:ext cx="79200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Can be improved, no anonymous groups should be of size larger than 2k-1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We do not have to consider all the combinations of I(i, j) pairs, but for every i, only j’s such that k </a:t>
            </a:r>
            <a:r>
              <a:rPr lang="en-US">
                <a:latin typeface="Calibri" pitchFamily="34" charset="0"/>
                <a:sym typeface="Symbol" pitchFamily="18" charset="2"/>
              </a:rPr>
              <a:t> </a:t>
            </a:r>
            <a:r>
              <a:rPr lang="en-US">
                <a:latin typeface="Calibri" pitchFamily="34" charset="0"/>
              </a:rPr>
              <a:t>j – i + 1 </a:t>
            </a:r>
            <a:r>
              <a:rPr lang="en-US">
                <a:latin typeface="Calibri" pitchFamily="34" charset="0"/>
                <a:sym typeface="Symbol" pitchFamily="18" charset="2"/>
              </a:rPr>
              <a:t> </a:t>
            </a:r>
            <a:r>
              <a:rPr lang="en-US">
                <a:latin typeface="Calibri" pitchFamily="34" charset="0"/>
              </a:rPr>
              <a:t>2k-1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O(n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) -&gt; (Onk)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ED8-011B-4D55-A911-B6D0C8275558}" type="slidenum">
              <a:rPr lang="en-US"/>
              <a:pPr/>
              <a:t>65</a:t>
            </a:fld>
            <a:endParaRPr lang="en-US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Verdana" pitchFamily="34" charset="0"/>
              </a:rPr>
              <a:t>GraphAnonymization</a:t>
            </a:r>
            <a:r>
              <a:rPr lang="en-US" sz="4000"/>
              <a:t> algorithm</a:t>
            </a:r>
          </a:p>
        </p:txBody>
      </p:sp>
      <p:graphicFrame>
        <p:nvGraphicFramePr>
          <p:cNvPr id="178187" name="Group 11"/>
          <p:cNvGraphicFramePr>
            <a:graphicFrameLocks noGrp="1"/>
          </p:cNvGraphicFramePr>
          <p:nvPr>
            <p:ph idx="4294967295"/>
          </p:nvPr>
        </p:nvGraphicFramePr>
        <p:xfrm>
          <a:off x="673100" y="1916113"/>
          <a:ext cx="7337425" cy="4401004"/>
        </p:xfrm>
        <a:graphic>
          <a:graphicData uri="http://schemas.openxmlformats.org/drawingml/2006/table">
            <a:tbl>
              <a:tblPr/>
              <a:tblGrid>
                <a:gridCol w="733742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Graph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degree sequence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integer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-degree anonymous graph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1638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Degree Sequence Anonymization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Contruct an anonymized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d’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from the original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[Graph Construction]: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Construct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Given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d'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construct a new graph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such that the degree sequence of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is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d‘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Transform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Transform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to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 so that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SymDiff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(G’,G)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is minimized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B6E4-4D87-46D8-ADDC-5AA09215DB42}" type="slidenum">
              <a:rPr lang="en-US"/>
              <a:pPr/>
              <a:t>66</a:t>
            </a:fld>
            <a:endParaRPr 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Are all degree sequences realizable?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70088"/>
            <a:ext cx="8229600" cy="4411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 degree sequence </a:t>
            </a:r>
            <a:r>
              <a:rPr lang="en-US" b="1" i="1">
                <a:solidFill>
                  <a:srgbClr val="0066FF"/>
                </a:solidFill>
              </a:rPr>
              <a:t>d</a:t>
            </a:r>
            <a:r>
              <a:rPr lang="en-US"/>
              <a:t> is </a:t>
            </a:r>
            <a:r>
              <a:rPr lang="en-US" b="1">
                <a:solidFill>
                  <a:srgbClr val="009900"/>
                </a:solidFill>
              </a:rPr>
              <a:t>realizable</a:t>
            </a:r>
            <a:r>
              <a:rPr lang="en-US"/>
              <a:t> if there exists a simple undirected graph with nodes having degree sequence </a:t>
            </a:r>
            <a:r>
              <a:rPr lang="en-US" b="1" i="1">
                <a:solidFill>
                  <a:srgbClr val="0066FF"/>
                </a:solidFill>
              </a:rPr>
              <a:t>d.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Not all vectors of integers are realizable degree sequences</a:t>
            </a:r>
          </a:p>
          <a:p>
            <a:pPr lvl="1">
              <a:lnSpc>
                <a:spcPct val="90000"/>
              </a:lnSpc>
            </a:pPr>
            <a:r>
              <a:rPr lang="en-US"/>
              <a:t>d = {4,2,2,2,1} ?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How can we decide?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F592-8C9A-4950-A47D-C24AB33ADEB4}" type="slidenum">
              <a:rPr lang="en-US"/>
              <a:pPr/>
              <a:t>67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Realizability of degree sequences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68313" y="1900238"/>
            <a:ext cx="8135937" cy="18891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[</a:t>
            </a: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Erdös and Gallai</a:t>
            </a:r>
            <a:r>
              <a:rPr lang="en-US" sz="2000">
                <a:latin typeface="Calibri" pitchFamily="34" charset="0"/>
              </a:rPr>
              <a:t>] A degree sequence </a:t>
            </a:r>
            <a:r>
              <a:rPr lang="en-US" sz="2000" b="1" i="1">
                <a:latin typeface="Calibri" pitchFamily="34" charset="0"/>
              </a:rPr>
              <a:t>d</a:t>
            </a:r>
            <a:r>
              <a:rPr lang="en-US" sz="2000">
                <a:latin typeface="Calibri" pitchFamily="34" charset="0"/>
              </a:rPr>
              <a:t> with </a:t>
            </a:r>
            <a:r>
              <a:rPr kumimoji="1" lang="en-US" sz="2000" b="1" i="1">
                <a:latin typeface="Calibri" pitchFamily="34" charset="0"/>
              </a:rPr>
              <a:t>d</a:t>
            </a:r>
            <a:r>
              <a:rPr kumimoji="1" lang="en-US" sz="2000">
                <a:latin typeface="Calibri" pitchFamily="34" charset="0"/>
              </a:rPr>
              <a:t>(</a:t>
            </a:r>
            <a:r>
              <a:rPr kumimoji="1" lang="en-US" sz="2000" i="1">
                <a:latin typeface="Calibri" pitchFamily="34" charset="0"/>
              </a:rPr>
              <a:t>1</a:t>
            </a:r>
            <a:r>
              <a:rPr kumimoji="1" lang="en-US" sz="2000">
                <a:latin typeface="Calibri" pitchFamily="34" charset="0"/>
              </a:rPr>
              <a:t>) ≥ </a:t>
            </a:r>
            <a:r>
              <a:rPr kumimoji="1" lang="en-US" sz="2000" b="1" i="1">
                <a:latin typeface="Calibri" pitchFamily="34" charset="0"/>
              </a:rPr>
              <a:t>d</a:t>
            </a:r>
            <a:r>
              <a:rPr kumimoji="1" lang="en-US" sz="2000">
                <a:latin typeface="Calibri" pitchFamily="34" charset="0"/>
              </a:rPr>
              <a:t>(</a:t>
            </a:r>
            <a:r>
              <a:rPr kumimoji="1" lang="en-US" sz="2000" i="1">
                <a:latin typeface="Calibri" pitchFamily="34" charset="0"/>
              </a:rPr>
              <a:t>2</a:t>
            </a:r>
            <a:r>
              <a:rPr kumimoji="1" lang="en-US" sz="2000">
                <a:latin typeface="Calibri" pitchFamily="34" charset="0"/>
              </a:rPr>
              <a:t>) ≥… ≥ </a:t>
            </a:r>
            <a:r>
              <a:rPr kumimoji="1" lang="en-US" sz="2000" b="1" i="1">
                <a:latin typeface="Calibri" pitchFamily="34" charset="0"/>
              </a:rPr>
              <a:t>d</a:t>
            </a:r>
            <a:r>
              <a:rPr kumimoji="1" lang="en-US" sz="2000">
                <a:latin typeface="Calibri" pitchFamily="34" charset="0"/>
              </a:rPr>
              <a:t>(</a:t>
            </a:r>
            <a:r>
              <a:rPr kumimoji="1" lang="en-US" sz="2000" i="1">
                <a:latin typeface="Calibri" pitchFamily="34" charset="0"/>
              </a:rPr>
              <a:t>i</a:t>
            </a:r>
            <a:r>
              <a:rPr kumimoji="1" lang="en-US" sz="2000">
                <a:latin typeface="Calibri" pitchFamily="34" charset="0"/>
              </a:rPr>
              <a:t>) ≥… ≥ </a:t>
            </a:r>
            <a:r>
              <a:rPr kumimoji="1" lang="en-US" sz="2000" b="1" i="1">
                <a:latin typeface="Calibri" pitchFamily="34" charset="0"/>
              </a:rPr>
              <a:t>d</a:t>
            </a:r>
            <a:r>
              <a:rPr kumimoji="1" lang="en-US" sz="2000">
                <a:latin typeface="Calibri" pitchFamily="34" charset="0"/>
              </a:rPr>
              <a:t>(</a:t>
            </a:r>
            <a:r>
              <a:rPr kumimoji="1" lang="en-US" sz="2000" i="1">
                <a:latin typeface="Calibri" pitchFamily="34" charset="0"/>
              </a:rPr>
              <a:t>n</a:t>
            </a:r>
            <a:r>
              <a:rPr kumimoji="1" lang="en-US" sz="2000">
                <a:latin typeface="Calibri" pitchFamily="34" charset="0"/>
              </a:rPr>
              <a:t>) and </a:t>
            </a:r>
            <a:r>
              <a:rPr kumimoji="1" lang="el-GR" sz="2000">
                <a:latin typeface="Calibri" pitchFamily="34" charset="0"/>
              </a:rPr>
              <a:t>Σ</a:t>
            </a:r>
            <a:r>
              <a:rPr kumimoji="1" lang="en-US" sz="2000" b="1" i="1">
                <a:latin typeface="Calibri" pitchFamily="34" charset="0"/>
              </a:rPr>
              <a:t>d</a:t>
            </a:r>
            <a:r>
              <a:rPr kumimoji="1" lang="en-US" sz="2000" i="1">
                <a:latin typeface="Calibri" pitchFamily="34" charset="0"/>
              </a:rPr>
              <a:t>(i)</a:t>
            </a:r>
            <a:r>
              <a:rPr kumimoji="1" lang="en-US" sz="2000">
                <a:latin typeface="Calibri" pitchFamily="34" charset="0"/>
              </a:rPr>
              <a:t> even, is realizable if and only if </a:t>
            </a:r>
            <a:br>
              <a:rPr kumimoji="1" lang="en-US" sz="2000">
                <a:latin typeface="Calibri" pitchFamily="34" charset="0"/>
              </a:rPr>
            </a:br>
            <a:endParaRPr kumimoji="1" lang="en-US" sz="200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kumimoji="1" lang="en-US" sz="200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kumimoji="1" lang="el-GR">
              <a:latin typeface="Calibri" pitchFamily="34" charset="0"/>
            </a:endParaRPr>
          </a:p>
        </p:txBody>
      </p:sp>
      <p:graphicFrame>
        <p:nvGraphicFramePr>
          <p:cNvPr id="253956" name="Object 2"/>
          <p:cNvGraphicFramePr>
            <a:graphicFrameLocks noChangeAspect="1"/>
          </p:cNvGraphicFramePr>
          <p:nvPr/>
        </p:nvGraphicFramePr>
        <p:xfrm>
          <a:off x="900113" y="2809875"/>
          <a:ext cx="7056437" cy="935038"/>
        </p:xfrm>
        <a:graphic>
          <a:graphicData uri="http://schemas.openxmlformats.org/presentationml/2006/ole">
            <p:oleObj spid="_x0000_s437250" name="Equation" r:id="rId4" imgW="3454200" imgH="431640" progId="">
              <p:embed/>
            </p:oleObj>
          </a:graphicData>
        </a:graphic>
      </p:graphicFrame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468313" y="4292600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For each subset of the </a:t>
            </a:r>
            <a:r>
              <a:rPr lang="en-US" i="1">
                <a:latin typeface="Calibri" pitchFamily="34" charset="0"/>
              </a:rPr>
              <a:t>l </a:t>
            </a:r>
            <a:r>
              <a:rPr lang="en-US">
                <a:latin typeface="Calibri" pitchFamily="34" charset="0"/>
              </a:rPr>
              <a:t>highest degree nodes, the degrees of these nodes can be “absorbed” within the nodes and the outside degrees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C6E7-2B59-471B-9F96-BC117C266310}" type="slidenum">
              <a:rPr lang="en-US"/>
              <a:pPr/>
              <a:t>68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Realizability of degree sequences</a:t>
            </a:r>
          </a:p>
        </p:txBody>
      </p:sp>
      <p:sp>
        <p:nvSpPr>
          <p:cNvPr id="712721" name="Text Box 17"/>
          <p:cNvSpPr txBox="1">
            <a:spLocks noChangeArrowheads="1"/>
          </p:cNvSpPr>
          <p:nvPr/>
        </p:nvSpPr>
        <p:spPr bwMode="auto">
          <a:xfrm>
            <a:off x="539750" y="836613"/>
            <a:ext cx="792003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Input:</a:t>
            </a:r>
            <a:r>
              <a:rPr lang="en-US" sz="2000">
                <a:latin typeface="Calibri" pitchFamily="34" charset="0"/>
              </a:rPr>
              <a:t>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</a:p>
          <a:p>
            <a:r>
              <a:rPr lang="en-US" sz="2000" b="1">
                <a:latin typeface="Calibri" pitchFamily="34" charset="0"/>
              </a:rPr>
              <a:t>Output:</a:t>
            </a:r>
            <a:r>
              <a:rPr lang="en-US" sz="2000">
                <a:latin typeface="Calibri" pitchFamily="34" charset="0"/>
              </a:rPr>
              <a:t> Graph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(V, E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000" i="1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with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  <a:r>
              <a:rPr lang="en-US" sz="2000">
                <a:latin typeface="Calibri" pitchFamily="34" charset="0"/>
              </a:rPr>
              <a:t> or </a:t>
            </a:r>
            <a:r>
              <a:rPr lang="en-US" sz="2000" b="1" i="1">
                <a:latin typeface="Calibri" pitchFamily="34" charset="0"/>
              </a:rPr>
              <a:t>NO!</a:t>
            </a:r>
            <a:r>
              <a:rPr lang="en-US" sz="2000">
                <a:latin typeface="Calibri" pitchFamily="34" charset="0"/>
              </a:rPr>
              <a:t> </a:t>
            </a:r>
          </a:p>
        </p:txBody>
      </p:sp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45783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5364163" y="1916113"/>
            <a:ext cx="30972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In each iteration,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pick an arbitrary node u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add edges from u to d(u) nodes of highest residual degree, where d(u) is the residual degree of u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Is an oracle</a:t>
            </a:r>
            <a:endParaRPr lang="el-GR">
              <a:latin typeface="Calibri" pitchFamily="34" charset="0"/>
            </a:endParaRP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10456863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5364163" y="4652963"/>
            <a:ext cx="280828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We also need G’ such that E’ </a:t>
            </a:r>
            <a:r>
              <a:rPr lang="en-US">
                <a:latin typeface="Calibri" pitchFamily="34" charset="0"/>
                <a:sym typeface="Symbol" pitchFamily="18" charset="2"/>
              </a:rPr>
              <a:t> E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  <a:sym typeface="Symbol" pitchFamily="18" charset="2"/>
              </a:rPr>
              <a:t>Thus, we start with the edges of E already in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  <a:sym typeface="Symbol" pitchFamily="18" charset="2"/>
              </a:rPr>
              <a:t>Is not an oracle </a:t>
            </a: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23850" y="17002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Calibri" pitchFamily="34" charset="0"/>
              </a:rPr>
              <a:t>General algorithm, create a graph with degree sequence d’</a:t>
            </a:r>
            <a:endParaRPr lang="el-GR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3867-994D-4815-808B-022573D1D15C}" type="slidenum">
              <a:rPr lang="en-US"/>
              <a:pPr/>
              <a:t>69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Realizability of degree sequences</a:t>
            </a:r>
          </a:p>
        </p:txBody>
      </p:sp>
      <p:sp>
        <p:nvSpPr>
          <p:cNvPr id="712721" name="Text Box 17"/>
          <p:cNvSpPr txBox="1">
            <a:spLocks noChangeArrowheads="1"/>
          </p:cNvSpPr>
          <p:nvPr/>
        </p:nvSpPr>
        <p:spPr bwMode="auto">
          <a:xfrm>
            <a:off x="468313" y="1196975"/>
            <a:ext cx="7920037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Input:</a:t>
            </a:r>
            <a:r>
              <a:rPr lang="en-US" sz="2000">
                <a:latin typeface="Calibri" pitchFamily="34" charset="0"/>
              </a:rPr>
              <a:t>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</a:p>
          <a:p>
            <a:r>
              <a:rPr lang="en-US" sz="2000" b="1">
                <a:latin typeface="Calibri" pitchFamily="34" charset="0"/>
              </a:rPr>
              <a:t>Output:</a:t>
            </a:r>
            <a:r>
              <a:rPr lang="en-US" sz="2000">
                <a:latin typeface="Calibri" pitchFamily="34" charset="0"/>
              </a:rPr>
              <a:t> Graph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(V, E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000" i="1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with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  <a:r>
              <a:rPr lang="en-US" sz="2000">
                <a:latin typeface="Calibri" pitchFamily="34" charset="0"/>
              </a:rPr>
              <a:t> or </a:t>
            </a:r>
            <a:r>
              <a:rPr lang="en-US" sz="2000" b="1" i="1">
                <a:latin typeface="Calibri" pitchFamily="34" charset="0"/>
              </a:rPr>
              <a:t>NO!</a:t>
            </a:r>
            <a:r>
              <a:rPr lang="en-US" sz="2000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>
                <a:latin typeface="Calibri" pitchFamily="34" charset="0"/>
              </a:rPr>
              <a:t>If the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  <a:r>
              <a:rPr lang="en-US" sz="2000">
                <a:latin typeface="Calibri" pitchFamily="34" charset="0"/>
              </a:rPr>
              <a:t> is NOT realizable?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Convert it into a realizable and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k</a:t>
            </a:r>
            <a:r>
              <a:rPr lang="en-US" sz="2000">
                <a:latin typeface="Calibri" pitchFamily="34" charset="0"/>
              </a:rPr>
              <a:t>-anonymous degree sequence</a:t>
            </a:r>
          </a:p>
        </p:txBody>
      </p:sp>
      <p:pic>
        <p:nvPicPr>
          <p:cNvPr id="2549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57563"/>
            <a:ext cx="4425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5364088" y="2887682"/>
            <a:ext cx="316827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Slightly increase some of the entries in d via the addition of uniform </a:t>
            </a:r>
            <a:r>
              <a:rPr lang="en-US" dirty="0" smtClean="0">
                <a:latin typeface="Calibri" pitchFamily="34" charset="0"/>
              </a:rPr>
              <a:t>noise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in real graph, few high degree nodes – rarely any two of these exactly the same degree</a:t>
            </a:r>
            <a:endParaRPr lang="en-US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examine </a:t>
            </a:r>
            <a:r>
              <a:rPr lang="en-US" dirty="0">
                <a:latin typeface="Calibri" pitchFamily="34" charset="0"/>
              </a:rPr>
              <a:t>the nodes in increasing order of their degrees, and slightly increase the degrees of a single node at each iteration </a:t>
            </a:r>
            <a:endParaRPr lang="en-US" dirty="0" smtClean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Slightly increasing the degree of small-degree nodes in d</a:t>
            </a:r>
            <a:endParaRPr lang="el-GR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F5BB-C4D4-490E-B703-4A68DAA89D84}" type="slidenum">
              <a:rPr lang="en-US"/>
              <a:pPr/>
              <a:t>7</a:t>
            </a:fld>
            <a:endParaRPr lang="en-US"/>
          </a:p>
        </p:txBody>
      </p:sp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813593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External information may be acquired through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malicious actions by the adversary (active attacks) or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through public information sources</a:t>
            </a:r>
            <a:endParaRPr lang="en-US" baseline="-2500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539750" y="3141663"/>
            <a:ext cx="748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adversary may be a participant in the network with some innate knowledge of entities and their relationships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Knowledge Acquisition in Practice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684213" y="4292600"/>
            <a:ext cx="6913562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Radius - neighborhood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(locality) Adversary knowledge about a targeted individual tends to be local to the targeted </a:t>
            </a:r>
            <a:r>
              <a:rPr lang="en-US" dirty="0" smtClean="0">
                <a:latin typeface="Calibri" pitchFamily="34" charset="0"/>
              </a:rPr>
              <a:t>nodes</a:t>
            </a:r>
          </a:p>
          <a:p>
            <a:pPr>
              <a:spcBef>
                <a:spcPct val="50000"/>
              </a:spcBef>
            </a:pPr>
            <a:r>
              <a:rPr lang="en-US" sz="1600" i="1" dirty="0" smtClean="0"/>
              <a:t>For the participant adversary there is a horizon of awareness of about distance two around most individuals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D24F-0611-46E7-BB46-754FB87E2EF0}" type="slidenum">
              <a:rPr lang="en-US"/>
              <a:pPr/>
              <a:t>70</a:t>
            </a:fld>
            <a:endParaRPr lang="en-US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Verdana" pitchFamily="34" charset="0"/>
              </a:rPr>
              <a:t>GraphAnonymization</a:t>
            </a:r>
            <a:r>
              <a:rPr lang="en-US" sz="4000" dirty="0"/>
              <a:t> </a:t>
            </a:r>
            <a:r>
              <a:rPr lang="en-US" sz="4000" dirty="0" smtClean="0"/>
              <a:t>algorithm (relaxed)</a:t>
            </a:r>
            <a:endParaRPr lang="en-US" sz="4000" dirty="0"/>
          </a:p>
        </p:txBody>
      </p:sp>
      <p:graphicFrame>
        <p:nvGraphicFramePr>
          <p:cNvPr id="181259" name="Group 11"/>
          <p:cNvGraphicFramePr>
            <a:graphicFrameLocks noGrp="1"/>
          </p:cNvGraphicFramePr>
          <p:nvPr>
            <p:ph idx="4294967295"/>
          </p:nvPr>
        </p:nvGraphicFramePr>
        <p:xfrm>
          <a:off x="673100" y="2095500"/>
          <a:ext cx="7337425" cy="4401004"/>
        </p:xfrm>
        <a:graphic>
          <a:graphicData uri="http://schemas.openxmlformats.org/drawingml/2006/table">
            <a:tbl>
              <a:tblPr/>
              <a:tblGrid>
                <a:gridCol w="733742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Graph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degree sequence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integer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-degree anonymous graph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1638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Degree Sequence Anonymization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Contruct an anonymized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d’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from the original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Graph Construction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Construct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Given degree sequence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d'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, construct a new graph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such that the degree sequence of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is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d‘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Transform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]: Transform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to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so that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SymDiff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(G’,G)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is minimized.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405-8B7D-4838-8B59-1CEA147192DA}" type="slidenum">
              <a:rPr lang="en-US"/>
              <a:pPr/>
              <a:t>71</a:t>
            </a:fld>
            <a:endParaRPr lang="en-US"/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95288" y="51117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Graph-transformation algorithm </a:t>
            </a:r>
          </a:p>
        </p:txBody>
      </p:sp>
      <p:sp>
        <p:nvSpPr>
          <p:cNvPr id="182275" name="Rectangle 11"/>
          <p:cNvSpPr>
            <a:spLocks noChangeArrowheads="1"/>
          </p:cNvSpPr>
          <p:nvPr/>
        </p:nvSpPr>
        <p:spPr bwMode="auto">
          <a:xfrm>
            <a:off x="277813" y="2060575"/>
            <a:ext cx="868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GreedySwap</a:t>
            </a:r>
            <a:r>
              <a:rPr lang="en-US" sz="2000">
                <a:latin typeface="Calibri" pitchFamily="34" charset="0"/>
              </a:rPr>
              <a:t> transforms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 = (V, E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000">
                <a:latin typeface="Calibri" pitchFamily="34" charset="0"/>
              </a:rPr>
              <a:t> into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G’(V, E’)</a:t>
            </a:r>
            <a:r>
              <a:rPr lang="en-US" sz="2000">
                <a:latin typeface="Calibri" pitchFamily="34" charset="0"/>
              </a:rPr>
              <a:t> with the same degree sequence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d’</a:t>
            </a:r>
            <a:r>
              <a:rPr lang="en-US" sz="2000">
                <a:latin typeface="Calibri" pitchFamily="34" charset="0"/>
              </a:rPr>
              <a:t>, and min symmetric difference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SymDiff(G’,G)</a:t>
            </a:r>
            <a:r>
              <a:rPr lang="en-US" sz="2000">
                <a:latin typeface="Calibri" pitchFamily="34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GreedySwap</a:t>
            </a:r>
            <a:r>
              <a:rPr lang="en-US" sz="2000">
                <a:latin typeface="Calibri" pitchFamily="34" charset="0"/>
              </a:rPr>
              <a:t> is a greedy heuristic with several iterations.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latin typeface="Calibri" pitchFamily="34" charset="0"/>
              </a:rPr>
              <a:t>At each step,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GreedySwap</a:t>
            </a:r>
            <a:r>
              <a:rPr lang="en-US" sz="2000">
                <a:latin typeface="Calibri" pitchFamily="34" charset="0"/>
              </a:rPr>
              <a:t> swaps a pair of edges to make the graph more similar to the original graph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</a:t>
            </a:r>
            <a:r>
              <a:rPr lang="en-US" sz="2000" i="1">
                <a:latin typeface="Calibri" pitchFamily="34" charset="0"/>
              </a:rPr>
              <a:t>, </a:t>
            </a:r>
            <a:r>
              <a:rPr lang="en-US" sz="2000">
                <a:latin typeface="Calibri" pitchFamily="34" charset="0"/>
              </a:rPr>
              <a:t>while leaving the nodes’ degrees intact.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874-5279-4DD9-A673-E585E2553A73}" type="slidenum">
              <a:rPr lang="en-US"/>
              <a:pPr/>
              <a:t>72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6750" y="468313"/>
            <a:ext cx="7124700" cy="779462"/>
          </a:xfrm>
          <a:noFill/>
        </p:spPr>
        <p:txBody>
          <a:bodyPr lIns="92075" tIns="46038" rIns="92075" bIns="46038"/>
          <a:lstStyle/>
          <a:p>
            <a:r>
              <a:rPr lang="en-US"/>
              <a:t>Valid swappable pairs of edges</a:t>
            </a:r>
          </a:p>
        </p:txBody>
      </p:sp>
      <p:pic>
        <p:nvPicPr>
          <p:cNvPr id="184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1844675"/>
            <a:ext cx="4953000" cy="31099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900113" y="56610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A swap is </a:t>
            </a:r>
            <a:r>
              <a:rPr lang="en-US" sz="2400" b="1" i="1">
                <a:latin typeface="Calibri" pitchFamily="34" charset="0"/>
              </a:rPr>
              <a:t>valid</a:t>
            </a:r>
            <a:r>
              <a:rPr lang="en-US" sz="2400">
                <a:latin typeface="Calibri" pitchFamily="34" charset="0"/>
              </a:rPr>
              <a:t> if the resulting graph is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7E74-97BD-4051-9745-31A1E8AE230E}" type="slidenum">
              <a:rPr lang="en-US"/>
              <a:pPr/>
              <a:t>73</a:t>
            </a:fld>
            <a:endParaRPr lang="en-US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GreedySwap algorithm</a:t>
            </a:r>
          </a:p>
        </p:txBody>
      </p:sp>
      <p:graphicFrame>
        <p:nvGraphicFramePr>
          <p:cNvPr id="805921" name="Group 33"/>
          <p:cNvGraphicFramePr>
            <a:graphicFrameLocks noGrp="1"/>
          </p:cNvGraphicFramePr>
          <p:nvPr>
            <p:ph idx="4294967295"/>
          </p:nvPr>
        </p:nvGraphicFramePr>
        <p:xfrm>
          <a:off x="468313" y="3008313"/>
          <a:ext cx="7993062" cy="2560012"/>
        </p:xfrm>
        <a:graphic>
          <a:graphicData uri="http://schemas.openxmlformats.org/drawingml/2006/table">
            <a:tbl>
              <a:tblPr/>
              <a:tblGrid>
                <a:gridCol w="7993062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Input: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pliable graph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, fixed graph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G(V,E)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Output: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Graph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G’(V, E’)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the same degree sequence as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(V,E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282" marR="91282" marT="45643" marB="456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016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i=0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Repeat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   find the valid swap in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that most reduces its symmetric difference with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G 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and form graph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G</a:t>
                      </a:r>
                      <a:r>
                        <a:rPr kumimoji="0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i+1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 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i++</a:t>
                      </a:r>
                      <a:endParaRPr kumimoji="0" lang="en-US" sz="20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91282" marR="91282" marT="45643" marB="456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DC64-41FA-4128-919C-BE416CEA5CA0}" type="slidenum">
              <a:rPr lang="en-US"/>
              <a:pPr/>
              <a:t>74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Experiments	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1"/>
              <a:t>Datasets:</a:t>
            </a:r>
            <a:r>
              <a:rPr lang="en-US" sz="1800"/>
              <a:t> </a:t>
            </a:r>
            <a:endParaRPr lang="el-GR" sz="1800"/>
          </a:p>
          <a:p>
            <a:pPr lvl="1"/>
            <a:r>
              <a:rPr lang="en-US" sz="1600">
                <a:solidFill>
                  <a:srgbClr val="0033CC"/>
                </a:solidFill>
              </a:rPr>
              <a:t>Co-authors</a:t>
            </a:r>
            <a:r>
              <a:rPr lang="en-US" sz="1600"/>
              <a:t> </a:t>
            </a:r>
            <a:r>
              <a:rPr lang="en-US" sz="1400"/>
              <a:t>(7995 authors of papers in db and theory conference),</a:t>
            </a:r>
            <a:r>
              <a:rPr lang="en-US" sz="1600"/>
              <a:t> </a:t>
            </a:r>
            <a:endParaRPr lang="el-GR" sz="1600"/>
          </a:p>
          <a:p>
            <a:pPr lvl="1"/>
            <a:r>
              <a:rPr lang="en-US" sz="1600">
                <a:solidFill>
                  <a:srgbClr val="0033CC"/>
                </a:solidFill>
              </a:rPr>
              <a:t>Enron emails</a:t>
            </a:r>
            <a:r>
              <a:rPr lang="en-US" sz="1600"/>
              <a:t> </a:t>
            </a:r>
            <a:r>
              <a:rPr lang="el-GR" sz="1600"/>
              <a:t>(</a:t>
            </a:r>
            <a:r>
              <a:rPr lang="en-US" sz="1600"/>
              <a:t>151 users, edge if at least 5 times), </a:t>
            </a:r>
            <a:endParaRPr lang="el-GR" sz="1600"/>
          </a:p>
          <a:p>
            <a:pPr lvl="1"/>
            <a:r>
              <a:rPr lang="en-US" sz="1600">
                <a:solidFill>
                  <a:srgbClr val="0033CC"/>
                </a:solidFill>
              </a:rPr>
              <a:t>powergrid</a:t>
            </a:r>
            <a:r>
              <a:rPr lang="en-US" sz="1600"/>
              <a:t> (generators, transformers and substations in a powergrid network, edges represent high-voltage transmission lines between them), </a:t>
            </a:r>
            <a:endParaRPr lang="el-GR" sz="1600"/>
          </a:p>
          <a:p>
            <a:pPr lvl="1"/>
            <a:r>
              <a:rPr lang="en-US" sz="1600">
                <a:solidFill>
                  <a:srgbClr val="0033CC"/>
                </a:solidFill>
              </a:rPr>
              <a:t>Erdos-Renyi</a:t>
            </a:r>
            <a:r>
              <a:rPr lang="en-US" sz="1600"/>
              <a:t> (random graphs with nodes randomly connected to each other with probability p), </a:t>
            </a:r>
            <a:endParaRPr lang="el-GR" sz="1600"/>
          </a:p>
          <a:p>
            <a:pPr lvl="1"/>
            <a:r>
              <a:rPr lang="en-US" sz="1600">
                <a:solidFill>
                  <a:srgbClr val="0033CC"/>
                </a:solidFill>
              </a:rPr>
              <a:t>small-world</a:t>
            </a:r>
            <a:r>
              <a:rPr lang="en-US" sz="1600"/>
              <a:t> large clustering coefficient (average fraction of pair of neighbors of a node that are also neighbors) and small average path length (average length of the shortest path between all pairs of reachable nodes), </a:t>
            </a:r>
            <a:endParaRPr lang="el-GR" sz="1600"/>
          </a:p>
          <a:p>
            <a:pPr lvl="1"/>
            <a:r>
              <a:rPr lang="en-US" sz="1600">
                <a:solidFill>
                  <a:srgbClr val="0033CC"/>
                </a:solidFill>
              </a:rPr>
              <a:t>power-law </a:t>
            </a:r>
            <a:r>
              <a:rPr lang="en-US" sz="1600"/>
              <a:t>or </a:t>
            </a:r>
            <a:r>
              <a:rPr lang="en-US" sz="1600">
                <a:solidFill>
                  <a:srgbClr val="0033CC"/>
                </a:solidFill>
              </a:rPr>
              <a:t>scale graphs</a:t>
            </a:r>
            <a:r>
              <a:rPr lang="en-US" sz="1600"/>
              <a:t> (the probability that a node has degree d is proportional to d</a:t>
            </a:r>
            <a:r>
              <a:rPr lang="en-US" sz="1600" baseline="30000"/>
              <a:t>-</a:t>
            </a:r>
            <a:r>
              <a:rPr lang="el-GR" sz="1600" baseline="30000"/>
              <a:t>γ</a:t>
            </a:r>
            <a:r>
              <a:rPr lang="en-US" sz="1600"/>
              <a:t>, </a:t>
            </a:r>
            <a:r>
              <a:rPr lang="el-GR" sz="1600"/>
              <a:t>γ</a:t>
            </a:r>
            <a:r>
              <a:rPr lang="en-US" sz="1600"/>
              <a:t> = 2, 3)</a:t>
            </a:r>
          </a:p>
          <a:p>
            <a:endParaRPr lang="en-US" sz="1800"/>
          </a:p>
          <a:p>
            <a:r>
              <a:rPr lang="en-US" sz="1800" b="1">
                <a:solidFill>
                  <a:srgbClr val="CC0000"/>
                </a:solidFill>
              </a:rPr>
              <a:t>Goal (Utility):</a:t>
            </a:r>
            <a:r>
              <a:rPr lang="en-US" sz="1800"/>
              <a:t> degree-anonymization does not destroy the structure of the graph</a:t>
            </a:r>
          </a:p>
          <a:p>
            <a:pPr lvl="1"/>
            <a:r>
              <a:rPr lang="en-US" sz="1800"/>
              <a:t>Average path length</a:t>
            </a:r>
          </a:p>
          <a:p>
            <a:pPr lvl="1"/>
            <a:r>
              <a:rPr lang="en-US" sz="1800"/>
              <a:t>Clustering coefficient</a:t>
            </a:r>
          </a:p>
          <a:p>
            <a:pPr lvl="1"/>
            <a:r>
              <a:rPr lang="en-US" sz="1800"/>
              <a:t>Exponent of power-law distribution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5243-FA1D-4A49-8FF8-3738D89E59ED}" type="slidenum">
              <a:rPr lang="en-US"/>
              <a:pPr/>
              <a:t>75</a:t>
            </a:fld>
            <a:endParaRPr 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Experiments: Clustering coefficient and Avg Path Length</a:t>
            </a:r>
          </a:p>
        </p:txBody>
      </p:sp>
      <p:graphicFrame>
        <p:nvGraphicFramePr>
          <p:cNvPr id="187395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2563813"/>
          <a:ext cx="4500563" cy="3960812"/>
        </p:xfrm>
        <a:graphic>
          <a:graphicData uri="http://schemas.openxmlformats.org/presentationml/2006/ole">
            <p:oleObj spid="_x0000_s438274" name="Bitmap Image" r:id="rId4" imgW="6354062" imgH="4439270" progId="PBrush">
              <p:embed/>
            </p:oleObj>
          </a:graphicData>
        </a:graphic>
      </p:graphicFrame>
      <p:graphicFrame>
        <p:nvGraphicFramePr>
          <p:cNvPr id="187396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4284663" y="2708275"/>
          <a:ext cx="4859337" cy="3816350"/>
        </p:xfrm>
        <a:graphic>
          <a:graphicData uri="http://schemas.openxmlformats.org/presentationml/2006/ole">
            <p:oleObj spid="_x0000_s438275" name="Bitmap Image" r:id="rId5" imgW="6257143" imgH="4238095" progId="PBrush">
              <p:embed/>
            </p:oleObj>
          </a:graphicData>
        </a:graphic>
      </p:graphicFrame>
      <p:sp>
        <p:nvSpPr>
          <p:cNvPr id="187397" name="Rectangle 11"/>
          <p:cNvSpPr>
            <a:spLocks noChangeArrowheads="1"/>
          </p:cNvSpPr>
          <p:nvPr/>
        </p:nvSpPr>
        <p:spPr bwMode="auto">
          <a:xfrm>
            <a:off x="457200" y="1916113"/>
            <a:ext cx="82915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b="1">
                <a:latin typeface="Calibri" pitchFamily="34" charset="0"/>
              </a:rPr>
              <a:t>Co-author</a:t>
            </a:r>
            <a:r>
              <a:rPr lang="en-US" sz="2000">
                <a:latin typeface="Calibri" pitchFamily="34" charset="0"/>
              </a:rPr>
              <a:t> dataset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latin typeface="Calibri" pitchFamily="34" charset="0"/>
              </a:rPr>
              <a:t>APL and CC do not change dramatically even for large values of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5093-7D57-4C86-9871-B5EB621C8B74}" type="slidenum">
              <a:rPr lang="en-US"/>
              <a:pPr/>
              <a:t>76</a:t>
            </a:fld>
            <a:endParaRPr lang="en-US"/>
          </a:p>
        </p:txBody>
      </p:sp>
      <p:sp>
        <p:nvSpPr>
          <p:cNvPr id="188418" name="Rectangle 4"/>
          <p:cNvSpPr>
            <a:spLocks noChangeArrowheads="1"/>
          </p:cNvSpPr>
          <p:nvPr/>
        </p:nvSpPr>
        <p:spPr bwMode="auto">
          <a:xfrm>
            <a:off x="468313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Experiments: Edge intersections</a:t>
            </a:r>
          </a:p>
        </p:txBody>
      </p:sp>
      <p:graphicFrame>
        <p:nvGraphicFramePr>
          <p:cNvPr id="720967" name="Group 71"/>
          <p:cNvGraphicFramePr>
            <a:graphicFrameLocks noGrp="1"/>
          </p:cNvGraphicFramePr>
          <p:nvPr>
            <p:ph sz="half" idx="4294967295"/>
          </p:nvPr>
        </p:nvGraphicFramePr>
        <p:xfrm>
          <a:off x="3917950" y="2066925"/>
          <a:ext cx="4038600" cy="3235645"/>
        </p:xfrm>
        <a:graphic>
          <a:graphicData uri="http://schemas.openxmlformats.org/drawingml/2006/table">
            <a:tbl>
              <a:tblPr/>
              <a:tblGrid>
                <a:gridCol w="2309813"/>
                <a:gridCol w="1728787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Synthetic datasets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 world graphs*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 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Random graphs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 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 law graphs**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 (0.04)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 datasets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 (0.16)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Powergrid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 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Co-authors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0.91(0.01)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448" name="Text Box 54"/>
          <p:cNvSpPr txBox="1">
            <a:spLocks noChangeArrowheads="1"/>
          </p:cNvSpPr>
          <p:nvPr/>
        </p:nvSpPr>
        <p:spPr bwMode="auto">
          <a:xfrm>
            <a:off x="179388" y="5876925"/>
            <a:ext cx="8964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(*) L. Barabasi and R. Albert: Emergence of  scaling in random networks. </a:t>
            </a:r>
            <a:r>
              <a:rPr lang="en-US" sz="1400" i="1">
                <a:latin typeface="Calibri" pitchFamily="34" charset="0"/>
              </a:rPr>
              <a:t>Science 1999.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88449" name="Text Box 62"/>
          <p:cNvSpPr txBox="1">
            <a:spLocks noChangeArrowheads="1"/>
          </p:cNvSpPr>
          <p:nvPr/>
        </p:nvSpPr>
        <p:spPr bwMode="auto">
          <a:xfrm>
            <a:off x="179388" y="6302375"/>
            <a:ext cx="8964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(**) Watts, D. J. Networks, dynamics, and the small-world phenomenon. </a:t>
            </a:r>
            <a:r>
              <a:rPr lang="en-US" sz="1400" i="1">
                <a:latin typeface="Calibri" pitchFamily="34" charset="0"/>
              </a:rPr>
              <a:t>American Journal of Sociology </a:t>
            </a:r>
            <a:r>
              <a:rPr lang="en-US" sz="1400">
                <a:latin typeface="Calibri" pitchFamily="34" charset="0"/>
              </a:rPr>
              <a:t>1999</a:t>
            </a:r>
          </a:p>
        </p:txBody>
      </p:sp>
      <p:sp>
        <p:nvSpPr>
          <p:cNvPr id="188450" name="Text Box 63"/>
          <p:cNvSpPr txBox="1">
            <a:spLocks noChangeArrowheads="1"/>
          </p:cNvSpPr>
          <p:nvPr/>
        </p:nvSpPr>
        <p:spPr bwMode="auto">
          <a:xfrm>
            <a:off x="395288" y="1916113"/>
            <a:ext cx="31686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Edge intersection achieved by the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GreedySwap</a:t>
            </a: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algorithm for different </a:t>
            </a:r>
            <a:r>
              <a:rPr lang="en-US" sz="2000" dirty="0" smtClean="0">
                <a:latin typeface="Calibri" pitchFamily="34" charset="0"/>
              </a:rPr>
              <a:t>datasets (average over various k).</a:t>
            </a:r>
            <a:endParaRPr lang="en-US" sz="20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Parenthesis value indicates the original value of edge </a:t>
            </a:r>
            <a:r>
              <a:rPr lang="en-US" sz="2000" dirty="0" smtClean="0">
                <a:latin typeface="Calibri" pitchFamily="34" charset="0"/>
              </a:rPr>
              <a:t>intersection before Greedy Swap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D806-C997-4E0D-9C4B-39300801BC6B}" type="slidenum">
              <a:rPr lang="en-US"/>
              <a:pPr/>
              <a:t>77</a:t>
            </a:fld>
            <a:endParaRPr lang="en-US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/>
              <a:t>Experiments: Exponent of power law distributions</a:t>
            </a:r>
          </a:p>
        </p:txBody>
      </p:sp>
      <p:graphicFrame>
        <p:nvGraphicFramePr>
          <p:cNvPr id="811099" name="Group 91"/>
          <p:cNvGraphicFramePr>
            <a:graphicFrameLocks noGrp="1"/>
          </p:cNvGraphicFramePr>
          <p:nvPr>
            <p:ph idx="4294967295"/>
          </p:nvPr>
        </p:nvGraphicFramePr>
        <p:xfrm>
          <a:off x="1187450" y="2133600"/>
          <a:ext cx="3455988" cy="3200400"/>
        </p:xfrm>
        <a:graphic>
          <a:graphicData uri="http://schemas.openxmlformats.org/drawingml/2006/table">
            <a:tbl>
              <a:tblPr/>
              <a:tblGrid>
                <a:gridCol w="1858963"/>
                <a:gridCol w="159702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69" name="Text Box 55"/>
          <p:cNvSpPr txBox="1">
            <a:spLocks noChangeArrowheads="1"/>
          </p:cNvSpPr>
          <p:nvPr/>
        </p:nvSpPr>
        <p:spPr bwMode="auto">
          <a:xfrm>
            <a:off x="5795963" y="2492375"/>
            <a:ext cx="27368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Co-author</a:t>
            </a:r>
            <a:r>
              <a:rPr lang="en-US" sz="2000">
                <a:latin typeface="Calibri" pitchFamily="34" charset="0"/>
              </a:rPr>
              <a:t> dataset</a:t>
            </a:r>
          </a:p>
          <a:p>
            <a:pPr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Exponent of the power-law distribution as a function of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k</a:t>
            </a:r>
          </a:p>
          <a:p>
            <a:pPr>
              <a:spcBef>
                <a:spcPct val="50000"/>
              </a:spcBef>
            </a:pPr>
            <a:endParaRPr lang="en-US" sz="2000" b="1" i="1">
              <a:solidFill>
                <a:srgbClr val="0033CC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9048-1C48-4512-9AB8-B47508804FC3}" type="slidenum">
              <a:rPr lang="en-US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C43-ECD9-4031-A7A6-90EB5AF89730}" type="slidenum">
              <a:rPr lang="en-US"/>
              <a:pPr/>
              <a:t>79</a:t>
            </a:fld>
            <a:endParaRPr lang="en-US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k-neighborhood Anonymity 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116013" y="530066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B. Zhou and J. Pei</a:t>
            </a:r>
            <a:r>
              <a:rPr lang="el-GR">
                <a:latin typeface="Calibri" pitchFamily="34" charset="0"/>
              </a:rPr>
              <a:t>, </a:t>
            </a:r>
            <a:r>
              <a:rPr lang="en-US" i="1">
                <a:solidFill>
                  <a:srgbClr val="CC0000"/>
                </a:solidFill>
                <a:latin typeface="Calibri" pitchFamily="34" charset="0"/>
              </a:rPr>
              <a:t>Preserving Privacy in Social Networks Against Neighborhood Attacks,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ICDE 2008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38B-40B8-4A76-9D50-326DB5CE4310}" type="slidenum">
              <a:rPr lang="en-US"/>
              <a:pPr/>
              <a:t>8</a:t>
            </a:fld>
            <a:endParaRPr lang="en-US"/>
          </a:p>
        </p:txBody>
      </p:sp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Knowledge Acquisition in Practice</a:t>
            </a: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Calibri" pitchFamily="34" charset="0"/>
              </a:rPr>
              <a:t>Closed-World vs Open-World Adversary</a:t>
            </a:r>
          </a:p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Assumption: External information sources are 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accurate</a:t>
            </a: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, but 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not necessarily complete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Closed-world: absent facts are false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Open-world: absent facts are simply unknown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45091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i="1" dirty="0" smtClean="0">
                <a:solidFill>
                  <a:srgbClr val="7030A0"/>
                </a:solidFill>
              </a:rPr>
              <a:t> Adversary knows that Bob has 2 neighbors (closed </a:t>
            </a:r>
            <a:r>
              <a:rPr lang="en-US" i="1" dirty="0" err="1" smtClean="0">
                <a:solidFill>
                  <a:srgbClr val="7030A0"/>
                </a:solidFill>
              </a:rPr>
              <a:t>vs</a:t>
            </a:r>
            <a:r>
              <a:rPr lang="en-US" i="1" dirty="0" smtClean="0">
                <a:solidFill>
                  <a:srgbClr val="7030A0"/>
                </a:solidFill>
              </a:rPr>
              <a:t> open)</a:t>
            </a:r>
            <a:endParaRPr lang="el-G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5205-32C8-4CFD-B5A0-1E45B2317659}" type="slidenum">
              <a:rPr lang="en-US"/>
              <a:pPr/>
              <a:t>80</a:t>
            </a:fld>
            <a:endParaRPr lang="en-US"/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765175"/>
            <a:ext cx="64801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95288" y="4941888"/>
            <a:ext cx="8280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>
                <a:latin typeface="Calibri" pitchFamily="34" charset="0"/>
              </a:rPr>
              <a:t>An</a:t>
            </a:r>
            <a:r>
              <a:rPr lang="el-GR" sz="1600">
                <a:latin typeface="Calibri" pitchFamily="34" charset="0"/>
              </a:rPr>
              <a:t> adversary knows that</a:t>
            </a:r>
            <a:r>
              <a:rPr lang="en-US" sz="1600">
                <a:latin typeface="Calibri" pitchFamily="34" charset="0"/>
              </a:rPr>
              <a:t>:</a:t>
            </a:r>
            <a:r>
              <a:rPr lang="el-GR" sz="1600">
                <a:latin typeface="Calibri" pitchFamily="34" charset="0"/>
              </a:rPr>
              <a:t> </a:t>
            </a:r>
            <a:endParaRPr lang="en-US" sz="1600">
              <a:latin typeface="Calibri" pitchFamily="34" charset="0"/>
            </a:endParaRPr>
          </a:p>
          <a:p>
            <a:pPr algn="just"/>
            <a:r>
              <a:rPr lang="el-GR" sz="1600">
                <a:solidFill>
                  <a:srgbClr val="CC0000"/>
                </a:solidFill>
                <a:latin typeface="Calibri" pitchFamily="34" charset="0"/>
              </a:rPr>
              <a:t>Ada has two friends who know each other,</a:t>
            </a:r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600">
                <a:solidFill>
                  <a:srgbClr val="CC0000"/>
                </a:solidFill>
                <a:latin typeface="Calibri" pitchFamily="34" charset="0"/>
              </a:rPr>
              <a:t>and has another two friends who do not know each other</a:t>
            </a:r>
            <a:r>
              <a:rPr lang="en-US" sz="1600">
                <a:latin typeface="Calibri" pitchFamily="34" charset="0"/>
              </a:rPr>
              <a:t> (</a:t>
            </a:r>
            <a:r>
              <a:rPr lang="el-GR" sz="1600">
                <a:latin typeface="Calibri" pitchFamily="34" charset="0"/>
              </a:rPr>
              <a:t>1-neighborhood graph</a:t>
            </a:r>
            <a:r>
              <a:rPr lang="en-US" sz="1600">
                <a:latin typeface="Calibri" pitchFamily="34" charset="0"/>
              </a:rPr>
              <a:t>)</a:t>
            </a:r>
          </a:p>
          <a:p>
            <a:pPr algn="just"/>
            <a:r>
              <a:rPr lang="el-GR" sz="1600">
                <a:latin typeface="Calibri" pitchFamily="34" charset="0"/>
              </a:rPr>
              <a:t>Similarly, Bob can be identified if the adversary knows </a:t>
            </a:r>
            <a:r>
              <a:rPr lang="en-US" sz="1600">
                <a:latin typeface="Calibri" pitchFamily="34" charset="0"/>
              </a:rPr>
              <a:t>its</a:t>
            </a:r>
            <a:r>
              <a:rPr lang="el-GR" sz="1600">
                <a:latin typeface="Calibri" pitchFamily="34" charset="0"/>
              </a:rPr>
              <a:t> 1-neighborhood graph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Motivation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2358-0696-4B8E-B4AD-BF644469097A}" type="slidenum">
              <a:rPr lang="en-US"/>
              <a:pPr/>
              <a:t>81</a:t>
            </a:fld>
            <a:endParaRPr lang="en-US"/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827088" y="1557338"/>
            <a:ext cx="7345362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1-neighborhood attacks</a:t>
            </a:r>
          </a:p>
          <a:p>
            <a:pPr algn="just"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</a:rPr>
              <a:t>The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neighborhood</a:t>
            </a:r>
            <a:r>
              <a:rPr lang="en-US" dirty="0">
                <a:latin typeface="Calibri" pitchFamily="34" charset="0"/>
              </a:rPr>
              <a:t> of u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V(G) is the </a:t>
            </a:r>
            <a:r>
              <a:rPr lang="en-US" b="1" dirty="0">
                <a:latin typeface="Calibri" pitchFamily="34" charset="0"/>
              </a:rPr>
              <a:t>induced </a:t>
            </a:r>
            <a:r>
              <a:rPr lang="en-US" b="1" dirty="0" err="1">
                <a:latin typeface="Calibri" pitchFamily="34" charset="0"/>
              </a:rPr>
              <a:t>subgraph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of the neighbors of u, denoted by </a:t>
            </a:r>
            <a:r>
              <a:rPr lang="en-US" dirty="0" err="1">
                <a:latin typeface="Calibri" pitchFamily="34" charset="0"/>
              </a:rPr>
              <a:t>Neighbor</a:t>
            </a:r>
            <a:r>
              <a:rPr lang="en-US" baseline="-25000" dirty="0" err="1">
                <a:latin typeface="Calibri" pitchFamily="34" charset="0"/>
              </a:rPr>
              <a:t>G</a:t>
            </a:r>
            <a:r>
              <a:rPr lang="en-US" dirty="0">
                <a:latin typeface="Calibri" pitchFamily="34" charset="0"/>
              </a:rPr>
              <a:t>(U) = G(N</a:t>
            </a:r>
            <a:r>
              <a:rPr lang="en-US" baseline="-25000" dirty="0">
                <a:latin typeface="Calibri" pitchFamily="34" charset="0"/>
              </a:rPr>
              <a:t>u</a:t>
            </a:r>
            <a:r>
              <a:rPr lang="en-US" dirty="0">
                <a:latin typeface="Calibri" pitchFamily="34" charset="0"/>
              </a:rPr>
              <a:t>) where N</a:t>
            </a:r>
            <a:r>
              <a:rPr lang="en-US" baseline="-25000" dirty="0">
                <a:latin typeface="Calibri" pitchFamily="34" charset="0"/>
              </a:rPr>
              <a:t>u</a:t>
            </a:r>
            <a:r>
              <a:rPr lang="en-US" dirty="0">
                <a:latin typeface="Calibri" pitchFamily="34" charset="0"/>
              </a:rPr>
              <a:t> = {v | (</a:t>
            </a:r>
            <a:r>
              <a:rPr lang="en-US" dirty="0" err="1">
                <a:latin typeface="Calibri" pitchFamily="34" charset="0"/>
              </a:rPr>
              <a:t>u,v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E(G)}.</a:t>
            </a:r>
          </a:p>
          <a:p>
            <a:pPr algn="just">
              <a:spcBef>
                <a:spcPct val="50000"/>
              </a:spcBef>
            </a:pP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4AFB-8B5B-4DD1-A97B-52FB55B45487}" type="slidenum">
              <a:rPr lang="en-US"/>
              <a:pPr/>
              <a:t>82</a:t>
            </a:fld>
            <a:endParaRPr lang="en-US"/>
          </a:p>
        </p:txBody>
      </p:sp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79930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Graph Model</a:t>
            </a:r>
          </a:p>
          <a:p>
            <a:r>
              <a:rPr lang="en-US" dirty="0">
                <a:latin typeface="Calibri" pitchFamily="34" charset="0"/>
              </a:rPr>
              <a:t>Graph G= (V, E, L, F), </a:t>
            </a:r>
          </a:p>
          <a:p>
            <a:r>
              <a:rPr lang="en-US" dirty="0">
                <a:latin typeface="Calibri" pitchFamily="34" charset="0"/>
              </a:rPr>
              <a:t>	V is a set of vertices, </a:t>
            </a:r>
          </a:p>
          <a:p>
            <a:r>
              <a:rPr lang="en-US" dirty="0">
                <a:latin typeface="Calibri" pitchFamily="34" charset="0"/>
              </a:rPr>
              <a:t>	E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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VxV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is a set of edges, </a:t>
            </a:r>
          </a:p>
          <a:p>
            <a:r>
              <a:rPr lang="en-US" dirty="0">
                <a:latin typeface="Calibri" pitchFamily="34" charset="0"/>
              </a:rPr>
              <a:t>	L is a set of labels, and </a:t>
            </a:r>
          </a:p>
          <a:p>
            <a:r>
              <a:rPr lang="en-US" dirty="0">
                <a:latin typeface="Calibri" pitchFamily="34" charset="0"/>
              </a:rPr>
              <a:t>	F a labeling function F: V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</a:t>
            </a:r>
            <a:r>
              <a:rPr lang="en-US" dirty="0">
                <a:latin typeface="Calibri" pitchFamily="34" charset="0"/>
              </a:rPr>
              <a:t>L </a:t>
            </a:r>
            <a:r>
              <a:rPr lang="en-US" dirty="0">
                <a:solidFill>
                  <a:srgbClr val="FF3399"/>
                </a:solidFill>
                <a:latin typeface="Calibri" pitchFamily="34" charset="0"/>
              </a:rPr>
              <a:t>assigns each vertex a label</a:t>
            </a:r>
            <a:r>
              <a:rPr lang="en-US" dirty="0">
                <a:latin typeface="Calibri" pitchFamily="34" charset="0"/>
              </a:rPr>
              <a:t>. 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edges do not carry labels</a:t>
            </a:r>
          </a:p>
          <a:p>
            <a:endParaRPr lang="en-US" i="1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Items in </a:t>
            </a:r>
            <a:r>
              <a:rPr lang="en-US" dirty="0">
                <a:solidFill>
                  <a:srgbClr val="FF3399"/>
                </a:solidFill>
                <a:latin typeface="Calibri" pitchFamily="34" charset="0"/>
              </a:rPr>
              <a:t>L form a hierarchy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r>
              <a:rPr lang="en-US" sz="1600" i="1" dirty="0">
                <a:latin typeface="Calibri" pitchFamily="34" charset="0"/>
              </a:rPr>
              <a:t>E.g., if occupations are used as labels of vertices, L contains not only the specific occupations [such as dentist, general physician, optometrist, high school teacher, primary school teacher, etc] but also general categories [such as, medical doctor, teacher, and professional}.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*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L -&gt; most general category generalizing all labels. 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FA57-42DF-46BC-9FF2-AF3B1387ECE5}" type="slidenum">
              <a:rPr lang="en-US"/>
              <a:pPr/>
              <a:t>83</a:t>
            </a:fld>
            <a:endParaRPr lang="en-US"/>
          </a:p>
        </p:txBody>
      </p:sp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539750" y="1052513"/>
            <a:ext cx="7993063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  <a:latin typeface="Calibri" pitchFamily="34" charset="0"/>
              </a:rPr>
              <a:t>Graph Model</a:t>
            </a: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Given a graph = (V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, E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, L, F ) and a social network G = (V, E, L, L), an </a:t>
            </a:r>
            <a:r>
              <a:rPr lang="en-US" dirty="0">
                <a:solidFill>
                  <a:srgbClr val="FF3399"/>
                </a:solidFill>
                <a:latin typeface="Calibri" pitchFamily="34" charset="0"/>
              </a:rPr>
              <a:t>instance</a:t>
            </a:r>
            <a:r>
              <a:rPr lang="en-US" dirty="0">
                <a:latin typeface="Calibri" pitchFamily="34" charset="0"/>
              </a:rPr>
              <a:t> of H in G is a </a:t>
            </a:r>
            <a:r>
              <a:rPr lang="en-US" dirty="0" err="1">
                <a:latin typeface="Calibri" pitchFamily="34" charset="0"/>
              </a:rPr>
              <a:t>tuple</a:t>
            </a:r>
            <a:r>
              <a:rPr lang="en-US" dirty="0">
                <a:latin typeface="Calibri" pitchFamily="34" charset="0"/>
              </a:rPr>
              <a:t> (H', f) where H' = (V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 ,E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 ,L, F) is a </a:t>
            </a:r>
            <a:r>
              <a:rPr lang="en-US" dirty="0" err="1">
                <a:latin typeface="Calibri" pitchFamily="34" charset="0"/>
              </a:rPr>
              <a:t>subgraph</a:t>
            </a:r>
            <a:r>
              <a:rPr lang="en-US" dirty="0">
                <a:latin typeface="Calibri" pitchFamily="34" charset="0"/>
              </a:rPr>
              <a:t> in G and f: V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</a:t>
            </a:r>
            <a:r>
              <a:rPr lang="en-US" dirty="0">
                <a:latin typeface="Calibri" pitchFamily="34" charset="0"/>
              </a:rPr>
              <a:t>V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, is a </a:t>
            </a:r>
            <a:r>
              <a:rPr lang="en-US" dirty="0" err="1">
                <a:latin typeface="Calibri" pitchFamily="34" charset="0"/>
              </a:rPr>
              <a:t>bijection</a:t>
            </a:r>
            <a:r>
              <a:rPr lang="en-US" dirty="0">
                <a:latin typeface="Calibri" pitchFamily="34" charset="0"/>
              </a:rPr>
              <a:t> function such that </a:t>
            </a:r>
          </a:p>
          <a:p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</a:rPr>
              <a:t>(1) for any u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V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, F(f(u))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</a:t>
            </a:r>
            <a:r>
              <a:rPr lang="en-US" dirty="0">
                <a:latin typeface="Calibri" pitchFamily="34" charset="0"/>
              </a:rPr>
              <a:t> F(u), </a:t>
            </a:r>
            <a:r>
              <a:rPr lang="en-US" sz="1400" dirty="0">
                <a:latin typeface="Calibri" pitchFamily="34" charset="0"/>
              </a:rPr>
              <a:t>/* the corresponding labels in H’ are more general */</a:t>
            </a:r>
            <a:r>
              <a:rPr lang="en-US" dirty="0">
                <a:latin typeface="Calibri" pitchFamily="34" charset="0"/>
              </a:rPr>
              <a:t> and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(2) (u, v)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E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 if and only if (f (u), f(v))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E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86916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anonymization</a:t>
            </a:r>
            <a:r>
              <a:rPr lang="en-US" dirty="0" smtClean="0"/>
              <a:t> + labels (labels can be replaced by  more general ones)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94F1-0816-4243-B05B-37BDC74008AC}" type="slidenum">
              <a:rPr lang="en-US"/>
              <a:pPr/>
              <a:t>84</a:t>
            </a:fld>
            <a:endParaRPr lang="en-US"/>
          </a:p>
        </p:txBody>
      </p:sp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323850" y="1773238"/>
            <a:ext cx="7993063" cy="13112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[</a:t>
            </a:r>
            <a:r>
              <a:rPr lang="en-US" sz="2000" b="1" i="1">
                <a:solidFill>
                  <a:srgbClr val="FF3399"/>
                </a:solidFill>
                <a:latin typeface="Calibri" pitchFamily="34" charset="0"/>
              </a:rPr>
              <a:t>k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-neighborhood anonymity]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A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 vertex u ∈ V (G), u is k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anonymous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in G’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if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there are at least (k − 1) other vertices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u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, . . . ,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k−1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 ∈ V (G) such that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Neighbor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G′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(A(u)),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Neighbor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G′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(A(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)), . . .,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Neighbor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G′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(A(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el-GR" sz="2000" b="1" baseline="-25000">
                <a:solidFill>
                  <a:schemeClr val="bg1"/>
                </a:solidFill>
                <a:latin typeface="Calibri" pitchFamily="34" charset="0"/>
              </a:rPr>
              <a:t>k−1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)) are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isomorphic.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539750" y="3500438"/>
            <a:ext cx="7129463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G′ is k-anonymous if every vertex in G′ is k-anonymous</a:t>
            </a:r>
            <a:r>
              <a:rPr lang="el-GR">
                <a:latin typeface="Calibri" pitchFamily="34" charset="0"/>
              </a:rPr>
              <a:t>.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539750" y="4508500"/>
            <a:ext cx="7993063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>
                <a:latin typeface="Calibri" pitchFamily="34" charset="0"/>
              </a:rPr>
              <a:t>Property 1 (</a:t>
            </a:r>
            <a:r>
              <a:rPr lang="en-US">
                <a:latin typeface="Calibri" pitchFamily="34" charset="0"/>
              </a:rPr>
              <a:t>k</a:t>
            </a:r>
            <a:r>
              <a:rPr lang="el-GR">
                <a:latin typeface="Calibri" pitchFamily="34" charset="0"/>
              </a:rPr>
              <a:t>-anonymity) Let G be a social network and G′ an anonymization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of G. </a:t>
            </a:r>
            <a:endParaRPr lang="en-US">
              <a:latin typeface="Calibri" pitchFamily="34" charset="0"/>
            </a:endParaRPr>
          </a:p>
          <a:p>
            <a:pPr algn="just"/>
            <a:r>
              <a:rPr lang="el-GR">
                <a:latin typeface="Calibri" pitchFamily="34" charset="0"/>
              </a:rPr>
              <a:t>If G′ is k-anonymous, then with the neighborhood background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knowledge, any vertex in G cannot be re-identified in G′ with confidence larger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than 1</a:t>
            </a:r>
            <a:r>
              <a:rPr lang="en-US">
                <a:latin typeface="Calibri" pitchFamily="34" charset="0"/>
              </a:rPr>
              <a:t>/</a:t>
            </a:r>
            <a:r>
              <a:rPr lang="el-GR">
                <a:latin typeface="Calibri" pitchFamily="34" charset="0"/>
              </a:rPr>
              <a:t>k .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684213" y="692150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G -&gt; G’ through a bijection (isomorphism) A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251-0F19-4D0E-8D0C-D18B755E1888}" type="slidenum">
              <a:rPr lang="en-US"/>
              <a:pPr/>
              <a:t>85</a:t>
            </a:fld>
            <a:endParaRPr lang="en-US"/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395288" y="908050"/>
            <a:ext cx="79930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l-GR" sz="2000">
                <a:latin typeface="Calibri" pitchFamily="34" charset="0"/>
              </a:rPr>
              <a:t>Given a social network G, the </a:t>
            </a:r>
            <a:r>
              <a:rPr lang="el-GR" sz="2000">
                <a:solidFill>
                  <a:srgbClr val="FF3399"/>
                </a:solidFill>
                <a:latin typeface="Calibri" pitchFamily="34" charset="0"/>
              </a:rPr>
              <a:t>k-anonymity problem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is</a:t>
            </a:r>
            <a:r>
              <a:rPr lang="el-GR" sz="2000">
                <a:latin typeface="Calibri" pitchFamily="34" charset="0"/>
              </a:rPr>
              <a:t> to compute an anonymization G′ such that </a:t>
            </a:r>
            <a:endParaRPr lang="en-US" sz="2000">
              <a:latin typeface="Calibri" pitchFamily="34" charset="0"/>
            </a:endParaRPr>
          </a:p>
          <a:p>
            <a:pPr marL="342900" indent="-342900"/>
            <a:endParaRPr lang="en-US" sz="2000">
              <a:latin typeface="Calibri" pitchFamily="34" charset="0"/>
            </a:endParaRPr>
          </a:p>
          <a:p>
            <a:pPr marL="342900" indent="-342900"/>
            <a:r>
              <a:rPr lang="el-GR" sz="2000">
                <a:latin typeface="Calibri" pitchFamily="34" charset="0"/>
              </a:rPr>
              <a:t>(1) G′ is </a:t>
            </a:r>
            <a:r>
              <a:rPr lang="el-GR" sz="2000" i="1">
                <a:latin typeface="Calibri" pitchFamily="34" charset="0"/>
              </a:rPr>
              <a:t>k</a:t>
            </a:r>
            <a:r>
              <a:rPr lang="el-GR" sz="2000">
                <a:latin typeface="Calibri" pitchFamily="34" charset="0"/>
              </a:rPr>
              <a:t>-anonymous; </a:t>
            </a:r>
            <a:endParaRPr lang="en-US" sz="2000">
              <a:latin typeface="Calibri" pitchFamily="34" charset="0"/>
            </a:endParaRPr>
          </a:p>
          <a:p>
            <a:pPr marL="342900" indent="-342900"/>
            <a:r>
              <a:rPr lang="el-GR" sz="2000">
                <a:latin typeface="Calibri" pitchFamily="34" charset="0"/>
              </a:rPr>
              <a:t>(2) each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vertex in G is anonymized to a vertex in G′ and G′ does not contain any fake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vertex; </a:t>
            </a:r>
            <a:r>
              <a:rPr lang="en-US" sz="2000">
                <a:solidFill>
                  <a:srgbClr val="CC0000"/>
                </a:solidFill>
                <a:latin typeface="Calibri" pitchFamily="34" charset="0"/>
              </a:rPr>
              <a:t>(no node addition)</a:t>
            </a:r>
          </a:p>
          <a:p>
            <a:pPr marL="342900" indent="-342900"/>
            <a:r>
              <a:rPr lang="el-GR" sz="2000">
                <a:latin typeface="Calibri" pitchFamily="34" charset="0"/>
              </a:rPr>
              <a:t>(3) every edge in G is retained in G′; and </a:t>
            </a:r>
            <a:r>
              <a:rPr lang="en-US" sz="2000">
                <a:solidFill>
                  <a:srgbClr val="CC0000"/>
                </a:solidFill>
                <a:latin typeface="Calibri" pitchFamily="34" charset="0"/>
              </a:rPr>
              <a:t>(no node deletion)</a:t>
            </a:r>
          </a:p>
          <a:p>
            <a:pPr marL="342900" indent="-342900"/>
            <a:r>
              <a:rPr lang="el-GR" sz="2000">
                <a:latin typeface="Calibri" pitchFamily="34" charset="0"/>
              </a:rPr>
              <a:t>(4) the number of edges to be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added is minimized.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0A10-C035-4754-A891-798AA0E5673D}" type="slidenum">
              <a:rPr lang="en-US"/>
              <a:pPr/>
              <a:t>86</a:t>
            </a:fld>
            <a:endParaRPr lang="en-US"/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2819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Utility</a:t>
            </a:r>
          </a:p>
          <a:p>
            <a:pPr algn="just"/>
            <a:endParaRPr lang="en-US" sz="2400">
              <a:latin typeface="Calibri" pitchFamily="34" charset="0"/>
            </a:endParaRPr>
          </a:p>
          <a:p>
            <a:pPr algn="just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Aggregate queries</a:t>
            </a:r>
            <a:r>
              <a:rPr lang="en-US" sz="2400">
                <a:latin typeface="Calibri" pitchFamily="34" charset="0"/>
              </a:rPr>
              <a:t>:</a:t>
            </a:r>
          </a:p>
          <a:p>
            <a:pPr algn="just"/>
            <a:r>
              <a:rPr lang="en-US" sz="2400">
                <a:latin typeface="Calibri" pitchFamily="34" charset="0"/>
              </a:rPr>
              <a:t>compute the aggregate on some paths or subsgraphs satisfying some  given conditions</a:t>
            </a:r>
          </a:p>
          <a:p>
            <a:pPr algn="just"/>
            <a:r>
              <a:rPr lang="en-US" sz="2400">
                <a:latin typeface="Calibri" pitchFamily="34" charset="0"/>
              </a:rPr>
              <a:t>E.g., Average distance from a medical doctor to a teacher</a:t>
            </a:r>
          </a:p>
          <a:p>
            <a:pPr algn="just"/>
            <a:endParaRPr lang="en-US" sz="2400">
              <a:latin typeface="Calibri" pitchFamily="34" charset="0"/>
            </a:endParaRPr>
          </a:p>
          <a:p>
            <a:pPr algn="just"/>
            <a:r>
              <a:rPr lang="el-GR" sz="2400">
                <a:latin typeface="Calibri" pitchFamily="34" charset="0"/>
              </a:rPr>
              <a:t>Heuristically, when the number of edges added is as</a:t>
            </a:r>
            <a:r>
              <a:rPr lang="en-US" sz="2400">
                <a:latin typeface="Calibri" pitchFamily="34" charset="0"/>
              </a:rPr>
              <a:t> </a:t>
            </a:r>
            <a:r>
              <a:rPr lang="el-GR" sz="2400">
                <a:latin typeface="Calibri" pitchFamily="34" charset="0"/>
              </a:rPr>
              <a:t>small</a:t>
            </a:r>
            <a:r>
              <a:rPr lang="en-US" sz="2400">
                <a:latin typeface="Calibri" pitchFamily="34" charset="0"/>
              </a:rPr>
              <a:t> </a:t>
            </a:r>
            <a:r>
              <a:rPr lang="el-GR" sz="2400">
                <a:latin typeface="Calibri" pitchFamily="34" charset="0"/>
              </a:rPr>
              <a:t>as possible, G′ can be used to answer aggregate network queries accurately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F0E-3243-4B5B-8A4F-53F64B58B296}" type="slidenum">
              <a:rPr lang="en-US"/>
              <a:pPr/>
              <a:t>87</a:t>
            </a:fld>
            <a:endParaRPr lang="en-US"/>
          </a:p>
        </p:txBody>
      </p:sp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395288" y="1700213"/>
            <a:ext cx="7993062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>
                <a:latin typeface="Calibri" pitchFamily="34" charset="0"/>
              </a:rPr>
              <a:t>Two steps:</a:t>
            </a:r>
          </a:p>
          <a:p>
            <a:pPr marL="342900" indent="-342900"/>
            <a:endParaRPr lang="en-US">
              <a:latin typeface="Calibri" pitchFamily="34" charset="0"/>
            </a:endParaRPr>
          </a:p>
          <a:p>
            <a:pPr marL="342900" indent="-342900"/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STEP 1</a:t>
            </a:r>
          </a:p>
          <a:p>
            <a:pPr marL="342900" indent="-342900"/>
            <a:r>
              <a:rPr lang="en-US">
                <a:latin typeface="Calibri" pitchFamily="34" charset="0"/>
              </a:rPr>
              <a:t>E</a:t>
            </a:r>
            <a:r>
              <a:rPr lang="el-GR">
                <a:latin typeface="Calibri" pitchFamily="34" charset="0"/>
              </a:rPr>
              <a:t>xtract the neighborhoods of all vertices </a:t>
            </a:r>
            <a:r>
              <a:rPr lang="en-US">
                <a:latin typeface="Calibri" pitchFamily="34" charset="0"/>
              </a:rPr>
              <a:t>in</a:t>
            </a:r>
            <a:r>
              <a:rPr lang="el-GR">
                <a:latin typeface="Calibri" pitchFamily="34" charset="0"/>
              </a:rPr>
              <a:t> the network </a:t>
            </a:r>
            <a:endParaRPr lang="en-US">
              <a:latin typeface="Calibri" pitchFamily="34" charset="0"/>
            </a:endParaRPr>
          </a:p>
          <a:p>
            <a:pPr marL="342900" indent="-342900"/>
            <a:r>
              <a:rPr lang="en-US">
                <a:latin typeface="Calibri" pitchFamily="34" charset="0"/>
              </a:rPr>
              <a:t>Encode the neighborhood of each node (to facilitate the comparison between neigborhoods)</a:t>
            </a:r>
          </a:p>
          <a:p>
            <a:pPr marL="342900" indent="-342900"/>
            <a:endParaRPr lang="en-US">
              <a:latin typeface="Calibri" pitchFamily="34" charset="0"/>
            </a:endParaRPr>
          </a:p>
          <a:p>
            <a:pPr marL="342900" indent="-342900"/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STEP 2</a:t>
            </a:r>
          </a:p>
          <a:p>
            <a:pPr marL="342900" indent="-342900"/>
            <a:r>
              <a:rPr lang="en-US">
                <a:latin typeface="Calibri" pitchFamily="34" charset="0"/>
              </a:rPr>
              <a:t>Greedily, o</a:t>
            </a:r>
            <a:r>
              <a:rPr lang="el-GR">
                <a:latin typeface="Calibri" pitchFamily="34" charset="0"/>
              </a:rPr>
              <a:t>rganize vertices into groups and anonymize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the </a:t>
            </a:r>
            <a:r>
              <a:rPr lang="en-US">
                <a:latin typeface="Calibri" pitchFamily="34" charset="0"/>
              </a:rPr>
              <a:t>neighborhoods</a:t>
            </a:r>
            <a:r>
              <a:rPr lang="el-GR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of vertices in the same group</a:t>
            </a:r>
          </a:p>
          <a:p>
            <a:pPr marL="342900" indent="-342900"/>
            <a:endParaRPr lang="en-US">
              <a:latin typeface="Calibri" pitchFamily="34" charset="0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Anonymization Method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7BE-763D-4979-9E78-AD747C2845EB}" type="slidenum">
              <a:rPr lang="en-US"/>
              <a:pPr/>
              <a:t>88</a:t>
            </a:fld>
            <a:endParaRPr lang="en-US"/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1: Neighborhood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Extraction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Coding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611188" y="1700213"/>
            <a:ext cx="7489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General problem of determining whether two graphs are isomorphic is NP-complete</a:t>
            </a:r>
          </a:p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Goal: </a:t>
            </a:r>
            <a:r>
              <a:rPr lang="en-US" i="1" dirty="0">
                <a:latin typeface="Calibri" pitchFamily="34" charset="0"/>
              </a:rPr>
              <a:t>Find a coding technique </a:t>
            </a:r>
            <a:r>
              <a:rPr lang="en-US" dirty="0">
                <a:latin typeface="Calibri" pitchFamily="34" charset="0"/>
              </a:rPr>
              <a:t>for neighborhood </a:t>
            </a:r>
            <a:r>
              <a:rPr lang="en-US" dirty="0" err="1">
                <a:latin typeface="Calibri" pitchFamily="34" charset="0"/>
              </a:rPr>
              <a:t>subgraphs</a:t>
            </a:r>
            <a:r>
              <a:rPr lang="en-US" dirty="0">
                <a:latin typeface="Calibri" pitchFamily="34" charset="0"/>
              </a:rPr>
              <a:t> so that whether two neighborhoods are isomorphic can be determined by the corresponding encodings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FBB3-7D3A-4B95-92F8-E272CFAEDF9E}" type="slidenum">
              <a:rPr lang="en-US"/>
              <a:pPr/>
              <a:t>89</a:t>
            </a:fld>
            <a:endParaRPr lang="en-US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24175"/>
            <a:ext cx="32893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75612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r>
              <a:rPr lang="el-GR">
                <a:latin typeface="Calibri" pitchFamily="34" charset="0"/>
              </a:rPr>
              <a:t> subgraph C of G is a </a:t>
            </a:r>
            <a:r>
              <a:rPr lang="el-GR" b="1">
                <a:solidFill>
                  <a:srgbClr val="FF3399"/>
                </a:solidFill>
                <a:latin typeface="Calibri" pitchFamily="34" charset="0"/>
              </a:rPr>
              <a:t>neighborhood component</a:t>
            </a:r>
            <a:r>
              <a:rPr lang="el-GR">
                <a:latin typeface="Calibri" pitchFamily="34" charset="0"/>
              </a:rPr>
              <a:t> of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u ∈ V (G)</a:t>
            </a:r>
            <a:r>
              <a:rPr lang="en-US">
                <a:latin typeface="Calibri" pitchFamily="34" charset="0"/>
              </a:rPr>
              <a:t>,</a:t>
            </a:r>
            <a:r>
              <a:rPr lang="el-GR">
                <a:latin typeface="Calibri" pitchFamily="34" charset="0"/>
              </a:rPr>
              <a:t> if C is a maximal connected subgraph in Neighbor</a:t>
            </a:r>
            <a:r>
              <a:rPr lang="el-GR" baseline="-25000">
                <a:latin typeface="Calibri" pitchFamily="34" charset="0"/>
              </a:rPr>
              <a:t>G</a:t>
            </a:r>
            <a:r>
              <a:rPr lang="el-GR">
                <a:latin typeface="Calibri" pitchFamily="34" charset="0"/>
              </a:rPr>
              <a:t>(u).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827088" y="4868863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 Divide the neighborhood of v into neighborhood components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To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code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the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whole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neighborhood</a:t>
            </a:r>
            <a:r>
              <a:rPr lang="el-GR" sz="2000" dirty="0">
                <a:latin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</a:rPr>
              <a:t>first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code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each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component</a:t>
            </a:r>
            <a:r>
              <a:rPr lang="el-GR" sz="2000" dirty="0">
                <a:latin typeface="Calibri" pitchFamily="34" charset="0"/>
              </a:rPr>
              <a:t>.</a:t>
            </a:r>
          </a:p>
        </p:txBody>
      </p:sp>
      <p:pic>
        <p:nvPicPr>
          <p:cNvPr id="241672" name="Picture 6" descr="G:\0608-preserving privacy in social networks against neighborhood attacks\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492375"/>
            <a:ext cx="1085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3" name="Picture 7" descr="G:\0608-preserving privacy in social networks against neighborhood attacks\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636838"/>
            <a:ext cx="1162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4" name="Picture 8" descr="G:\0608-preserving privacy in social networks against neighborhood attacks\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2924175"/>
            <a:ext cx="647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468313" y="476250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1: Neighborhood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Extraction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Coding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4427538" y="4149725"/>
            <a:ext cx="3816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Neighborhood components of u</a:t>
            </a:r>
            <a:endParaRPr lang="el-G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9784-DDC6-462E-AF16-7DBDA8625E93}" type="slidenum">
              <a:rPr lang="en-US"/>
              <a:pPr/>
              <a:t>9</a:t>
            </a:fld>
            <a:endParaRPr lang="en-US"/>
          </a:p>
        </p:txBody>
      </p:sp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Anonymity through Structural Similarity</a:t>
            </a: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Example: Fred and Harry, but not Bob and Ed 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251520" y="1628800"/>
            <a:ext cx="8496300" cy="1006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[automorphic equivalence]. Two nodes x, y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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V are </a:t>
            </a:r>
            <a:r>
              <a:rPr lang="en-US" sz="2000" b="1">
                <a:solidFill>
                  <a:srgbClr val="FF3399"/>
                </a:solidFill>
                <a:latin typeface="Calibri" pitchFamily="34" charset="0"/>
              </a:rPr>
              <a:t>automorphically equivalent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(denoted x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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y) if there exists an isomorphism from the graph onto itself that maps x to y.</a:t>
            </a: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467545" y="3429000"/>
            <a:ext cx="468052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Induces a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partitioning on V into sets</a:t>
            </a:r>
            <a:r>
              <a:rPr lang="en-US" dirty="0">
                <a:latin typeface="Calibri" pitchFamily="34" charset="0"/>
              </a:rPr>
              <a:t> whose members have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identical structural properties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en-US" sz="1600" i="1" dirty="0">
                <a:solidFill>
                  <a:srgbClr val="7030A0"/>
                </a:solidFill>
                <a:latin typeface="Calibri" pitchFamily="34" charset="0"/>
              </a:rPr>
              <a:t>An adversary —even with exhaustive knowledge of the structural position of a target node — cannot identify an individual beyond the set of entities to which it is </a:t>
            </a:r>
            <a:r>
              <a:rPr lang="en-US" sz="1600" i="1" dirty="0" err="1">
                <a:solidFill>
                  <a:srgbClr val="7030A0"/>
                </a:solidFill>
                <a:latin typeface="Calibri" pitchFamily="34" charset="0"/>
              </a:rPr>
              <a:t>automorphically</a:t>
            </a:r>
            <a:r>
              <a:rPr lang="en-US" sz="1600" i="1" dirty="0">
                <a:solidFill>
                  <a:srgbClr val="7030A0"/>
                </a:solidFill>
                <a:latin typeface="Calibri" pitchFamily="34" charset="0"/>
              </a:rPr>
              <a:t> equivalent.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98072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</a:rPr>
              <a:t>Strongest notion of privacy</a:t>
            </a:r>
            <a:endParaRPr lang="el-GR" sz="2400" i="1" dirty="0">
              <a:solidFill>
                <a:srgbClr val="7030A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5536" y="5733256"/>
            <a:ext cx="74898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Some special graphs have large </a:t>
            </a:r>
            <a:r>
              <a:rPr lang="en-US" dirty="0" err="1">
                <a:latin typeface="Calibri" pitchFamily="34" charset="0"/>
              </a:rPr>
              <a:t>automorphic</a:t>
            </a:r>
            <a:r>
              <a:rPr lang="en-US" dirty="0">
                <a:latin typeface="Calibri" pitchFamily="34" charset="0"/>
              </a:rPr>
              <a:t> equivalence classes.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 E.g., complete graph, a ring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en-US" sz="1600" dirty="0">
              <a:latin typeface="Calibri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56992"/>
            <a:ext cx="3585549" cy="176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0CD8-2D1C-466C-A90F-1C4CB669B03B}" type="slidenum">
              <a:rPr lang="en-US"/>
              <a:pPr/>
              <a:t>90</a:t>
            </a:fld>
            <a:endParaRPr lang="en-US"/>
          </a:p>
        </p:txBody>
      </p:sp>
      <p:pic>
        <p:nvPicPr>
          <p:cNvPr id="2437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41663"/>
            <a:ext cx="45354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323850" y="1196975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>
                <a:latin typeface="Calibri" pitchFamily="34" charset="0"/>
              </a:rPr>
              <a:t>Encode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the edges and vertices in a graph based on its depth-first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search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tree </a:t>
            </a:r>
            <a:r>
              <a:rPr lang="en-US">
                <a:latin typeface="Calibri" pitchFamily="34" charset="0"/>
              </a:rPr>
              <a:t>(</a:t>
            </a:r>
            <a:r>
              <a:rPr lang="el-GR">
                <a:latin typeface="Calibri" pitchFamily="34" charset="0"/>
              </a:rPr>
              <a:t>DFS-tree</a:t>
            </a:r>
            <a:r>
              <a:rPr lang="en-US">
                <a:latin typeface="Calibri" pitchFamily="34" charset="0"/>
              </a:rPr>
              <a:t>)</a:t>
            </a:r>
            <a:r>
              <a:rPr lang="el-GR">
                <a:latin typeface="Calibri" pitchFamily="34" charset="0"/>
              </a:rPr>
              <a:t>. </a:t>
            </a:r>
            <a:endParaRPr lang="en-US">
              <a:latin typeface="Calibri" pitchFamily="34" charset="0"/>
            </a:endParaRP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l-GR">
                <a:latin typeface="Calibri" pitchFamily="34" charset="0"/>
              </a:rPr>
              <a:t>All the vertices in G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can be encoded in the pre-order of T . </a:t>
            </a:r>
            <a:endParaRPr lang="en-US">
              <a:latin typeface="Calibri" pitchFamily="34" charset="0"/>
            </a:endParaRPr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4932363" y="2997200"/>
            <a:ext cx="32400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400" i="1">
                <a:latin typeface="Calibri" pitchFamily="34" charset="0"/>
              </a:rPr>
              <a:t>Thick</a:t>
            </a:r>
            <a:r>
              <a:rPr lang="el-GR" sz="1400" i="1">
                <a:latin typeface="Calibri" pitchFamily="34" charset="0"/>
              </a:rPr>
              <a:t> edges are those in the DFS</a:t>
            </a:r>
            <a:r>
              <a:rPr lang="en-US" sz="1400" i="1">
                <a:latin typeface="Calibri" pitchFamily="34" charset="0"/>
              </a:rPr>
              <a:t>-</a:t>
            </a:r>
            <a:r>
              <a:rPr lang="el-GR" sz="1400" i="1">
                <a:latin typeface="Calibri" pitchFamily="34" charset="0"/>
              </a:rPr>
              <a:t>trees</a:t>
            </a:r>
            <a:r>
              <a:rPr lang="en-US" sz="1400" i="1">
                <a:latin typeface="Calibri" pitchFamily="34" charset="0"/>
              </a:rPr>
              <a:t> (</a:t>
            </a:r>
            <a:r>
              <a:rPr lang="el-GR" sz="1400" i="1">
                <a:latin typeface="Calibri" pitchFamily="34" charset="0"/>
              </a:rPr>
              <a:t>forward edges</a:t>
            </a:r>
            <a:r>
              <a:rPr lang="en-US" sz="1400" i="1">
                <a:latin typeface="Calibri" pitchFamily="34" charset="0"/>
              </a:rPr>
              <a:t>)</a:t>
            </a:r>
            <a:r>
              <a:rPr lang="el-GR" sz="1400" i="1">
                <a:latin typeface="Calibri" pitchFamily="34" charset="0"/>
              </a:rPr>
              <a:t>, </a:t>
            </a:r>
            <a:endParaRPr lang="en-US" sz="1400" i="1">
              <a:latin typeface="Calibri" pitchFamily="34" charset="0"/>
            </a:endParaRPr>
          </a:p>
          <a:p>
            <a:pPr algn="just"/>
            <a:r>
              <a:rPr lang="en-US" sz="1400" i="1">
                <a:latin typeface="Calibri" pitchFamily="34" charset="0"/>
              </a:rPr>
              <a:t>Thin </a:t>
            </a:r>
            <a:r>
              <a:rPr lang="el-GR" sz="1400" i="1">
                <a:latin typeface="Calibri" pitchFamily="34" charset="0"/>
              </a:rPr>
              <a:t>edges are those not in</a:t>
            </a:r>
            <a:r>
              <a:rPr lang="en-US" sz="1400" i="1">
                <a:latin typeface="Calibri" pitchFamily="34" charset="0"/>
              </a:rPr>
              <a:t> </a:t>
            </a:r>
            <a:r>
              <a:rPr lang="el-GR" sz="1400" i="1">
                <a:latin typeface="Calibri" pitchFamily="34" charset="0"/>
              </a:rPr>
              <a:t>the DFS-trees</a:t>
            </a:r>
            <a:r>
              <a:rPr lang="en-US" sz="1400" i="1">
                <a:latin typeface="Calibri" pitchFamily="34" charset="0"/>
              </a:rPr>
              <a:t> (</a:t>
            </a:r>
            <a:r>
              <a:rPr lang="el-GR" sz="1400" i="1">
                <a:latin typeface="Calibri" pitchFamily="34" charset="0"/>
              </a:rPr>
              <a:t>backward edges</a:t>
            </a:r>
            <a:r>
              <a:rPr lang="en-US" sz="1400" i="1">
                <a:latin typeface="Calibri" pitchFamily="34" charset="0"/>
              </a:rPr>
              <a:t>)</a:t>
            </a:r>
          </a:p>
          <a:p>
            <a:pPr algn="just"/>
            <a:endParaRPr lang="en-US" sz="1400" i="1">
              <a:latin typeface="Calibri" pitchFamily="34" charset="0"/>
            </a:endParaRPr>
          </a:p>
          <a:p>
            <a:pPr algn="just"/>
            <a:r>
              <a:rPr lang="el-GR" sz="1400" i="1">
                <a:latin typeface="Calibri" pitchFamily="34" charset="0"/>
              </a:rPr>
              <a:t>vertices encoded </a:t>
            </a:r>
            <a:r>
              <a:rPr lang="en-US" sz="1400" i="1">
                <a:latin typeface="Calibri" pitchFamily="34" charset="0"/>
              </a:rPr>
              <a:t>u</a:t>
            </a:r>
            <a:r>
              <a:rPr lang="el-GR" sz="1400" i="1">
                <a:latin typeface="Calibri" pitchFamily="34" charset="0"/>
              </a:rPr>
              <a:t>0 to </a:t>
            </a:r>
            <a:r>
              <a:rPr lang="en-US" sz="1400" i="1">
                <a:latin typeface="Calibri" pitchFamily="34" charset="0"/>
              </a:rPr>
              <a:t>u</a:t>
            </a:r>
            <a:r>
              <a:rPr lang="el-GR" sz="1400" i="1">
                <a:latin typeface="Calibri" pitchFamily="34" charset="0"/>
              </a:rPr>
              <a:t>3 according to the pre-order of the</a:t>
            </a:r>
            <a:r>
              <a:rPr lang="en-US" sz="1400" i="1">
                <a:latin typeface="Calibri" pitchFamily="34" charset="0"/>
              </a:rPr>
              <a:t> </a:t>
            </a:r>
            <a:r>
              <a:rPr lang="el-GR" sz="1400" i="1">
                <a:latin typeface="Calibri" pitchFamily="34" charset="0"/>
              </a:rPr>
              <a:t>corresponding DFS-trees.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395288" y="5084763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Calibri" pitchFamily="34" charset="0"/>
              </a:rPr>
              <a:t>T</a:t>
            </a:r>
            <a:r>
              <a:rPr lang="el-GR">
                <a:solidFill>
                  <a:srgbClr val="000099"/>
                </a:solidFill>
                <a:latin typeface="Calibri" pitchFamily="34" charset="0"/>
              </a:rPr>
              <a:t>he DFS-tree is generally not</a:t>
            </a:r>
            <a:r>
              <a:rPr lang="en-US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l-GR">
                <a:solidFill>
                  <a:srgbClr val="000099"/>
                </a:solidFill>
                <a:latin typeface="Calibri" pitchFamily="34" charset="0"/>
              </a:rPr>
              <a:t>unique for a graph</a:t>
            </a:r>
            <a:r>
              <a:rPr lang="en-US">
                <a:solidFill>
                  <a:srgbClr val="000099"/>
                </a:solidFill>
                <a:latin typeface="Calibri" pitchFamily="34" charset="0"/>
              </a:rPr>
              <a:t> -&gt; minimum DFS code (based on an ordering of edges) – select the lexically minimum DFS code – DFS(G)</a:t>
            </a:r>
            <a:endParaRPr lang="el-GR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323850" y="404813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1: Neighborhood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Extraction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Coding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395288" y="580548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 Two graphs G and G’ are isomorphic, if and only if, DFS(G) = DFS(G’)</a:t>
            </a:r>
            <a:endParaRPr lang="el-GR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1653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Note: Codes include the labels</a:t>
            </a:r>
            <a:endParaRPr lang="el-G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13A-E660-4140-A9B4-C25D7434A8B1}" type="slidenum">
              <a:rPr lang="en-US"/>
              <a:pPr/>
              <a:t>91</a:t>
            </a:fld>
            <a:endParaRPr lang="en-US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900113" y="1268413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Combine the code of each component to produce a single code for the neighborhood</a:t>
            </a:r>
            <a:endParaRPr lang="el-GR">
              <a:latin typeface="Calibri" pitchFamily="34" charset="0"/>
            </a:endParaRP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611188" y="4652963"/>
            <a:ext cx="7632700" cy="13287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 err="1">
                <a:latin typeface="Calibri" pitchFamily="34" charset="0"/>
              </a:rPr>
              <a:t>Theorem</a:t>
            </a:r>
            <a:r>
              <a:rPr lang="el-GR" dirty="0">
                <a:latin typeface="Calibri" pitchFamily="34" charset="0"/>
              </a:rPr>
              <a:t> (</a:t>
            </a:r>
            <a:r>
              <a:rPr lang="el-GR" dirty="0" err="1">
                <a:latin typeface="Calibri" pitchFamily="34" charset="0"/>
              </a:rPr>
              <a:t>Neighborhood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component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code</a:t>
            </a:r>
            <a:r>
              <a:rPr lang="el-GR" dirty="0">
                <a:latin typeface="Calibri" pitchFamily="34" charset="0"/>
              </a:rPr>
              <a:t>): </a:t>
            </a:r>
            <a:r>
              <a:rPr lang="el-GR" dirty="0" err="1">
                <a:latin typeface="Calibri" pitchFamily="34" charset="0"/>
              </a:rPr>
              <a:t>For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two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vertices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u, v </a:t>
            </a:r>
            <a:r>
              <a:rPr lang="el-GR" dirty="0">
                <a:latin typeface="Calibri" pitchFamily="34" charset="0"/>
                <a:sym typeface="Symbol" pitchFamily="18" charset="2"/>
              </a:rPr>
              <a:t></a:t>
            </a:r>
            <a:r>
              <a:rPr lang="el-GR" dirty="0">
                <a:latin typeface="Calibri" pitchFamily="34" charset="0"/>
              </a:rPr>
              <a:t> V(G) </a:t>
            </a:r>
            <a:r>
              <a:rPr lang="el-GR" dirty="0" err="1">
                <a:latin typeface="Calibri" pitchFamily="34" charset="0"/>
              </a:rPr>
              <a:t>where</a:t>
            </a:r>
            <a:r>
              <a:rPr lang="el-GR" dirty="0">
                <a:latin typeface="Calibri" pitchFamily="34" charset="0"/>
              </a:rPr>
              <a:t> G </a:t>
            </a:r>
            <a:r>
              <a:rPr lang="el-GR" dirty="0" err="1">
                <a:latin typeface="Calibri" pitchFamily="34" charset="0"/>
              </a:rPr>
              <a:t>is</a:t>
            </a:r>
            <a:r>
              <a:rPr lang="el-GR" dirty="0">
                <a:latin typeface="Calibri" pitchFamily="34" charset="0"/>
              </a:rPr>
              <a:t> a </a:t>
            </a:r>
            <a:r>
              <a:rPr lang="el-GR" dirty="0" err="1">
                <a:latin typeface="Calibri" pitchFamily="34" charset="0"/>
              </a:rPr>
              <a:t>social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network</a:t>
            </a:r>
            <a:r>
              <a:rPr lang="el-GR" dirty="0">
                <a:latin typeface="Calibri" pitchFamily="34" charset="0"/>
              </a:rPr>
              <a:t>, </a:t>
            </a:r>
            <a:r>
              <a:rPr lang="el-GR" dirty="0" err="1">
                <a:latin typeface="Calibri" pitchFamily="34" charset="0"/>
              </a:rPr>
              <a:t>Neighbor</a:t>
            </a:r>
            <a:r>
              <a:rPr lang="el-GR" baseline="-25000" dirty="0" err="1">
                <a:latin typeface="Calibri" pitchFamily="34" charset="0"/>
              </a:rPr>
              <a:t>G</a:t>
            </a:r>
            <a:r>
              <a:rPr lang="el-GR" dirty="0">
                <a:latin typeface="Calibri" pitchFamily="34" charset="0"/>
              </a:rPr>
              <a:t>(u)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and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</a:t>
            </a:r>
            <a:r>
              <a:rPr lang="el-GR" baseline="-25000" dirty="0" err="1">
                <a:latin typeface="Calibri" pitchFamily="34" charset="0"/>
              </a:rPr>
              <a:t>G</a:t>
            </a:r>
            <a:r>
              <a:rPr lang="el-GR" dirty="0">
                <a:latin typeface="Calibri" pitchFamily="34" charset="0"/>
              </a:rPr>
              <a:t>(v) </a:t>
            </a:r>
            <a:r>
              <a:rPr lang="el-GR" dirty="0" err="1">
                <a:latin typeface="Calibri" pitchFamily="34" charset="0"/>
              </a:rPr>
              <a:t>are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isomorphic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if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and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only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if</a:t>
            </a:r>
            <a:r>
              <a:rPr lang="el-GR" dirty="0">
                <a:latin typeface="Calibri" pitchFamily="34" charset="0"/>
              </a:rPr>
              <a:t> NCC(</a:t>
            </a:r>
            <a:r>
              <a:rPr lang="en-US" dirty="0">
                <a:latin typeface="Calibri" pitchFamily="34" charset="0"/>
              </a:rPr>
              <a:t>u</a:t>
            </a:r>
            <a:r>
              <a:rPr lang="el-GR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l-GR" dirty="0">
                <a:latin typeface="Calibri" pitchFamily="34" charset="0"/>
              </a:rPr>
              <a:t>NCC(v).</a:t>
            </a:r>
          </a:p>
          <a:p>
            <a:pPr>
              <a:spcBef>
                <a:spcPct val="50000"/>
              </a:spcBef>
            </a:pPr>
            <a:endParaRPr lang="el-GR" dirty="0">
              <a:latin typeface="Calibri" pitchFamily="34" charset="0"/>
            </a:endParaRP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468313" y="476250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1: Neighborhood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Extraction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and</a:t>
            </a:r>
            <a:r>
              <a:rPr lang="el-GR" sz="24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Coding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611188" y="2565400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Calibri" pitchFamily="34" charset="0"/>
              </a:rPr>
              <a:t>T</a:t>
            </a:r>
            <a:r>
              <a:rPr lang="el-GR" dirty="0" err="1">
                <a:latin typeface="Calibri" pitchFamily="34" charset="0"/>
              </a:rPr>
              <a:t>he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neighborhood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component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code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of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NeighborG</a:t>
            </a:r>
            <a:r>
              <a:rPr lang="el-GR" dirty="0">
                <a:latin typeface="Calibri" pitchFamily="34" charset="0"/>
              </a:rPr>
              <a:t>(u) </a:t>
            </a:r>
            <a:r>
              <a:rPr lang="el-GR" dirty="0" err="1">
                <a:latin typeface="Calibri" pitchFamily="34" charset="0"/>
              </a:rPr>
              <a:t>is</a:t>
            </a:r>
            <a:r>
              <a:rPr lang="el-GR" dirty="0">
                <a:latin typeface="Calibri" pitchFamily="34" charset="0"/>
              </a:rPr>
              <a:t> a </a:t>
            </a:r>
            <a:r>
              <a:rPr lang="el-GR" dirty="0" err="1">
                <a:latin typeface="Calibri" pitchFamily="34" charset="0"/>
              </a:rPr>
              <a:t>vector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NCC(u) = (DFS(C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l-GR" dirty="0" smtClean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dirty="0" smtClean="0">
                <a:latin typeface="Calibri" pitchFamily="34" charset="0"/>
              </a:rPr>
              <a:t>.... </a:t>
            </a:r>
            <a:r>
              <a:rPr lang="el-GR" dirty="0">
                <a:latin typeface="Calibri" pitchFamily="34" charset="0"/>
              </a:rPr>
              <a:t>DFS(C</a:t>
            </a:r>
            <a:r>
              <a:rPr lang="en-US" baseline="-25000" dirty="0">
                <a:latin typeface="Calibri" pitchFamily="34" charset="0"/>
              </a:rPr>
              <a:t>m</a:t>
            </a:r>
            <a:r>
              <a:rPr lang="el-GR" dirty="0">
                <a:latin typeface="Calibri" pitchFamily="34" charset="0"/>
              </a:rPr>
              <a:t>)) </a:t>
            </a:r>
            <a:r>
              <a:rPr lang="el-GR" dirty="0" err="1">
                <a:latin typeface="Calibri" pitchFamily="34" charset="0"/>
              </a:rPr>
              <a:t>where</a:t>
            </a:r>
            <a:r>
              <a:rPr lang="el-GR" dirty="0">
                <a:latin typeface="Calibri" pitchFamily="34" charset="0"/>
              </a:rPr>
              <a:t> C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l-GR" dirty="0">
                <a:latin typeface="Calibri" pitchFamily="34" charset="0"/>
              </a:rPr>
              <a:t>,...,C</a:t>
            </a:r>
            <a:r>
              <a:rPr lang="en-US" baseline="-25000" dirty="0">
                <a:latin typeface="Calibri" pitchFamily="34" charset="0"/>
              </a:rPr>
              <a:t>m</a:t>
            </a:r>
            <a:endParaRPr lang="el-GR" baseline="-25000" dirty="0">
              <a:latin typeface="Calibri" pitchFamily="34" charset="0"/>
            </a:endParaRPr>
          </a:p>
          <a:p>
            <a:pPr algn="just"/>
            <a:r>
              <a:rPr lang="el-GR" dirty="0" err="1">
                <a:latin typeface="Calibri" pitchFamily="34" charset="0"/>
              </a:rPr>
              <a:t>are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the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neighborhood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components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of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NeighborG</a:t>
            </a:r>
            <a:r>
              <a:rPr lang="el-GR" dirty="0">
                <a:latin typeface="Calibri" pitchFamily="34" charset="0"/>
              </a:rPr>
              <a:t>(U)</a:t>
            </a:r>
            <a:r>
              <a:rPr lang="en-US" dirty="0">
                <a:latin typeface="Calibri" pitchFamily="34" charset="0"/>
              </a:rPr>
              <a:t>, where components are ordered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DCE1-2110-4143-8EE4-CFFF04E1E397}" type="slidenum">
              <a:rPr lang="en-US"/>
              <a:pPr/>
              <a:t>92</a:t>
            </a:fld>
            <a:endParaRPr lang="en-US"/>
          </a:p>
        </p:txBody>
      </p:sp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2: Social Network Anonymization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78486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vertex must be grouped with a least (k-1) other vertices such their </a:t>
            </a:r>
            <a:r>
              <a:rPr lang="en-US" i="1" dirty="0" err="1">
                <a:latin typeface="Calibri" pitchFamily="34" charset="0"/>
              </a:rPr>
              <a:t>anonymized</a:t>
            </a:r>
            <a:r>
              <a:rPr lang="en-US" i="1" dirty="0">
                <a:latin typeface="Calibri" pitchFamily="34" charset="0"/>
              </a:rPr>
              <a:t> neighborhoods are isomorphic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For a group S with the same neighborhoods, all vertices in S have the same degree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Vary few nodes have high degrees,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process them first to keep information loss for them low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Many vertices of low degree, easier to </a:t>
            </a:r>
            <a:r>
              <a:rPr lang="en-US" dirty="0" err="1">
                <a:latin typeface="Calibri" pitchFamily="34" charset="0"/>
              </a:rPr>
              <a:t>anonymize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539750" y="386080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1. Define Quality Measures</a:t>
            </a:r>
          </a:p>
          <a:p>
            <a:r>
              <a:rPr lang="en-US">
                <a:latin typeface="Calibri" pitchFamily="34" charset="0"/>
              </a:rPr>
              <a:t>2. Anonymize Two Neighborhoods</a:t>
            </a:r>
          </a:p>
          <a:p>
            <a:r>
              <a:rPr lang="en-US">
                <a:latin typeface="Calibri" pitchFamily="34" charset="0"/>
              </a:rPr>
              <a:t>3. Anonymize a Social Network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4979-3D18-469E-AA97-9091DEB008BE}" type="slidenum">
              <a:rPr lang="en-US"/>
              <a:pPr/>
              <a:t>93</a:t>
            </a:fld>
            <a:endParaRPr lang="en-US"/>
          </a:p>
        </p:txBody>
      </p:sp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2: Quality Measures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7056437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99"/>
                </a:solidFill>
                <a:latin typeface="Calibri" pitchFamily="34" charset="0"/>
              </a:rPr>
              <a:t>Generalize vertex labels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l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(leaf level)-&gt; more general l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(penalty or loss as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in relational) size(*)= #leafs </a:t>
            </a: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99"/>
                </a:solidFill>
                <a:latin typeface="Calibri" pitchFamily="34" charset="0"/>
              </a:rPr>
              <a:t>Add Edges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Total number of edges added +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Number of vertices that are not in the neighborhood of the target vertex and are linked for anonymization</a:t>
            </a:r>
            <a:endParaRPr lang="el-GR">
              <a:latin typeface="Calibri" pitchFamily="34" charset="0"/>
            </a:endParaRPr>
          </a:p>
        </p:txBody>
      </p:sp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157788"/>
            <a:ext cx="6480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844675"/>
            <a:ext cx="2879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DA7F-A293-4C8F-968B-944B0A8837D7}" type="slidenum">
              <a:rPr lang="en-US"/>
              <a:pPr/>
              <a:t>94</a:t>
            </a:fld>
            <a:endParaRPr lang="en-US"/>
          </a:p>
        </p:txBody>
      </p:sp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2: Anonymizing 2 neighborhoods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250825" y="620713"/>
            <a:ext cx="85693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1. First</a:t>
            </a:r>
            <a:r>
              <a:rPr lang="en-US" sz="1600" dirty="0">
                <a:latin typeface="Calibri" pitchFamily="34" charset="0"/>
              </a:rPr>
              <a:t>, find all perfect matches of neighborhood components (perfectly match=same minimum DFS code)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2. For </a:t>
            </a:r>
            <a:r>
              <a:rPr lang="en-US" sz="1600" dirty="0">
                <a:latin typeface="Calibri" pitchFamily="34" charset="0"/>
              </a:rPr>
              <a:t>unmatched, try to pair “similar” components and </a:t>
            </a:r>
            <a:r>
              <a:rPr lang="en-US" sz="1600" dirty="0" err="1">
                <a:latin typeface="Calibri" pitchFamily="34" charset="0"/>
              </a:rPr>
              <a:t>anonymize</a:t>
            </a:r>
            <a:r>
              <a:rPr lang="en-US" sz="1600" dirty="0">
                <a:latin typeface="Calibri" pitchFamily="34" charset="0"/>
              </a:rPr>
              <a:t> them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How: greedily, starting with two vertices with the same degree and label in the two components to be matched (if ties, start from the one with the highest </a:t>
            </a:r>
            <a:r>
              <a:rPr lang="en-US" sz="1600" dirty="0" smtClean="0">
                <a:latin typeface="Calibri" pitchFamily="34" charset="0"/>
              </a:rPr>
              <a:t>degree, if </a:t>
            </a:r>
            <a:r>
              <a:rPr lang="en-US" sz="1600" dirty="0">
                <a:latin typeface="Calibri" pitchFamily="34" charset="0"/>
              </a:rPr>
              <a:t>there are no such vertices: choose the one with minimum cost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Then a BFS to match vertices one by one, if we need to add  a vertex, consider vertices in V(G)</a:t>
            </a:r>
            <a:endParaRPr lang="el-GR" sz="1600" dirty="0">
              <a:latin typeface="Calibri" pitchFamily="34" charset="0"/>
            </a:endParaRPr>
          </a:p>
        </p:txBody>
      </p:sp>
      <p:pic>
        <p:nvPicPr>
          <p:cNvPr id="264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708275"/>
            <a:ext cx="48958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4201" name="Oval 9"/>
          <p:cNvSpPr>
            <a:spLocks noChangeArrowheads="1"/>
          </p:cNvSpPr>
          <p:nvPr/>
        </p:nvSpPr>
        <p:spPr bwMode="auto">
          <a:xfrm>
            <a:off x="1979613" y="5516563"/>
            <a:ext cx="1008062" cy="503237"/>
          </a:xfrm>
          <a:prstGeom prst="ellips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4202" name="Oval 10"/>
          <p:cNvSpPr>
            <a:spLocks noChangeArrowheads="1"/>
          </p:cNvSpPr>
          <p:nvPr/>
        </p:nvSpPr>
        <p:spPr bwMode="auto">
          <a:xfrm>
            <a:off x="3419475" y="5589588"/>
            <a:ext cx="1008063" cy="431800"/>
          </a:xfrm>
          <a:prstGeom prst="ellips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012-36EF-4B8F-A097-CCD2CF909655}" type="slidenum">
              <a:rPr lang="en-US"/>
              <a:pPr/>
              <a:t>95</a:t>
            </a:fld>
            <a:endParaRPr lang="en-US"/>
          </a:p>
        </p:txBody>
      </p:sp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Step 2: Social Network Anonymization</a:t>
            </a:r>
            <a:endParaRPr lang="el-GR" sz="240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266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125538"/>
            <a:ext cx="40608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5795963" y="1341438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Maintain a list VertexList of unanonymized vertices in descending order of neighborhood size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8886-C1AA-4EE6-9839-53BFE0A27F67}" type="slidenum">
              <a:rPr lang="en-US"/>
              <a:pPr/>
              <a:t>96</a:t>
            </a:fld>
            <a:endParaRPr lang="en-US"/>
          </a:p>
        </p:txBody>
      </p:sp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852738"/>
            <a:ext cx="480853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755650" y="908050"/>
            <a:ext cx="72723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>
                <a:latin typeface="Calibri" pitchFamily="34" charset="0"/>
              </a:rPr>
              <a:t>Co-authorship data from KDD Cup 2003 (from arXiv, high-energy physics)</a:t>
            </a:r>
          </a:p>
          <a:p>
            <a:pPr algn="just"/>
            <a:r>
              <a:rPr lang="en-US" sz="1600">
                <a:latin typeface="Calibri" pitchFamily="34" charset="0"/>
              </a:rPr>
              <a:t>Edge – co-authored </a:t>
            </a:r>
            <a:r>
              <a:rPr lang="el-GR" sz="1600">
                <a:latin typeface="Calibri" pitchFamily="34" charset="0"/>
              </a:rPr>
              <a:t>at least one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paper in the data set. </a:t>
            </a:r>
            <a:endParaRPr lang="en-US" sz="1600">
              <a:latin typeface="Calibri" pitchFamily="34" charset="0"/>
            </a:endParaRPr>
          </a:p>
          <a:p>
            <a:pPr algn="just"/>
            <a:r>
              <a:rPr lang="el-GR" sz="1600">
                <a:latin typeface="Calibri" pitchFamily="34" charset="0"/>
              </a:rPr>
              <a:t>57,448 vertices </a:t>
            </a:r>
            <a:endParaRPr lang="en-US" sz="1600">
              <a:latin typeface="Calibri" pitchFamily="34" charset="0"/>
            </a:endParaRPr>
          </a:p>
          <a:p>
            <a:pPr algn="just"/>
            <a:r>
              <a:rPr lang="el-GR" sz="1600">
                <a:latin typeface="Calibri" pitchFamily="34" charset="0"/>
              </a:rPr>
              <a:t>120,640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edges </a:t>
            </a:r>
            <a:endParaRPr lang="en-US" sz="1600">
              <a:latin typeface="Calibri" pitchFamily="34" charset="0"/>
            </a:endParaRPr>
          </a:p>
          <a:p>
            <a:pPr algn="just"/>
            <a:r>
              <a:rPr lang="el-GR" sz="1600">
                <a:latin typeface="Calibri" pitchFamily="34" charset="0"/>
              </a:rPr>
              <a:t>average number of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vertex degrees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about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3D86-E52C-40B1-B78F-C5AEC7E45615}" type="slidenum">
              <a:rPr lang="en-US"/>
              <a:pPr/>
              <a:t>97</a:t>
            </a:fld>
            <a:endParaRPr lang="en-US"/>
          </a:p>
        </p:txBody>
      </p:sp>
      <p:pic>
        <p:nvPicPr>
          <p:cNvPr id="377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76327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302418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77041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3-level anonymization, author, affiliations-countries, *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Anonymized for different k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Aggregate queries: the average distance from vertex with level l1 to each nearest neighbor with label l2</a:t>
            </a:r>
            <a:endParaRPr lang="el-GR" sz="1600">
              <a:latin typeface="Calibri" pitchFamily="34" charset="0"/>
            </a:endParaRP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5148263" y="4149725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For 10 random label pairs</a:t>
            </a:r>
            <a:endParaRPr lang="el-GR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F04A-8926-4185-80F2-8666D1C9DACC}" type="slidenum">
              <a:rPr lang="en-US"/>
              <a:pPr/>
              <a:t>98</a:t>
            </a:fld>
            <a:endParaRPr lang="en-US"/>
          </a:p>
        </p:txBody>
      </p:sp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k-Automorphism</a:t>
            </a: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L. Zhu, L. Chen and M. Tamer Ozsu, </a:t>
            </a:r>
            <a:r>
              <a:rPr lang="el-GR">
                <a:latin typeface="Calibri" pitchFamily="34" charset="0"/>
              </a:rPr>
              <a:t> </a:t>
            </a:r>
            <a:r>
              <a:rPr lang="en-US" i="1">
                <a:solidFill>
                  <a:srgbClr val="CC0000"/>
                </a:solidFill>
                <a:latin typeface="Calibri" pitchFamily="34" charset="0"/>
              </a:rPr>
              <a:t>k-automorphism: a general framework for privacy preserving network publication, </a:t>
            </a:r>
            <a:r>
              <a:rPr lang="en-US">
                <a:latin typeface="Calibri" pitchFamily="34" charset="0"/>
              </a:rPr>
              <a:t>PVLDB 2009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FC69-BF2B-4F06-ABB0-5045A1BBFCE3}" type="slidenum">
              <a:rPr lang="en-US"/>
              <a:pPr/>
              <a:t>99</a:t>
            </a:fld>
            <a:endParaRPr lang="en-US"/>
          </a:p>
        </p:txBody>
      </p:sp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636838"/>
            <a:ext cx="532765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6696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Considers any subgraph query - any structural attack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At least k symmetric vertices no structural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6752</Words>
  <Application>Microsoft Office PowerPoint</Application>
  <PresentationFormat>On-screen Show (4:3)</PresentationFormat>
  <Paragraphs>942</Paragraphs>
  <Slides>119</Slides>
  <Notes>108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22" baseType="lpstr">
      <vt:lpstr>Default Design</vt:lpstr>
      <vt:lpstr>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Identity anonymization on graphs</vt:lpstr>
      <vt:lpstr>What if you want to prevent the following from happening</vt:lpstr>
      <vt:lpstr>Privacy model</vt:lpstr>
      <vt:lpstr>Slide 56</vt:lpstr>
      <vt:lpstr>Problem Definition</vt:lpstr>
      <vt:lpstr>Problem Definition</vt:lpstr>
      <vt:lpstr>Slide 59</vt:lpstr>
      <vt:lpstr>Slide 60</vt:lpstr>
      <vt:lpstr>DP for degree-sequence anonymization</vt:lpstr>
      <vt:lpstr>Slide 62</vt:lpstr>
      <vt:lpstr>DP for degree-sequence anonymization</vt:lpstr>
      <vt:lpstr>DP for degree-sequence anonymization</vt:lpstr>
      <vt:lpstr>GraphAnonymization algorithm</vt:lpstr>
      <vt:lpstr>Are all degree sequences realizable?</vt:lpstr>
      <vt:lpstr>Realizability of degree sequences</vt:lpstr>
      <vt:lpstr>Realizability of degree sequences</vt:lpstr>
      <vt:lpstr>Realizability of degree sequences</vt:lpstr>
      <vt:lpstr>GraphAnonymization algorithm (relaxed)</vt:lpstr>
      <vt:lpstr>Slide 71</vt:lpstr>
      <vt:lpstr>Valid swappable pairs of edges</vt:lpstr>
      <vt:lpstr>GreedySwap algorithm</vt:lpstr>
      <vt:lpstr>Experiments </vt:lpstr>
      <vt:lpstr>Experiments: Clustering coefficient and Avg Path Length</vt:lpstr>
      <vt:lpstr>Slide 76</vt:lpstr>
      <vt:lpstr>Experiments: Exponent of power law distributions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</vt:vector>
  </TitlesOfParts>
  <Company>ui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ii</dc:creator>
  <cp:lastModifiedBy>pitoura</cp:lastModifiedBy>
  <cp:revision>81</cp:revision>
  <dcterms:created xsi:type="dcterms:W3CDTF">2011-02-15T06:45:21Z</dcterms:created>
  <dcterms:modified xsi:type="dcterms:W3CDTF">2011-11-23T11:59:22Z</dcterms:modified>
</cp:coreProperties>
</file>