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60" r:id="rId5"/>
    <p:sldId id="265" r:id="rId6"/>
    <p:sldId id="262" r:id="rId7"/>
    <p:sldId id="261" r:id="rId8"/>
    <p:sldId id="263" r:id="rId9"/>
    <p:sldId id="264" r:id="rId10"/>
    <p:sldId id="266" r:id="rId11"/>
    <p:sldId id="268" r:id="rId12"/>
    <p:sldId id="269" r:id="rId13"/>
    <p:sldId id="270" r:id="rId14"/>
    <p:sldId id="271"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18" d="100"/>
          <a:sy n="118" d="100"/>
        </p:scale>
        <p:origin x="246" y="10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303458A-20FC-478D-8681-CAD519059BA8}" type="datetimeFigureOut">
              <a:rPr lang="en-US" smtClean="0"/>
              <a:t>4/27/2012</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3725E559-55C8-43E0-88CA-EE92A2A0989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25E559-55C8-43E0-88CA-EE92A2A0989A}"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6272C83-4771-4DCF-818B-8B59BAD67932}" type="datetimeFigureOut">
              <a:rPr lang="en-US" smtClean="0"/>
              <a:pPr/>
              <a:t>4/27/2012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EFB2FD0-BEBD-49BB-9F76-6C2715E92F07}"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272C83-4771-4DCF-818B-8B59BAD67932}" type="datetimeFigureOut">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B2FD0-BEBD-49BB-9F76-6C2715E92F0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EFB2FD0-BEBD-49BB-9F76-6C2715E92F07}"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272C83-4771-4DCF-818B-8B59BAD67932}" type="datetimeFigureOut">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6272C83-4771-4DCF-818B-8B59BAD67932}" type="datetimeFigureOut">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EFB2FD0-BEBD-49BB-9F76-6C2715E92F07}"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6272C83-4771-4DCF-818B-8B59BAD67932}" type="datetimeFigureOut">
              <a:rPr lang="en-US" smtClean="0"/>
              <a:pPr/>
              <a:t>4/27/2012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EFB2FD0-BEBD-49BB-9F76-6C2715E92F07}"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6272C83-4771-4DCF-818B-8B59BAD67932}" type="datetimeFigureOut">
              <a:rPr lang="en-US" smtClean="0"/>
              <a:pPr/>
              <a:t>4/27/2012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B2FD0-BEBD-49BB-9F76-6C2715E92F07}"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6272C83-4771-4DCF-818B-8B59BAD67932}" type="datetimeFigureOut">
              <a:rPr lang="en-US" smtClean="0"/>
              <a:pPr/>
              <a:t>4/27/2012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EFB2FD0-BEBD-49BB-9F76-6C2715E92F07}"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6272C83-4771-4DCF-818B-8B59BAD67932}" type="datetimeFigureOut">
              <a:rPr lang="en-US" smtClean="0"/>
              <a:pPr/>
              <a:t>4/27/2012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EFB2FD0-BEBD-49BB-9F76-6C2715E92F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6272C83-4771-4DCF-818B-8B59BAD67932}" type="datetimeFigureOut">
              <a:rPr lang="en-US" smtClean="0"/>
              <a:pPr/>
              <a:t>4/27/2012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EFB2FD0-BEBD-49BB-9F76-6C2715E92F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EFB2FD0-BEBD-49BB-9F76-6C2715E92F07}"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6272C83-4771-4DCF-818B-8B59BAD67932}" type="datetimeFigureOut">
              <a:rPr lang="en-US" smtClean="0"/>
              <a:pPr/>
              <a:t>4/27/2012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EFB2FD0-BEBD-49BB-9F76-6C2715E92F07}"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6272C83-4771-4DCF-818B-8B59BAD67932}" type="datetimeFigureOut">
              <a:rPr lang="en-US" smtClean="0"/>
              <a:pPr/>
              <a:t>4/27/2012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6272C83-4771-4DCF-818B-8B59BAD67932}" type="datetimeFigureOut">
              <a:rPr lang="en-US" smtClean="0"/>
              <a:pPr/>
              <a:t>4/27/2012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EFB2FD0-BEBD-49BB-9F76-6C2715E92F07}"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2852936"/>
            <a:ext cx="6400800" cy="1752600"/>
          </a:xfrm>
        </p:spPr>
        <p:txBody>
          <a:bodyPr/>
          <a:lstStyle/>
          <a:p>
            <a:r>
              <a:rPr lang="en-GB" b="1" dirty="0"/>
              <a:t>EPL 602</a:t>
            </a:r>
            <a:endParaRPr lang="en-US" b="1" dirty="0"/>
          </a:p>
          <a:p>
            <a:r>
              <a:rPr lang="en-US" b="1" dirty="0"/>
              <a:t>Foundations of Web Technologies</a:t>
            </a:r>
          </a:p>
          <a:p>
            <a:r>
              <a:rPr lang="en-US" dirty="0"/>
              <a:t>Spring</a:t>
            </a:r>
            <a:r>
              <a:rPr lang="el-GR" dirty="0"/>
              <a:t> 2012</a:t>
            </a:r>
            <a:endParaRPr lang="en-US" dirty="0"/>
          </a:p>
        </p:txBody>
      </p:sp>
      <p:sp>
        <p:nvSpPr>
          <p:cNvPr id="2" name="Title 1"/>
          <p:cNvSpPr>
            <a:spLocks noGrp="1"/>
          </p:cNvSpPr>
          <p:nvPr>
            <p:ph type="ctrTitle"/>
          </p:nvPr>
        </p:nvSpPr>
        <p:spPr>
          <a:xfrm>
            <a:off x="755576" y="476672"/>
            <a:ext cx="7772400" cy="1470025"/>
          </a:xfrm>
        </p:spPr>
        <p:txBody>
          <a:bodyPr>
            <a:normAutofit fontScale="90000"/>
          </a:bodyPr>
          <a:lstStyle/>
          <a:p>
            <a:r>
              <a:rPr lang="el-GR" dirty="0" smtClean="0"/>
              <a:t>ΔΙΑΔΡΑΣΤΙΚΟ ΣΥΣΤΗΜΑ ΔΙΑΧΕΙΡΙΣΗΣ ΦΡΟΝΤΙΣΤΗΡΙΩΝ</a:t>
            </a:r>
            <a:endParaRPr lang="en-US" dirty="0"/>
          </a:p>
        </p:txBody>
      </p:sp>
      <p:sp>
        <p:nvSpPr>
          <p:cNvPr id="4" name="Subtitle 2"/>
          <p:cNvSpPr txBox="1">
            <a:spLocks/>
          </p:cNvSpPr>
          <p:nvPr/>
        </p:nvSpPr>
        <p:spPr>
          <a:xfrm>
            <a:off x="1619672" y="4077072"/>
            <a:ext cx="6400800" cy="1752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l-GR" sz="3200" b="1" dirty="0" smtClean="0">
                <a:solidFill>
                  <a:schemeClr val="tx1">
                    <a:tint val="75000"/>
                  </a:schemeClr>
                </a:solidFill>
              </a:rPr>
              <a:t>Μαρία </a:t>
            </a:r>
            <a:r>
              <a:rPr lang="el-GR" sz="3200" b="1" dirty="0" err="1" smtClean="0">
                <a:solidFill>
                  <a:schemeClr val="tx1">
                    <a:tint val="75000"/>
                  </a:schemeClr>
                </a:solidFill>
              </a:rPr>
              <a:t>Κουλέρμου</a:t>
            </a:r>
            <a:endParaRPr lang="el-GR" sz="3200" b="1" dirty="0" smtClean="0">
              <a:solidFill>
                <a:schemeClr val="tx1">
                  <a:tint val="75000"/>
                </a:schemeClr>
              </a:solidFill>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l-GR" sz="3200" b="1" dirty="0" smtClean="0">
                <a:solidFill>
                  <a:schemeClr val="tx1">
                    <a:tint val="75000"/>
                  </a:schemeClr>
                </a:solidFill>
              </a:rPr>
              <a:t>Κυριάκος </a:t>
            </a:r>
            <a:r>
              <a:rPr lang="el-GR" sz="3200" b="1" dirty="0" err="1" smtClean="0">
                <a:solidFill>
                  <a:schemeClr val="tx1">
                    <a:tint val="75000"/>
                  </a:schemeClr>
                </a:solidFill>
              </a:rPr>
              <a:t>Παλάζη</a:t>
            </a:r>
            <a:endParaRPr kumimoji="0" lang="en-US"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smtClean="0"/>
              <a:t>Εργαλεία Ανάπτυξης και Υλοποίησης</a:t>
            </a:r>
            <a:r>
              <a:rPr lang="el-GR" dirty="0" smtClean="0"/>
              <a:t>:</a:t>
            </a:r>
            <a:endParaRPr lang="en-US" dirty="0"/>
          </a:p>
        </p:txBody>
      </p:sp>
      <p:sp>
        <p:nvSpPr>
          <p:cNvPr id="3" name="Content Placeholder 2"/>
          <p:cNvSpPr>
            <a:spLocks noGrp="1"/>
          </p:cNvSpPr>
          <p:nvPr>
            <p:ph sz="quarter" idx="1"/>
          </p:nvPr>
        </p:nvSpPr>
        <p:spPr/>
        <p:txBody>
          <a:bodyPr/>
          <a:lstStyle/>
          <a:p>
            <a:endParaRPr lang="en-GB" sz="1800" dirty="0" smtClean="0"/>
          </a:p>
          <a:p>
            <a:r>
              <a:rPr lang="el-GR" sz="1800" dirty="0" smtClean="0"/>
              <a:t>Τα εργαλεία που θα χρησιμοποιηθούν για την ανάπτυξη της εφαρμογής είναι το </a:t>
            </a:r>
            <a:r>
              <a:rPr lang="en-US" sz="1800" dirty="0" smtClean="0"/>
              <a:t>Visual Studio</a:t>
            </a:r>
            <a:r>
              <a:rPr lang="el-GR" sz="1800" dirty="0" smtClean="0"/>
              <a:t> 2010 και η δημιουργία της </a:t>
            </a:r>
            <a:r>
              <a:rPr lang="el-GR" sz="1800" dirty="0" err="1" smtClean="0"/>
              <a:t>διαπροσωπείας</a:t>
            </a:r>
            <a:r>
              <a:rPr lang="el-GR" sz="1800" dirty="0" smtClean="0"/>
              <a:t> του συστήματος θα γίνει με χρήση γλώσσας προγραμματισμού </a:t>
            </a:r>
            <a:r>
              <a:rPr lang="en-US" sz="1800" dirty="0" smtClean="0"/>
              <a:t>ASP</a:t>
            </a:r>
            <a:r>
              <a:rPr lang="el-GR" sz="1800" dirty="0" smtClean="0"/>
              <a:t>.</a:t>
            </a:r>
            <a:r>
              <a:rPr lang="en-US" sz="1800" dirty="0" smtClean="0"/>
              <a:t>NET</a:t>
            </a:r>
            <a:r>
              <a:rPr lang="el-GR" sz="1800" dirty="0" smtClean="0"/>
              <a:t>, που επικοινωνεί με τον </a:t>
            </a:r>
            <a:r>
              <a:rPr lang="en-US" sz="1800" dirty="0" smtClean="0"/>
              <a:t>SQL Server</a:t>
            </a:r>
            <a:r>
              <a:rPr lang="el-GR" sz="1800" dirty="0" smtClean="0"/>
              <a:t> 2008 για το συντονισμό με τη βάση δεδομένων.</a:t>
            </a:r>
          </a:p>
          <a:p>
            <a:pPr marL="0" indent="0">
              <a:buNone/>
            </a:pP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1026" name="Picture 2" descr="E:\New folder2122\Capture.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51520" y="404664"/>
            <a:ext cx="8766608" cy="636339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531932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2050" name="Picture 2" descr="E:\New folder2122\Capture1JPG.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188640"/>
            <a:ext cx="9144000" cy="633670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21458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3074" name="Picture 2" descr="E:\New folder2122\Capture111JPG.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87016" y="292696"/>
            <a:ext cx="8856984" cy="599346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32489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098" name="Picture 2" descr="E:\New folder2122\Capture1111.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784" y="404664"/>
            <a:ext cx="9217024" cy="615141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65239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b="1" dirty="0" smtClean="0"/>
              <a:t>Περιεχόμενα:</a:t>
            </a:r>
            <a:endParaRPr lang="en-US" dirty="0"/>
          </a:p>
        </p:txBody>
      </p:sp>
      <p:sp>
        <p:nvSpPr>
          <p:cNvPr id="3" name="Content Placeholder 2"/>
          <p:cNvSpPr>
            <a:spLocks noGrp="1"/>
          </p:cNvSpPr>
          <p:nvPr>
            <p:ph sz="quarter" idx="1"/>
          </p:nvPr>
        </p:nvSpPr>
        <p:spPr/>
        <p:txBody>
          <a:bodyPr/>
          <a:lstStyle/>
          <a:p>
            <a:pPr>
              <a:buNone/>
            </a:pPr>
            <a:endParaRPr lang="en-US" dirty="0" smtClean="0"/>
          </a:p>
          <a:p>
            <a:r>
              <a:rPr lang="el-GR" dirty="0" smtClean="0"/>
              <a:t>Στόχος της εργασίας</a:t>
            </a:r>
            <a:endParaRPr lang="en-US" dirty="0" smtClean="0"/>
          </a:p>
          <a:p>
            <a:r>
              <a:rPr lang="el-GR" dirty="0" smtClean="0"/>
              <a:t>Λειτουργικότητα του συστήματος</a:t>
            </a:r>
            <a:endParaRPr lang="en-US" dirty="0" smtClean="0"/>
          </a:p>
          <a:p>
            <a:r>
              <a:rPr lang="el-GR" dirty="0" smtClean="0"/>
              <a:t>Το μοντέλο του συστήματος</a:t>
            </a:r>
            <a:endParaRPr lang="en-US" dirty="0" smtClean="0"/>
          </a:p>
          <a:p>
            <a:r>
              <a:rPr lang="el-GR" dirty="0" smtClean="0"/>
              <a:t>Εργαλεία Ανάπτυξης και Υλοποίησης</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b="1" dirty="0" smtClean="0"/>
              <a:t>Στόχος της εργασίας</a:t>
            </a:r>
            <a:endParaRPr lang="en-US" dirty="0"/>
          </a:p>
        </p:txBody>
      </p:sp>
      <p:sp>
        <p:nvSpPr>
          <p:cNvPr id="3" name="Content Placeholder 2"/>
          <p:cNvSpPr>
            <a:spLocks noGrp="1"/>
          </p:cNvSpPr>
          <p:nvPr>
            <p:ph sz="quarter" idx="1"/>
          </p:nvPr>
        </p:nvSpPr>
        <p:spPr/>
        <p:txBody>
          <a:bodyPr>
            <a:normAutofit fontScale="77500" lnSpcReduction="20000"/>
          </a:bodyPr>
          <a:lstStyle/>
          <a:p>
            <a:r>
              <a:rPr lang="el-GR" dirty="0" smtClean="0"/>
              <a:t>Στόχος της εργασίας μας είναι η δημιουργία ενός διαδικτυακού συστήματος επεξεργασίας και διαχείρισης ιστοσελίδας φροντιστηρίου. </a:t>
            </a:r>
          </a:p>
          <a:p>
            <a:r>
              <a:rPr lang="el-GR" dirty="0" smtClean="0"/>
              <a:t>Το σύστημα θα υποστηρίζει την άμεση επικοινωνία εκπαιδευτικού – κηδεμόνα, εκπαιδευτικού – μαθητή, καθώς επίσης και την ενημέρωση για την πρόοδο και τις απουσίες του μαθητή. </a:t>
            </a:r>
          </a:p>
          <a:p>
            <a:r>
              <a:rPr lang="el-GR" dirty="0" smtClean="0"/>
              <a:t>Θα δημιουργηθεί μια βάση δεδομένων που θα κρατά όλες τις σχετικές πληροφορίες. Στη βάση αυτή θα κρατούνται όλα τα στοιχεία που αφορούν τους εκπαιδευτικούς, τους μαθητές και κηδεμόνες αυτών, καθώς επίσης και τα μαθήματα που παρακολουθεί ή παρακολούθησε ο μαθητής.  </a:t>
            </a:r>
            <a:endParaRPr lang="en-US" dirty="0" smtClean="0"/>
          </a:p>
          <a:p>
            <a:r>
              <a:rPr lang="el-GR" dirty="0" smtClean="0"/>
              <a:t>Την ευκαιρία να χρησιμοποιήσουν το σύστημα θα έχουν οι εκπαιδευτικοί του φροντιστηρίου, οι κηδεμόνες των μαθητών καθώς επίσης και οι μαθητές του φροντιστηρίου. </a:t>
            </a:r>
          </a:p>
          <a:p>
            <a:r>
              <a:rPr lang="el-GR" dirty="0" smtClean="0"/>
              <a:t>Μέσω του συστήματος αυτού η επικοινωνία μεταξύ εκπαιδευτικών και κηδεμόνων θα επιτευχθεί με άμεσο και αποτελεσματικό τρόπο.</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b="1" dirty="0" smtClean="0"/>
              <a:t> </a:t>
            </a:r>
            <a:r>
              <a:rPr lang="en-GB" b="1" dirty="0" smtClean="0"/>
              <a:t>Front Office</a:t>
            </a:r>
            <a:endParaRPr lang="en-US" dirty="0"/>
          </a:p>
        </p:txBody>
      </p:sp>
      <p:sp>
        <p:nvSpPr>
          <p:cNvPr id="3" name="Content Placeholder 2"/>
          <p:cNvSpPr>
            <a:spLocks noGrp="1"/>
          </p:cNvSpPr>
          <p:nvPr>
            <p:ph sz="quarter" idx="1"/>
          </p:nvPr>
        </p:nvSpPr>
        <p:spPr/>
        <p:txBody>
          <a:bodyPr/>
          <a:lstStyle/>
          <a:p>
            <a:r>
              <a:rPr lang="en-GB" dirty="0" err="1" smtClean="0"/>
              <a:t>Περιεχ</a:t>
            </a:r>
            <a:r>
              <a:rPr lang="el-GR" dirty="0" err="1" smtClean="0"/>
              <a:t>όμενα</a:t>
            </a:r>
            <a:r>
              <a:rPr lang="el-GR" dirty="0" smtClean="0"/>
              <a:t> Ιστοσελίδας:</a:t>
            </a:r>
            <a:endParaRPr lang="en-US" dirty="0" smtClean="0"/>
          </a:p>
          <a:p>
            <a:pPr lvl="1"/>
            <a:r>
              <a:rPr lang="en-US" dirty="0" smtClean="0"/>
              <a:t>A</a:t>
            </a:r>
            <a:r>
              <a:rPr lang="el-GR" dirty="0" err="1" smtClean="0"/>
              <a:t>ρχική</a:t>
            </a:r>
            <a:r>
              <a:rPr lang="el-GR" dirty="0" smtClean="0"/>
              <a:t> Σελίδα</a:t>
            </a:r>
            <a:endParaRPr lang="en-US" dirty="0" smtClean="0"/>
          </a:p>
          <a:p>
            <a:pPr lvl="1"/>
            <a:r>
              <a:rPr lang="el-GR" dirty="0" smtClean="0"/>
              <a:t>Χαιρετισμός</a:t>
            </a:r>
            <a:endParaRPr lang="en-US" dirty="0" smtClean="0"/>
          </a:p>
          <a:p>
            <a:pPr lvl="1"/>
            <a:r>
              <a:rPr lang="el-GR" dirty="0" smtClean="0"/>
              <a:t>Το Φροντιστήριο</a:t>
            </a:r>
            <a:endParaRPr lang="en-US" dirty="0" smtClean="0"/>
          </a:p>
          <a:p>
            <a:pPr lvl="1"/>
            <a:r>
              <a:rPr lang="el-GR" dirty="0" smtClean="0"/>
              <a:t>Εκπαιδευτικό Προσωπικό</a:t>
            </a:r>
            <a:endParaRPr lang="en-US" dirty="0" smtClean="0"/>
          </a:p>
          <a:p>
            <a:pPr lvl="1"/>
            <a:r>
              <a:rPr lang="el-GR" dirty="0" smtClean="0"/>
              <a:t>Ανακοινώσεις</a:t>
            </a:r>
            <a:endParaRPr lang="en-US" dirty="0" smtClean="0"/>
          </a:p>
          <a:p>
            <a:pPr lvl="1"/>
            <a:r>
              <a:rPr lang="el-GR" dirty="0" smtClean="0"/>
              <a:t>Χρήσιμα Τηλέφωνα </a:t>
            </a:r>
            <a:endParaRPr lang="en-US" dirty="0" smtClean="0"/>
          </a:p>
          <a:p>
            <a:pPr lvl="1"/>
            <a:r>
              <a:rPr lang="el-GR" dirty="0" smtClean="0"/>
              <a:t>Επικοινωνία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8534400" cy="758952"/>
          </a:xfrm>
        </p:spPr>
        <p:txBody>
          <a:bodyPr>
            <a:normAutofit fontScale="90000"/>
          </a:bodyPr>
          <a:lstStyle/>
          <a:p>
            <a:r>
              <a:rPr lang="en-US" b="1" dirty="0" smtClean="0"/>
              <a:t>Front Office</a:t>
            </a:r>
            <a:r>
              <a:rPr lang="el-GR" b="1" dirty="0" smtClean="0"/>
              <a:t> - Βασικές λειτουργίες Ιστοσελίδας</a:t>
            </a:r>
            <a:endParaRPr lang="en-US" dirty="0"/>
          </a:p>
        </p:txBody>
      </p:sp>
      <p:sp>
        <p:nvSpPr>
          <p:cNvPr id="3" name="Content Placeholder 2"/>
          <p:cNvSpPr>
            <a:spLocks noGrp="1"/>
          </p:cNvSpPr>
          <p:nvPr>
            <p:ph sz="quarter" idx="1"/>
          </p:nvPr>
        </p:nvSpPr>
        <p:spPr>
          <a:xfrm>
            <a:off x="301752" y="1527048"/>
            <a:ext cx="8503920" cy="5330952"/>
          </a:xfrm>
        </p:spPr>
        <p:txBody>
          <a:bodyPr>
            <a:normAutofit/>
          </a:bodyPr>
          <a:lstStyle/>
          <a:p>
            <a:r>
              <a:rPr lang="el-GR" sz="1400" dirty="0" smtClean="0"/>
              <a:t>Η Ιστοσελίδα του φροντιστηρίου θα περιέχει διάφορες χρήσιμες πληροφορίες για όλους τους ενδιαφερόμενους, όπως το εκπαιδευτικό προσωπικό, τους μαθητές και τους κηδεμόνες των μαθητών. Εδώ θα έχουν πρόσβαση και οι απλοί χρήστες αλλά και οι εξουσιοδοτημένοι, αφού δεν απαιτείται κωδικός πρόσβασης. Τις </a:t>
            </a:r>
            <a:r>
              <a:rPr lang="en-US" sz="1400" dirty="0" smtClean="0"/>
              <a:t>Front Office </a:t>
            </a:r>
            <a:r>
              <a:rPr lang="el-GR" sz="1400" dirty="0" smtClean="0"/>
              <a:t>λειτουργίες μπορεί να δει οποιοσδήποτε επισκέπτης της ιστοσελίδας.</a:t>
            </a:r>
            <a:endParaRPr lang="en-US" sz="1400" dirty="0" smtClean="0"/>
          </a:p>
          <a:p>
            <a:r>
              <a:rPr lang="el-GR" sz="1400" dirty="0" smtClean="0"/>
              <a:t>Η Ιστοσελίδα θα περιέχει: </a:t>
            </a:r>
            <a:endParaRPr lang="en-US" sz="1400" dirty="0" smtClean="0"/>
          </a:p>
          <a:p>
            <a:pPr lvl="1"/>
            <a:r>
              <a:rPr lang="en-US" sz="1400" dirty="0" smtClean="0"/>
              <a:t>A</a:t>
            </a:r>
            <a:r>
              <a:rPr lang="el-GR" sz="1400" dirty="0" err="1" smtClean="0"/>
              <a:t>ρχική</a:t>
            </a:r>
            <a:r>
              <a:rPr lang="el-GR" sz="1400" dirty="0" smtClean="0"/>
              <a:t> Σελίδα </a:t>
            </a:r>
            <a:endParaRPr lang="en-US" sz="1400" dirty="0" smtClean="0"/>
          </a:p>
          <a:p>
            <a:pPr lvl="1"/>
            <a:r>
              <a:rPr lang="el-GR" sz="1400" dirty="0" smtClean="0"/>
              <a:t>Χαιρετισμός : θα περιλαμβάνει το χαιρετισμό του διευθυντή του φροντιστηρίου καθώς και άλλα μηνύματα που θέλει να προβάλει η διεύθυνση του φροντιστηρίου.</a:t>
            </a:r>
            <a:endParaRPr lang="en-US" sz="1400" dirty="0" smtClean="0"/>
          </a:p>
          <a:p>
            <a:pPr lvl="1"/>
            <a:r>
              <a:rPr lang="el-GR" sz="1400" dirty="0" smtClean="0"/>
              <a:t>Το Φροντιστήριο μας : περιλαμβάνει διάφορες πληροφορίες όσον αφορά το φροντιστήριο.</a:t>
            </a:r>
            <a:endParaRPr lang="en-US" sz="1400" dirty="0" smtClean="0"/>
          </a:p>
          <a:p>
            <a:pPr lvl="1"/>
            <a:r>
              <a:rPr lang="el-GR" sz="1400" dirty="0" smtClean="0"/>
              <a:t>Εκπαιδευτικό Προσωπικό : θα προβάλλεται το εκπαιδευτικό προσωπικό του φροντιστηρίου. </a:t>
            </a:r>
            <a:endParaRPr lang="en-US" sz="1400" dirty="0" smtClean="0"/>
          </a:p>
          <a:p>
            <a:pPr lvl="1"/>
            <a:r>
              <a:rPr lang="el-GR" sz="1400" dirty="0" smtClean="0"/>
              <a:t>Ανακοινώσεις: προβολή των ανακοινώσεων του φροντιστηρίου που υπάρχουν καταχωρημένες στη βάση.</a:t>
            </a:r>
            <a:endParaRPr lang="en-US" sz="1400" dirty="0" smtClean="0"/>
          </a:p>
          <a:p>
            <a:pPr lvl="1"/>
            <a:r>
              <a:rPr lang="el-GR" sz="1400" dirty="0" smtClean="0"/>
              <a:t>Χρήσιμα Τηλέφωνα: θα προβάλλονται χρήσιμα τηλέφωνα.</a:t>
            </a:r>
            <a:endParaRPr lang="en-US" sz="1400" dirty="0" smtClean="0"/>
          </a:p>
          <a:p>
            <a:pPr lvl="1"/>
            <a:r>
              <a:rPr lang="el-GR" sz="1400" dirty="0" smtClean="0"/>
              <a:t>Επικοινωνία: προβολή των στοιχείων επικοινωνίας με το φροντιστήριο.</a:t>
            </a:r>
            <a:endParaRPr lang="en-US" sz="1400" dirty="0" smtClean="0"/>
          </a:p>
          <a:p>
            <a:r>
              <a:rPr lang="el-GR" sz="1400" dirty="0" smtClean="0"/>
              <a:t>Σε όλες τις πιο πάνω πληροφορίες ο διαχειριστής του συστήματος θα έχει πρόσβαση ώστε να μπορεί να προσθέτει, να διορθώνει ή να αφαιρεί πληροφορίες.</a:t>
            </a:r>
            <a:endParaRPr lang="en-US" sz="1400" dirty="0" smtClean="0"/>
          </a:p>
          <a:p>
            <a:pPr>
              <a:buNone/>
            </a:pPr>
            <a:endParaRPr lang="en-US" sz="1400" dirty="0" smtClean="0"/>
          </a:p>
          <a:p>
            <a:r>
              <a:rPr lang="el-GR" sz="1400" b="1" u="sng" dirty="0" smtClean="0"/>
              <a:t>Διαχειριστής Συστήματος:</a:t>
            </a:r>
            <a:endParaRPr lang="en-US" sz="1400" dirty="0" smtClean="0"/>
          </a:p>
          <a:p>
            <a:r>
              <a:rPr lang="el-GR" sz="1400" dirty="0" smtClean="0"/>
              <a:t>Οι λειτουργίες του Διαχειριστή του Συστήματος ο οποίος μπορεί να είναι και κάποιος από τους εκπαιδευτικούς του φροντιστηρίου αφορούν κυρίως τις λειτουργίες ανάθεσης κωδικών στους εκπαιδευτικούς, στους μαθητές και στους κηδεμόνες αυτών του φροντιστηρίου.</a:t>
            </a:r>
            <a:endParaRPr lang="en-US" sz="1400" dirty="0" smtClean="0"/>
          </a:p>
          <a:p>
            <a:pPr lvl="1"/>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l-GR" b="1" dirty="0" smtClean="0"/>
              <a:t> </a:t>
            </a:r>
            <a:r>
              <a:rPr lang="en-GB" b="1" dirty="0" smtClean="0"/>
              <a:t>Back Office</a:t>
            </a:r>
            <a:r>
              <a:rPr lang="el-GR" b="1" dirty="0" smtClean="0"/>
              <a:t> – Διαχειριστής Συστήματος</a:t>
            </a:r>
            <a:endParaRPr lang="en-US" dirty="0"/>
          </a:p>
        </p:txBody>
      </p:sp>
      <p:sp>
        <p:nvSpPr>
          <p:cNvPr id="3" name="Content Placeholder 2"/>
          <p:cNvSpPr>
            <a:spLocks noGrp="1"/>
          </p:cNvSpPr>
          <p:nvPr>
            <p:ph sz="quarter" idx="1"/>
          </p:nvPr>
        </p:nvSpPr>
        <p:spPr/>
        <p:txBody>
          <a:bodyPr>
            <a:normAutofit fontScale="55000" lnSpcReduction="20000"/>
          </a:bodyPr>
          <a:lstStyle/>
          <a:p>
            <a:pPr lvl="0"/>
            <a:r>
              <a:rPr lang="en-GB" sz="2800" dirty="0" smtClean="0"/>
              <a:t>Log in</a:t>
            </a:r>
            <a:endParaRPr lang="en-US" sz="2800" dirty="0" smtClean="0"/>
          </a:p>
          <a:p>
            <a:pPr lvl="0"/>
            <a:r>
              <a:rPr lang="en-GB" sz="2800" dirty="0" smtClean="0"/>
              <a:t>Log out</a:t>
            </a:r>
            <a:endParaRPr lang="en-US" sz="2800" dirty="0" smtClean="0"/>
          </a:p>
          <a:p>
            <a:pPr lvl="0"/>
            <a:r>
              <a:rPr lang="el-GR" sz="2800" dirty="0" smtClean="0"/>
              <a:t>Αλλαγή Κωδικού Πρόσβασης</a:t>
            </a:r>
            <a:endParaRPr lang="en-US" sz="2800" dirty="0" smtClean="0"/>
          </a:p>
          <a:p>
            <a:pPr lvl="0"/>
            <a:r>
              <a:rPr lang="el-GR" sz="2800" dirty="0" smtClean="0"/>
              <a:t>Διαχείριση  Εκπαιδευτικών</a:t>
            </a:r>
            <a:endParaRPr lang="en-US" sz="2800" dirty="0" smtClean="0"/>
          </a:p>
          <a:p>
            <a:pPr lvl="1"/>
            <a:r>
              <a:rPr lang="el-GR" sz="2400" dirty="0" smtClean="0"/>
              <a:t>Εισαγωγή Εκπαιδευτικού </a:t>
            </a:r>
          </a:p>
          <a:p>
            <a:pPr lvl="1"/>
            <a:r>
              <a:rPr lang="el-GR" sz="2400" dirty="0" smtClean="0"/>
              <a:t>Καθορισμός </a:t>
            </a:r>
            <a:r>
              <a:rPr lang="en-US" sz="2400" dirty="0" smtClean="0"/>
              <a:t>Password</a:t>
            </a:r>
          </a:p>
          <a:p>
            <a:pPr lvl="1"/>
            <a:r>
              <a:rPr lang="el-GR" sz="2400" dirty="0" smtClean="0"/>
              <a:t>Διαγραφή Εκπαιδευτικού</a:t>
            </a:r>
            <a:endParaRPr lang="en-US" sz="2400" dirty="0" smtClean="0"/>
          </a:p>
          <a:p>
            <a:pPr lvl="1"/>
            <a:r>
              <a:rPr lang="el-GR" sz="2400" dirty="0" smtClean="0"/>
              <a:t>Αναζήτηση Εκπαιδευτικού</a:t>
            </a:r>
            <a:endParaRPr lang="en-US" sz="2400" dirty="0" smtClean="0"/>
          </a:p>
          <a:p>
            <a:pPr lvl="0"/>
            <a:r>
              <a:rPr lang="el-GR" sz="2800" dirty="0" smtClean="0"/>
              <a:t>Διαχείριση Μαθητών</a:t>
            </a:r>
            <a:endParaRPr lang="en-US" sz="2800" dirty="0" smtClean="0"/>
          </a:p>
          <a:p>
            <a:pPr lvl="1"/>
            <a:r>
              <a:rPr lang="el-GR" sz="2300" dirty="0" smtClean="0"/>
              <a:t>Εισαγωγή Μαθητή </a:t>
            </a:r>
          </a:p>
          <a:p>
            <a:pPr lvl="1"/>
            <a:r>
              <a:rPr lang="el-GR" sz="2300" dirty="0" smtClean="0"/>
              <a:t>Καθορισμός </a:t>
            </a:r>
            <a:r>
              <a:rPr lang="en-US" sz="2300" dirty="0" smtClean="0"/>
              <a:t>Password</a:t>
            </a:r>
          </a:p>
          <a:p>
            <a:pPr lvl="1"/>
            <a:r>
              <a:rPr lang="el-GR" sz="2300" dirty="0" smtClean="0"/>
              <a:t>Διαγραφή Μαθητή</a:t>
            </a:r>
            <a:endParaRPr lang="en-US" sz="2300" dirty="0" smtClean="0"/>
          </a:p>
          <a:p>
            <a:pPr lvl="1"/>
            <a:r>
              <a:rPr lang="el-GR" sz="2300" dirty="0" smtClean="0"/>
              <a:t>Αναζήτηση Μαθητή</a:t>
            </a:r>
            <a:endParaRPr lang="en-US" sz="2300" dirty="0" smtClean="0"/>
          </a:p>
          <a:p>
            <a:pPr lvl="0"/>
            <a:r>
              <a:rPr lang="el-GR" sz="2800" dirty="0" smtClean="0"/>
              <a:t>Διαχείριση Μαθημάτων</a:t>
            </a:r>
            <a:endParaRPr lang="en-US" sz="2800" dirty="0" smtClean="0"/>
          </a:p>
          <a:p>
            <a:pPr lvl="1"/>
            <a:r>
              <a:rPr lang="el-GR" sz="2300" dirty="0" smtClean="0"/>
              <a:t>Εισαγωγή Μαθήματος</a:t>
            </a:r>
            <a:endParaRPr lang="en-US" sz="2300" dirty="0" smtClean="0"/>
          </a:p>
          <a:p>
            <a:pPr lvl="1"/>
            <a:r>
              <a:rPr lang="el-GR" sz="2300" dirty="0" smtClean="0"/>
              <a:t>Διαγραφή Μαθήματος</a:t>
            </a:r>
            <a:endParaRPr lang="en-US" sz="2300" dirty="0" smtClean="0"/>
          </a:p>
          <a:p>
            <a:pPr lvl="1"/>
            <a:r>
              <a:rPr lang="el-GR" sz="2300" dirty="0" smtClean="0"/>
              <a:t>Αναζήτηση Μαθήματος</a:t>
            </a:r>
            <a:endParaRPr lang="en-US" sz="2300" dirty="0" smtClean="0"/>
          </a:p>
          <a:p>
            <a:pPr lvl="0"/>
            <a:r>
              <a:rPr lang="el-GR" sz="2800" dirty="0" smtClean="0"/>
              <a:t>Διαχείριση Ανακοινώσεων</a:t>
            </a:r>
            <a:endParaRPr lang="en-US" sz="2800" dirty="0" smtClean="0"/>
          </a:p>
          <a:p>
            <a:pPr lvl="1"/>
            <a:r>
              <a:rPr lang="el-GR" sz="2300" dirty="0" smtClean="0"/>
              <a:t>Εισαγωγή Ανακοίνωσης</a:t>
            </a:r>
            <a:endParaRPr lang="en-US" sz="2300" dirty="0" smtClean="0"/>
          </a:p>
          <a:p>
            <a:pPr lvl="1"/>
            <a:r>
              <a:rPr lang="el-GR" sz="2300" dirty="0" smtClean="0"/>
              <a:t>Διαγραφή Ανακοίνωσης</a:t>
            </a:r>
            <a:endParaRPr lang="en-US" sz="2300" dirty="0" smtClean="0"/>
          </a:p>
          <a:p>
            <a:pPr lvl="1"/>
            <a:r>
              <a:rPr lang="el-GR" sz="2300" dirty="0" smtClean="0"/>
              <a:t>Αναζήτηση Ανακοίνωσης</a:t>
            </a:r>
            <a:endParaRPr lang="en-US" sz="2300" dirty="0" smtClean="0"/>
          </a:p>
          <a:p>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3563888" y="1628800"/>
            <a:ext cx="5328592" cy="453650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l-GR" b="1" dirty="0" smtClean="0"/>
              <a:t> </a:t>
            </a:r>
            <a:r>
              <a:rPr lang="en-GB" b="1" dirty="0" smtClean="0"/>
              <a:t>Back Office</a:t>
            </a:r>
            <a:r>
              <a:rPr lang="el-GR" b="1" dirty="0" smtClean="0"/>
              <a:t> - Εκπαιδευτικό Προσωπικό</a:t>
            </a:r>
            <a:endParaRPr lang="en-US" dirty="0"/>
          </a:p>
        </p:txBody>
      </p:sp>
      <p:sp>
        <p:nvSpPr>
          <p:cNvPr id="3" name="Content Placeholder 2"/>
          <p:cNvSpPr>
            <a:spLocks noGrp="1"/>
          </p:cNvSpPr>
          <p:nvPr>
            <p:ph sz="quarter" idx="1"/>
          </p:nvPr>
        </p:nvSpPr>
        <p:spPr>
          <a:xfrm>
            <a:off x="301752" y="1527048"/>
            <a:ext cx="8503920" cy="5142312"/>
          </a:xfrm>
        </p:spPr>
        <p:txBody>
          <a:bodyPr>
            <a:normAutofit fontScale="62500" lnSpcReduction="20000"/>
          </a:bodyPr>
          <a:lstStyle/>
          <a:p>
            <a:pPr lvl="0"/>
            <a:r>
              <a:rPr lang="en-GB" sz="2800" dirty="0" smtClean="0"/>
              <a:t>Log in</a:t>
            </a:r>
            <a:endParaRPr lang="en-US" sz="2800" dirty="0" smtClean="0"/>
          </a:p>
          <a:p>
            <a:pPr lvl="0"/>
            <a:r>
              <a:rPr lang="en-GB" sz="2800" dirty="0" smtClean="0"/>
              <a:t>Log out</a:t>
            </a:r>
            <a:endParaRPr lang="en-US" sz="2800" dirty="0" smtClean="0"/>
          </a:p>
          <a:p>
            <a:pPr lvl="0"/>
            <a:r>
              <a:rPr lang="el-GR" sz="2800" dirty="0" smtClean="0"/>
              <a:t>Αλλαγή Κωδικού Πρόσβασης</a:t>
            </a:r>
            <a:endParaRPr lang="en-US" sz="2800" dirty="0" smtClean="0"/>
          </a:p>
          <a:p>
            <a:pPr lvl="0"/>
            <a:r>
              <a:rPr lang="el-GR" sz="2800" dirty="0" smtClean="0"/>
              <a:t>Προβολή Στοιχείων Εκπαιδευτικού </a:t>
            </a:r>
          </a:p>
          <a:p>
            <a:pPr lvl="0"/>
            <a:r>
              <a:rPr lang="el-GR" sz="2800" dirty="0" smtClean="0"/>
              <a:t>Διαχείριση Μαθημάτων</a:t>
            </a:r>
            <a:endParaRPr lang="en-US" sz="2800" dirty="0" smtClean="0"/>
          </a:p>
          <a:p>
            <a:pPr lvl="0"/>
            <a:r>
              <a:rPr lang="el-GR" sz="2800" dirty="0" smtClean="0"/>
              <a:t>Μαθήματα που διδάσκω</a:t>
            </a:r>
            <a:endParaRPr lang="en-US" sz="2800" dirty="0" smtClean="0"/>
          </a:p>
          <a:p>
            <a:pPr lvl="0"/>
            <a:r>
              <a:rPr lang="el-GR" sz="2800" dirty="0" smtClean="0"/>
              <a:t>Διαχείριση Απουσιών</a:t>
            </a:r>
            <a:endParaRPr lang="en-US" sz="2800" dirty="0" smtClean="0"/>
          </a:p>
          <a:p>
            <a:pPr lvl="1"/>
            <a:r>
              <a:rPr lang="el-GR" sz="2400" dirty="0" smtClean="0"/>
              <a:t>Εισαγωγή Απουσιών </a:t>
            </a:r>
            <a:endParaRPr lang="en-US" sz="2400" dirty="0" smtClean="0"/>
          </a:p>
          <a:p>
            <a:pPr lvl="1"/>
            <a:r>
              <a:rPr lang="el-GR" sz="2400" dirty="0" smtClean="0"/>
              <a:t>Τα </a:t>
            </a:r>
            <a:r>
              <a:rPr lang="el-GR" sz="2400" dirty="0" err="1" smtClean="0"/>
              <a:t>Παρουσιολόγια</a:t>
            </a:r>
            <a:r>
              <a:rPr lang="el-GR" sz="2400" dirty="0" smtClean="0"/>
              <a:t> Μου</a:t>
            </a:r>
            <a:endParaRPr lang="en-US" sz="2400" dirty="0" smtClean="0"/>
          </a:p>
          <a:p>
            <a:pPr lvl="0"/>
            <a:r>
              <a:rPr lang="el-GR" sz="2800" dirty="0" smtClean="0"/>
              <a:t>Διαχείριση Προόδου</a:t>
            </a:r>
            <a:endParaRPr lang="en-US" sz="2800" dirty="0" smtClean="0"/>
          </a:p>
          <a:p>
            <a:pPr lvl="1"/>
            <a:r>
              <a:rPr lang="el-GR" sz="2300" dirty="0" smtClean="0"/>
              <a:t>Εισαγωγή Διαγωνίσματος</a:t>
            </a:r>
            <a:endParaRPr lang="en-US" sz="2300" dirty="0" smtClean="0"/>
          </a:p>
          <a:p>
            <a:pPr lvl="1"/>
            <a:r>
              <a:rPr lang="el-GR" sz="2300" dirty="0" smtClean="0"/>
              <a:t>Εισαγωγή Βαθμού Τριμήνου</a:t>
            </a:r>
            <a:endParaRPr lang="en-US" sz="2300" dirty="0" smtClean="0"/>
          </a:p>
          <a:p>
            <a:pPr lvl="0"/>
            <a:r>
              <a:rPr lang="el-GR" sz="2800" dirty="0" smtClean="0"/>
              <a:t>Διαχείριση Ανακοινώσεων</a:t>
            </a:r>
            <a:endParaRPr lang="en-US" sz="2800" dirty="0" smtClean="0"/>
          </a:p>
          <a:p>
            <a:pPr lvl="1"/>
            <a:r>
              <a:rPr lang="el-GR" sz="2300" dirty="0" smtClean="0"/>
              <a:t>Εισαγωγή Ανακοίνωσης</a:t>
            </a:r>
            <a:endParaRPr lang="en-US" sz="2300" dirty="0" smtClean="0"/>
          </a:p>
          <a:p>
            <a:pPr lvl="1"/>
            <a:r>
              <a:rPr lang="el-GR" sz="2300" dirty="0" smtClean="0"/>
              <a:t>Διαγραφή Ανακοίνωσης</a:t>
            </a:r>
            <a:endParaRPr lang="en-US" sz="2300" dirty="0" smtClean="0"/>
          </a:p>
          <a:p>
            <a:pPr lvl="1"/>
            <a:r>
              <a:rPr lang="el-GR" sz="2300" dirty="0" smtClean="0"/>
              <a:t>Αναζήτηση Ανακοίνωσης</a:t>
            </a:r>
            <a:endParaRPr lang="en-US" sz="2300" dirty="0" smtClean="0"/>
          </a:p>
          <a:p>
            <a:pPr lvl="0"/>
            <a:r>
              <a:rPr lang="el-GR" sz="2800" dirty="0" smtClean="0"/>
              <a:t>Επικοινωνία με κηδεμόνα</a:t>
            </a:r>
            <a:endParaRPr lang="en-US" sz="2800" dirty="0" smtClean="0"/>
          </a:p>
          <a:p>
            <a:pPr lvl="1"/>
            <a:r>
              <a:rPr lang="el-GR" sz="2400" dirty="0" smtClean="0"/>
              <a:t>Μηνύματα Εισερχόμενα </a:t>
            </a:r>
          </a:p>
          <a:p>
            <a:pPr lvl="1"/>
            <a:r>
              <a:rPr lang="el-GR" sz="2400" dirty="0" smtClean="0"/>
              <a:t>Αποστολή Μηνύματος</a:t>
            </a:r>
            <a:endParaRPr lang="en-US" sz="2400" dirty="0" smtClean="0"/>
          </a:p>
          <a:p>
            <a:pPr lvl="1"/>
            <a:endParaRPr lang="en-US" sz="2400" dirty="0" smtClean="0"/>
          </a:p>
          <a:p>
            <a:endParaRPr lang="en-US" dirty="0"/>
          </a:p>
        </p:txBody>
      </p:sp>
      <p:pic>
        <p:nvPicPr>
          <p:cNvPr id="2051" name="Picture 3"/>
          <p:cNvPicPr>
            <a:picLocks noChangeAspect="1" noChangeArrowheads="1"/>
          </p:cNvPicPr>
          <p:nvPr/>
        </p:nvPicPr>
        <p:blipFill>
          <a:blip r:embed="rId3" cstate="print"/>
          <a:srcRect/>
          <a:stretch>
            <a:fillRect/>
          </a:stretch>
        </p:blipFill>
        <p:spPr bwMode="auto">
          <a:xfrm>
            <a:off x="3707904" y="1744061"/>
            <a:ext cx="5256584" cy="4493251"/>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b="1" dirty="0" smtClean="0"/>
              <a:t> </a:t>
            </a:r>
            <a:r>
              <a:rPr lang="en-GB" b="1" dirty="0" smtClean="0"/>
              <a:t>Back Office</a:t>
            </a:r>
            <a:r>
              <a:rPr lang="el-GR" b="1" dirty="0" smtClean="0"/>
              <a:t> - Κηδεμόνας – Γονέας</a:t>
            </a:r>
            <a:endParaRPr lang="en-US" dirty="0"/>
          </a:p>
        </p:txBody>
      </p:sp>
      <p:sp>
        <p:nvSpPr>
          <p:cNvPr id="3" name="Content Placeholder 2"/>
          <p:cNvSpPr>
            <a:spLocks noGrp="1"/>
          </p:cNvSpPr>
          <p:nvPr>
            <p:ph sz="quarter" idx="1"/>
          </p:nvPr>
        </p:nvSpPr>
        <p:spPr/>
        <p:txBody>
          <a:bodyPr/>
          <a:lstStyle/>
          <a:p>
            <a:pPr lvl="0"/>
            <a:r>
              <a:rPr lang="en-US" sz="2400" dirty="0" smtClean="0"/>
              <a:t>Log in</a:t>
            </a:r>
          </a:p>
          <a:p>
            <a:pPr lvl="0"/>
            <a:r>
              <a:rPr lang="en-US" sz="2400" dirty="0" smtClean="0"/>
              <a:t>Log out</a:t>
            </a:r>
          </a:p>
          <a:p>
            <a:pPr lvl="0"/>
            <a:r>
              <a:rPr lang="el-GR" sz="2400" dirty="0" smtClean="0"/>
              <a:t>Αλλαγή Κωδικού Πρόσβασης</a:t>
            </a:r>
            <a:endParaRPr lang="en-US" sz="2400" dirty="0" smtClean="0"/>
          </a:p>
          <a:p>
            <a:pPr lvl="0"/>
            <a:r>
              <a:rPr lang="el-GR" sz="2400" dirty="0" smtClean="0"/>
              <a:t>Προβολή Μαθημάτων</a:t>
            </a:r>
            <a:endParaRPr lang="en-US" sz="2400" dirty="0" smtClean="0"/>
          </a:p>
          <a:p>
            <a:pPr lvl="0"/>
            <a:r>
              <a:rPr lang="el-GR" sz="2400" dirty="0" smtClean="0"/>
              <a:t>Προβολή Προόδου</a:t>
            </a:r>
            <a:endParaRPr lang="en-US" sz="2400" dirty="0" smtClean="0"/>
          </a:p>
          <a:p>
            <a:pPr lvl="0"/>
            <a:r>
              <a:rPr lang="el-GR" sz="2400" dirty="0" smtClean="0"/>
              <a:t>Προβολή Απουσιών</a:t>
            </a:r>
            <a:endParaRPr lang="en-US" sz="2400" dirty="0" smtClean="0"/>
          </a:p>
          <a:p>
            <a:pPr lvl="0"/>
            <a:r>
              <a:rPr lang="el-GR" sz="2400" dirty="0" smtClean="0"/>
              <a:t>Μηνύματα</a:t>
            </a:r>
            <a:endParaRPr lang="en-US" sz="2400" dirty="0" smtClean="0"/>
          </a:p>
          <a:p>
            <a:pPr lvl="0"/>
            <a:r>
              <a:rPr lang="el-GR" sz="2400" dirty="0" smtClean="0"/>
              <a:t>Επικοινωνία Με </a:t>
            </a:r>
            <a:r>
              <a:rPr lang="en-US" sz="2400" dirty="0" smtClean="0"/>
              <a:t>E</a:t>
            </a:r>
            <a:r>
              <a:rPr lang="el-GR" sz="2400" dirty="0" err="1" smtClean="0"/>
              <a:t>κπαιδευτικό</a:t>
            </a:r>
            <a:endParaRPr lang="en-US" sz="2400" dirty="0" smtClean="0"/>
          </a:p>
          <a:p>
            <a:pPr>
              <a:buNone/>
            </a:pPr>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4860032" y="1412776"/>
            <a:ext cx="3978324" cy="374481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b="1" dirty="0" smtClean="0"/>
              <a:t>Back Office</a:t>
            </a:r>
            <a:r>
              <a:rPr lang="el-GR" b="1" dirty="0" smtClean="0"/>
              <a:t> - Μαθητής/τρια</a:t>
            </a:r>
            <a:endParaRPr lang="en-US" dirty="0"/>
          </a:p>
        </p:txBody>
      </p:sp>
      <p:sp>
        <p:nvSpPr>
          <p:cNvPr id="3" name="Content Placeholder 2"/>
          <p:cNvSpPr>
            <a:spLocks noGrp="1"/>
          </p:cNvSpPr>
          <p:nvPr>
            <p:ph sz="quarter" idx="1"/>
          </p:nvPr>
        </p:nvSpPr>
        <p:spPr/>
        <p:txBody>
          <a:bodyPr/>
          <a:lstStyle/>
          <a:p>
            <a:pPr lvl="0"/>
            <a:r>
              <a:rPr lang="en-US" sz="2000" dirty="0" smtClean="0"/>
              <a:t>Log in</a:t>
            </a:r>
          </a:p>
          <a:p>
            <a:pPr lvl="0"/>
            <a:r>
              <a:rPr lang="en-US" sz="2000" dirty="0" smtClean="0"/>
              <a:t>Log out</a:t>
            </a:r>
          </a:p>
          <a:p>
            <a:pPr lvl="0"/>
            <a:r>
              <a:rPr lang="el-GR" sz="2000" dirty="0" smtClean="0"/>
              <a:t>Αλλαγή Κωδικού Πρόσβασης </a:t>
            </a:r>
            <a:endParaRPr lang="en-US" sz="2000" dirty="0" smtClean="0"/>
          </a:p>
          <a:p>
            <a:pPr lvl="0"/>
            <a:r>
              <a:rPr lang="el-GR" sz="2000" dirty="0" smtClean="0"/>
              <a:t>Προβολή Μαθημάτων</a:t>
            </a:r>
            <a:endParaRPr lang="en-US" sz="2000" dirty="0" smtClean="0"/>
          </a:p>
          <a:p>
            <a:pPr lvl="0"/>
            <a:r>
              <a:rPr lang="el-GR" sz="2000" dirty="0" smtClean="0"/>
              <a:t>Προβολή Προόδου</a:t>
            </a:r>
            <a:endParaRPr lang="en-US" sz="2000" dirty="0" smtClean="0"/>
          </a:p>
          <a:p>
            <a:pPr lvl="0"/>
            <a:r>
              <a:rPr lang="el-GR" sz="2000" dirty="0" smtClean="0"/>
              <a:t>Προβολή Απουσιών</a:t>
            </a:r>
            <a:endParaRPr lang="en-US" sz="2000" dirty="0" smtClean="0"/>
          </a:p>
          <a:p>
            <a:pPr>
              <a:buNone/>
            </a:pPr>
            <a:endParaRPr lang="en-US" dirty="0"/>
          </a:p>
        </p:txBody>
      </p:sp>
      <p:pic>
        <p:nvPicPr>
          <p:cNvPr id="4098" name="Picture 2"/>
          <p:cNvPicPr>
            <a:picLocks noChangeAspect="1" noChangeArrowheads="1"/>
          </p:cNvPicPr>
          <p:nvPr/>
        </p:nvPicPr>
        <p:blipFill>
          <a:blip r:embed="rId3" cstate="print"/>
          <a:srcRect/>
          <a:stretch>
            <a:fillRect/>
          </a:stretch>
        </p:blipFill>
        <p:spPr bwMode="auto">
          <a:xfrm>
            <a:off x="4216548" y="1772816"/>
            <a:ext cx="4459015" cy="312612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84</TotalTime>
  <Words>607</Words>
  <Application>Microsoft Office PowerPoint</Application>
  <PresentationFormat>On-screen Show (4:3)</PresentationFormat>
  <Paragraphs>116</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ΔΙΑΔΡΑΣΤΙΚΟ ΣΥΣΤΗΜΑ ΔΙΑΧΕΙΡΙΣΗΣ ΦΡΟΝΤΙΣΤΗΡΙΩΝ</vt:lpstr>
      <vt:lpstr>Περιεχόμενα:</vt:lpstr>
      <vt:lpstr>Στόχος της εργασίας</vt:lpstr>
      <vt:lpstr> Front Office</vt:lpstr>
      <vt:lpstr>Front Office - Βασικές λειτουργίες Ιστοσελίδας</vt:lpstr>
      <vt:lpstr> Back Office – Διαχειριστής Συστήματος</vt:lpstr>
      <vt:lpstr> Back Office - Εκπαιδευτικό Προσωπικό</vt:lpstr>
      <vt:lpstr> Back Office - Κηδεμόνας – Γονέας</vt:lpstr>
      <vt:lpstr>Back Office - Μαθητής/τρια</vt:lpstr>
      <vt:lpstr>Εργαλεία Ανάπτυξης και Υλοποίησης:</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ΔΙΑΔΡΑΣΤΙΚΟ ΣΥΣΤΗΜΑ ΔΙΑΧΕΙΡΙΣΗΣ ΦΡΟΝΤΙΣΤΗΡΙΩΝ</dc:title>
  <dc:creator>user</dc:creator>
  <cp:lastModifiedBy>Windows User</cp:lastModifiedBy>
  <cp:revision>8</cp:revision>
  <cp:lastPrinted>2012-04-02T14:28:39Z</cp:lastPrinted>
  <dcterms:created xsi:type="dcterms:W3CDTF">2012-04-01T13:10:31Z</dcterms:created>
  <dcterms:modified xsi:type="dcterms:W3CDTF">2012-04-27T06:56:54Z</dcterms:modified>
</cp:coreProperties>
</file>