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34" y="-5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B2B15D-249E-427C-8FAA-BE3952A73744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665B99-685F-42D7-98F2-52DBDC936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96447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F3461-516F-4538-A544-7EDF7FC2DB57}" type="datetimeFigureOut">
              <a:rPr lang="el-GR" smtClean="0"/>
              <a:t>23/4/2012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3034A-B62A-4079-B4EF-4C59D3D55C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333752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002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ED23BA0-C9CE-4E36-9440-1A6DB5E0606A}" type="datetime1">
              <a:rPr lang="el-GR" smtClean="0"/>
              <a:t>23/4/2012</a:t>
            </a:fld>
            <a:endParaRPr lang="el-GR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PlayPlace</a:t>
            </a:r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1439BC3-5080-470D-94BC-0AB16BBD7700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2715E3-95B7-4664-9669-A1C2FCCBE3DE}" type="datetime1">
              <a:rPr lang="el-GR" smtClean="0"/>
              <a:t>23/4/2012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PlayPlace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41480B6-A8D0-4F6E-BCEA-124118F8DE9C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FA21657-F606-4DAD-A296-C8C1F06607E9}" type="datetime1">
              <a:rPr lang="el-GR" smtClean="0"/>
              <a:t>23/4/2012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PlayPlace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D08C955-F38B-435C-BF4B-DA9BC39E1EC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D8795F8-E824-4718-A031-92D88233F746}" type="datetime1">
              <a:rPr lang="el-GR" smtClean="0"/>
              <a:t>23/4/2012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PlayPlace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9ED00FD-EA96-45A8-9077-46CA8A7EE59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7366E07-19AB-4212-85A9-8B0825EF822A}" type="datetime1">
              <a:rPr lang="el-GR" smtClean="0"/>
              <a:t>23/4/2012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PlayPlace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E9EE4D0-3A00-4A91-8931-6A8F4849AF3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FB25ACD-F2C1-455B-929C-9DB3791571E9}" type="datetime1">
              <a:rPr lang="el-GR" smtClean="0"/>
              <a:t>23/4/2012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PlayPlace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EA1AA6F-0B92-4CBC-86D4-387EC14748C5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72542F8-2DFA-4558-8784-C7F74A6792FA}" type="datetime1">
              <a:rPr lang="el-GR" smtClean="0"/>
              <a:t>23/4/2012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PlayPlace</a:t>
            </a: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B1A9DD2-7A42-4444-AC81-15D891CACDE2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0160E37-C4F3-4199-9F09-3C13B36A8F65}" type="datetime1">
              <a:rPr lang="el-GR" smtClean="0"/>
              <a:t>23/4/2012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PlayPlace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782B67B-5BDC-4546-899F-B98B30E6041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2C9E8E3-5255-411C-8BAE-DCDA733F0735}" type="datetime1">
              <a:rPr lang="el-GR" smtClean="0"/>
              <a:t>23/4/2012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PlayPlace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C23C0E5-558F-4983-8988-C16004130D7A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83E0BBC-D518-494A-AD98-842C53785D8C}" type="datetime1">
              <a:rPr lang="el-GR" smtClean="0"/>
              <a:t>23/4/2012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PlayPlace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B1604C9-EAE3-46FF-BFDE-AF472292AB14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7FFC3FC-14FC-43F9-AEEF-A67AAB99A258}" type="datetime1">
              <a:rPr lang="el-GR" smtClean="0"/>
              <a:t>23/4/2012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PlayPlace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F261C72-C91A-4456-A9F2-6878AA78E95E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298567EB-A6C4-466D-B108-C62C9F8FFFA4}" type="datetime1">
              <a:rPr lang="el-GR" smtClean="0"/>
              <a:t>23/4/2012</a:t>
            </a:fld>
            <a:endParaRPr lang="el-G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r>
              <a:rPr lang="en-US" smtClean="0"/>
              <a:t>PlayPlace</a:t>
            </a:r>
            <a:endParaRPr lang="el-G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6FA041E1-3F85-4194-BD28-9354F7147CD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6375" y="1773238"/>
            <a:ext cx="7405688" cy="201612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4400" dirty="0" smtClean="0">
                <a:effectLst/>
                <a:latin typeface="Calibri" pitchFamily="34" charset="0"/>
              </a:rPr>
              <a:t/>
            </a:r>
            <a:br>
              <a:rPr lang="el-GR" sz="4400" dirty="0" smtClean="0">
                <a:effectLst/>
                <a:latin typeface="Calibri" pitchFamily="34" charset="0"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r>
              <a:rPr lang="el-GR" sz="3900" dirty="0" smtClean="0">
                <a:effectLst/>
              </a:rPr>
              <a:t/>
            </a:r>
            <a:br>
              <a:rPr lang="el-GR" sz="3900" dirty="0" smtClean="0">
                <a:effectLst/>
              </a:rPr>
            </a:br>
            <a:endParaRPr lang="el-GR" sz="39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5323" y="3212976"/>
            <a:ext cx="7407275" cy="3024336"/>
          </a:xfrm>
        </p:spPr>
        <p:txBody>
          <a:bodyPr>
            <a:noAutofit/>
          </a:bodyPr>
          <a:lstStyle/>
          <a:p>
            <a:pPr marL="26988">
              <a:lnSpc>
                <a:spcPct val="80000"/>
              </a:lnSpc>
            </a:pPr>
            <a:endParaRPr lang="en-US" sz="1800" b="1" dirty="0" smtClean="0">
              <a:solidFill>
                <a:schemeClr val="tx2"/>
              </a:solidFill>
            </a:endParaRPr>
          </a:p>
          <a:p>
            <a:pPr marL="26988">
              <a:lnSpc>
                <a:spcPct val="80000"/>
              </a:lnSpc>
            </a:pPr>
            <a:endParaRPr lang="en-US" sz="1800" b="1" dirty="0" smtClean="0">
              <a:solidFill>
                <a:schemeClr val="tx2"/>
              </a:solidFill>
            </a:endParaRPr>
          </a:p>
          <a:p>
            <a:pPr marL="26988">
              <a:lnSpc>
                <a:spcPct val="80000"/>
              </a:lnSpc>
            </a:pPr>
            <a:endParaRPr lang="en-US" sz="1800" b="1" dirty="0" smtClean="0">
              <a:solidFill>
                <a:schemeClr val="tx2"/>
              </a:solidFill>
            </a:endParaRPr>
          </a:p>
          <a:p>
            <a:pPr marL="26988">
              <a:lnSpc>
                <a:spcPct val="8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Team Members</a:t>
            </a:r>
          </a:p>
          <a:p>
            <a:pPr marL="26988">
              <a:lnSpc>
                <a:spcPct val="80000"/>
              </a:lnSpc>
            </a:pPr>
            <a:r>
              <a:rPr lang="el-GR" sz="1800" dirty="0" smtClean="0">
                <a:solidFill>
                  <a:schemeClr val="tx1"/>
                </a:solidFill>
              </a:rPr>
              <a:t>Αριστοτέλης Στυλιανού   ΑΔΤ</a:t>
            </a:r>
            <a:r>
              <a:rPr lang="en-US" sz="1800" dirty="0" smtClean="0">
                <a:solidFill>
                  <a:schemeClr val="tx1"/>
                </a:solidFill>
              </a:rPr>
              <a:t>: 886048</a:t>
            </a:r>
          </a:p>
          <a:p>
            <a:pPr marL="26988">
              <a:lnSpc>
                <a:spcPct val="80000"/>
              </a:lnSpc>
            </a:pPr>
            <a:r>
              <a:rPr lang="el-GR" sz="1800" dirty="0" smtClean="0">
                <a:solidFill>
                  <a:schemeClr val="tx1"/>
                </a:solidFill>
              </a:rPr>
              <a:t>Σοφοκλής Χατζημιχαήλ   ΑΔΤ</a:t>
            </a:r>
            <a:r>
              <a:rPr lang="en-US" sz="1800" dirty="0" smtClean="0">
                <a:solidFill>
                  <a:schemeClr val="tx1"/>
                </a:solidFill>
              </a:rPr>
              <a:t>:</a:t>
            </a:r>
            <a:r>
              <a:rPr lang="el-GR" sz="1800" dirty="0" smtClean="0">
                <a:solidFill>
                  <a:schemeClr val="tx1"/>
                </a:solidFill>
              </a:rPr>
              <a:t> 878111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26988">
              <a:lnSpc>
                <a:spcPct val="80000"/>
              </a:lnSpc>
            </a:pPr>
            <a:r>
              <a:rPr lang="el-GR" sz="1800" dirty="0" smtClean="0">
                <a:solidFill>
                  <a:schemeClr val="tx1"/>
                </a:solidFill>
              </a:rPr>
              <a:t>Κυριάκος Χριστοδούλου ΑΔΤ</a:t>
            </a:r>
            <a:r>
              <a:rPr lang="en-US" sz="1800" dirty="0" smtClean="0">
                <a:solidFill>
                  <a:schemeClr val="tx1"/>
                </a:solidFill>
              </a:rPr>
              <a:t>:</a:t>
            </a:r>
            <a:r>
              <a:rPr lang="el-GR" sz="1800" dirty="0" smtClean="0">
                <a:solidFill>
                  <a:schemeClr val="tx1"/>
                </a:solidFill>
              </a:rPr>
              <a:t> 868522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26988">
              <a:lnSpc>
                <a:spcPct val="80000"/>
              </a:lnSpc>
            </a:pPr>
            <a:endParaRPr lang="en-US" sz="1800" b="1" dirty="0" smtClean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Instructor: </a:t>
            </a:r>
            <a:r>
              <a:rPr lang="en-US" sz="1800" dirty="0" smtClean="0">
                <a:solidFill>
                  <a:schemeClr val="tx1"/>
                </a:solidFill>
              </a:rPr>
              <a:t>Evaggelia Pitoura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EPL </a:t>
            </a:r>
            <a:r>
              <a:rPr lang="en-US" sz="1800" dirty="0" smtClean="0">
                <a:solidFill>
                  <a:schemeClr val="tx1"/>
                </a:solidFill>
              </a:rPr>
              <a:t>602 </a:t>
            </a:r>
            <a:r>
              <a:rPr lang="en-US" sz="1800" dirty="0">
                <a:solidFill>
                  <a:schemeClr val="tx1"/>
                </a:solidFill>
              </a:rPr>
              <a:t>– </a:t>
            </a:r>
            <a:r>
              <a:rPr lang="el-GR" sz="1800" dirty="0">
                <a:solidFill>
                  <a:schemeClr val="tx1"/>
                </a:solidFill>
              </a:rPr>
              <a:t>Foundations of Web Technologies</a:t>
            </a:r>
            <a:endParaRPr lang="el-GR" sz="1800" dirty="0" smtClean="0">
              <a:solidFill>
                <a:schemeClr val="tx1"/>
              </a:solidFill>
            </a:endParaRPr>
          </a:p>
          <a:p>
            <a:pPr marL="26988">
              <a:lnSpc>
                <a:spcPct val="80000"/>
              </a:lnSpc>
            </a:pPr>
            <a:endParaRPr lang="el-GR" sz="1800" dirty="0" smtClean="0">
              <a:solidFill>
                <a:srgbClr val="320E04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95736" y="198587"/>
            <a:ext cx="5886450" cy="1081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043608" y="1916832"/>
            <a:ext cx="777686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/>
              <a:t>Online Shopping Cart Mechanism  </a:t>
            </a:r>
            <a:endParaRPr lang="el-GR" sz="4000" dirty="0"/>
          </a:p>
          <a:p>
            <a:pPr algn="ctr"/>
            <a:r>
              <a:rPr lang="en-US" sz="2400" dirty="0" smtClean="0"/>
              <a:t>Final </a:t>
            </a:r>
            <a:r>
              <a:rPr lang="en-US" sz="2400" dirty="0"/>
              <a:t>Project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el-GR" dirty="0"/>
              <a:t>.</a:t>
            </a:r>
            <a:r>
              <a:rPr lang="en-US" dirty="0"/>
              <a:t>C</a:t>
            </a:r>
            <a:r>
              <a:rPr lang="el-GR" dirty="0"/>
              <a:t>. </a:t>
            </a:r>
            <a:r>
              <a:rPr lang="en-US" dirty="0"/>
              <a:t>CYPRUSBIKE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Στην εργασία </a:t>
            </a:r>
            <a:r>
              <a:rPr lang="el-GR" dirty="0"/>
              <a:t>αυτή δημιουργήσαμε ένα </a:t>
            </a:r>
            <a:r>
              <a:rPr lang="el-GR" dirty="0" err="1"/>
              <a:t>Online</a:t>
            </a:r>
            <a:r>
              <a:rPr lang="el-GR" dirty="0"/>
              <a:t> </a:t>
            </a:r>
            <a:r>
              <a:rPr lang="el-GR" dirty="0" err="1"/>
              <a:t>Shopping</a:t>
            </a:r>
            <a:r>
              <a:rPr lang="el-GR" dirty="0"/>
              <a:t> </a:t>
            </a:r>
            <a:r>
              <a:rPr lang="el-GR" dirty="0" err="1"/>
              <a:t>Cart</a:t>
            </a:r>
            <a:r>
              <a:rPr lang="el-GR" dirty="0"/>
              <a:t> </a:t>
            </a:r>
            <a:r>
              <a:rPr lang="el-GR" dirty="0" err="1"/>
              <a:t>Mechanism</a:t>
            </a:r>
            <a:r>
              <a:rPr lang="el-GR" dirty="0"/>
              <a:t> για ένα ηλεκτρονικό κατάστημα Ποδηλάτων ονόματι </a:t>
            </a:r>
            <a:r>
              <a:rPr lang="en-US" dirty="0"/>
              <a:t>C</a:t>
            </a:r>
            <a:r>
              <a:rPr lang="el-GR" dirty="0"/>
              <a:t>.</a:t>
            </a:r>
            <a:r>
              <a:rPr lang="en-US" dirty="0"/>
              <a:t>C</a:t>
            </a:r>
            <a:r>
              <a:rPr lang="el-GR" dirty="0"/>
              <a:t>. </a:t>
            </a:r>
            <a:r>
              <a:rPr lang="en-US" dirty="0"/>
              <a:t>CYPRUSBIKE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Μέσα </a:t>
            </a:r>
            <a:r>
              <a:rPr lang="el-GR" dirty="0"/>
              <a:t>από αυτό τον μηχανισμό πραγματοποιείται η περιήγηση και η επιλογή-αγορά των προϊόντων (ποδήλατα&amp;</a:t>
            </a:r>
            <a:r>
              <a:rPr lang="en-US" dirty="0"/>
              <a:t>accessories</a:t>
            </a:r>
            <a:r>
              <a:rPr lang="el-GR" dirty="0"/>
              <a:t> ποδηλάτων) εύκολα και γρήγορα από τον επισκέπτη.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ED00FD-EA96-45A8-9077-46CA8A7EE599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8534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l-GR" dirty="0"/>
              <a:t>.</a:t>
            </a:r>
            <a:r>
              <a:rPr lang="en-US" dirty="0"/>
              <a:t>C</a:t>
            </a:r>
            <a:r>
              <a:rPr lang="el-GR" dirty="0"/>
              <a:t>. </a:t>
            </a:r>
            <a:r>
              <a:rPr lang="en-US" dirty="0"/>
              <a:t>CYPRUSBIKE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el-GR" dirty="0"/>
              <a:t>Πιο συγκεκριμένα ο χρήστης έχει την δυνατότητα να: </a:t>
            </a:r>
          </a:p>
          <a:p>
            <a:pPr lvl="0"/>
            <a:r>
              <a:rPr lang="el-GR" dirty="0"/>
              <a:t>Επιλέγει μια κατηγορία από τα προϊόντα.</a:t>
            </a:r>
          </a:p>
          <a:p>
            <a:pPr lvl="0"/>
            <a:r>
              <a:rPr lang="el-GR" dirty="0"/>
              <a:t>Επιλέγει ένα είδος προϊόντος από την κατηγορία που διάλεξε.</a:t>
            </a:r>
          </a:p>
          <a:p>
            <a:pPr lvl="0"/>
            <a:r>
              <a:rPr lang="el-GR" dirty="0"/>
              <a:t>Επιλέγει χρώμα, μέγεθος, και ποσότητα που επιθυμεί.</a:t>
            </a:r>
          </a:p>
          <a:p>
            <a:pPr lvl="0"/>
            <a:r>
              <a:rPr lang="el-GR" dirty="0"/>
              <a:t>Καταχωρεί τα προϊόντα του στο καλάθι και να πραγματοποιεί γενικά προσθαφαιρέσεις σε αυτό. </a:t>
            </a:r>
          </a:p>
          <a:p>
            <a:pPr lvl="0"/>
            <a:r>
              <a:rPr lang="el-GR" dirty="0"/>
              <a:t>Εκτελεί την παραγγελία του</a:t>
            </a:r>
            <a:r>
              <a:rPr lang="en-US" dirty="0"/>
              <a:t>.</a:t>
            </a:r>
            <a:endParaRPr lang="el-GR" dirty="0"/>
          </a:p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ED00FD-EA96-45A8-9077-46CA8A7EE599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8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268760"/>
          </a:xfrm>
        </p:spPr>
        <p:txBody>
          <a:bodyPr>
            <a:normAutofit fontScale="90000"/>
          </a:bodyPr>
          <a:lstStyle/>
          <a:p>
            <a:pPr lvl="0"/>
            <a:r>
              <a:rPr lang="en-US" sz="31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3100" b="1" dirty="0" smtClean="0">
                <a:solidFill>
                  <a:schemeClr val="tx1"/>
                </a:solidFill>
                <a:effectLst/>
              </a:rPr>
            </a:br>
            <a:r>
              <a:rPr lang="en-US" sz="3100" b="1" dirty="0" smtClean="0">
                <a:solidFill>
                  <a:schemeClr val="tx1"/>
                </a:solidFill>
                <a:effectLst/>
              </a:rPr>
              <a:t>E</a:t>
            </a:r>
            <a:r>
              <a:rPr lang="el-GR" sz="3100" b="1" dirty="0" err="1" smtClean="0">
                <a:solidFill>
                  <a:schemeClr val="tx1"/>
                </a:solidFill>
                <a:effectLst/>
              </a:rPr>
              <a:t>ργαλεί</a:t>
            </a:r>
            <a:r>
              <a:rPr lang="el-GR" sz="3100" b="1" dirty="0" err="1" smtClean="0">
                <a:solidFill>
                  <a:schemeClr val="tx1"/>
                </a:solidFill>
                <a:effectLst/>
              </a:rPr>
              <a:t>α</a:t>
            </a:r>
            <a:r>
              <a:rPr lang="el-GR" sz="3100" b="1" dirty="0" smtClean="0">
                <a:solidFill>
                  <a:schemeClr val="tx1"/>
                </a:solidFill>
                <a:effectLst/>
              </a:rPr>
              <a:t> που χρησιμοποιήσαμε </a:t>
            </a:r>
            <a:r>
              <a:rPr lang="en-US" sz="31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3100" b="1" dirty="0" smtClean="0">
                <a:solidFill>
                  <a:schemeClr val="tx1"/>
                </a:solidFill>
                <a:effectLst/>
              </a:rPr>
              <a:t>(1/2)</a:t>
            </a:r>
            <a:r>
              <a:rPr lang="en-US" b="1" dirty="0">
                <a:effectLst/>
              </a:rPr>
              <a:t/>
            </a:r>
            <a:br>
              <a:rPr lang="en-US" b="1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5472608"/>
          </a:xfrm>
        </p:spPr>
        <p:txBody>
          <a:bodyPr>
            <a:normAutofit fontScale="85000" lnSpcReduction="20000"/>
          </a:bodyPr>
          <a:lstStyle/>
          <a:p>
            <a:pPr marL="82296" lvl="0" indent="0">
              <a:buNone/>
            </a:pPr>
            <a:r>
              <a:rPr lang="el-GR" sz="2800" b="1" dirty="0"/>
              <a:t>PHP :</a:t>
            </a:r>
            <a:endParaRPr lang="en-US" sz="2800" b="1" dirty="0"/>
          </a:p>
          <a:p>
            <a:pPr lvl="0"/>
            <a:r>
              <a:rPr lang="el-GR" sz="2400" dirty="0"/>
              <a:t>Ελεύθερος κώδικας </a:t>
            </a:r>
            <a:endParaRPr lang="en-US" sz="2400" dirty="0"/>
          </a:p>
          <a:p>
            <a:pPr lvl="0"/>
            <a:r>
              <a:rPr lang="el-GR" sz="2400" dirty="0"/>
              <a:t>Δυναμικό περιεχόμενο στις σελίδες μας</a:t>
            </a:r>
            <a:endParaRPr lang="en-US" sz="2400" dirty="0"/>
          </a:p>
          <a:p>
            <a:pPr lvl="0"/>
            <a:r>
              <a:rPr lang="el-GR" sz="2400" dirty="0"/>
              <a:t>Είναι πιο εύκολη η τροποποίηση των σελίδων μας </a:t>
            </a:r>
            <a:endParaRPr lang="en-US" sz="2400" dirty="0"/>
          </a:p>
          <a:p>
            <a:pPr lvl="0"/>
            <a:r>
              <a:rPr lang="el-GR" sz="2400" dirty="0"/>
              <a:t>Είναι μια λύση που υποστηρίζεται από πολλές </a:t>
            </a:r>
            <a:r>
              <a:rPr lang="el-GR" sz="2400" dirty="0" smtClean="0"/>
              <a:t>Πλατφόρμες</a:t>
            </a:r>
            <a:endParaRPr lang="en-US" sz="2400" dirty="0"/>
          </a:p>
          <a:p>
            <a:pPr lvl="0"/>
            <a:r>
              <a:rPr lang="el-GR" sz="2400" dirty="0"/>
              <a:t>Πληθώρα από υπάρχουσες εφαρμογές</a:t>
            </a:r>
            <a:endParaRPr lang="en-US" sz="2400" dirty="0"/>
          </a:p>
          <a:p>
            <a:pPr lvl="0"/>
            <a:r>
              <a:rPr lang="el-GR" sz="2400" dirty="0"/>
              <a:t>Συνεργασία με </a:t>
            </a:r>
            <a:r>
              <a:rPr lang="el-GR" sz="2400" dirty="0" err="1"/>
              <a:t>html</a:t>
            </a:r>
            <a:r>
              <a:rPr lang="el-GR" sz="2400" dirty="0"/>
              <a:t> φόρμες</a:t>
            </a:r>
            <a:endParaRPr lang="en-US" sz="2400" dirty="0"/>
          </a:p>
          <a:p>
            <a:pPr marL="82296" indent="0">
              <a:buNone/>
            </a:pPr>
            <a:r>
              <a:rPr lang="el-GR" sz="2000" dirty="0"/>
              <a:t> </a:t>
            </a:r>
            <a:endParaRPr lang="en-US" sz="2000" dirty="0"/>
          </a:p>
          <a:p>
            <a:pPr marL="82296" lvl="0" indent="0">
              <a:buNone/>
            </a:pPr>
            <a:r>
              <a:rPr lang="el-GR" sz="2800" b="1" dirty="0" err="1" smtClean="0"/>
              <a:t>MySQL</a:t>
            </a:r>
            <a:r>
              <a:rPr lang="el-GR" sz="2800" b="1" dirty="0" smtClean="0"/>
              <a:t>:</a:t>
            </a:r>
            <a:endParaRPr lang="en-US" sz="2800" b="1" dirty="0"/>
          </a:p>
          <a:p>
            <a:pPr lvl="0"/>
            <a:r>
              <a:rPr lang="el-GR" sz="2400" dirty="0"/>
              <a:t>Ελεύθερος κώδικας </a:t>
            </a:r>
            <a:endParaRPr lang="en-US" sz="2400" dirty="0"/>
          </a:p>
          <a:p>
            <a:pPr lvl="0"/>
            <a:r>
              <a:rPr lang="el-GR" sz="2400" dirty="0"/>
              <a:t>Διαχείρισης σχεσιακών βάσεων δεδομένων </a:t>
            </a:r>
            <a:endParaRPr lang="en-US" sz="2400" dirty="0"/>
          </a:p>
          <a:p>
            <a:pPr lvl="0"/>
            <a:r>
              <a:rPr lang="el-GR" sz="2400" dirty="0"/>
              <a:t>Παρέχει πρόσβαση σε  πολλούς  χρήστες σε ένα σύνολο βάσεων </a:t>
            </a:r>
            <a:r>
              <a:rPr lang="el-GR" sz="2400" dirty="0" smtClean="0"/>
              <a:t>δεδομένων</a:t>
            </a:r>
            <a:endParaRPr lang="en-US" sz="2400" dirty="0"/>
          </a:p>
          <a:p>
            <a:pPr lvl="0"/>
            <a:r>
              <a:rPr lang="el-GR" sz="2400" dirty="0"/>
              <a:t>Φόρμες Εισαγωγής Στοιχείων</a:t>
            </a:r>
            <a:endParaRPr lang="en-US" sz="2400" dirty="0"/>
          </a:p>
          <a:p>
            <a:pPr lvl="0"/>
            <a:r>
              <a:rPr lang="el-GR" sz="2400" dirty="0"/>
              <a:t>Διαχείριση περιεχομένων (εικόνες, αρχεία)</a:t>
            </a:r>
            <a:endParaRPr lang="en-US" sz="2400" dirty="0"/>
          </a:p>
          <a:p>
            <a:pPr marL="82296" indent="0">
              <a:buNone/>
            </a:pPr>
            <a:r>
              <a:rPr lang="el-GR" sz="2000" dirty="0"/>
              <a:t> 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ED00FD-EA96-45A8-9077-46CA8A7EE599}" type="slidenum">
              <a:rPr lang="el-GR" smtClean="0"/>
              <a:pPr>
                <a:defRPr/>
              </a:pPr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907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effectLst/>
              </a:rPr>
              <a:t>E</a:t>
            </a:r>
            <a:r>
              <a:rPr lang="el-GR" sz="2800" b="1" dirty="0" err="1">
                <a:solidFill>
                  <a:schemeClr val="tx1"/>
                </a:solidFill>
                <a:effectLst/>
              </a:rPr>
              <a:t>ργαλεία</a:t>
            </a:r>
            <a:r>
              <a:rPr lang="el-GR" sz="2800" b="1">
                <a:solidFill>
                  <a:schemeClr val="tx1"/>
                </a:solidFill>
                <a:effectLst/>
              </a:rPr>
              <a:t> </a:t>
            </a:r>
            <a:r>
              <a:rPr lang="el-GR" sz="2800" b="1">
                <a:solidFill>
                  <a:schemeClr val="tx1"/>
                </a:solidFill>
                <a:effectLst/>
              </a:rPr>
              <a:t>που </a:t>
            </a:r>
            <a:r>
              <a:rPr lang="el-GR" sz="2800" b="1" smtClean="0">
                <a:solidFill>
                  <a:schemeClr val="tx1"/>
                </a:solidFill>
                <a:effectLst/>
              </a:rPr>
              <a:t>χρησιμοποιήσαμε </a:t>
            </a:r>
            <a:r>
              <a:rPr lang="en-US" sz="2800" b="1" smtClean="0">
                <a:solidFill>
                  <a:schemeClr val="tx1"/>
                </a:solidFill>
                <a:effectLst/>
              </a:rPr>
              <a:t>(2/2</a:t>
            </a:r>
            <a:r>
              <a:rPr lang="el-GR" sz="2800" b="1" dirty="0" smtClean="0">
                <a:solidFill>
                  <a:schemeClr val="tx1"/>
                </a:solidFill>
                <a:effectLst/>
              </a:rPr>
              <a:t>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05536"/>
          </a:xfrm>
        </p:spPr>
        <p:txBody>
          <a:bodyPr>
            <a:normAutofit/>
          </a:bodyPr>
          <a:lstStyle/>
          <a:p>
            <a:pPr marL="82296" lvl="0" indent="0">
              <a:buNone/>
            </a:pPr>
            <a:r>
              <a:rPr lang="en-US" sz="2400" b="1" dirty="0"/>
              <a:t>CSS</a:t>
            </a:r>
            <a:r>
              <a:rPr lang="el-GR" sz="2400" b="1" dirty="0"/>
              <a:t>:</a:t>
            </a:r>
            <a:endParaRPr lang="en-US" sz="2400" b="1" dirty="0"/>
          </a:p>
          <a:p>
            <a:pPr lvl="0"/>
            <a:r>
              <a:rPr lang="el-GR" sz="2000" dirty="0"/>
              <a:t>Έλεγχο στην εμφάνιση ιστοσελίδας  (HTML και XHTML)</a:t>
            </a:r>
            <a:endParaRPr lang="en-US" sz="2000" dirty="0"/>
          </a:p>
          <a:p>
            <a:pPr lvl="0"/>
            <a:r>
              <a:rPr lang="el-GR" sz="2000" dirty="0"/>
              <a:t>Διαμόρφωση χαρακτηριστικών, χρωμάτων, στοίχιση </a:t>
            </a:r>
            <a:endParaRPr lang="en-US" sz="2000" dirty="0"/>
          </a:p>
          <a:p>
            <a:pPr lvl="0"/>
            <a:r>
              <a:rPr lang="el-GR" sz="2000" dirty="0"/>
              <a:t>Δίνει περισσότερες δυνατότητες σε σχέση με την </a:t>
            </a:r>
            <a:r>
              <a:rPr lang="el-GR" sz="2000" dirty="0" err="1" smtClean="0"/>
              <a:t>html</a:t>
            </a:r>
            <a:r>
              <a:rPr lang="el-GR" sz="2000" dirty="0" smtClean="0"/>
              <a:t> </a:t>
            </a:r>
            <a:endParaRPr lang="en-US" sz="2000" dirty="0"/>
          </a:p>
          <a:p>
            <a:pPr lvl="0"/>
            <a:r>
              <a:rPr lang="el-GR" sz="2000" dirty="0"/>
              <a:t>Όμορφη και καλοσχεδιασμένη ιστοσελίδα </a:t>
            </a:r>
            <a:endParaRPr lang="en-US" sz="2000" dirty="0"/>
          </a:p>
          <a:p>
            <a:pPr marL="82296" indent="0">
              <a:buNone/>
            </a:pPr>
            <a:endParaRPr lang="en-US" dirty="0"/>
          </a:p>
          <a:p>
            <a:pPr marL="82296" lvl="0" indent="0">
              <a:buNone/>
            </a:pPr>
            <a:r>
              <a:rPr lang="en-US" sz="2400" b="1" dirty="0"/>
              <a:t>JavaScript:</a:t>
            </a:r>
          </a:p>
          <a:p>
            <a:pPr lvl="0"/>
            <a:r>
              <a:rPr lang="el-GR" sz="2000" dirty="0"/>
              <a:t>Παραγωγή δυναμικού περιεχομένου και </a:t>
            </a:r>
            <a:r>
              <a:rPr lang="el-GR" sz="2000" dirty="0" err="1"/>
              <a:t>διαδραστικού</a:t>
            </a:r>
            <a:endParaRPr lang="en-US" sz="2000" dirty="0"/>
          </a:p>
          <a:p>
            <a:pPr lvl="0"/>
            <a:r>
              <a:rPr lang="el-GR" sz="2000" dirty="0"/>
              <a:t>Αλλάζει το περιεχόμενο της ιστοσελίδας μας</a:t>
            </a:r>
            <a:endParaRPr lang="en-US" sz="2000" dirty="0"/>
          </a:p>
          <a:p>
            <a:pPr lvl="0"/>
            <a:r>
              <a:rPr lang="el-GR" sz="2000" dirty="0"/>
              <a:t>Παρέχει φόρμες και ελέγχους</a:t>
            </a:r>
            <a:endParaRPr lang="en-US" sz="2000" dirty="0"/>
          </a:p>
          <a:p>
            <a:pPr lvl="0"/>
            <a:r>
              <a:rPr lang="el-GR" sz="2000" dirty="0"/>
              <a:t>Εκτέλεση κώδικα στην πλευρά του πελάτη</a:t>
            </a:r>
            <a:endParaRPr lang="en-US" sz="20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ED00FD-EA96-45A8-9077-46CA8A7EE599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2461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l-GR" dirty="0"/>
              <a:t>.</a:t>
            </a:r>
            <a:r>
              <a:rPr lang="en-US" dirty="0"/>
              <a:t>C</a:t>
            </a:r>
            <a:r>
              <a:rPr lang="el-GR" dirty="0"/>
              <a:t>. </a:t>
            </a:r>
            <a:r>
              <a:rPr lang="en-US" dirty="0"/>
              <a:t>CYPRUSBIKE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Επιλογή κατηγορίας προϊόντων</a:t>
            </a:r>
          </a:p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ED00FD-EA96-45A8-9077-46CA8A7EE599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  <p:pic>
        <p:nvPicPr>
          <p:cNvPr id="6" name="Picture 5" descr="C:\Users\Kyriacos\AppData\Local\Temp\Rar$DI58.488\1-Old Style Bike Gategory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7920" y="2492896"/>
            <a:ext cx="5328592" cy="34563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574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l-GR" dirty="0"/>
              <a:t>.</a:t>
            </a:r>
            <a:r>
              <a:rPr lang="en-US" dirty="0"/>
              <a:t>C</a:t>
            </a:r>
            <a:r>
              <a:rPr lang="el-GR" dirty="0"/>
              <a:t>. </a:t>
            </a:r>
            <a:r>
              <a:rPr lang="en-US" dirty="0"/>
              <a:t>CYPRUSBIKE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</a:t>
            </a:r>
            <a:r>
              <a:rPr lang="el-GR" dirty="0" smtClean="0"/>
              <a:t>τοιχεία </a:t>
            </a:r>
            <a:r>
              <a:rPr lang="el-GR" dirty="0"/>
              <a:t>του προϊόντος που </a:t>
            </a:r>
            <a:r>
              <a:rPr lang="el-GR" dirty="0" smtClean="0"/>
              <a:t>προεπέλεξε </a:t>
            </a:r>
            <a:r>
              <a:rPr lang="el-GR" dirty="0"/>
              <a:t>ο </a:t>
            </a:r>
            <a:r>
              <a:rPr lang="el-GR" dirty="0" smtClean="0"/>
              <a:t>χρήστης από κάποια κατηγορία.</a:t>
            </a:r>
          </a:p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ED00FD-EA96-45A8-9077-46CA8A7EE599}" type="slidenum">
              <a:rPr lang="el-GR" smtClean="0"/>
              <a:pPr>
                <a:defRPr/>
              </a:pPr>
              <a:t>7</a:t>
            </a:fld>
            <a:endParaRPr lang="el-GR" dirty="0"/>
          </a:p>
        </p:txBody>
      </p:sp>
      <p:pic>
        <p:nvPicPr>
          <p:cNvPr id="7" name="Picture 6" descr="C:\Users\Kyriacos\AppData\Local\Temp\Rar$DI38.488\2-Rivier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020" y="2705100"/>
            <a:ext cx="4391025" cy="37903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19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l-GR" dirty="0"/>
              <a:t>.</a:t>
            </a:r>
            <a:r>
              <a:rPr lang="en-US" dirty="0"/>
              <a:t>C</a:t>
            </a:r>
            <a:r>
              <a:rPr lang="el-GR" dirty="0"/>
              <a:t>. </a:t>
            </a:r>
            <a:r>
              <a:rPr lang="en-US" dirty="0"/>
              <a:t>CYPRUSBIKE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Στοιχεία παραγγελίας.</a:t>
            </a:r>
          </a:p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ED00FD-EA96-45A8-9077-46CA8A7EE599}" type="slidenum">
              <a:rPr lang="el-GR" smtClean="0"/>
              <a:pPr>
                <a:defRPr/>
              </a:pPr>
              <a:t>8</a:t>
            </a:fld>
            <a:endParaRPr lang="el-GR" dirty="0"/>
          </a:p>
        </p:txBody>
      </p:sp>
      <p:pic>
        <p:nvPicPr>
          <p:cNvPr id="7" name="Picture 6" descr="C:\Users\Kyriacos\AppData\Local\Temp\Rar$DI22.488\3-Shopping Car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204864"/>
            <a:ext cx="3960440" cy="4176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77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l-GR" dirty="0"/>
              <a:t>.</a:t>
            </a:r>
            <a:r>
              <a:rPr lang="en-US" dirty="0"/>
              <a:t>C</a:t>
            </a:r>
            <a:r>
              <a:rPr lang="el-GR" dirty="0"/>
              <a:t>. </a:t>
            </a:r>
            <a:r>
              <a:rPr lang="en-US" dirty="0"/>
              <a:t>CYPRUSBIKE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Ολοκλήρωση παραγγελίας.</a:t>
            </a:r>
          </a:p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ED00FD-EA96-45A8-9077-46CA8A7EE599}" type="slidenum">
              <a:rPr lang="el-GR" smtClean="0"/>
              <a:pPr>
                <a:defRPr/>
              </a:pPr>
              <a:t>9</a:t>
            </a:fld>
            <a:endParaRPr lang="el-GR" dirty="0"/>
          </a:p>
        </p:txBody>
      </p:sp>
      <p:pic>
        <p:nvPicPr>
          <p:cNvPr id="6" name="Picture 5" descr="C:\Users\Kyriacos\AppData\Local\Temp\Rar$DI20.488\4-Total Price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852936"/>
            <a:ext cx="6093539" cy="25563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982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704</TotalTime>
  <Words>285</Words>
  <Application>Microsoft Office PowerPoint</Application>
  <PresentationFormat>On-screen Show (4:3)</PresentationFormat>
  <Paragraphs>67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                                         </vt:lpstr>
      <vt:lpstr>C.C. CYPRUSBIKE</vt:lpstr>
      <vt:lpstr>C.C. CYPRUSBIKE</vt:lpstr>
      <vt:lpstr> Eργαλεία που χρησιμοποιήσαμε  (1/2) </vt:lpstr>
      <vt:lpstr>Eργαλεία που χρησιμοποιήσαμε (2/2)</vt:lpstr>
      <vt:lpstr>C.C. CYPRUSBIKE</vt:lpstr>
      <vt:lpstr>C.C. CYPRUSBIKE</vt:lpstr>
      <vt:lpstr>C.C. CYPRUSBIKE</vt:lpstr>
      <vt:lpstr>C.C. CYPRUSBIKE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ΕΠΛ602  Θεμελειώσεις Τεχνολογιών Διαδικτύου</dc:title>
  <dc:creator>ismail - [2010]</dc:creator>
  <cp:lastModifiedBy>ismail - [2010]</cp:lastModifiedBy>
  <cp:revision>74</cp:revision>
  <dcterms:created xsi:type="dcterms:W3CDTF">2012-02-03T08:46:21Z</dcterms:created>
  <dcterms:modified xsi:type="dcterms:W3CDTF">2012-04-23T14:35:58Z</dcterms:modified>
</cp:coreProperties>
</file>