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7" r:id="rId2"/>
    <p:sldId id="277" r:id="rId3"/>
    <p:sldId id="278" r:id="rId4"/>
    <p:sldId id="271" r:id="rId5"/>
    <p:sldId id="272" r:id="rId6"/>
    <p:sldId id="258" r:id="rId7"/>
    <p:sldId id="274" r:id="rId8"/>
    <p:sldId id="275" r:id="rId9"/>
    <p:sldId id="276" r:id="rId10"/>
    <p:sldId id="267" r:id="rId11"/>
    <p:sldId id="264" r:id="rId12"/>
    <p:sldId id="279" r:id="rId13"/>
    <p:sldId id="262" r:id="rId14"/>
    <p:sldId id="280" r:id="rId15"/>
    <p:sldId id="263" r:id="rId16"/>
    <p:sldId id="281" r:id="rId17"/>
    <p:sldId id="269" r:id="rId18"/>
    <p:sldId id="268" r:id="rId19"/>
    <p:sldId id="270" r:id="rId20"/>
    <p:sldId id="26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304" autoAdjust="0"/>
  </p:normalViewPr>
  <p:slideViewPr>
    <p:cSldViewPr>
      <p:cViewPr>
        <p:scale>
          <a:sx n="50" d="100"/>
          <a:sy n="50" d="100"/>
        </p:scale>
        <p:origin x="-1267" y="29"/>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399D59-D59D-40D4-9DA8-5DBB22FE708C}" type="datetimeFigureOut">
              <a:rPr lang="en-US" smtClean="0"/>
              <a:t>4/20/2012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C5D6D7-A158-476E-BE4C-D7470D589A65}" type="slidenum">
              <a:rPr lang="en-US" smtClean="0"/>
              <a:t>‹#›</a:t>
            </a:fld>
            <a:endParaRPr lang="en-US"/>
          </a:p>
        </p:txBody>
      </p:sp>
    </p:spTree>
    <p:extLst>
      <p:ext uri="{BB962C8B-B14F-4D97-AF65-F5344CB8AC3E}">
        <p14:creationId xmlns:p14="http://schemas.microsoft.com/office/powerpoint/2010/main" val="710707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C5D6D7-A158-476E-BE4C-D7470D589A65}" type="slidenum">
              <a:rPr lang="en-US" smtClean="0"/>
              <a:t>2</a:t>
            </a:fld>
            <a:endParaRPr lang="en-US"/>
          </a:p>
        </p:txBody>
      </p:sp>
    </p:spTree>
    <p:extLst>
      <p:ext uri="{BB962C8B-B14F-4D97-AF65-F5344CB8AC3E}">
        <p14:creationId xmlns:p14="http://schemas.microsoft.com/office/powerpoint/2010/main" val="35573143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C5D6D7-A158-476E-BE4C-D7470D589A65}" type="slidenum">
              <a:rPr lang="en-US" smtClean="0"/>
              <a:t>14</a:t>
            </a:fld>
            <a:endParaRPr lang="en-US"/>
          </a:p>
        </p:txBody>
      </p:sp>
    </p:spTree>
    <p:extLst>
      <p:ext uri="{BB962C8B-B14F-4D97-AF65-F5344CB8AC3E}">
        <p14:creationId xmlns:p14="http://schemas.microsoft.com/office/powerpoint/2010/main" val="35573143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D9C5D6D7-A158-476E-BE4C-D7470D589A65}" type="slidenum">
              <a:rPr lang="en-US" smtClean="0"/>
              <a:t>15</a:t>
            </a:fld>
            <a:endParaRPr lang="en-US"/>
          </a:p>
        </p:txBody>
      </p:sp>
    </p:spTree>
    <p:extLst>
      <p:ext uri="{BB962C8B-B14F-4D97-AF65-F5344CB8AC3E}">
        <p14:creationId xmlns:p14="http://schemas.microsoft.com/office/powerpoint/2010/main" val="7004109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C5D6D7-A158-476E-BE4C-D7470D589A65}" type="slidenum">
              <a:rPr lang="en-US" smtClean="0"/>
              <a:t>16</a:t>
            </a:fld>
            <a:endParaRPr lang="en-US"/>
          </a:p>
        </p:txBody>
      </p:sp>
    </p:spTree>
    <p:extLst>
      <p:ext uri="{BB962C8B-B14F-4D97-AF65-F5344CB8AC3E}">
        <p14:creationId xmlns:p14="http://schemas.microsoft.com/office/powerpoint/2010/main" val="35573143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C5D6D7-A158-476E-BE4C-D7470D589A65}" type="slidenum">
              <a:rPr lang="en-US" smtClean="0"/>
              <a:t>3</a:t>
            </a:fld>
            <a:endParaRPr lang="en-US"/>
          </a:p>
        </p:txBody>
      </p:sp>
    </p:spTree>
    <p:extLst>
      <p:ext uri="{BB962C8B-B14F-4D97-AF65-F5344CB8AC3E}">
        <p14:creationId xmlns:p14="http://schemas.microsoft.com/office/powerpoint/2010/main" val="35573143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l-GR" smtClean="0"/>
              <a:t>Πολλοί φοιτητές αντιμετώπισαν το πρόβλημα ότι κατά το τελευταίο κυρίως εξάμηνο της φοίτησής τους είχαν έλλειψη αυτών των μονάδων, με αποτέλεσμα να μην μπορούν να πάρουν άμεσα πτυχίο</a:t>
            </a:r>
            <a:endParaRPr lang="en-US" smtClean="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2F2097E4-77BF-4DA1-8DA9-1798EA683C89}" type="slidenum">
              <a:rPr lang="el-GR" sz="1200">
                <a:solidFill>
                  <a:prstClr val="black"/>
                </a:solidFill>
              </a:rPr>
              <a:pPr eaLnBrk="1" hangingPunct="1"/>
              <a:t>4</a:t>
            </a:fld>
            <a:endParaRPr lang="el-GR" sz="120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l-GR" smtClean="0"/>
              <a:t>Πολλοί φοιτητές αντιμετώπισαν το πρόβλημα ότι κατά το τελευταίο κυρίως εξάμηνο της φοίτησής τους είχαν έλλειψη αυτών των μονάδων, με αποτέλεσμα να μην μπορούν να πάρουν άμεσα πτυχίο</a:t>
            </a:r>
            <a:endParaRPr lang="en-US" smtClean="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2F2097E4-77BF-4DA1-8DA9-1798EA683C89}" type="slidenum">
              <a:rPr lang="el-GR" sz="1200">
                <a:solidFill>
                  <a:prstClr val="black"/>
                </a:solidFill>
              </a:rPr>
              <a:pPr eaLnBrk="1" hangingPunct="1"/>
              <a:t>5</a:t>
            </a:fld>
            <a:endParaRPr lang="el-GR" sz="120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l-GR" smtClean="0"/>
              <a:t>Μόνο η γραμματεία θα μπορεί να επεξεργαστεί τα στοιχεία του κάθε φοιτητή.</a:t>
            </a:r>
            <a:endParaRPr lang="en-US" smtClean="0"/>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8F342F3C-9030-4C5B-8927-9EE7B5BB5AAB}" type="slidenum">
              <a:rPr lang="el-GR" sz="1200">
                <a:solidFill>
                  <a:prstClr val="black"/>
                </a:solidFill>
              </a:rPr>
              <a:pPr eaLnBrk="1" hangingPunct="1"/>
              <a:t>7</a:t>
            </a:fld>
            <a:endParaRPr lang="el-GR" sz="1200">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C5D6D7-A158-476E-BE4C-D7470D589A65}" type="slidenum">
              <a:rPr lang="en-US" smtClean="0"/>
              <a:t>9</a:t>
            </a:fld>
            <a:endParaRPr lang="en-US"/>
          </a:p>
        </p:txBody>
      </p:sp>
    </p:spTree>
    <p:extLst>
      <p:ext uri="{BB962C8B-B14F-4D97-AF65-F5344CB8AC3E}">
        <p14:creationId xmlns:p14="http://schemas.microsoft.com/office/powerpoint/2010/main" val="35573143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C5D6D7-A158-476E-BE4C-D7470D589A65}" type="slidenum">
              <a:rPr lang="en-US" smtClean="0"/>
              <a:t>10</a:t>
            </a:fld>
            <a:endParaRPr lang="en-US"/>
          </a:p>
        </p:txBody>
      </p:sp>
    </p:spTree>
    <p:extLst>
      <p:ext uri="{BB962C8B-B14F-4D97-AF65-F5344CB8AC3E}">
        <p14:creationId xmlns:p14="http://schemas.microsoft.com/office/powerpoint/2010/main" val="40310821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Wingdings" pitchFamily="2" charset="2"/>
              <a:buNone/>
            </a:pPr>
            <a:r>
              <a:rPr lang="el-GR" sz="1200" b="1" dirty="0" smtClean="0">
                <a:solidFill>
                  <a:srgbClr val="002776"/>
                </a:solidFill>
              </a:rPr>
              <a:t>Εργαλεία Απόρριψης: </a:t>
            </a:r>
            <a:r>
              <a:rPr lang="en-US" sz="1200" b="1" dirty="0" smtClean="0">
                <a:solidFill>
                  <a:srgbClr val="002776"/>
                </a:solidFill>
              </a:rPr>
              <a:t>SQL Server MS Access</a:t>
            </a:r>
            <a:r>
              <a:rPr lang="el-GR" sz="1200" b="1" baseline="0" dirty="0" smtClean="0">
                <a:solidFill>
                  <a:srgbClr val="002776"/>
                </a:solidFill>
              </a:rPr>
              <a:t> -&gt;</a:t>
            </a:r>
            <a:r>
              <a:rPr lang="el-GR" sz="1200" b="1" dirty="0" smtClean="0">
                <a:solidFill>
                  <a:srgbClr val="002776"/>
                </a:solidFill>
              </a:rPr>
              <a:t> Δεν είναι </a:t>
            </a:r>
            <a:r>
              <a:rPr lang="el-GR" sz="1200" b="1" dirty="0" err="1" smtClean="0">
                <a:solidFill>
                  <a:srgbClr val="002776"/>
                </a:solidFill>
              </a:rPr>
              <a:t>open</a:t>
            </a:r>
            <a:r>
              <a:rPr lang="el-GR" sz="1200" b="1" dirty="0" smtClean="0">
                <a:solidFill>
                  <a:srgbClr val="002776"/>
                </a:solidFill>
              </a:rPr>
              <a:t> </a:t>
            </a:r>
            <a:r>
              <a:rPr lang="el-GR" sz="1200" b="1" dirty="0" err="1" smtClean="0">
                <a:solidFill>
                  <a:srgbClr val="002776"/>
                </a:solidFill>
              </a:rPr>
              <a:t>source</a:t>
            </a:r>
            <a:r>
              <a:rPr lang="el-GR" sz="1200" b="1" baseline="0" dirty="0" smtClean="0">
                <a:solidFill>
                  <a:srgbClr val="002776"/>
                </a:solidFill>
              </a:rPr>
              <a:t> . </a:t>
            </a:r>
            <a:r>
              <a:rPr lang="el-GR" sz="1200" b="1" dirty="0" smtClean="0">
                <a:solidFill>
                  <a:srgbClr val="002776"/>
                </a:solidFill>
              </a:rPr>
              <a:t>Λιγότερη ευελιξία σε συνδυασμό με την PHP</a:t>
            </a:r>
            <a:endParaRPr lang="en-US" dirty="0" smtClean="0"/>
          </a:p>
          <a:p>
            <a:endParaRPr lang="el-GR" sz="1200" dirty="0" smtClean="0">
              <a:solidFill>
                <a:srgbClr val="002776"/>
              </a:solidFill>
            </a:endParaRPr>
          </a:p>
          <a:p>
            <a:endParaRPr lang="en-US" dirty="0" smtClean="0"/>
          </a:p>
          <a:p>
            <a:endParaRPr lang="en-US" dirty="0"/>
          </a:p>
        </p:txBody>
      </p:sp>
      <p:sp>
        <p:nvSpPr>
          <p:cNvPr id="4" name="Slide Number Placeholder 3"/>
          <p:cNvSpPr>
            <a:spLocks noGrp="1"/>
          </p:cNvSpPr>
          <p:nvPr>
            <p:ph type="sldNum" sz="quarter" idx="10"/>
          </p:nvPr>
        </p:nvSpPr>
        <p:spPr/>
        <p:txBody>
          <a:bodyPr/>
          <a:lstStyle/>
          <a:p>
            <a:fld id="{D9C5D6D7-A158-476E-BE4C-D7470D589A65}" type="slidenum">
              <a:rPr lang="en-US" smtClean="0"/>
              <a:t>11</a:t>
            </a:fld>
            <a:endParaRPr lang="en-US"/>
          </a:p>
        </p:txBody>
      </p:sp>
    </p:spTree>
    <p:extLst>
      <p:ext uri="{BB962C8B-B14F-4D97-AF65-F5344CB8AC3E}">
        <p14:creationId xmlns:p14="http://schemas.microsoft.com/office/powerpoint/2010/main" val="27969747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C5D6D7-A158-476E-BE4C-D7470D589A65}" type="slidenum">
              <a:rPr lang="en-US" smtClean="0"/>
              <a:t>12</a:t>
            </a:fld>
            <a:endParaRPr lang="en-US"/>
          </a:p>
        </p:txBody>
      </p:sp>
    </p:spTree>
    <p:extLst>
      <p:ext uri="{BB962C8B-B14F-4D97-AF65-F5344CB8AC3E}">
        <p14:creationId xmlns:p14="http://schemas.microsoft.com/office/powerpoint/2010/main" val="35573143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a:cxnSpLocks noChangeShapeType="1"/>
          </p:cNvCxnSpPr>
          <p:nvPr/>
        </p:nvCxnSpPr>
        <p:spPr bwMode="auto">
          <a:xfrm>
            <a:off x="1463675" y="3549650"/>
            <a:ext cx="2971800" cy="1588"/>
          </a:xfrm>
          <a:prstGeom prst="line">
            <a:avLst/>
          </a:prstGeom>
          <a:noFill/>
          <a:ln w="9525">
            <a:solidFill>
              <a:srgbClr val="EAEAEA"/>
            </a:solidFill>
            <a:round/>
            <a:headEnd/>
            <a:tailEnd/>
          </a:ln>
          <a:effectLst>
            <a:outerShdw blurRad="31750" algn="tl" rotWithShape="0">
              <a:srgbClr val="808080">
                <a:alpha val="54999"/>
              </a:srgbClr>
            </a:outerShdw>
          </a:effectLst>
          <a:extLst>
            <a:ext uri="{909E8E84-426E-40DD-AFC4-6F175D3DCCD1}">
              <a14:hiddenFill xmlns:a14="http://schemas.microsoft.com/office/drawing/2010/main">
                <a:noFill/>
              </a14:hiddenFill>
            </a:ext>
          </a:extLst>
        </p:spPr>
      </p:cxnSp>
      <p:cxnSp>
        <p:nvCxnSpPr>
          <p:cNvPr id="5" name="Straight Connector 4"/>
          <p:cNvCxnSpPr>
            <a:cxnSpLocks noChangeShapeType="1"/>
          </p:cNvCxnSpPr>
          <p:nvPr/>
        </p:nvCxnSpPr>
        <p:spPr bwMode="auto">
          <a:xfrm>
            <a:off x="4708525" y="3549650"/>
            <a:ext cx="2971800" cy="1588"/>
          </a:xfrm>
          <a:prstGeom prst="line">
            <a:avLst/>
          </a:prstGeom>
          <a:noFill/>
          <a:ln w="9525">
            <a:solidFill>
              <a:srgbClr val="EAEAEA"/>
            </a:solidFill>
            <a:round/>
            <a:headEnd/>
            <a:tailEnd/>
          </a:ln>
          <a:effectLst>
            <a:outerShdw blurRad="31750" algn="tl" rotWithShape="0">
              <a:srgbClr val="808080">
                <a:alpha val="54999"/>
              </a:srgbClr>
            </a:outerShdw>
          </a:effectLst>
          <a:extLst>
            <a:ext uri="{909E8E84-426E-40DD-AFC4-6F175D3DCCD1}">
              <a14:hiddenFill xmlns:a14="http://schemas.microsoft.com/office/drawing/2010/main">
                <a:noFill/>
              </a14:hiddenFill>
            </a:ext>
          </a:extLst>
        </p:spPr>
      </p:cxnSp>
      <p:sp>
        <p:nvSpPr>
          <p:cNvPr id="6" name="Oval 5"/>
          <p:cNvSpPr>
            <a:spLocks noChangeArrowheads="1"/>
          </p:cNvSpPr>
          <p:nvPr/>
        </p:nvSpPr>
        <p:spPr bwMode="auto">
          <a:xfrm>
            <a:off x="4540250" y="3525838"/>
            <a:ext cx="46038" cy="46037"/>
          </a:xfrm>
          <a:prstGeom prst="ellipse">
            <a:avLst/>
          </a:prstGeom>
          <a:solidFill>
            <a:schemeClr val="accent2"/>
          </a:solidFill>
          <a:ln w="38100">
            <a:solidFill>
              <a:schemeClr val="accent2"/>
            </a:solidFill>
            <a:round/>
            <a:headEnd/>
            <a:tailEnd/>
          </a:ln>
          <a:effectLst>
            <a:outerShdw blurRad="31750" algn="tl" rotWithShape="0">
              <a:srgbClr val="808080">
                <a:alpha val="54999"/>
              </a:srgbClr>
            </a:outerShdw>
          </a:effectLst>
        </p:spPr>
        <p:txBody>
          <a:bodyPr anchor="ctr"/>
          <a:lstStyle/>
          <a:p>
            <a:pPr algn="ctr" fontAlgn="base">
              <a:spcBef>
                <a:spcPct val="0"/>
              </a:spcBef>
              <a:spcAft>
                <a:spcPct val="0"/>
              </a:spcAft>
              <a:defRPr/>
            </a:pPr>
            <a:endParaRPr lang="en-US">
              <a:solidFill>
                <a:srgbClr val="FFFFFF"/>
              </a:solidFill>
              <a:ea typeface="ＭＳ Ｐゴシック" charset="-128"/>
            </a:endParaRPr>
          </a:p>
        </p:txBody>
      </p:sp>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8" name="Title 27"/>
          <p:cNvSpPr>
            <a:spLocks noGrp="1"/>
          </p:cNvSpPr>
          <p:nvPr>
            <p:ph type="ctrTitle"/>
          </p:nvPr>
        </p:nvSpPr>
        <p:spPr>
          <a:xfrm>
            <a:off x="457200" y="1433732"/>
            <a:ext cx="8305800" cy="1981200"/>
          </a:xfrm>
          <a:ln w="6350" cap="rnd">
            <a:noFill/>
          </a:ln>
        </p:spPr>
        <p:txBody>
          <a:bodyPr>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en-US" smtClean="0"/>
              <a:t>Click to edit Master title style</a:t>
            </a:r>
            <a:endParaRPr lang="en-US"/>
          </a:p>
        </p:txBody>
      </p:sp>
      <p:sp>
        <p:nvSpPr>
          <p:cNvPr id="7" name="Date Placeholder 14"/>
          <p:cNvSpPr>
            <a:spLocks noGrp="1"/>
          </p:cNvSpPr>
          <p:nvPr>
            <p:ph type="dt" sz="half" idx="10"/>
          </p:nvPr>
        </p:nvSpPr>
        <p:spPr/>
        <p:txBody>
          <a:bodyPr/>
          <a:lstStyle>
            <a:lvl1pPr>
              <a:defRPr/>
            </a:lvl1pPr>
          </a:lstStyle>
          <a:p>
            <a:fld id="{90193D8C-F5B4-4B6E-8A18-6608DF9CEFDF}" type="datetime1">
              <a:rPr lang="el-GR">
                <a:solidFill>
                  <a:srgbClr val="D2D2D2"/>
                </a:solidFill>
              </a:rPr>
              <a:pPr/>
              <a:t>20/4/2012</a:t>
            </a:fld>
            <a:endParaRPr lang="el-GR">
              <a:solidFill>
                <a:srgbClr val="D2D2D2"/>
              </a:solidFill>
            </a:endParaRPr>
          </a:p>
        </p:txBody>
      </p:sp>
      <p:sp>
        <p:nvSpPr>
          <p:cNvPr id="8" name="Slide Number Placeholder 15"/>
          <p:cNvSpPr>
            <a:spLocks noGrp="1"/>
          </p:cNvSpPr>
          <p:nvPr>
            <p:ph type="sldNum" sz="quarter" idx="11"/>
          </p:nvPr>
        </p:nvSpPr>
        <p:spPr/>
        <p:txBody>
          <a:bodyPr/>
          <a:lstStyle>
            <a:lvl1pPr>
              <a:defRPr/>
            </a:lvl1pPr>
          </a:lstStyle>
          <a:p>
            <a:fld id="{2D65F938-9508-4E54-AF82-0602C20164A2}" type="slidenum">
              <a:rPr lang="el-GR">
                <a:solidFill>
                  <a:srgbClr val="D2D2D2"/>
                </a:solidFill>
              </a:rPr>
              <a:pPr/>
              <a:t>‹#›</a:t>
            </a:fld>
            <a:endParaRPr lang="el-GR">
              <a:solidFill>
                <a:srgbClr val="D2D2D2"/>
              </a:solidFill>
            </a:endParaRPr>
          </a:p>
        </p:txBody>
      </p:sp>
      <p:sp>
        <p:nvSpPr>
          <p:cNvPr id="10" name="Footer Placeholder 16"/>
          <p:cNvSpPr>
            <a:spLocks noGrp="1"/>
          </p:cNvSpPr>
          <p:nvPr>
            <p:ph type="ftr" sz="quarter" idx="12"/>
          </p:nvPr>
        </p:nvSpPr>
        <p:spPr/>
        <p:txBody>
          <a:bodyPr/>
          <a:lstStyle>
            <a:lvl1pPr>
              <a:defRPr/>
            </a:lvl1pPr>
          </a:lstStyle>
          <a:p>
            <a:pPr>
              <a:defRPr/>
            </a:pPr>
            <a:endParaRPr lang="el-GR">
              <a:solidFill>
                <a:srgbClr val="D2D2D2"/>
              </a:solidFill>
            </a:endParaRPr>
          </a:p>
        </p:txBody>
      </p:sp>
    </p:spTree>
    <p:extLst>
      <p:ext uri="{BB962C8B-B14F-4D97-AF65-F5344CB8AC3E}">
        <p14:creationId xmlns:p14="http://schemas.microsoft.com/office/powerpoint/2010/main" val="177970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fld id="{55D5DDF7-D9A2-4FCA-B45A-419679732072}" type="datetime1">
              <a:rPr lang="el-GR">
                <a:solidFill>
                  <a:srgbClr val="D2D2D2"/>
                </a:solidFill>
              </a:rPr>
              <a:pPr/>
              <a:t>20/4/2012</a:t>
            </a:fld>
            <a:endParaRPr lang="el-GR">
              <a:solidFill>
                <a:srgbClr val="D2D2D2"/>
              </a:solidFill>
            </a:endParaRPr>
          </a:p>
        </p:txBody>
      </p:sp>
      <p:sp>
        <p:nvSpPr>
          <p:cNvPr id="5" name="Footer Placeholder 9"/>
          <p:cNvSpPr>
            <a:spLocks noGrp="1"/>
          </p:cNvSpPr>
          <p:nvPr>
            <p:ph type="ftr" sz="quarter" idx="11"/>
          </p:nvPr>
        </p:nvSpPr>
        <p:spPr/>
        <p:txBody>
          <a:bodyPr/>
          <a:lstStyle>
            <a:lvl1pPr>
              <a:defRPr/>
            </a:lvl1pPr>
          </a:lstStyle>
          <a:p>
            <a:pPr>
              <a:defRPr/>
            </a:pPr>
            <a:endParaRPr lang="el-GR">
              <a:solidFill>
                <a:srgbClr val="D2D2D2"/>
              </a:solidFill>
            </a:endParaRPr>
          </a:p>
        </p:txBody>
      </p:sp>
      <p:sp>
        <p:nvSpPr>
          <p:cNvPr id="6" name="Slide Number Placeholder 21"/>
          <p:cNvSpPr>
            <a:spLocks noGrp="1"/>
          </p:cNvSpPr>
          <p:nvPr>
            <p:ph type="sldNum" sz="quarter" idx="12"/>
          </p:nvPr>
        </p:nvSpPr>
        <p:spPr/>
        <p:txBody>
          <a:bodyPr/>
          <a:lstStyle>
            <a:lvl1pPr>
              <a:defRPr/>
            </a:lvl1pPr>
          </a:lstStyle>
          <a:p>
            <a:fld id="{6AABF4CE-2CDA-4094-8F04-E690232E0B54}" type="slidenum">
              <a:rPr lang="el-GR">
                <a:solidFill>
                  <a:srgbClr val="D2D2D2"/>
                </a:solidFill>
              </a:rPr>
              <a:pPr/>
              <a:t>‹#›</a:t>
            </a:fld>
            <a:endParaRPr lang="el-GR">
              <a:solidFill>
                <a:srgbClr val="D2D2D2"/>
              </a:solidFill>
            </a:endParaRPr>
          </a:p>
        </p:txBody>
      </p:sp>
    </p:spTree>
    <p:extLst>
      <p:ext uri="{BB962C8B-B14F-4D97-AF65-F5344CB8AC3E}">
        <p14:creationId xmlns:p14="http://schemas.microsoft.com/office/powerpoint/2010/main" val="2137931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fld id="{0EC8B587-B96E-41AA-82A3-7FFC823BF37E}" type="datetime1">
              <a:rPr lang="el-GR">
                <a:solidFill>
                  <a:srgbClr val="D2D2D2"/>
                </a:solidFill>
              </a:rPr>
              <a:pPr/>
              <a:t>20/4/2012</a:t>
            </a:fld>
            <a:endParaRPr lang="el-GR">
              <a:solidFill>
                <a:srgbClr val="D2D2D2"/>
              </a:solidFill>
            </a:endParaRPr>
          </a:p>
        </p:txBody>
      </p:sp>
      <p:sp>
        <p:nvSpPr>
          <p:cNvPr id="5" name="Footer Placeholder 9"/>
          <p:cNvSpPr>
            <a:spLocks noGrp="1"/>
          </p:cNvSpPr>
          <p:nvPr>
            <p:ph type="ftr" sz="quarter" idx="11"/>
          </p:nvPr>
        </p:nvSpPr>
        <p:spPr/>
        <p:txBody>
          <a:bodyPr/>
          <a:lstStyle>
            <a:lvl1pPr>
              <a:defRPr/>
            </a:lvl1pPr>
          </a:lstStyle>
          <a:p>
            <a:pPr>
              <a:defRPr/>
            </a:pPr>
            <a:endParaRPr lang="el-GR">
              <a:solidFill>
                <a:srgbClr val="D2D2D2"/>
              </a:solidFill>
            </a:endParaRPr>
          </a:p>
        </p:txBody>
      </p:sp>
      <p:sp>
        <p:nvSpPr>
          <p:cNvPr id="6" name="Slide Number Placeholder 21"/>
          <p:cNvSpPr>
            <a:spLocks noGrp="1"/>
          </p:cNvSpPr>
          <p:nvPr>
            <p:ph type="sldNum" sz="quarter" idx="12"/>
          </p:nvPr>
        </p:nvSpPr>
        <p:spPr/>
        <p:txBody>
          <a:bodyPr/>
          <a:lstStyle>
            <a:lvl1pPr>
              <a:defRPr/>
            </a:lvl1pPr>
          </a:lstStyle>
          <a:p>
            <a:fld id="{78A13F89-0A2C-4151-9799-81C4A0C254E6}" type="slidenum">
              <a:rPr lang="el-GR">
                <a:solidFill>
                  <a:srgbClr val="D2D2D2"/>
                </a:solidFill>
              </a:rPr>
              <a:pPr/>
              <a:t>‹#›</a:t>
            </a:fld>
            <a:endParaRPr lang="el-GR">
              <a:solidFill>
                <a:srgbClr val="D2D2D2"/>
              </a:solidFill>
            </a:endParaRPr>
          </a:p>
        </p:txBody>
      </p:sp>
    </p:spTree>
    <p:extLst>
      <p:ext uri="{BB962C8B-B14F-4D97-AF65-F5344CB8AC3E}">
        <p14:creationId xmlns:p14="http://schemas.microsoft.com/office/powerpoint/2010/main" val="879211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Title 16"/>
          <p:cNvSpPr>
            <a:spLocks noGrp="1"/>
          </p:cNvSpPr>
          <p:nvPr>
            <p:ph type="title"/>
          </p:nvPr>
        </p:nvSpPr>
        <p:spPr/>
        <p:txBody>
          <a:bodyPr rtlCol="0"/>
          <a:lstStyle/>
          <a:p>
            <a:r>
              <a:rPr lang="en-US" smtClean="0"/>
              <a:t>Click to edit Master title style</a:t>
            </a:r>
            <a:endParaRPr lang="en-US"/>
          </a:p>
        </p:txBody>
      </p:sp>
      <p:sp>
        <p:nvSpPr>
          <p:cNvPr id="4" name="Date Placeholder 23"/>
          <p:cNvSpPr>
            <a:spLocks noGrp="1"/>
          </p:cNvSpPr>
          <p:nvPr>
            <p:ph type="dt" sz="half" idx="10"/>
          </p:nvPr>
        </p:nvSpPr>
        <p:spPr/>
        <p:txBody>
          <a:bodyPr/>
          <a:lstStyle>
            <a:lvl1pPr>
              <a:defRPr/>
            </a:lvl1pPr>
          </a:lstStyle>
          <a:p>
            <a:fld id="{DE5FDE75-3CB2-4A04-9CDD-8EC5C9797AD8}" type="datetime1">
              <a:rPr lang="el-GR">
                <a:solidFill>
                  <a:srgbClr val="D2D2D2"/>
                </a:solidFill>
              </a:rPr>
              <a:pPr/>
              <a:t>20/4/2012</a:t>
            </a:fld>
            <a:endParaRPr lang="el-GR">
              <a:solidFill>
                <a:srgbClr val="D2D2D2"/>
              </a:solidFill>
            </a:endParaRPr>
          </a:p>
        </p:txBody>
      </p:sp>
      <p:sp>
        <p:nvSpPr>
          <p:cNvPr id="5" name="Footer Placeholder 9"/>
          <p:cNvSpPr>
            <a:spLocks noGrp="1"/>
          </p:cNvSpPr>
          <p:nvPr>
            <p:ph type="ftr" sz="quarter" idx="11"/>
          </p:nvPr>
        </p:nvSpPr>
        <p:spPr/>
        <p:txBody>
          <a:bodyPr/>
          <a:lstStyle>
            <a:lvl1pPr>
              <a:defRPr/>
            </a:lvl1pPr>
          </a:lstStyle>
          <a:p>
            <a:pPr>
              <a:defRPr/>
            </a:pPr>
            <a:endParaRPr lang="el-GR">
              <a:solidFill>
                <a:srgbClr val="D2D2D2"/>
              </a:solidFill>
            </a:endParaRPr>
          </a:p>
        </p:txBody>
      </p:sp>
      <p:sp>
        <p:nvSpPr>
          <p:cNvPr id="6" name="Slide Number Placeholder 21"/>
          <p:cNvSpPr>
            <a:spLocks noGrp="1"/>
          </p:cNvSpPr>
          <p:nvPr>
            <p:ph type="sldNum" sz="quarter" idx="12"/>
          </p:nvPr>
        </p:nvSpPr>
        <p:spPr/>
        <p:txBody>
          <a:bodyPr/>
          <a:lstStyle>
            <a:lvl1pPr>
              <a:defRPr/>
            </a:lvl1pPr>
          </a:lstStyle>
          <a:p>
            <a:fld id="{745AC5D3-CD81-475F-9AC8-D408FBE78BE0}" type="slidenum">
              <a:rPr lang="el-GR">
                <a:solidFill>
                  <a:srgbClr val="D2D2D2"/>
                </a:solidFill>
              </a:rPr>
              <a:pPr/>
              <a:t>‹#›</a:t>
            </a:fld>
            <a:endParaRPr lang="el-GR">
              <a:solidFill>
                <a:srgbClr val="D2D2D2"/>
              </a:solidFill>
            </a:endParaRPr>
          </a:p>
        </p:txBody>
      </p:sp>
    </p:spTree>
    <p:extLst>
      <p:ext uri="{BB962C8B-B14F-4D97-AF65-F5344CB8AC3E}">
        <p14:creationId xmlns:p14="http://schemas.microsoft.com/office/powerpoint/2010/main" val="3107958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3"/>
          <p:cNvCxnSpPr>
            <a:cxnSpLocks noChangeShapeType="1"/>
          </p:cNvCxnSpPr>
          <p:nvPr/>
        </p:nvCxnSpPr>
        <p:spPr bwMode="auto">
          <a:xfrm>
            <a:off x="685800" y="4916488"/>
            <a:ext cx="7924800" cy="4762"/>
          </a:xfrm>
          <a:prstGeom prst="line">
            <a:avLst/>
          </a:prstGeom>
          <a:noFill/>
          <a:ln w="9525">
            <a:solidFill>
              <a:srgbClr val="E9E9E8"/>
            </a:solidFill>
            <a:round/>
            <a:headEnd/>
            <a:tailEnd/>
          </a:ln>
          <a:effectLst>
            <a:outerShdw blurRad="31750" algn="tl" rotWithShape="0">
              <a:srgbClr val="808080">
                <a:alpha val="54999"/>
              </a:srgbClr>
            </a:outerShdw>
          </a:effectLst>
          <a:extLst>
            <a:ext uri="{909E8E84-426E-40DD-AFC4-6F175D3DCCD1}">
              <a14:hiddenFill xmlns:a14="http://schemas.microsoft.com/office/drawing/2010/main">
                <a:noFill/>
              </a14:hiddenFill>
            </a:ext>
          </a:extLst>
        </p:spPr>
      </p:cxn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685800" y="4958864"/>
            <a:ext cx="7924800" cy="984736"/>
          </a:xfrm>
        </p:spPr>
        <p:txBody>
          <a:bodyPr/>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322BFBDC-740C-460B-9028-CCA932119F88}" type="datetime1">
              <a:rPr lang="el-GR">
                <a:solidFill>
                  <a:srgbClr val="D2D2D2"/>
                </a:solidFill>
              </a:rPr>
              <a:pPr/>
              <a:t>20/4/2012</a:t>
            </a:fld>
            <a:endParaRPr lang="el-GR">
              <a:solidFill>
                <a:srgbClr val="D2D2D2"/>
              </a:solidFill>
            </a:endParaRPr>
          </a:p>
        </p:txBody>
      </p:sp>
      <p:sp>
        <p:nvSpPr>
          <p:cNvPr id="6" name="Footer Placeholder 4"/>
          <p:cNvSpPr>
            <a:spLocks noGrp="1"/>
          </p:cNvSpPr>
          <p:nvPr>
            <p:ph type="ftr" sz="quarter" idx="11"/>
          </p:nvPr>
        </p:nvSpPr>
        <p:spPr/>
        <p:txBody>
          <a:bodyPr/>
          <a:lstStyle>
            <a:lvl1pPr>
              <a:defRPr/>
            </a:lvl1pPr>
          </a:lstStyle>
          <a:p>
            <a:pPr>
              <a:defRPr/>
            </a:pPr>
            <a:endParaRPr lang="el-GR">
              <a:solidFill>
                <a:srgbClr val="D2D2D2"/>
              </a:solidFill>
            </a:endParaRPr>
          </a:p>
        </p:txBody>
      </p:sp>
      <p:sp>
        <p:nvSpPr>
          <p:cNvPr id="7" name="Slide Number Placeholder 5"/>
          <p:cNvSpPr>
            <a:spLocks noGrp="1"/>
          </p:cNvSpPr>
          <p:nvPr>
            <p:ph type="sldNum" sz="quarter" idx="12"/>
          </p:nvPr>
        </p:nvSpPr>
        <p:spPr/>
        <p:txBody>
          <a:bodyPr/>
          <a:lstStyle>
            <a:lvl1pPr>
              <a:defRPr/>
            </a:lvl1pPr>
          </a:lstStyle>
          <a:p>
            <a:fld id="{652BFAF8-DBB8-4CA4-81C8-3C08B8106EF3}" type="slidenum">
              <a:rPr lang="el-GR">
                <a:solidFill>
                  <a:srgbClr val="D2D2D2"/>
                </a:solidFill>
              </a:rPr>
              <a:pPr/>
              <a:t>‹#›</a:t>
            </a:fld>
            <a:endParaRPr lang="el-GR">
              <a:solidFill>
                <a:srgbClr val="D2D2D2"/>
              </a:solidFill>
            </a:endParaRPr>
          </a:p>
        </p:txBody>
      </p:sp>
    </p:spTree>
    <p:extLst>
      <p:ext uri="{BB962C8B-B14F-4D97-AF65-F5344CB8AC3E}">
        <p14:creationId xmlns:p14="http://schemas.microsoft.com/office/powerpoint/2010/main" val="3062897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11" name="Content Placeholder 10"/>
          <p:cNvSpPr>
            <a:spLocks noGrp="1"/>
          </p:cNvSpPr>
          <p:nvPr>
            <p:ph sz="half" idx="1"/>
          </p:nvPr>
        </p:nvSpPr>
        <p:spPr>
          <a:xfrm>
            <a:off x="457200" y="1524000"/>
            <a:ext cx="4059936"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524000"/>
            <a:ext cx="4059936"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fld id="{8A35A196-3A0E-478E-BE2A-1287F851B2BD}" type="datetime1">
              <a:rPr lang="el-GR">
                <a:solidFill>
                  <a:srgbClr val="D2D2D2"/>
                </a:solidFill>
              </a:rPr>
              <a:pPr/>
              <a:t>20/4/2012</a:t>
            </a:fld>
            <a:endParaRPr lang="el-GR">
              <a:solidFill>
                <a:srgbClr val="D2D2D2"/>
              </a:solidFill>
            </a:endParaRPr>
          </a:p>
        </p:txBody>
      </p:sp>
      <p:sp>
        <p:nvSpPr>
          <p:cNvPr id="6" name="Footer Placeholder 9"/>
          <p:cNvSpPr>
            <a:spLocks noGrp="1"/>
          </p:cNvSpPr>
          <p:nvPr>
            <p:ph type="ftr" sz="quarter" idx="11"/>
          </p:nvPr>
        </p:nvSpPr>
        <p:spPr/>
        <p:txBody>
          <a:bodyPr/>
          <a:lstStyle>
            <a:lvl1pPr>
              <a:defRPr/>
            </a:lvl1pPr>
          </a:lstStyle>
          <a:p>
            <a:pPr>
              <a:defRPr/>
            </a:pPr>
            <a:endParaRPr lang="el-GR">
              <a:solidFill>
                <a:srgbClr val="D2D2D2"/>
              </a:solidFill>
            </a:endParaRPr>
          </a:p>
        </p:txBody>
      </p:sp>
      <p:sp>
        <p:nvSpPr>
          <p:cNvPr id="7" name="Slide Number Placeholder 21"/>
          <p:cNvSpPr>
            <a:spLocks noGrp="1"/>
          </p:cNvSpPr>
          <p:nvPr>
            <p:ph type="sldNum" sz="quarter" idx="12"/>
          </p:nvPr>
        </p:nvSpPr>
        <p:spPr/>
        <p:txBody>
          <a:bodyPr/>
          <a:lstStyle>
            <a:lvl1pPr>
              <a:defRPr/>
            </a:lvl1pPr>
          </a:lstStyle>
          <a:p>
            <a:fld id="{D889DA6F-35D1-49C0-ABBC-2A4DA4071864}" type="slidenum">
              <a:rPr lang="el-GR">
                <a:solidFill>
                  <a:srgbClr val="D2D2D2"/>
                </a:solidFill>
              </a:rPr>
              <a:pPr/>
              <a:t>‹#›</a:t>
            </a:fld>
            <a:endParaRPr lang="el-GR">
              <a:solidFill>
                <a:srgbClr val="D2D2D2"/>
              </a:solidFill>
            </a:endParaRPr>
          </a:p>
        </p:txBody>
      </p:sp>
    </p:spTree>
    <p:extLst>
      <p:ext uri="{BB962C8B-B14F-4D97-AF65-F5344CB8AC3E}">
        <p14:creationId xmlns:p14="http://schemas.microsoft.com/office/powerpoint/2010/main" val="3977135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a:cxnSpLocks noChangeShapeType="1"/>
          </p:cNvCxnSpPr>
          <p:nvPr/>
        </p:nvCxnSpPr>
        <p:spPr bwMode="auto">
          <a:xfrm>
            <a:off x="563563" y="2179638"/>
            <a:ext cx="3748087" cy="1587"/>
          </a:xfrm>
          <a:prstGeom prst="line">
            <a:avLst/>
          </a:prstGeom>
          <a:noFill/>
          <a:ln w="12700">
            <a:solidFill>
              <a:srgbClr val="EAEAEA"/>
            </a:solidFill>
            <a:round/>
            <a:headEnd/>
            <a:tailEnd/>
          </a:ln>
          <a:effectLst>
            <a:outerShdw blurRad="34925" algn="tl" rotWithShape="0">
              <a:srgbClr val="808080">
                <a:alpha val="54999"/>
              </a:srgbClr>
            </a:outerShdw>
          </a:effectLst>
          <a:extLst>
            <a:ext uri="{909E8E84-426E-40DD-AFC4-6F175D3DCCD1}">
              <a14:hiddenFill xmlns:a14="http://schemas.microsoft.com/office/drawing/2010/main">
                <a:noFill/>
              </a14:hiddenFill>
            </a:ext>
          </a:extLst>
        </p:spPr>
      </p:cxnSp>
      <p:cxnSp>
        <p:nvCxnSpPr>
          <p:cNvPr id="8" name="Straight Connector 7"/>
          <p:cNvCxnSpPr>
            <a:cxnSpLocks noChangeShapeType="1"/>
          </p:cNvCxnSpPr>
          <p:nvPr/>
        </p:nvCxnSpPr>
        <p:spPr bwMode="auto">
          <a:xfrm>
            <a:off x="4754563" y="2179638"/>
            <a:ext cx="3749675" cy="1587"/>
          </a:xfrm>
          <a:prstGeom prst="line">
            <a:avLst/>
          </a:prstGeom>
          <a:noFill/>
          <a:ln w="12700">
            <a:solidFill>
              <a:srgbClr val="EAEAEA"/>
            </a:solidFill>
            <a:round/>
            <a:headEnd/>
            <a:tailEnd/>
          </a:ln>
          <a:effectLst>
            <a:outerShdw blurRad="34925" algn="tl" rotWithShape="0">
              <a:srgbClr val="808080">
                <a:alpha val="54999"/>
              </a:srgbClr>
            </a:outerShdw>
          </a:effectLst>
          <a:extLst>
            <a:ext uri="{909E8E84-426E-40DD-AFC4-6F175D3DCCD1}">
              <a14:hiddenFill xmlns:a14="http://schemas.microsoft.com/office/drawing/2010/main">
                <a:noFill/>
              </a14:hiddenFill>
            </a:ext>
          </a:extLst>
        </p:spPr>
      </p:cxn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4" name="Content Placeholder 33"/>
          <p:cNvSpPr>
            <a:spLocks noGrp="1"/>
          </p:cNvSpPr>
          <p:nvPr>
            <p:ph sz="quarter" idx="4"/>
          </p:nvPr>
        </p:nvSpPr>
        <p:spPr>
          <a:xfrm>
            <a:off x="4649788" y="2201896"/>
            <a:ext cx="4038600"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457200" y="155448"/>
            <a:ext cx="8229600" cy="1143000"/>
          </a:xfrm>
        </p:spPr>
        <p:txBody>
          <a:bodyPr/>
          <a:lstStyle>
            <a:lvl1pPr>
              <a:defRPr/>
            </a:lvl1pPr>
          </a:lstStyle>
          <a:p>
            <a:r>
              <a:rPr lang="en-US" smtClean="0"/>
              <a:t>Click to edit Master title style</a:t>
            </a:r>
            <a:endParaRPr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9" name="Slide Number Placeholder 8"/>
          <p:cNvSpPr>
            <a:spLocks noGrp="1"/>
          </p:cNvSpPr>
          <p:nvPr>
            <p:ph type="sldNum" sz="quarter" idx="10"/>
          </p:nvPr>
        </p:nvSpPr>
        <p:spPr/>
        <p:txBody>
          <a:bodyPr/>
          <a:lstStyle>
            <a:lvl1pPr>
              <a:defRPr/>
            </a:lvl1pPr>
          </a:lstStyle>
          <a:p>
            <a:fld id="{822560EA-A434-4FCD-BAC2-35CD69229BC0}" type="slidenum">
              <a:rPr lang="el-GR">
                <a:solidFill>
                  <a:srgbClr val="D2D2D2"/>
                </a:solidFill>
              </a:rPr>
              <a:pPr/>
              <a:t>‹#›</a:t>
            </a:fld>
            <a:endParaRPr lang="el-GR">
              <a:solidFill>
                <a:srgbClr val="D2D2D2"/>
              </a:solidFill>
            </a:endParaRPr>
          </a:p>
        </p:txBody>
      </p:sp>
      <p:sp>
        <p:nvSpPr>
          <p:cNvPr id="10" name="Footer Placeholder 7"/>
          <p:cNvSpPr>
            <a:spLocks noGrp="1"/>
          </p:cNvSpPr>
          <p:nvPr>
            <p:ph type="ftr" sz="quarter" idx="11"/>
          </p:nvPr>
        </p:nvSpPr>
        <p:spPr/>
        <p:txBody>
          <a:bodyPr/>
          <a:lstStyle>
            <a:lvl1pPr>
              <a:defRPr/>
            </a:lvl1pPr>
          </a:lstStyle>
          <a:p>
            <a:pPr>
              <a:defRPr/>
            </a:pPr>
            <a:endParaRPr lang="el-GR">
              <a:solidFill>
                <a:srgbClr val="D2D2D2"/>
              </a:solidFill>
            </a:endParaRPr>
          </a:p>
        </p:txBody>
      </p:sp>
      <p:sp>
        <p:nvSpPr>
          <p:cNvPr id="11" name="Date Placeholder 6"/>
          <p:cNvSpPr>
            <a:spLocks noGrp="1"/>
          </p:cNvSpPr>
          <p:nvPr>
            <p:ph type="dt" sz="half" idx="12"/>
          </p:nvPr>
        </p:nvSpPr>
        <p:spPr/>
        <p:txBody>
          <a:bodyPr/>
          <a:lstStyle>
            <a:lvl1pPr>
              <a:defRPr/>
            </a:lvl1pPr>
          </a:lstStyle>
          <a:p>
            <a:fld id="{3503B908-ADF9-404D-A84D-64E2A9863E1E}" type="datetime1">
              <a:rPr lang="el-GR">
                <a:solidFill>
                  <a:srgbClr val="D2D2D2"/>
                </a:solidFill>
              </a:rPr>
              <a:pPr/>
              <a:t>20/4/2012</a:t>
            </a:fld>
            <a:endParaRPr lang="el-GR">
              <a:solidFill>
                <a:srgbClr val="D2D2D2"/>
              </a:solidFill>
            </a:endParaRPr>
          </a:p>
        </p:txBody>
      </p:sp>
    </p:spTree>
    <p:extLst>
      <p:ext uri="{BB962C8B-B14F-4D97-AF65-F5344CB8AC3E}">
        <p14:creationId xmlns:p14="http://schemas.microsoft.com/office/powerpoint/2010/main" val="137147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fld id="{14C23560-A65A-4876-B2B6-7A6F434C28B1}" type="datetime1">
              <a:rPr lang="el-GR">
                <a:solidFill>
                  <a:srgbClr val="D2D2D2"/>
                </a:solidFill>
              </a:rPr>
              <a:pPr/>
              <a:t>20/4/2012</a:t>
            </a:fld>
            <a:endParaRPr lang="el-GR">
              <a:solidFill>
                <a:srgbClr val="D2D2D2"/>
              </a:solidFill>
            </a:endParaRPr>
          </a:p>
        </p:txBody>
      </p:sp>
      <p:sp>
        <p:nvSpPr>
          <p:cNvPr id="4" name="Footer Placeholder 9"/>
          <p:cNvSpPr>
            <a:spLocks noGrp="1"/>
          </p:cNvSpPr>
          <p:nvPr>
            <p:ph type="ftr" sz="quarter" idx="11"/>
          </p:nvPr>
        </p:nvSpPr>
        <p:spPr/>
        <p:txBody>
          <a:bodyPr/>
          <a:lstStyle>
            <a:lvl1pPr>
              <a:defRPr/>
            </a:lvl1pPr>
          </a:lstStyle>
          <a:p>
            <a:pPr>
              <a:defRPr/>
            </a:pPr>
            <a:endParaRPr lang="el-GR">
              <a:solidFill>
                <a:srgbClr val="D2D2D2"/>
              </a:solidFill>
            </a:endParaRPr>
          </a:p>
        </p:txBody>
      </p:sp>
      <p:sp>
        <p:nvSpPr>
          <p:cNvPr id="5" name="Slide Number Placeholder 21"/>
          <p:cNvSpPr>
            <a:spLocks noGrp="1"/>
          </p:cNvSpPr>
          <p:nvPr>
            <p:ph type="sldNum" sz="quarter" idx="12"/>
          </p:nvPr>
        </p:nvSpPr>
        <p:spPr/>
        <p:txBody>
          <a:bodyPr/>
          <a:lstStyle>
            <a:lvl1pPr>
              <a:defRPr/>
            </a:lvl1pPr>
          </a:lstStyle>
          <a:p>
            <a:fld id="{7247B0F6-BF00-4668-B35A-7988E1666182}" type="slidenum">
              <a:rPr lang="el-GR">
                <a:solidFill>
                  <a:srgbClr val="D2D2D2"/>
                </a:solidFill>
              </a:rPr>
              <a:pPr/>
              <a:t>‹#›</a:t>
            </a:fld>
            <a:endParaRPr lang="el-GR">
              <a:solidFill>
                <a:srgbClr val="D2D2D2"/>
              </a:solidFill>
            </a:endParaRPr>
          </a:p>
        </p:txBody>
      </p:sp>
    </p:spTree>
    <p:extLst>
      <p:ext uri="{BB962C8B-B14F-4D97-AF65-F5344CB8AC3E}">
        <p14:creationId xmlns:p14="http://schemas.microsoft.com/office/powerpoint/2010/main" val="3754001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3"/>
          <p:cNvSpPr>
            <a:spLocks noGrp="1"/>
          </p:cNvSpPr>
          <p:nvPr>
            <p:ph type="dt" sz="half" idx="10"/>
          </p:nvPr>
        </p:nvSpPr>
        <p:spPr/>
        <p:txBody>
          <a:bodyPr/>
          <a:lstStyle>
            <a:lvl1pPr>
              <a:defRPr/>
            </a:lvl1pPr>
          </a:lstStyle>
          <a:p>
            <a:fld id="{991DAA78-4D29-4D99-B8F0-0E40ED6920C2}" type="datetime1">
              <a:rPr lang="el-GR">
                <a:solidFill>
                  <a:srgbClr val="D2D2D2"/>
                </a:solidFill>
              </a:rPr>
              <a:pPr/>
              <a:t>20/4/2012</a:t>
            </a:fld>
            <a:endParaRPr lang="el-GR">
              <a:solidFill>
                <a:srgbClr val="D2D2D2"/>
              </a:solidFill>
            </a:endParaRPr>
          </a:p>
        </p:txBody>
      </p:sp>
      <p:sp>
        <p:nvSpPr>
          <p:cNvPr id="3" name="Footer Placeholder 9"/>
          <p:cNvSpPr>
            <a:spLocks noGrp="1"/>
          </p:cNvSpPr>
          <p:nvPr>
            <p:ph type="ftr" sz="quarter" idx="11"/>
          </p:nvPr>
        </p:nvSpPr>
        <p:spPr/>
        <p:txBody>
          <a:bodyPr/>
          <a:lstStyle>
            <a:lvl1pPr>
              <a:defRPr/>
            </a:lvl1pPr>
          </a:lstStyle>
          <a:p>
            <a:pPr>
              <a:defRPr/>
            </a:pPr>
            <a:endParaRPr lang="el-GR">
              <a:solidFill>
                <a:srgbClr val="D2D2D2"/>
              </a:solidFill>
            </a:endParaRPr>
          </a:p>
        </p:txBody>
      </p:sp>
      <p:sp>
        <p:nvSpPr>
          <p:cNvPr id="4" name="Slide Number Placeholder 21"/>
          <p:cNvSpPr>
            <a:spLocks noGrp="1"/>
          </p:cNvSpPr>
          <p:nvPr>
            <p:ph type="sldNum" sz="quarter" idx="12"/>
          </p:nvPr>
        </p:nvSpPr>
        <p:spPr/>
        <p:txBody>
          <a:bodyPr/>
          <a:lstStyle>
            <a:lvl1pPr>
              <a:defRPr/>
            </a:lvl1pPr>
          </a:lstStyle>
          <a:p>
            <a:fld id="{0F0D6385-FF53-41EB-9A28-9362D2DD6282}" type="slidenum">
              <a:rPr lang="el-GR">
                <a:solidFill>
                  <a:srgbClr val="D2D2D2"/>
                </a:solidFill>
              </a:rPr>
              <a:pPr/>
              <a:t>‹#›</a:t>
            </a:fld>
            <a:endParaRPr lang="el-GR">
              <a:solidFill>
                <a:srgbClr val="D2D2D2"/>
              </a:solidFill>
            </a:endParaRPr>
          </a:p>
        </p:txBody>
      </p:sp>
    </p:spTree>
    <p:extLst>
      <p:ext uri="{BB962C8B-B14F-4D97-AF65-F5344CB8AC3E}">
        <p14:creationId xmlns:p14="http://schemas.microsoft.com/office/powerpoint/2010/main" val="3713141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2"/>
          </p:nvPr>
        </p:nvSpPr>
        <p:spPr>
          <a:xfrm>
            <a:off x="6781800" y="1600200"/>
            <a:ext cx="1984248" cy="3733800"/>
          </a:xfrm>
        </p:spPr>
        <p:txBody>
          <a:bodyPr/>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smtClean="0"/>
              <a:t>Click to edit Master title style</a:t>
            </a:r>
            <a:endParaRPr lang="en-US"/>
          </a:p>
        </p:txBody>
      </p:sp>
      <p:sp>
        <p:nvSpPr>
          <p:cNvPr id="5" name="Date Placeholder 23"/>
          <p:cNvSpPr>
            <a:spLocks noGrp="1"/>
          </p:cNvSpPr>
          <p:nvPr>
            <p:ph type="dt" sz="half" idx="10"/>
          </p:nvPr>
        </p:nvSpPr>
        <p:spPr/>
        <p:txBody>
          <a:bodyPr/>
          <a:lstStyle>
            <a:lvl1pPr>
              <a:defRPr/>
            </a:lvl1pPr>
          </a:lstStyle>
          <a:p>
            <a:fld id="{8FFA14F2-54AD-4F8A-AEF8-7E5E0954C067}" type="datetime1">
              <a:rPr lang="el-GR">
                <a:solidFill>
                  <a:srgbClr val="D2D2D2"/>
                </a:solidFill>
              </a:rPr>
              <a:pPr/>
              <a:t>20/4/2012</a:t>
            </a:fld>
            <a:endParaRPr lang="el-GR">
              <a:solidFill>
                <a:srgbClr val="D2D2D2"/>
              </a:solidFill>
            </a:endParaRPr>
          </a:p>
        </p:txBody>
      </p:sp>
      <p:sp>
        <p:nvSpPr>
          <p:cNvPr id="6" name="Footer Placeholder 9"/>
          <p:cNvSpPr>
            <a:spLocks noGrp="1"/>
          </p:cNvSpPr>
          <p:nvPr>
            <p:ph type="ftr" sz="quarter" idx="11"/>
          </p:nvPr>
        </p:nvSpPr>
        <p:spPr/>
        <p:txBody>
          <a:bodyPr/>
          <a:lstStyle>
            <a:lvl1pPr>
              <a:defRPr/>
            </a:lvl1pPr>
          </a:lstStyle>
          <a:p>
            <a:pPr>
              <a:defRPr/>
            </a:pPr>
            <a:endParaRPr lang="el-GR">
              <a:solidFill>
                <a:srgbClr val="D2D2D2"/>
              </a:solidFill>
            </a:endParaRPr>
          </a:p>
        </p:txBody>
      </p:sp>
      <p:sp>
        <p:nvSpPr>
          <p:cNvPr id="7" name="Slide Number Placeholder 21"/>
          <p:cNvSpPr>
            <a:spLocks noGrp="1"/>
          </p:cNvSpPr>
          <p:nvPr>
            <p:ph type="sldNum" sz="quarter" idx="12"/>
          </p:nvPr>
        </p:nvSpPr>
        <p:spPr/>
        <p:txBody>
          <a:bodyPr/>
          <a:lstStyle>
            <a:lvl1pPr>
              <a:defRPr/>
            </a:lvl1pPr>
          </a:lstStyle>
          <a:p>
            <a:fld id="{079C5D38-3C08-4E8A-98E0-6F6FA5D5A806}" type="slidenum">
              <a:rPr lang="el-GR">
                <a:solidFill>
                  <a:srgbClr val="D2D2D2"/>
                </a:solidFill>
              </a:rPr>
              <a:pPr/>
              <a:t>‹#›</a:t>
            </a:fld>
            <a:endParaRPr lang="el-GR">
              <a:solidFill>
                <a:srgbClr val="D2D2D2"/>
              </a:solidFill>
            </a:endParaRPr>
          </a:p>
        </p:txBody>
      </p:sp>
    </p:spTree>
    <p:extLst>
      <p:ext uri="{BB962C8B-B14F-4D97-AF65-F5344CB8AC3E}">
        <p14:creationId xmlns:p14="http://schemas.microsoft.com/office/powerpoint/2010/main" val="4290578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smtClean="0"/>
              <a:t>Click to edit Master title style</a:t>
            </a:r>
            <a:endParaRPr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normAutofit/>
          </a:bodyPr>
          <a:lstStyle>
            <a:lvl1pPr marL="0" indent="0">
              <a:buNone/>
              <a:defRPr sz="3200">
                <a:solidFill>
                  <a:schemeClr val="bg1"/>
                </a:solidFill>
              </a:defRPr>
            </a:lvl1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6629400" y="1600200"/>
            <a:ext cx="2057400" cy="4419600"/>
          </a:xfrm>
        </p:spPr>
        <p:txBody>
          <a:bodyPr/>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23"/>
          <p:cNvSpPr>
            <a:spLocks noGrp="1"/>
          </p:cNvSpPr>
          <p:nvPr>
            <p:ph type="dt" sz="half" idx="10"/>
          </p:nvPr>
        </p:nvSpPr>
        <p:spPr/>
        <p:txBody>
          <a:bodyPr/>
          <a:lstStyle>
            <a:lvl1pPr>
              <a:defRPr/>
            </a:lvl1pPr>
          </a:lstStyle>
          <a:p>
            <a:fld id="{CEE81262-DB00-461A-B279-34139A10B42B}" type="datetime1">
              <a:rPr lang="el-GR">
                <a:solidFill>
                  <a:srgbClr val="D2D2D2"/>
                </a:solidFill>
              </a:rPr>
              <a:pPr/>
              <a:t>20/4/2012</a:t>
            </a:fld>
            <a:endParaRPr lang="el-GR">
              <a:solidFill>
                <a:srgbClr val="D2D2D2"/>
              </a:solidFill>
            </a:endParaRPr>
          </a:p>
        </p:txBody>
      </p:sp>
      <p:sp>
        <p:nvSpPr>
          <p:cNvPr id="6" name="Footer Placeholder 9"/>
          <p:cNvSpPr>
            <a:spLocks noGrp="1"/>
          </p:cNvSpPr>
          <p:nvPr>
            <p:ph type="ftr" sz="quarter" idx="11"/>
          </p:nvPr>
        </p:nvSpPr>
        <p:spPr/>
        <p:txBody>
          <a:bodyPr/>
          <a:lstStyle>
            <a:lvl1pPr>
              <a:defRPr/>
            </a:lvl1pPr>
          </a:lstStyle>
          <a:p>
            <a:pPr>
              <a:defRPr/>
            </a:pPr>
            <a:endParaRPr lang="el-GR">
              <a:solidFill>
                <a:srgbClr val="D2D2D2"/>
              </a:solidFill>
            </a:endParaRPr>
          </a:p>
        </p:txBody>
      </p:sp>
      <p:sp>
        <p:nvSpPr>
          <p:cNvPr id="7" name="Slide Number Placeholder 21"/>
          <p:cNvSpPr>
            <a:spLocks noGrp="1"/>
          </p:cNvSpPr>
          <p:nvPr>
            <p:ph type="sldNum" sz="quarter" idx="12"/>
          </p:nvPr>
        </p:nvSpPr>
        <p:spPr/>
        <p:txBody>
          <a:bodyPr/>
          <a:lstStyle>
            <a:lvl1pPr>
              <a:defRPr/>
            </a:lvl1pPr>
          </a:lstStyle>
          <a:p>
            <a:fld id="{00564F46-E317-44B6-A610-48A43A6E9FE7}" type="slidenum">
              <a:rPr lang="el-GR">
                <a:solidFill>
                  <a:srgbClr val="D2D2D2"/>
                </a:solidFill>
              </a:rPr>
              <a:pPr/>
              <a:t>‹#›</a:t>
            </a:fld>
            <a:endParaRPr lang="el-GR">
              <a:solidFill>
                <a:srgbClr val="D2D2D2"/>
              </a:solidFill>
            </a:endParaRPr>
          </a:p>
        </p:txBody>
      </p:sp>
    </p:spTree>
    <p:extLst>
      <p:ext uri="{BB962C8B-B14F-4D97-AF65-F5344CB8AC3E}">
        <p14:creationId xmlns:p14="http://schemas.microsoft.com/office/powerpoint/2010/main" val="3029093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Text Placeholder 8"/>
          <p:cNvSpPr>
            <a:spLocks noGrp="1"/>
          </p:cNvSpPr>
          <p:nvPr>
            <p:ph type="body" idx="1"/>
          </p:nvPr>
        </p:nvSpPr>
        <p:spPr bwMode="auto">
          <a:xfrm>
            <a:off x="457200" y="1447800"/>
            <a:ext cx="8229600" cy="467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 name="Date Placeholder 23"/>
          <p:cNvSpPr>
            <a:spLocks noGrp="1"/>
          </p:cNvSpPr>
          <p:nvPr>
            <p:ph type="dt" sz="half" idx="2"/>
          </p:nvPr>
        </p:nvSpPr>
        <p:spPr>
          <a:xfrm>
            <a:off x="5791200" y="6203950"/>
            <a:ext cx="2590800" cy="384175"/>
          </a:xfrm>
          <a:prstGeom prst="rect">
            <a:avLst/>
          </a:prstGeom>
        </p:spPr>
        <p:txBody>
          <a:bodyPr vert="horz" wrap="square" lIns="91440" tIns="45720" rIns="91440" bIns="45720" numCol="1" anchor="ctr" anchorCtr="0" compatLnSpc="1">
            <a:prstTxWarp prst="textNoShape">
              <a:avLst/>
            </a:prstTxWarp>
          </a:bodyPr>
          <a:lstStyle>
            <a:lvl1pPr>
              <a:defRPr sz="1200">
                <a:solidFill>
                  <a:schemeClr val="tx2"/>
                </a:solidFill>
                <a:latin typeface="Constantia" charset="0"/>
              </a:defRPr>
            </a:lvl1pPr>
          </a:lstStyle>
          <a:p>
            <a:pPr fontAlgn="base">
              <a:spcBef>
                <a:spcPct val="0"/>
              </a:spcBef>
              <a:spcAft>
                <a:spcPct val="0"/>
              </a:spcAft>
            </a:pPr>
            <a:fld id="{DF06FE4F-0FB2-48F9-A4D8-89CE403993E6}" type="datetime1">
              <a:rPr lang="el-GR">
                <a:solidFill>
                  <a:srgbClr val="D2D2D2"/>
                </a:solidFill>
                <a:ea typeface="ＭＳ Ｐゴシック" charset="-128"/>
              </a:rPr>
              <a:pPr fontAlgn="base">
                <a:spcBef>
                  <a:spcPct val="0"/>
                </a:spcBef>
                <a:spcAft>
                  <a:spcPct val="0"/>
                </a:spcAft>
              </a:pPr>
              <a:t>20/4/2012</a:t>
            </a:fld>
            <a:endParaRPr lang="el-GR">
              <a:solidFill>
                <a:srgbClr val="D2D2D2"/>
              </a:solidFill>
              <a:ea typeface="ＭＳ Ｐゴシック" charset="-128"/>
            </a:endParaRPr>
          </a:p>
        </p:txBody>
      </p:sp>
      <p:sp>
        <p:nvSpPr>
          <p:cNvPr id="10" name="Footer Placeholder 9"/>
          <p:cNvSpPr>
            <a:spLocks noGrp="1"/>
          </p:cNvSpPr>
          <p:nvPr>
            <p:ph type="ftr" sz="quarter" idx="3"/>
          </p:nvPr>
        </p:nvSpPr>
        <p:spPr>
          <a:xfrm>
            <a:off x="2133600" y="6203950"/>
            <a:ext cx="3581400" cy="384175"/>
          </a:xfrm>
          <a:prstGeom prst="rect">
            <a:avLst/>
          </a:prstGeom>
        </p:spPr>
        <p:txBody>
          <a:bodyPr vert="horz" wrap="square" lIns="91440" tIns="45720" rIns="91440" bIns="45720" numCol="1" anchor="ctr" anchorCtr="0" compatLnSpc="1">
            <a:prstTxWarp prst="textNoShape">
              <a:avLst/>
            </a:prstTxWarp>
          </a:bodyPr>
          <a:lstStyle>
            <a:lvl1pPr algn="r">
              <a:defRPr sz="1200">
                <a:solidFill>
                  <a:schemeClr val="tx2"/>
                </a:solidFill>
                <a:latin typeface="Constantia" pitchFamily="18" charset="0"/>
                <a:ea typeface="+mn-ea"/>
              </a:defRPr>
            </a:lvl1pPr>
          </a:lstStyle>
          <a:p>
            <a:pPr fontAlgn="base">
              <a:spcBef>
                <a:spcPct val="0"/>
              </a:spcBef>
              <a:spcAft>
                <a:spcPct val="0"/>
              </a:spcAft>
              <a:defRPr/>
            </a:pPr>
            <a:endParaRPr lang="el-GR">
              <a:solidFill>
                <a:srgbClr val="D2D2D2"/>
              </a:solidFill>
            </a:endParaRPr>
          </a:p>
        </p:txBody>
      </p:sp>
      <p:sp>
        <p:nvSpPr>
          <p:cNvPr id="22" name="Slide Number Placeholder 21"/>
          <p:cNvSpPr>
            <a:spLocks noGrp="1"/>
          </p:cNvSpPr>
          <p:nvPr>
            <p:ph type="sldNum" sz="quarter" idx="4"/>
          </p:nvPr>
        </p:nvSpPr>
        <p:spPr>
          <a:xfrm>
            <a:off x="8410575" y="6181725"/>
            <a:ext cx="609600" cy="457200"/>
          </a:xfrm>
          <a:prstGeom prst="rect">
            <a:avLst/>
          </a:prstGeom>
          <a:noFill/>
        </p:spPr>
        <p:txBody>
          <a:bodyPr vert="horz" wrap="square" lIns="0" tIns="0" rIns="0" bIns="0" numCol="1" anchor="ctr" anchorCtr="0" compatLnSpc="1">
            <a:prstTxWarp prst="textNoShape">
              <a:avLst/>
            </a:prstTxWarp>
            <a:noAutofit/>
          </a:bodyPr>
          <a:lstStyle>
            <a:lvl1pPr algn="ctr">
              <a:defRPr sz="1600">
                <a:solidFill>
                  <a:schemeClr val="tx2"/>
                </a:solidFill>
                <a:latin typeface="Constantia" charset="0"/>
              </a:defRPr>
            </a:lvl1pPr>
          </a:lstStyle>
          <a:p>
            <a:pPr fontAlgn="base">
              <a:spcBef>
                <a:spcPct val="0"/>
              </a:spcBef>
              <a:spcAft>
                <a:spcPct val="0"/>
              </a:spcAft>
            </a:pPr>
            <a:fld id="{546721A0-E570-42F8-8F35-15F414A092CB}" type="slidenum">
              <a:rPr lang="el-GR">
                <a:solidFill>
                  <a:srgbClr val="D2D2D2"/>
                </a:solidFill>
                <a:ea typeface="ＭＳ Ｐゴシック" charset="-128"/>
              </a:rPr>
              <a:pPr fontAlgn="base">
                <a:spcBef>
                  <a:spcPct val="0"/>
                </a:spcBef>
                <a:spcAft>
                  <a:spcPct val="0"/>
                </a:spcAft>
              </a:pPr>
              <a:t>‹#›</a:t>
            </a:fld>
            <a:endParaRPr lang="el-GR">
              <a:solidFill>
                <a:srgbClr val="D2D2D2"/>
              </a:solidFill>
              <a:ea typeface="ＭＳ Ｐゴシック" charset="-128"/>
            </a:endParaRPr>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en-US" smtClean="0"/>
              <a:t>Click to edit Master title style</a:t>
            </a:r>
            <a:endParaRPr lang="en-US"/>
          </a:p>
        </p:txBody>
      </p:sp>
    </p:spTree>
    <p:extLst>
      <p:ext uri="{BB962C8B-B14F-4D97-AF65-F5344CB8AC3E}">
        <p14:creationId xmlns:p14="http://schemas.microsoft.com/office/powerpoint/2010/main" val="2890867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lang="en-US" sz="420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ＭＳ Ｐゴシック" charset="-128"/>
          <a:cs typeface="ＭＳ Ｐゴシック" charset="-128"/>
        </a:defRPr>
      </a:lvl1pPr>
      <a:lvl2pPr algn="l" rtl="0" eaLnBrk="0" fontAlgn="base" hangingPunct="0">
        <a:spcBef>
          <a:spcPct val="0"/>
        </a:spcBef>
        <a:spcAft>
          <a:spcPct val="0"/>
        </a:spcAft>
        <a:defRPr sz="4200">
          <a:solidFill>
            <a:srgbClr val="F9F9F9"/>
          </a:solidFill>
          <a:latin typeface="Constantia" pitchFamily="18" charset="0"/>
          <a:ea typeface="ＭＳ Ｐゴシック" charset="-128"/>
          <a:cs typeface="ＭＳ Ｐゴシック" charset="-128"/>
        </a:defRPr>
      </a:lvl2pPr>
      <a:lvl3pPr algn="l" rtl="0" eaLnBrk="0" fontAlgn="base" hangingPunct="0">
        <a:spcBef>
          <a:spcPct val="0"/>
        </a:spcBef>
        <a:spcAft>
          <a:spcPct val="0"/>
        </a:spcAft>
        <a:defRPr sz="4200">
          <a:solidFill>
            <a:srgbClr val="F9F9F9"/>
          </a:solidFill>
          <a:latin typeface="Constantia" pitchFamily="18" charset="0"/>
          <a:ea typeface="ＭＳ Ｐゴシック" charset="-128"/>
          <a:cs typeface="ＭＳ Ｐゴシック" charset="-128"/>
        </a:defRPr>
      </a:lvl3pPr>
      <a:lvl4pPr algn="l" rtl="0" eaLnBrk="0" fontAlgn="base" hangingPunct="0">
        <a:spcBef>
          <a:spcPct val="0"/>
        </a:spcBef>
        <a:spcAft>
          <a:spcPct val="0"/>
        </a:spcAft>
        <a:defRPr sz="4200">
          <a:solidFill>
            <a:srgbClr val="F9F9F9"/>
          </a:solidFill>
          <a:latin typeface="Constantia" pitchFamily="18" charset="0"/>
          <a:ea typeface="ＭＳ Ｐゴシック" charset="-128"/>
          <a:cs typeface="ＭＳ Ｐゴシック" charset="-128"/>
        </a:defRPr>
      </a:lvl4pPr>
      <a:lvl5pPr algn="l" rtl="0" eaLnBrk="0" fontAlgn="base" hangingPunct="0">
        <a:spcBef>
          <a:spcPct val="0"/>
        </a:spcBef>
        <a:spcAft>
          <a:spcPct val="0"/>
        </a:spcAft>
        <a:defRPr sz="4200">
          <a:solidFill>
            <a:srgbClr val="F9F9F9"/>
          </a:solidFill>
          <a:latin typeface="Constantia" pitchFamily="18" charset="0"/>
          <a:ea typeface="ＭＳ Ｐゴシック" charset="-128"/>
          <a:cs typeface="ＭＳ Ｐゴシック" charset="-128"/>
        </a:defRPr>
      </a:lvl5pPr>
      <a:lvl6pPr marL="457200" algn="l" rtl="0" fontAlgn="base">
        <a:spcBef>
          <a:spcPct val="0"/>
        </a:spcBef>
        <a:spcAft>
          <a:spcPct val="0"/>
        </a:spcAft>
        <a:defRPr sz="4200">
          <a:solidFill>
            <a:srgbClr val="F9F9F9"/>
          </a:solidFill>
          <a:latin typeface="Constantia" pitchFamily="18" charset="0"/>
        </a:defRPr>
      </a:lvl6pPr>
      <a:lvl7pPr marL="914400" algn="l" rtl="0" fontAlgn="base">
        <a:spcBef>
          <a:spcPct val="0"/>
        </a:spcBef>
        <a:spcAft>
          <a:spcPct val="0"/>
        </a:spcAft>
        <a:defRPr sz="4200">
          <a:solidFill>
            <a:srgbClr val="F9F9F9"/>
          </a:solidFill>
          <a:latin typeface="Constantia" pitchFamily="18" charset="0"/>
        </a:defRPr>
      </a:lvl7pPr>
      <a:lvl8pPr marL="1371600" algn="l" rtl="0" fontAlgn="base">
        <a:spcBef>
          <a:spcPct val="0"/>
        </a:spcBef>
        <a:spcAft>
          <a:spcPct val="0"/>
        </a:spcAft>
        <a:defRPr sz="4200">
          <a:solidFill>
            <a:srgbClr val="F9F9F9"/>
          </a:solidFill>
          <a:latin typeface="Constantia" pitchFamily="18" charset="0"/>
        </a:defRPr>
      </a:lvl8pPr>
      <a:lvl9pPr marL="1828800" algn="l" rtl="0" fontAlgn="base">
        <a:spcBef>
          <a:spcPct val="0"/>
        </a:spcBef>
        <a:spcAft>
          <a:spcPct val="0"/>
        </a:spcAft>
        <a:defRPr sz="4200">
          <a:solidFill>
            <a:srgbClr val="F9F9F9"/>
          </a:solidFill>
          <a:latin typeface="Constantia" pitchFamily="18" charset="0"/>
        </a:defRPr>
      </a:lvl9pPr>
    </p:titleStyle>
    <p:bodyStyle>
      <a:lvl1pPr marL="273050" indent="-273050" algn="l" rtl="0" eaLnBrk="0" fontAlgn="base" hangingPunct="0">
        <a:spcBef>
          <a:spcPts val="600"/>
        </a:spcBef>
        <a:spcAft>
          <a:spcPct val="0"/>
        </a:spcAft>
        <a:buClr>
          <a:schemeClr val="accent2"/>
        </a:buClr>
        <a:buSzPct val="85000"/>
        <a:buFont typeface="Wingdings 2" charset="2"/>
        <a:buChar char=""/>
        <a:defRPr sz="2600" kern="1200">
          <a:solidFill>
            <a:schemeClr val="tx1"/>
          </a:solidFill>
          <a:latin typeface="+mn-lt"/>
          <a:ea typeface="ＭＳ Ｐゴシック" charset="-128"/>
          <a:cs typeface="ＭＳ Ｐゴシック" charset="-128"/>
        </a:defRPr>
      </a:lvl1pPr>
      <a:lvl2pPr marL="639763" indent="-273050" algn="l" rtl="0" eaLnBrk="0" fontAlgn="base" hangingPunct="0">
        <a:spcBef>
          <a:spcPts val="300"/>
        </a:spcBef>
        <a:spcAft>
          <a:spcPct val="0"/>
        </a:spcAft>
        <a:buClr>
          <a:srgbClr val="C9004D"/>
        </a:buClr>
        <a:buSzPct val="85000"/>
        <a:buFont typeface="Wingdings 2" charset="2"/>
        <a:buChar char=""/>
        <a:defRPr sz="2400" kern="1200">
          <a:solidFill>
            <a:schemeClr val="tx2"/>
          </a:solidFill>
          <a:latin typeface="+mn-lt"/>
          <a:ea typeface="ＭＳ Ｐゴシック" charset="-128"/>
          <a:cs typeface="+mn-cs"/>
        </a:defRPr>
      </a:lvl2pPr>
      <a:lvl3pPr marL="1004888" indent="-228600" algn="l" rtl="0" eaLnBrk="0" fontAlgn="base" hangingPunct="0">
        <a:spcBef>
          <a:spcPts val="300"/>
        </a:spcBef>
        <a:spcAft>
          <a:spcPct val="0"/>
        </a:spcAft>
        <a:buClr>
          <a:srgbClr val="A7003F"/>
        </a:buClr>
        <a:buSzPct val="85000"/>
        <a:buFont typeface="Wingdings 2" charset="2"/>
        <a:buChar char=""/>
        <a:defRPr sz="2100" kern="1200">
          <a:solidFill>
            <a:schemeClr val="tx1"/>
          </a:solidFill>
          <a:latin typeface="+mn-lt"/>
          <a:ea typeface="ＭＳ Ｐゴシック" charset="-128"/>
          <a:cs typeface="+mn-cs"/>
        </a:defRPr>
      </a:lvl3pPr>
      <a:lvl4pPr marL="1279525" indent="-228600" algn="l" rtl="0" eaLnBrk="0" fontAlgn="base" hangingPunct="0">
        <a:spcBef>
          <a:spcPts val="300"/>
        </a:spcBef>
        <a:spcAft>
          <a:spcPct val="0"/>
        </a:spcAft>
        <a:buClr>
          <a:srgbClr val="C9004D"/>
        </a:buClr>
        <a:buSzPct val="85000"/>
        <a:buFont typeface="Wingdings 2" charset="2"/>
        <a:buChar char=""/>
        <a:defRPr sz="1900" kern="1200">
          <a:solidFill>
            <a:schemeClr val="tx1"/>
          </a:solidFill>
          <a:latin typeface="+mn-lt"/>
          <a:ea typeface="ＭＳ Ｐゴシック" charset="-128"/>
          <a:cs typeface="+mn-cs"/>
        </a:defRPr>
      </a:lvl4pPr>
      <a:lvl5pPr marL="1554163" indent="-228600" algn="l" rtl="0" eaLnBrk="0" fontAlgn="base" hangingPunct="0">
        <a:spcBef>
          <a:spcPts val="338"/>
        </a:spcBef>
        <a:spcAft>
          <a:spcPct val="0"/>
        </a:spcAft>
        <a:buClr>
          <a:srgbClr val="C9004D"/>
        </a:buClr>
        <a:buSzPct val="85000"/>
        <a:buFont typeface="Wingdings 2" charset="2"/>
        <a:buChar char=""/>
        <a:defRPr sz="1600" kern="1200">
          <a:solidFill>
            <a:schemeClr val="tx1"/>
          </a:solidFill>
          <a:latin typeface="+mn-lt"/>
          <a:ea typeface="ＭＳ Ｐゴシック" charset="-128"/>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4.wmf"/></Relationships>
</file>

<file path=ppt/slides/_rels/slide11.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9.gif"/><Relationship Id="rId5" Type="http://schemas.openxmlformats.org/officeDocument/2006/relationships/image" Target="../media/image8.png"/><Relationship Id="rId4" Type="http://schemas.openxmlformats.org/officeDocument/2006/relationships/image" Target="../media/image7.png"/></Relationships>
</file>

<file path=ppt/slides/_rels/slide2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5" name="Rounded Rectangle 4"/>
          <p:cNvSpPr/>
          <p:nvPr/>
        </p:nvSpPr>
        <p:spPr>
          <a:xfrm>
            <a:off x="1651720" y="1066800"/>
            <a:ext cx="6120680" cy="2292350"/>
          </a:xfrm>
          <a:prstGeom prst="roundRect">
            <a:avLst/>
          </a:prstGeom>
          <a:solidFill>
            <a:schemeClr val="accent6">
              <a:lumMod val="40000"/>
              <a:lumOff val="60000"/>
            </a:schemeClr>
          </a:solidFill>
        </p:spPr>
        <p:style>
          <a:lnRef idx="3">
            <a:schemeClr val="lt1"/>
          </a:lnRef>
          <a:fillRef idx="1">
            <a:schemeClr val="accent5"/>
          </a:fillRef>
          <a:effectRef idx="1">
            <a:schemeClr val="accent5"/>
          </a:effectRef>
          <a:fontRef idx="minor">
            <a:schemeClr val="lt1"/>
          </a:fontRef>
        </p:style>
        <p:txBody>
          <a:bodyPr anchor="ctr">
            <a:scene3d>
              <a:camera prst="orthographicFront"/>
              <a:lightRig rig="threePt" dir="t"/>
            </a:scene3d>
            <a:sp3d extrusionH="57150">
              <a:bevelT w="38100" h="38100"/>
            </a:sp3d>
          </a:bodyPr>
          <a:lstStyle/>
          <a:p>
            <a:pPr algn="ctr" fontAlgn="base">
              <a:spcBef>
                <a:spcPct val="0"/>
              </a:spcBef>
              <a:spcAft>
                <a:spcPct val="0"/>
              </a:spcAft>
              <a:defRPr/>
            </a:pPr>
            <a:r>
              <a:rPr lang="el-GR" b="1" dirty="0">
                <a:solidFill>
                  <a:srgbClr val="00349E">
                    <a:lumMod val="75000"/>
                  </a:srgbClr>
                </a:solidFill>
              </a:rPr>
              <a:t>ΤΜΗΜΑ ΠΛΗΡΟΦΟΡΙΚΗΣ</a:t>
            </a:r>
          </a:p>
          <a:p>
            <a:pPr algn="ctr" fontAlgn="base">
              <a:spcBef>
                <a:spcPct val="0"/>
              </a:spcBef>
              <a:spcAft>
                <a:spcPct val="0"/>
              </a:spcAft>
              <a:defRPr/>
            </a:pPr>
            <a:endParaRPr lang="el-GR" b="1" dirty="0">
              <a:solidFill>
                <a:srgbClr val="00349E">
                  <a:lumMod val="75000"/>
                </a:srgbClr>
              </a:solidFill>
            </a:endParaRPr>
          </a:p>
          <a:p>
            <a:pPr algn="ctr" fontAlgn="base">
              <a:spcBef>
                <a:spcPct val="0"/>
              </a:spcBef>
              <a:spcAft>
                <a:spcPct val="0"/>
              </a:spcAft>
              <a:defRPr/>
            </a:pPr>
            <a:r>
              <a:rPr lang="el-GR" b="1" dirty="0" smtClean="0">
                <a:solidFill>
                  <a:srgbClr val="00349E">
                    <a:lumMod val="75000"/>
                  </a:srgbClr>
                </a:solidFill>
              </a:rPr>
              <a:t>ΕΠΛ</a:t>
            </a:r>
            <a:r>
              <a:rPr lang="en-US" b="1" dirty="0" smtClean="0">
                <a:solidFill>
                  <a:srgbClr val="00349E">
                    <a:lumMod val="75000"/>
                  </a:srgbClr>
                </a:solidFill>
              </a:rPr>
              <a:t>602</a:t>
            </a:r>
            <a:endParaRPr lang="el-GR" b="1" dirty="0">
              <a:solidFill>
                <a:srgbClr val="00349E">
                  <a:lumMod val="75000"/>
                </a:srgbClr>
              </a:solidFill>
            </a:endParaRPr>
          </a:p>
          <a:p>
            <a:pPr algn="ctr" fontAlgn="base">
              <a:spcBef>
                <a:spcPct val="0"/>
              </a:spcBef>
              <a:spcAft>
                <a:spcPct val="0"/>
              </a:spcAft>
              <a:defRPr/>
            </a:pPr>
            <a:endParaRPr lang="el-GR" b="1" dirty="0">
              <a:solidFill>
                <a:srgbClr val="00349E">
                  <a:lumMod val="75000"/>
                </a:srgbClr>
              </a:solidFill>
            </a:endParaRPr>
          </a:p>
          <a:p>
            <a:pPr algn="ctr" fontAlgn="base">
              <a:spcBef>
                <a:spcPct val="0"/>
              </a:spcBef>
              <a:spcAft>
                <a:spcPct val="0"/>
              </a:spcAft>
              <a:defRPr/>
            </a:pPr>
            <a:r>
              <a:rPr lang="el-GR" b="1" dirty="0" smtClean="0">
                <a:solidFill>
                  <a:srgbClr val="00349E">
                    <a:lumMod val="75000"/>
                  </a:srgbClr>
                </a:solidFill>
              </a:rPr>
              <a:t>ΠΑΡΟΥΣΙΑΣΗ ΤΕΛΙΚΟΥ </a:t>
            </a:r>
            <a:r>
              <a:rPr lang="en-US" b="1" dirty="0" smtClean="0">
                <a:solidFill>
                  <a:srgbClr val="00349E">
                    <a:lumMod val="75000"/>
                  </a:srgbClr>
                </a:solidFill>
              </a:rPr>
              <a:t>PROJECT</a:t>
            </a:r>
            <a:endParaRPr lang="el-GR" b="1" dirty="0">
              <a:solidFill>
                <a:srgbClr val="00349E">
                  <a:lumMod val="75000"/>
                </a:srgbClr>
              </a:solidFill>
            </a:endParaRPr>
          </a:p>
          <a:p>
            <a:pPr algn="ctr" fontAlgn="base">
              <a:spcBef>
                <a:spcPct val="0"/>
              </a:spcBef>
              <a:spcAft>
                <a:spcPct val="0"/>
              </a:spcAft>
              <a:defRPr/>
            </a:pPr>
            <a:endParaRPr lang="el-GR" b="1" dirty="0">
              <a:solidFill>
                <a:srgbClr val="00349E">
                  <a:lumMod val="75000"/>
                </a:srgbClr>
              </a:solidFill>
            </a:endParaRPr>
          </a:p>
          <a:p>
            <a:pPr algn="ctr" fontAlgn="base">
              <a:spcBef>
                <a:spcPct val="0"/>
              </a:spcBef>
              <a:spcAft>
                <a:spcPct val="0"/>
              </a:spcAft>
              <a:defRPr/>
            </a:pPr>
            <a:r>
              <a:rPr lang="en-GB" sz="2000" b="1" dirty="0" smtClean="0">
                <a:solidFill>
                  <a:srgbClr val="00349E">
                    <a:lumMod val="75000"/>
                  </a:srgbClr>
                </a:solidFill>
              </a:rPr>
              <a:t>CS </a:t>
            </a:r>
            <a:r>
              <a:rPr lang="en-GB" sz="2000" b="1" dirty="0">
                <a:solidFill>
                  <a:srgbClr val="00349E">
                    <a:lumMod val="75000"/>
                  </a:srgbClr>
                </a:solidFill>
              </a:rPr>
              <a:t>e</a:t>
            </a:r>
            <a:r>
              <a:rPr lang="el-GR" sz="2000" b="1" dirty="0">
                <a:solidFill>
                  <a:srgbClr val="00349E">
                    <a:lumMod val="75000"/>
                  </a:srgbClr>
                </a:solidFill>
              </a:rPr>
              <a:t>-</a:t>
            </a:r>
            <a:r>
              <a:rPr lang="en-GB" sz="2000" b="1" dirty="0" smtClean="0">
                <a:solidFill>
                  <a:srgbClr val="00349E">
                    <a:lumMod val="75000"/>
                  </a:srgbClr>
                </a:solidFill>
              </a:rPr>
              <a:t>advisor</a:t>
            </a:r>
            <a:endParaRPr lang="el-GR" sz="2000" b="1" dirty="0">
              <a:solidFill>
                <a:srgbClr val="00349E">
                  <a:lumMod val="75000"/>
                </a:srgbClr>
              </a:solidFill>
            </a:endParaRPr>
          </a:p>
        </p:txBody>
      </p:sp>
      <p:pic>
        <p:nvPicPr>
          <p:cNvPr id="14339" name="Picture 4" descr="C:\Users\user\Pictures\Teacher_Things\School\man.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50" y="1844675"/>
            <a:ext cx="1425575" cy="486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0" name="Picture 5" descr="Untitled_cop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81488" y="80963"/>
            <a:ext cx="823912" cy="827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a:xfrm>
            <a:off x="2411760" y="3861048"/>
            <a:ext cx="4861793" cy="2304256"/>
          </a:xfrm>
          <a:prstGeom prst="rect">
            <a:avLst/>
          </a:prstGeom>
          <a:effectLst>
            <a:glow rad="228600">
              <a:schemeClr val="accent6">
                <a:satMod val="175000"/>
                <a:alpha val="40000"/>
              </a:schemeClr>
            </a:glow>
            <a:outerShdw blurRad="50800" dist="38100" dir="5400000" algn="t"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anchor="ct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fontAlgn="base" hangingPunct="1">
              <a:spcBef>
                <a:spcPct val="0"/>
              </a:spcBef>
              <a:spcAft>
                <a:spcPct val="0"/>
              </a:spcAft>
            </a:pPr>
            <a:endParaRPr lang="en-US" sz="1800" b="1" u="sng" dirty="0">
              <a:solidFill>
                <a:srgbClr val="002776"/>
              </a:solidFill>
              <a:latin typeface="Constantia" charset="0"/>
            </a:endParaRPr>
          </a:p>
          <a:p>
            <a:pPr eaLnBrk="1" fontAlgn="base" hangingPunct="1">
              <a:spcBef>
                <a:spcPct val="0"/>
              </a:spcBef>
              <a:spcAft>
                <a:spcPct val="0"/>
              </a:spcAft>
            </a:pPr>
            <a:r>
              <a:rPr lang="en-US" sz="1800" b="1" u="sng" dirty="0" smtClean="0">
                <a:solidFill>
                  <a:srgbClr val="002776"/>
                </a:solidFill>
                <a:latin typeface="Constantia" charset="0"/>
              </a:rPr>
              <a:t>                                               </a:t>
            </a:r>
            <a:endParaRPr lang="el-GR" sz="1800" b="1" u="sng" dirty="0">
              <a:solidFill>
                <a:srgbClr val="002776"/>
              </a:solidFill>
              <a:latin typeface="Constantia" charset="0"/>
            </a:endParaRPr>
          </a:p>
          <a:p>
            <a:pPr eaLnBrk="1" fontAlgn="base" hangingPunct="1">
              <a:spcBef>
                <a:spcPct val="0"/>
              </a:spcBef>
              <a:spcAft>
                <a:spcPct val="0"/>
              </a:spcAft>
            </a:pPr>
            <a:endParaRPr lang="el-GR" sz="1800" b="1" u="sng" dirty="0">
              <a:solidFill>
                <a:srgbClr val="002776"/>
              </a:solidFill>
              <a:latin typeface="Constantia" charset="0"/>
            </a:endParaRPr>
          </a:p>
          <a:p>
            <a:pPr eaLnBrk="1" fontAlgn="base" hangingPunct="1">
              <a:spcBef>
                <a:spcPct val="0"/>
              </a:spcBef>
              <a:spcAft>
                <a:spcPct val="0"/>
              </a:spcAft>
            </a:pPr>
            <a:endParaRPr lang="el-GR" sz="1800" b="1" u="sng" dirty="0">
              <a:solidFill>
                <a:srgbClr val="002776"/>
              </a:solidFill>
              <a:latin typeface="Constantia" charset="0"/>
            </a:endParaRPr>
          </a:p>
          <a:p>
            <a:pPr eaLnBrk="1" fontAlgn="base" hangingPunct="1">
              <a:spcBef>
                <a:spcPct val="0"/>
              </a:spcBef>
              <a:spcAft>
                <a:spcPct val="0"/>
              </a:spcAft>
            </a:pPr>
            <a:endParaRPr lang="el-GR" sz="1800" b="1" u="sng" dirty="0">
              <a:solidFill>
                <a:srgbClr val="002776"/>
              </a:solidFill>
              <a:latin typeface="Constantia" charset="0"/>
            </a:endParaRPr>
          </a:p>
          <a:p>
            <a:pPr algn="ctr" eaLnBrk="1" fontAlgn="base" hangingPunct="1">
              <a:spcBef>
                <a:spcPct val="0"/>
              </a:spcBef>
              <a:spcAft>
                <a:spcPct val="0"/>
              </a:spcAft>
            </a:pPr>
            <a:endParaRPr lang="el-GR" sz="1800" b="1" dirty="0" smtClean="0">
              <a:solidFill>
                <a:srgbClr val="002776"/>
              </a:solidFill>
              <a:latin typeface="Times New Roman" charset="0"/>
              <a:cs typeface="Times New Roman" charset="0"/>
            </a:endParaRPr>
          </a:p>
          <a:p>
            <a:pPr algn="ctr" eaLnBrk="1" fontAlgn="base" hangingPunct="1">
              <a:spcBef>
                <a:spcPct val="0"/>
              </a:spcBef>
              <a:spcAft>
                <a:spcPct val="0"/>
              </a:spcAft>
            </a:pPr>
            <a:r>
              <a:rPr lang="el-GR" sz="1800" b="1" dirty="0" smtClean="0">
                <a:solidFill>
                  <a:srgbClr val="002776"/>
                </a:solidFill>
                <a:latin typeface="Times New Roman" charset="0"/>
                <a:cs typeface="Times New Roman" charset="0"/>
              </a:rPr>
              <a:t>Ομάδα </a:t>
            </a:r>
            <a:r>
              <a:rPr lang="el-GR" sz="1800" b="1" dirty="0">
                <a:solidFill>
                  <a:srgbClr val="002776"/>
                </a:solidFill>
                <a:latin typeface="Times New Roman" charset="0"/>
                <a:cs typeface="Times New Roman" charset="0"/>
              </a:rPr>
              <a:t>Φοιτητών</a:t>
            </a:r>
          </a:p>
          <a:p>
            <a:pPr algn="ctr" eaLnBrk="1" fontAlgn="base" hangingPunct="1">
              <a:spcBef>
                <a:spcPct val="0"/>
              </a:spcBef>
              <a:spcAft>
                <a:spcPct val="0"/>
              </a:spcAft>
            </a:pPr>
            <a:endParaRPr lang="el-GR" sz="1200" b="1" u="sng" dirty="0">
              <a:solidFill>
                <a:srgbClr val="002776"/>
              </a:solidFill>
              <a:latin typeface="Times New Roman" charset="0"/>
              <a:cs typeface="Times New Roman" charset="0"/>
            </a:endParaRPr>
          </a:p>
          <a:p>
            <a:pPr eaLnBrk="1" fontAlgn="base" hangingPunct="1">
              <a:spcBef>
                <a:spcPct val="0"/>
              </a:spcBef>
              <a:spcAft>
                <a:spcPct val="0"/>
              </a:spcAft>
              <a:buFont typeface="Wingdings" charset="2"/>
              <a:buChar char=""/>
            </a:pPr>
            <a:r>
              <a:rPr lang="el-GR" sz="1800" dirty="0" err="1">
                <a:solidFill>
                  <a:srgbClr val="002776"/>
                </a:solidFill>
                <a:latin typeface="Times New Roman" charset="0"/>
                <a:cs typeface="Times New Roman" charset="0"/>
              </a:rPr>
              <a:t>Κάρουλλας</a:t>
            </a:r>
            <a:r>
              <a:rPr lang="el-GR" sz="1800" dirty="0">
                <a:solidFill>
                  <a:srgbClr val="002776"/>
                </a:solidFill>
                <a:latin typeface="Times New Roman" charset="0"/>
                <a:cs typeface="Times New Roman" charset="0"/>
              </a:rPr>
              <a:t> Κώστας</a:t>
            </a:r>
          </a:p>
          <a:p>
            <a:pPr eaLnBrk="1" fontAlgn="base" hangingPunct="1">
              <a:spcBef>
                <a:spcPct val="0"/>
              </a:spcBef>
              <a:spcAft>
                <a:spcPct val="0"/>
              </a:spcAft>
            </a:pPr>
            <a:endParaRPr lang="el-GR" sz="1200" dirty="0">
              <a:solidFill>
                <a:srgbClr val="002776"/>
              </a:solidFill>
              <a:latin typeface="Times New Roman" charset="0"/>
              <a:cs typeface="Times New Roman" charset="0"/>
            </a:endParaRPr>
          </a:p>
          <a:p>
            <a:pPr eaLnBrk="1" fontAlgn="base" hangingPunct="1">
              <a:spcBef>
                <a:spcPct val="0"/>
              </a:spcBef>
              <a:spcAft>
                <a:spcPct val="0"/>
              </a:spcAft>
              <a:buFont typeface="Wingdings" charset="2"/>
              <a:buChar char=""/>
            </a:pPr>
            <a:r>
              <a:rPr lang="el-GR" sz="1800" dirty="0">
                <a:solidFill>
                  <a:srgbClr val="002776"/>
                </a:solidFill>
                <a:latin typeface="Times New Roman" charset="0"/>
                <a:cs typeface="Times New Roman" charset="0"/>
              </a:rPr>
              <a:t>Πολυβίου </a:t>
            </a:r>
            <a:r>
              <a:rPr lang="el-GR" sz="1800" dirty="0" err="1">
                <a:solidFill>
                  <a:srgbClr val="002776"/>
                </a:solidFill>
                <a:latin typeface="Times New Roman" charset="0"/>
                <a:cs typeface="Times New Roman" charset="0"/>
              </a:rPr>
              <a:t>Χρυστάλλα</a:t>
            </a:r>
            <a:endParaRPr lang="el-GR" sz="1800" dirty="0">
              <a:solidFill>
                <a:srgbClr val="002776"/>
              </a:solidFill>
              <a:latin typeface="Times New Roman" charset="0"/>
              <a:cs typeface="Times New Roman" charset="0"/>
            </a:endParaRPr>
          </a:p>
          <a:p>
            <a:pPr eaLnBrk="1" fontAlgn="base" hangingPunct="1">
              <a:spcBef>
                <a:spcPct val="0"/>
              </a:spcBef>
              <a:spcAft>
                <a:spcPct val="0"/>
              </a:spcAft>
            </a:pPr>
            <a:endParaRPr lang="el-GR" sz="1200" dirty="0">
              <a:solidFill>
                <a:srgbClr val="002776"/>
              </a:solidFill>
              <a:latin typeface="Times New Roman" charset="0"/>
              <a:cs typeface="Times New Roman" charset="0"/>
            </a:endParaRPr>
          </a:p>
          <a:p>
            <a:pPr eaLnBrk="1" fontAlgn="base" hangingPunct="1">
              <a:spcBef>
                <a:spcPct val="0"/>
              </a:spcBef>
              <a:spcAft>
                <a:spcPct val="0"/>
              </a:spcAft>
              <a:buFont typeface="Wingdings" charset="2"/>
              <a:buChar char=""/>
            </a:pPr>
            <a:r>
              <a:rPr lang="el-GR" sz="1800">
                <a:solidFill>
                  <a:srgbClr val="002776"/>
                </a:solidFill>
                <a:latin typeface="Times New Roman" charset="0"/>
                <a:cs typeface="Times New Roman" charset="0"/>
              </a:rPr>
              <a:t>Στυλιανού </a:t>
            </a:r>
            <a:r>
              <a:rPr lang="el-GR" sz="1800" smtClean="0">
                <a:solidFill>
                  <a:srgbClr val="002776"/>
                </a:solidFill>
                <a:latin typeface="Times New Roman" charset="0"/>
                <a:cs typeface="Times New Roman" charset="0"/>
              </a:rPr>
              <a:t>Στέφανος</a:t>
            </a:r>
            <a:endParaRPr lang="el-GR" sz="1800" dirty="0">
              <a:solidFill>
                <a:srgbClr val="002776"/>
              </a:solidFill>
              <a:latin typeface="Times New Roman" charset="0"/>
              <a:cs typeface="Times New Roman" charset="0"/>
            </a:endParaRPr>
          </a:p>
          <a:p>
            <a:pPr eaLnBrk="1" fontAlgn="base" hangingPunct="1">
              <a:spcBef>
                <a:spcPct val="0"/>
              </a:spcBef>
              <a:spcAft>
                <a:spcPct val="0"/>
              </a:spcAft>
            </a:pPr>
            <a:endParaRPr lang="el-GR" sz="1200" dirty="0">
              <a:solidFill>
                <a:srgbClr val="002776"/>
              </a:solidFill>
              <a:latin typeface="Times New Roman" charset="0"/>
              <a:cs typeface="Times New Roman" charset="0"/>
            </a:endParaRPr>
          </a:p>
          <a:p>
            <a:pPr eaLnBrk="1" fontAlgn="base" hangingPunct="1">
              <a:spcBef>
                <a:spcPct val="0"/>
              </a:spcBef>
              <a:spcAft>
                <a:spcPct val="0"/>
              </a:spcAft>
              <a:buFont typeface="Wingdings" charset="2"/>
              <a:buChar char=""/>
            </a:pPr>
            <a:r>
              <a:rPr lang="el-GR" sz="1800" dirty="0" err="1">
                <a:solidFill>
                  <a:srgbClr val="002776"/>
                </a:solidFill>
                <a:latin typeface="Times New Roman" charset="0"/>
                <a:cs typeface="Times New Roman" charset="0"/>
              </a:rPr>
              <a:t>Τσιάτταλου</a:t>
            </a:r>
            <a:r>
              <a:rPr lang="el-GR" sz="1800" dirty="0">
                <a:solidFill>
                  <a:srgbClr val="002776"/>
                </a:solidFill>
                <a:latin typeface="Times New Roman" charset="0"/>
                <a:cs typeface="Times New Roman" charset="0"/>
              </a:rPr>
              <a:t> </a:t>
            </a:r>
            <a:r>
              <a:rPr lang="el-GR" sz="1800" dirty="0" err="1">
                <a:solidFill>
                  <a:srgbClr val="002776"/>
                </a:solidFill>
                <a:latin typeface="Times New Roman" charset="0"/>
                <a:cs typeface="Times New Roman" charset="0"/>
              </a:rPr>
              <a:t>Αγλα</a:t>
            </a:r>
            <a:r>
              <a:rPr lang="en-US" sz="1800" dirty="0">
                <a:solidFill>
                  <a:srgbClr val="002776"/>
                </a:solidFill>
                <a:latin typeface="Times New Roman" charset="0"/>
                <a:cs typeface="Times New Roman" charset="0"/>
              </a:rPr>
              <a:t>ΐ</a:t>
            </a:r>
            <a:r>
              <a:rPr lang="el-GR" sz="1800" dirty="0">
                <a:solidFill>
                  <a:srgbClr val="002776"/>
                </a:solidFill>
                <a:latin typeface="Times New Roman" charset="0"/>
                <a:cs typeface="Times New Roman" charset="0"/>
              </a:rPr>
              <a:t>α</a:t>
            </a:r>
          </a:p>
          <a:p>
            <a:pPr eaLnBrk="1" fontAlgn="base" hangingPunct="1">
              <a:spcBef>
                <a:spcPct val="0"/>
              </a:spcBef>
              <a:spcAft>
                <a:spcPct val="0"/>
              </a:spcAft>
            </a:pPr>
            <a:endParaRPr lang="el-GR" sz="1800" dirty="0">
              <a:solidFill>
                <a:srgbClr val="002776"/>
              </a:solidFill>
              <a:latin typeface="Constantia" charset="0"/>
              <a:cs typeface="Times New Roman" charset="0"/>
            </a:endParaRPr>
          </a:p>
          <a:p>
            <a:pPr algn="ctr" eaLnBrk="1" fontAlgn="base" hangingPunct="1">
              <a:spcBef>
                <a:spcPct val="0"/>
              </a:spcBef>
              <a:spcAft>
                <a:spcPct val="0"/>
              </a:spcAft>
            </a:pPr>
            <a:endParaRPr lang="el-GR" sz="1800" b="1" dirty="0">
              <a:solidFill>
                <a:srgbClr val="002776"/>
              </a:solidFill>
              <a:latin typeface="Constantia" charset="0"/>
              <a:cs typeface="Times New Roman" charset="0"/>
            </a:endParaRPr>
          </a:p>
          <a:p>
            <a:pPr algn="ctr" eaLnBrk="1" fontAlgn="base" hangingPunct="1">
              <a:spcBef>
                <a:spcPct val="0"/>
              </a:spcBef>
              <a:spcAft>
                <a:spcPct val="0"/>
              </a:spcAft>
            </a:pPr>
            <a:endParaRPr lang="el-GR" sz="1800" b="1" dirty="0">
              <a:solidFill>
                <a:srgbClr val="002776"/>
              </a:solidFill>
              <a:latin typeface="Constantia" charset="0"/>
              <a:cs typeface="Times New Roman" charset="0"/>
            </a:endParaRPr>
          </a:p>
          <a:p>
            <a:pPr algn="ctr" eaLnBrk="1" fontAlgn="base" hangingPunct="1">
              <a:spcBef>
                <a:spcPct val="0"/>
              </a:spcBef>
              <a:spcAft>
                <a:spcPct val="0"/>
              </a:spcAft>
            </a:pPr>
            <a:endParaRPr lang="el-GR" sz="1800" b="1" dirty="0">
              <a:solidFill>
                <a:srgbClr val="002776"/>
              </a:solidFill>
              <a:latin typeface="Constantia" charset="0"/>
              <a:cs typeface="Times New Roman" charset="0"/>
            </a:endParaRPr>
          </a:p>
          <a:p>
            <a:pPr algn="ctr" eaLnBrk="1" fontAlgn="base" hangingPunct="1">
              <a:spcBef>
                <a:spcPct val="0"/>
              </a:spcBef>
              <a:spcAft>
                <a:spcPct val="0"/>
              </a:spcAft>
            </a:pPr>
            <a:endParaRPr lang="el-GR" sz="1800" b="1" dirty="0">
              <a:solidFill>
                <a:srgbClr val="002776"/>
              </a:solidFill>
              <a:latin typeface="Constantia" charset="0"/>
              <a:cs typeface="Times New Roman" charset="0"/>
            </a:endParaRPr>
          </a:p>
          <a:p>
            <a:pPr algn="ctr" eaLnBrk="1" fontAlgn="base" hangingPunct="1">
              <a:spcBef>
                <a:spcPct val="0"/>
              </a:spcBef>
              <a:spcAft>
                <a:spcPct val="0"/>
              </a:spcAft>
            </a:pPr>
            <a:endParaRPr lang="el-GR" sz="1800" b="1" dirty="0">
              <a:solidFill>
                <a:srgbClr val="002776"/>
              </a:solidFill>
              <a:latin typeface="Constantia" charset="0"/>
              <a:cs typeface="Times New Roman" charset="0"/>
            </a:endParaRPr>
          </a:p>
        </p:txBody>
      </p:sp>
      <p:sp>
        <p:nvSpPr>
          <p:cNvPr id="10" name="TextBox 9"/>
          <p:cNvSpPr txBox="1"/>
          <p:nvPr/>
        </p:nvSpPr>
        <p:spPr>
          <a:xfrm>
            <a:off x="2916238" y="6381750"/>
            <a:ext cx="3816350" cy="368300"/>
          </a:xfrm>
          <a:prstGeom prst="rect">
            <a:avLst/>
          </a:prstGeom>
          <a:noFill/>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fontAlgn="base" hangingPunct="1">
              <a:spcBef>
                <a:spcPct val="0"/>
              </a:spcBef>
              <a:spcAft>
                <a:spcPct val="0"/>
              </a:spcAft>
            </a:pPr>
            <a:r>
              <a:rPr lang="el-GR" sz="1800">
                <a:solidFill>
                  <a:srgbClr val="002776"/>
                </a:solidFill>
                <a:effectLst>
                  <a:outerShdw blurRad="38100" dist="38100" dir="2700000" algn="tl">
                    <a:srgbClr val="FFFFFF"/>
                  </a:outerShdw>
                </a:effectLst>
              </a:rPr>
              <a:t>ΕΑΡΙΝΟ ΕΞΑΜΗΝΟ 2012</a:t>
            </a:r>
          </a:p>
        </p:txBody>
      </p:sp>
    </p:spTree>
    <p:extLst>
      <p:ext uri="{BB962C8B-B14F-4D97-AF65-F5344CB8AC3E}">
        <p14:creationId xmlns:p14="http://schemas.microsoft.com/office/powerpoint/2010/main" val="1908984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p:cNvGrpSpPr>
          <p:nvPr/>
        </p:nvGrpSpPr>
        <p:grpSpPr bwMode="auto">
          <a:xfrm>
            <a:off x="762000" y="1905000"/>
            <a:ext cx="6629400" cy="2376487"/>
            <a:chOff x="1942053" y="2145580"/>
            <a:chExt cx="4481203" cy="2276402"/>
          </a:xfrm>
        </p:grpSpPr>
        <p:sp>
          <p:nvSpPr>
            <p:cNvPr id="3" name="Flowchart: Alternate Process 2"/>
            <p:cNvSpPr/>
            <p:nvPr/>
          </p:nvSpPr>
          <p:spPr bwMode="auto">
            <a:xfrm rot="5400000">
              <a:off x="5432977" y="3431704"/>
              <a:ext cx="1707357" cy="273200"/>
            </a:xfrm>
            <a:prstGeom prst="flowChartAlternateProcess">
              <a:avLst/>
            </a:prstGeom>
            <a:solidFill>
              <a:schemeClr val="tx2"/>
            </a:solidFill>
            <a:ln>
              <a:solidFill>
                <a:schemeClr val="accent6">
                  <a:lumMod val="60000"/>
                  <a:lumOff val="40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dirty="0">
                <a:ln>
                  <a:solidFill>
                    <a:sysClr val="windowText" lastClr="000000"/>
                  </a:solidFill>
                </a:ln>
              </a:endParaRPr>
            </a:p>
          </p:txBody>
        </p:sp>
        <p:sp>
          <p:nvSpPr>
            <p:cNvPr id="4" name="Flowchart: Alternate Process 3"/>
            <p:cNvSpPr/>
            <p:nvPr/>
          </p:nvSpPr>
          <p:spPr bwMode="auto">
            <a:xfrm rot="5400000">
              <a:off x="2053699" y="2806503"/>
              <a:ext cx="1595045" cy="273200"/>
            </a:xfrm>
            <a:prstGeom prst="flowChartAlternateProcess">
              <a:avLst/>
            </a:prstGeom>
            <a:solidFill>
              <a:schemeClr val="tx2"/>
            </a:solidFill>
            <a:ln>
              <a:solidFill>
                <a:schemeClr val="accent6">
                  <a:lumMod val="60000"/>
                  <a:lumOff val="40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dirty="0">
                <a:ln>
                  <a:solidFill>
                    <a:sysClr val="windowText" lastClr="000000"/>
                  </a:solidFill>
                </a:ln>
              </a:endParaRPr>
            </a:p>
          </p:txBody>
        </p:sp>
        <p:sp>
          <p:nvSpPr>
            <p:cNvPr id="5" name="Flowchart: Alternate Process 4"/>
            <p:cNvSpPr/>
            <p:nvPr/>
          </p:nvSpPr>
          <p:spPr bwMode="auto">
            <a:xfrm>
              <a:off x="1942053" y="2283544"/>
              <a:ext cx="4357688" cy="365744"/>
            </a:xfrm>
            <a:prstGeom prst="flowChartAlternateProcess">
              <a:avLst/>
            </a:prstGeom>
            <a:solidFill>
              <a:schemeClr val="tx2"/>
            </a:solidFill>
            <a:ln>
              <a:solidFill>
                <a:schemeClr val="accent6">
                  <a:lumMod val="60000"/>
                  <a:lumOff val="40000"/>
                </a:schemeClr>
              </a:solidFill>
            </a:ln>
            <a:scene3d>
              <a:camera prst="perspectiveHeroicExtremeLeftFacing"/>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dirty="0">
                <a:ln>
                  <a:solidFill>
                    <a:sysClr val="windowText" lastClr="000000"/>
                  </a:solidFill>
                </a:ln>
              </a:endParaRPr>
            </a:p>
          </p:txBody>
        </p:sp>
      </p:grpSp>
      <p:grpSp>
        <p:nvGrpSpPr>
          <p:cNvPr id="13" name="Group 1"/>
          <p:cNvGrpSpPr>
            <a:grpSpLocks/>
          </p:cNvGrpSpPr>
          <p:nvPr/>
        </p:nvGrpSpPr>
        <p:grpSpPr bwMode="auto">
          <a:xfrm>
            <a:off x="579438" y="451641"/>
            <a:ext cx="7921801" cy="1072359"/>
            <a:chOff x="861121" y="428604"/>
            <a:chExt cx="7429552" cy="1214438"/>
          </a:xfrm>
        </p:grpSpPr>
        <p:sp>
          <p:nvSpPr>
            <p:cNvPr id="15" name="Curved Down Ribbon 14"/>
            <p:cNvSpPr/>
            <p:nvPr/>
          </p:nvSpPr>
          <p:spPr>
            <a:xfrm>
              <a:off x="861121" y="428604"/>
              <a:ext cx="7429552" cy="1214438"/>
            </a:xfrm>
            <a:prstGeom prst="ellipseRibbon">
              <a:avLst>
                <a:gd name="adj1" fmla="val 25000"/>
                <a:gd name="adj2" fmla="val 71118"/>
                <a:gd name="adj3" fmla="val 12500"/>
              </a:avLst>
            </a:prstGeom>
            <a:ln>
              <a:solidFill>
                <a:schemeClr val="accent6">
                  <a:lumMod val="60000"/>
                  <a:lumOff val="40000"/>
                </a:schemeClr>
              </a:solidFill>
            </a:ln>
            <a:effectLst>
              <a:glow rad="228600">
                <a:schemeClr val="accent6">
                  <a:satMod val="175000"/>
                  <a:alpha val="40000"/>
                </a:schemeClr>
              </a:glow>
            </a:effectLst>
          </p:spPr>
          <p:style>
            <a:lnRef idx="2">
              <a:schemeClr val="accent5"/>
            </a:lnRef>
            <a:fillRef idx="1">
              <a:schemeClr val="lt1"/>
            </a:fillRef>
            <a:effectRef idx="0">
              <a:schemeClr val="accent5"/>
            </a:effectRef>
            <a:fontRef idx="minor">
              <a:schemeClr val="dk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el-GR" sz="3200" smtClean="0">
                <a:solidFill>
                  <a:prstClr val="black"/>
                </a:solidFill>
                <a:effectLst>
                  <a:outerShdw blurRad="38100" dist="38100" dir="2700000" algn="tl">
                    <a:srgbClr val="FFFFFF"/>
                  </a:outerShdw>
                </a:effectLst>
                <a:latin typeface="CAMPBELL" pitchFamily="2" charset="0"/>
              </a:endParaRPr>
            </a:p>
          </p:txBody>
        </p:sp>
        <p:sp>
          <p:nvSpPr>
            <p:cNvPr id="16" name="Rectangle 15"/>
            <p:cNvSpPr/>
            <p:nvPr/>
          </p:nvSpPr>
          <p:spPr>
            <a:xfrm>
              <a:off x="1671058" y="914921"/>
              <a:ext cx="5876511" cy="593284"/>
            </a:xfrm>
            <a:prstGeom prst="rect">
              <a:avLst/>
            </a:prstGeom>
          </p:spPr>
          <p:txBody>
            <a:bodyPr>
              <a:spAutoFit/>
            </a:bodyPr>
            <a:lstStyle/>
            <a:p>
              <a:pPr algn="ctr" fontAlgn="base">
                <a:spcBef>
                  <a:spcPct val="0"/>
                </a:spcBef>
                <a:spcAft>
                  <a:spcPct val="0"/>
                </a:spcAft>
              </a:pPr>
              <a:r>
                <a:rPr lang="el-GR" sz="2800" b="1" dirty="0" smtClean="0">
                  <a:solidFill>
                    <a:srgbClr val="002776"/>
                  </a:solidFill>
                  <a:effectLst>
                    <a:outerShdw blurRad="38100" dist="38100" dir="2700000" algn="tl">
                      <a:srgbClr val="FFFFFF"/>
                    </a:outerShdw>
                  </a:effectLst>
                  <a:latin typeface="CAMPBELL" pitchFamily="2" charset="0"/>
                  <a:ea typeface="ＭＳ Ｐゴシック" charset="-128"/>
                </a:rPr>
                <a:t>Διαθέσιμα Εργαλεία</a:t>
              </a:r>
              <a:endParaRPr lang="el-GR" sz="2800" b="1" dirty="0">
                <a:solidFill>
                  <a:srgbClr val="002776"/>
                </a:solidFill>
                <a:effectLst>
                  <a:outerShdw blurRad="38100" dist="38100" dir="2700000" algn="tl">
                    <a:srgbClr val="FFFFFF"/>
                  </a:outerShdw>
                </a:effectLst>
                <a:latin typeface="CAMPBELL" pitchFamily="2" charset="0"/>
                <a:ea typeface="ＭＳ Ｐゴシック" charset="-128"/>
              </a:endParaRPr>
            </a:p>
          </p:txBody>
        </p:sp>
      </p:grpSp>
      <p:grpSp>
        <p:nvGrpSpPr>
          <p:cNvPr id="20" name="Group 19"/>
          <p:cNvGrpSpPr/>
          <p:nvPr/>
        </p:nvGrpSpPr>
        <p:grpSpPr>
          <a:xfrm>
            <a:off x="5638801" y="3186595"/>
            <a:ext cx="2944964" cy="3191356"/>
            <a:chOff x="5638801" y="3186595"/>
            <a:chExt cx="2944964" cy="3191356"/>
          </a:xfrm>
        </p:grpSpPr>
        <p:grpSp>
          <p:nvGrpSpPr>
            <p:cNvPr id="17" name="Group 16"/>
            <p:cNvGrpSpPr/>
            <p:nvPr/>
          </p:nvGrpSpPr>
          <p:grpSpPr>
            <a:xfrm>
              <a:off x="5638801" y="3186595"/>
              <a:ext cx="2944964" cy="3191356"/>
              <a:chOff x="6005157" y="3186595"/>
              <a:chExt cx="2888017" cy="3191356"/>
            </a:xfrm>
          </p:grpSpPr>
          <p:grpSp>
            <p:nvGrpSpPr>
              <p:cNvPr id="9" name="Group 8"/>
              <p:cNvGrpSpPr>
                <a:grpSpLocks/>
              </p:cNvGrpSpPr>
              <p:nvPr/>
            </p:nvGrpSpPr>
            <p:grpSpPr bwMode="auto">
              <a:xfrm>
                <a:off x="6005157" y="3299789"/>
                <a:ext cx="2663825" cy="3078162"/>
                <a:chOff x="5364088" y="3221809"/>
                <a:chExt cx="2664296" cy="3078677"/>
              </a:xfrm>
            </p:grpSpPr>
            <p:sp>
              <p:nvSpPr>
                <p:cNvPr id="10" name="Flowchart: Terminator 9"/>
                <p:cNvSpPr/>
                <p:nvPr/>
              </p:nvSpPr>
              <p:spPr>
                <a:xfrm>
                  <a:off x="5364088" y="3933056"/>
                  <a:ext cx="2664296" cy="2367430"/>
                </a:xfrm>
                <a:prstGeom prst="flowChartTerminator">
                  <a:avLst/>
                </a:prstGeom>
                <a:solidFill>
                  <a:schemeClr val="accent6">
                    <a:lumMod val="20000"/>
                    <a:lumOff val="80000"/>
                  </a:schemeClr>
                </a:solidFill>
                <a:ln w="44450">
                  <a:solidFill>
                    <a:schemeClr val="accent6"/>
                  </a:solidFill>
                </a:ln>
                <a:scene3d>
                  <a:camera prst="perspectiveLeft"/>
                  <a:lightRig rig="threePt" dir="t"/>
                </a:scene3d>
                <a:sp3d>
                  <a:bevelT/>
                </a:sp3d>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l-GR" b="1" dirty="0">
                    <a:latin typeface="Batang" pitchFamily="18" charset="-127"/>
                    <a:ea typeface="Batang" pitchFamily="18" charset="-127"/>
                  </a:endParaRPr>
                </a:p>
              </p:txBody>
            </p:sp>
            <p:sp>
              <p:nvSpPr>
                <p:cNvPr id="11" name="Block Arc 10"/>
                <p:cNvSpPr/>
                <p:nvPr/>
              </p:nvSpPr>
              <p:spPr>
                <a:xfrm>
                  <a:off x="5700698" y="3221809"/>
                  <a:ext cx="2111748" cy="1791000"/>
                </a:xfrm>
                <a:prstGeom prst="blockArc">
                  <a:avLst>
                    <a:gd name="adj1" fmla="val 10800000"/>
                    <a:gd name="adj2" fmla="val 0"/>
                    <a:gd name="adj3" fmla="val 21160"/>
                  </a:avLst>
                </a:prstGeom>
                <a:solidFill>
                  <a:schemeClr val="accent6">
                    <a:lumMod val="40000"/>
                    <a:lumOff val="6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dirty="0">
                    <a:solidFill>
                      <a:schemeClr val="tx1"/>
                    </a:solidFill>
                  </a:endParaRPr>
                </a:p>
              </p:txBody>
            </p:sp>
          </p:grpSp>
          <p:pic>
            <p:nvPicPr>
              <p:cNvPr id="14" name="Picture 27" descr="j042446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01253" y="3186595"/>
                <a:ext cx="891921" cy="767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2" name="Rectangle 11"/>
            <p:cNvSpPr/>
            <p:nvPr/>
          </p:nvSpPr>
          <p:spPr>
            <a:xfrm>
              <a:off x="5970448" y="4191000"/>
              <a:ext cx="2259152" cy="2139047"/>
            </a:xfrm>
            <a:prstGeom prst="rect">
              <a:avLst/>
            </a:prstGeom>
          </p:spPr>
          <p:txBody>
            <a:bodyPr wrap="square">
              <a:spAutoFit/>
            </a:bodyPr>
            <a:lstStyle/>
            <a:p>
              <a:pPr marL="285750" indent="-285750" algn="just" fontAlgn="base">
                <a:spcBef>
                  <a:spcPts val="600"/>
                </a:spcBef>
                <a:spcAft>
                  <a:spcPct val="0"/>
                </a:spcAft>
                <a:buFont typeface="Wingdings" pitchFamily="2" charset="2"/>
                <a:buChar char="v"/>
                <a:defRPr/>
              </a:pPr>
              <a:r>
                <a:rPr lang="en-US" b="1" dirty="0" err="1">
                  <a:solidFill>
                    <a:srgbClr val="002776"/>
                  </a:solidFill>
                </a:rPr>
                <a:t>JQuery</a:t>
              </a:r>
              <a:r>
                <a:rPr lang="en-US" b="1" dirty="0">
                  <a:solidFill>
                    <a:srgbClr val="002776"/>
                  </a:solidFill>
                </a:rPr>
                <a:t> </a:t>
              </a:r>
              <a:r>
                <a:rPr lang="en-US" b="1" dirty="0" smtClean="0">
                  <a:solidFill>
                    <a:srgbClr val="002776"/>
                  </a:solidFill>
                </a:rPr>
                <a:t>Mobile</a:t>
              </a:r>
              <a:endParaRPr lang="el-GR" b="1" dirty="0" smtClean="0">
                <a:solidFill>
                  <a:srgbClr val="002776"/>
                </a:solidFill>
              </a:endParaRPr>
            </a:p>
            <a:p>
              <a:pPr marL="285750" indent="-285750" algn="just" fontAlgn="base">
                <a:spcBef>
                  <a:spcPts val="600"/>
                </a:spcBef>
                <a:spcAft>
                  <a:spcPct val="0"/>
                </a:spcAft>
                <a:buFont typeface="Wingdings" pitchFamily="2" charset="2"/>
                <a:buChar char="v"/>
                <a:defRPr/>
              </a:pPr>
              <a:r>
                <a:rPr lang="en-US" b="1" dirty="0" smtClean="0">
                  <a:solidFill>
                    <a:srgbClr val="002776"/>
                  </a:solidFill>
                </a:rPr>
                <a:t>CSS</a:t>
              </a:r>
              <a:endParaRPr lang="el-GR" b="1" dirty="0" smtClean="0">
                <a:solidFill>
                  <a:srgbClr val="002776"/>
                </a:solidFill>
              </a:endParaRPr>
            </a:p>
            <a:p>
              <a:pPr marL="285750" indent="-285750" algn="just" fontAlgn="base">
                <a:spcBef>
                  <a:spcPts val="600"/>
                </a:spcBef>
                <a:spcAft>
                  <a:spcPct val="0"/>
                </a:spcAft>
                <a:buFont typeface="Wingdings" pitchFamily="2" charset="2"/>
                <a:buChar char="v"/>
                <a:defRPr/>
              </a:pPr>
              <a:r>
                <a:rPr lang="en-US" b="1" dirty="0" err="1" smtClean="0">
                  <a:solidFill>
                    <a:srgbClr val="002776"/>
                  </a:solidFill>
                </a:rPr>
                <a:t>Javascript</a:t>
              </a:r>
              <a:endParaRPr lang="en-US" b="1" dirty="0" smtClean="0">
                <a:solidFill>
                  <a:srgbClr val="002776"/>
                </a:solidFill>
              </a:endParaRPr>
            </a:p>
            <a:p>
              <a:pPr marL="285750" indent="-285750" algn="just" fontAlgn="base">
                <a:spcBef>
                  <a:spcPts val="600"/>
                </a:spcBef>
                <a:spcAft>
                  <a:spcPct val="0"/>
                </a:spcAft>
                <a:buFont typeface="Wingdings" pitchFamily="2" charset="2"/>
                <a:buChar char="v"/>
                <a:defRPr/>
              </a:pPr>
              <a:r>
                <a:rPr lang="en-US" b="1" dirty="0" smtClean="0">
                  <a:solidFill>
                    <a:srgbClr val="002776"/>
                  </a:solidFill>
                </a:rPr>
                <a:t>PHP</a:t>
              </a:r>
            </a:p>
            <a:p>
              <a:pPr marL="285750" indent="-285750" algn="just" fontAlgn="base">
                <a:spcBef>
                  <a:spcPts val="600"/>
                </a:spcBef>
                <a:spcAft>
                  <a:spcPct val="0"/>
                </a:spcAft>
                <a:buFont typeface="Wingdings" pitchFamily="2" charset="2"/>
                <a:buChar char="v"/>
                <a:defRPr/>
              </a:pPr>
              <a:r>
                <a:rPr lang="en-US" b="1" dirty="0" smtClean="0">
                  <a:solidFill>
                    <a:srgbClr val="002776"/>
                  </a:solidFill>
                </a:rPr>
                <a:t>MySQL</a:t>
              </a:r>
            </a:p>
            <a:p>
              <a:pPr marL="285750" indent="-285750" algn="just" fontAlgn="base">
                <a:spcBef>
                  <a:spcPts val="600"/>
                </a:spcBef>
                <a:spcAft>
                  <a:spcPct val="0"/>
                </a:spcAft>
                <a:buFont typeface="Wingdings" pitchFamily="2" charset="2"/>
                <a:buChar char="v"/>
                <a:defRPr/>
              </a:pPr>
              <a:r>
                <a:rPr lang="en-US" b="1" dirty="0" smtClean="0">
                  <a:solidFill>
                    <a:srgbClr val="002776"/>
                  </a:solidFill>
                </a:rPr>
                <a:t>Ajax</a:t>
              </a:r>
              <a:endParaRPr lang="el-GR" dirty="0">
                <a:solidFill>
                  <a:srgbClr val="002776"/>
                </a:solidFill>
              </a:endParaRPr>
            </a:p>
          </p:txBody>
        </p:sp>
      </p:grpSp>
      <p:grpSp>
        <p:nvGrpSpPr>
          <p:cNvPr id="19" name="Group 18"/>
          <p:cNvGrpSpPr/>
          <p:nvPr/>
        </p:nvGrpSpPr>
        <p:grpSpPr>
          <a:xfrm>
            <a:off x="339324" y="2583202"/>
            <a:ext cx="2937276" cy="3087688"/>
            <a:chOff x="339324" y="2583202"/>
            <a:chExt cx="2937276" cy="3087688"/>
          </a:xfrm>
        </p:grpSpPr>
        <p:grpSp>
          <p:nvGrpSpPr>
            <p:cNvPr id="18" name="Group 17"/>
            <p:cNvGrpSpPr/>
            <p:nvPr/>
          </p:nvGrpSpPr>
          <p:grpSpPr>
            <a:xfrm>
              <a:off x="339324" y="2583202"/>
              <a:ext cx="2937276" cy="3087688"/>
              <a:chOff x="579438" y="2583202"/>
              <a:chExt cx="2881312" cy="3087688"/>
            </a:xfrm>
          </p:grpSpPr>
          <p:grpSp>
            <p:nvGrpSpPr>
              <p:cNvPr id="6" name="Group 5"/>
              <p:cNvGrpSpPr>
                <a:grpSpLocks/>
              </p:cNvGrpSpPr>
              <p:nvPr/>
            </p:nvGrpSpPr>
            <p:grpSpPr bwMode="auto">
              <a:xfrm>
                <a:off x="914400" y="2583202"/>
                <a:ext cx="2546350" cy="3087688"/>
                <a:chOff x="1691680" y="3149801"/>
                <a:chExt cx="2545382" cy="3087511"/>
              </a:xfrm>
              <a:solidFill>
                <a:schemeClr val="accent6">
                  <a:lumMod val="20000"/>
                  <a:lumOff val="80000"/>
                </a:schemeClr>
              </a:solidFill>
            </p:grpSpPr>
            <p:sp>
              <p:nvSpPr>
                <p:cNvPr id="7" name="Flowchart: Terminator 6"/>
                <p:cNvSpPr/>
                <p:nvPr/>
              </p:nvSpPr>
              <p:spPr>
                <a:xfrm>
                  <a:off x="1691680" y="3869882"/>
                  <a:ext cx="2545382" cy="2367430"/>
                </a:xfrm>
                <a:prstGeom prst="flowChartTerminator">
                  <a:avLst/>
                </a:prstGeom>
                <a:grpFill/>
                <a:ln w="44450">
                  <a:solidFill>
                    <a:schemeClr val="accent6"/>
                  </a:solidFill>
                </a:ln>
                <a:scene3d>
                  <a:camera prst="perspectiveRight"/>
                  <a:lightRig rig="threePt" dir="t"/>
                </a:scene3d>
                <a:sp3d>
                  <a:bevelT/>
                </a:sp3d>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l-GR" b="1" dirty="0">
                    <a:latin typeface="Batang" pitchFamily="18" charset="-127"/>
                    <a:ea typeface="Batang" pitchFamily="18" charset="-127"/>
                  </a:endParaRPr>
                </a:p>
              </p:txBody>
            </p:sp>
            <p:sp>
              <p:nvSpPr>
                <p:cNvPr id="8" name="Block Arc 7"/>
                <p:cNvSpPr/>
                <p:nvPr/>
              </p:nvSpPr>
              <p:spPr>
                <a:xfrm>
                  <a:off x="1878934" y="3149801"/>
                  <a:ext cx="2045509" cy="1790597"/>
                </a:xfrm>
                <a:prstGeom prst="blockArc">
                  <a:avLst>
                    <a:gd name="adj1" fmla="val 10800000"/>
                    <a:gd name="adj2" fmla="val 0"/>
                    <a:gd name="adj3" fmla="val 21160"/>
                  </a:avLst>
                </a:prstGeom>
                <a:solidFill>
                  <a:schemeClr val="accent6">
                    <a:lumMod val="40000"/>
                    <a:lumOff val="6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dirty="0">
                    <a:solidFill>
                      <a:schemeClr val="tx1"/>
                    </a:solidFill>
                  </a:endParaRPr>
                </a:p>
              </p:txBody>
            </p:sp>
          </p:grpSp>
          <p:pic>
            <p:nvPicPr>
              <p:cNvPr id="1026" name="Picture 2" descr="j042446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9438" y="2583202"/>
                <a:ext cx="863600" cy="806450"/>
              </a:xfrm>
              <a:prstGeom prst="rect">
                <a:avLst/>
              </a:prstGeom>
              <a:noFill/>
              <a:extLst>
                <a:ext uri="{909E8E84-426E-40DD-AFC4-6F175D3DCCD1}">
                  <a14:hiddenFill xmlns:a14="http://schemas.microsoft.com/office/drawing/2010/main">
                    <a:solidFill>
                      <a:srgbClr val="FFFFFF"/>
                    </a:solidFill>
                  </a14:hiddenFill>
                </a:ext>
              </a:extLst>
            </p:spPr>
          </p:pic>
        </p:grpSp>
        <p:sp>
          <p:nvSpPr>
            <p:cNvPr id="21" name="Rectangle 20"/>
            <p:cNvSpPr/>
            <p:nvPr/>
          </p:nvSpPr>
          <p:spPr>
            <a:xfrm>
              <a:off x="1066800" y="3772525"/>
              <a:ext cx="1810190" cy="723275"/>
            </a:xfrm>
            <a:prstGeom prst="rect">
              <a:avLst/>
            </a:prstGeom>
          </p:spPr>
          <p:txBody>
            <a:bodyPr wrap="square">
              <a:spAutoFit/>
            </a:bodyPr>
            <a:lstStyle/>
            <a:p>
              <a:pPr marL="285750" indent="-285750" algn="just" fontAlgn="base">
                <a:spcBef>
                  <a:spcPts val="600"/>
                </a:spcBef>
                <a:spcAft>
                  <a:spcPct val="0"/>
                </a:spcAft>
                <a:buFont typeface="Wingdings" pitchFamily="2" charset="2"/>
                <a:buChar char="v"/>
                <a:defRPr/>
              </a:pPr>
              <a:r>
                <a:rPr lang="en-US" b="1" dirty="0" smtClean="0">
                  <a:solidFill>
                    <a:srgbClr val="002776"/>
                  </a:solidFill>
                </a:rPr>
                <a:t>SQL Server</a:t>
              </a:r>
            </a:p>
            <a:p>
              <a:pPr marL="285750" indent="-285750" algn="just" fontAlgn="base">
                <a:spcBef>
                  <a:spcPts val="600"/>
                </a:spcBef>
                <a:spcAft>
                  <a:spcPct val="0"/>
                </a:spcAft>
                <a:buFont typeface="Wingdings" pitchFamily="2" charset="2"/>
                <a:buChar char="v"/>
                <a:defRPr/>
              </a:pPr>
              <a:r>
                <a:rPr lang="en-US" b="1" dirty="0">
                  <a:solidFill>
                    <a:srgbClr val="002776"/>
                  </a:solidFill>
                </a:rPr>
                <a:t>MS Access</a:t>
              </a:r>
              <a:endParaRPr lang="el-GR" b="1" dirty="0" smtClean="0">
                <a:solidFill>
                  <a:srgbClr val="002776"/>
                </a:solidFill>
              </a:endParaRPr>
            </a:p>
          </p:txBody>
        </p:sp>
      </p:grpSp>
    </p:spTree>
    <p:extLst>
      <p:ext uri="{BB962C8B-B14F-4D97-AF65-F5344CB8AC3E}">
        <p14:creationId xmlns:p14="http://schemas.microsoft.com/office/powerpoint/2010/main" val="1165438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fltVal val="0"/>
                                          </p:val>
                                        </p:tav>
                                        <p:tav tm="100000">
                                          <p:val>
                                            <p:strVal val="#ppt_w"/>
                                          </p:val>
                                        </p:tav>
                                      </p:tavLst>
                                    </p:anim>
                                    <p:anim calcmode="lin" valueType="num">
                                      <p:cBhvr>
                                        <p:cTn id="8" dur="1000" fill="hold"/>
                                        <p:tgtEl>
                                          <p:spTgt spid="13"/>
                                        </p:tgtEl>
                                        <p:attrNameLst>
                                          <p:attrName>ppt_h</p:attrName>
                                        </p:attrNameLst>
                                      </p:cBhvr>
                                      <p:tavLst>
                                        <p:tav tm="0">
                                          <p:val>
                                            <p:fltVal val="0"/>
                                          </p:val>
                                        </p:tav>
                                        <p:tav tm="100000">
                                          <p:val>
                                            <p:strVal val="#ppt_h"/>
                                          </p:val>
                                        </p:tav>
                                      </p:tavLst>
                                    </p:anim>
                                    <p:anim calcmode="lin" valueType="num">
                                      <p:cBhvr>
                                        <p:cTn id="9" dur="1000" fill="hold"/>
                                        <p:tgtEl>
                                          <p:spTgt spid="13"/>
                                        </p:tgtEl>
                                        <p:attrNameLst>
                                          <p:attrName>style.rotation</p:attrName>
                                        </p:attrNameLst>
                                      </p:cBhvr>
                                      <p:tavLst>
                                        <p:tav tm="0">
                                          <p:val>
                                            <p:fltVal val="90"/>
                                          </p:val>
                                        </p:tav>
                                        <p:tav tm="100000">
                                          <p:val>
                                            <p:fltVal val="0"/>
                                          </p:val>
                                        </p:tav>
                                      </p:tavLst>
                                    </p:anim>
                                    <p:animEffect transition="in" filter="fade">
                                      <p:cBhvr>
                                        <p:cTn id="10" dur="10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fade">
                                      <p:cBhvr>
                                        <p:cTn id="21" dur="1000"/>
                                        <p:tgtEl>
                                          <p:spTgt spid="19"/>
                                        </p:tgtEl>
                                      </p:cBhvr>
                                    </p:animEffect>
                                    <p:anim calcmode="lin" valueType="num">
                                      <p:cBhvr>
                                        <p:cTn id="22" dur="1000" fill="hold"/>
                                        <p:tgtEl>
                                          <p:spTgt spid="19"/>
                                        </p:tgtEl>
                                        <p:attrNameLst>
                                          <p:attrName>ppt_x</p:attrName>
                                        </p:attrNameLst>
                                      </p:cBhvr>
                                      <p:tavLst>
                                        <p:tav tm="0">
                                          <p:val>
                                            <p:strVal val="#ppt_x"/>
                                          </p:val>
                                        </p:tav>
                                        <p:tav tm="100000">
                                          <p:val>
                                            <p:strVal val="#ppt_x"/>
                                          </p:val>
                                        </p:tav>
                                      </p:tavLst>
                                    </p:anim>
                                    <p:anim calcmode="lin" valueType="num">
                                      <p:cBhvr>
                                        <p:cTn id="23"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fade">
                                      <p:cBhvr>
                                        <p:cTn id="28" dur="1000"/>
                                        <p:tgtEl>
                                          <p:spTgt spid="20"/>
                                        </p:tgtEl>
                                      </p:cBhvr>
                                    </p:animEffect>
                                    <p:anim calcmode="lin" valueType="num">
                                      <p:cBhvr>
                                        <p:cTn id="29" dur="1000" fill="hold"/>
                                        <p:tgtEl>
                                          <p:spTgt spid="20"/>
                                        </p:tgtEl>
                                        <p:attrNameLst>
                                          <p:attrName>ppt_x</p:attrName>
                                        </p:attrNameLst>
                                      </p:cBhvr>
                                      <p:tavLst>
                                        <p:tav tm="0">
                                          <p:val>
                                            <p:strVal val="#ppt_x"/>
                                          </p:val>
                                        </p:tav>
                                        <p:tav tm="100000">
                                          <p:val>
                                            <p:strVal val="#ppt_x"/>
                                          </p:val>
                                        </p:tav>
                                      </p:tavLst>
                                    </p:anim>
                                    <p:anim calcmode="lin" valueType="num">
                                      <p:cBhvr>
                                        <p:cTn id="30"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579438" y="220663"/>
            <a:ext cx="8313737" cy="1303337"/>
            <a:chOff x="683568" y="245753"/>
            <a:chExt cx="8312770" cy="1303006"/>
          </a:xfrm>
        </p:grpSpPr>
        <p:grpSp>
          <p:nvGrpSpPr>
            <p:cNvPr id="3" name="Group 1"/>
            <p:cNvGrpSpPr>
              <a:grpSpLocks/>
            </p:cNvGrpSpPr>
            <p:nvPr/>
          </p:nvGrpSpPr>
          <p:grpSpPr bwMode="auto">
            <a:xfrm>
              <a:off x="683568" y="476672"/>
              <a:ext cx="7920880" cy="1072087"/>
              <a:chOff x="861121" y="428604"/>
              <a:chExt cx="7429552" cy="1214438"/>
            </a:xfrm>
          </p:grpSpPr>
          <p:sp>
            <p:nvSpPr>
              <p:cNvPr id="5" name="Curved Down Ribbon 4"/>
              <p:cNvSpPr/>
              <p:nvPr/>
            </p:nvSpPr>
            <p:spPr>
              <a:xfrm>
                <a:off x="861121" y="428604"/>
                <a:ext cx="7429552" cy="1214438"/>
              </a:xfrm>
              <a:prstGeom prst="ellipseRibbon">
                <a:avLst>
                  <a:gd name="adj1" fmla="val 25000"/>
                  <a:gd name="adj2" fmla="val 71118"/>
                  <a:gd name="adj3" fmla="val 12500"/>
                </a:avLst>
              </a:prstGeom>
              <a:ln>
                <a:solidFill>
                  <a:schemeClr val="accent6">
                    <a:lumMod val="60000"/>
                    <a:lumOff val="40000"/>
                  </a:schemeClr>
                </a:solidFill>
              </a:ln>
              <a:effectLst>
                <a:glow rad="228600">
                  <a:schemeClr val="accent6">
                    <a:satMod val="175000"/>
                    <a:alpha val="40000"/>
                  </a:schemeClr>
                </a:glow>
              </a:effectLst>
            </p:spPr>
            <p:style>
              <a:lnRef idx="2">
                <a:schemeClr val="accent5"/>
              </a:lnRef>
              <a:fillRef idx="1">
                <a:schemeClr val="lt1"/>
              </a:fillRef>
              <a:effectRef idx="0">
                <a:schemeClr val="accent5"/>
              </a:effectRef>
              <a:fontRef idx="minor">
                <a:schemeClr val="dk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el-GR" sz="3200" smtClean="0">
                  <a:solidFill>
                    <a:prstClr val="black"/>
                  </a:solidFill>
                  <a:effectLst>
                    <a:outerShdw blurRad="38100" dist="38100" dir="2700000" algn="tl">
                      <a:srgbClr val="FFFFFF"/>
                    </a:outerShdw>
                  </a:effectLst>
                  <a:latin typeface="CAMPBELL" pitchFamily="2" charset="0"/>
                </a:endParaRPr>
              </a:p>
            </p:txBody>
          </p:sp>
          <p:sp>
            <p:nvSpPr>
              <p:cNvPr id="6" name="Rectangle 5"/>
              <p:cNvSpPr/>
              <p:nvPr/>
            </p:nvSpPr>
            <p:spPr>
              <a:xfrm>
                <a:off x="1671058" y="914921"/>
                <a:ext cx="5876511" cy="593284"/>
              </a:xfrm>
              <a:prstGeom prst="rect">
                <a:avLst/>
              </a:prstGeom>
            </p:spPr>
            <p:txBody>
              <a:bodyPr>
                <a:spAutoFit/>
              </a:bodyPr>
              <a:lstStyle/>
              <a:p>
                <a:pPr algn="ctr" fontAlgn="base">
                  <a:spcBef>
                    <a:spcPct val="0"/>
                  </a:spcBef>
                  <a:spcAft>
                    <a:spcPct val="0"/>
                  </a:spcAft>
                </a:pPr>
                <a:r>
                  <a:rPr lang="el-GR" sz="2800" b="1">
                    <a:solidFill>
                      <a:srgbClr val="002776"/>
                    </a:solidFill>
                    <a:effectLst>
                      <a:outerShdw blurRad="38100" dist="38100" dir="2700000" algn="tl">
                        <a:srgbClr val="FFFFFF"/>
                      </a:outerShdw>
                    </a:effectLst>
                    <a:latin typeface="CAMPBELL" pitchFamily="2" charset="0"/>
                    <a:ea typeface="ＭＳ Ｐゴシック" charset="-128"/>
                  </a:rPr>
                  <a:t>Εργαλεία Που Επιλέξαμε… </a:t>
                </a:r>
              </a:p>
            </p:txBody>
          </p:sp>
        </p:grpSp>
        <p:pic>
          <p:nvPicPr>
            <p:cNvPr id="4" name="Picture 27" descr="j042446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4521" y="245753"/>
              <a:ext cx="891817" cy="766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Rounded Rectangle 8"/>
          <p:cNvSpPr/>
          <p:nvPr/>
        </p:nvSpPr>
        <p:spPr>
          <a:xfrm>
            <a:off x="762000" y="1752600"/>
            <a:ext cx="7776864" cy="4876800"/>
          </a:xfrm>
          <a:prstGeom prst="roundRect">
            <a:avLst/>
          </a:prstGeom>
          <a:solidFill>
            <a:schemeClr val="accent6">
              <a:lumMod val="40000"/>
              <a:lumOff val="60000"/>
            </a:schemeClr>
          </a:solidFill>
        </p:spPr>
        <p:style>
          <a:lnRef idx="3">
            <a:schemeClr val="lt1"/>
          </a:lnRef>
          <a:fillRef idx="1">
            <a:schemeClr val="accent5"/>
          </a:fillRef>
          <a:effectRef idx="1">
            <a:schemeClr val="accent5"/>
          </a:effectRef>
          <a:fontRef idx="minor">
            <a:schemeClr val="lt1"/>
          </a:fontRef>
        </p:style>
        <p:txBody>
          <a:bodyPr anchor="ctr">
            <a:sp3d extrusionH="57150">
              <a:bevelT w="38100" h="38100"/>
            </a:sp3d>
          </a:bodyPr>
          <a:lstStyle>
            <a:lvl1pPr marL="285750" indent="-2857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fontAlgn="base">
              <a:spcBef>
                <a:spcPct val="0"/>
              </a:spcBef>
              <a:spcAft>
                <a:spcPct val="0"/>
              </a:spcAft>
              <a:buFont typeface="Wingdings" charset="2"/>
              <a:buChar char="v"/>
              <a:defRPr/>
            </a:pPr>
            <a:endParaRPr lang="el-GR" sz="2000" b="1" dirty="0" smtClean="0">
              <a:solidFill>
                <a:srgbClr val="002776"/>
              </a:solidFill>
              <a:latin typeface="+mj-lt"/>
            </a:endParaRPr>
          </a:p>
          <a:p>
            <a:pPr algn="just" fontAlgn="base">
              <a:spcBef>
                <a:spcPct val="0"/>
              </a:spcBef>
              <a:spcAft>
                <a:spcPct val="0"/>
              </a:spcAft>
              <a:buFont typeface="Wingdings" charset="2"/>
              <a:buChar char="v"/>
              <a:defRPr/>
            </a:pPr>
            <a:endParaRPr lang="el-GR" sz="2000" b="1" dirty="0">
              <a:solidFill>
                <a:srgbClr val="002776"/>
              </a:solidFill>
              <a:latin typeface="+mj-lt"/>
            </a:endParaRPr>
          </a:p>
          <a:p>
            <a:pPr algn="just" fontAlgn="base">
              <a:spcBef>
                <a:spcPct val="0"/>
              </a:spcBef>
              <a:spcAft>
                <a:spcPct val="0"/>
              </a:spcAft>
              <a:buFont typeface="Wingdings" charset="2"/>
              <a:buChar char="v"/>
              <a:defRPr/>
            </a:pPr>
            <a:endParaRPr lang="el-GR" sz="2000" b="1" dirty="0" smtClean="0">
              <a:solidFill>
                <a:srgbClr val="002776"/>
              </a:solidFill>
              <a:latin typeface="+mj-lt"/>
            </a:endParaRPr>
          </a:p>
          <a:p>
            <a:pPr marL="0" indent="0" algn="just" fontAlgn="base">
              <a:spcBef>
                <a:spcPct val="0"/>
              </a:spcBef>
              <a:spcAft>
                <a:spcPct val="0"/>
              </a:spcAft>
              <a:defRPr/>
            </a:pPr>
            <a:endParaRPr lang="el-GR" sz="2000" b="1" dirty="0" smtClean="0">
              <a:solidFill>
                <a:srgbClr val="002776"/>
              </a:solidFill>
              <a:latin typeface="+mj-lt"/>
            </a:endParaRPr>
          </a:p>
          <a:p>
            <a:pPr algn="just" fontAlgn="base">
              <a:spcBef>
                <a:spcPct val="0"/>
              </a:spcBef>
              <a:spcAft>
                <a:spcPct val="0"/>
              </a:spcAft>
              <a:buFont typeface="Wingdings" charset="2"/>
              <a:buChar char="v"/>
              <a:defRPr/>
            </a:pPr>
            <a:endParaRPr lang="el-GR" sz="2000" b="1" dirty="0" smtClean="0">
              <a:solidFill>
                <a:srgbClr val="002776"/>
              </a:solidFill>
              <a:latin typeface="+mj-lt"/>
            </a:endParaRPr>
          </a:p>
          <a:p>
            <a:pPr algn="just" fontAlgn="base">
              <a:spcBef>
                <a:spcPct val="0"/>
              </a:spcBef>
              <a:spcAft>
                <a:spcPct val="0"/>
              </a:spcAft>
              <a:buFont typeface="Wingdings" charset="2"/>
              <a:buChar char="v"/>
              <a:defRPr/>
            </a:pPr>
            <a:r>
              <a:rPr lang="en-US" sz="2000" b="1" dirty="0" smtClean="0">
                <a:solidFill>
                  <a:srgbClr val="002776"/>
                </a:solidFill>
                <a:latin typeface="+mj-lt"/>
              </a:rPr>
              <a:t>J</a:t>
            </a:r>
            <a:r>
              <a:rPr lang="en-US" sz="2000" b="1" dirty="0">
                <a:solidFill>
                  <a:srgbClr val="002776"/>
                </a:solidFill>
                <a:latin typeface="+mj-lt"/>
              </a:rPr>
              <a:t>Q</a:t>
            </a:r>
            <a:r>
              <a:rPr lang="en-US" sz="2000" b="1" dirty="0" smtClean="0">
                <a:solidFill>
                  <a:srgbClr val="002776"/>
                </a:solidFill>
                <a:latin typeface="+mj-lt"/>
              </a:rPr>
              <a:t>uery Mobile</a:t>
            </a:r>
            <a:r>
              <a:rPr lang="el-GR" sz="2000" b="1" dirty="0" smtClean="0">
                <a:solidFill>
                  <a:srgbClr val="002776"/>
                </a:solidFill>
                <a:latin typeface="+mj-lt"/>
              </a:rPr>
              <a:t>:</a:t>
            </a:r>
            <a:r>
              <a:rPr lang="en-US" sz="2000" b="1" dirty="0" smtClean="0">
                <a:solidFill>
                  <a:srgbClr val="002776"/>
                </a:solidFill>
                <a:latin typeface="+mj-lt"/>
              </a:rPr>
              <a:t> </a:t>
            </a:r>
            <a:r>
              <a:rPr lang="el-GR" sz="2000" dirty="0">
                <a:solidFill>
                  <a:srgbClr val="002776"/>
                </a:solidFill>
                <a:latin typeface="+mj-lt"/>
              </a:rPr>
              <a:t>Σχεδιασμός κατάλληλου </a:t>
            </a:r>
            <a:r>
              <a:rPr lang="en-US" sz="2000" dirty="0" smtClean="0">
                <a:solidFill>
                  <a:srgbClr val="002776"/>
                </a:solidFill>
                <a:latin typeface="+mj-lt"/>
              </a:rPr>
              <a:t>interface </a:t>
            </a:r>
            <a:r>
              <a:rPr lang="el-GR" sz="2000" dirty="0" smtClean="0">
                <a:solidFill>
                  <a:srgbClr val="002776"/>
                </a:solidFill>
                <a:latin typeface="+mj-lt"/>
              </a:rPr>
              <a:t>για </a:t>
            </a:r>
            <a:r>
              <a:rPr lang="en-US" sz="2000" dirty="0" smtClean="0">
                <a:solidFill>
                  <a:srgbClr val="002776"/>
                </a:solidFill>
                <a:latin typeface="+mj-lt"/>
              </a:rPr>
              <a:t>mobile </a:t>
            </a:r>
            <a:r>
              <a:rPr lang="el-GR" sz="2000" dirty="0" smtClean="0">
                <a:solidFill>
                  <a:srgbClr val="002776"/>
                </a:solidFill>
                <a:latin typeface="+mj-lt"/>
              </a:rPr>
              <a:t>συσκευές (π.χ.  </a:t>
            </a:r>
            <a:r>
              <a:rPr lang="en-US" sz="2000" dirty="0">
                <a:solidFill>
                  <a:srgbClr val="002776"/>
                </a:solidFill>
                <a:latin typeface="+mj-lt"/>
              </a:rPr>
              <a:t>b</a:t>
            </a:r>
            <a:r>
              <a:rPr lang="en-US" sz="2000" dirty="0" smtClean="0">
                <a:solidFill>
                  <a:srgbClr val="002776"/>
                </a:solidFill>
                <a:latin typeface="+mj-lt"/>
              </a:rPr>
              <a:t>uttons, </a:t>
            </a:r>
            <a:r>
              <a:rPr lang="en-US" sz="2000" dirty="0" err="1" smtClean="0">
                <a:solidFill>
                  <a:srgbClr val="002776"/>
                </a:solidFill>
                <a:latin typeface="+mj-lt"/>
              </a:rPr>
              <a:t>listviews</a:t>
            </a:r>
            <a:r>
              <a:rPr lang="en-US" sz="2000" dirty="0" smtClean="0">
                <a:solidFill>
                  <a:srgbClr val="002776"/>
                </a:solidFill>
                <a:latin typeface="+mj-lt"/>
              </a:rPr>
              <a:t>, dialogs</a:t>
            </a:r>
            <a:r>
              <a:rPr lang="el-GR" sz="2000" dirty="0" smtClean="0">
                <a:solidFill>
                  <a:srgbClr val="002776"/>
                </a:solidFill>
                <a:latin typeface="+mj-lt"/>
              </a:rPr>
              <a:t>)</a:t>
            </a:r>
          </a:p>
          <a:p>
            <a:pPr marL="0" indent="0" algn="just" fontAlgn="base">
              <a:spcBef>
                <a:spcPct val="0"/>
              </a:spcBef>
              <a:spcAft>
                <a:spcPct val="0"/>
              </a:spcAft>
              <a:defRPr/>
            </a:pPr>
            <a:endParaRPr lang="en-US" sz="2000" dirty="0" smtClean="0">
              <a:solidFill>
                <a:srgbClr val="002776"/>
              </a:solidFill>
              <a:latin typeface="+mj-lt"/>
            </a:endParaRPr>
          </a:p>
          <a:p>
            <a:pPr algn="just" fontAlgn="base">
              <a:spcBef>
                <a:spcPct val="0"/>
              </a:spcBef>
              <a:spcAft>
                <a:spcPct val="0"/>
              </a:spcAft>
              <a:buFont typeface="Wingdings" charset="2"/>
              <a:buChar char="v"/>
              <a:defRPr/>
            </a:pPr>
            <a:r>
              <a:rPr lang="en-US" sz="2000" b="1" dirty="0" smtClean="0">
                <a:solidFill>
                  <a:srgbClr val="002776"/>
                </a:solidFill>
                <a:latin typeface="+mj-lt"/>
              </a:rPr>
              <a:t>CSS:  </a:t>
            </a:r>
            <a:r>
              <a:rPr lang="el-GR" sz="2000" dirty="0">
                <a:solidFill>
                  <a:srgbClr val="002776"/>
                </a:solidFill>
                <a:latin typeface="+mj-lt"/>
              </a:rPr>
              <a:t>Μορφοποίηση του περιεχομένου της </a:t>
            </a:r>
            <a:r>
              <a:rPr lang="el-GR" sz="2000" dirty="0" smtClean="0">
                <a:solidFill>
                  <a:srgbClr val="002776"/>
                </a:solidFill>
                <a:latin typeface="+mj-lt"/>
              </a:rPr>
              <a:t>ιστοσελίδας</a:t>
            </a:r>
          </a:p>
          <a:p>
            <a:pPr marL="0" indent="0" algn="just" fontAlgn="base">
              <a:spcBef>
                <a:spcPct val="0"/>
              </a:spcBef>
              <a:spcAft>
                <a:spcPct val="0"/>
              </a:spcAft>
              <a:defRPr/>
            </a:pPr>
            <a:endParaRPr lang="en-US" sz="2000" dirty="0" smtClean="0">
              <a:solidFill>
                <a:srgbClr val="002776"/>
              </a:solidFill>
              <a:latin typeface="+mj-lt"/>
            </a:endParaRPr>
          </a:p>
          <a:p>
            <a:pPr algn="just" fontAlgn="base">
              <a:spcBef>
                <a:spcPct val="0"/>
              </a:spcBef>
              <a:spcAft>
                <a:spcPct val="0"/>
              </a:spcAft>
              <a:buFont typeface="Wingdings" charset="2"/>
              <a:buChar char="v"/>
              <a:defRPr/>
            </a:pPr>
            <a:r>
              <a:rPr lang="en-US" sz="2000" b="1" dirty="0" err="1" smtClean="0">
                <a:solidFill>
                  <a:srgbClr val="002776"/>
                </a:solidFill>
                <a:latin typeface="+mj-lt"/>
              </a:rPr>
              <a:t>Javascript</a:t>
            </a:r>
            <a:r>
              <a:rPr lang="en-US" sz="2000" b="1" dirty="0" smtClean="0">
                <a:solidFill>
                  <a:srgbClr val="002776"/>
                </a:solidFill>
                <a:latin typeface="+mj-lt"/>
              </a:rPr>
              <a:t>: </a:t>
            </a:r>
            <a:r>
              <a:rPr lang="el-GR" sz="2000" dirty="0" smtClean="0">
                <a:solidFill>
                  <a:srgbClr val="002776"/>
                </a:solidFill>
                <a:latin typeface="+mj-lt"/>
              </a:rPr>
              <a:t>Διαχείριση </a:t>
            </a:r>
            <a:r>
              <a:rPr lang="el-GR" sz="2000" dirty="0" err="1">
                <a:solidFill>
                  <a:srgbClr val="002776"/>
                </a:solidFill>
                <a:latin typeface="+mj-lt"/>
              </a:rPr>
              <a:t>events</a:t>
            </a:r>
            <a:r>
              <a:rPr lang="el-GR" sz="2000" dirty="0">
                <a:solidFill>
                  <a:srgbClr val="002776"/>
                </a:solidFill>
                <a:latin typeface="+mj-lt"/>
              </a:rPr>
              <a:t> </a:t>
            </a:r>
            <a:r>
              <a:rPr lang="el-GR" sz="2000" dirty="0" smtClean="0">
                <a:solidFill>
                  <a:srgbClr val="002776"/>
                </a:solidFill>
                <a:latin typeface="+mj-lt"/>
              </a:rPr>
              <a:t>και διασφάλιση εγκυρότητας δεδομένων που εισάγει ο χρήστης</a:t>
            </a:r>
          </a:p>
          <a:p>
            <a:pPr marL="0" indent="0" algn="just" fontAlgn="base">
              <a:spcBef>
                <a:spcPct val="0"/>
              </a:spcBef>
              <a:spcAft>
                <a:spcPct val="0"/>
              </a:spcAft>
              <a:defRPr/>
            </a:pPr>
            <a:endParaRPr lang="el-GR" sz="2000" dirty="0" smtClean="0">
              <a:solidFill>
                <a:srgbClr val="002776"/>
              </a:solidFill>
              <a:latin typeface="+mj-lt"/>
            </a:endParaRPr>
          </a:p>
          <a:p>
            <a:pPr algn="just" fontAlgn="base">
              <a:spcBef>
                <a:spcPct val="0"/>
              </a:spcBef>
              <a:spcAft>
                <a:spcPct val="0"/>
              </a:spcAft>
              <a:buFont typeface="Wingdings" charset="2"/>
              <a:buChar char="v"/>
              <a:defRPr/>
            </a:pPr>
            <a:r>
              <a:rPr lang="en-US" sz="2000" b="1" dirty="0" smtClean="0">
                <a:solidFill>
                  <a:srgbClr val="002776"/>
                </a:solidFill>
                <a:latin typeface="+mj-lt"/>
              </a:rPr>
              <a:t>PHP: </a:t>
            </a:r>
            <a:r>
              <a:rPr lang="el-GR" sz="2000" dirty="0" smtClean="0">
                <a:solidFill>
                  <a:srgbClr val="002776"/>
                </a:solidFill>
                <a:latin typeface="+mj-lt"/>
              </a:rPr>
              <a:t>Υποστήριξη δυναμικού περιεχομένου και εύκολη </a:t>
            </a:r>
            <a:r>
              <a:rPr lang="el-GR" sz="2000" dirty="0">
                <a:solidFill>
                  <a:srgbClr val="002776"/>
                </a:solidFill>
                <a:latin typeface="+mj-lt"/>
              </a:rPr>
              <a:t>σύνδεση με την </a:t>
            </a:r>
            <a:r>
              <a:rPr lang="el-GR" sz="2000" dirty="0" err="1" smtClean="0">
                <a:solidFill>
                  <a:srgbClr val="002776"/>
                </a:solidFill>
                <a:latin typeface="+mj-lt"/>
              </a:rPr>
              <a:t>MySQL</a:t>
            </a:r>
            <a:endParaRPr lang="el-GR" sz="2000" dirty="0" smtClean="0">
              <a:solidFill>
                <a:srgbClr val="002776"/>
              </a:solidFill>
              <a:latin typeface="+mj-lt"/>
            </a:endParaRPr>
          </a:p>
          <a:p>
            <a:pPr marL="0" indent="0" algn="just" fontAlgn="base">
              <a:spcBef>
                <a:spcPct val="0"/>
              </a:spcBef>
              <a:spcAft>
                <a:spcPct val="0"/>
              </a:spcAft>
              <a:defRPr/>
            </a:pPr>
            <a:endParaRPr lang="en-US" sz="2000" dirty="0" smtClean="0">
              <a:solidFill>
                <a:srgbClr val="002776"/>
              </a:solidFill>
              <a:latin typeface="+mj-lt"/>
            </a:endParaRPr>
          </a:p>
          <a:p>
            <a:pPr algn="just" fontAlgn="base">
              <a:spcBef>
                <a:spcPct val="0"/>
              </a:spcBef>
              <a:spcAft>
                <a:spcPct val="0"/>
              </a:spcAft>
              <a:buFont typeface="Wingdings" charset="2"/>
              <a:buChar char="v"/>
              <a:defRPr/>
            </a:pPr>
            <a:r>
              <a:rPr lang="el-GR" sz="2000" b="1" dirty="0" err="1" smtClean="0">
                <a:solidFill>
                  <a:srgbClr val="002776"/>
                </a:solidFill>
                <a:latin typeface="+mj-lt"/>
              </a:rPr>
              <a:t>MySQL</a:t>
            </a:r>
            <a:r>
              <a:rPr lang="en-US" sz="2000" b="1" dirty="0" smtClean="0">
                <a:solidFill>
                  <a:srgbClr val="002776"/>
                </a:solidFill>
                <a:latin typeface="+mj-lt"/>
              </a:rPr>
              <a:t>: </a:t>
            </a:r>
            <a:r>
              <a:rPr lang="el-GR" sz="2000" dirty="0" smtClean="0">
                <a:solidFill>
                  <a:srgbClr val="002776"/>
                </a:solidFill>
                <a:latin typeface="+mj-lt"/>
              </a:rPr>
              <a:t>Αποθήκευση δεδομένων λειτουργίας </a:t>
            </a:r>
            <a:r>
              <a:rPr lang="en-US" sz="2000" dirty="0" smtClean="0">
                <a:solidFill>
                  <a:srgbClr val="002776"/>
                </a:solidFill>
                <a:latin typeface="+mj-lt"/>
              </a:rPr>
              <a:t>CS e-advisor</a:t>
            </a:r>
            <a:endParaRPr lang="el-GR" sz="2000" dirty="0" smtClean="0">
              <a:solidFill>
                <a:srgbClr val="002776"/>
              </a:solidFill>
              <a:latin typeface="+mj-lt"/>
            </a:endParaRPr>
          </a:p>
          <a:p>
            <a:pPr marL="0" indent="0" algn="just" fontAlgn="base">
              <a:spcBef>
                <a:spcPct val="0"/>
              </a:spcBef>
              <a:spcAft>
                <a:spcPct val="0"/>
              </a:spcAft>
              <a:defRPr/>
            </a:pPr>
            <a:endParaRPr lang="el-GR" sz="2000" dirty="0">
              <a:solidFill>
                <a:srgbClr val="002776"/>
              </a:solidFill>
              <a:latin typeface="+mj-lt"/>
            </a:endParaRPr>
          </a:p>
          <a:p>
            <a:pPr algn="just" fontAlgn="base">
              <a:spcBef>
                <a:spcPct val="0"/>
              </a:spcBef>
              <a:spcAft>
                <a:spcPct val="0"/>
              </a:spcAft>
              <a:buFont typeface="Wingdings" charset="2"/>
              <a:buChar char="v"/>
              <a:defRPr/>
            </a:pPr>
            <a:r>
              <a:rPr lang="en-US" sz="2000" b="1" dirty="0" smtClean="0">
                <a:solidFill>
                  <a:srgbClr val="002776"/>
                </a:solidFill>
                <a:latin typeface="+mj-lt"/>
              </a:rPr>
              <a:t>Ajax: </a:t>
            </a:r>
            <a:r>
              <a:rPr lang="el-GR" sz="2000" dirty="0" smtClean="0">
                <a:solidFill>
                  <a:srgbClr val="002776"/>
                </a:solidFill>
                <a:latin typeface="+mj-lt"/>
              </a:rPr>
              <a:t>Αυτόματη ενημέρωση τμήματος ιστοσελίδας, χωρίς να απαιτείται να γίνει </a:t>
            </a:r>
            <a:r>
              <a:rPr lang="en-US" sz="2000" dirty="0" smtClean="0">
                <a:solidFill>
                  <a:srgbClr val="002776"/>
                </a:solidFill>
                <a:latin typeface="+mj-lt"/>
              </a:rPr>
              <a:t>reload.</a:t>
            </a:r>
            <a:endParaRPr lang="en-US" sz="2000" b="1" dirty="0" smtClean="0">
              <a:solidFill>
                <a:srgbClr val="002776"/>
              </a:solidFill>
              <a:latin typeface="+mj-lt"/>
            </a:endParaRPr>
          </a:p>
          <a:p>
            <a:pPr fontAlgn="base">
              <a:spcBef>
                <a:spcPct val="0"/>
              </a:spcBef>
              <a:spcAft>
                <a:spcPct val="0"/>
              </a:spcAft>
              <a:buFont typeface="Wingdings" charset="2"/>
              <a:buChar char="v"/>
              <a:defRPr/>
            </a:pPr>
            <a:endParaRPr lang="el-GR" b="1" dirty="0">
              <a:solidFill>
                <a:srgbClr val="002776"/>
              </a:solidFill>
              <a:latin typeface="Constantia"/>
            </a:endParaRPr>
          </a:p>
          <a:p>
            <a:pPr marL="0" indent="0" fontAlgn="base">
              <a:spcBef>
                <a:spcPct val="0"/>
              </a:spcBef>
              <a:spcAft>
                <a:spcPct val="0"/>
              </a:spcAft>
              <a:defRPr/>
            </a:pPr>
            <a:endParaRPr lang="el-GR" b="1" dirty="0">
              <a:solidFill>
                <a:srgbClr val="002776"/>
              </a:solidFill>
              <a:latin typeface="Constantia"/>
            </a:endParaRPr>
          </a:p>
          <a:p>
            <a:pPr fontAlgn="base">
              <a:spcBef>
                <a:spcPct val="0"/>
              </a:spcBef>
              <a:spcAft>
                <a:spcPct val="0"/>
              </a:spcAft>
              <a:buFont typeface="Wingdings" charset="2"/>
              <a:buChar char="v"/>
              <a:defRPr/>
            </a:pPr>
            <a:endParaRPr lang="el-GR" b="1" dirty="0">
              <a:solidFill>
                <a:srgbClr val="002776"/>
              </a:solidFill>
              <a:latin typeface="Constantia"/>
            </a:endParaRPr>
          </a:p>
          <a:p>
            <a:pPr marL="0" indent="0" fontAlgn="base">
              <a:spcBef>
                <a:spcPct val="0"/>
              </a:spcBef>
              <a:spcAft>
                <a:spcPct val="0"/>
              </a:spcAft>
              <a:defRPr/>
            </a:pPr>
            <a:endParaRPr lang="en-US" dirty="0" smtClean="0">
              <a:solidFill>
                <a:srgbClr val="002776"/>
              </a:solidFill>
              <a:latin typeface="Constantia"/>
            </a:endParaRPr>
          </a:p>
          <a:p>
            <a:pPr marL="0" indent="0" eaLnBrk="1" fontAlgn="base" hangingPunct="1">
              <a:spcBef>
                <a:spcPct val="0"/>
              </a:spcBef>
              <a:spcAft>
                <a:spcPct val="0"/>
              </a:spcAft>
              <a:defRPr/>
            </a:pPr>
            <a:endParaRPr lang="el-GR" b="1" dirty="0" smtClean="0">
              <a:solidFill>
                <a:srgbClr val="002776"/>
              </a:solidFill>
              <a:latin typeface="Constantia" pitchFamily="18" charset="0"/>
            </a:endParaRPr>
          </a:p>
        </p:txBody>
      </p:sp>
    </p:spTree>
    <p:extLst>
      <p:ext uri="{BB962C8B-B14F-4D97-AF65-F5344CB8AC3E}">
        <p14:creationId xmlns:p14="http://schemas.microsoft.com/office/powerpoint/2010/main" val="3212863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p:cTn id="15" dur="500" fill="hold"/>
                                        <p:tgtEl>
                                          <p:spTgt spid="9"/>
                                        </p:tgtEl>
                                        <p:attrNameLst>
                                          <p:attrName>ppt_w</p:attrName>
                                        </p:attrNameLst>
                                      </p:cBhvr>
                                      <p:tavLst>
                                        <p:tav tm="0">
                                          <p:val>
                                            <p:fltVal val="0"/>
                                          </p:val>
                                        </p:tav>
                                        <p:tav tm="100000">
                                          <p:val>
                                            <p:strVal val="#ppt_w"/>
                                          </p:val>
                                        </p:tav>
                                      </p:tavLst>
                                    </p:anim>
                                    <p:anim calcmode="lin" valueType="num">
                                      <p:cBhvr>
                                        <p:cTn id="16" dur="500" fill="hold"/>
                                        <p:tgtEl>
                                          <p:spTgt spid="9"/>
                                        </p:tgtEl>
                                        <p:attrNameLst>
                                          <p:attrName>ppt_h</p:attrName>
                                        </p:attrNameLst>
                                      </p:cBhvr>
                                      <p:tavLst>
                                        <p:tav tm="0">
                                          <p:val>
                                            <p:fltVal val="0"/>
                                          </p:val>
                                        </p:tav>
                                        <p:tav tm="100000">
                                          <p:val>
                                            <p:strVal val="#ppt_h"/>
                                          </p:val>
                                        </p:tav>
                                      </p:tavLst>
                                    </p:anim>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7" name="Group 1026"/>
          <p:cNvGrpSpPr/>
          <p:nvPr/>
        </p:nvGrpSpPr>
        <p:grpSpPr>
          <a:xfrm>
            <a:off x="3886200" y="1874246"/>
            <a:ext cx="1676400" cy="4065401"/>
            <a:chOff x="3886200" y="1874246"/>
            <a:chExt cx="1676400" cy="4065401"/>
          </a:xfrm>
        </p:grpSpPr>
        <p:grpSp>
          <p:nvGrpSpPr>
            <p:cNvPr id="51" name="Group 50"/>
            <p:cNvGrpSpPr/>
            <p:nvPr/>
          </p:nvGrpSpPr>
          <p:grpSpPr>
            <a:xfrm>
              <a:off x="3886200" y="1874246"/>
              <a:ext cx="1676400" cy="4065401"/>
              <a:chOff x="4114800" y="1859839"/>
              <a:chExt cx="1676400" cy="4065401"/>
            </a:xfrm>
          </p:grpSpPr>
          <p:sp>
            <p:nvSpPr>
              <p:cNvPr id="18" name="Rectangle 17"/>
              <p:cNvSpPr/>
              <p:nvPr/>
            </p:nvSpPr>
            <p:spPr bwMode="auto">
              <a:xfrm rot="5400000">
                <a:off x="4149706" y="2358334"/>
                <a:ext cx="1393055" cy="396066"/>
              </a:xfrm>
              <a:prstGeom prst="rect">
                <a:avLst/>
              </a:prstGeom>
              <a:gradFill>
                <a:gsLst>
                  <a:gs pos="0">
                    <a:schemeClr val="accent6">
                      <a:lumMod val="20000"/>
                      <a:lumOff val="80000"/>
                    </a:schemeClr>
                  </a:gs>
                  <a:gs pos="50000">
                    <a:schemeClr val="accent6">
                      <a:lumMod val="40000"/>
                      <a:lumOff val="60000"/>
                    </a:schemeClr>
                  </a:gs>
                  <a:gs pos="100000">
                    <a:schemeClr val="accent5">
                      <a:lumMod val="40000"/>
                      <a:lumOff val="60000"/>
                    </a:schemeClr>
                  </a:gs>
                </a:gsLst>
                <a:lin ang="5400000" scaled="0"/>
              </a:gradFill>
              <a:scene3d>
                <a:camera prst="obliqueBottomLeft"/>
                <a:lightRig rig="soft" dir="t">
                  <a:rot lat="0" lon="0" rev="18000000"/>
                </a:lightRig>
              </a:scene3d>
              <a:sp3d prstMaterial="dkEdge">
                <a:bevelT w="73660" h="44450" prst="angle"/>
              </a:sp3d>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l-GR"/>
              </a:p>
            </p:txBody>
          </p:sp>
          <p:grpSp>
            <p:nvGrpSpPr>
              <p:cNvPr id="23" name="Group 45"/>
              <p:cNvGrpSpPr>
                <a:grpSpLocks/>
              </p:cNvGrpSpPr>
              <p:nvPr/>
            </p:nvGrpSpPr>
            <p:grpSpPr bwMode="auto">
              <a:xfrm>
                <a:off x="4114800" y="2292166"/>
                <a:ext cx="1676400" cy="3633074"/>
                <a:chOff x="4492846" y="2754983"/>
                <a:chExt cx="2089061" cy="3567765"/>
              </a:xfrm>
            </p:grpSpPr>
            <p:grpSp>
              <p:nvGrpSpPr>
                <p:cNvPr id="38" name="Group 26"/>
                <p:cNvGrpSpPr>
                  <a:grpSpLocks/>
                </p:cNvGrpSpPr>
                <p:nvPr/>
              </p:nvGrpSpPr>
              <p:grpSpPr bwMode="auto">
                <a:xfrm>
                  <a:off x="4572308" y="3511017"/>
                  <a:ext cx="2009599" cy="2811731"/>
                  <a:chOff x="4254539" y="1203314"/>
                  <a:chExt cx="1865546" cy="1825215"/>
                </a:xfrm>
              </p:grpSpPr>
              <p:sp>
                <p:nvSpPr>
                  <p:cNvPr id="42" name="Rectangle 41"/>
                  <p:cNvSpPr/>
                  <p:nvPr/>
                </p:nvSpPr>
                <p:spPr>
                  <a:xfrm>
                    <a:off x="4254539" y="1203314"/>
                    <a:ext cx="1865546" cy="1825215"/>
                  </a:xfrm>
                  <a:prstGeom prst="rect">
                    <a:avLst/>
                  </a:prstGeom>
                  <a:solidFill>
                    <a:schemeClr val="accent5">
                      <a:lumMod val="20000"/>
                      <a:lumOff val="80000"/>
                      <a:alpha val="90000"/>
                    </a:schemeClr>
                  </a:solidFill>
                  <a:ln>
                    <a:solidFill>
                      <a:schemeClr val="accent5"/>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lstStyle/>
                  <a:p>
                    <a:pPr algn="ctr">
                      <a:defRPr/>
                    </a:pPr>
                    <a:endParaRPr lang="el-GR" sz="2000" b="1" dirty="0">
                      <a:effectLst>
                        <a:outerShdw blurRad="38100" dist="38100" dir="2700000" algn="tl">
                          <a:srgbClr val="000000">
                            <a:alpha val="43137"/>
                          </a:srgbClr>
                        </a:outerShdw>
                      </a:effectLst>
                      <a:latin typeface="Batang" pitchFamily="18" charset="-127"/>
                      <a:ea typeface="Batang" pitchFamily="18" charset="-127"/>
                    </a:endParaRPr>
                  </a:p>
                </p:txBody>
              </p:sp>
              <p:sp>
                <p:nvSpPr>
                  <p:cNvPr id="43" name="Rectangle 42"/>
                  <p:cNvSpPr/>
                  <p:nvPr/>
                </p:nvSpPr>
                <p:spPr>
                  <a:xfrm>
                    <a:off x="4254539" y="1203314"/>
                    <a:ext cx="1865546" cy="169814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76022" tIns="176022" rIns="234696" bIns="264033" spcCol="1270"/>
                  <a:lstStyle/>
                  <a:p>
                    <a:pPr marL="285750" lvl="1" indent="-285750" defTabSz="1466850">
                      <a:lnSpc>
                        <a:spcPct val="90000"/>
                      </a:lnSpc>
                      <a:spcAft>
                        <a:spcPct val="15000"/>
                      </a:spcAft>
                      <a:buFontTx/>
                      <a:buChar char="••"/>
                      <a:defRPr/>
                    </a:pPr>
                    <a:endParaRPr lang="el-GR" sz="3300"/>
                  </a:p>
                  <a:p>
                    <a:pPr marL="285750" lvl="1" indent="-285750" defTabSz="1466850">
                      <a:lnSpc>
                        <a:spcPct val="90000"/>
                      </a:lnSpc>
                      <a:spcAft>
                        <a:spcPct val="15000"/>
                      </a:spcAft>
                      <a:buFontTx/>
                      <a:buChar char="••"/>
                      <a:defRPr/>
                    </a:pPr>
                    <a:endParaRPr lang="el-GR" sz="3300"/>
                  </a:p>
                </p:txBody>
              </p:sp>
            </p:grpSp>
            <p:grpSp>
              <p:nvGrpSpPr>
                <p:cNvPr id="39" name="Group 29"/>
                <p:cNvGrpSpPr>
                  <a:grpSpLocks/>
                </p:cNvGrpSpPr>
                <p:nvPr/>
              </p:nvGrpSpPr>
              <p:grpSpPr bwMode="auto">
                <a:xfrm>
                  <a:off x="4492846" y="2754983"/>
                  <a:ext cx="2088232" cy="746024"/>
                  <a:chOff x="4187643" y="538319"/>
                  <a:chExt cx="1931670" cy="746024"/>
                </a:xfrm>
              </p:grpSpPr>
              <p:sp>
                <p:nvSpPr>
                  <p:cNvPr id="40" name="Rectangle 39"/>
                  <p:cNvSpPr/>
                  <p:nvPr/>
                </p:nvSpPr>
                <p:spPr>
                  <a:xfrm>
                    <a:off x="4254597" y="539415"/>
                    <a:ext cx="1865483" cy="745677"/>
                  </a:xfrm>
                  <a:prstGeom prst="rect">
                    <a:avLst/>
                  </a:prstGeom>
                  <a:solidFill>
                    <a:schemeClr val="accent6">
                      <a:lumMod val="40000"/>
                      <a:lumOff val="60000"/>
                    </a:schemeClr>
                  </a:solidFill>
                  <a:ln>
                    <a:solidFill>
                      <a:schemeClr val="accent6"/>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1" name="Rectangle 40"/>
                  <p:cNvSpPr/>
                  <p:nvPr/>
                </p:nvSpPr>
                <p:spPr>
                  <a:xfrm>
                    <a:off x="4187446" y="539415"/>
                    <a:ext cx="1932635" cy="745677"/>
                  </a:xfrm>
                  <a:prstGeom prst="rect">
                    <a:avLst/>
                  </a:prstGeom>
                </p:spPr>
                <p:style>
                  <a:lnRef idx="0">
                    <a:scrgbClr r="0" g="0" b="0"/>
                  </a:lnRef>
                  <a:fillRef idx="0">
                    <a:scrgbClr r="0" g="0" b="0"/>
                  </a:fillRef>
                  <a:effectRef idx="0">
                    <a:scrgbClr r="0" g="0" b="0"/>
                  </a:effectRef>
                  <a:fontRef idx="minor">
                    <a:schemeClr val="lt1"/>
                  </a:fontRef>
                </p:style>
                <p:txBody>
                  <a:bodyPr lIns="206248" tIns="117856" rIns="206248" bIns="117856" spcCol="1270" anchor="ctr"/>
                  <a:lstStyle/>
                  <a:p>
                    <a:pPr algn="ctr" defTabSz="1289050">
                      <a:lnSpc>
                        <a:spcPct val="90000"/>
                      </a:lnSpc>
                      <a:spcAft>
                        <a:spcPct val="35000"/>
                      </a:spcAft>
                      <a:defRPr/>
                    </a:pPr>
                    <a:endParaRPr lang="el-GR" sz="2900" b="1" dirty="0">
                      <a:solidFill>
                        <a:schemeClr val="bg1"/>
                      </a:solidFill>
                      <a:effectLst>
                        <a:outerShdw blurRad="38100" dist="38100" dir="2700000" algn="tl">
                          <a:srgbClr val="000000">
                            <a:alpha val="43137"/>
                          </a:srgbClr>
                        </a:outerShdw>
                      </a:effectLst>
                    </a:endParaRPr>
                  </a:p>
                </p:txBody>
              </p:sp>
            </p:grpSp>
          </p:grpSp>
          <p:pic>
            <p:nvPicPr>
              <p:cNvPr id="15" name="Picture 5" descr="C:\Users\user\Desktop\Stella_Aliki\Aliki\Selida_Mathiti\Pictures\Numbers 0048.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08327" y="2380978"/>
                <a:ext cx="573273" cy="5908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4191000" y="3094672"/>
                <a:ext cx="1600200" cy="1477328"/>
              </a:xfrm>
              <a:prstGeom prst="rect">
                <a:avLst/>
              </a:prstGeom>
            </p:spPr>
            <p:txBody>
              <a:bodyPr wrap="square">
                <a:spAutoFit/>
              </a:bodyPr>
              <a:lstStyle/>
              <a:p>
                <a:pPr algn="ctr"/>
                <a:endParaRPr lang="en-US" dirty="0">
                  <a:solidFill>
                    <a:schemeClr val="accent6"/>
                  </a:solidFill>
                </a:endParaRPr>
              </a:p>
              <a:p>
                <a:pPr algn="ctr"/>
                <a:endParaRPr lang="en-US" dirty="0" smtClean="0">
                  <a:solidFill>
                    <a:schemeClr val="accent6"/>
                  </a:solidFill>
                </a:endParaRPr>
              </a:p>
              <a:p>
                <a:pPr algn="ctr"/>
                <a:endParaRPr lang="en-US" dirty="0">
                  <a:solidFill>
                    <a:schemeClr val="accent6"/>
                  </a:solidFill>
                </a:endParaRPr>
              </a:p>
              <a:p>
                <a:pPr algn="ctr"/>
                <a:endParaRPr lang="en-US" dirty="0" smtClean="0">
                  <a:solidFill>
                    <a:schemeClr val="accent6"/>
                  </a:solidFill>
                </a:endParaRPr>
              </a:p>
              <a:p>
                <a:pPr algn="ctr"/>
                <a:endParaRPr lang="el-GR" dirty="0">
                  <a:solidFill>
                    <a:schemeClr val="accent6"/>
                  </a:solidFill>
                </a:endParaRPr>
              </a:p>
            </p:txBody>
          </p:sp>
        </p:grpSp>
        <p:sp>
          <p:nvSpPr>
            <p:cNvPr id="62" name="Rectangle 61"/>
            <p:cNvSpPr/>
            <p:nvPr/>
          </p:nvSpPr>
          <p:spPr>
            <a:xfrm>
              <a:off x="3962400" y="3105835"/>
              <a:ext cx="1600200" cy="2031325"/>
            </a:xfrm>
            <a:prstGeom prst="rect">
              <a:avLst/>
            </a:prstGeom>
          </p:spPr>
          <p:txBody>
            <a:bodyPr wrap="square">
              <a:spAutoFit/>
            </a:bodyPr>
            <a:lstStyle/>
            <a:p>
              <a:pPr algn="ctr"/>
              <a:r>
                <a:rPr lang="el-GR" dirty="0">
                  <a:solidFill>
                    <a:schemeClr val="accent6"/>
                  </a:solidFill>
                </a:rPr>
                <a:t>Σχεδιασμός της ιστοσελίδας με τη βοήθεια</a:t>
              </a:r>
            </a:p>
            <a:p>
              <a:pPr algn="ctr"/>
              <a:r>
                <a:rPr lang="el-GR" dirty="0">
                  <a:solidFill>
                    <a:schemeClr val="accent6"/>
                  </a:solidFill>
                </a:rPr>
                <a:t>του </a:t>
              </a:r>
              <a:r>
                <a:rPr lang="el-GR" dirty="0" err="1">
                  <a:solidFill>
                    <a:schemeClr val="accent6"/>
                  </a:solidFill>
                </a:rPr>
                <a:t>JQuery</a:t>
              </a:r>
              <a:r>
                <a:rPr lang="el-GR" dirty="0">
                  <a:solidFill>
                    <a:schemeClr val="accent6"/>
                  </a:solidFill>
                </a:rPr>
                <a:t> </a:t>
              </a:r>
              <a:r>
                <a:rPr lang="el-GR" dirty="0" err="1">
                  <a:solidFill>
                    <a:schemeClr val="accent6"/>
                  </a:solidFill>
                </a:rPr>
                <a:t>Mobile</a:t>
              </a:r>
              <a:r>
                <a:rPr lang="el-GR" dirty="0">
                  <a:solidFill>
                    <a:schemeClr val="accent6"/>
                  </a:solidFill>
                </a:rPr>
                <a:t>  </a:t>
              </a:r>
              <a:r>
                <a:rPr lang="el-GR" dirty="0" err="1">
                  <a:solidFill>
                    <a:schemeClr val="accent6"/>
                  </a:solidFill>
                </a:rPr>
                <a:t>framework</a:t>
              </a:r>
              <a:r>
                <a:rPr lang="el-GR" dirty="0">
                  <a:solidFill>
                    <a:schemeClr val="accent6"/>
                  </a:solidFill>
                </a:rPr>
                <a:t>.</a:t>
              </a:r>
              <a:endParaRPr lang="en-US" dirty="0">
                <a:solidFill>
                  <a:schemeClr val="accent6"/>
                </a:solidFill>
              </a:endParaRPr>
            </a:p>
          </p:txBody>
        </p:sp>
      </p:grpSp>
      <p:grpSp>
        <p:nvGrpSpPr>
          <p:cNvPr id="2" name="Group 1"/>
          <p:cNvGrpSpPr>
            <a:grpSpLocks/>
          </p:cNvGrpSpPr>
          <p:nvPr/>
        </p:nvGrpSpPr>
        <p:grpSpPr bwMode="auto">
          <a:xfrm>
            <a:off x="612775" y="381000"/>
            <a:ext cx="7921625" cy="954088"/>
            <a:chOff x="861121" y="428604"/>
            <a:chExt cx="7429552" cy="1214438"/>
          </a:xfrm>
        </p:grpSpPr>
        <p:sp>
          <p:nvSpPr>
            <p:cNvPr id="8" name="Curved Down Ribbon 7"/>
            <p:cNvSpPr/>
            <p:nvPr/>
          </p:nvSpPr>
          <p:spPr>
            <a:xfrm>
              <a:off x="861121" y="428604"/>
              <a:ext cx="7429552" cy="1214438"/>
            </a:xfrm>
            <a:prstGeom prst="ellipseRibbon">
              <a:avLst>
                <a:gd name="adj1" fmla="val 25000"/>
                <a:gd name="adj2" fmla="val 71118"/>
                <a:gd name="adj3" fmla="val 12500"/>
              </a:avLst>
            </a:prstGeom>
            <a:ln>
              <a:solidFill>
                <a:schemeClr val="accent6">
                  <a:lumMod val="60000"/>
                  <a:lumOff val="40000"/>
                </a:schemeClr>
              </a:solidFill>
            </a:ln>
            <a:effectLst>
              <a:glow rad="228600">
                <a:schemeClr val="accent6">
                  <a:satMod val="175000"/>
                  <a:alpha val="40000"/>
                </a:schemeClr>
              </a:glow>
            </a:effectLst>
          </p:spPr>
          <p:style>
            <a:lnRef idx="2">
              <a:schemeClr val="accent5"/>
            </a:lnRef>
            <a:fillRef idx="1">
              <a:schemeClr val="lt1"/>
            </a:fillRef>
            <a:effectRef idx="0">
              <a:schemeClr val="accent5"/>
            </a:effectRef>
            <a:fontRef idx="minor">
              <a:schemeClr val="dk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el-GR" sz="3200" smtClean="0">
                <a:solidFill>
                  <a:prstClr val="black"/>
                </a:solidFill>
                <a:effectLst>
                  <a:outerShdw blurRad="38100" dist="38100" dir="2700000" algn="tl">
                    <a:srgbClr val="FFFFFF"/>
                  </a:outerShdw>
                </a:effectLst>
                <a:latin typeface="CAMPBELL" pitchFamily="2" charset="0"/>
              </a:endParaRPr>
            </a:p>
          </p:txBody>
        </p:sp>
        <p:sp>
          <p:nvSpPr>
            <p:cNvPr id="9" name="Rectangle 8"/>
            <p:cNvSpPr/>
            <p:nvPr/>
          </p:nvSpPr>
          <p:spPr>
            <a:xfrm>
              <a:off x="1671076" y="915458"/>
              <a:ext cx="5876641" cy="665995"/>
            </a:xfrm>
            <a:prstGeom prst="rect">
              <a:avLst/>
            </a:prstGeom>
          </p:spPr>
          <p:txBody>
            <a:bodyPr>
              <a:spAutoFit/>
            </a:bodyPr>
            <a:lstStyle/>
            <a:p>
              <a:pPr algn="ctr" fontAlgn="base">
                <a:spcBef>
                  <a:spcPct val="0"/>
                </a:spcBef>
                <a:spcAft>
                  <a:spcPct val="0"/>
                </a:spcAft>
              </a:pPr>
              <a:r>
                <a:rPr lang="el-GR" sz="2800" b="1" dirty="0" smtClean="0">
                  <a:solidFill>
                    <a:srgbClr val="002776"/>
                  </a:solidFill>
                  <a:effectLst>
                    <a:outerShdw blurRad="38100" dist="38100" dir="2700000" algn="tl">
                      <a:srgbClr val="FFFFFF"/>
                    </a:outerShdw>
                  </a:effectLst>
                  <a:latin typeface="CAMPBELL" pitchFamily="2" charset="0"/>
                  <a:ea typeface="ＭＳ Ｐゴシック" charset="-128"/>
                </a:rPr>
                <a:t>Στάδιο 3</a:t>
              </a:r>
              <a:r>
                <a:rPr lang="el-GR" sz="2800" b="1" baseline="30000" dirty="0" smtClean="0">
                  <a:solidFill>
                    <a:srgbClr val="002776"/>
                  </a:solidFill>
                  <a:effectLst>
                    <a:outerShdw blurRad="38100" dist="38100" dir="2700000" algn="tl">
                      <a:srgbClr val="FFFFFF"/>
                    </a:outerShdw>
                  </a:effectLst>
                  <a:latin typeface="CAMPBELL" pitchFamily="2" charset="0"/>
                  <a:ea typeface="ＭＳ Ｐゴシック" charset="-128"/>
                </a:rPr>
                <a:t>ο</a:t>
              </a:r>
              <a:r>
                <a:rPr lang="el-GR" sz="2800" b="1" dirty="0" smtClean="0">
                  <a:solidFill>
                    <a:srgbClr val="002776"/>
                  </a:solidFill>
                  <a:effectLst>
                    <a:outerShdw blurRad="38100" dist="38100" dir="2700000" algn="tl">
                      <a:srgbClr val="FFFFFF"/>
                    </a:outerShdw>
                  </a:effectLst>
                  <a:latin typeface="CAMPBELL" pitchFamily="2" charset="0"/>
                  <a:ea typeface="ＭＳ Ｐゴシック" charset="-128"/>
                </a:rPr>
                <a:t>  </a:t>
              </a:r>
              <a:endParaRPr lang="el-GR" sz="2800" b="1" dirty="0">
                <a:solidFill>
                  <a:srgbClr val="002776"/>
                </a:solidFill>
                <a:effectLst>
                  <a:outerShdw blurRad="38100" dist="38100" dir="2700000" algn="tl">
                    <a:srgbClr val="FFFFFF"/>
                  </a:outerShdw>
                </a:effectLst>
                <a:latin typeface="CAMPBELL" pitchFamily="2" charset="0"/>
                <a:ea typeface="ＭＳ Ｐゴシック" charset="-128"/>
              </a:endParaRPr>
            </a:p>
          </p:txBody>
        </p:sp>
      </p:grpSp>
      <p:sp>
        <p:nvSpPr>
          <p:cNvPr id="21" name="Rectangle 20"/>
          <p:cNvSpPr/>
          <p:nvPr/>
        </p:nvSpPr>
        <p:spPr bwMode="auto">
          <a:xfrm>
            <a:off x="381000" y="1524000"/>
            <a:ext cx="8039849" cy="395945"/>
          </a:xfrm>
          <a:prstGeom prst="rect">
            <a:avLst/>
          </a:prstGeom>
          <a:gradFill>
            <a:gsLst>
              <a:gs pos="0">
                <a:schemeClr val="accent6">
                  <a:lumMod val="20000"/>
                  <a:lumOff val="80000"/>
                </a:schemeClr>
              </a:gs>
              <a:gs pos="50000">
                <a:schemeClr val="accent6">
                  <a:lumMod val="40000"/>
                  <a:lumOff val="60000"/>
                </a:schemeClr>
              </a:gs>
              <a:gs pos="100000">
                <a:schemeClr val="accent5">
                  <a:lumMod val="40000"/>
                  <a:lumOff val="60000"/>
                </a:schemeClr>
              </a:gs>
            </a:gsLst>
            <a:lin ang="5400000" scaled="0"/>
          </a:gradFill>
          <a:scene3d>
            <a:camera prst="obliqueBottomLeft"/>
            <a:lightRig rig="soft" dir="t">
              <a:rot lat="0" lon="0" rev="18000000"/>
            </a:lightRig>
          </a:scene3d>
          <a:sp3d prstMaterial="dkEdge">
            <a:bevelT w="73660" h="44450" prst="angle"/>
          </a:sp3d>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l-GR"/>
          </a:p>
        </p:txBody>
      </p:sp>
    </p:spTree>
    <p:extLst>
      <p:ext uri="{BB962C8B-B14F-4D97-AF65-F5344CB8AC3E}">
        <p14:creationId xmlns:p14="http://schemas.microsoft.com/office/powerpoint/2010/main" val="24432342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barn(inVertical)">
                                      <p:cBhvr>
                                        <p:cTn id="15" dur="500"/>
                                        <p:tgtEl>
                                          <p:spTgt spid="21"/>
                                        </p:tgtEl>
                                      </p:cBhvr>
                                    </p:animEffect>
                                  </p:childTnLst>
                                </p:cTn>
                              </p:par>
                            </p:childTnLst>
                          </p:cTn>
                        </p:par>
                      </p:childTnLst>
                    </p:cTn>
                  </p:par>
                  <p:par>
                    <p:cTn id="16" fill="hold">
                      <p:stCondLst>
                        <p:cond delay="indefinite"/>
                      </p:stCondLst>
                      <p:childTnLst>
                        <p:par>
                          <p:cTn id="17" fill="hold">
                            <p:stCondLst>
                              <p:cond delay="0"/>
                            </p:stCondLst>
                            <p:childTnLst>
                              <p:par>
                                <p:cTn id="18" presetID="26" presetClass="entr" presetSubtype="0" fill="hold" nodeType="clickEffect">
                                  <p:stCondLst>
                                    <p:cond delay="0"/>
                                  </p:stCondLst>
                                  <p:childTnLst>
                                    <p:set>
                                      <p:cBhvr>
                                        <p:cTn id="19" dur="1" fill="hold">
                                          <p:stCondLst>
                                            <p:cond delay="0"/>
                                          </p:stCondLst>
                                        </p:cTn>
                                        <p:tgtEl>
                                          <p:spTgt spid="1027"/>
                                        </p:tgtEl>
                                        <p:attrNameLst>
                                          <p:attrName>style.visibility</p:attrName>
                                        </p:attrNameLst>
                                      </p:cBhvr>
                                      <p:to>
                                        <p:strVal val="visible"/>
                                      </p:to>
                                    </p:set>
                                    <p:animEffect transition="in" filter="wipe(down)">
                                      <p:cBhvr>
                                        <p:cTn id="20" dur="580">
                                          <p:stCondLst>
                                            <p:cond delay="0"/>
                                          </p:stCondLst>
                                        </p:cTn>
                                        <p:tgtEl>
                                          <p:spTgt spid="1027"/>
                                        </p:tgtEl>
                                      </p:cBhvr>
                                    </p:animEffect>
                                    <p:anim calcmode="lin" valueType="num">
                                      <p:cBhvr>
                                        <p:cTn id="21" dur="1822" tmFilter="0,0; 0.14,0.36; 0.43,0.73; 0.71,0.91; 1.0,1.0">
                                          <p:stCondLst>
                                            <p:cond delay="0"/>
                                          </p:stCondLst>
                                        </p:cTn>
                                        <p:tgtEl>
                                          <p:spTgt spid="1027"/>
                                        </p:tgtEl>
                                        <p:attrNameLst>
                                          <p:attrName>ppt_x</p:attrName>
                                        </p:attrNameLst>
                                      </p:cBhvr>
                                      <p:tavLst>
                                        <p:tav tm="0">
                                          <p:val>
                                            <p:strVal val="#ppt_x-0.25"/>
                                          </p:val>
                                        </p:tav>
                                        <p:tav tm="100000">
                                          <p:val>
                                            <p:strVal val="#ppt_x"/>
                                          </p:val>
                                        </p:tav>
                                      </p:tavLst>
                                    </p:anim>
                                    <p:anim calcmode="lin" valueType="num">
                                      <p:cBhvr>
                                        <p:cTn id="22" dur="664" tmFilter="0.0,0.0; 0.25,0.07; 0.50,0.2; 0.75,0.467; 1.0,1.0">
                                          <p:stCondLst>
                                            <p:cond delay="0"/>
                                          </p:stCondLst>
                                        </p:cTn>
                                        <p:tgtEl>
                                          <p:spTgt spid="1027"/>
                                        </p:tgtEl>
                                        <p:attrNameLst>
                                          <p:attrName>ppt_y</p:attrName>
                                        </p:attrNameLst>
                                      </p:cBhvr>
                                      <p:tavLst>
                                        <p:tav tm="0" fmla="#ppt_y-sin(pi*$)/3">
                                          <p:val>
                                            <p:fltVal val="0.5"/>
                                          </p:val>
                                        </p:tav>
                                        <p:tav tm="100000">
                                          <p:val>
                                            <p:fltVal val="1"/>
                                          </p:val>
                                        </p:tav>
                                      </p:tavLst>
                                    </p:anim>
                                    <p:anim calcmode="lin" valueType="num">
                                      <p:cBhvr>
                                        <p:cTn id="23" dur="664" tmFilter="0, 0; 0.125,0.2665; 0.25,0.4; 0.375,0.465; 0.5,0.5;  0.625,0.535; 0.75,0.6; 0.875,0.7335; 1,1">
                                          <p:stCondLst>
                                            <p:cond delay="664"/>
                                          </p:stCondLst>
                                        </p:cTn>
                                        <p:tgtEl>
                                          <p:spTgt spid="1027"/>
                                        </p:tgtEl>
                                        <p:attrNameLst>
                                          <p:attrName>ppt_y</p:attrName>
                                        </p:attrNameLst>
                                      </p:cBhvr>
                                      <p:tavLst>
                                        <p:tav tm="0" fmla="#ppt_y-sin(pi*$)/9">
                                          <p:val>
                                            <p:fltVal val="0"/>
                                          </p:val>
                                        </p:tav>
                                        <p:tav tm="100000">
                                          <p:val>
                                            <p:fltVal val="1"/>
                                          </p:val>
                                        </p:tav>
                                      </p:tavLst>
                                    </p:anim>
                                    <p:anim calcmode="lin" valueType="num">
                                      <p:cBhvr>
                                        <p:cTn id="24" dur="332" tmFilter="0, 0; 0.125,0.2665; 0.25,0.4; 0.375,0.465; 0.5,0.5;  0.625,0.535; 0.75,0.6; 0.875,0.7335; 1,1">
                                          <p:stCondLst>
                                            <p:cond delay="1324"/>
                                          </p:stCondLst>
                                        </p:cTn>
                                        <p:tgtEl>
                                          <p:spTgt spid="1027"/>
                                        </p:tgtEl>
                                        <p:attrNameLst>
                                          <p:attrName>ppt_y</p:attrName>
                                        </p:attrNameLst>
                                      </p:cBhvr>
                                      <p:tavLst>
                                        <p:tav tm="0" fmla="#ppt_y-sin(pi*$)/27">
                                          <p:val>
                                            <p:fltVal val="0"/>
                                          </p:val>
                                        </p:tav>
                                        <p:tav tm="100000">
                                          <p:val>
                                            <p:fltVal val="1"/>
                                          </p:val>
                                        </p:tav>
                                      </p:tavLst>
                                    </p:anim>
                                    <p:anim calcmode="lin" valueType="num">
                                      <p:cBhvr>
                                        <p:cTn id="25" dur="164" tmFilter="0, 0; 0.125,0.2665; 0.25,0.4; 0.375,0.465; 0.5,0.5;  0.625,0.535; 0.75,0.6; 0.875,0.7335; 1,1">
                                          <p:stCondLst>
                                            <p:cond delay="1656"/>
                                          </p:stCondLst>
                                        </p:cTn>
                                        <p:tgtEl>
                                          <p:spTgt spid="1027"/>
                                        </p:tgtEl>
                                        <p:attrNameLst>
                                          <p:attrName>ppt_y</p:attrName>
                                        </p:attrNameLst>
                                      </p:cBhvr>
                                      <p:tavLst>
                                        <p:tav tm="0" fmla="#ppt_y-sin(pi*$)/81">
                                          <p:val>
                                            <p:fltVal val="0"/>
                                          </p:val>
                                        </p:tav>
                                        <p:tav tm="100000">
                                          <p:val>
                                            <p:fltVal val="1"/>
                                          </p:val>
                                        </p:tav>
                                      </p:tavLst>
                                    </p:anim>
                                    <p:animScale>
                                      <p:cBhvr>
                                        <p:cTn id="26" dur="26">
                                          <p:stCondLst>
                                            <p:cond delay="650"/>
                                          </p:stCondLst>
                                        </p:cTn>
                                        <p:tgtEl>
                                          <p:spTgt spid="1027"/>
                                        </p:tgtEl>
                                      </p:cBhvr>
                                      <p:to x="100000" y="60000"/>
                                    </p:animScale>
                                    <p:animScale>
                                      <p:cBhvr>
                                        <p:cTn id="27" dur="166" decel="50000">
                                          <p:stCondLst>
                                            <p:cond delay="676"/>
                                          </p:stCondLst>
                                        </p:cTn>
                                        <p:tgtEl>
                                          <p:spTgt spid="1027"/>
                                        </p:tgtEl>
                                      </p:cBhvr>
                                      <p:to x="100000" y="100000"/>
                                    </p:animScale>
                                    <p:animScale>
                                      <p:cBhvr>
                                        <p:cTn id="28" dur="26">
                                          <p:stCondLst>
                                            <p:cond delay="1312"/>
                                          </p:stCondLst>
                                        </p:cTn>
                                        <p:tgtEl>
                                          <p:spTgt spid="1027"/>
                                        </p:tgtEl>
                                      </p:cBhvr>
                                      <p:to x="100000" y="80000"/>
                                    </p:animScale>
                                    <p:animScale>
                                      <p:cBhvr>
                                        <p:cTn id="29" dur="166" decel="50000">
                                          <p:stCondLst>
                                            <p:cond delay="1338"/>
                                          </p:stCondLst>
                                        </p:cTn>
                                        <p:tgtEl>
                                          <p:spTgt spid="1027"/>
                                        </p:tgtEl>
                                      </p:cBhvr>
                                      <p:to x="100000" y="100000"/>
                                    </p:animScale>
                                    <p:animScale>
                                      <p:cBhvr>
                                        <p:cTn id="30" dur="26">
                                          <p:stCondLst>
                                            <p:cond delay="1642"/>
                                          </p:stCondLst>
                                        </p:cTn>
                                        <p:tgtEl>
                                          <p:spTgt spid="1027"/>
                                        </p:tgtEl>
                                      </p:cBhvr>
                                      <p:to x="100000" y="90000"/>
                                    </p:animScale>
                                    <p:animScale>
                                      <p:cBhvr>
                                        <p:cTn id="31" dur="166" decel="50000">
                                          <p:stCondLst>
                                            <p:cond delay="1668"/>
                                          </p:stCondLst>
                                        </p:cTn>
                                        <p:tgtEl>
                                          <p:spTgt spid="1027"/>
                                        </p:tgtEl>
                                      </p:cBhvr>
                                      <p:to x="100000" y="100000"/>
                                    </p:animScale>
                                    <p:animScale>
                                      <p:cBhvr>
                                        <p:cTn id="32" dur="26">
                                          <p:stCondLst>
                                            <p:cond delay="1808"/>
                                          </p:stCondLst>
                                        </p:cTn>
                                        <p:tgtEl>
                                          <p:spTgt spid="1027"/>
                                        </p:tgtEl>
                                      </p:cBhvr>
                                      <p:to x="100000" y="95000"/>
                                    </p:animScale>
                                    <p:animScale>
                                      <p:cBhvr>
                                        <p:cTn id="33" dur="166" decel="50000">
                                          <p:stCondLst>
                                            <p:cond delay="1834"/>
                                          </p:stCondLst>
                                        </p:cTn>
                                        <p:tgtEl>
                                          <p:spTgt spid="102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p:cNvGrpSpPr>
          <p:nvPr/>
        </p:nvGrpSpPr>
        <p:grpSpPr bwMode="auto">
          <a:xfrm>
            <a:off x="900113" y="412750"/>
            <a:ext cx="7488237" cy="1071563"/>
            <a:chOff x="928662" y="428604"/>
            <a:chExt cx="7429552" cy="1214438"/>
          </a:xfrm>
        </p:grpSpPr>
        <p:sp>
          <p:nvSpPr>
            <p:cNvPr id="5" name="Curved Down Ribbon 4"/>
            <p:cNvSpPr/>
            <p:nvPr/>
          </p:nvSpPr>
          <p:spPr>
            <a:xfrm>
              <a:off x="928662" y="428604"/>
              <a:ext cx="7429552" cy="1214438"/>
            </a:xfrm>
            <a:prstGeom prst="ellipseRibbon">
              <a:avLst>
                <a:gd name="adj1" fmla="val 25000"/>
                <a:gd name="adj2" fmla="val 71118"/>
                <a:gd name="adj3" fmla="val 12500"/>
              </a:avLst>
            </a:prstGeom>
            <a:ln>
              <a:solidFill>
                <a:schemeClr val="accent6">
                  <a:lumMod val="60000"/>
                  <a:lumOff val="40000"/>
                </a:schemeClr>
              </a:solidFill>
            </a:ln>
            <a:effectLst>
              <a:glow rad="228600">
                <a:schemeClr val="accent6">
                  <a:satMod val="175000"/>
                  <a:alpha val="40000"/>
                </a:schemeClr>
              </a:glow>
            </a:effectLst>
          </p:spPr>
          <p:style>
            <a:lnRef idx="2">
              <a:schemeClr val="accent5"/>
            </a:lnRef>
            <a:fillRef idx="1">
              <a:schemeClr val="lt1"/>
            </a:fillRef>
            <a:effectRef idx="0">
              <a:schemeClr val="accent5"/>
            </a:effectRef>
            <a:fontRef idx="minor">
              <a:schemeClr val="dk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el-GR" sz="3200" smtClean="0">
                <a:solidFill>
                  <a:prstClr val="black"/>
                </a:solidFill>
                <a:effectLst>
                  <a:outerShdw blurRad="38100" dist="38100" dir="2700000" algn="tl">
                    <a:srgbClr val="FFFFFF"/>
                  </a:outerShdw>
                </a:effectLst>
                <a:latin typeface="CAMPBELL" pitchFamily="2" charset="0"/>
              </a:endParaRPr>
            </a:p>
          </p:txBody>
        </p:sp>
        <p:sp>
          <p:nvSpPr>
            <p:cNvPr id="6" name="Rectangle 5"/>
            <p:cNvSpPr/>
            <p:nvPr/>
          </p:nvSpPr>
          <p:spPr>
            <a:xfrm>
              <a:off x="2201310" y="916179"/>
              <a:ext cx="4799204" cy="591925"/>
            </a:xfrm>
            <a:prstGeom prst="rect">
              <a:avLst/>
            </a:prstGeom>
          </p:spPr>
          <p:txBody>
            <a:bodyPr>
              <a:spAutoFit/>
            </a:bodyPr>
            <a:lstStyle/>
            <a:p>
              <a:pPr algn="ctr" fontAlgn="base">
                <a:spcBef>
                  <a:spcPct val="0"/>
                </a:spcBef>
                <a:spcAft>
                  <a:spcPct val="0"/>
                </a:spcAft>
              </a:pPr>
              <a:r>
                <a:rPr lang="el-GR" sz="2800" b="1">
                  <a:solidFill>
                    <a:srgbClr val="002776"/>
                  </a:solidFill>
                  <a:effectLst>
                    <a:outerShdw blurRad="38100" dist="38100" dir="2700000" algn="tl">
                      <a:srgbClr val="FFFFFF"/>
                    </a:outerShdw>
                  </a:effectLst>
                  <a:latin typeface="CAMPBELL" pitchFamily="2" charset="0"/>
                  <a:ea typeface="ＭＳ Ｐゴシック" charset="-128"/>
                </a:rPr>
                <a:t>Μοντέλο Συστήματος</a:t>
              </a:r>
            </a:p>
          </p:txBody>
        </p:sp>
      </p:grpSp>
      <p:pic>
        <p:nvPicPr>
          <p:cNvPr id="21514" name="Picture 10" descr="C:\Users\Stephanos\Desktop\e-advisor_mode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685568"/>
            <a:ext cx="8245544" cy="475252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61131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21514"/>
                                        </p:tgtEl>
                                        <p:attrNameLst>
                                          <p:attrName>style.visibility</p:attrName>
                                        </p:attrNameLst>
                                      </p:cBhvr>
                                      <p:to>
                                        <p:strVal val="visible"/>
                                      </p:to>
                                    </p:set>
                                    <p:anim calcmode="lin" valueType="num">
                                      <p:cBhvr additive="base">
                                        <p:cTn id="15" dur="500" fill="hold"/>
                                        <p:tgtEl>
                                          <p:spTgt spid="21514"/>
                                        </p:tgtEl>
                                        <p:attrNameLst>
                                          <p:attrName>ppt_x</p:attrName>
                                        </p:attrNameLst>
                                      </p:cBhvr>
                                      <p:tavLst>
                                        <p:tav tm="0">
                                          <p:val>
                                            <p:strVal val="#ppt_x"/>
                                          </p:val>
                                        </p:tav>
                                        <p:tav tm="100000">
                                          <p:val>
                                            <p:strVal val="#ppt_x"/>
                                          </p:val>
                                        </p:tav>
                                      </p:tavLst>
                                    </p:anim>
                                    <p:anim calcmode="lin" valueType="num">
                                      <p:cBhvr additive="base">
                                        <p:cTn id="16" dur="500" fill="hold"/>
                                        <p:tgtEl>
                                          <p:spTgt spid="215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8" name="Group 1027"/>
          <p:cNvGrpSpPr/>
          <p:nvPr/>
        </p:nvGrpSpPr>
        <p:grpSpPr>
          <a:xfrm>
            <a:off x="5562728" y="1918272"/>
            <a:ext cx="1682014" cy="3992050"/>
            <a:chOff x="5562728" y="1918272"/>
            <a:chExt cx="1682014" cy="3992050"/>
          </a:xfrm>
        </p:grpSpPr>
        <p:grpSp>
          <p:nvGrpSpPr>
            <p:cNvPr id="60" name="Group 59"/>
            <p:cNvGrpSpPr/>
            <p:nvPr/>
          </p:nvGrpSpPr>
          <p:grpSpPr>
            <a:xfrm>
              <a:off x="5562728" y="1918272"/>
              <a:ext cx="1682014" cy="3992050"/>
              <a:chOff x="5861787" y="1918272"/>
              <a:chExt cx="1682014" cy="3992050"/>
            </a:xfrm>
          </p:grpSpPr>
          <p:sp>
            <p:nvSpPr>
              <p:cNvPr id="17" name="Rectangle 16"/>
              <p:cNvSpPr/>
              <p:nvPr/>
            </p:nvSpPr>
            <p:spPr bwMode="auto">
              <a:xfrm rot="5400000">
                <a:off x="6086833" y="2308439"/>
                <a:ext cx="1176400" cy="396066"/>
              </a:xfrm>
              <a:prstGeom prst="rect">
                <a:avLst/>
              </a:prstGeom>
              <a:gradFill>
                <a:gsLst>
                  <a:gs pos="0">
                    <a:schemeClr val="accent6">
                      <a:lumMod val="20000"/>
                      <a:lumOff val="80000"/>
                    </a:schemeClr>
                  </a:gs>
                  <a:gs pos="50000">
                    <a:schemeClr val="accent6">
                      <a:lumMod val="40000"/>
                      <a:lumOff val="60000"/>
                    </a:schemeClr>
                  </a:gs>
                  <a:gs pos="100000">
                    <a:schemeClr val="accent5">
                      <a:lumMod val="40000"/>
                      <a:lumOff val="60000"/>
                    </a:schemeClr>
                  </a:gs>
                </a:gsLst>
                <a:lin ang="5400000" scaled="0"/>
              </a:gradFill>
              <a:scene3d>
                <a:camera prst="obliqueBottomLeft"/>
                <a:lightRig rig="soft" dir="t">
                  <a:rot lat="0" lon="0" rev="18000000"/>
                </a:lightRig>
              </a:scene3d>
              <a:sp3d prstMaterial="dkEdge">
                <a:bevelT w="73660" h="44450" prst="angle"/>
              </a:sp3d>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l-GR"/>
              </a:p>
            </p:txBody>
          </p:sp>
          <p:grpSp>
            <p:nvGrpSpPr>
              <p:cNvPr id="22" name="Group 46"/>
              <p:cNvGrpSpPr>
                <a:grpSpLocks/>
              </p:cNvGrpSpPr>
              <p:nvPr/>
            </p:nvGrpSpPr>
            <p:grpSpPr bwMode="auto">
              <a:xfrm>
                <a:off x="5861787" y="2298186"/>
                <a:ext cx="1682014" cy="3612136"/>
                <a:chOff x="6660391" y="2765069"/>
                <a:chExt cx="2088650" cy="3106822"/>
              </a:xfrm>
            </p:grpSpPr>
            <p:grpSp>
              <p:nvGrpSpPr>
                <p:cNvPr id="44" name="Group 18"/>
                <p:cNvGrpSpPr>
                  <a:grpSpLocks/>
                </p:cNvGrpSpPr>
                <p:nvPr/>
              </p:nvGrpSpPr>
              <p:grpSpPr bwMode="auto">
                <a:xfrm>
                  <a:off x="6737860" y="3500983"/>
                  <a:ext cx="2011181" cy="2370908"/>
                  <a:chOff x="4252834" y="1196800"/>
                  <a:chExt cx="1867014" cy="1539058"/>
                </a:xfrm>
              </p:grpSpPr>
              <p:sp>
                <p:nvSpPr>
                  <p:cNvPr id="48" name="Rectangle 47"/>
                  <p:cNvSpPr/>
                  <p:nvPr/>
                </p:nvSpPr>
                <p:spPr>
                  <a:xfrm>
                    <a:off x="4252834" y="1196800"/>
                    <a:ext cx="1867014" cy="1539058"/>
                  </a:xfrm>
                  <a:prstGeom prst="rect">
                    <a:avLst/>
                  </a:prstGeom>
                  <a:solidFill>
                    <a:schemeClr val="accent5">
                      <a:lumMod val="20000"/>
                      <a:lumOff val="80000"/>
                      <a:alpha val="90000"/>
                    </a:schemeClr>
                  </a:solidFill>
                  <a:ln>
                    <a:solidFill>
                      <a:schemeClr val="accent5"/>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lstStyle/>
                  <a:p>
                    <a:pPr>
                      <a:defRPr/>
                    </a:pPr>
                    <a:endParaRPr lang="el-GR" sz="2000" b="1" dirty="0">
                      <a:effectLst>
                        <a:outerShdw blurRad="38100" dist="38100" dir="2700000" algn="tl">
                          <a:srgbClr val="000000">
                            <a:alpha val="43137"/>
                          </a:srgbClr>
                        </a:outerShdw>
                      </a:effectLst>
                      <a:latin typeface="Batang" pitchFamily="18" charset="-127"/>
                      <a:ea typeface="Batang" pitchFamily="18" charset="-127"/>
                    </a:endParaRPr>
                  </a:p>
                </p:txBody>
              </p:sp>
              <p:sp>
                <p:nvSpPr>
                  <p:cNvPr id="49" name="Rectangle 48"/>
                  <p:cNvSpPr/>
                  <p:nvPr/>
                </p:nvSpPr>
                <p:spPr>
                  <a:xfrm>
                    <a:off x="4252834" y="1196800"/>
                    <a:ext cx="1867014" cy="144906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76022" tIns="176022" rIns="234696" bIns="264033" spcCol="1270"/>
                  <a:lstStyle/>
                  <a:p>
                    <a:pPr marL="285750" lvl="1" indent="-285750" defTabSz="1466850">
                      <a:lnSpc>
                        <a:spcPct val="90000"/>
                      </a:lnSpc>
                      <a:spcAft>
                        <a:spcPct val="15000"/>
                      </a:spcAft>
                      <a:buFontTx/>
                      <a:buChar char="••"/>
                      <a:defRPr/>
                    </a:pPr>
                    <a:endParaRPr lang="el-GR" sz="3300" dirty="0"/>
                  </a:p>
                </p:txBody>
              </p:sp>
            </p:grpSp>
            <p:grpSp>
              <p:nvGrpSpPr>
                <p:cNvPr id="45" name="Group 23"/>
                <p:cNvGrpSpPr>
                  <a:grpSpLocks/>
                </p:cNvGrpSpPr>
                <p:nvPr/>
              </p:nvGrpSpPr>
              <p:grpSpPr bwMode="auto">
                <a:xfrm>
                  <a:off x="6660391" y="2765069"/>
                  <a:ext cx="2088648" cy="735914"/>
                  <a:chOff x="4187790" y="548404"/>
                  <a:chExt cx="1932055" cy="735914"/>
                </a:xfrm>
              </p:grpSpPr>
              <p:sp>
                <p:nvSpPr>
                  <p:cNvPr id="46" name="Rectangle 45"/>
                  <p:cNvSpPr/>
                  <p:nvPr/>
                </p:nvSpPr>
                <p:spPr>
                  <a:xfrm>
                    <a:off x="4253937" y="548404"/>
                    <a:ext cx="1865908" cy="735914"/>
                  </a:xfrm>
                  <a:prstGeom prst="rect">
                    <a:avLst/>
                  </a:prstGeom>
                  <a:solidFill>
                    <a:schemeClr val="accent6">
                      <a:lumMod val="40000"/>
                      <a:lumOff val="60000"/>
                    </a:schemeClr>
                  </a:solidFill>
                  <a:ln>
                    <a:solidFill>
                      <a:schemeClr val="accent6"/>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7" name="Rectangle 46"/>
                  <p:cNvSpPr/>
                  <p:nvPr/>
                </p:nvSpPr>
                <p:spPr>
                  <a:xfrm>
                    <a:off x="4187790" y="548404"/>
                    <a:ext cx="1932055" cy="669388"/>
                  </a:xfrm>
                  <a:prstGeom prst="rect">
                    <a:avLst/>
                  </a:prstGeom>
                </p:spPr>
                <p:style>
                  <a:lnRef idx="0">
                    <a:scrgbClr r="0" g="0" b="0"/>
                  </a:lnRef>
                  <a:fillRef idx="0">
                    <a:scrgbClr r="0" g="0" b="0"/>
                  </a:fillRef>
                  <a:effectRef idx="0">
                    <a:scrgbClr r="0" g="0" b="0"/>
                  </a:effectRef>
                  <a:fontRef idx="minor">
                    <a:schemeClr val="lt1"/>
                  </a:fontRef>
                </p:style>
                <p:txBody>
                  <a:bodyPr lIns="206248" tIns="117856" rIns="206248" bIns="117856" spcCol="1270" anchor="ctr"/>
                  <a:lstStyle/>
                  <a:p>
                    <a:pPr algn="ctr" defTabSz="1289050">
                      <a:lnSpc>
                        <a:spcPct val="90000"/>
                      </a:lnSpc>
                      <a:spcAft>
                        <a:spcPct val="35000"/>
                      </a:spcAft>
                      <a:defRPr/>
                    </a:pPr>
                    <a:endParaRPr lang="el-GR" sz="2900" b="1" dirty="0">
                      <a:solidFill>
                        <a:schemeClr val="bg1"/>
                      </a:solidFill>
                      <a:effectLst>
                        <a:outerShdw blurRad="38100" dist="38100" dir="2700000" algn="tl">
                          <a:srgbClr val="000000">
                            <a:alpha val="43137"/>
                          </a:srgbClr>
                        </a:outerShdw>
                      </a:effectLst>
                    </a:endParaRPr>
                  </a:p>
                </p:txBody>
              </p:sp>
            </p:grpSp>
          </p:grpSp>
          <p:pic>
            <p:nvPicPr>
              <p:cNvPr id="16" name="Picture 6" descr="C:\Users\user\Desktop\Stella_Aliki\Aliki\Selida_Mathiti\Pictures\Numbers 0047.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7459" y="2458497"/>
                <a:ext cx="534647" cy="589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1" name="Rectangle 60"/>
            <p:cNvSpPr/>
            <p:nvPr/>
          </p:nvSpPr>
          <p:spPr>
            <a:xfrm>
              <a:off x="5625114" y="3150275"/>
              <a:ext cx="1619626" cy="2031325"/>
            </a:xfrm>
            <a:prstGeom prst="rect">
              <a:avLst/>
            </a:prstGeom>
          </p:spPr>
          <p:txBody>
            <a:bodyPr wrap="square">
              <a:spAutoFit/>
            </a:bodyPr>
            <a:lstStyle/>
            <a:p>
              <a:pPr algn="ctr"/>
              <a:r>
                <a:rPr lang="el-GR" dirty="0">
                  <a:solidFill>
                    <a:schemeClr val="accent6"/>
                  </a:solidFill>
                </a:rPr>
                <a:t>Σχεδιασμός της βάσης δεδομένων της λειτουργίας e-</a:t>
              </a:r>
              <a:r>
                <a:rPr lang="el-GR" dirty="0" err="1">
                  <a:solidFill>
                    <a:schemeClr val="accent6"/>
                  </a:solidFill>
                </a:rPr>
                <a:t>advisor</a:t>
              </a:r>
              <a:r>
                <a:rPr lang="el-GR" dirty="0" smtClean="0">
                  <a:solidFill>
                    <a:schemeClr val="accent6"/>
                  </a:solidFill>
                </a:rPr>
                <a:t>.</a:t>
              </a:r>
              <a:endParaRPr lang="en-US" dirty="0" smtClean="0">
                <a:solidFill>
                  <a:schemeClr val="accent6"/>
                </a:solidFill>
              </a:endParaRPr>
            </a:p>
            <a:p>
              <a:pPr algn="ctr"/>
              <a:endParaRPr lang="en-US" dirty="0">
                <a:solidFill>
                  <a:schemeClr val="accent6"/>
                </a:solidFill>
              </a:endParaRPr>
            </a:p>
            <a:p>
              <a:pPr algn="ctr"/>
              <a:endParaRPr lang="en-US" dirty="0">
                <a:solidFill>
                  <a:schemeClr val="accent6"/>
                </a:solidFill>
              </a:endParaRPr>
            </a:p>
          </p:txBody>
        </p:sp>
      </p:grpSp>
      <p:grpSp>
        <p:nvGrpSpPr>
          <p:cNvPr id="2" name="Group 1"/>
          <p:cNvGrpSpPr>
            <a:grpSpLocks/>
          </p:cNvGrpSpPr>
          <p:nvPr/>
        </p:nvGrpSpPr>
        <p:grpSpPr bwMode="auto">
          <a:xfrm>
            <a:off x="612775" y="381000"/>
            <a:ext cx="7921625" cy="954088"/>
            <a:chOff x="861121" y="428604"/>
            <a:chExt cx="7429552" cy="1214438"/>
          </a:xfrm>
        </p:grpSpPr>
        <p:sp>
          <p:nvSpPr>
            <p:cNvPr id="8" name="Curved Down Ribbon 7"/>
            <p:cNvSpPr/>
            <p:nvPr/>
          </p:nvSpPr>
          <p:spPr>
            <a:xfrm>
              <a:off x="861121" y="428604"/>
              <a:ext cx="7429552" cy="1214438"/>
            </a:xfrm>
            <a:prstGeom prst="ellipseRibbon">
              <a:avLst>
                <a:gd name="adj1" fmla="val 25000"/>
                <a:gd name="adj2" fmla="val 71118"/>
                <a:gd name="adj3" fmla="val 12500"/>
              </a:avLst>
            </a:prstGeom>
            <a:ln>
              <a:solidFill>
                <a:schemeClr val="accent6">
                  <a:lumMod val="60000"/>
                  <a:lumOff val="40000"/>
                </a:schemeClr>
              </a:solidFill>
            </a:ln>
            <a:effectLst>
              <a:glow rad="228600">
                <a:schemeClr val="accent6">
                  <a:satMod val="175000"/>
                  <a:alpha val="40000"/>
                </a:schemeClr>
              </a:glow>
            </a:effectLst>
          </p:spPr>
          <p:style>
            <a:lnRef idx="2">
              <a:schemeClr val="accent5"/>
            </a:lnRef>
            <a:fillRef idx="1">
              <a:schemeClr val="lt1"/>
            </a:fillRef>
            <a:effectRef idx="0">
              <a:schemeClr val="accent5"/>
            </a:effectRef>
            <a:fontRef idx="minor">
              <a:schemeClr val="dk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el-GR" sz="3200" smtClean="0">
                <a:solidFill>
                  <a:prstClr val="black"/>
                </a:solidFill>
                <a:effectLst>
                  <a:outerShdw blurRad="38100" dist="38100" dir="2700000" algn="tl">
                    <a:srgbClr val="FFFFFF"/>
                  </a:outerShdw>
                </a:effectLst>
                <a:latin typeface="CAMPBELL" pitchFamily="2" charset="0"/>
              </a:endParaRPr>
            </a:p>
          </p:txBody>
        </p:sp>
        <p:sp>
          <p:nvSpPr>
            <p:cNvPr id="9" name="Rectangle 8"/>
            <p:cNvSpPr/>
            <p:nvPr/>
          </p:nvSpPr>
          <p:spPr>
            <a:xfrm>
              <a:off x="1671076" y="915458"/>
              <a:ext cx="5876641" cy="665995"/>
            </a:xfrm>
            <a:prstGeom prst="rect">
              <a:avLst/>
            </a:prstGeom>
          </p:spPr>
          <p:txBody>
            <a:bodyPr>
              <a:spAutoFit/>
            </a:bodyPr>
            <a:lstStyle/>
            <a:p>
              <a:pPr algn="ctr" fontAlgn="base">
                <a:spcBef>
                  <a:spcPct val="0"/>
                </a:spcBef>
                <a:spcAft>
                  <a:spcPct val="0"/>
                </a:spcAft>
              </a:pPr>
              <a:r>
                <a:rPr lang="el-GR" sz="2800" b="1" dirty="0" smtClean="0">
                  <a:solidFill>
                    <a:srgbClr val="002776"/>
                  </a:solidFill>
                  <a:effectLst>
                    <a:outerShdw blurRad="38100" dist="38100" dir="2700000" algn="tl">
                      <a:srgbClr val="FFFFFF"/>
                    </a:outerShdw>
                  </a:effectLst>
                  <a:latin typeface="CAMPBELL" pitchFamily="2" charset="0"/>
                  <a:ea typeface="ＭＳ Ｐゴシック" charset="-128"/>
                </a:rPr>
                <a:t>Στάδιο 4</a:t>
              </a:r>
              <a:r>
                <a:rPr lang="el-GR" sz="2800" b="1" baseline="30000" dirty="0" smtClean="0">
                  <a:solidFill>
                    <a:srgbClr val="002776"/>
                  </a:solidFill>
                  <a:effectLst>
                    <a:outerShdw blurRad="38100" dist="38100" dir="2700000" algn="tl">
                      <a:srgbClr val="FFFFFF"/>
                    </a:outerShdw>
                  </a:effectLst>
                  <a:latin typeface="CAMPBELL" pitchFamily="2" charset="0"/>
                  <a:ea typeface="ＭＳ Ｐゴシック" charset="-128"/>
                </a:rPr>
                <a:t>ο</a:t>
              </a:r>
              <a:r>
                <a:rPr lang="el-GR" sz="2800" b="1" dirty="0" smtClean="0">
                  <a:solidFill>
                    <a:srgbClr val="002776"/>
                  </a:solidFill>
                  <a:effectLst>
                    <a:outerShdw blurRad="38100" dist="38100" dir="2700000" algn="tl">
                      <a:srgbClr val="FFFFFF"/>
                    </a:outerShdw>
                  </a:effectLst>
                  <a:latin typeface="CAMPBELL" pitchFamily="2" charset="0"/>
                  <a:ea typeface="ＭＳ Ｐゴシック" charset="-128"/>
                </a:rPr>
                <a:t>  </a:t>
              </a:r>
              <a:endParaRPr lang="el-GR" sz="2800" b="1" dirty="0">
                <a:solidFill>
                  <a:srgbClr val="002776"/>
                </a:solidFill>
                <a:effectLst>
                  <a:outerShdw blurRad="38100" dist="38100" dir="2700000" algn="tl">
                    <a:srgbClr val="FFFFFF"/>
                  </a:outerShdw>
                </a:effectLst>
                <a:latin typeface="CAMPBELL" pitchFamily="2" charset="0"/>
                <a:ea typeface="ＭＳ Ｐゴシック" charset="-128"/>
              </a:endParaRPr>
            </a:p>
          </p:txBody>
        </p:sp>
      </p:grpSp>
      <p:sp>
        <p:nvSpPr>
          <p:cNvPr id="21" name="Rectangle 20"/>
          <p:cNvSpPr/>
          <p:nvPr/>
        </p:nvSpPr>
        <p:spPr bwMode="auto">
          <a:xfrm>
            <a:off x="381000" y="1524000"/>
            <a:ext cx="8039849" cy="395945"/>
          </a:xfrm>
          <a:prstGeom prst="rect">
            <a:avLst/>
          </a:prstGeom>
          <a:gradFill>
            <a:gsLst>
              <a:gs pos="0">
                <a:schemeClr val="accent6">
                  <a:lumMod val="20000"/>
                  <a:lumOff val="80000"/>
                </a:schemeClr>
              </a:gs>
              <a:gs pos="50000">
                <a:schemeClr val="accent6">
                  <a:lumMod val="40000"/>
                  <a:lumOff val="60000"/>
                </a:schemeClr>
              </a:gs>
              <a:gs pos="100000">
                <a:schemeClr val="accent5">
                  <a:lumMod val="40000"/>
                  <a:lumOff val="60000"/>
                </a:schemeClr>
              </a:gs>
            </a:gsLst>
            <a:lin ang="5400000" scaled="0"/>
          </a:gradFill>
          <a:scene3d>
            <a:camera prst="obliqueBottomLeft"/>
            <a:lightRig rig="soft" dir="t">
              <a:rot lat="0" lon="0" rev="18000000"/>
            </a:lightRig>
          </a:scene3d>
          <a:sp3d prstMaterial="dkEdge">
            <a:bevelT w="73660" h="44450" prst="angle"/>
          </a:sp3d>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l-GR"/>
          </a:p>
        </p:txBody>
      </p:sp>
    </p:spTree>
    <p:extLst>
      <p:ext uri="{BB962C8B-B14F-4D97-AF65-F5344CB8AC3E}">
        <p14:creationId xmlns:p14="http://schemas.microsoft.com/office/powerpoint/2010/main" val="24432342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barn(inVertical)">
                                      <p:cBhvr>
                                        <p:cTn id="15" dur="500"/>
                                        <p:tgtEl>
                                          <p:spTgt spid="21"/>
                                        </p:tgtEl>
                                      </p:cBhvr>
                                    </p:animEffect>
                                  </p:childTnLst>
                                </p:cTn>
                              </p:par>
                            </p:childTnLst>
                          </p:cTn>
                        </p:par>
                      </p:childTnLst>
                    </p:cTn>
                  </p:par>
                  <p:par>
                    <p:cTn id="16" fill="hold">
                      <p:stCondLst>
                        <p:cond delay="indefinite"/>
                      </p:stCondLst>
                      <p:childTnLst>
                        <p:par>
                          <p:cTn id="17" fill="hold">
                            <p:stCondLst>
                              <p:cond delay="0"/>
                            </p:stCondLst>
                            <p:childTnLst>
                              <p:par>
                                <p:cTn id="18" presetID="26" presetClass="entr" presetSubtype="0" fill="hold" nodeType="clickEffect">
                                  <p:stCondLst>
                                    <p:cond delay="0"/>
                                  </p:stCondLst>
                                  <p:childTnLst>
                                    <p:set>
                                      <p:cBhvr>
                                        <p:cTn id="19" dur="1" fill="hold">
                                          <p:stCondLst>
                                            <p:cond delay="0"/>
                                          </p:stCondLst>
                                        </p:cTn>
                                        <p:tgtEl>
                                          <p:spTgt spid="1028"/>
                                        </p:tgtEl>
                                        <p:attrNameLst>
                                          <p:attrName>style.visibility</p:attrName>
                                        </p:attrNameLst>
                                      </p:cBhvr>
                                      <p:to>
                                        <p:strVal val="visible"/>
                                      </p:to>
                                    </p:set>
                                    <p:animEffect transition="in" filter="wipe(down)">
                                      <p:cBhvr>
                                        <p:cTn id="20" dur="580">
                                          <p:stCondLst>
                                            <p:cond delay="0"/>
                                          </p:stCondLst>
                                        </p:cTn>
                                        <p:tgtEl>
                                          <p:spTgt spid="1028"/>
                                        </p:tgtEl>
                                      </p:cBhvr>
                                    </p:animEffect>
                                    <p:anim calcmode="lin" valueType="num">
                                      <p:cBhvr>
                                        <p:cTn id="21" dur="1822" tmFilter="0,0; 0.14,0.36; 0.43,0.73; 0.71,0.91; 1.0,1.0">
                                          <p:stCondLst>
                                            <p:cond delay="0"/>
                                          </p:stCondLst>
                                        </p:cTn>
                                        <p:tgtEl>
                                          <p:spTgt spid="1028"/>
                                        </p:tgtEl>
                                        <p:attrNameLst>
                                          <p:attrName>ppt_x</p:attrName>
                                        </p:attrNameLst>
                                      </p:cBhvr>
                                      <p:tavLst>
                                        <p:tav tm="0">
                                          <p:val>
                                            <p:strVal val="#ppt_x-0.25"/>
                                          </p:val>
                                        </p:tav>
                                        <p:tav tm="100000">
                                          <p:val>
                                            <p:strVal val="#ppt_x"/>
                                          </p:val>
                                        </p:tav>
                                      </p:tavLst>
                                    </p:anim>
                                    <p:anim calcmode="lin" valueType="num">
                                      <p:cBhvr>
                                        <p:cTn id="22" dur="664" tmFilter="0.0,0.0; 0.25,0.07; 0.50,0.2; 0.75,0.467; 1.0,1.0">
                                          <p:stCondLst>
                                            <p:cond delay="0"/>
                                          </p:stCondLst>
                                        </p:cTn>
                                        <p:tgtEl>
                                          <p:spTgt spid="1028"/>
                                        </p:tgtEl>
                                        <p:attrNameLst>
                                          <p:attrName>ppt_y</p:attrName>
                                        </p:attrNameLst>
                                      </p:cBhvr>
                                      <p:tavLst>
                                        <p:tav tm="0" fmla="#ppt_y-sin(pi*$)/3">
                                          <p:val>
                                            <p:fltVal val="0.5"/>
                                          </p:val>
                                        </p:tav>
                                        <p:tav tm="100000">
                                          <p:val>
                                            <p:fltVal val="1"/>
                                          </p:val>
                                        </p:tav>
                                      </p:tavLst>
                                    </p:anim>
                                    <p:anim calcmode="lin" valueType="num">
                                      <p:cBhvr>
                                        <p:cTn id="23" dur="664" tmFilter="0, 0; 0.125,0.2665; 0.25,0.4; 0.375,0.465; 0.5,0.5;  0.625,0.535; 0.75,0.6; 0.875,0.7335; 1,1">
                                          <p:stCondLst>
                                            <p:cond delay="664"/>
                                          </p:stCondLst>
                                        </p:cTn>
                                        <p:tgtEl>
                                          <p:spTgt spid="1028"/>
                                        </p:tgtEl>
                                        <p:attrNameLst>
                                          <p:attrName>ppt_y</p:attrName>
                                        </p:attrNameLst>
                                      </p:cBhvr>
                                      <p:tavLst>
                                        <p:tav tm="0" fmla="#ppt_y-sin(pi*$)/9">
                                          <p:val>
                                            <p:fltVal val="0"/>
                                          </p:val>
                                        </p:tav>
                                        <p:tav tm="100000">
                                          <p:val>
                                            <p:fltVal val="1"/>
                                          </p:val>
                                        </p:tav>
                                      </p:tavLst>
                                    </p:anim>
                                    <p:anim calcmode="lin" valueType="num">
                                      <p:cBhvr>
                                        <p:cTn id="24" dur="332" tmFilter="0, 0; 0.125,0.2665; 0.25,0.4; 0.375,0.465; 0.5,0.5;  0.625,0.535; 0.75,0.6; 0.875,0.7335; 1,1">
                                          <p:stCondLst>
                                            <p:cond delay="1324"/>
                                          </p:stCondLst>
                                        </p:cTn>
                                        <p:tgtEl>
                                          <p:spTgt spid="1028"/>
                                        </p:tgtEl>
                                        <p:attrNameLst>
                                          <p:attrName>ppt_y</p:attrName>
                                        </p:attrNameLst>
                                      </p:cBhvr>
                                      <p:tavLst>
                                        <p:tav tm="0" fmla="#ppt_y-sin(pi*$)/27">
                                          <p:val>
                                            <p:fltVal val="0"/>
                                          </p:val>
                                        </p:tav>
                                        <p:tav tm="100000">
                                          <p:val>
                                            <p:fltVal val="1"/>
                                          </p:val>
                                        </p:tav>
                                      </p:tavLst>
                                    </p:anim>
                                    <p:anim calcmode="lin" valueType="num">
                                      <p:cBhvr>
                                        <p:cTn id="25" dur="164" tmFilter="0, 0; 0.125,0.2665; 0.25,0.4; 0.375,0.465; 0.5,0.5;  0.625,0.535; 0.75,0.6; 0.875,0.7335; 1,1">
                                          <p:stCondLst>
                                            <p:cond delay="1656"/>
                                          </p:stCondLst>
                                        </p:cTn>
                                        <p:tgtEl>
                                          <p:spTgt spid="1028"/>
                                        </p:tgtEl>
                                        <p:attrNameLst>
                                          <p:attrName>ppt_y</p:attrName>
                                        </p:attrNameLst>
                                      </p:cBhvr>
                                      <p:tavLst>
                                        <p:tav tm="0" fmla="#ppt_y-sin(pi*$)/81">
                                          <p:val>
                                            <p:fltVal val="0"/>
                                          </p:val>
                                        </p:tav>
                                        <p:tav tm="100000">
                                          <p:val>
                                            <p:fltVal val="1"/>
                                          </p:val>
                                        </p:tav>
                                      </p:tavLst>
                                    </p:anim>
                                    <p:animScale>
                                      <p:cBhvr>
                                        <p:cTn id="26" dur="26">
                                          <p:stCondLst>
                                            <p:cond delay="650"/>
                                          </p:stCondLst>
                                        </p:cTn>
                                        <p:tgtEl>
                                          <p:spTgt spid="1028"/>
                                        </p:tgtEl>
                                      </p:cBhvr>
                                      <p:to x="100000" y="60000"/>
                                    </p:animScale>
                                    <p:animScale>
                                      <p:cBhvr>
                                        <p:cTn id="27" dur="166" decel="50000">
                                          <p:stCondLst>
                                            <p:cond delay="676"/>
                                          </p:stCondLst>
                                        </p:cTn>
                                        <p:tgtEl>
                                          <p:spTgt spid="1028"/>
                                        </p:tgtEl>
                                      </p:cBhvr>
                                      <p:to x="100000" y="100000"/>
                                    </p:animScale>
                                    <p:animScale>
                                      <p:cBhvr>
                                        <p:cTn id="28" dur="26">
                                          <p:stCondLst>
                                            <p:cond delay="1312"/>
                                          </p:stCondLst>
                                        </p:cTn>
                                        <p:tgtEl>
                                          <p:spTgt spid="1028"/>
                                        </p:tgtEl>
                                      </p:cBhvr>
                                      <p:to x="100000" y="80000"/>
                                    </p:animScale>
                                    <p:animScale>
                                      <p:cBhvr>
                                        <p:cTn id="29" dur="166" decel="50000">
                                          <p:stCondLst>
                                            <p:cond delay="1338"/>
                                          </p:stCondLst>
                                        </p:cTn>
                                        <p:tgtEl>
                                          <p:spTgt spid="1028"/>
                                        </p:tgtEl>
                                      </p:cBhvr>
                                      <p:to x="100000" y="100000"/>
                                    </p:animScale>
                                    <p:animScale>
                                      <p:cBhvr>
                                        <p:cTn id="30" dur="26">
                                          <p:stCondLst>
                                            <p:cond delay="1642"/>
                                          </p:stCondLst>
                                        </p:cTn>
                                        <p:tgtEl>
                                          <p:spTgt spid="1028"/>
                                        </p:tgtEl>
                                      </p:cBhvr>
                                      <p:to x="100000" y="90000"/>
                                    </p:animScale>
                                    <p:animScale>
                                      <p:cBhvr>
                                        <p:cTn id="31" dur="166" decel="50000">
                                          <p:stCondLst>
                                            <p:cond delay="1668"/>
                                          </p:stCondLst>
                                        </p:cTn>
                                        <p:tgtEl>
                                          <p:spTgt spid="1028"/>
                                        </p:tgtEl>
                                      </p:cBhvr>
                                      <p:to x="100000" y="100000"/>
                                    </p:animScale>
                                    <p:animScale>
                                      <p:cBhvr>
                                        <p:cTn id="32" dur="26">
                                          <p:stCondLst>
                                            <p:cond delay="1808"/>
                                          </p:stCondLst>
                                        </p:cTn>
                                        <p:tgtEl>
                                          <p:spTgt spid="1028"/>
                                        </p:tgtEl>
                                      </p:cBhvr>
                                      <p:to x="100000" y="95000"/>
                                    </p:animScale>
                                    <p:animScale>
                                      <p:cBhvr>
                                        <p:cTn id="33" dur="166" decel="50000">
                                          <p:stCondLst>
                                            <p:cond delay="1834"/>
                                          </p:stCondLst>
                                        </p:cTn>
                                        <p:tgtEl>
                                          <p:spTgt spid="102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p:cNvGrpSpPr>
          <p:nvPr/>
        </p:nvGrpSpPr>
        <p:grpSpPr bwMode="auto">
          <a:xfrm>
            <a:off x="838200" y="412751"/>
            <a:ext cx="7488237" cy="952500"/>
            <a:chOff x="928662" y="428604"/>
            <a:chExt cx="7429552" cy="1214438"/>
          </a:xfrm>
        </p:grpSpPr>
        <p:sp>
          <p:nvSpPr>
            <p:cNvPr id="5" name="Curved Down Ribbon 4"/>
            <p:cNvSpPr/>
            <p:nvPr/>
          </p:nvSpPr>
          <p:spPr>
            <a:xfrm>
              <a:off x="928662" y="428604"/>
              <a:ext cx="7429552" cy="1214438"/>
            </a:xfrm>
            <a:prstGeom prst="ellipseRibbon">
              <a:avLst>
                <a:gd name="adj1" fmla="val 25000"/>
                <a:gd name="adj2" fmla="val 71118"/>
                <a:gd name="adj3" fmla="val 12500"/>
              </a:avLst>
            </a:prstGeom>
            <a:ln>
              <a:solidFill>
                <a:schemeClr val="accent6">
                  <a:lumMod val="60000"/>
                  <a:lumOff val="40000"/>
                </a:schemeClr>
              </a:solidFill>
            </a:ln>
            <a:effectLst>
              <a:glow rad="228600">
                <a:schemeClr val="accent6">
                  <a:satMod val="175000"/>
                  <a:alpha val="40000"/>
                </a:schemeClr>
              </a:glow>
            </a:effectLst>
          </p:spPr>
          <p:style>
            <a:lnRef idx="2">
              <a:schemeClr val="accent5"/>
            </a:lnRef>
            <a:fillRef idx="1">
              <a:schemeClr val="lt1"/>
            </a:fillRef>
            <a:effectRef idx="0">
              <a:schemeClr val="accent5"/>
            </a:effectRef>
            <a:fontRef idx="minor">
              <a:schemeClr val="dk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el-GR" sz="3200" smtClean="0">
                <a:solidFill>
                  <a:prstClr val="black"/>
                </a:solidFill>
                <a:effectLst>
                  <a:outerShdw blurRad="38100" dist="38100" dir="2700000" algn="tl">
                    <a:srgbClr val="FFFFFF"/>
                  </a:outerShdw>
                </a:effectLst>
                <a:latin typeface="CAMPBELL" pitchFamily="2" charset="0"/>
              </a:endParaRPr>
            </a:p>
          </p:txBody>
        </p:sp>
        <p:sp>
          <p:nvSpPr>
            <p:cNvPr id="6" name="Rectangle 5"/>
            <p:cNvSpPr/>
            <p:nvPr/>
          </p:nvSpPr>
          <p:spPr>
            <a:xfrm>
              <a:off x="2201310" y="916179"/>
              <a:ext cx="4799204" cy="591925"/>
            </a:xfrm>
            <a:prstGeom prst="rect">
              <a:avLst/>
            </a:prstGeom>
          </p:spPr>
          <p:txBody>
            <a:bodyPr>
              <a:spAutoFit/>
            </a:bodyPr>
            <a:lstStyle/>
            <a:p>
              <a:pPr algn="ctr" fontAlgn="base">
                <a:spcBef>
                  <a:spcPct val="0"/>
                </a:spcBef>
                <a:spcAft>
                  <a:spcPct val="0"/>
                </a:spcAft>
              </a:pPr>
              <a:r>
                <a:rPr lang="el-GR" sz="2800" b="1" dirty="0">
                  <a:solidFill>
                    <a:srgbClr val="002776"/>
                  </a:solidFill>
                  <a:effectLst>
                    <a:outerShdw blurRad="38100" dist="38100" dir="2700000" algn="tl">
                      <a:srgbClr val="FFFFFF"/>
                    </a:outerShdw>
                  </a:effectLst>
                  <a:latin typeface="CAMPBELL" pitchFamily="2" charset="0"/>
                  <a:ea typeface="ＭＳ Ｐゴシック" charset="-128"/>
                </a:rPr>
                <a:t>Μοντέλο Συστήματος</a:t>
              </a:r>
            </a:p>
          </p:txBody>
        </p:sp>
      </p:grpSp>
      <p:pic>
        <p:nvPicPr>
          <p:cNvPr id="22538" name="Picture 10" descr="C:\Users\Stephanos\Desktop\Database_Schem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0130" y="1548408"/>
            <a:ext cx="8402870" cy="477619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2899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22538"/>
                                        </p:tgtEl>
                                        <p:attrNameLst>
                                          <p:attrName>style.visibility</p:attrName>
                                        </p:attrNameLst>
                                      </p:cBhvr>
                                      <p:to>
                                        <p:strVal val="visible"/>
                                      </p:to>
                                    </p:set>
                                    <p:anim calcmode="lin" valueType="num">
                                      <p:cBhvr additive="base">
                                        <p:cTn id="15" dur="500" fill="hold"/>
                                        <p:tgtEl>
                                          <p:spTgt spid="22538"/>
                                        </p:tgtEl>
                                        <p:attrNameLst>
                                          <p:attrName>ppt_x</p:attrName>
                                        </p:attrNameLst>
                                      </p:cBhvr>
                                      <p:tavLst>
                                        <p:tav tm="0">
                                          <p:val>
                                            <p:strVal val="#ppt_x"/>
                                          </p:val>
                                        </p:tav>
                                        <p:tav tm="100000">
                                          <p:val>
                                            <p:strVal val="#ppt_x"/>
                                          </p:val>
                                        </p:tav>
                                      </p:tavLst>
                                    </p:anim>
                                    <p:anim calcmode="lin" valueType="num">
                                      <p:cBhvr additive="base">
                                        <p:cTn id="16" dur="500" fill="hold"/>
                                        <p:tgtEl>
                                          <p:spTgt spid="2253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4" name="Group 1023"/>
          <p:cNvGrpSpPr/>
          <p:nvPr/>
        </p:nvGrpSpPr>
        <p:grpSpPr>
          <a:xfrm>
            <a:off x="7244860" y="1815848"/>
            <a:ext cx="1746739" cy="4094014"/>
            <a:chOff x="7244860" y="1815848"/>
            <a:chExt cx="1746739" cy="4094014"/>
          </a:xfrm>
        </p:grpSpPr>
        <p:sp>
          <p:nvSpPr>
            <p:cNvPr id="59" name="Rectangle 58"/>
            <p:cNvSpPr/>
            <p:nvPr/>
          </p:nvSpPr>
          <p:spPr bwMode="auto">
            <a:xfrm rot="5400000">
              <a:off x="7610833" y="2206015"/>
              <a:ext cx="1176400" cy="396066"/>
            </a:xfrm>
            <a:prstGeom prst="rect">
              <a:avLst/>
            </a:prstGeom>
            <a:gradFill>
              <a:gsLst>
                <a:gs pos="0">
                  <a:schemeClr val="accent6">
                    <a:lumMod val="20000"/>
                    <a:lumOff val="80000"/>
                  </a:schemeClr>
                </a:gs>
                <a:gs pos="50000">
                  <a:schemeClr val="accent6">
                    <a:lumMod val="40000"/>
                    <a:lumOff val="60000"/>
                  </a:schemeClr>
                </a:gs>
                <a:gs pos="100000">
                  <a:schemeClr val="accent5">
                    <a:lumMod val="40000"/>
                    <a:lumOff val="60000"/>
                  </a:schemeClr>
                </a:gs>
              </a:gsLst>
              <a:lin ang="5400000" scaled="0"/>
            </a:gradFill>
            <a:scene3d>
              <a:camera prst="obliqueBottomLeft"/>
              <a:lightRig rig="soft" dir="t">
                <a:rot lat="0" lon="0" rev="18000000"/>
              </a:lightRig>
            </a:scene3d>
            <a:sp3d prstMaterial="dkEdge">
              <a:bevelT w="73660" h="44450" prst="angle"/>
            </a:sp3d>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l-GR"/>
            </a:p>
          </p:txBody>
        </p:sp>
        <p:grpSp>
          <p:nvGrpSpPr>
            <p:cNvPr id="52" name="Group 46"/>
            <p:cNvGrpSpPr>
              <a:grpSpLocks/>
            </p:cNvGrpSpPr>
            <p:nvPr/>
          </p:nvGrpSpPr>
          <p:grpSpPr bwMode="auto">
            <a:xfrm>
              <a:off x="7244860" y="2297726"/>
              <a:ext cx="1746739" cy="3612136"/>
              <a:chOff x="6660392" y="2765069"/>
              <a:chExt cx="2285554" cy="3106822"/>
            </a:xfrm>
          </p:grpSpPr>
          <p:grpSp>
            <p:nvGrpSpPr>
              <p:cNvPr id="53" name="Group 18"/>
              <p:cNvGrpSpPr>
                <a:grpSpLocks/>
              </p:cNvGrpSpPr>
              <p:nvPr/>
            </p:nvGrpSpPr>
            <p:grpSpPr bwMode="auto">
              <a:xfrm>
                <a:off x="6737861" y="3500983"/>
                <a:ext cx="2208085" cy="2370908"/>
                <a:chOff x="4252834" y="1196800"/>
                <a:chExt cx="2049803" cy="1539058"/>
              </a:xfrm>
            </p:grpSpPr>
            <p:sp>
              <p:nvSpPr>
                <p:cNvPr id="57" name="Rectangle 56"/>
                <p:cNvSpPr/>
                <p:nvPr/>
              </p:nvSpPr>
              <p:spPr>
                <a:xfrm>
                  <a:off x="4252834" y="1196800"/>
                  <a:ext cx="2049803" cy="1539058"/>
                </a:xfrm>
                <a:prstGeom prst="rect">
                  <a:avLst/>
                </a:prstGeom>
                <a:solidFill>
                  <a:schemeClr val="accent5">
                    <a:lumMod val="20000"/>
                    <a:lumOff val="80000"/>
                    <a:alpha val="90000"/>
                  </a:schemeClr>
                </a:solidFill>
                <a:ln>
                  <a:solidFill>
                    <a:schemeClr val="accent5"/>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lstStyle/>
                <a:p>
                  <a:pPr>
                    <a:defRPr/>
                  </a:pPr>
                  <a:endParaRPr lang="el-GR" sz="2000" b="1" dirty="0">
                    <a:effectLst>
                      <a:outerShdw blurRad="38100" dist="38100" dir="2700000" algn="tl">
                        <a:srgbClr val="000000">
                          <a:alpha val="43137"/>
                        </a:srgbClr>
                      </a:outerShdw>
                    </a:effectLst>
                    <a:latin typeface="Batang" pitchFamily="18" charset="-127"/>
                    <a:ea typeface="Batang" pitchFamily="18" charset="-127"/>
                  </a:endParaRPr>
                </a:p>
              </p:txBody>
            </p:sp>
            <p:sp>
              <p:nvSpPr>
                <p:cNvPr id="58" name="Rectangle 57"/>
                <p:cNvSpPr/>
                <p:nvPr/>
              </p:nvSpPr>
              <p:spPr>
                <a:xfrm>
                  <a:off x="4252834" y="1196800"/>
                  <a:ext cx="2049803" cy="144906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76022" tIns="176022" rIns="234696" bIns="264033" spcCol="1270"/>
                <a:lstStyle/>
                <a:p>
                  <a:pPr marL="0" lvl="1" algn="ctr" defTabSz="1466850">
                    <a:lnSpc>
                      <a:spcPct val="90000"/>
                    </a:lnSpc>
                    <a:spcAft>
                      <a:spcPct val="15000"/>
                    </a:spcAft>
                    <a:defRPr/>
                  </a:pPr>
                  <a:r>
                    <a:rPr lang="el-GR" dirty="0">
                      <a:solidFill>
                        <a:schemeClr val="accent6"/>
                      </a:solidFill>
                    </a:rPr>
                    <a:t>Σύνδεση της βάσης δεδομένων και επιτυχής αλληλεπίδραση με την </a:t>
                  </a:r>
                  <a:r>
                    <a:rPr lang="el-GR" dirty="0" smtClean="0">
                      <a:solidFill>
                        <a:schemeClr val="accent6"/>
                      </a:solidFill>
                    </a:rPr>
                    <a:t>ιστοσελίδα.</a:t>
                  </a:r>
                  <a:endParaRPr lang="el-GR" dirty="0">
                    <a:solidFill>
                      <a:schemeClr val="accent6"/>
                    </a:solidFill>
                  </a:endParaRPr>
                </a:p>
                <a:p>
                  <a:pPr marL="0" lvl="1" defTabSz="1466850">
                    <a:lnSpc>
                      <a:spcPct val="90000"/>
                    </a:lnSpc>
                    <a:spcAft>
                      <a:spcPct val="15000"/>
                    </a:spcAft>
                    <a:defRPr/>
                  </a:pPr>
                  <a:endParaRPr lang="el-GR" sz="3300" dirty="0"/>
                </a:p>
              </p:txBody>
            </p:sp>
          </p:grpSp>
          <p:grpSp>
            <p:nvGrpSpPr>
              <p:cNvPr id="54" name="Group 23"/>
              <p:cNvGrpSpPr>
                <a:grpSpLocks/>
              </p:cNvGrpSpPr>
              <p:nvPr/>
            </p:nvGrpSpPr>
            <p:grpSpPr bwMode="auto">
              <a:xfrm>
                <a:off x="6660392" y="2765069"/>
                <a:ext cx="2285553" cy="735914"/>
                <a:chOff x="4187790" y="548404"/>
                <a:chExt cx="2114197" cy="735914"/>
              </a:xfrm>
            </p:grpSpPr>
            <p:sp>
              <p:nvSpPr>
                <p:cNvPr id="55" name="Rectangle 54"/>
                <p:cNvSpPr/>
                <p:nvPr/>
              </p:nvSpPr>
              <p:spPr>
                <a:xfrm>
                  <a:off x="4253936" y="548404"/>
                  <a:ext cx="2048051" cy="735914"/>
                </a:xfrm>
                <a:prstGeom prst="rect">
                  <a:avLst/>
                </a:prstGeom>
                <a:solidFill>
                  <a:schemeClr val="accent6">
                    <a:lumMod val="40000"/>
                    <a:lumOff val="60000"/>
                  </a:schemeClr>
                </a:solidFill>
                <a:ln>
                  <a:solidFill>
                    <a:schemeClr val="accent6"/>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6" name="Rectangle 55"/>
                <p:cNvSpPr/>
                <p:nvPr/>
              </p:nvSpPr>
              <p:spPr>
                <a:xfrm>
                  <a:off x="4187790" y="548404"/>
                  <a:ext cx="1932055" cy="735914"/>
                </a:xfrm>
                <a:prstGeom prst="rect">
                  <a:avLst/>
                </a:prstGeom>
              </p:spPr>
              <p:style>
                <a:lnRef idx="0">
                  <a:scrgbClr r="0" g="0" b="0"/>
                </a:lnRef>
                <a:fillRef idx="0">
                  <a:scrgbClr r="0" g="0" b="0"/>
                </a:fillRef>
                <a:effectRef idx="0">
                  <a:scrgbClr r="0" g="0" b="0"/>
                </a:effectRef>
                <a:fontRef idx="minor">
                  <a:schemeClr val="lt1"/>
                </a:fontRef>
              </p:style>
              <p:txBody>
                <a:bodyPr lIns="206248" tIns="117856" rIns="206248" bIns="117856" spcCol="1270" anchor="ctr"/>
                <a:lstStyle/>
                <a:p>
                  <a:pPr algn="ctr" defTabSz="1289050">
                    <a:lnSpc>
                      <a:spcPct val="90000"/>
                    </a:lnSpc>
                    <a:spcAft>
                      <a:spcPct val="35000"/>
                    </a:spcAft>
                    <a:defRPr/>
                  </a:pPr>
                  <a:endParaRPr lang="el-GR" sz="2900" b="1" dirty="0">
                    <a:solidFill>
                      <a:schemeClr val="bg1"/>
                    </a:solidFill>
                    <a:effectLst>
                      <a:outerShdw blurRad="38100" dist="38100" dir="2700000" algn="tl">
                        <a:srgbClr val="000000">
                          <a:alpha val="43137"/>
                        </a:srgbClr>
                      </a:outerShdw>
                    </a:effectLst>
                  </a:endParaRPr>
                </a:p>
              </p:txBody>
            </p:sp>
          </p:grpSp>
        </p:grpSp>
        <p:pic>
          <p:nvPicPr>
            <p:cNvPr id="1026" name="Picture 2" descr="C:\Users\user\Documents\Stella_Aliki\Aliki\Selida_Mathiti\Pictures\Numbers 0046.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31988" y="2514600"/>
              <a:ext cx="602412" cy="552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 name="Group 1"/>
          <p:cNvGrpSpPr>
            <a:grpSpLocks/>
          </p:cNvGrpSpPr>
          <p:nvPr/>
        </p:nvGrpSpPr>
        <p:grpSpPr bwMode="auto">
          <a:xfrm>
            <a:off x="612775" y="381000"/>
            <a:ext cx="7921625" cy="954088"/>
            <a:chOff x="861121" y="428604"/>
            <a:chExt cx="7429552" cy="1214438"/>
          </a:xfrm>
        </p:grpSpPr>
        <p:sp>
          <p:nvSpPr>
            <p:cNvPr id="8" name="Curved Down Ribbon 7"/>
            <p:cNvSpPr/>
            <p:nvPr/>
          </p:nvSpPr>
          <p:spPr>
            <a:xfrm>
              <a:off x="861121" y="428604"/>
              <a:ext cx="7429552" cy="1214438"/>
            </a:xfrm>
            <a:prstGeom prst="ellipseRibbon">
              <a:avLst>
                <a:gd name="adj1" fmla="val 25000"/>
                <a:gd name="adj2" fmla="val 71118"/>
                <a:gd name="adj3" fmla="val 12500"/>
              </a:avLst>
            </a:prstGeom>
            <a:ln>
              <a:solidFill>
                <a:schemeClr val="accent6">
                  <a:lumMod val="60000"/>
                  <a:lumOff val="40000"/>
                </a:schemeClr>
              </a:solidFill>
            </a:ln>
            <a:effectLst>
              <a:glow rad="228600">
                <a:schemeClr val="accent6">
                  <a:satMod val="175000"/>
                  <a:alpha val="40000"/>
                </a:schemeClr>
              </a:glow>
            </a:effectLst>
          </p:spPr>
          <p:style>
            <a:lnRef idx="2">
              <a:schemeClr val="accent5"/>
            </a:lnRef>
            <a:fillRef idx="1">
              <a:schemeClr val="lt1"/>
            </a:fillRef>
            <a:effectRef idx="0">
              <a:schemeClr val="accent5"/>
            </a:effectRef>
            <a:fontRef idx="minor">
              <a:schemeClr val="dk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el-GR" sz="3200" smtClean="0">
                <a:solidFill>
                  <a:prstClr val="black"/>
                </a:solidFill>
                <a:effectLst>
                  <a:outerShdw blurRad="38100" dist="38100" dir="2700000" algn="tl">
                    <a:srgbClr val="FFFFFF"/>
                  </a:outerShdw>
                </a:effectLst>
                <a:latin typeface="CAMPBELL" pitchFamily="2" charset="0"/>
              </a:endParaRPr>
            </a:p>
          </p:txBody>
        </p:sp>
        <p:sp>
          <p:nvSpPr>
            <p:cNvPr id="9" name="Rectangle 8"/>
            <p:cNvSpPr/>
            <p:nvPr/>
          </p:nvSpPr>
          <p:spPr>
            <a:xfrm>
              <a:off x="1671076" y="915458"/>
              <a:ext cx="5876641" cy="665995"/>
            </a:xfrm>
            <a:prstGeom prst="rect">
              <a:avLst/>
            </a:prstGeom>
          </p:spPr>
          <p:txBody>
            <a:bodyPr>
              <a:spAutoFit/>
            </a:bodyPr>
            <a:lstStyle/>
            <a:p>
              <a:pPr algn="ctr" fontAlgn="base">
                <a:spcBef>
                  <a:spcPct val="0"/>
                </a:spcBef>
                <a:spcAft>
                  <a:spcPct val="0"/>
                </a:spcAft>
              </a:pPr>
              <a:r>
                <a:rPr lang="el-GR" sz="2800" b="1" dirty="0" smtClean="0">
                  <a:solidFill>
                    <a:srgbClr val="002776"/>
                  </a:solidFill>
                  <a:effectLst>
                    <a:outerShdw blurRad="38100" dist="38100" dir="2700000" algn="tl">
                      <a:srgbClr val="FFFFFF"/>
                    </a:outerShdw>
                  </a:effectLst>
                  <a:latin typeface="CAMPBELL" pitchFamily="2" charset="0"/>
                  <a:ea typeface="ＭＳ Ｐゴシック" charset="-128"/>
                </a:rPr>
                <a:t>Στάδιο 5</a:t>
              </a:r>
              <a:r>
                <a:rPr lang="el-GR" sz="2800" b="1" baseline="30000" dirty="0" smtClean="0">
                  <a:solidFill>
                    <a:srgbClr val="002776"/>
                  </a:solidFill>
                  <a:effectLst>
                    <a:outerShdw blurRad="38100" dist="38100" dir="2700000" algn="tl">
                      <a:srgbClr val="FFFFFF"/>
                    </a:outerShdw>
                  </a:effectLst>
                  <a:latin typeface="CAMPBELL" pitchFamily="2" charset="0"/>
                  <a:ea typeface="ＭＳ Ｐゴシック" charset="-128"/>
                </a:rPr>
                <a:t>ο</a:t>
              </a:r>
              <a:r>
                <a:rPr lang="el-GR" sz="2800" b="1" dirty="0" smtClean="0">
                  <a:solidFill>
                    <a:srgbClr val="002776"/>
                  </a:solidFill>
                  <a:effectLst>
                    <a:outerShdw blurRad="38100" dist="38100" dir="2700000" algn="tl">
                      <a:srgbClr val="FFFFFF"/>
                    </a:outerShdw>
                  </a:effectLst>
                  <a:latin typeface="CAMPBELL" pitchFamily="2" charset="0"/>
                  <a:ea typeface="ＭＳ Ｐゴシック" charset="-128"/>
                </a:rPr>
                <a:t> </a:t>
              </a:r>
              <a:endParaRPr lang="el-GR" sz="2800" b="1" dirty="0">
                <a:solidFill>
                  <a:srgbClr val="002776"/>
                </a:solidFill>
                <a:effectLst>
                  <a:outerShdw blurRad="38100" dist="38100" dir="2700000" algn="tl">
                    <a:srgbClr val="FFFFFF"/>
                  </a:outerShdw>
                </a:effectLst>
                <a:latin typeface="CAMPBELL" pitchFamily="2" charset="0"/>
                <a:ea typeface="ＭＳ Ｐゴシック" charset="-128"/>
              </a:endParaRPr>
            </a:p>
          </p:txBody>
        </p:sp>
      </p:grpSp>
      <p:sp>
        <p:nvSpPr>
          <p:cNvPr id="21" name="Rectangle 20"/>
          <p:cNvSpPr/>
          <p:nvPr/>
        </p:nvSpPr>
        <p:spPr bwMode="auto">
          <a:xfrm>
            <a:off x="381000" y="1524000"/>
            <a:ext cx="8039849" cy="395945"/>
          </a:xfrm>
          <a:prstGeom prst="rect">
            <a:avLst/>
          </a:prstGeom>
          <a:gradFill>
            <a:gsLst>
              <a:gs pos="0">
                <a:schemeClr val="accent6">
                  <a:lumMod val="20000"/>
                  <a:lumOff val="80000"/>
                </a:schemeClr>
              </a:gs>
              <a:gs pos="50000">
                <a:schemeClr val="accent6">
                  <a:lumMod val="40000"/>
                  <a:lumOff val="60000"/>
                </a:schemeClr>
              </a:gs>
              <a:gs pos="100000">
                <a:schemeClr val="accent5">
                  <a:lumMod val="40000"/>
                  <a:lumOff val="60000"/>
                </a:schemeClr>
              </a:gs>
            </a:gsLst>
            <a:lin ang="5400000" scaled="0"/>
          </a:gradFill>
          <a:scene3d>
            <a:camera prst="obliqueBottomLeft"/>
            <a:lightRig rig="soft" dir="t">
              <a:rot lat="0" lon="0" rev="18000000"/>
            </a:lightRig>
          </a:scene3d>
          <a:sp3d prstMaterial="dkEdge">
            <a:bevelT w="73660" h="44450" prst="angle"/>
          </a:sp3d>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l-GR"/>
          </a:p>
        </p:txBody>
      </p:sp>
    </p:spTree>
    <p:extLst>
      <p:ext uri="{BB962C8B-B14F-4D97-AF65-F5344CB8AC3E}">
        <p14:creationId xmlns:p14="http://schemas.microsoft.com/office/powerpoint/2010/main" val="24432342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barn(inVertical)">
                                      <p:cBhvr>
                                        <p:cTn id="15" dur="500"/>
                                        <p:tgtEl>
                                          <p:spTgt spid="21"/>
                                        </p:tgtEl>
                                      </p:cBhvr>
                                    </p:animEffect>
                                  </p:childTnLst>
                                </p:cTn>
                              </p:par>
                            </p:childTnLst>
                          </p:cTn>
                        </p:par>
                      </p:childTnLst>
                    </p:cTn>
                  </p:par>
                  <p:par>
                    <p:cTn id="16" fill="hold">
                      <p:stCondLst>
                        <p:cond delay="indefinite"/>
                      </p:stCondLst>
                      <p:childTnLst>
                        <p:par>
                          <p:cTn id="17" fill="hold">
                            <p:stCondLst>
                              <p:cond delay="0"/>
                            </p:stCondLst>
                            <p:childTnLst>
                              <p:par>
                                <p:cTn id="18" presetID="26" presetClass="entr" presetSubtype="0" fill="hold" nodeType="clickEffect">
                                  <p:stCondLst>
                                    <p:cond delay="0"/>
                                  </p:stCondLst>
                                  <p:childTnLst>
                                    <p:set>
                                      <p:cBhvr>
                                        <p:cTn id="19" dur="1" fill="hold">
                                          <p:stCondLst>
                                            <p:cond delay="0"/>
                                          </p:stCondLst>
                                        </p:cTn>
                                        <p:tgtEl>
                                          <p:spTgt spid="1024"/>
                                        </p:tgtEl>
                                        <p:attrNameLst>
                                          <p:attrName>style.visibility</p:attrName>
                                        </p:attrNameLst>
                                      </p:cBhvr>
                                      <p:to>
                                        <p:strVal val="visible"/>
                                      </p:to>
                                    </p:set>
                                    <p:animEffect transition="in" filter="wipe(down)">
                                      <p:cBhvr>
                                        <p:cTn id="20" dur="580">
                                          <p:stCondLst>
                                            <p:cond delay="0"/>
                                          </p:stCondLst>
                                        </p:cTn>
                                        <p:tgtEl>
                                          <p:spTgt spid="1024"/>
                                        </p:tgtEl>
                                      </p:cBhvr>
                                    </p:animEffect>
                                    <p:anim calcmode="lin" valueType="num">
                                      <p:cBhvr>
                                        <p:cTn id="21" dur="1822" tmFilter="0,0; 0.14,0.36; 0.43,0.73; 0.71,0.91; 1.0,1.0">
                                          <p:stCondLst>
                                            <p:cond delay="0"/>
                                          </p:stCondLst>
                                        </p:cTn>
                                        <p:tgtEl>
                                          <p:spTgt spid="1024"/>
                                        </p:tgtEl>
                                        <p:attrNameLst>
                                          <p:attrName>ppt_x</p:attrName>
                                        </p:attrNameLst>
                                      </p:cBhvr>
                                      <p:tavLst>
                                        <p:tav tm="0">
                                          <p:val>
                                            <p:strVal val="#ppt_x-0.25"/>
                                          </p:val>
                                        </p:tav>
                                        <p:tav tm="100000">
                                          <p:val>
                                            <p:strVal val="#ppt_x"/>
                                          </p:val>
                                        </p:tav>
                                      </p:tavLst>
                                    </p:anim>
                                    <p:anim calcmode="lin" valueType="num">
                                      <p:cBhvr>
                                        <p:cTn id="22" dur="664" tmFilter="0.0,0.0; 0.25,0.07; 0.50,0.2; 0.75,0.467; 1.0,1.0">
                                          <p:stCondLst>
                                            <p:cond delay="0"/>
                                          </p:stCondLst>
                                        </p:cTn>
                                        <p:tgtEl>
                                          <p:spTgt spid="1024"/>
                                        </p:tgtEl>
                                        <p:attrNameLst>
                                          <p:attrName>ppt_y</p:attrName>
                                        </p:attrNameLst>
                                      </p:cBhvr>
                                      <p:tavLst>
                                        <p:tav tm="0" fmla="#ppt_y-sin(pi*$)/3">
                                          <p:val>
                                            <p:fltVal val="0.5"/>
                                          </p:val>
                                        </p:tav>
                                        <p:tav tm="100000">
                                          <p:val>
                                            <p:fltVal val="1"/>
                                          </p:val>
                                        </p:tav>
                                      </p:tavLst>
                                    </p:anim>
                                    <p:anim calcmode="lin" valueType="num">
                                      <p:cBhvr>
                                        <p:cTn id="23" dur="664" tmFilter="0, 0; 0.125,0.2665; 0.25,0.4; 0.375,0.465; 0.5,0.5;  0.625,0.535; 0.75,0.6; 0.875,0.7335; 1,1">
                                          <p:stCondLst>
                                            <p:cond delay="664"/>
                                          </p:stCondLst>
                                        </p:cTn>
                                        <p:tgtEl>
                                          <p:spTgt spid="1024"/>
                                        </p:tgtEl>
                                        <p:attrNameLst>
                                          <p:attrName>ppt_y</p:attrName>
                                        </p:attrNameLst>
                                      </p:cBhvr>
                                      <p:tavLst>
                                        <p:tav tm="0" fmla="#ppt_y-sin(pi*$)/9">
                                          <p:val>
                                            <p:fltVal val="0"/>
                                          </p:val>
                                        </p:tav>
                                        <p:tav tm="100000">
                                          <p:val>
                                            <p:fltVal val="1"/>
                                          </p:val>
                                        </p:tav>
                                      </p:tavLst>
                                    </p:anim>
                                    <p:anim calcmode="lin" valueType="num">
                                      <p:cBhvr>
                                        <p:cTn id="24" dur="332" tmFilter="0, 0; 0.125,0.2665; 0.25,0.4; 0.375,0.465; 0.5,0.5;  0.625,0.535; 0.75,0.6; 0.875,0.7335; 1,1">
                                          <p:stCondLst>
                                            <p:cond delay="1324"/>
                                          </p:stCondLst>
                                        </p:cTn>
                                        <p:tgtEl>
                                          <p:spTgt spid="1024"/>
                                        </p:tgtEl>
                                        <p:attrNameLst>
                                          <p:attrName>ppt_y</p:attrName>
                                        </p:attrNameLst>
                                      </p:cBhvr>
                                      <p:tavLst>
                                        <p:tav tm="0" fmla="#ppt_y-sin(pi*$)/27">
                                          <p:val>
                                            <p:fltVal val="0"/>
                                          </p:val>
                                        </p:tav>
                                        <p:tav tm="100000">
                                          <p:val>
                                            <p:fltVal val="1"/>
                                          </p:val>
                                        </p:tav>
                                      </p:tavLst>
                                    </p:anim>
                                    <p:anim calcmode="lin" valueType="num">
                                      <p:cBhvr>
                                        <p:cTn id="25" dur="164" tmFilter="0, 0; 0.125,0.2665; 0.25,0.4; 0.375,0.465; 0.5,0.5;  0.625,0.535; 0.75,0.6; 0.875,0.7335; 1,1">
                                          <p:stCondLst>
                                            <p:cond delay="1656"/>
                                          </p:stCondLst>
                                        </p:cTn>
                                        <p:tgtEl>
                                          <p:spTgt spid="1024"/>
                                        </p:tgtEl>
                                        <p:attrNameLst>
                                          <p:attrName>ppt_y</p:attrName>
                                        </p:attrNameLst>
                                      </p:cBhvr>
                                      <p:tavLst>
                                        <p:tav tm="0" fmla="#ppt_y-sin(pi*$)/81">
                                          <p:val>
                                            <p:fltVal val="0"/>
                                          </p:val>
                                        </p:tav>
                                        <p:tav tm="100000">
                                          <p:val>
                                            <p:fltVal val="1"/>
                                          </p:val>
                                        </p:tav>
                                      </p:tavLst>
                                    </p:anim>
                                    <p:animScale>
                                      <p:cBhvr>
                                        <p:cTn id="26" dur="26">
                                          <p:stCondLst>
                                            <p:cond delay="650"/>
                                          </p:stCondLst>
                                        </p:cTn>
                                        <p:tgtEl>
                                          <p:spTgt spid="1024"/>
                                        </p:tgtEl>
                                      </p:cBhvr>
                                      <p:to x="100000" y="60000"/>
                                    </p:animScale>
                                    <p:animScale>
                                      <p:cBhvr>
                                        <p:cTn id="27" dur="166" decel="50000">
                                          <p:stCondLst>
                                            <p:cond delay="676"/>
                                          </p:stCondLst>
                                        </p:cTn>
                                        <p:tgtEl>
                                          <p:spTgt spid="1024"/>
                                        </p:tgtEl>
                                      </p:cBhvr>
                                      <p:to x="100000" y="100000"/>
                                    </p:animScale>
                                    <p:animScale>
                                      <p:cBhvr>
                                        <p:cTn id="28" dur="26">
                                          <p:stCondLst>
                                            <p:cond delay="1312"/>
                                          </p:stCondLst>
                                        </p:cTn>
                                        <p:tgtEl>
                                          <p:spTgt spid="1024"/>
                                        </p:tgtEl>
                                      </p:cBhvr>
                                      <p:to x="100000" y="80000"/>
                                    </p:animScale>
                                    <p:animScale>
                                      <p:cBhvr>
                                        <p:cTn id="29" dur="166" decel="50000">
                                          <p:stCondLst>
                                            <p:cond delay="1338"/>
                                          </p:stCondLst>
                                        </p:cTn>
                                        <p:tgtEl>
                                          <p:spTgt spid="1024"/>
                                        </p:tgtEl>
                                      </p:cBhvr>
                                      <p:to x="100000" y="100000"/>
                                    </p:animScale>
                                    <p:animScale>
                                      <p:cBhvr>
                                        <p:cTn id="30" dur="26">
                                          <p:stCondLst>
                                            <p:cond delay="1642"/>
                                          </p:stCondLst>
                                        </p:cTn>
                                        <p:tgtEl>
                                          <p:spTgt spid="1024"/>
                                        </p:tgtEl>
                                      </p:cBhvr>
                                      <p:to x="100000" y="90000"/>
                                    </p:animScale>
                                    <p:animScale>
                                      <p:cBhvr>
                                        <p:cTn id="31" dur="166" decel="50000">
                                          <p:stCondLst>
                                            <p:cond delay="1668"/>
                                          </p:stCondLst>
                                        </p:cTn>
                                        <p:tgtEl>
                                          <p:spTgt spid="1024"/>
                                        </p:tgtEl>
                                      </p:cBhvr>
                                      <p:to x="100000" y="100000"/>
                                    </p:animScale>
                                    <p:animScale>
                                      <p:cBhvr>
                                        <p:cTn id="32" dur="26">
                                          <p:stCondLst>
                                            <p:cond delay="1808"/>
                                          </p:stCondLst>
                                        </p:cTn>
                                        <p:tgtEl>
                                          <p:spTgt spid="1024"/>
                                        </p:tgtEl>
                                      </p:cBhvr>
                                      <p:to x="100000" y="95000"/>
                                    </p:animScale>
                                    <p:animScale>
                                      <p:cBhvr>
                                        <p:cTn id="33" dur="166" decel="50000">
                                          <p:stCondLst>
                                            <p:cond delay="1834"/>
                                          </p:stCondLst>
                                        </p:cTn>
                                        <p:tgtEl>
                                          <p:spTgt spid="102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p:cNvGrpSpPr>
          <p:nvPr/>
        </p:nvGrpSpPr>
        <p:grpSpPr bwMode="auto">
          <a:xfrm>
            <a:off x="838200" y="412751"/>
            <a:ext cx="7488237" cy="905632"/>
            <a:chOff x="928662" y="428604"/>
            <a:chExt cx="7429552" cy="1214438"/>
          </a:xfrm>
        </p:grpSpPr>
        <p:sp>
          <p:nvSpPr>
            <p:cNvPr id="3" name="Curved Down Ribbon 2"/>
            <p:cNvSpPr/>
            <p:nvPr/>
          </p:nvSpPr>
          <p:spPr>
            <a:xfrm>
              <a:off x="928662" y="428604"/>
              <a:ext cx="7429552" cy="1214438"/>
            </a:xfrm>
            <a:prstGeom prst="ellipseRibbon">
              <a:avLst>
                <a:gd name="adj1" fmla="val 25000"/>
                <a:gd name="adj2" fmla="val 71118"/>
                <a:gd name="adj3" fmla="val 12500"/>
              </a:avLst>
            </a:prstGeom>
            <a:ln>
              <a:solidFill>
                <a:schemeClr val="accent6">
                  <a:lumMod val="60000"/>
                  <a:lumOff val="40000"/>
                </a:schemeClr>
              </a:solidFill>
            </a:ln>
            <a:effectLst>
              <a:glow rad="228600">
                <a:schemeClr val="accent6">
                  <a:satMod val="175000"/>
                  <a:alpha val="40000"/>
                </a:schemeClr>
              </a:glow>
            </a:effectLst>
          </p:spPr>
          <p:style>
            <a:lnRef idx="2">
              <a:schemeClr val="accent5"/>
            </a:lnRef>
            <a:fillRef idx="1">
              <a:schemeClr val="lt1"/>
            </a:fillRef>
            <a:effectRef idx="0">
              <a:schemeClr val="accent5"/>
            </a:effectRef>
            <a:fontRef idx="minor">
              <a:schemeClr val="dk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el-GR" sz="3200" smtClean="0">
                <a:solidFill>
                  <a:prstClr val="black"/>
                </a:solidFill>
                <a:effectLst>
                  <a:outerShdw blurRad="38100" dist="38100" dir="2700000" algn="tl">
                    <a:srgbClr val="FFFFFF"/>
                  </a:outerShdw>
                </a:effectLst>
                <a:latin typeface="CAMPBELL" pitchFamily="2" charset="0"/>
              </a:endParaRPr>
            </a:p>
          </p:txBody>
        </p:sp>
        <p:sp>
          <p:nvSpPr>
            <p:cNvPr id="4" name="Rectangle 3"/>
            <p:cNvSpPr/>
            <p:nvPr/>
          </p:nvSpPr>
          <p:spPr>
            <a:xfrm>
              <a:off x="2201310" y="916180"/>
              <a:ext cx="4799204" cy="667106"/>
            </a:xfrm>
            <a:prstGeom prst="rect">
              <a:avLst/>
            </a:prstGeom>
          </p:spPr>
          <p:txBody>
            <a:bodyPr>
              <a:spAutoFit/>
            </a:bodyPr>
            <a:lstStyle/>
            <a:p>
              <a:pPr algn="ctr" fontAlgn="base">
                <a:spcBef>
                  <a:spcPct val="0"/>
                </a:spcBef>
                <a:spcAft>
                  <a:spcPct val="0"/>
                </a:spcAft>
              </a:pPr>
              <a:r>
                <a:rPr lang="el-GR" sz="2800" b="1" dirty="0" smtClean="0">
                  <a:solidFill>
                    <a:srgbClr val="002776"/>
                  </a:solidFill>
                  <a:effectLst>
                    <a:outerShdw blurRad="38100" dist="38100" dir="2700000" algn="tl">
                      <a:srgbClr val="FFFFFF"/>
                    </a:outerShdw>
                  </a:effectLst>
                  <a:latin typeface="CAMPBELL" pitchFamily="2" charset="0"/>
                  <a:ea typeface="ＭＳ Ｐゴシック" charset="-128"/>
                </a:rPr>
                <a:t>Υλοποίηση Μοντέλου</a:t>
              </a:r>
              <a:endParaRPr lang="el-GR" sz="2800" b="1" dirty="0">
                <a:solidFill>
                  <a:srgbClr val="002776"/>
                </a:solidFill>
                <a:effectLst>
                  <a:outerShdw blurRad="38100" dist="38100" dir="2700000" algn="tl">
                    <a:srgbClr val="FFFFFF"/>
                  </a:outerShdw>
                </a:effectLst>
                <a:latin typeface="CAMPBELL" pitchFamily="2" charset="0"/>
                <a:ea typeface="ＭＳ Ｐゴシック" charset="-128"/>
              </a:endParaRPr>
            </a:p>
          </p:txBody>
        </p:sp>
      </p:grpSp>
      <p:pic>
        <p:nvPicPr>
          <p:cNvPr id="1026" name="Picture 2" descr="C:\Users\user\Desktop\Stephanos\Selida1.JPG"/>
          <p:cNvPicPr>
            <a:picLocks noChangeAspect="1" noChangeArrowheads="1"/>
          </p:cNvPicPr>
          <p:nvPr/>
        </p:nvPicPr>
        <p:blipFill rotWithShape="1">
          <a:blip r:embed="rId2">
            <a:extLst>
              <a:ext uri="{28A0092B-C50C-407E-A947-70E740481C1C}">
                <a14:useLocalDpi xmlns:a14="http://schemas.microsoft.com/office/drawing/2010/main" val="0"/>
              </a:ext>
            </a:extLst>
          </a:blip>
          <a:srcRect r="14107"/>
          <a:stretch/>
        </p:blipFill>
        <p:spPr bwMode="auto">
          <a:xfrm>
            <a:off x="2105660" y="1752600"/>
            <a:ext cx="5413059" cy="43434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3502819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anim calcmode="lin" valueType="num">
                                      <p:cBhvr>
                                        <p:cTn id="15" dur="500" fill="hold"/>
                                        <p:tgtEl>
                                          <p:spTgt spid="1026"/>
                                        </p:tgtEl>
                                        <p:attrNameLst>
                                          <p:attrName>ppt_w</p:attrName>
                                        </p:attrNameLst>
                                      </p:cBhvr>
                                      <p:tavLst>
                                        <p:tav tm="0">
                                          <p:val>
                                            <p:fltVal val="0"/>
                                          </p:val>
                                        </p:tav>
                                        <p:tav tm="100000">
                                          <p:val>
                                            <p:strVal val="#ppt_w"/>
                                          </p:val>
                                        </p:tav>
                                      </p:tavLst>
                                    </p:anim>
                                    <p:anim calcmode="lin" valueType="num">
                                      <p:cBhvr>
                                        <p:cTn id="16" dur="500" fill="hold"/>
                                        <p:tgtEl>
                                          <p:spTgt spid="1026"/>
                                        </p:tgtEl>
                                        <p:attrNameLst>
                                          <p:attrName>ppt_h</p:attrName>
                                        </p:attrNameLst>
                                      </p:cBhvr>
                                      <p:tavLst>
                                        <p:tav tm="0">
                                          <p:val>
                                            <p:fltVal val="0"/>
                                          </p:val>
                                        </p:tav>
                                        <p:tav tm="100000">
                                          <p:val>
                                            <p:strVal val="#ppt_h"/>
                                          </p:val>
                                        </p:tav>
                                      </p:tavLst>
                                    </p:anim>
                                    <p:animEffect transition="in" filter="fade">
                                      <p:cBhvr>
                                        <p:cTn id="1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p:cNvGrpSpPr>
          <p:nvPr/>
        </p:nvGrpSpPr>
        <p:grpSpPr bwMode="auto">
          <a:xfrm>
            <a:off x="838200" y="412751"/>
            <a:ext cx="7488237" cy="905632"/>
            <a:chOff x="928662" y="428604"/>
            <a:chExt cx="7429552" cy="1214438"/>
          </a:xfrm>
        </p:grpSpPr>
        <p:sp>
          <p:nvSpPr>
            <p:cNvPr id="3" name="Curved Down Ribbon 2"/>
            <p:cNvSpPr/>
            <p:nvPr/>
          </p:nvSpPr>
          <p:spPr>
            <a:xfrm>
              <a:off x="928662" y="428604"/>
              <a:ext cx="7429552" cy="1214438"/>
            </a:xfrm>
            <a:prstGeom prst="ellipseRibbon">
              <a:avLst>
                <a:gd name="adj1" fmla="val 25000"/>
                <a:gd name="adj2" fmla="val 71118"/>
                <a:gd name="adj3" fmla="val 12500"/>
              </a:avLst>
            </a:prstGeom>
            <a:ln>
              <a:solidFill>
                <a:schemeClr val="accent6">
                  <a:lumMod val="60000"/>
                  <a:lumOff val="40000"/>
                </a:schemeClr>
              </a:solidFill>
            </a:ln>
            <a:effectLst>
              <a:glow rad="228600">
                <a:schemeClr val="accent6">
                  <a:satMod val="175000"/>
                  <a:alpha val="40000"/>
                </a:schemeClr>
              </a:glow>
            </a:effectLst>
          </p:spPr>
          <p:style>
            <a:lnRef idx="2">
              <a:schemeClr val="accent5"/>
            </a:lnRef>
            <a:fillRef idx="1">
              <a:schemeClr val="lt1"/>
            </a:fillRef>
            <a:effectRef idx="0">
              <a:schemeClr val="accent5"/>
            </a:effectRef>
            <a:fontRef idx="minor">
              <a:schemeClr val="dk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el-GR" sz="3200" smtClean="0">
                <a:solidFill>
                  <a:prstClr val="black"/>
                </a:solidFill>
                <a:effectLst>
                  <a:outerShdw blurRad="38100" dist="38100" dir="2700000" algn="tl">
                    <a:srgbClr val="FFFFFF"/>
                  </a:outerShdw>
                </a:effectLst>
                <a:latin typeface="CAMPBELL" pitchFamily="2" charset="0"/>
              </a:endParaRPr>
            </a:p>
          </p:txBody>
        </p:sp>
        <p:sp>
          <p:nvSpPr>
            <p:cNvPr id="4" name="Rectangle 3"/>
            <p:cNvSpPr/>
            <p:nvPr/>
          </p:nvSpPr>
          <p:spPr>
            <a:xfrm>
              <a:off x="2201310" y="916180"/>
              <a:ext cx="4799204" cy="667106"/>
            </a:xfrm>
            <a:prstGeom prst="rect">
              <a:avLst/>
            </a:prstGeom>
          </p:spPr>
          <p:txBody>
            <a:bodyPr>
              <a:spAutoFit/>
            </a:bodyPr>
            <a:lstStyle/>
            <a:p>
              <a:pPr algn="ctr" fontAlgn="base">
                <a:spcBef>
                  <a:spcPct val="0"/>
                </a:spcBef>
                <a:spcAft>
                  <a:spcPct val="0"/>
                </a:spcAft>
              </a:pPr>
              <a:r>
                <a:rPr lang="el-GR" sz="2800" b="1" dirty="0" smtClean="0">
                  <a:solidFill>
                    <a:srgbClr val="002776"/>
                  </a:solidFill>
                  <a:effectLst>
                    <a:outerShdw blurRad="38100" dist="38100" dir="2700000" algn="tl">
                      <a:srgbClr val="FFFFFF"/>
                    </a:outerShdw>
                  </a:effectLst>
                  <a:latin typeface="CAMPBELL" pitchFamily="2" charset="0"/>
                  <a:ea typeface="ＭＳ Ｐゴシック" charset="-128"/>
                </a:rPr>
                <a:t>Υλοποίηση Μοντέλου</a:t>
              </a:r>
              <a:endParaRPr lang="el-GR" sz="2800" b="1" dirty="0">
                <a:solidFill>
                  <a:srgbClr val="002776"/>
                </a:solidFill>
                <a:effectLst>
                  <a:outerShdw blurRad="38100" dist="38100" dir="2700000" algn="tl">
                    <a:srgbClr val="FFFFFF"/>
                  </a:outerShdw>
                </a:effectLst>
                <a:latin typeface="CAMPBELL" pitchFamily="2" charset="0"/>
                <a:ea typeface="ＭＳ Ｐゴシック" charset="-128"/>
              </a:endParaRPr>
            </a:p>
          </p:txBody>
        </p:sp>
      </p:grpSp>
      <p:pic>
        <p:nvPicPr>
          <p:cNvPr id="2052" name="Picture 4" descr="C:\Users\user\Desktop\Stephanos\Sel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600200"/>
            <a:ext cx="5315714" cy="32004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pic>
        <p:nvPicPr>
          <p:cNvPr id="2053" name="Picture 5" descr="C:\Users\user\Desktop\Stephanos\Sel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3200400"/>
            <a:ext cx="6171007" cy="316992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3268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nodeType="clickEffect">
                                  <p:stCondLst>
                                    <p:cond delay="0"/>
                                  </p:stCondLst>
                                  <p:childTnLst>
                                    <p:set>
                                      <p:cBhvr>
                                        <p:cTn id="14" dur="1" fill="hold">
                                          <p:stCondLst>
                                            <p:cond delay="0"/>
                                          </p:stCondLst>
                                        </p:cTn>
                                        <p:tgtEl>
                                          <p:spTgt spid="2052"/>
                                        </p:tgtEl>
                                        <p:attrNameLst>
                                          <p:attrName>style.visibility</p:attrName>
                                        </p:attrNameLst>
                                      </p:cBhvr>
                                      <p:to>
                                        <p:strVal val="visible"/>
                                      </p:to>
                                    </p:set>
                                    <p:anim calcmode="lin" valueType="num">
                                      <p:cBhvr>
                                        <p:cTn id="15" dur="500" fill="hold"/>
                                        <p:tgtEl>
                                          <p:spTgt spid="2052"/>
                                        </p:tgtEl>
                                        <p:attrNameLst>
                                          <p:attrName>ppt_w</p:attrName>
                                        </p:attrNameLst>
                                      </p:cBhvr>
                                      <p:tavLst>
                                        <p:tav tm="0">
                                          <p:val>
                                            <p:fltVal val="0"/>
                                          </p:val>
                                        </p:tav>
                                        <p:tav tm="100000">
                                          <p:val>
                                            <p:strVal val="#ppt_w"/>
                                          </p:val>
                                        </p:tav>
                                      </p:tavLst>
                                    </p:anim>
                                    <p:anim calcmode="lin" valueType="num">
                                      <p:cBhvr>
                                        <p:cTn id="16" dur="500" fill="hold"/>
                                        <p:tgtEl>
                                          <p:spTgt spid="2052"/>
                                        </p:tgtEl>
                                        <p:attrNameLst>
                                          <p:attrName>ppt_h</p:attrName>
                                        </p:attrNameLst>
                                      </p:cBhvr>
                                      <p:tavLst>
                                        <p:tav tm="0">
                                          <p:val>
                                            <p:fltVal val="0"/>
                                          </p:val>
                                        </p:tav>
                                        <p:tav tm="100000">
                                          <p:val>
                                            <p:strVal val="#ppt_h"/>
                                          </p:val>
                                        </p:tav>
                                      </p:tavLst>
                                    </p:anim>
                                    <p:animEffect transition="in" filter="fade">
                                      <p:cBhvr>
                                        <p:cTn id="17" dur="500"/>
                                        <p:tgtEl>
                                          <p:spTgt spid="2052"/>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nodeType="clickEffect">
                                  <p:stCondLst>
                                    <p:cond delay="0"/>
                                  </p:stCondLst>
                                  <p:childTnLst>
                                    <p:set>
                                      <p:cBhvr>
                                        <p:cTn id="21" dur="1" fill="hold">
                                          <p:stCondLst>
                                            <p:cond delay="0"/>
                                          </p:stCondLst>
                                        </p:cTn>
                                        <p:tgtEl>
                                          <p:spTgt spid="2053"/>
                                        </p:tgtEl>
                                        <p:attrNameLst>
                                          <p:attrName>style.visibility</p:attrName>
                                        </p:attrNameLst>
                                      </p:cBhvr>
                                      <p:to>
                                        <p:strVal val="visible"/>
                                      </p:to>
                                    </p:set>
                                    <p:anim calcmode="lin" valueType="num">
                                      <p:cBhvr>
                                        <p:cTn id="22" dur="500" fill="hold"/>
                                        <p:tgtEl>
                                          <p:spTgt spid="2053"/>
                                        </p:tgtEl>
                                        <p:attrNameLst>
                                          <p:attrName>ppt_w</p:attrName>
                                        </p:attrNameLst>
                                      </p:cBhvr>
                                      <p:tavLst>
                                        <p:tav tm="0">
                                          <p:val>
                                            <p:fltVal val="0"/>
                                          </p:val>
                                        </p:tav>
                                        <p:tav tm="100000">
                                          <p:val>
                                            <p:strVal val="#ppt_w"/>
                                          </p:val>
                                        </p:tav>
                                      </p:tavLst>
                                    </p:anim>
                                    <p:anim calcmode="lin" valueType="num">
                                      <p:cBhvr>
                                        <p:cTn id="23" dur="500" fill="hold"/>
                                        <p:tgtEl>
                                          <p:spTgt spid="2053"/>
                                        </p:tgtEl>
                                        <p:attrNameLst>
                                          <p:attrName>ppt_h</p:attrName>
                                        </p:attrNameLst>
                                      </p:cBhvr>
                                      <p:tavLst>
                                        <p:tav tm="0">
                                          <p:val>
                                            <p:fltVal val="0"/>
                                          </p:val>
                                        </p:tav>
                                        <p:tav tm="100000">
                                          <p:val>
                                            <p:strVal val="#ppt_h"/>
                                          </p:val>
                                        </p:tav>
                                      </p:tavLst>
                                    </p:anim>
                                    <p:animEffect transition="in" filter="fade">
                                      <p:cBhvr>
                                        <p:cTn id="24" dur="500"/>
                                        <p:tgtEl>
                                          <p:spTgt spid="20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p:cNvGrpSpPr>
          <p:nvPr/>
        </p:nvGrpSpPr>
        <p:grpSpPr bwMode="auto">
          <a:xfrm>
            <a:off x="838200" y="412751"/>
            <a:ext cx="7488237" cy="952500"/>
            <a:chOff x="928662" y="428604"/>
            <a:chExt cx="7429552" cy="1214438"/>
          </a:xfrm>
        </p:grpSpPr>
        <p:sp>
          <p:nvSpPr>
            <p:cNvPr id="3" name="Curved Down Ribbon 2"/>
            <p:cNvSpPr/>
            <p:nvPr/>
          </p:nvSpPr>
          <p:spPr>
            <a:xfrm>
              <a:off x="928662" y="428604"/>
              <a:ext cx="7429552" cy="1214438"/>
            </a:xfrm>
            <a:prstGeom prst="ellipseRibbon">
              <a:avLst>
                <a:gd name="adj1" fmla="val 25000"/>
                <a:gd name="adj2" fmla="val 71118"/>
                <a:gd name="adj3" fmla="val 12500"/>
              </a:avLst>
            </a:prstGeom>
            <a:ln>
              <a:solidFill>
                <a:schemeClr val="accent6">
                  <a:lumMod val="60000"/>
                  <a:lumOff val="40000"/>
                </a:schemeClr>
              </a:solidFill>
            </a:ln>
            <a:effectLst>
              <a:glow rad="228600">
                <a:schemeClr val="accent6">
                  <a:satMod val="175000"/>
                  <a:alpha val="40000"/>
                </a:schemeClr>
              </a:glow>
            </a:effectLst>
          </p:spPr>
          <p:style>
            <a:lnRef idx="2">
              <a:schemeClr val="accent5"/>
            </a:lnRef>
            <a:fillRef idx="1">
              <a:schemeClr val="lt1"/>
            </a:fillRef>
            <a:effectRef idx="0">
              <a:schemeClr val="accent5"/>
            </a:effectRef>
            <a:fontRef idx="minor">
              <a:schemeClr val="dk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el-GR" sz="3200" smtClean="0">
                <a:solidFill>
                  <a:prstClr val="black"/>
                </a:solidFill>
                <a:effectLst>
                  <a:outerShdw blurRad="38100" dist="38100" dir="2700000" algn="tl">
                    <a:srgbClr val="FFFFFF"/>
                  </a:outerShdw>
                </a:effectLst>
                <a:latin typeface="CAMPBELL" pitchFamily="2" charset="0"/>
              </a:endParaRPr>
            </a:p>
          </p:txBody>
        </p:sp>
        <p:sp>
          <p:nvSpPr>
            <p:cNvPr id="4" name="Rectangle 3"/>
            <p:cNvSpPr/>
            <p:nvPr/>
          </p:nvSpPr>
          <p:spPr>
            <a:xfrm>
              <a:off x="2201310" y="916180"/>
              <a:ext cx="4799204" cy="667106"/>
            </a:xfrm>
            <a:prstGeom prst="rect">
              <a:avLst/>
            </a:prstGeom>
          </p:spPr>
          <p:txBody>
            <a:bodyPr>
              <a:spAutoFit/>
            </a:bodyPr>
            <a:lstStyle/>
            <a:p>
              <a:pPr algn="ctr" fontAlgn="base">
                <a:spcBef>
                  <a:spcPct val="0"/>
                </a:spcBef>
                <a:spcAft>
                  <a:spcPct val="0"/>
                </a:spcAft>
              </a:pPr>
              <a:r>
                <a:rPr lang="el-GR" sz="2800" b="1" dirty="0" smtClean="0">
                  <a:solidFill>
                    <a:srgbClr val="002776"/>
                  </a:solidFill>
                  <a:effectLst>
                    <a:outerShdw blurRad="38100" dist="38100" dir="2700000" algn="tl">
                      <a:srgbClr val="FFFFFF"/>
                    </a:outerShdw>
                  </a:effectLst>
                  <a:latin typeface="CAMPBELL" pitchFamily="2" charset="0"/>
                  <a:ea typeface="ＭＳ Ｐゴシック" charset="-128"/>
                </a:rPr>
                <a:t>Συνολική Αποτίμηση </a:t>
              </a:r>
              <a:r>
                <a:rPr lang="en-US" sz="2800" b="1" dirty="0" smtClean="0">
                  <a:solidFill>
                    <a:srgbClr val="002776"/>
                  </a:solidFill>
                  <a:effectLst>
                    <a:outerShdw blurRad="38100" dist="38100" dir="2700000" algn="tl">
                      <a:srgbClr val="FFFFFF"/>
                    </a:outerShdw>
                  </a:effectLst>
                  <a:latin typeface="CAMPBELL" pitchFamily="2" charset="0"/>
                  <a:ea typeface="ＭＳ Ｐゴシック" charset="-128"/>
                </a:rPr>
                <a:t>PROJECT</a:t>
              </a:r>
              <a:endParaRPr lang="el-GR" sz="2800" b="1" dirty="0">
                <a:solidFill>
                  <a:srgbClr val="002776"/>
                </a:solidFill>
                <a:effectLst>
                  <a:outerShdw blurRad="38100" dist="38100" dir="2700000" algn="tl">
                    <a:srgbClr val="FFFFFF"/>
                  </a:outerShdw>
                </a:effectLst>
                <a:latin typeface="CAMPBELL" pitchFamily="2" charset="0"/>
                <a:ea typeface="ＭＳ Ｐゴシック" charset="-128"/>
              </a:endParaRPr>
            </a:p>
          </p:txBody>
        </p:sp>
      </p:grpSp>
      <p:grpSp>
        <p:nvGrpSpPr>
          <p:cNvPr id="6" name="Group 5"/>
          <p:cNvGrpSpPr/>
          <p:nvPr/>
        </p:nvGrpSpPr>
        <p:grpSpPr>
          <a:xfrm>
            <a:off x="807720" y="1828800"/>
            <a:ext cx="7776864" cy="4395192"/>
            <a:chOff x="807720" y="1828800"/>
            <a:chExt cx="7776864" cy="4395192"/>
          </a:xfrm>
        </p:grpSpPr>
        <p:sp>
          <p:nvSpPr>
            <p:cNvPr id="5" name="Rounded Rectangle 4"/>
            <p:cNvSpPr/>
            <p:nvPr/>
          </p:nvSpPr>
          <p:spPr>
            <a:xfrm>
              <a:off x="807720" y="1828800"/>
              <a:ext cx="7776864" cy="4395192"/>
            </a:xfrm>
            <a:prstGeom prst="roundRect">
              <a:avLst/>
            </a:prstGeom>
            <a:solidFill>
              <a:schemeClr val="accent6">
                <a:lumMod val="40000"/>
                <a:lumOff val="60000"/>
              </a:schemeClr>
            </a:solidFill>
          </p:spPr>
          <p:style>
            <a:lnRef idx="3">
              <a:schemeClr val="lt1"/>
            </a:lnRef>
            <a:fillRef idx="1">
              <a:schemeClr val="accent5"/>
            </a:fillRef>
            <a:effectRef idx="1">
              <a:schemeClr val="accent5"/>
            </a:effectRef>
            <a:fontRef idx="minor">
              <a:schemeClr val="lt1"/>
            </a:fontRef>
          </p:style>
          <p:txBody>
            <a:bodyPr anchor="ctr">
              <a:sp3d extrusionH="57150">
                <a:bevelT w="38100" h="38100"/>
              </a:sp3d>
            </a:bodyPr>
            <a:lstStyle>
              <a:lvl1pPr marL="285750" indent="-2857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indent="0" algn="just" eaLnBrk="1" fontAlgn="base" hangingPunct="1">
                <a:spcBef>
                  <a:spcPct val="0"/>
                </a:spcBef>
                <a:spcAft>
                  <a:spcPct val="0"/>
                </a:spcAft>
                <a:defRPr/>
              </a:pPr>
              <a:endParaRPr lang="en-US" sz="2000" dirty="0" smtClean="0">
                <a:solidFill>
                  <a:srgbClr val="002776"/>
                </a:solidFill>
                <a:latin typeface="Constantia" pitchFamily="18" charset="0"/>
              </a:endParaRPr>
            </a:p>
            <a:p>
              <a:pPr algn="just" eaLnBrk="1" fontAlgn="base" hangingPunct="1">
                <a:spcBef>
                  <a:spcPct val="0"/>
                </a:spcBef>
                <a:spcAft>
                  <a:spcPct val="0"/>
                </a:spcAft>
                <a:buFont typeface="Wingdings" pitchFamily="2" charset="2"/>
                <a:buChar char="v"/>
                <a:defRPr/>
              </a:pPr>
              <a:endParaRPr lang="en-US" sz="2000" dirty="0">
                <a:solidFill>
                  <a:srgbClr val="002776"/>
                </a:solidFill>
                <a:latin typeface="Constantia" pitchFamily="18" charset="0"/>
              </a:endParaRPr>
            </a:p>
            <a:p>
              <a:pPr marL="0" indent="0" algn="just" eaLnBrk="1" fontAlgn="base" hangingPunct="1">
                <a:spcBef>
                  <a:spcPct val="0"/>
                </a:spcBef>
                <a:spcAft>
                  <a:spcPct val="0"/>
                </a:spcAft>
                <a:defRPr/>
              </a:pPr>
              <a:endParaRPr lang="el-GR" sz="2000" dirty="0">
                <a:solidFill>
                  <a:srgbClr val="002776"/>
                </a:solidFill>
                <a:latin typeface="Constantia" pitchFamily="18" charset="0"/>
              </a:endParaRPr>
            </a:p>
            <a:p>
              <a:pPr marL="0" indent="0" algn="just" eaLnBrk="1" fontAlgn="base" hangingPunct="1">
                <a:spcBef>
                  <a:spcPct val="0"/>
                </a:spcBef>
                <a:spcAft>
                  <a:spcPct val="0"/>
                </a:spcAft>
                <a:defRPr/>
              </a:pPr>
              <a:endParaRPr lang="el-GR" sz="2000" b="1" dirty="0" smtClean="0">
                <a:solidFill>
                  <a:srgbClr val="002776"/>
                </a:solidFill>
                <a:latin typeface="Constantia" pitchFamily="18" charset="0"/>
              </a:endParaRPr>
            </a:p>
            <a:p>
              <a:pPr algn="just" eaLnBrk="1" fontAlgn="base" hangingPunct="1">
                <a:spcBef>
                  <a:spcPct val="0"/>
                </a:spcBef>
                <a:spcAft>
                  <a:spcPct val="0"/>
                </a:spcAft>
                <a:buFont typeface="Wingdings" pitchFamily="2" charset="2"/>
                <a:buChar char="v"/>
                <a:defRPr/>
              </a:pPr>
              <a:endParaRPr lang="el-GR" sz="2000" b="1" dirty="0" smtClean="0">
                <a:solidFill>
                  <a:srgbClr val="002776"/>
                </a:solidFill>
                <a:latin typeface="Constantia" pitchFamily="18" charset="0"/>
              </a:endParaRPr>
            </a:p>
            <a:p>
              <a:pPr algn="just" eaLnBrk="1" fontAlgn="base" hangingPunct="1">
                <a:spcBef>
                  <a:spcPct val="0"/>
                </a:spcBef>
                <a:spcAft>
                  <a:spcPct val="0"/>
                </a:spcAft>
                <a:buFont typeface="Wingdings" pitchFamily="2" charset="2"/>
                <a:buChar char="v"/>
                <a:defRPr/>
              </a:pPr>
              <a:endParaRPr lang="el-GR" sz="2000" b="1" dirty="0" smtClean="0">
                <a:solidFill>
                  <a:srgbClr val="002776"/>
                </a:solidFill>
                <a:latin typeface="Constantia" pitchFamily="18" charset="0"/>
              </a:endParaRPr>
            </a:p>
            <a:p>
              <a:pPr algn="just" eaLnBrk="1" fontAlgn="base" hangingPunct="1">
                <a:spcBef>
                  <a:spcPct val="0"/>
                </a:spcBef>
                <a:spcAft>
                  <a:spcPct val="0"/>
                </a:spcAft>
                <a:buFont typeface="Wingdings" pitchFamily="2" charset="2"/>
                <a:buChar char="v"/>
                <a:defRPr/>
              </a:pPr>
              <a:endParaRPr lang="el-GR" sz="2000" b="1" dirty="0" smtClean="0">
                <a:solidFill>
                  <a:srgbClr val="002776"/>
                </a:solidFill>
                <a:latin typeface="Constantia" pitchFamily="18" charset="0"/>
              </a:endParaRPr>
            </a:p>
            <a:p>
              <a:pPr algn="just" eaLnBrk="1" fontAlgn="base" hangingPunct="1">
                <a:spcBef>
                  <a:spcPct val="0"/>
                </a:spcBef>
                <a:spcAft>
                  <a:spcPct val="0"/>
                </a:spcAft>
                <a:buFont typeface="Wingdings" pitchFamily="2" charset="2"/>
                <a:buChar char="v"/>
                <a:defRPr/>
              </a:pPr>
              <a:endParaRPr lang="el-GR" sz="2000" dirty="0" smtClean="0">
                <a:solidFill>
                  <a:srgbClr val="002776"/>
                </a:solidFill>
                <a:latin typeface="Constantia" pitchFamily="18" charset="0"/>
              </a:endParaRPr>
            </a:p>
            <a:p>
              <a:pPr algn="just" eaLnBrk="1" fontAlgn="base" hangingPunct="1">
                <a:spcBef>
                  <a:spcPct val="0"/>
                </a:spcBef>
                <a:spcAft>
                  <a:spcPct val="0"/>
                </a:spcAft>
                <a:buFont typeface="Wingdings" pitchFamily="2" charset="2"/>
                <a:buChar char="v"/>
                <a:defRPr/>
              </a:pPr>
              <a:endParaRPr lang="en-US" sz="2000" dirty="0" smtClean="0">
                <a:solidFill>
                  <a:srgbClr val="002776"/>
                </a:solidFill>
                <a:latin typeface="Constantia" pitchFamily="18" charset="0"/>
              </a:endParaRPr>
            </a:p>
            <a:p>
              <a:pPr algn="just" eaLnBrk="1" fontAlgn="base" hangingPunct="1">
                <a:spcBef>
                  <a:spcPct val="0"/>
                </a:spcBef>
                <a:spcAft>
                  <a:spcPct val="0"/>
                </a:spcAft>
                <a:buFont typeface="Wingdings" pitchFamily="2" charset="2"/>
                <a:buChar char="v"/>
                <a:defRPr/>
              </a:pPr>
              <a:endParaRPr lang="en-US" sz="2000" dirty="0">
                <a:solidFill>
                  <a:srgbClr val="002776"/>
                </a:solidFill>
                <a:latin typeface="Constantia" pitchFamily="18" charset="0"/>
              </a:endParaRPr>
            </a:p>
            <a:p>
              <a:pPr algn="just" eaLnBrk="1" fontAlgn="base" hangingPunct="1">
                <a:spcBef>
                  <a:spcPct val="0"/>
                </a:spcBef>
                <a:spcAft>
                  <a:spcPct val="0"/>
                </a:spcAft>
                <a:buFont typeface="Wingdings" pitchFamily="2" charset="2"/>
                <a:buChar char="v"/>
                <a:defRPr/>
              </a:pPr>
              <a:endParaRPr lang="en-US" sz="2000" dirty="0" smtClean="0">
                <a:solidFill>
                  <a:srgbClr val="002776"/>
                </a:solidFill>
                <a:latin typeface="Constantia" pitchFamily="18" charset="0"/>
              </a:endParaRPr>
            </a:p>
            <a:p>
              <a:pPr algn="just" eaLnBrk="1" fontAlgn="base" hangingPunct="1">
                <a:spcBef>
                  <a:spcPct val="0"/>
                </a:spcBef>
                <a:spcAft>
                  <a:spcPct val="0"/>
                </a:spcAft>
                <a:buFont typeface="Wingdings" pitchFamily="2" charset="2"/>
                <a:buChar char="v"/>
                <a:defRPr/>
              </a:pPr>
              <a:endParaRPr lang="en-US" sz="2000" dirty="0" smtClean="0">
                <a:solidFill>
                  <a:srgbClr val="002776"/>
                </a:solidFill>
                <a:latin typeface="Constantia" pitchFamily="18" charset="0"/>
              </a:endParaRPr>
            </a:p>
            <a:p>
              <a:pPr algn="just" eaLnBrk="1" fontAlgn="base" hangingPunct="1">
                <a:spcBef>
                  <a:spcPct val="0"/>
                </a:spcBef>
                <a:spcAft>
                  <a:spcPct val="0"/>
                </a:spcAft>
                <a:buFont typeface="Wingdings" pitchFamily="2" charset="2"/>
                <a:buChar char="v"/>
                <a:defRPr/>
              </a:pPr>
              <a:endParaRPr lang="en-US" sz="2000" dirty="0">
                <a:solidFill>
                  <a:srgbClr val="002776"/>
                </a:solidFill>
                <a:latin typeface="Constantia" pitchFamily="18" charset="0"/>
              </a:endParaRPr>
            </a:p>
            <a:p>
              <a:pPr algn="just" eaLnBrk="1" fontAlgn="base" hangingPunct="1">
                <a:spcBef>
                  <a:spcPct val="0"/>
                </a:spcBef>
                <a:spcAft>
                  <a:spcPct val="0"/>
                </a:spcAft>
                <a:buFont typeface="Wingdings" pitchFamily="2" charset="2"/>
                <a:buChar char="v"/>
                <a:defRPr/>
              </a:pPr>
              <a:endParaRPr lang="en-US" sz="2000" dirty="0" smtClean="0">
                <a:solidFill>
                  <a:srgbClr val="002776"/>
                </a:solidFill>
                <a:latin typeface="Constantia" pitchFamily="18" charset="0"/>
              </a:endParaRPr>
            </a:p>
            <a:p>
              <a:pPr marL="0" indent="0" algn="just" eaLnBrk="1" fontAlgn="base" hangingPunct="1">
                <a:spcBef>
                  <a:spcPct val="0"/>
                </a:spcBef>
                <a:spcAft>
                  <a:spcPct val="0"/>
                </a:spcAft>
                <a:defRPr/>
              </a:pPr>
              <a:endParaRPr lang="el-GR" sz="2000" dirty="0" smtClean="0">
                <a:solidFill>
                  <a:srgbClr val="002776"/>
                </a:solidFill>
                <a:latin typeface="Constantia" pitchFamily="18" charset="0"/>
              </a:endParaRPr>
            </a:p>
            <a:p>
              <a:pPr algn="just" eaLnBrk="1" fontAlgn="base" hangingPunct="1">
                <a:spcBef>
                  <a:spcPct val="0"/>
                </a:spcBef>
                <a:spcAft>
                  <a:spcPct val="0"/>
                </a:spcAft>
                <a:buFont typeface="Wingdings" pitchFamily="2" charset="2"/>
                <a:buChar char="v"/>
                <a:defRPr/>
              </a:pPr>
              <a:r>
                <a:rPr lang="el-GR" sz="2000" dirty="0" smtClean="0">
                  <a:solidFill>
                    <a:srgbClr val="002776"/>
                  </a:solidFill>
                  <a:latin typeface="Constantia" pitchFamily="18" charset="0"/>
                </a:rPr>
                <a:t>Ιστοσελίδα του Τμήματος Πληροφορικής του Πανεπιστημίου Κύπρου σε </a:t>
              </a:r>
              <a:r>
                <a:rPr lang="en-US" sz="2000" dirty="0" smtClean="0">
                  <a:solidFill>
                    <a:srgbClr val="002776"/>
                  </a:solidFill>
                  <a:latin typeface="Constantia" pitchFamily="18" charset="0"/>
                </a:rPr>
                <a:t>mobile version </a:t>
              </a:r>
              <a:r>
                <a:rPr lang="el-GR" sz="2000" dirty="0" smtClean="0">
                  <a:solidFill>
                    <a:srgbClr val="002776"/>
                  </a:solidFill>
                  <a:latin typeface="Constantia" pitchFamily="18" charset="0"/>
                </a:rPr>
                <a:t>για υποστήριξη σε κινητές συσκευές.</a:t>
              </a:r>
            </a:p>
            <a:p>
              <a:pPr marL="0" indent="0" algn="just" eaLnBrk="1" fontAlgn="base" hangingPunct="1">
                <a:spcBef>
                  <a:spcPct val="0"/>
                </a:spcBef>
                <a:spcAft>
                  <a:spcPct val="0"/>
                </a:spcAft>
                <a:defRPr/>
              </a:pPr>
              <a:endParaRPr lang="el-GR" sz="2000" dirty="0" smtClean="0">
                <a:solidFill>
                  <a:srgbClr val="002776"/>
                </a:solidFill>
                <a:latin typeface="Constantia" pitchFamily="18" charset="0"/>
              </a:endParaRPr>
            </a:p>
            <a:p>
              <a:pPr algn="just" eaLnBrk="1" fontAlgn="base" hangingPunct="1">
                <a:spcBef>
                  <a:spcPct val="0"/>
                </a:spcBef>
                <a:spcAft>
                  <a:spcPct val="0"/>
                </a:spcAft>
                <a:buFont typeface="Wingdings" pitchFamily="2" charset="2"/>
                <a:buChar char="v"/>
                <a:defRPr/>
              </a:pPr>
              <a:r>
                <a:rPr lang="el-GR" sz="2000" dirty="0" smtClean="0">
                  <a:solidFill>
                    <a:srgbClr val="002776"/>
                  </a:solidFill>
                  <a:latin typeface="Constantia" pitchFamily="18" charset="0"/>
                </a:rPr>
                <a:t>Ενσωμάτωση εφαρμογής  </a:t>
              </a:r>
              <a:r>
                <a:rPr lang="en-US" sz="2000" dirty="0" err="1" smtClean="0">
                  <a:solidFill>
                    <a:srgbClr val="002776"/>
                  </a:solidFill>
                  <a:latin typeface="Constantia" pitchFamily="18" charset="0"/>
                </a:rPr>
                <a:t>cs</a:t>
              </a:r>
              <a:r>
                <a:rPr lang="en-US" sz="2000" dirty="0" smtClean="0">
                  <a:solidFill>
                    <a:srgbClr val="002776"/>
                  </a:solidFill>
                  <a:latin typeface="Constantia" pitchFamily="18" charset="0"/>
                </a:rPr>
                <a:t> e-advisor 	       </a:t>
              </a:r>
              <a:r>
                <a:rPr lang="el-GR" sz="2000" dirty="0" smtClean="0">
                  <a:solidFill>
                    <a:srgbClr val="002776"/>
                  </a:solidFill>
                  <a:latin typeface="Constantia" pitchFamily="18" charset="0"/>
                </a:rPr>
                <a:t>   Συμβολή στην έγκαιρη καθοδήγηση του φοιτητή.</a:t>
              </a:r>
            </a:p>
            <a:p>
              <a:pPr marL="0" indent="0" algn="just" eaLnBrk="1" fontAlgn="base" hangingPunct="1">
                <a:spcBef>
                  <a:spcPct val="0"/>
                </a:spcBef>
                <a:spcAft>
                  <a:spcPct val="0"/>
                </a:spcAft>
                <a:defRPr/>
              </a:pPr>
              <a:endParaRPr lang="el-GR" sz="2000" dirty="0" smtClean="0">
                <a:solidFill>
                  <a:srgbClr val="002776"/>
                </a:solidFill>
                <a:latin typeface="Constantia" pitchFamily="18" charset="0"/>
              </a:endParaRPr>
            </a:p>
            <a:p>
              <a:pPr algn="just" eaLnBrk="1" fontAlgn="base" hangingPunct="1">
                <a:spcBef>
                  <a:spcPct val="0"/>
                </a:spcBef>
                <a:spcAft>
                  <a:spcPct val="0"/>
                </a:spcAft>
                <a:buFont typeface="Wingdings" pitchFamily="2" charset="2"/>
                <a:buChar char="v"/>
                <a:defRPr/>
              </a:pPr>
              <a:r>
                <a:rPr lang="el-GR" sz="2000" dirty="0" smtClean="0">
                  <a:solidFill>
                    <a:srgbClr val="002776"/>
                  </a:solidFill>
                  <a:latin typeface="Constantia" pitchFamily="18" charset="0"/>
                </a:rPr>
                <a:t>Χρήση του </a:t>
              </a:r>
              <a:r>
                <a:rPr lang="en-US" sz="2000" dirty="0" err="1">
                  <a:solidFill>
                    <a:srgbClr val="002776"/>
                  </a:solidFill>
                  <a:latin typeface="Constantia" pitchFamily="18" charset="0"/>
                </a:rPr>
                <a:t>cs</a:t>
              </a:r>
              <a:r>
                <a:rPr lang="en-US" sz="2000" dirty="0">
                  <a:solidFill>
                    <a:srgbClr val="002776"/>
                  </a:solidFill>
                  <a:latin typeface="Constantia" pitchFamily="18" charset="0"/>
                </a:rPr>
                <a:t> </a:t>
              </a:r>
              <a:r>
                <a:rPr lang="en-US" sz="2000" dirty="0" smtClean="0">
                  <a:solidFill>
                    <a:srgbClr val="002776"/>
                  </a:solidFill>
                  <a:latin typeface="Constantia" pitchFamily="18" charset="0"/>
                </a:rPr>
                <a:t>e-advisor</a:t>
              </a:r>
              <a:r>
                <a:rPr lang="el-GR" sz="2000" dirty="0" smtClean="0">
                  <a:solidFill>
                    <a:srgbClr val="002776"/>
                  </a:solidFill>
                  <a:latin typeface="Constantia" pitchFamily="18" charset="0"/>
                </a:rPr>
                <a:t> </a:t>
              </a:r>
              <a:r>
                <a:rPr lang="en-US" sz="2000" dirty="0" smtClean="0">
                  <a:solidFill>
                    <a:srgbClr val="002776"/>
                  </a:solidFill>
                  <a:latin typeface="Constantia" pitchFamily="18" charset="0"/>
                </a:rPr>
                <a:t> </a:t>
              </a:r>
              <a:r>
                <a:rPr lang="el-GR" sz="2000" dirty="0" smtClean="0">
                  <a:solidFill>
                    <a:srgbClr val="002776"/>
                  </a:solidFill>
                  <a:latin typeface="Constantia" pitchFamily="18" charset="0"/>
                </a:rPr>
                <a:t>ως </a:t>
              </a:r>
              <a:r>
                <a:rPr lang="en-US" sz="2000" dirty="0" smtClean="0">
                  <a:solidFill>
                    <a:srgbClr val="002776"/>
                  </a:solidFill>
                  <a:latin typeface="Constantia" pitchFamily="18" charset="0"/>
                </a:rPr>
                <a:t>component </a:t>
              </a:r>
              <a:r>
                <a:rPr lang="el-GR" sz="2000" dirty="0" smtClean="0">
                  <a:solidFill>
                    <a:srgbClr val="002776"/>
                  </a:solidFill>
                  <a:latin typeface="Constantia" pitchFamily="18" charset="0"/>
                </a:rPr>
                <a:t>σε κινητές συσκευές.</a:t>
              </a:r>
            </a:p>
            <a:p>
              <a:pPr marL="0" indent="0" algn="just" eaLnBrk="1" fontAlgn="base" hangingPunct="1">
                <a:spcBef>
                  <a:spcPct val="0"/>
                </a:spcBef>
                <a:spcAft>
                  <a:spcPct val="0"/>
                </a:spcAft>
                <a:defRPr/>
              </a:pPr>
              <a:endParaRPr lang="el-GR" sz="2000" dirty="0" smtClean="0">
                <a:solidFill>
                  <a:srgbClr val="002776"/>
                </a:solidFill>
                <a:latin typeface="Constantia" pitchFamily="18" charset="0"/>
              </a:endParaRPr>
            </a:p>
            <a:p>
              <a:pPr algn="just" eaLnBrk="1" fontAlgn="base" hangingPunct="1">
                <a:spcBef>
                  <a:spcPct val="0"/>
                </a:spcBef>
                <a:spcAft>
                  <a:spcPct val="0"/>
                </a:spcAft>
                <a:buFont typeface="Wingdings" pitchFamily="2" charset="2"/>
                <a:buChar char="v"/>
                <a:defRPr/>
              </a:pPr>
              <a:r>
                <a:rPr lang="el-GR" sz="2000" dirty="0" smtClean="0">
                  <a:solidFill>
                    <a:srgbClr val="002776"/>
                  </a:solidFill>
                  <a:latin typeface="Constantia" pitchFamily="18" charset="0"/>
                </a:rPr>
                <a:t>Μελλοντική επέκταση </a:t>
              </a:r>
              <a:r>
                <a:rPr lang="el-GR" sz="2000" dirty="0">
                  <a:solidFill>
                    <a:srgbClr val="002776"/>
                  </a:solidFill>
                  <a:latin typeface="Constantia" pitchFamily="18" charset="0"/>
                </a:rPr>
                <a:t>του </a:t>
              </a:r>
              <a:r>
                <a:rPr lang="en-US" sz="2000" dirty="0" err="1">
                  <a:solidFill>
                    <a:srgbClr val="002776"/>
                  </a:solidFill>
                  <a:latin typeface="Constantia" pitchFamily="18" charset="0"/>
                </a:rPr>
                <a:t>cs</a:t>
              </a:r>
              <a:r>
                <a:rPr lang="en-US" sz="2000" dirty="0">
                  <a:solidFill>
                    <a:srgbClr val="002776"/>
                  </a:solidFill>
                  <a:latin typeface="Constantia" pitchFamily="18" charset="0"/>
                </a:rPr>
                <a:t> e-advisor </a:t>
              </a:r>
              <a:r>
                <a:rPr lang="el-GR" sz="2000" dirty="0" smtClean="0">
                  <a:solidFill>
                    <a:srgbClr val="002776"/>
                  </a:solidFill>
                  <a:latin typeface="Constantia" pitchFamily="18" charset="0"/>
                </a:rPr>
                <a:t>με την προσθήκη νέων λειτουργιών τόσο για εξουσιοδοτημένα όσο και για μη εξουσιοδοτημένα άτομα.</a:t>
              </a:r>
              <a:endParaRPr lang="el-GR" sz="2000" dirty="0">
                <a:solidFill>
                  <a:srgbClr val="002776"/>
                </a:solidFill>
                <a:latin typeface="Constantia" pitchFamily="18" charset="0"/>
              </a:endParaRPr>
            </a:p>
            <a:p>
              <a:pPr marL="0" indent="0" algn="just" eaLnBrk="1" fontAlgn="base" hangingPunct="1">
                <a:spcBef>
                  <a:spcPct val="0"/>
                </a:spcBef>
                <a:spcAft>
                  <a:spcPct val="0"/>
                </a:spcAft>
                <a:defRPr/>
              </a:pPr>
              <a:endParaRPr lang="en-US" sz="2000" dirty="0" smtClean="0">
                <a:solidFill>
                  <a:srgbClr val="002776"/>
                </a:solidFill>
                <a:latin typeface="Constantia" pitchFamily="18" charset="0"/>
              </a:endParaRPr>
            </a:p>
            <a:p>
              <a:pPr marL="0" indent="0" algn="just" eaLnBrk="1" fontAlgn="base" hangingPunct="1">
                <a:spcBef>
                  <a:spcPct val="0"/>
                </a:spcBef>
                <a:spcAft>
                  <a:spcPct val="0"/>
                </a:spcAft>
                <a:defRPr/>
              </a:pPr>
              <a:endParaRPr lang="en-US" sz="2000" dirty="0">
                <a:solidFill>
                  <a:srgbClr val="002776"/>
                </a:solidFill>
                <a:latin typeface="Constantia" pitchFamily="18" charset="0"/>
              </a:endParaRPr>
            </a:p>
            <a:p>
              <a:pPr marL="0" indent="0" algn="just" eaLnBrk="1" fontAlgn="base" hangingPunct="1">
                <a:spcBef>
                  <a:spcPct val="0"/>
                </a:spcBef>
                <a:spcAft>
                  <a:spcPct val="0"/>
                </a:spcAft>
                <a:defRPr/>
              </a:pPr>
              <a:endParaRPr lang="en-US" sz="2000" dirty="0" smtClean="0">
                <a:solidFill>
                  <a:srgbClr val="002776"/>
                </a:solidFill>
                <a:latin typeface="Constantia" pitchFamily="18" charset="0"/>
              </a:endParaRPr>
            </a:p>
            <a:p>
              <a:pPr marL="0" indent="0" algn="just" eaLnBrk="1" fontAlgn="base" hangingPunct="1">
                <a:spcBef>
                  <a:spcPct val="0"/>
                </a:spcBef>
                <a:spcAft>
                  <a:spcPct val="0"/>
                </a:spcAft>
                <a:defRPr/>
              </a:pPr>
              <a:endParaRPr lang="en-US" sz="2000" dirty="0">
                <a:solidFill>
                  <a:srgbClr val="002776"/>
                </a:solidFill>
                <a:latin typeface="Constantia" pitchFamily="18" charset="0"/>
              </a:endParaRPr>
            </a:p>
            <a:p>
              <a:pPr marL="0" indent="0" algn="just" eaLnBrk="1" fontAlgn="base" hangingPunct="1">
                <a:spcBef>
                  <a:spcPct val="0"/>
                </a:spcBef>
                <a:spcAft>
                  <a:spcPct val="0"/>
                </a:spcAft>
                <a:defRPr/>
              </a:pPr>
              <a:endParaRPr lang="en-US" sz="2000" dirty="0" smtClean="0">
                <a:solidFill>
                  <a:srgbClr val="002776"/>
                </a:solidFill>
                <a:latin typeface="Constantia" pitchFamily="18" charset="0"/>
              </a:endParaRPr>
            </a:p>
            <a:p>
              <a:pPr marL="0" indent="0" algn="just" eaLnBrk="1" fontAlgn="base" hangingPunct="1">
                <a:spcBef>
                  <a:spcPct val="0"/>
                </a:spcBef>
                <a:spcAft>
                  <a:spcPct val="0"/>
                </a:spcAft>
                <a:defRPr/>
              </a:pPr>
              <a:endParaRPr lang="en-US" sz="2000" dirty="0">
                <a:solidFill>
                  <a:srgbClr val="002776"/>
                </a:solidFill>
                <a:latin typeface="Constantia" pitchFamily="18" charset="0"/>
              </a:endParaRPr>
            </a:p>
            <a:p>
              <a:pPr marL="0" indent="0" algn="just" eaLnBrk="1" fontAlgn="base" hangingPunct="1">
                <a:spcBef>
                  <a:spcPct val="0"/>
                </a:spcBef>
                <a:spcAft>
                  <a:spcPct val="0"/>
                </a:spcAft>
                <a:defRPr/>
              </a:pPr>
              <a:endParaRPr lang="en-US" sz="2000" dirty="0" smtClean="0">
                <a:solidFill>
                  <a:srgbClr val="002776"/>
                </a:solidFill>
                <a:latin typeface="Constantia" pitchFamily="18" charset="0"/>
              </a:endParaRPr>
            </a:p>
            <a:p>
              <a:pPr marL="0" indent="0" algn="just" eaLnBrk="1" fontAlgn="base" hangingPunct="1">
                <a:spcBef>
                  <a:spcPct val="0"/>
                </a:spcBef>
                <a:spcAft>
                  <a:spcPct val="0"/>
                </a:spcAft>
                <a:defRPr/>
              </a:pPr>
              <a:endParaRPr lang="en-US" sz="2000" dirty="0">
                <a:solidFill>
                  <a:srgbClr val="002776"/>
                </a:solidFill>
                <a:latin typeface="Constantia" pitchFamily="18" charset="0"/>
              </a:endParaRPr>
            </a:p>
            <a:p>
              <a:pPr marL="0" indent="0" algn="just" eaLnBrk="1" fontAlgn="base" hangingPunct="1">
                <a:spcBef>
                  <a:spcPct val="0"/>
                </a:spcBef>
                <a:spcAft>
                  <a:spcPct val="0"/>
                </a:spcAft>
                <a:defRPr/>
              </a:pPr>
              <a:endParaRPr lang="en-US" sz="2000" dirty="0" smtClean="0">
                <a:solidFill>
                  <a:srgbClr val="002776"/>
                </a:solidFill>
                <a:latin typeface="Constantia" pitchFamily="18" charset="0"/>
              </a:endParaRPr>
            </a:p>
            <a:p>
              <a:pPr marL="0" indent="0" algn="just" eaLnBrk="1" fontAlgn="base" hangingPunct="1">
                <a:spcBef>
                  <a:spcPct val="0"/>
                </a:spcBef>
                <a:spcAft>
                  <a:spcPct val="0"/>
                </a:spcAft>
                <a:defRPr/>
              </a:pPr>
              <a:endParaRPr lang="en-US" sz="2000" dirty="0">
                <a:solidFill>
                  <a:srgbClr val="002776"/>
                </a:solidFill>
                <a:latin typeface="Constantia" pitchFamily="18" charset="0"/>
              </a:endParaRPr>
            </a:p>
            <a:p>
              <a:pPr marL="0" indent="0" algn="just" eaLnBrk="1" fontAlgn="base" hangingPunct="1">
                <a:spcBef>
                  <a:spcPct val="0"/>
                </a:spcBef>
                <a:spcAft>
                  <a:spcPct val="0"/>
                </a:spcAft>
                <a:defRPr/>
              </a:pPr>
              <a:endParaRPr lang="en-US" sz="2000" dirty="0" smtClean="0">
                <a:solidFill>
                  <a:srgbClr val="002776"/>
                </a:solidFill>
                <a:latin typeface="Constantia" pitchFamily="18" charset="0"/>
              </a:endParaRPr>
            </a:p>
            <a:p>
              <a:pPr marL="0" indent="0" algn="just" eaLnBrk="1" fontAlgn="base" hangingPunct="1">
                <a:spcBef>
                  <a:spcPct val="0"/>
                </a:spcBef>
                <a:spcAft>
                  <a:spcPct val="0"/>
                </a:spcAft>
                <a:defRPr/>
              </a:pPr>
              <a:endParaRPr lang="en-US" sz="2000" dirty="0">
                <a:solidFill>
                  <a:srgbClr val="002776"/>
                </a:solidFill>
                <a:latin typeface="Constantia" pitchFamily="18" charset="0"/>
              </a:endParaRPr>
            </a:p>
            <a:p>
              <a:pPr marL="0" indent="0" algn="just" eaLnBrk="1" fontAlgn="base" hangingPunct="1">
                <a:spcBef>
                  <a:spcPct val="0"/>
                </a:spcBef>
                <a:spcAft>
                  <a:spcPct val="0"/>
                </a:spcAft>
                <a:defRPr/>
              </a:pPr>
              <a:endParaRPr lang="en-US" sz="2000" dirty="0" smtClean="0">
                <a:solidFill>
                  <a:srgbClr val="002776"/>
                </a:solidFill>
                <a:latin typeface="Constantia" pitchFamily="18" charset="0"/>
              </a:endParaRPr>
            </a:p>
            <a:p>
              <a:pPr marL="0" indent="0" algn="just" eaLnBrk="1" fontAlgn="base" hangingPunct="1">
                <a:spcBef>
                  <a:spcPct val="0"/>
                </a:spcBef>
                <a:spcAft>
                  <a:spcPct val="0"/>
                </a:spcAft>
                <a:defRPr/>
              </a:pPr>
              <a:endParaRPr lang="en-US" sz="2000" dirty="0">
                <a:solidFill>
                  <a:srgbClr val="002776"/>
                </a:solidFill>
                <a:latin typeface="Constantia" pitchFamily="18" charset="0"/>
              </a:endParaRPr>
            </a:p>
            <a:p>
              <a:pPr marL="0" indent="0" algn="just" eaLnBrk="1" fontAlgn="base" hangingPunct="1">
                <a:spcBef>
                  <a:spcPct val="0"/>
                </a:spcBef>
                <a:spcAft>
                  <a:spcPct val="0"/>
                </a:spcAft>
                <a:defRPr/>
              </a:pPr>
              <a:endParaRPr lang="el-GR" sz="2000" dirty="0" smtClean="0">
                <a:solidFill>
                  <a:srgbClr val="002776"/>
                </a:solidFill>
                <a:latin typeface="Constantia" pitchFamily="18" charset="0"/>
              </a:endParaRPr>
            </a:p>
          </p:txBody>
        </p:sp>
        <p:cxnSp>
          <p:nvCxnSpPr>
            <p:cNvPr id="7" name="Straight Arrow Connector 6"/>
            <p:cNvCxnSpPr/>
            <p:nvPr/>
          </p:nvCxnSpPr>
          <p:spPr>
            <a:xfrm>
              <a:off x="5562600" y="3429000"/>
              <a:ext cx="685800" cy="0"/>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172707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p:cTn id="15" dur="500" fill="hold"/>
                                        <p:tgtEl>
                                          <p:spTgt spid="6"/>
                                        </p:tgtEl>
                                        <p:attrNameLst>
                                          <p:attrName>ppt_w</p:attrName>
                                        </p:attrNameLst>
                                      </p:cBhvr>
                                      <p:tavLst>
                                        <p:tav tm="0">
                                          <p:val>
                                            <p:fltVal val="0"/>
                                          </p:val>
                                        </p:tav>
                                        <p:tav tm="100000">
                                          <p:val>
                                            <p:strVal val="#ppt_w"/>
                                          </p:val>
                                        </p:tav>
                                      </p:tavLst>
                                    </p:anim>
                                    <p:anim calcmode="lin" valueType="num">
                                      <p:cBhvr>
                                        <p:cTn id="16" dur="500" fill="hold"/>
                                        <p:tgtEl>
                                          <p:spTgt spid="6"/>
                                        </p:tgtEl>
                                        <p:attrNameLst>
                                          <p:attrName>ppt_h</p:attrName>
                                        </p:attrNameLst>
                                      </p:cBhvr>
                                      <p:tavLst>
                                        <p:tav tm="0">
                                          <p:val>
                                            <p:fltVal val="0"/>
                                          </p:val>
                                        </p:tav>
                                        <p:tav tm="100000">
                                          <p:val>
                                            <p:strVal val="#ppt_h"/>
                                          </p:val>
                                        </p:tav>
                                      </p:tavLst>
                                    </p:anim>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8" name="Group 1027"/>
          <p:cNvGrpSpPr/>
          <p:nvPr/>
        </p:nvGrpSpPr>
        <p:grpSpPr>
          <a:xfrm>
            <a:off x="5562728" y="1918272"/>
            <a:ext cx="1682014" cy="3992050"/>
            <a:chOff x="5562728" y="1918272"/>
            <a:chExt cx="1682014" cy="3992050"/>
          </a:xfrm>
        </p:grpSpPr>
        <p:grpSp>
          <p:nvGrpSpPr>
            <p:cNvPr id="60" name="Group 59"/>
            <p:cNvGrpSpPr/>
            <p:nvPr/>
          </p:nvGrpSpPr>
          <p:grpSpPr>
            <a:xfrm>
              <a:off x="5562728" y="1918272"/>
              <a:ext cx="1682014" cy="3992050"/>
              <a:chOff x="5861787" y="1918272"/>
              <a:chExt cx="1682014" cy="3992050"/>
            </a:xfrm>
          </p:grpSpPr>
          <p:sp>
            <p:nvSpPr>
              <p:cNvPr id="17" name="Rectangle 16"/>
              <p:cNvSpPr/>
              <p:nvPr/>
            </p:nvSpPr>
            <p:spPr bwMode="auto">
              <a:xfrm rot="5400000">
                <a:off x="6086833" y="2308439"/>
                <a:ext cx="1176400" cy="396066"/>
              </a:xfrm>
              <a:prstGeom prst="rect">
                <a:avLst/>
              </a:prstGeom>
              <a:gradFill>
                <a:gsLst>
                  <a:gs pos="0">
                    <a:schemeClr val="accent6">
                      <a:lumMod val="20000"/>
                      <a:lumOff val="80000"/>
                    </a:schemeClr>
                  </a:gs>
                  <a:gs pos="50000">
                    <a:schemeClr val="accent6">
                      <a:lumMod val="40000"/>
                      <a:lumOff val="60000"/>
                    </a:schemeClr>
                  </a:gs>
                  <a:gs pos="100000">
                    <a:schemeClr val="accent5">
                      <a:lumMod val="40000"/>
                      <a:lumOff val="60000"/>
                    </a:schemeClr>
                  </a:gs>
                </a:gsLst>
                <a:lin ang="5400000" scaled="0"/>
              </a:gradFill>
              <a:scene3d>
                <a:camera prst="obliqueBottomLeft"/>
                <a:lightRig rig="soft" dir="t">
                  <a:rot lat="0" lon="0" rev="18000000"/>
                </a:lightRig>
              </a:scene3d>
              <a:sp3d prstMaterial="dkEdge">
                <a:bevelT w="73660" h="44450" prst="angle"/>
              </a:sp3d>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l-GR"/>
              </a:p>
            </p:txBody>
          </p:sp>
          <p:grpSp>
            <p:nvGrpSpPr>
              <p:cNvPr id="22" name="Group 46"/>
              <p:cNvGrpSpPr>
                <a:grpSpLocks/>
              </p:cNvGrpSpPr>
              <p:nvPr/>
            </p:nvGrpSpPr>
            <p:grpSpPr bwMode="auto">
              <a:xfrm>
                <a:off x="5861787" y="2298186"/>
                <a:ext cx="1682014" cy="3612136"/>
                <a:chOff x="6660391" y="2765069"/>
                <a:chExt cx="2088650" cy="3106822"/>
              </a:xfrm>
            </p:grpSpPr>
            <p:grpSp>
              <p:nvGrpSpPr>
                <p:cNvPr id="44" name="Group 18"/>
                <p:cNvGrpSpPr>
                  <a:grpSpLocks/>
                </p:cNvGrpSpPr>
                <p:nvPr/>
              </p:nvGrpSpPr>
              <p:grpSpPr bwMode="auto">
                <a:xfrm>
                  <a:off x="6737860" y="3500983"/>
                  <a:ext cx="2011181" cy="2370908"/>
                  <a:chOff x="4252834" y="1196800"/>
                  <a:chExt cx="1867014" cy="1539058"/>
                </a:xfrm>
              </p:grpSpPr>
              <p:sp>
                <p:nvSpPr>
                  <p:cNvPr id="48" name="Rectangle 47"/>
                  <p:cNvSpPr/>
                  <p:nvPr/>
                </p:nvSpPr>
                <p:spPr>
                  <a:xfrm>
                    <a:off x="4252834" y="1196800"/>
                    <a:ext cx="1867014" cy="1539058"/>
                  </a:xfrm>
                  <a:prstGeom prst="rect">
                    <a:avLst/>
                  </a:prstGeom>
                  <a:solidFill>
                    <a:schemeClr val="accent5">
                      <a:lumMod val="20000"/>
                      <a:lumOff val="80000"/>
                      <a:alpha val="90000"/>
                    </a:schemeClr>
                  </a:solidFill>
                  <a:ln>
                    <a:solidFill>
                      <a:schemeClr val="accent5"/>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lstStyle/>
                  <a:p>
                    <a:pPr>
                      <a:defRPr/>
                    </a:pPr>
                    <a:endParaRPr lang="el-GR" sz="2000" b="1" dirty="0">
                      <a:effectLst>
                        <a:outerShdw blurRad="38100" dist="38100" dir="2700000" algn="tl">
                          <a:srgbClr val="000000">
                            <a:alpha val="43137"/>
                          </a:srgbClr>
                        </a:outerShdw>
                      </a:effectLst>
                      <a:latin typeface="Batang" pitchFamily="18" charset="-127"/>
                      <a:ea typeface="Batang" pitchFamily="18" charset="-127"/>
                    </a:endParaRPr>
                  </a:p>
                </p:txBody>
              </p:sp>
              <p:sp>
                <p:nvSpPr>
                  <p:cNvPr id="49" name="Rectangle 48"/>
                  <p:cNvSpPr/>
                  <p:nvPr/>
                </p:nvSpPr>
                <p:spPr>
                  <a:xfrm>
                    <a:off x="4252834" y="1196800"/>
                    <a:ext cx="1867014" cy="144906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76022" tIns="176022" rIns="234696" bIns="264033" spcCol="1270"/>
                  <a:lstStyle/>
                  <a:p>
                    <a:pPr marL="285750" lvl="1" indent="-285750" defTabSz="1466850">
                      <a:lnSpc>
                        <a:spcPct val="90000"/>
                      </a:lnSpc>
                      <a:spcAft>
                        <a:spcPct val="15000"/>
                      </a:spcAft>
                      <a:buFontTx/>
                      <a:buChar char="••"/>
                      <a:defRPr/>
                    </a:pPr>
                    <a:endParaRPr lang="el-GR" sz="3300" dirty="0"/>
                  </a:p>
                </p:txBody>
              </p:sp>
            </p:grpSp>
            <p:grpSp>
              <p:nvGrpSpPr>
                <p:cNvPr id="45" name="Group 23"/>
                <p:cNvGrpSpPr>
                  <a:grpSpLocks/>
                </p:cNvGrpSpPr>
                <p:nvPr/>
              </p:nvGrpSpPr>
              <p:grpSpPr bwMode="auto">
                <a:xfrm>
                  <a:off x="6660391" y="2765069"/>
                  <a:ext cx="2088648" cy="735914"/>
                  <a:chOff x="4187790" y="548404"/>
                  <a:chExt cx="1932055" cy="735914"/>
                </a:xfrm>
              </p:grpSpPr>
              <p:sp>
                <p:nvSpPr>
                  <p:cNvPr id="46" name="Rectangle 45"/>
                  <p:cNvSpPr/>
                  <p:nvPr/>
                </p:nvSpPr>
                <p:spPr>
                  <a:xfrm>
                    <a:off x="4253937" y="548404"/>
                    <a:ext cx="1865908" cy="735914"/>
                  </a:xfrm>
                  <a:prstGeom prst="rect">
                    <a:avLst/>
                  </a:prstGeom>
                  <a:solidFill>
                    <a:schemeClr val="accent6">
                      <a:lumMod val="40000"/>
                      <a:lumOff val="60000"/>
                    </a:schemeClr>
                  </a:solidFill>
                  <a:ln>
                    <a:solidFill>
                      <a:schemeClr val="accent6"/>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7" name="Rectangle 46"/>
                  <p:cNvSpPr/>
                  <p:nvPr/>
                </p:nvSpPr>
                <p:spPr>
                  <a:xfrm>
                    <a:off x="4187790" y="548404"/>
                    <a:ext cx="1932055" cy="669388"/>
                  </a:xfrm>
                  <a:prstGeom prst="rect">
                    <a:avLst/>
                  </a:prstGeom>
                </p:spPr>
                <p:style>
                  <a:lnRef idx="0">
                    <a:scrgbClr r="0" g="0" b="0"/>
                  </a:lnRef>
                  <a:fillRef idx="0">
                    <a:scrgbClr r="0" g="0" b="0"/>
                  </a:fillRef>
                  <a:effectRef idx="0">
                    <a:scrgbClr r="0" g="0" b="0"/>
                  </a:effectRef>
                  <a:fontRef idx="minor">
                    <a:schemeClr val="lt1"/>
                  </a:fontRef>
                </p:style>
                <p:txBody>
                  <a:bodyPr lIns="206248" tIns="117856" rIns="206248" bIns="117856" spcCol="1270" anchor="ctr"/>
                  <a:lstStyle/>
                  <a:p>
                    <a:pPr algn="ctr" defTabSz="1289050">
                      <a:lnSpc>
                        <a:spcPct val="90000"/>
                      </a:lnSpc>
                      <a:spcAft>
                        <a:spcPct val="35000"/>
                      </a:spcAft>
                      <a:defRPr/>
                    </a:pPr>
                    <a:endParaRPr lang="el-GR" sz="2900" b="1" dirty="0">
                      <a:solidFill>
                        <a:schemeClr val="bg1"/>
                      </a:solidFill>
                      <a:effectLst>
                        <a:outerShdw blurRad="38100" dist="38100" dir="2700000" algn="tl">
                          <a:srgbClr val="000000">
                            <a:alpha val="43137"/>
                          </a:srgbClr>
                        </a:outerShdw>
                      </a:effectLst>
                    </a:endParaRPr>
                  </a:p>
                </p:txBody>
              </p:sp>
            </p:grpSp>
          </p:grpSp>
          <p:pic>
            <p:nvPicPr>
              <p:cNvPr id="16" name="Picture 6" descr="C:\Users\user\Desktop\Stella_Aliki\Aliki\Selida_Mathiti\Pictures\Numbers 0047.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7459" y="2458497"/>
                <a:ext cx="534647" cy="589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1" name="Rectangle 60"/>
            <p:cNvSpPr/>
            <p:nvPr/>
          </p:nvSpPr>
          <p:spPr>
            <a:xfrm>
              <a:off x="5625114" y="3150275"/>
              <a:ext cx="1619626" cy="2031325"/>
            </a:xfrm>
            <a:prstGeom prst="rect">
              <a:avLst/>
            </a:prstGeom>
          </p:spPr>
          <p:txBody>
            <a:bodyPr wrap="square">
              <a:spAutoFit/>
            </a:bodyPr>
            <a:lstStyle/>
            <a:p>
              <a:pPr algn="ctr"/>
              <a:r>
                <a:rPr lang="el-GR" dirty="0">
                  <a:solidFill>
                    <a:schemeClr val="accent6"/>
                  </a:solidFill>
                </a:rPr>
                <a:t>Σχεδιασμός της βάσης δεδομένων της λειτουργίας e-</a:t>
              </a:r>
              <a:r>
                <a:rPr lang="el-GR" dirty="0" err="1">
                  <a:solidFill>
                    <a:schemeClr val="accent6"/>
                  </a:solidFill>
                </a:rPr>
                <a:t>advisor</a:t>
              </a:r>
              <a:r>
                <a:rPr lang="el-GR" dirty="0" smtClean="0">
                  <a:solidFill>
                    <a:schemeClr val="accent6"/>
                  </a:solidFill>
                </a:rPr>
                <a:t>.</a:t>
              </a:r>
              <a:endParaRPr lang="en-US" dirty="0" smtClean="0">
                <a:solidFill>
                  <a:schemeClr val="accent6"/>
                </a:solidFill>
              </a:endParaRPr>
            </a:p>
            <a:p>
              <a:pPr algn="ctr"/>
              <a:endParaRPr lang="en-US" dirty="0">
                <a:solidFill>
                  <a:schemeClr val="accent6"/>
                </a:solidFill>
              </a:endParaRPr>
            </a:p>
            <a:p>
              <a:pPr algn="ctr"/>
              <a:endParaRPr lang="en-US" dirty="0">
                <a:solidFill>
                  <a:schemeClr val="accent6"/>
                </a:solidFill>
              </a:endParaRPr>
            </a:p>
          </p:txBody>
        </p:sp>
      </p:grpSp>
      <p:grpSp>
        <p:nvGrpSpPr>
          <p:cNvPr id="1027" name="Group 1026"/>
          <p:cNvGrpSpPr/>
          <p:nvPr/>
        </p:nvGrpSpPr>
        <p:grpSpPr>
          <a:xfrm>
            <a:off x="3886200" y="1874246"/>
            <a:ext cx="1676400" cy="4065401"/>
            <a:chOff x="3886200" y="1874246"/>
            <a:chExt cx="1676400" cy="4065401"/>
          </a:xfrm>
        </p:grpSpPr>
        <p:grpSp>
          <p:nvGrpSpPr>
            <p:cNvPr id="51" name="Group 50"/>
            <p:cNvGrpSpPr/>
            <p:nvPr/>
          </p:nvGrpSpPr>
          <p:grpSpPr>
            <a:xfrm>
              <a:off x="3886200" y="1874246"/>
              <a:ext cx="1676400" cy="4065401"/>
              <a:chOff x="4114800" y="1859839"/>
              <a:chExt cx="1676400" cy="4065401"/>
            </a:xfrm>
          </p:grpSpPr>
          <p:sp>
            <p:nvSpPr>
              <p:cNvPr id="18" name="Rectangle 17"/>
              <p:cNvSpPr/>
              <p:nvPr/>
            </p:nvSpPr>
            <p:spPr bwMode="auto">
              <a:xfrm rot="5400000">
                <a:off x="4149706" y="2358334"/>
                <a:ext cx="1393055" cy="396066"/>
              </a:xfrm>
              <a:prstGeom prst="rect">
                <a:avLst/>
              </a:prstGeom>
              <a:gradFill>
                <a:gsLst>
                  <a:gs pos="0">
                    <a:schemeClr val="accent6">
                      <a:lumMod val="20000"/>
                      <a:lumOff val="80000"/>
                    </a:schemeClr>
                  </a:gs>
                  <a:gs pos="50000">
                    <a:schemeClr val="accent6">
                      <a:lumMod val="40000"/>
                      <a:lumOff val="60000"/>
                    </a:schemeClr>
                  </a:gs>
                  <a:gs pos="100000">
                    <a:schemeClr val="accent5">
                      <a:lumMod val="40000"/>
                      <a:lumOff val="60000"/>
                    </a:schemeClr>
                  </a:gs>
                </a:gsLst>
                <a:lin ang="5400000" scaled="0"/>
              </a:gradFill>
              <a:scene3d>
                <a:camera prst="obliqueBottomLeft"/>
                <a:lightRig rig="soft" dir="t">
                  <a:rot lat="0" lon="0" rev="18000000"/>
                </a:lightRig>
              </a:scene3d>
              <a:sp3d prstMaterial="dkEdge">
                <a:bevelT w="73660" h="44450" prst="angle"/>
              </a:sp3d>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l-GR"/>
              </a:p>
            </p:txBody>
          </p:sp>
          <p:grpSp>
            <p:nvGrpSpPr>
              <p:cNvPr id="23" name="Group 45"/>
              <p:cNvGrpSpPr>
                <a:grpSpLocks/>
              </p:cNvGrpSpPr>
              <p:nvPr/>
            </p:nvGrpSpPr>
            <p:grpSpPr bwMode="auto">
              <a:xfrm>
                <a:off x="4114800" y="2292166"/>
                <a:ext cx="1676400" cy="3633074"/>
                <a:chOff x="4492846" y="2754983"/>
                <a:chExt cx="2089061" cy="3567765"/>
              </a:xfrm>
            </p:grpSpPr>
            <p:grpSp>
              <p:nvGrpSpPr>
                <p:cNvPr id="38" name="Group 26"/>
                <p:cNvGrpSpPr>
                  <a:grpSpLocks/>
                </p:cNvGrpSpPr>
                <p:nvPr/>
              </p:nvGrpSpPr>
              <p:grpSpPr bwMode="auto">
                <a:xfrm>
                  <a:off x="4572308" y="3511017"/>
                  <a:ext cx="2009599" cy="2811731"/>
                  <a:chOff x="4254539" y="1203314"/>
                  <a:chExt cx="1865546" cy="1825215"/>
                </a:xfrm>
              </p:grpSpPr>
              <p:sp>
                <p:nvSpPr>
                  <p:cNvPr id="42" name="Rectangle 41"/>
                  <p:cNvSpPr/>
                  <p:nvPr/>
                </p:nvSpPr>
                <p:spPr>
                  <a:xfrm>
                    <a:off x="4254539" y="1203314"/>
                    <a:ext cx="1865546" cy="1825215"/>
                  </a:xfrm>
                  <a:prstGeom prst="rect">
                    <a:avLst/>
                  </a:prstGeom>
                  <a:solidFill>
                    <a:schemeClr val="accent5">
                      <a:lumMod val="20000"/>
                      <a:lumOff val="80000"/>
                      <a:alpha val="90000"/>
                    </a:schemeClr>
                  </a:solidFill>
                  <a:ln>
                    <a:solidFill>
                      <a:schemeClr val="accent5"/>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lstStyle/>
                  <a:p>
                    <a:pPr algn="ctr">
                      <a:defRPr/>
                    </a:pPr>
                    <a:endParaRPr lang="el-GR" sz="2000" b="1" dirty="0">
                      <a:effectLst>
                        <a:outerShdw blurRad="38100" dist="38100" dir="2700000" algn="tl">
                          <a:srgbClr val="000000">
                            <a:alpha val="43137"/>
                          </a:srgbClr>
                        </a:outerShdw>
                      </a:effectLst>
                      <a:latin typeface="Batang" pitchFamily="18" charset="-127"/>
                      <a:ea typeface="Batang" pitchFamily="18" charset="-127"/>
                    </a:endParaRPr>
                  </a:p>
                </p:txBody>
              </p:sp>
              <p:sp>
                <p:nvSpPr>
                  <p:cNvPr id="43" name="Rectangle 42"/>
                  <p:cNvSpPr/>
                  <p:nvPr/>
                </p:nvSpPr>
                <p:spPr>
                  <a:xfrm>
                    <a:off x="4254539" y="1203314"/>
                    <a:ext cx="1865546" cy="169814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76022" tIns="176022" rIns="234696" bIns="264033" spcCol="1270"/>
                  <a:lstStyle/>
                  <a:p>
                    <a:pPr marL="285750" lvl="1" indent="-285750" defTabSz="1466850">
                      <a:lnSpc>
                        <a:spcPct val="90000"/>
                      </a:lnSpc>
                      <a:spcAft>
                        <a:spcPct val="15000"/>
                      </a:spcAft>
                      <a:buFontTx/>
                      <a:buChar char="••"/>
                      <a:defRPr/>
                    </a:pPr>
                    <a:endParaRPr lang="el-GR" sz="3300"/>
                  </a:p>
                  <a:p>
                    <a:pPr marL="285750" lvl="1" indent="-285750" defTabSz="1466850">
                      <a:lnSpc>
                        <a:spcPct val="90000"/>
                      </a:lnSpc>
                      <a:spcAft>
                        <a:spcPct val="15000"/>
                      </a:spcAft>
                      <a:buFontTx/>
                      <a:buChar char="••"/>
                      <a:defRPr/>
                    </a:pPr>
                    <a:endParaRPr lang="el-GR" sz="3300"/>
                  </a:p>
                </p:txBody>
              </p:sp>
            </p:grpSp>
            <p:grpSp>
              <p:nvGrpSpPr>
                <p:cNvPr id="39" name="Group 29"/>
                <p:cNvGrpSpPr>
                  <a:grpSpLocks/>
                </p:cNvGrpSpPr>
                <p:nvPr/>
              </p:nvGrpSpPr>
              <p:grpSpPr bwMode="auto">
                <a:xfrm>
                  <a:off x="4492846" y="2754983"/>
                  <a:ext cx="2088232" cy="746024"/>
                  <a:chOff x="4187643" y="538319"/>
                  <a:chExt cx="1931670" cy="746024"/>
                </a:xfrm>
              </p:grpSpPr>
              <p:sp>
                <p:nvSpPr>
                  <p:cNvPr id="40" name="Rectangle 39"/>
                  <p:cNvSpPr/>
                  <p:nvPr/>
                </p:nvSpPr>
                <p:spPr>
                  <a:xfrm>
                    <a:off x="4254597" y="539415"/>
                    <a:ext cx="1865483" cy="745677"/>
                  </a:xfrm>
                  <a:prstGeom prst="rect">
                    <a:avLst/>
                  </a:prstGeom>
                  <a:solidFill>
                    <a:schemeClr val="accent6">
                      <a:lumMod val="40000"/>
                      <a:lumOff val="60000"/>
                    </a:schemeClr>
                  </a:solidFill>
                  <a:ln>
                    <a:solidFill>
                      <a:schemeClr val="accent6"/>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1" name="Rectangle 40"/>
                  <p:cNvSpPr/>
                  <p:nvPr/>
                </p:nvSpPr>
                <p:spPr>
                  <a:xfrm>
                    <a:off x="4187446" y="539415"/>
                    <a:ext cx="1932635" cy="745677"/>
                  </a:xfrm>
                  <a:prstGeom prst="rect">
                    <a:avLst/>
                  </a:prstGeom>
                </p:spPr>
                <p:style>
                  <a:lnRef idx="0">
                    <a:scrgbClr r="0" g="0" b="0"/>
                  </a:lnRef>
                  <a:fillRef idx="0">
                    <a:scrgbClr r="0" g="0" b="0"/>
                  </a:fillRef>
                  <a:effectRef idx="0">
                    <a:scrgbClr r="0" g="0" b="0"/>
                  </a:effectRef>
                  <a:fontRef idx="minor">
                    <a:schemeClr val="lt1"/>
                  </a:fontRef>
                </p:style>
                <p:txBody>
                  <a:bodyPr lIns="206248" tIns="117856" rIns="206248" bIns="117856" spcCol="1270" anchor="ctr"/>
                  <a:lstStyle/>
                  <a:p>
                    <a:pPr algn="ctr" defTabSz="1289050">
                      <a:lnSpc>
                        <a:spcPct val="90000"/>
                      </a:lnSpc>
                      <a:spcAft>
                        <a:spcPct val="35000"/>
                      </a:spcAft>
                      <a:defRPr/>
                    </a:pPr>
                    <a:endParaRPr lang="el-GR" sz="2900" b="1" dirty="0">
                      <a:solidFill>
                        <a:schemeClr val="bg1"/>
                      </a:solidFill>
                      <a:effectLst>
                        <a:outerShdw blurRad="38100" dist="38100" dir="2700000" algn="tl">
                          <a:srgbClr val="000000">
                            <a:alpha val="43137"/>
                          </a:srgbClr>
                        </a:outerShdw>
                      </a:effectLst>
                    </a:endParaRPr>
                  </a:p>
                </p:txBody>
              </p:sp>
            </p:grpSp>
          </p:grpSp>
          <p:pic>
            <p:nvPicPr>
              <p:cNvPr id="15" name="Picture 5" descr="C:\Users\user\Desktop\Stella_Aliki\Aliki\Selida_Mathiti\Pictures\Numbers 0048.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08327" y="2380978"/>
                <a:ext cx="573273" cy="5908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4191000" y="3094672"/>
                <a:ext cx="1600200" cy="1477328"/>
              </a:xfrm>
              <a:prstGeom prst="rect">
                <a:avLst/>
              </a:prstGeom>
            </p:spPr>
            <p:txBody>
              <a:bodyPr wrap="square">
                <a:spAutoFit/>
              </a:bodyPr>
              <a:lstStyle/>
              <a:p>
                <a:pPr algn="ctr"/>
                <a:endParaRPr lang="en-US" dirty="0">
                  <a:solidFill>
                    <a:schemeClr val="accent6"/>
                  </a:solidFill>
                </a:endParaRPr>
              </a:p>
              <a:p>
                <a:pPr algn="ctr"/>
                <a:endParaRPr lang="en-US" dirty="0" smtClean="0">
                  <a:solidFill>
                    <a:schemeClr val="accent6"/>
                  </a:solidFill>
                </a:endParaRPr>
              </a:p>
              <a:p>
                <a:pPr algn="ctr"/>
                <a:endParaRPr lang="en-US" dirty="0">
                  <a:solidFill>
                    <a:schemeClr val="accent6"/>
                  </a:solidFill>
                </a:endParaRPr>
              </a:p>
              <a:p>
                <a:pPr algn="ctr"/>
                <a:endParaRPr lang="en-US" dirty="0" smtClean="0">
                  <a:solidFill>
                    <a:schemeClr val="accent6"/>
                  </a:solidFill>
                </a:endParaRPr>
              </a:p>
              <a:p>
                <a:pPr algn="ctr"/>
                <a:endParaRPr lang="el-GR" dirty="0">
                  <a:solidFill>
                    <a:schemeClr val="accent6"/>
                  </a:solidFill>
                </a:endParaRPr>
              </a:p>
            </p:txBody>
          </p:sp>
        </p:grpSp>
        <p:sp>
          <p:nvSpPr>
            <p:cNvPr id="62" name="Rectangle 61"/>
            <p:cNvSpPr/>
            <p:nvPr/>
          </p:nvSpPr>
          <p:spPr>
            <a:xfrm>
              <a:off x="3962400" y="3105835"/>
              <a:ext cx="1600200" cy="2031325"/>
            </a:xfrm>
            <a:prstGeom prst="rect">
              <a:avLst/>
            </a:prstGeom>
          </p:spPr>
          <p:txBody>
            <a:bodyPr wrap="square">
              <a:spAutoFit/>
            </a:bodyPr>
            <a:lstStyle/>
            <a:p>
              <a:pPr algn="ctr"/>
              <a:r>
                <a:rPr lang="el-GR" dirty="0">
                  <a:solidFill>
                    <a:schemeClr val="accent6"/>
                  </a:solidFill>
                </a:rPr>
                <a:t>Σχεδιασμός της ιστοσελίδας με τη βοήθεια</a:t>
              </a:r>
            </a:p>
            <a:p>
              <a:pPr algn="ctr"/>
              <a:r>
                <a:rPr lang="el-GR" dirty="0">
                  <a:solidFill>
                    <a:schemeClr val="accent6"/>
                  </a:solidFill>
                </a:rPr>
                <a:t>του </a:t>
              </a:r>
              <a:r>
                <a:rPr lang="el-GR" dirty="0" err="1">
                  <a:solidFill>
                    <a:schemeClr val="accent6"/>
                  </a:solidFill>
                </a:rPr>
                <a:t>JQuery</a:t>
              </a:r>
              <a:r>
                <a:rPr lang="el-GR" dirty="0">
                  <a:solidFill>
                    <a:schemeClr val="accent6"/>
                  </a:solidFill>
                </a:rPr>
                <a:t> </a:t>
              </a:r>
              <a:r>
                <a:rPr lang="el-GR" dirty="0" err="1">
                  <a:solidFill>
                    <a:schemeClr val="accent6"/>
                  </a:solidFill>
                </a:rPr>
                <a:t>Mobile</a:t>
              </a:r>
              <a:r>
                <a:rPr lang="el-GR" dirty="0">
                  <a:solidFill>
                    <a:schemeClr val="accent6"/>
                  </a:solidFill>
                </a:rPr>
                <a:t>  </a:t>
              </a:r>
              <a:r>
                <a:rPr lang="el-GR" dirty="0" err="1">
                  <a:solidFill>
                    <a:schemeClr val="accent6"/>
                  </a:solidFill>
                </a:rPr>
                <a:t>framework</a:t>
              </a:r>
              <a:r>
                <a:rPr lang="el-GR" dirty="0">
                  <a:solidFill>
                    <a:schemeClr val="accent6"/>
                  </a:solidFill>
                </a:rPr>
                <a:t>.</a:t>
              </a:r>
              <a:endParaRPr lang="en-US" dirty="0">
                <a:solidFill>
                  <a:schemeClr val="accent6"/>
                </a:solidFill>
              </a:endParaRPr>
            </a:p>
          </p:txBody>
        </p:sp>
      </p:grpSp>
      <p:grpSp>
        <p:nvGrpSpPr>
          <p:cNvPr id="1025" name="Group 1024"/>
          <p:cNvGrpSpPr/>
          <p:nvPr/>
        </p:nvGrpSpPr>
        <p:grpSpPr>
          <a:xfrm>
            <a:off x="2057400" y="1857134"/>
            <a:ext cx="1828800" cy="4075184"/>
            <a:chOff x="2057400" y="1857134"/>
            <a:chExt cx="1828800" cy="4075184"/>
          </a:xfrm>
        </p:grpSpPr>
        <p:grpSp>
          <p:nvGrpSpPr>
            <p:cNvPr id="50" name="Group 49"/>
            <p:cNvGrpSpPr/>
            <p:nvPr/>
          </p:nvGrpSpPr>
          <p:grpSpPr>
            <a:xfrm>
              <a:off x="2057400" y="1857134"/>
              <a:ext cx="1828800" cy="4075184"/>
              <a:chOff x="2209800" y="1857134"/>
              <a:chExt cx="2040297" cy="4075184"/>
            </a:xfrm>
          </p:grpSpPr>
          <p:sp>
            <p:nvSpPr>
              <p:cNvPr id="19" name="Rectangle 18"/>
              <p:cNvSpPr/>
              <p:nvPr/>
            </p:nvSpPr>
            <p:spPr bwMode="auto">
              <a:xfrm rot="5400000">
                <a:off x="2707783" y="2197352"/>
                <a:ext cx="1076501" cy="396066"/>
              </a:xfrm>
              <a:prstGeom prst="rect">
                <a:avLst/>
              </a:prstGeom>
              <a:gradFill>
                <a:gsLst>
                  <a:gs pos="0">
                    <a:schemeClr val="accent6">
                      <a:lumMod val="20000"/>
                      <a:lumOff val="80000"/>
                    </a:schemeClr>
                  </a:gs>
                  <a:gs pos="50000">
                    <a:schemeClr val="accent6">
                      <a:lumMod val="40000"/>
                      <a:lumOff val="60000"/>
                    </a:schemeClr>
                  </a:gs>
                  <a:gs pos="100000">
                    <a:schemeClr val="accent5">
                      <a:lumMod val="40000"/>
                      <a:lumOff val="60000"/>
                    </a:schemeClr>
                  </a:gs>
                </a:gsLst>
                <a:lin ang="5400000" scaled="0"/>
              </a:gradFill>
              <a:scene3d>
                <a:camera prst="obliqueBottomLeft"/>
                <a:lightRig rig="soft" dir="t">
                  <a:rot lat="0" lon="0" rev="18000000"/>
                </a:lightRig>
              </a:scene3d>
              <a:sp3d prstMaterial="dkEdge">
                <a:bevelT w="73660" h="44450" prst="angle"/>
              </a:sp3d>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l-GR"/>
              </a:p>
            </p:txBody>
          </p:sp>
          <p:grpSp>
            <p:nvGrpSpPr>
              <p:cNvPr id="25" name="Group 44"/>
              <p:cNvGrpSpPr>
                <a:grpSpLocks/>
              </p:cNvGrpSpPr>
              <p:nvPr/>
            </p:nvGrpSpPr>
            <p:grpSpPr bwMode="auto">
              <a:xfrm>
                <a:off x="2209800" y="2286000"/>
                <a:ext cx="2040297" cy="3646318"/>
                <a:chOff x="2404615" y="2755465"/>
                <a:chExt cx="2088624" cy="3623491"/>
              </a:xfrm>
            </p:grpSpPr>
            <p:grpSp>
              <p:nvGrpSpPr>
                <p:cNvPr id="26" name="Group 38"/>
                <p:cNvGrpSpPr>
                  <a:grpSpLocks/>
                </p:cNvGrpSpPr>
                <p:nvPr/>
              </p:nvGrpSpPr>
              <p:grpSpPr bwMode="auto">
                <a:xfrm>
                  <a:off x="2492740" y="3498727"/>
                  <a:ext cx="2000499" cy="2880229"/>
                  <a:chOff x="4262580" y="1195023"/>
                  <a:chExt cx="1857098" cy="1869680"/>
                </a:xfrm>
              </p:grpSpPr>
              <p:sp>
                <p:nvSpPr>
                  <p:cNvPr id="30" name="Rectangle 29"/>
                  <p:cNvSpPr/>
                  <p:nvPr/>
                </p:nvSpPr>
                <p:spPr>
                  <a:xfrm>
                    <a:off x="4262580" y="1195023"/>
                    <a:ext cx="1857098" cy="1869680"/>
                  </a:xfrm>
                  <a:prstGeom prst="rect">
                    <a:avLst/>
                  </a:prstGeom>
                  <a:solidFill>
                    <a:schemeClr val="accent5">
                      <a:lumMod val="20000"/>
                      <a:lumOff val="80000"/>
                      <a:alpha val="90000"/>
                    </a:schemeClr>
                  </a:solidFill>
                  <a:ln>
                    <a:solidFill>
                      <a:schemeClr val="accent5"/>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lstStyle/>
                  <a:p>
                    <a:pPr algn="ctr">
                      <a:defRPr/>
                    </a:pPr>
                    <a:endParaRPr lang="el-GR" sz="2000" b="1" dirty="0">
                      <a:solidFill>
                        <a:schemeClr val="bg1"/>
                      </a:solidFill>
                      <a:effectLst>
                        <a:outerShdw blurRad="38100" dist="38100" dir="2700000" algn="tl">
                          <a:srgbClr val="000000">
                            <a:alpha val="43137"/>
                          </a:srgbClr>
                        </a:outerShdw>
                      </a:effectLst>
                      <a:latin typeface="Batang" pitchFamily="18" charset="-127"/>
                      <a:ea typeface="Batang" pitchFamily="18" charset="-127"/>
                    </a:endParaRPr>
                  </a:p>
                </p:txBody>
              </p:sp>
              <p:sp>
                <p:nvSpPr>
                  <p:cNvPr id="31" name="Rectangle 30"/>
                  <p:cNvSpPr/>
                  <p:nvPr/>
                </p:nvSpPr>
                <p:spPr>
                  <a:xfrm>
                    <a:off x="4262580" y="1195023"/>
                    <a:ext cx="1857098" cy="145051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76022" tIns="176022" rIns="234696" bIns="264033" spcCol="1270"/>
                  <a:lstStyle/>
                  <a:p>
                    <a:pPr marL="285750" lvl="1" indent="-285750" defTabSz="1466850">
                      <a:lnSpc>
                        <a:spcPct val="90000"/>
                      </a:lnSpc>
                      <a:spcAft>
                        <a:spcPct val="15000"/>
                      </a:spcAft>
                      <a:buFontTx/>
                      <a:buChar char="••"/>
                      <a:defRPr/>
                    </a:pPr>
                    <a:endParaRPr lang="el-GR" sz="3300"/>
                  </a:p>
                  <a:p>
                    <a:pPr marL="285750" lvl="1" indent="-285750" defTabSz="1466850">
                      <a:lnSpc>
                        <a:spcPct val="90000"/>
                      </a:lnSpc>
                      <a:spcAft>
                        <a:spcPct val="15000"/>
                      </a:spcAft>
                      <a:buFontTx/>
                      <a:buChar char="••"/>
                      <a:defRPr/>
                    </a:pPr>
                    <a:endParaRPr lang="el-GR" sz="3300"/>
                  </a:p>
                </p:txBody>
              </p:sp>
            </p:grpSp>
            <p:grpSp>
              <p:nvGrpSpPr>
                <p:cNvPr id="27" name="Group 41"/>
                <p:cNvGrpSpPr>
                  <a:grpSpLocks/>
                </p:cNvGrpSpPr>
                <p:nvPr/>
              </p:nvGrpSpPr>
              <p:grpSpPr bwMode="auto">
                <a:xfrm>
                  <a:off x="2404615" y="2755465"/>
                  <a:ext cx="2088232" cy="746024"/>
                  <a:chOff x="4187643" y="538319"/>
                  <a:chExt cx="1931670" cy="746024"/>
                </a:xfrm>
              </p:grpSpPr>
              <p:sp>
                <p:nvSpPr>
                  <p:cNvPr id="28" name="Rectangle 27"/>
                  <p:cNvSpPr/>
                  <p:nvPr/>
                </p:nvSpPr>
                <p:spPr>
                  <a:xfrm>
                    <a:off x="4254129" y="538777"/>
                    <a:ext cx="1865547" cy="744834"/>
                  </a:xfrm>
                  <a:prstGeom prst="rect">
                    <a:avLst/>
                  </a:prstGeom>
                  <a:solidFill>
                    <a:schemeClr val="accent6">
                      <a:lumMod val="40000"/>
                      <a:lumOff val="60000"/>
                    </a:schemeClr>
                  </a:solidFill>
                  <a:ln>
                    <a:solidFill>
                      <a:schemeClr val="accent6"/>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9" name="Rectangle 28"/>
                  <p:cNvSpPr/>
                  <p:nvPr/>
                </p:nvSpPr>
                <p:spPr>
                  <a:xfrm>
                    <a:off x="4187986" y="538777"/>
                    <a:ext cx="1931691" cy="744834"/>
                  </a:xfrm>
                  <a:prstGeom prst="rect">
                    <a:avLst/>
                  </a:prstGeom>
                </p:spPr>
                <p:style>
                  <a:lnRef idx="0">
                    <a:scrgbClr r="0" g="0" b="0"/>
                  </a:lnRef>
                  <a:fillRef idx="0">
                    <a:scrgbClr r="0" g="0" b="0"/>
                  </a:fillRef>
                  <a:effectRef idx="0">
                    <a:scrgbClr r="0" g="0" b="0"/>
                  </a:effectRef>
                  <a:fontRef idx="minor">
                    <a:schemeClr val="lt1"/>
                  </a:fontRef>
                </p:style>
                <p:txBody>
                  <a:bodyPr lIns="206248" tIns="117856" rIns="206248" bIns="117856" spcCol="1270" anchor="ctr"/>
                  <a:lstStyle/>
                  <a:p>
                    <a:pPr algn="ctr" defTabSz="1289050">
                      <a:lnSpc>
                        <a:spcPct val="90000"/>
                      </a:lnSpc>
                      <a:spcAft>
                        <a:spcPct val="35000"/>
                      </a:spcAft>
                      <a:defRPr/>
                    </a:pPr>
                    <a:endParaRPr lang="el-GR" sz="2900" b="1" dirty="0">
                      <a:solidFill>
                        <a:schemeClr val="bg1"/>
                      </a:solidFill>
                      <a:effectLst>
                        <a:outerShdw blurRad="38100" dist="38100" dir="2700000" algn="tl">
                          <a:srgbClr val="000000">
                            <a:alpha val="43137"/>
                          </a:srgbClr>
                        </a:outerShdw>
                      </a:effectLst>
                    </a:endParaRPr>
                  </a:p>
                </p:txBody>
              </p:sp>
            </p:grpSp>
          </p:grpSp>
          <p:pic>
            <p:nvPicPr>
              <p:cNvPr id="14" name="Picture 4" descr="C:\Users\user\Desktop\Stella_Aliki\Aliki\Selida_Mathiti\Pictures\Numbers 0049.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42881" y="2367051"/>
                <a:ext cx="614719" cy="604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286000" y="3048000"/>
                <a:ext cx="1927960" cy="1200329"/>
              </a:xfrm>
              <a:prstGeom prst="rect">
                <a:avLst/>
              </a:prstGeom>
            </p:spPr>
            <p:txBody>
              <a:bodyPr wrap="square">
                <a:spAutoFit/>
              </a:bodyPr>
              <a:lstStyle/>
              <a:p>
                <a:pPr algn="ctr"/>
                <a:endParaRPr lang="en-US" dirty="0">
                  <a:solidFill>
                    <a:schemeClr val="accent6"/>
                  </a:solidFill>
                </a:endParaRPr>
              </a:p>
              <a:p>
                <a:pPr algn="ctr"/>
                <a:endParaRPr lang="en-US" dirty="0" smtClean="0">
                  <a:solidFill>
                    <a:schemeClr val="accent6"/>
                  </a:solidFill>
                </a:endParaRPr>
              </a:p>
              <a:p>
                <a:pPr algn="ctr"/>
                <a:endParaRPr lang="en-US" dirty="0">
                  <a:solidFill>
                    <a:schemeClr val="accent6"/>
                  </a:solidFill>
                </a:endParaRPr>
              </a:p>
              <a:p>
                <a:pPr algn="ctr"/>
                <a:endParaRPr lang="el-GR" dirty="0">
                  <a:solidFill>
                    <a:schemeClr val="accent6"/>
                  </a:solidFill>
                </a:endParaRPr>
              </a:p>
            </p:txBody>
          </p:sp>
        </p:grpSp>
        <p:sp>
          <p:nvSpPr>
            <p:cNvPr id="63" name="Rectangle 62"/>
            <p:cNvSpPr/>
            <p:nvPr/>
          </p:nvSpPr>
          <p:spPr>
            <a:xfrm>
              <a:off x="2134562" y="3048000"/>
              <a:ext cx="1751638" cy="2031325"/>
            </a:xfrm>
            <a:prstGeom prst="rect">
              <a:avLst/>
            </a:prstGeom>
          </p:spPr>
          <p:txBody>
            <a:bodyPr wrap="square">
              <a:spAutoFit/>
            </a:bodyPr>
            <a:lstStyle/>
            <a:p>
              <a:pPr algn="ctr"/>
              <a:r>
                <a:rPr lang="el-GR" dirty="0" smtClean="0">
                  <a:solidFill>
                    <a:schemeClr val="accent6"/>
                  </a:solidFill>
                </a:rPr>
                <a:t>Εντοπισμός των διαθέσιμων εργαλείων για την υλοποίηση και των βέλτιστων από αυτά.</a:t>
              </a:r>
              <a:endParaRPr lang="en-US" dirty="0">
                <a:solidFill>
                  <a:schemeClr val="accent6"/>
                </a:solidFill>
              </a:endParaRPr>
            </a:p>
          </p:txBody>
        </p:sp>
      </p:grpSp>
      <p:grpSp>
        <p:nvGrpSpPr>
          <p:cNvPr id="1024" name="Group 1023"/>
          <p:cNvGrpSpPr/>
          <p:nvPr/>
        </p:nvGrpSpPr>
        <p:grpSpPr>
          <a:xfrm>
            <a:off x="7244860" y="1815848"/>
            <a:ext cx="1746739" cy="4094014"/>
            <a:chOff x="7244860" y="1815848"/>
            <a:chExt cx="1746739" cy="4094014"/>
          </a:xfrm>
        </p:grpSpPr>
        <p:sp>
          <p:nvSpPr>
            <p:cNvPr id="59" name="Rectangle 58"/>
            <p:cNvSpPr/>
            <p:nvPr/>
          </p:nvSpPr>
          <p:spPr bwMode="auto">
            <a:xfrm rot="5400000">
              <a:off x="7610833" y="2206015"/>
              <a:ext cx="1176400" cy="396066"/>
            </a:xfrm>
            <a:prstGeom prst="rect">
              <a:avLst/>
            </a:prstGeom>
            <a:gradFill>
              <a:gsLst>
                <a:gs pos="0">
                  <a:schemeClr val="accent6">
                    <a:lumMod val="20000"/>
                    <a:lumOff val="80000"/>
                  </a:schemeClr>
                </a:gs>
                <a:gs pos="50000">
                  <a:schemeClr val="accent6">
                    <a:lumMod val="40000"/>
                    <a:lumOff val="60000"/>
                  </a:schemeClr>
                </a:gs>
                <a:gs pos="100000">
                  <a:schemeClr val="accent5">
                    <a:lumMod val="40000"/>
                    <a:lumOff val="60000"/>
                  </a:schemeClr>
                </a:gs>
              </a:gsLst>
              <a:lin ang="5400000" scaled="0"/>
            </a:gradFill>
            <a:scene3d>
              <a:camera prst="obliqueBottomLeft"/>
              <a:lightRig rig="soft" dir="t">
                <a:rot lat="0" lon="0" rev="18000000"/>
              </a:lightRig>
            </a:scene3d>
            <a:sp3d prstMaterial="dkEdge">
              <a:bevelT w="73660" h="44450" prst="angle"/>
            </a:sp3d>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l-GR"/>
            </a:p>
          </p:txBody>
        </p:sp>
        <p:grpSp>
          <p:nvGrpSpPr>
            <p:cNvPr id="52" name="Group 46"/>
            <p:cNvGrpSpPr>
              <a:grpSpLocks/>
            </p:cNvGrpSpPr>
            <p:nvPr/>
          </p:nvGrpSpPr>
          <p:grpSpPr bwMode="auto">
            <a:xfrm>
              <a:off x="7244860" y="2297726"/>
              <a:ext cx="1746739" cy="3612136"/>
              <a:chOff x="6660392" y="2765069"/>
              <a:chExt cx="2285554" cy="3106822"/>
            </a:xfrm>
          </p:grpSpPr>
          <p:grpSp>
            <p:nvGrpSpPr>
              <p:cNvPr id="53" name="Group 18"/>
              <p:cNvGrpSpPr>
                <a:grpSpLocks/>
              </p:cNvGrpSpPr>
              <p:nvPr/>
            </p:nvGrpSpPr>
            <p:grpSpPr bwMode="auto">
              <a:xfrm>
                <a:off x="6737861" y="3500983"/>
                <a:ext cx="2208085" cy="2370908"/>
                <a:chOff x="4252834" y="1196800"/>
                <a:chExt cx="2049803" cy="1539058"/>
              </a:xfrm>
            </p:grpSpPr>
            <p:sp>
              <p:nvSpPr>
                <p:cNvPr id="57" name="Rectangle 56"/>
                <p:cNvSpPr/>
                <p:nvPr/>
              </p:nvSpPr>
              <p:spPr>
                <a:xfrm>
                  <a:off x="4252834" y="1196800"/>
                  <a:ext cx="2049803" cy="1539058"/>
                </a:xfrm>
                <a:prstGeom prst="rect">
                  <a:avLst/>
                </a:prstGeom>
                <a:solidFill>
                  <a:schemeClr val="accent5">
                    <a:lumMod val="20000"/>
                    <a:lumOff val="80000"/>
                    <a:alpha val="90000"/>
                  </a:schemeClr>
                </a:solidFill>
                <a:ln>
                  <a:solidFill>
                    <a:schemeClr val="accent5"/>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lstStyle/>
                <a:p>
                  <a:pPr>
                    <a:defRPr/>
                  </a:pPr>
                  <a:endParaRPr lang="el-GR" sz="2000" b="1" dirty="0">
                    <a:effectLst>
                      <a:outerShdw blurRad="38100" dist="38100" dir="2700000" algn="tl">
                        <a:srgbClr val="000000">
                          <a:alpha val="43137"/>
                        </a:srgbClr>
                      </a:outerShdw>
                    </a:effectLst>
                    <a:latin typeface="Batang" pitchFamily="18" charset="-127"/>
                    <a:ea typeface="Batang" pitchFamily="18" charset="-127"/>
                  </a:endParaRPr>
                </a:p>
              </p:txBody>
            </p:sp>
            <p:sp>
              <p:nvSpPr>
                <p:cNvPr id="58" name="Rectangle 57"/>
                <p:cNvSpPr/>
                <p:nvPr/>
              </p:nvSpPr>
              <p:spPr>
                <a:xfrm>
                  <a:off x="4252834" y="1196800"/>
                  <a:ext cx="2049803" cy="144906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76022" tIns="176022" rIns="234696" bIns="264033" spcCol="1270"/>
                <a:lstStyle/>
                <a:p>
                  <a:pPr marL="0" lvl="1" algn="ctr" defTabSz="1466850">
                    <a:lnSpc>
                      <a:spcPct val="90000"/>
                    </a:lnSpc>
                    <a:spcAft>
                      <a:spcPct val="15000"/>
                    </a:spcAft>
                    <a:defRPr/>
                  </a:pPr>
                  <a:r>
                    <a:rPr lang="el-GR" dirty="0">
                      <a:solidFill>
                        <a:schemeClr val="accent6"/>
                      </a:solidFill>
                    </a:rPr>
                    <a:t>Σύνδεση της βάσης δεδομένων και επιτυχής αλληλεπίδραση με την </a:t>
                  </a:r>
                  <a:r>
                    <a:rPr lang="el-GR" dirty="0" smtClean="0">
                      <a:solidFill>
                        <a:schemeClr val="accent6"/>
                      </a:solidFill>
                    </a:rPr>
                    <a:t>ιστοσελίδα.</a:t>
                  </a:r>
                  <a:endParaRPr lang="el-GR" dirty="0">
                    <a:solidFill>
                      <a:schemeClr val="accent6"/>
                    </a:solidFill>
                  </a:endParaRPr>
                </a:p>
                <a:p>
                  <a:pPr marL="0" lvl="1" defTabSz="1466850">
                    <a:lnSpc>
                      <a:spcPct val="90000"/>
                    </a:lnSpc>
                    <a:spcAft>
                      <a:spcPct val="15000"/>
                    </a:spcAft>
                    <a:defRPr/>
                  </a:pPr>
                  <a:endParaRPr lang="el-GR" sz="3300" dirty="0"/>
                </a:p>
              </p:txBody>
            </p:sp>
          </p:grpSp>
          <p:grpSp>
            <p:nvGrpSpPr>
              <p:cNvPr id="54" name="Group 23"/>
              <p:cNvGrpSpPr>
                <a:grpSpLocks/>
              </p:cNvGrpSpPr>
              <p:nvPr/>
            </p:nvGrpSpPr>
            <p:grpSpPr bwMode="auto">
              <a:xfrm>
                <a:off x="6660392" y="2765069"/>
                <a:ext cx="2285553" cy="735914"/>
                <a:chOff x="4187790" y="548404"/>
                <a:chExt cx="2114197" cy="735914"/>
              </a:xfrm>
            </p:grpSpPr>
            <p:sp>
              <p:nvSpPr>
                <p:cNvPr id="55" name="Rectangle 54"/>
                <p:cNvSpPr/>
                <p:nvPr/>
              </p:nvSpPr>
              <p:spPr>
                <a:xfrm>
                  <a:off x="4253936" y="548404"/>
                  <a:ext cx="2048051" cy="735914"/>
                </a:xfrm>
                <a:prstGeom prst="rect">
                  <a:avLst/>
                </a:prstGeom>
                <a:solidFill>
                  <a:schemeClr val="accent6">
                    <a:lumMod val="40000"/>
                    <a:lumOff val="60000"/>
                  </a:schemeClr>
                </a:solidFill>
                <a:ln>
                  <a:solidFill>
                    <a:schemeClr val="accent6"/>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6" name="Rectangle 55"/>
                <p:cNvSpPr/>
                <p:nvPr/>
              </p:nvSpPr>
              <p:spPr>
                <a:xfrm>
                  <a:off x="4187790" y="548404"/>
                  <a:ext cx="1932055" cy="735914"/>
                </a:xfrm>
                <a:prstGeom prst="rect">
                  <a:avLst/>
                </a:prstGeom>
              </p:spPr>
              <p:style>
                <a:lnRef idx="0">
                  <a:scrgbClr r="0" g="0" b="0"/>
                </a:lnRef>
                <a:fillRef idx="0">
                  <a:scrgbClr r="0" g="0" b="0"/>
                </a:fillRef>
                <a:effectRef idx="0">
                  <a:scrgbClr r="0" g="0" b="0"/>
                </a:effectRef>
                <a:fontRef idx="minor">
                  <a:schemeClr val="lt1"/>
                </a:fontRef>
              </p:style>
              <p:txBody>
                <a:bodyPr lIns="206248" tIns="117856" rIns="206248" bIns="117856" spcCol="1270" anchor="ctr"/>
                <a:lstStyle/>
                <a:p>
                  <a:pPr algn="ctr" defTabSz="1289050">
                    <a:lnSpc>
                      <a:spcPct val="90000"/>
                    </a:lnSpc>
                    <a:spcAft>
                      <a:spcPct val="35000"/>
                    </a:spcAft>
                    <a:defRPr/>
                  </a:pPr>
                  <a:endParaRPr lang="el-GR" sz="2900" b="1" dirty="0">
                    <a:solidFill>
                      <a:schemeClr val="bg1"/>
                    </a:solidFill>
                    <a:effectLst>
                      <a:outerShdw blurRad="38100" dist="38100" dir="2700000" algn="tl">
                        <a:srgbClr val="000000">
                          <a:alpha val="43137"/>
                        </a:srgbClr>
                      </a:outerShdw>
                    </a:effectLst>
                  </a:endParaRPr>
                </a:p>
              </p:txBody>
            </p:sp>
          </p:grpSp>
        </p:grpSp>
        <p:pic>
          <p:nvPicPr>
            <p:cNvPr id="1026" name="Picture 2" descr="C:\Users\user\Documents\Stella_Aliki\Aliki\Selida_Mathiti\Pictures\Numbers 0046.gi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931988" y="2514600"/>
              <a:ext cx="602412" cy="552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1" name="Group 10"/>
          <p:cNvGrpSpPr/>
          <p:nvPr/>
        </p:nvGrpSpPr>
        <p:grpSpPr>
          <a:xfrm>
            <a:off x="76200" y="1828800"/>
            <a:ext cx="1951670" cy="4953716"/>
            <a:chOff x="228600" y="1828800"/>
            <a:chExt cx="1951670" cy="4953716"/>
          </a:xfrm>
        </p:grpSpPr>
        <p:sp>
          <p:nvSpPr>
            <p:cNvPr id="20" name="Rectangle 19"/>
            <p:cNvSpPr/>
            <p:nvPr/>
          </p:nvSpPr>
          <p:spPr bwMode="auto">
            <a:xfrm rot="5400000">
              <a:off x="254316" y="2169018"/>
              <a:ext cx="1076501" cy="396066"/>
            </a:xfrm>
            <a:prstGeom prst="rect">
              <a:avLst/>
            </a:prstGeom>
            <a:gradFill>
              <a:gsLst>
                <a:gs pos="0">
                  <a:schemeClr val="accent6">
                    <a:lumMod val="20000"/>
                    <a:lumOff val="80000"/>
                  </a:schemeClr>
                </a:gs>
                <a:gs pos="50000">
                  <a:schemeClr val="accent6">
                    <a:lumMod val="40000"/>
                    <a:lumOff val="60000"/>
                  </a:schemeClr>
                </a:gs>
                <a:gs pos="100000">
                  <a:schemeClr val="accent5">
                    <a:lumMod val="40000"/>
                    <a:lumOff val="60000"/>
                  </a:schemeClr>
                </a:gs>
              </a:gsLst>
              <a:lin ang="5400000" scaled="0"/>
            </a:gradFill>
            <a:scene3d>
              <a:camera prst="obliqueBottomLeft"/>
              <a:lightRig rig="soft" dir="t">
                <a:rot lat="0" lon="0" rev="18000000"/>
              </a:lightRig>
            </a:scene3d>
            <a:sp3d prstMaterial="dkEdge">
              <a:bevelT w="73660" h="44450" prst="angle"/>
            </a:sp3d>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l-GR"/>
            </a:p>
          </p:txBody>
        </p:sp>
        <p:grpSp>
          <p:nvGrpSpPr>
            <p:cNvPr id="7" name="Group 6"/>
            <p:cNvGrpSpPr/>
            <p:nvPr/>
          </p:nvGrpSpPr>
          <p:grpSpPr>
            <a:xfrm>
              <a:off x="228600" y="2286000"/>
              <a:ext cx="1951670" cy="4496516"/>
              <a:chOff x="228600" y="2286000"/>
              <a:chExt cx="1951670" cy="4496516"/>
            </a:xfrm>
          </p:grpSpPr>
          <p:grpSp>
            <p:nvGrpSpPr>
              <p:cNvPr id="24" name="Group 16"/>
              <p:cNvGrpSpPr>
                <a:grpSpLocks/>
              </p:cNvGrpSpPr>
              <p:nvPr/>
            </p:nvGrpSpPr>
            <p:grpSpPr bwMode="auto">
              <a:xfrm>
                <a:off x="228600" y="2286000"/>
                <a:ext cx="1951670" cy="3639240"/>
                <a:chOff x="460398" y="2687333"/>
                <a:chExt cx="2088232" cy="4077608"/>
              </a:xfrm>
            </p:grpSpPr>
            <p:grpSp>
              <p:nvGrpSpPr>
                <p:cNvPr id="32" name="Group 32"/>
                <p:cNvGrpSpPr>
                  <a:grpSpLocks/>
                </p:cNvGrpSpPr>
                <p:nvPr/>
              </p:nvGrpSpPr>
              <p:grpSpPr bwMode="auto">
                <a:xfrm>
                  <a:off x="530040" y="3433224"/>
                  <a:ext cx="2017913" cy="3331717"/>
                  <a:chOff x="4245420" y="1196730"/>
                  <a:chExt cx="1873263" cy="2162761"/>
                </a:xfrm>
              </p:grpSpPr>
              <p:sp>
                <p:nvSpPr>
                  <p:cNvPr id="36" name="Rectangle 35"/>
                  <p:cNvSpPr/>
                  <p:nvPr/>
                </p:nvSpPr>
                <p:spPr>
                  <a:xfrm>
                    <a:off x="4245420" y="1226220"/>
                    <a:ext cx="1863802" cy="2133271"/>
                  </a:xfrm>
                  <a:prstGeom prst="rect">
                    <a:avLst/>
                  </a:prstGeom>
                  <a:solidFill>
                    <a:schemeClr val="accent5">
                      <a:lumMod val="20000"/>
                      <a:lumOff val="80000"/>
                      <a:alpha val="90000"/>
                    </a:schemeClr>
                  </a:solidFill>
                  <a:ln>
                    <a:solidFill>
                      <a:schemeClr val="accent5"/>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lstStyle/>
                  <a:p>
                    <a:pPr algn="ctr">
                      <a:defRPr/>
                    </a:pPr>
                    <a:endParaRPr lang="el-GR" sz="2000" b="1" dirty="0">
                      <a:solidFill>
                        <a:schemeClr val="bg1"/>
                      </a:solidFill>
                      <a:effectLst>
                        <a:outerShdw blurRad="38100" dist="38100" dir="2700000" algn="tl">
                          <a:srgbClr val="000000">
                            <a:alpha val="43137"/>
                          </a:srgbClr>
                        </a:outerShdw>
                      </a:effectLst>
                      <a:latin typeface="Batang" pitchFamily="18" charset="-127"/>
                      <a:ea typeface="Batang" pitchFamily="18" charset="-127"/>
                    </a:endParaRPr>
                  </a:p>
                </p:txBody>
              </p:sp>
              <p:sp>
                <p:nvSpPr>
                  <p:cNvPr id="37" name="Rectangle 36"/>
                  <p:cNvSpPr/>
                  <p:nvPr/>
                </p:nvSpPr>
                <p:spPr>
                  <a:xfrm>
                    <a:off x="4254881" y="1196730"/>
                    <a:ext cx="1863802" cy="192653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76022" tIns="176022" rIns="234696" bIns="264033" spcCol="1270"/>
                  <a:lstStyle/>
                  <a:p>
                    <a:pPr marL="285750" lvl="1" indent="-285750" defTabSz="1466850">
                      <a:lnSpc>
                        <a:spcPct val="90000"/>
                      </a:lnSpc>
                      <a:spcAft>
                        <a:spcPct val="15000"/>
                      </a:spcAft>
                      <a:buFontTx/>
                      <a:buChar char="••"/>
                      <a:defRPr/>
                    </a:pPr>
                    <a:endParaRPr lang="el-GR" sz="3300" dirty="0"/>
                  </a:p>
                </p:txBody>
              </p:sp>
            </p:grpSp>
            <p:grpSp>
              <p:nvGrpSpPr>
                <p:cNvPr id="33" name="Group 35"/>
                <p:cNvGrpSpPr>
                  <a:grpSpLocks/>
                </p:cNvGrpSpPr>
                <p:nvPr/>
              </p:nvGrpSpPr>
              <p:grpSpPr bwMode="auto">
                <a:xfrm>
                  <a:off x="460398" y="2687333"/>
                  <a:ext cx="2088232" cy="746024"/>
                  <a:chOff x="4187643" y="538319"/>
                  <a:chExt cx="1931670" cy="746024"/>
                </a:xfrm>
              </p:grpSpPr>
              <p:sp>
                <p:nvSpPr>
                  <p:cNvPr id="34" name="Rectangle 33"/>
                  <p:cNvSpPr/>
                  <p:nvPr/>
                </p:nvSpPr>
                <p:spPr>
                  <a:xfrm>
                    <a:off x="4253635" y="535738"/>
                    <a:ext cx="1865051" cy="746310"/>
                  </a:xfrm>
                  <a:prstGeom prst="rect">
                    <a:avLst/>
                  </a:prstGeom>
                  <a:solidFill>
                    <a:schemeClr val="accent6">
                      <a:lumMod val="40000"/>
                      <a:lumOff val="60000"/>
                    </a:schemeClr>
                  </a:solidFill>
                  <a:ln>
                    <a:solidFill>
                      <a:schemeClr val="accent6"/>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5" name="Rectangle 34"/>
                  <p:cNvSpPr/>
                  <p:nvPr/>
                </p:nvSpPr>
                <p:spPr>
                  <a:xfrm>
                    <a:off x="4187643" y="535738"/>
                    <a:ext cx="1931042" cy="746310"/>
                  </a:xfrm>
                  <a:prstGeom prst="rect">
                    <a:avLst/>
                  </a:prstGeom>
                </p:spPr>
                <p:style>
                  <a:lnRef idx="0">
                    <a:scrgbClr r="0" g="0" b="0"/>
                  </a:lnRef>
                  <a:fillRef idx="0">
                    <a:scrgbClr r="0" g="0" b="0"/>
                  </a:fillRef>
                  <a:effectRef idx="0">
                    <a:scrgbClr r="0" g="0" b="0"/>
                  </a:effectRef>
                  <a:fontRef idx="minor">
                    <a:schemeClr val="lt1"/>
                  </a:fontRef>
                </p:style>
                <p:txBody>
                  <a:bodyPr lIns="206248" tIns="117856" rIns="206248" bIns="117856" spcCol="1270" anchor="ctr"/>
                  <a:lstStyle/>
                  <a:p>
                    <a:pPr algn="ctr" defTabSz="1289050">
                      <a:lnSpc>
                        <a:spcPct val="90000"/>
                      </a:lnSpc>
                      <a:spcAft>
                        <a:spcPct val="35000"/>
                      </a:spcAft>
                      <a:defRPr/>
                    </a:pPr>
                    <a:endParaRPr lang="el-GR" sz="2900" b="1" dirty="0">
                      <a:solidFill>
                        <a:schemeClr val="bg1"/>
                      </a:solidFill>
                      <a:effectLst>
                        <a:outerShdw blurRad="38100" dist="38100" dir="2700000" algn="tl">
                          <a:srgbClr val="000000">
                            <a:alpha val="43137"/>
                          </a:srgbClr>
                        </a:outerShdw>
                      </a:effectLst>
                    </a:endParaRPr>
                  </a:p>
                </p:txBody>
              </p:sp>
            </p:grpSp>
          </p:grpSp>
          <p:pic>
            <p:nvPicPr>
              <p:cNvPr id="13" name="Picture 3" descr="C:\Users\user\Desktop\Stella_Aliki\Aliki\Selida_Mathiti\Pictures\Numbers 0050.gi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990600" y="2292166"/>
                <a:ext cx="533400" cy="63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304800" y="2992248"/>
                <a:ext cx="1842983" cy="3790268"/>
              </a:xfrm>
              <a:prstGeom prst="rect">
                <a:avLst/>
              </a:prstGeom>
            </p:spPr>
            <p:txBody>
              <a:bodyPr wrap="square">
                <a:spAutoFit/>
              </a:bodyPr>
              <a:lstStyle/>
              <a:p>
                <a:pPr marL="0" lvl="1" algn="ctr" defTabSz="1466850">
                  <a:lnSpc>
                    <a:spcPct val="90000"/>
                  </a:lnSpc>
                  <a:spcAft>
                    <a:spcPct val="15000"/>
                  </a:spcAft>
                  <a:defRPr/>
                </a:pPr>
                <a:r>
                  <a:rPr lang="el-GR" dirty="0" smtClean="0">
                    <a:solidFill>
                      <a:schemeClr val="accent6"/>
                    </a:solidFill>
                  </a:rPr>
                  <a:t>Διερεύνηση και εντοπισμός πληροφοριών της </a:t>
                </a:r>
                <a:r>
                  <a:rPr lang="en-US" dirty="0" smtClean="0">
                    <a:solidFill>
                      <a:schemeClr val="accent6"/>
                    </a:solidFill>
                  </a:rPr>
                  <a:t>Desktop </a:t>
                </a:r>
                <a:r>
                  <a:rPr lang="el-GR" dirty="0" smtClean="0">
                    <a:solidFill>
                      <a:schemeClr val="accent6"/>
                    </a:solidFill>
                  </a:rPr>
                  <a:t>ιστοσελίδας του Τμήματος Πληροφορικής</a:t>
                </a:r>
                <a:r>
                  <a:rPr lang="el-GR" dirty="0" smtClean="0">
                    <a:solidFill>
                      <a:schemeClr val="accent6"/>
                    </a:solidFill>
                  </a:rPr>
                  <a:t>.</a:t>
                </a:r>
                <a:endParaRPr lang="en-US" dirty="0" smtClean="0">
                  <a:solidFill>
                    <a:schemeClr val="accent6"/>
                  </a:solidFill>
                </a:endParaRPr>
              </a:p>
              <a:p>
                <a:pPr marL="0" lvl="1" algn="ctr" defTabSz="1466850">
                  <a:lnSpc>
                    <a:spcPct val="90000"/>
                  </a:lnSpc>
                  <a:spcAft>
                    <a:spcPct val="15000"/>
                  </a:spcAft>
                  <a:defRPr/>
                </a:pPr>
                <a:r>
                  <a:rPr lang="el-GR" dirty="0" smtClean="0">
                    <a:solidFill>
                      <a:schemeClr val="accent6"/>
                    </a:solidFill>
                  </a:rPr>
                  <a:t>Εντοπισμός ελλείψεων και προβλημάτων.</a:t>
                </a:r>
                <a:endParaRPr lang="en-US" dirty="0" smtClean="0">
                  <a:solidFill>
                    <a:schemeClr val="accent6"/>
                  </a:solidFill>
                </a:endParaRPr>
              </a:p>
              <a:p>
                <a:pPr marL="0" lvl="1" algn="ctr" defTabSz="1466850">
                  <a:lnSpc>
                    <a:spcPct val="90000"/>
                  </a:lnSpc>
                  <a:spcAft>
                    <a:spcPct val="15000"/>
                  </a:spcAft>
                  <a:defRPr/>
                </a:pPr>
                <a:endParaRPr lang="en-US" dirty="0">
                  <a:solidFill>
                    <a:schemeClr val="accent6"/>
                  </a:solidFill>
                </a:endParaRPr>
              </a:p>
              <a:p>
                <a:pPr marL="0" lvl="1" algn="ctr" defTabSz="1466850">
                  <a:lnSpc>
                    <a:spcPct val="90000"/>
                  </a:lnSpc>
                  <a:spcAft>
                    <a:spcPct val="15000"/>
                  </a:spcAft>
                  <a:defRPr/>
                </a:pPr>
                <a:endParaRPr lang="en-US" dirty="0" smtClean="0">
                  <a:solidFill>
                    <a:schemeClr val="accent6"/>
                  </a:solidFill>
                </a:endParaRPr>
              </a:p>
              <a:p>
                <a:pPr marL="0" lvl="1" algn="ctr" defTabSz="1466850">
                  <a:lnSpc>
                    <a:spcPct val="90000"/>
                  </a:lnSpc>
                  <a:spcAft>
                    <a:spcPct val="15000"/>
                  </a:spcAft>
                  <a:defRPr/>
                </a:pPr>
                <a:endParaRPr lang="en-US" dirty="0">
                  <a:solidFill>
                    <a:schemeClr val="accent6"/>
                  </a:solidFill>
                </a:endParaRPr>
              </a:p>
              <a:p>
                <a:pPr marL="0" lvl="1" algn="ctr" defTabSz="1466850">
                  <a:lnSpc>
                    <a:spcPct val="90000"/>
                  </a:lnSpc>
                  <a:spcAft>
                    <a:spcPct val="15000"/>
                  </a:spcAft>
                  <a:defRPr/>
                </a:pPr>
                <a:endParaRPr lang="el-GR" dirty="0">
                  <a:solidFill>
                    <a:schemeClr val="accent6"/>
                  </a:solidFill>
                </a:endParaRPr>
              </a:p>
            </p:txBody>
          </p:sp>
        </p:grpSp>
      </p:grpSp>
      <p:grpSp>
        <p:nvGrpSpPr>
          <p:cNvPr id="2" name="Group 1"/>
          <p:cNvGrpSpPr>
            <a:grpSpLocks/>
          </p:cNvGrpSpPr>
          <p:nvPr/>
        </p:nvGrpSpPr>
        <p:grpSpPr bwMode="auto">
          <a:xfrm>
            <a:off x="612775" y="381000"/>
            <a:ext cx="7921625" cy="954088"/>
            <a:chOff x="861121" y="428604"/>
            <a:chExt cx="7429552" cy="1214438"/>
          </a:xfrm>
        </p:grpSpPr>
        <p:sp>
          <p:nvSpPr>
            <p:cNvPr id="8" name="Curved Down Ribbon 7"/>
            <p:cNvSpPr/>
            <p:nvPr/>
          </p:nvSpPr>
          <p:spPr>
            <a:xfrm>
              <a:off x="861121" y="428604"/>
              <a:ext cx="7429552" cy="1214438"/>
            </a:xfrm>
            <a:prstGeom prst="ellipseRibbon">
              <a:avLst>
                <a:gd name="adj1" fmla="val 25000"/>
                <a:gd name="adj2" fmla="val 71118"/>
                <a:gd name="adj3" fmla="val 12500"/>
              </a:avLst>
            </a:prstGeom>
            <a:ln>
              <a:solidFill>
                <a:schemeClr val="accent6">
                  <a:lumMod val="60000"/>
                  <a:lumOff val="40000"/>
                </a:schemeClr>
              </a:solidFill>
            </a:ln>
            <a:effectLst>
              <a:glow rad="228600">
                <a:schemeClr val="accent6">
                  <a:satMod val="175000"/>
                  <a:alpha val="40000"/>
                </a:schemeClr>
              </a:glow>
            </a:effectLst>
          </p:spPr>
          <p:style>
            <a:lnRef idx="2">
              <a:schemeClr val="accent5"/>
            </a:lnRef>
            <a:fillRef idx="1">
              <a:schemeClr val="lt1"/>
            </a:fillRef>
            <a:effectRef idx="0">
              <a:schemeClr val="accent5"/>
            </a:effectRef>
            <a:fontRef idx="minor">
              <a:schemeClr val="dk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el-GR" sz="3200" smtClean="0">
                <a:solidFill>
                  <a:prstClr val="black"/>
                </a:solidFill>
                <a:effectLst>
                  <a:outerShdw blurRad="38100" dist="38100" dir="2700000" algn="tl">
                    <a:srgbClr val="FFFFFF"/>
                  </a:outerShdw>
                </a:effectLst>
                <a:latin typeface="CAMPBELL" pitchFamily="2" charset="0"/>
              </a:endParaRPr>
            </a:p>
          </p:txBody>
        </p:sp>
        <p:sp>
          <p:nvSpPr>
            <p:cNvPr id="9" name="Rectangle 8"/>
            <p:cNvSpPr/>
            <p:nvPr/>
          </p:nvSpPr>
          <p:spPr>
            <a:xfrm>
              <a:off x="1671076" y="915458"/>
              <a:ext cx="5876641" cy="592847"/>
            </a:xfrm>
            <a:prstGeom prst="rect">
              <a:avLst/>
            </a:prstGeom>
          </p:spPr>
          <p:txBody>
            <a:bodyPr>
              <a:spAutoFit/>
            </a:bodyPr>
            <a:lstStyle/>
            <a:p>
              <a:pPr algn="ctr" fontAlgn="base">
                <a:spcBef>
                  <a:spcPct val="0"/>
                </a:spcBef>
                <a:spcAft>
                  <a:spcPct val="0"/>
                </a:spcAft>
              </a:pPr>
              <a:r>
                <a:rPr lang="el-GR" sz="2800" b="1" dirty="0" smtClean="0">
                  <a:solidFill>
                    <a:srgbClr val="002776"/>
                  </a:solidFill>
                  <a:effectLst>
                    <a:outerShdw blurRad="38100" dist="38100" dir="2700000" algn="tl">
                      <a:srgbClr val="FFFFFF"/>
                    </a:outerShdw>
                  </a:effectLst>
                  <a:latin typeface="CAMPBELL" pitchFamily="2" charset="0"/>
                  <a:ea typeface="ＭＳ Ｐゴシック" charset="-128"/>
                </a:rPr>
                <a:t>Συνοπτική Πορεία </a:t>
              </a:r>
              <a:r>
                <a:rPr lang="el-GR" sz="2800" b="1" dirty="0">
                  <a:solidFill>
                    <a:srgbClr val="002776"/>
                  </a:solidFill>
                  <a:effectLst>
                    <a:outerShdw blurRad="38100" dist="38100" dir="2700000" algn="tl">
                      <a:srgbClr val="FFFFFF"/>
                    </a:outerShdw>
                  </a:effectLst>
                  <a:latin typeface="CAMPBELL" pitchFamily="2" charset="0"/>
                  <a:ea typeface="ＭＳ Ｐゴシック" charset="-128"/>
                </a:rPr>
                <a:t>Σχεδιασμού</a:t>
              </a:r>
            </a:p>
          </p:txBody>
        </p:sp>
      </p:grpSp>
      <p:sp>
        <p:nvSpPr>
          <p:cNvPr id="21" name="Rectangle 20"/>
          <p:cNvSpPr/>
          <p:nvPr/>
        </p:nvSpPr>
        <p:spPr bwMode="auto">
          <a:xfrm>
            <a:off x="381000" y="1524000"/>
            <a:ext cx="8039849" cy="395945"/>
          </a:xfrm>
          <a:prstGeom prst="rect">
            <a:avLst/>
          </a:prstGeom>
          <a:gradFill>
            <a:gsLst>
              <a:gs pos="0">
                <a:schemeClr val="accent6">
                  <a:lumMod val="20000"/>
                  <a:lumOff val="80000"/>
                </a:schemeClr>
              </a:gs>
              <a:gs pos="50000">
                <a:schemeClr val="accent6">
                  <a:lumMod val="40000"/>
                  <a:lumOff val="60000"/>
                </a:schemeClr>
              </a:gs>
              <a:gs pos="100000">
                <a:schemeClr val="accent5">
                  <a:lumMod val="40000"/>
                  <a:lumOff val="60000"/>
                </a:schemeClr>
              </a:gs>
            </a:gsLst>
            <a:lin ang="5400000" scaled="0"/>
          </a:gradFill>
          <a:scene3d>
            <a:camera prst="obliqueBottomLeft"/>
            <a:lightRig rig="soft" dir="t">
              <a:rot lat="0" lon="0" rev="18000000"/>
            </a:lightRig>
          </a:scene3d>
          <a:sp3d prstMaterial="dkEdge">
            <a:bevelT w="73660" h="44450" prst="angle"/>
          </a:sp3d>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l-GR"/>
          </a:p>
        </p:txBody>
      </p:sp>
    </p:spTree>
    <p:extLst>
      <p:ext uri="{BB962C8B-B14F-4D97-AF65-F5344CB8AC3E}">
        <p14:creationId xmlns:p14="http://schemas.microsoft.com/office/powerpoint/2010/main" val="17224782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barn(inVertical)">
                                      <p:cBhvr>
                                        <p:cTn id="15" dur="500"/>
                                        <p:tgtEl>
                                          <p:spTgt spid="21"/>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11"/>
                                        </p:tgtEl>
                                        <p:attrNameLst>
                                          <p:attrName>style.visibility</p:attrName>
                                        </p:attrNameLst>
                                      </p:cBhvr>
                                      <p:to>
                                        <p:strVal val="visible"/>
                                      </p:to>
                                    </p:set>
                                    <p:anim calcmode="lin" valueType="num">
                                      <p:cBhvr additive="base">
                                        <p:cTn id="20" dur="500" fill="hold"/>
                                        <p:tgtEl>
                                          <p:spTgt spid="11"/>
                                        </p:tgtEl>
                                        <p:attrNameLst>
                                          <p:attrName>ppt_x</p:attrName>
                                        </p:attrNameLst>
                                      </p:cBhvr>
                                      <p:tavLst>
                                        <p:tav tm="0">
                                          <p:val>
                                            <p:strVal val="#ppt_x"/>
                                          </p:val>
                                        </p:tav>
                                        <p:tav tm="100000">
                                          <p:val>
                                            <p:strVal val="#ppt_x"/>
                                          </p:val>
                                        </p:tav>
                                      </p:tavLst>
                                    </p:anim>
                                    <p:anim calcmode="lin" valueType="num">
                                      <p:cBhvr additive="base">
                                        <p:cTn id="21"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1025"/>
                                        </p:tgtEl>
                                        <p:attrNameLst>
                                          <p:attrName>style.visibility</p:attrName>
                                        </p:attrNameLst>
                                      </p:cBhvr>
                                      <p:to>
                                        <p:strVal val="visible"/>
                                      </p:to>
                                    </p:set>
                                    <p:anim calcmode="lin" valueType="num">
                                      <p:cBhvr additive="base">
                                        <p:cTn id="26" dur="500" fill="hold"/>
                                        <p:tgtEl>
                                          <p:spTgt spid="1025"/>
                                        </p:tgtEl>
                                        <p:attrNameLst>
                                          <p:attrName>ppt_x</p:attrName>
                                        </p:attrNameLst>
                                      </p:cBhvr>
                                      <p:tavLst>
                                        <p:tav tm="0">
                                          <p:val>
                                            <p:strVal val="#ppt_x"/>
                                          </p:val>
                                        </p:tav>
                                        <p:tav tm="100000">
                                          <p:val>
                                            <p:strVal val="#ppt_x"/>
                                          </p:val>
                                        </p:tav>
                                      </p:tavLst>
                                    </p:anim>
                                    <p:anim calcmode="lin" valueType="num">
                                      <p:cBhvr additive="base">
                                        <p:cTn id="27" dur="500" fill="hold"/>
                                        <p:tgtEl>
                                          <p:spTgt spid="1025"/>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1027"/>
                                        </p:tgtEl>
                                        <p:attrNameLst>
                                          <p:attrName>style.visibility</p:attrName>
                                        </p:attrNameLst>
                                      </p:cBhvr>
                                      <p:to>
                                        <p:strVal val="visible"/>
                                      </p:to>
                                    </p:set>
                                    <p:anim calcmode="lin" valueType="num">
                                      <p:cBhvr additive="base">
                                        <p:cTn id="32" dur="500" fill="hold"/>
                                        <p:tgtEl>
                                          <p:spTgt spid="1027"/>
                                        </p:tgtEl>
                                        <p:attrNameLst>
                                          <p:attrName>ppt_x</p:attrName>
                                        </p:attrNameLst>
                                      </p:cBhvr>
                                      <p:tavLst>
                                        <p:tav tm="0">
                                          <p:val>
                                            <p:strVal val="#ppt_x"/>
                                          </p:val>
                                        </p:tav>
                                        <p:tav tm="100000">
                                          <p:val>
                                            <p:strVal val="#ppt_x"/>
                                          </p:val>
                                        </p:tav>
                                      </p:tavLst>
                                    </p:anim>
                                    <p:anim calcmode="lin" valueType="num">
                                      <p:cBhvr additive="base">
                                        <p:cTn id="33"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1028"/>
                                        </p:tgtEl>
                                        <p:attrNameLst>
                                          <p:attrName>style.visibility</p:attrName>
                                        </p:attrNameLst>
                                      </p:cBhvr>
                                      <p:to>
                                        <p:strVal val="visible"/>
                                      </p:to>
                                    </p:set>
                                    <p:anim calcmode="lin" valueType="num">
                                      <p:cBhvr additive="base">
                                        <p:cTn id="38" dur="500" fill="hold"/>
                                        <p:tgtEl>
                                          <p:spTgt spid="1028"/>
                                        </p:tgtEl>
                                        <p:attrNameLst>
                                          <p:attrName>ppt_x</p:attrName>
                                        </p:attrNameLst>
                                      </p:cBhvr>
                                      <p:tavLst>
                                        <p:tav tm="0">
                                          <p:val>
                                            <p:strVal val="#ppt_x"/>
                                          </p:val>
                                        </p:tav>
                                        <p:tav tm="100000">
                                          <p:val>
                                            <p:strVal val="#ppt_x"/>
                                          </p:val>
                                        </p:tav>
                                      </p:tavLst>
                                    </p:anim>
                                    <p:anim calcmode="lin" valueType="num">
                                      <p:cBhvr additive="base">
                                        <p:cTn id="39" dur="500" fill="hold"/>
                                        <p:tgtEl>
                                          <p:spTgt spid="1028"/>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1024"/>
                                        </p:tgtEl>
                                        <p:attrNameLst>
                                          <p:attrName>style.visibility</p:attrName>
                                        </p:attrNameLst>
                                      </p:cBhvr>
                                      <p:to>
                                        <p:strVal val="visible"/>
                                      </p:to>
                                    </p:set>
                                    <p:anim calcmode="lin" valueType="num">
                                      <p:cBhvr additive="base">
                                        <p:cTn id="44" dur="500" fill="hold"/>
                                        <p:tgtEl>
                                          <p:spTgt spid="1024"/>
                                        </p:tgtEl>
                                        <p:attrNameLst>
                                          <p:attrName>ppt_x</p:attrName>
                                        </p:attrNameLst>
                                      </p:cBhvr>
                                      <p:tavLst>
                                        <p:tav tm="0">
                                          <p:val>
                                            <p:strVal val="#ppt_x"/>
                                          </p:val>
                                        </p:tav>
                                        <p:tav tm="100000">
                                          <p:val>
                                            <p:strVal val="#ppt_x"/>
                                          </p:val>
                                        </p:tav>
                                      </p:tavLst>
                                    </p:anim>
                                    <p:anim calcmode="lin" valueType="num">
                                      <p:cBhvr additive="base">
                                        <p:cTn id="45" dur="500" fill="hold"/>
                                        <p:tgtEl>
                                          <p:spTgt spid="10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orizontal Scroll 4"/>
          <p:cNvSpPr/>
          <p:nvPr/>
        </p:nvSpPr>
        <p:spPr bwMode="auto">
          <a:xfrm>
            <a:off x="990600" y="457200"/>
            <a:ext cx="7057054" cy="3888521"/>
          </a:xfrm>
          <a:prstGeom prst="horizontalScroll">
            <a:avLst/>
          </a:prstGeom>
          <a:solidFill>
            <a:schemeClr val="accent6">
              <a:lumMod val="40000"/>
              <a:lumOff val="60000"/>
            </a:schemeClr>
          </a:solidFill>
          <a:effectLst>
            <a:glow rad="228600">
              <a:schemeClr val="accent6">
                <a:satMod val="175000"/>
                <a:alpha val="40000"/>
              </a:schemeClr>
            </a:glow>
            <a:outerShdw blurRad="95000" rotWithShape="0">
              <a:srgbClr val="000000">
                <a:alpha val="50000"/>
              </a:srgbClr>
            </a:outerShdw>
            <a:softEdge rad="12700"/>
          </a:effectLst>
        </p:spPr>
        <p:style>
          <a:lnRef idx="3">
            <a:schemeClr val="lt1"/>
          </a:lnRef>
          <a:fillRef idx="1">
            <a:schemeClr val="accent5"/>
          </a:fillRef>
          <a:effectRef idx="1">
            <a:schemeClr val="accent5"/>
          </a:effectRef>
          <a:fontRef idx="minor">
            <a:schemeClr val="lt1"/>
          </a:fontRef>
        </p:style>
        <p:txBody>
          <a:bodyPr anchor="ct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fontAlgn="base" hangingPunct="1">
              <a:spcBef>
                <a:spcPct val="0"/>
              </a:spcBef>
              <a:spcAft>
                <a:spcPct val="0"/>
              </a:spcAft>
            </a:pPr>
            <a:r>
              <a:rPr lang="el-GR" sz="3600">
                <a:solidFill>
                  <a:srgbClr val="FFFFFF"/>
                </a:solidFill>
                <a:latin typeface="Constantia" charset="0"/>
              </a:rPr>
              <a:t>Ευχαριστούμε Πολύ</a:t>
            </a:r>
          </a:p>
          <a:p>
            <a:pPr algn="ctr" eaLnBrk="1" fontAlgn="base" hangingPunct="1">
              <a:spcBef>
                <a:spcPct val="0"/>
              </a:spcBef>
              <a:spcAft>
                <a:spcPct val="0"/>
              </a:spcAft>
            </a:pPr>
            <a:r>
              <a:rPr lang="el-GR" sz="3600">
                <a:solidFill>
                  <a:srgbClr val="FFFFFF"/>
                </a:solidFill>
                <a:latin typeface="Constantia" charset="0"/>
              </a:rPr>
              <a:t> </a:t>
            </a:r>
          </a:p>
          <a:p>
            <a:pPr algn="ctr" eaLnBrk="1" fontAlgn="base" hangingPunct="1">
              <a:spcBef>
                <a:spcPct val="0"/>
              </a:spcBef>
              <a:spcAft>
                <a:spcPct val="0"/>
              </a:spcAft>
            </a:pPr>
            <a:r>
              <a:rPr lang="el-GR" sz="3600">
                <a:solidFill>
                  <a:srgbClr val="FFFFFF"/>
                </a:solidFill>
                <a:latin typeface="Constantia" charset="0"/>
              </a:rPr>
              <a:t>για την </a:t>
            </a:r>
          </a:p>
          <a:p>
            <a:pPr algn="ctr" eaLnBrk="1" fontAlgn="base" hangingPunct="1">
              <a:spcBef>
                <a:spcPct val="0"/>
              </a:spcBef>
              <a:spcAft>
                <a:spcPct val="0"/>
              </a:spcAft>
            </a:pPr>
            <a:endParaRPr lang="el-GR" sz="3600">
              <a:solidFill>
                <a:srgbClr val="FFFFFF"/>
              </a:solidFill>
              <a:latin typeface="Constantia" charset="0"/>
            </a:endParaRPr>
          </a:p>
          <a:p>
            <a:pPr algn="ctr" eaLnBrk="1" fontAlgn="base" hangingPunct="1">
              <a:spcBef>
                <a:spcPct val="0"/>
              </a:spcBef>
              <a:spcAft>
                <a:spcPct val="0"/>
              </a:spcAft>
            </a:pPr>
            <a:r>
              <a:rPr lang="el-GR" sz="3600">
                <a:solidFill>
                  <a:srgbClr val="FFFFFF"/>
                </a:solidFill>
                <a:latin typeface="Constantia" charset="0"/>
              </a:rPr>
              <a:t>Προσοχή σας!!!</a:t>
            </a:r>
          </a:p>
        </p:txBody>
      </p:sp>
      <p:pic>
        <p:nvPicPr>
          <p:cNvPr id="2052" name="Picture 4" descr="http://t0.gstatic.com/images?q=tbn:ANd9GcTyaivRxvJSxpGrsPiqSL2-eEsHZOfCKoGtGtrouzSxf4hhR_S6"/>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3581400" y="4250887"/>
            <a:ext cx="2124075" cy="215265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031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nodeType="clickEffect">
                                  <p:stCondLst>
                                    <p:cond delay="0"/>
                                  </p:stCondLst>
                                  <p:childTnLst>
                                    <p:set>
                                      <p:cBhvr>
                                        <p:cTn id="24" dur="1" fill="hold">
                                          <p:stCondLst>
                                            <p:cond delay="0"/>
                                          </p:stCondLst>
                                        </p:cTn>
                                        <p:tgtEl>
                                          <p:spTgt spid="2052"/>
                                        </p:tgtEl>
                                        <p:attrNameLst>
                                          <p:attrName>style.visibility</p:attrName>
                                        </p:attrNameLst>
                                      </p:cBhvr>
                                      <p:to>
                                        <p:strVal val="visible"/>
                                      </p:to>
                                    </p:set>
                                    <p:animEffect transition="in" filter="wheel(1)">
                                      <p:cBhvr>
                                        <p:cTn id="25" dur="20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76200" y="1749144"/>
            <a:ext cx="1951670" cy="4096440"/>
            <a:chOff x="228600" y="1828800"/>
            <a:chExt cx="1951670" cy="4096440"/>
          </a:xfrm>
        </p:grpSpPr>
        <p:sp>
          <p:nvSpPr>
            <p:cNvPr id="20" name="Rectangle 19"/>
            <p:cNvSpPr/>
            <p:nvPr/>
          </p:nvSpPr>
          <p:spPr bwMode="auto">
            <a:xfrm rot="5400000">
              <a:off x="254316" y="2169018"/>
              <a:ext cx="1076501" cy="396066"/>
            </a:xfrm>
            <a:prstGeom prst="rect">
              <a:avLst/>
            </a:prstGeom>
            <a:gradFill>
              <a:gsLst>
                <a:gs pos="0">
                  <a:schemeClr val="accent6">
                    <a:lumMod val="20000"/>
                    <a:lumOff val="80000"/>
                  </a:schemeClr>
                </a:gs>
                <a:gs pos="50000">
                  <a:schemeClr val="accent6">
                    <a:lumMod val="40000"/>
                    <a:lumOff val="60000"/>
                  </a:schemeClr>
                </a:gs>
                <a:gs pos="100000">
                  <a:schemeClr val="accent5">
                    <a:lumMod val="40000"/>
                    <a:lumOff val="60000"/>
                  </a:schemeClr>
                </a:gs>
              </a:gsLst>
              <a:lin ang="5400000" scaled="0"/>
            </a:gradFill>
            <a:scene3d>
              <a:camera prst="obliqueBottomLeft"/>
              <a:lightRig rig="soft" dir="t">
                <a:rot lat="0" lon="0" rev="18000000"/>
              </a:lightRig>
            </a:scene3d>
            <a:sp3d prstMaterial="dkEdge">
              <a:bevelT w="73660" h="44450" prst="angle"/>
            </a:sp3d>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l-GR"/>
            </a:p>
          </p:txBody>
        </p:sp>
        <p:grpSp>
          <p:nvGrpSpPr>
            <p:cNvPr id="7" name="Group 6"/>
            <p:cNvGrpSpPr/>
            <p:nvPr/>
          </p:nvGrpSpPr>
          <p:grpSpPr>
            <a:xfrm>
              <a:off x="228600" y="2286000"/>
              <a:ext cx="1951670" cy="3639240"/>
              <a:chOff x="228600" y="2286000"/>
              <a:chExt cx="1951670" cy="3639240"/>
            </a:xfrm>
          </p:grpSpPr>
          <p:grpSp>
            <p:nvGrpSpPr>
              <p:cNvPr id="24" name="Group 16"/>
              <p:cNvGrpSpPr>
                <a:grpSpLocks/>
              </p:cNvGrpSpPr>
              <p:nvPr/>
            </p:nvGrpSpPr>
            <p:grpSpPr bwMode="auto">
              <a:xfrm>
                <a:off x="228600" y="2286000"/>
                <a:ext cx="1951670" cy="3639240"/>
                <a:chOff x="460398" y="2687333"/>
                <a:chExt cx="2088232" cy="4077608"/>
              </a:xfrm>
            </p:grpSpPr>
            <p:grpSp>
              <p:nvGrpSpPr>
                <p:cNvPr id="32" name="Group 32"/>
                <p:cNvGrpSpPr>
                  <a:grpSpLocks/>
                </p:cNvGrpSpPr>
                <p:nvPr/>
              </p:nvGrpSpPr>
              <p:grpSpPr bwMode="auto">
                <a:xfrm>
                  <a:off x="530040" y="3433224"/>
                  <a:ext cx="2017913" cy="3331717"/>
                  <a:chOff x="4245420" y="1196730"/>
                  <a:chExt cx="1873263" cy="2162761"/>
                </a:xfrm>
              </p:grpSpPr>
              <p:sp>
                <p:nvSpPr>
                  <p:cNvPr id="36" name="Rectangle 35"/>
                  <p:cNvSpPr/>
                  <p:nvPr/>
                </p:nvSpPr>
                <p:spPr>
                  <a:xfrm>
                    <a:off x="4245420" y="1226220"/>
                    <a:ext cx="1863802" cy="2133271"/>
                  </a:xfrm>
                  <a:prstGeom prst="rect">
                    <a:avLst/>
                  </a:prstGeom>
                  <a:solidFill>
                    <a:schemeClr val="accent5">
                      <a:lumMod val="20000"/>
                      <a:lumOff val="80000"/>
                      <a:alpha val="90000"/>
                    </a:schemeClr>
                  </a:solidFill>
                  <a:ln>
                    <a:solidFill>
                      <a:schemeClr val="accent5"/>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lstStyle/>
                  <a:p>
                    <a:pPr algn="ctr">
                      <a:defRPr/>
                    </a:pPr>
                    <a:endParaRPr lang="el-GR" sz="2000" b="1" dirty="0">
                      <a:solidFill>
                        <a:schemeClr val="bg1"/>
                      </a:solidFill>
                      <a:effectLst>
                        <a:outerShdw blurRad="38100" dist="38100" dir="2700000" algn="tl">
                          <a:srgbClr val="000000">
                            <a:alpha val="43137"/>
                          </a:srgbClr>
                        </a:outerShdw>
                      </a:effectLst>
                      <a:latin typeface="Batang" pitchFamily="18" charset="-127"/>
                      <a:ea typeface="Batang" pitchFamily="18" charset="-127"/>
                    </a:endParaRPr>
                  </a:p>
                </p:txBody>
              </p:sp>
              <p:sp>
                <p:nvSpPr>
                  <p:cNvPr id="37" name="Rectangle 36"/>
                  <p:cNvSpPr/>
                  <p:nvPr/>
                </p:nvSpPr>
                <p:spPr>
                  <a:xfrm>
                    <a:off x="4254881" y="1196730"/>
                    <a:ext cx="1863802" cy="192653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76022" tIns="176022" rIns="234696" bIns="264033" spcCol="1270"/>
                  <a:lstStyle/>
                  <a:p>
                    <a:pPr marL="285750" lvl="1" indent="-285750" defTabSz="1466850">
                      <a:lnSpc>
                        <a:spcPct val="90000"/>
                      </a:lnSpc>
                      <a:spcAft>
                        <a:spcPct val="15000"/>
                      </a:spcAft>
                      <a:buFontTx/>
                      <a:buChar char="••"/>
                      <a:defRPr/>
                    </a:pPr>
                    <a:endParaRPr lang="el-GR" sz="3300" dirty="0"/>
                  </a:p>
                </p:txBody>
              </p:sp>
            </p:grpSp>
            <p:grpSp>
              <p:nvGrpSpPr>
                <p:cNvPr id="33" name="Group 35"/>
                <p:cNvGrpSpPr>
                  <a:grpSpLocks/>
                </p:cNvGrpSpPr>
                <p:nvPr/>
              </p:nvGrpSpPr>
              <p:grpSpPr bwMode="auto">
                <a:xfrm>
                  <a:off x="460398" y="2687333"/>
                  <a:ext cx="2088232" cy="746024"/>
                  <a:chOff x="4187643" y="538319"/>
                  <a:chExt cx="1931670" cy="746024"/>
                </a:xfrm>
              </p:grpSpPr>
              <p:sp>
                <p:nvSpPr>
                  <p:cNvPr id="34" name="Rectangle 33"/>
                  <p:cNvSpPr/>
                  <p:nvPr/>
                </p:nvSpPr>
                <p:spPr>
                  <a:xfrm>
                    <a:off x="4253635" y="535738"/>
                    <a:ext cx="1865051" cy="746310"/>
                  </a:xfrm>
                  <a:prstGeom prst="rect">
                    <a:avLst/>
                  </a:prstGeom>
                  <a:solidFill>
                    <a:schemeClr val="accent6">
                      <a:lumMod val="40000"/>
                      <a:lumOff val="60000"/>
                    </a:schemeClr>
                  </a:solidFill>
                  <a:ln>
                    <a:solidFill>
                      <a:schemeClr val="accent6"/>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5" name="Rectangle 34"/>
                  <p:cNvSpPr/>
                  <p:nvPr/>
                </p:nvSpPr>
                <p:spPr>
                  <a:xfrm>
                    <a:off x="4187643" y="535738"/>
                    <a:ext cx="1931042" cy="746310"/>
                  </a:xfrm>
                  <a:prstGeom prst="rect">
                    <a:avLst/>
                  </a:prstGeom>
                </p:spPr>
                <p:style>
                  <a:lnRef idx="0">
                    <a:scrgbClr r="0" g="0" b="0"/>
                  </a:lnRef>
                  <a:fillRef idx="0">
                    <a:scrgbClr r="0" g="0" b="0"/>
                  </a:fillRef>
                  <a:effectRef idx="0">
                    <a:scrgbClr r="0" g="0" b="0"/>
                  </a:effectRef>
                  <a:fontRef idx="minor">
                    <a:schemeClr val="lt1"/>
                  </a:fontRef>
                </p:style>
                <p:txBody>
                  <a:bodyPr lIns="206248" tIns="117856" rIns="206248" bIns="117856" spcCol="1270" anchor="ctr"/>
                  <a:lstStyle/>
                  <a:p>
                    <a:pPr algn="ctr" defTabSz="1289050">
                      <a:lnSpc>
                        <a:spcPct val="90000"/>
                      </a:lnSpc>
                      <a:spcAft>
                        <a:spcPct val="35000"/>
                      </a:spcAft>
                      <a:defRPr/>
                    </a:pPr>
                    <a:endParaRPr lang="el-GR" sz="2900" b="1" dirty="0">
                      <a:solidFill>
                        <a:schemeClr val="bg1"/>
                      </a:solidFill>
                      <a:effectLst>
                        <a:outerShdw blurRad="38100" dist="38100" dir="2700000" algn="tl">
                          <a:srgbClr val="000000">
                            <a:alpha val="43137"/>
                          </a:srgbClr>
                        </a:outerShdw>
                      </a:effectLst>
                    </a:endParaRPr>
                  </a:p>
                </p:txBody>
              </p:sp>
            </p:grpSp>
          </p:grpSp>
          <p:pic>
            <p:nvPicPr>
              <p:cNvPr id="13" name="Picture 3" descr="C:\Users\user\Desktop\Stella_Aliki\Aliki\Selida_Mathiti\Pictures\Numbers 0050.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0600" y="2292166"/>
                <a:ext cx="533400" cy="63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304800" y="2992248"/>
                <a:ext cx="1842983" cy="2585323"/>
              </a:xfrm>
              <a:prstGeom prst="rect">
                <a:avLst/>
              </a:prstGeom>
            </p:spPr>
            <p:txBody>
              <a:bodyPr wrap="square">
                <a:spAutoFit/>
              </a:bodyPr>
              <a:lstStyle/>
              <a:p>
                <a:pPr marL="0" lvl="1" algn="ctr" defTabSz="1466850">
                  <a:lnSpc>
                    <a:spcPct val="90000"/>
                  </a:lnSpc>
                  <a:spcAft>
                    <a:spcPct val="15000"/>
                  </a:spcAft>
                  <a:defRPr/>
                </a:pPr>
                <a:r>
                  <a:rPr lang="el-GR" dirty="0" smtClean="0">
                    <a:solidFill>
                      <a:schemeClr val="accent6"/>
                    </a:solidFill>
                  </a:rPr>
                  <a:t>Διερεύνηση και εντοπισμός πληροφοριών της </a:t>
                </a:r>
                <a:r>
                  <a:rPr lang="en-US" dirty="0" smtClean="0">
                    <a:solidFill>
                      <a:schemeClr val="accent6"/>
                    </a:solidFill>
                  </a:rPr>
                  <a:t>Desktop </a:t>
                </a:r>
                <a:r>
                  <a:rPr lang="el-GR" dirty="0" smtClean="0">
                    <a:solidFill>
                      <a:schemeClr val="accent6"/>
                    </a:solidFill>
                  </a:rPr>
                  <a:t>ιστοσελίδας του Τμήματος Πληροφορικής</a:t>
                </a:r>
                <a:r>
                  <a:rPr lang="el-GR" dirty="0" smtClean="0">
                    <a:solidFill>
                      <a:schemeClr val="accent6"/>
                    </a:solidFill>
                  </a:rPr>
                  <a:t>. Εντοπισμός ελλείψεων και προβλημάτων</a:t>
                </a:r>
                <a:r>
                  <a:rPr lang="el-GR" dirty="0">
                    <a:solidFill>
                      <a:schemeClr val="accent6"/>
                    </a:solidFill>
                  </a:rPr>
                  <a:t>.</a:t>
                </a:r>
                <a:endParaRPr lang="en-US" dirty="0" smtClean="0">
                  <a:solidFill>
                    <a:schemeClr val="accent6"/>
                  </a:solidFill>
                </a:endParaRPr>
              </a:p>
            </p:txBody>
          </p:sp>
        </p:grpSp>
      </p:grpSp>
      <p:grpSp>
        <p:nvGrpSpPr>
          <p:cNvPr id="2" name="Group 1"/>
          <p:cNvGrpSpPr>
            <a:grpSpLocks/>
          </p:cNvGrpSpPr>
          <p:nvPr/>
        </p:nvGrpSpPr>
        <p:grpSpPr bwMode="auto">
          <a:xfrm>
            <a:off x="612775" y="381000"/>
            <a:ext cx="7921625" cy="954088"/>
            <a:chOff x="861121" y="428604"/>
            <a:chExt cx="7429552" cy="1214438"/>
          </a:xfrm>
        </p:grpSpPr>
        <p:sp>
          <p:nvSpPr>
            <p:cNvPr id="8" name="Curved Down Ribbon 7"/>
            <p:cNvSpPr/>
            <p:nvPr/>
          </p:nvSpPr>
          <p:spPr>
            <a:xfrm>
              <a:off x="861121" y="428604"/>
              <a:ext cx="7429552" cy="1214438"/>
            </a:xfrm>
            <a:prstGeom prst="ellipseRibbon">
              <a:avLst>
                <a:gd name="adj1" fmla="val 25000"/>
                <a:gd name="adj2" fmla="val 71118"/>
                <a:gd name="adj3" fmla="val 12500"/>
              </a:avLst>
            </a:prstGeom>
            <a:ln>
              <a:solidFill>
                <a:schemeClr val="accent6">
                  <a:lumMod val="60000"/>
                  <a:lumOff val="40000"/>
                </a:schemeClr>
              </a:solidFill>
            </a:ln>
            <a:effectLst>
              <a:glow rad="228600">
                <a:schemeClr val="accent6">
                  <a:satMod val="175000"/>
                  <a:alpha val="40000"/>
                </a:schemeClr>
              </a:glow>
            </a:effectLst>
          </p:spPr>
          <p:style>
            <a:lnRef idx="2">
              <a:schemeClr val="accent5"/>
            </a:lnRef>
            <a:fillRef idx="1">
              <a:schemeClr val="lt1"/>
            </a:fillRef>
            <a:effectRef idx="0">
              <a:schemeClr val="accent5"/>
            </a:effectRef>
            <a:fontRef idx="minor">
              <a:schemeClr val="dk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el-GR" sz="3200" smtClean="0">
                <a:solidFill>
                  <a:prstClr val="black"/>
                </a:solidFill>
                <a:effectLst>
                  <a:outerShdw blurRad="38100" dist="38100" dir="2700000" algn="tl">
                    <a:srgbClr val="FFFFFF"/>
                  </a:outerShdw>
                </a:effectLst>
                <a:latin typeface="CAMPBELL" pitchFamily="2" charset="0"/>
              </a:endParaRPr>
            </a:p>
          </p:txBody>
        </p:sp>
        <p:sp>
          <p:nvSpPr>
            <p:cNvPr id="9" name="Rectangle 8"/>
            <p:cNvSpPr/>
            <p:nvPr/>
          </p:nvSpPr>
          <p:spPr>
            <a:xfrm>
              <a:off x="1671076" y="915458"/>
              <a:ext cx="5876641" cy="665995"/>
            </a:xfrm>
            <a:prstGeom prst="rect">
              <a:avLst/>
            </a:prstGeom>
          </p:spPr>
          <p:txBody>
            <a:bodyPr>
              <a:spAutoFit/>
            </a:bodyPr>
            <a:lstStyle/>
            <a:p>
              <a:pPr algn="ctr" fontAlgn="base">
                <a:spcBef>
                  <a:spcPct val="0"/>
                </a:spcBef>
                <a:spcAft>
                  <a:spcPct val="0"/>
                </a:spcAft>
              </a:pPr>
              <a:r>
                <a:rPr lang="el-GR" sz="2800" b="1" dirty="0" smtClean="0">
                  <a:solidFill>
                    <a:srgbClr val="002776"/>
                  </a:solidFill>
                  <a:effectLst>
                    <a:outerShdw blurRad="38100" dist="38100" dir="2700000" algn="tl">
                      <a:srgbClr val="FFFFFF"/>
                    </a:outerShdw>
                  </a:effectLst>
                  <a:latin typeface="CAMPBELL" pitchFamily="2" charset="0"/>
                  <a:ea typeface="ＭＳ Ｐゴシック" charset="-128"/>
                </a:rPr>
                <a:t>Στάδιο 1</a:t>
              </a:r>
              <a:r>
                <a:rPr lang="el-GR" sz="2800" b="1" baseline="30000" dirty="0" smtClean="0">
                  <a:solidFill>
                    <a:srgbClr val="002776"/>
                  </a:solidFill>
                  <a:effectLst>
                    <a:outerShdw blurRad="38100" dist="38100" dir="2700000" algn="tl">
                      <a:srgbClr val="FFFFFF"/>
                    </a:outerShdw>
                  </a:effectLst>
                  <a:latin typeface="CAMPBELL" pitchFamily="2" charset="0"/>
                  <a:ea typeface="ＭＳ Ｐゴシック" charset="-128"/>
                </a:rPr>
                <a:t>ο</a:t>
              </a:r>
              <a:r>
                <a:rPr lang="el-GR" sz="2800" b="1" dirty="0" smtClean="0">
                  <a:solidFill>
                    <a:srgbClr val="002776"/>
                  </a:solidFill>
                  <a:effectLst>
                    <a:outerShdw blurRad="38100" dist="38100" dir="2700000" algn="tl">
                      <a:srgbClr val="FFFFFF"/>
                    </a:outerShdw>
                  </a:effectLst>
                  <a:latin typeface="CAMPBELL" pitchFamily="2" charset="0"/>
                  <a:ea typeface="ＭＳ Ｐゴシック" charset="-128"/>
                </a:rPr>
                <a:t> </a:t>
              </a:r>
              <a:endParaRPr lang="el-GR" sz="2800" b="1" dirty="0">
                <a:solidFill>
                  <a:srgbClr val="002776"/>
                </a:solidFill>
                <a:effectLst>
                  <a:outerShdw blurRad="38100" dist="38100" dir="2700000" algn="tl">
                    <a:srgbClr val="FFFFFF"/>
                  </a:outerShdw>
                </a:effectLst>
                <a:latin typeface="CAMPBELL" pitchFamily="2" charset="0"/>
                <a:ea typeface="ＭＳ Ｐゴシック" charset="-128"/>
              </a:endParaRPr>
            </a:p>
          </p:txBody>
        </p:sp>
      </p:grpSp>
      <p:sp>
        <p:nvSpPr>
          <p:cNvPr id="21" name="Rectangle 20"/>
          <p:cNvSpPr/>
          <p:nvPr/>
        </p:nvSpPr>
        <p:spPr bwMode="auto">
          <a:xfrm>
            <a:off x="381000" y="1524000"/>
            <a:ext cx="8039849" cy="395945"/>
          </a:xfrm>
          <a:prstGeom prst="rect">
            <a:avLst/>
          </a:prstGeom>
          <a:gradFill>
            <a:gsLst>
              <a:gs pos="0">
                <a:schemeClr val="accent6">
                  <a:lumMod val="20000"/>
                  <a:lumOff val="80000"/>
                </a:schemeClr>
              </a:gs>
              <a:gs pos="50000">
                <a:schemeClr val="accent6">
                  <a:lumMod val="40000"/>
                  <a:lumOff val="60000"/>
                </a:schemeClr>
              </a:gs>
              <a:gs pos="100000">
                <a:schemeClr val="accent5">
                  <a:lumMod val="40000"/>
                  <a:lumOff val="60000"/>
                </a:schemeClr>
              </a:gs>
            </a:gsLst>
            <a:lin ang="5400000" scaled="0"/>
          </a:gradFill>
          <a:scene3d>
            <a:camera prst="obliqueBottomLeft"/>
            <a:lightRig rig="soft" dir="t">
              <a:rot lat="0" lon="0" rev="18000000"/>
            </a:lightRig>
          </a:scene3d>
          <a:sp3d prstMaterial="dkEdge">
            <a:bevelT w="73660" h="44450" prst="angle"/>
          </a:sp3d>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l-GR"/>
          </a:p>
        </p:txBody>
      </p:sp>
    </p:spTree>
    <p:extLst>
      <p:ext uri="{BB962C8B-B14F-4D97-AF65-F5344CB8AC3E}">
        <p14:creationId xmlns:p14="http://schemas.microsoft.com/office/powerpoint/2010/main" val="5175937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barn(inVertical)">
                                      <p:cBhvr>
                                        <p:cTn id="15" dur="500"/>
                                        <p:tgtEl>
                                          <p:spTgt spid="21"/>
                                        </p:tgtEl>
                                      </p:cBhvr>
                                    </p:animEffect>
                                  </p:childTnLst>
                                </p:cTn>
                              </p:par>
                            </p:childTnLst>
                          </p:cTn>
                        </p:par>
                      </p:childTnLst>
                    </p:cTn>
                  </p:par>
                  <p:par>
                    <p:cTn id="16" fill="hold">
                      <p:stCondLst>
                        <p:cond delay="indefinite"/>
                      </p:stCondLst>
                      <p:childTnLst>
                        <p:par>
                          <p:cTn id="17" fill="hold">
                            <p:stCondLst>
                              <p:cond delay="0"/>
                            </p:stCondLst>
                            <p:childTnLst>
                              <p:par>
                                <p:cTn id="18" presetID="26" presetClass="entr" presetSubtype="0" fill="hold"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wipe(down)">
                                      <p:cBhvr>
                                        <p:cTn id="20" dur="580">
                                          <p:stCondLst>
                                            <p:cond delay="0"/>
                                          </p:stCondLst>
                                        </p:cTn>
                                        <p:tgtEl>
                                          <p:spTgt spid="11"/>
                                        </p:tgtEl>
                                      </p:cBhvr>
                                    </p:animEffect>
                                    <p:anim calcmode="lin" valueType="num">
                                      <p:cBhvr>
                                        <p:cTn id="21"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22"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23"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24"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25"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26" dur="26">
                                          <p:stCondLst>
                                            <p:cond delay="650"/>
                                          </p:stCondLst>
                                        </p:cTn>
                                        <p:tgtEl>
                                          <p:spTgt spid="11"/>
                                        </p:tgtEl>
                                      </p:cBhvr>
                                      <p:to x="100000" y="60000"/>
                                    </p:animScale>
                                    <p:animScale>
                                      <p:cBhvr>
                                        <p:cTn id="27" dur="166" decel="50000">
                                          <p:stCondLst>
                                            <p:cond delay="676"/>
                                          </p:stCondLst>
                                        </p:cTn>
                                        <p:tgtEl>
                                          <p:spTgt spid="11"/>
                                        </p:tgtEl>
                                      </p:cBhvr>
                                      <p:to x="100000" y="100000"/>
                                    </p:animScale>
                                    <p:animScale>
                                      <p:cBhvr>
                                        <p:cTn id="28" dur="26">
                                          <p:stCondLst>
                                            <p:cond delay="1312"/>
                                          </p:stCondLst>
                                        </p:cTn>
                                        <p:tgtEl>
                                          <p:spTgt spid="11"/>
                                        </p:tgtEl>
                                      </p:cBhvr>
                                      <p:to x="100000" y="80000"/>
                                    </p:animScale>
                                    <p:animScale>
                                      <p:cBhvr>
                                        <p:cTn id="29" dur="166" decel="50000">
                                          <p:stCondLst>
                                            <p:cond delay="1338"/>
                                          </p:stCondLst>
                                        </p:cTn>
                                        <p:tgtEl>
                                          <p:spTgt spid="11"/>
                                        </p:tgtEl>
                                      </p:cBhvr>
                                      <p:to x="100000" y="100000"/>
                                    </p:animScale>
                                    <p:animScale>
                                      <p:cBhvr>
                                        <p:cTn id="30" dur="26">
                                          <p:stCondLst>
                                            <p:cond delay="1642"/>
                                          </p:stCondLst>
                                        </p:cTn>
                                        <p:tgtEl>
                                          <p:spTgt spid="11"/>
                                        </p:tgtEl>
                                      </p:cBhvr>
                                      <p:to x="100000" y="90000"/>
                                    </p:animScale>
                                    <p:animScale>
                                      <p:cBhvr>
                                        <p:cTn id="31" dur="166" decel="50000">
                                          <p:stCondLst>
                                            <p:cond delay="1668"/>
                                          </p:stCondLst>
                                        </p:cTn>
                                        <p:tgtEl>
                                          <p:spTgt spid="11"/>
                                        </p:tgtEl>
                                      </p:cBhvr>
                                      <p:to x="100000" y="100000"/>
                                    </p:animScale>
                                    <p:animScale>
                                      <p:cBhvr>
                                        <p:cTn id="32" dur="26">
                                          <p:stCondLst>
                                            <p:cond delay="1808"/>
                                          </p:stCondLst>
                                        </p:cTn>
                                        <p:tgtEl>
                                          <p:spTgt spid="11"/>
                                        </p:tgtEl>
                                      </p:cBhvr>
                                      <p:to x="100000" y="95000"/>
                                    </p:animScale>
                                    <p:animScale>
                                      <p:cBhvr>
                                        <p:cTn id="33" dur="166" decel="50000">
                                          <p:stCondLst>
                                            <p:cond delay="1834"/>
                                          </p:stCondLst>
                                        </p:cTn>
                                        <p:tgtEl>
                                          <p:spTgt spid="1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p:cNvGrpSpPr>
          <p:nvPr/>
        </p:nvGrpSpPr>
        <p:grpSpPr bwMode="auto">
          <a:xfrm>
            <a:off x="914400" y="412750"/>
            <a:ext cx="7094537" cy="1203325"/>
            <a:chOff x="1211835" y="412646"/>
            <a:chExt cx="6600525" cy="1203667"/>
          </a:xfrm>
        </p:grpSpPr>
        <p:grpSp>
          <p:nvGrpSpPr>
            <p:cNvPr id="16389" name="Group 1"/>
            <p:cNvGrpSpPr>
              <a:grpSpLocks/>
            </p:cNvGrpSpPr>
            <p:nvPr/>
          </p:nvGrpSpPr>
          <p:grpSpPr bwMode="auto">
            <a:xfrm>
              <a:off x="1656695" y="412646"/>
              <a:ext cx="6155665" cy="1072138"/>
              <a:chOff x="928662" y="428604"/>
              <a:chExt cx="7429552" cy="1214438"/>
            </a:xfrm>
          </p:grpSpPr>
          <p:sp>
            <p:nvSpPr>
              <p:cNvPr id="5" name="Curved Down Ribbon 4"/>
              <p:cNvSpPr/>
              <p:nvPr/>
            </p:nvSpPr>
            <p:spPr>
              <a:xfrm>
                <a:off x="928662" y="428604"/>
                <a:ext cx="7429552" cy="1214438"/>
              </a:xfrm>
              <a:prstGeom prst="ellipseRibbon">
                <a:avLst>
                  <a:gd name="adj1" fmla="val 25000"/>
                  <a:gd name="adj2" fmla="val 71118"/>
                  <a:gd name="adj3" fmla="val 12500"/>
                </a:avLst>
              </a:prstGeom>
              <a:ln>
                <a:solidFill>
                  <a:schemeClr val="accent6">
                    <a:lumMod val="60000"/>
                    <a:lumOff val="40000"/>
                  </a:schemeClr>
                </a:solidFill>
              </a:ln>
              <a:effectLst>
                <a:glow rad="228600">
                  <a:schemeClr val="accent6">
                    <a:satMod val="175000"/>
                    <a:alpha val="40000"/>
                  </a:schemeClr>
                </a:glow>
              </a:effectLst>
            </p:spPr>
            <p:style>
              <a:lnRef idx="2">
                <a:schemeClr val="accent5"/>
              </a:lnRef>
              <a:fillRef idx="1">
                <a:schemeClr val="lt1"/>
              </a:fillRef>
              <a:effectRef idx="0">
                <a:schemeClr val="accent5"/>
              </a:effectRef>
              <a:fontRef idx="minor">
                <a:schemeClr val="dk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el-GR" sz="3200" smtClean="0">
                  <a:solidFill>
                    <a:prstClr val="black"/>
                  </a:solidFill>
                  <a:effectLst>
                    <a:outerShdw blurRad="38100" dist="38100" dir="2700000" algn="tl">
                      <a:srgbClr val="FFFFFF"/>
                    </a:outerShdw>
                  </a:effectLst>
                  <a:latin typeface="CAMPBELL" pitchFamily="2" charset="0"/>
                </a:endParaRPr>
              </a:p>
            </p:txBody>
          </p:sp>
          <p:sp>
            <p:nvSpPr>
              <p:cNvPr id="6" name="Rectangle 5"/>
              <p:cNvSpPr/>
              <p:nvPr/>
            </p:nvSpPr>
            <p:spPr>
              <a:xfrm>
                <a:off x="1939246" y="916055"/>
                <a:ext cx="5306621" cy="662577"/>
              </a:xfrm>
              <a:prstGeom prst="rect">
                <a:avLst/>
              </a:prstGeom>
            </p:spPr>
            <p:txBody>
              <a:bodyPr wrap="square">
                <a:spAutoFit/>
              </a:bodyPr>
              <a:lstStyle/>
              <a:p>
                <a:pPr algn="ctr" fontAlgn="base">
                  <a:spcBef>
                    <a:spcPct val="0"/>
                  </a:spcBef>
                  <a:spcAft>
                    <a:spcPct val="0"/>
                  </a:spcAft>
                </a:pPr>
                <a:r>
                  <a:rPr lang="el-GR" sz="3200" b="1" dirty="0" smtClean="0">
                    <a:solidFill>
                      <a:srgbClr val="002776"/>
                    </a:solidFill>
                    <a:effectLst>
                      <a:outerShdw blurRad="38100" dist="38100" dir="2700000" algn="tl">
                        <a:srgbClr val="FFFFFF"/>
                      </a:outerShdw>
                    </a:effectLst>
                    <a:latin typeface="CAMPBELL" pitchFamily="2" charset="0"/>
                    <a:ea typeface="ＭＳ Ｐゴシック" charset="-128"/>
                  </a:rPr>
                  <a:t>Αναγκαιότητα</a:t>
                </a:r>
                <a:r>
                  <a:rPr lang="en-US" sz="3200" b="1" dirty="0" smtClean="0">
                    <a:solidFill>
                      <a:srgbClr val="002776"/>
                    </a:solidFill>
                    <a:effectLst>
                      <a:outerShdw blurRad="38100" dist="38100" dir="2700000" algn="tl">
                        <a:srgbClr val="FFFFFF"/>
                      </a:outerShdw>
                    </a:effectLst>
                    <a:latin typeface="CAMPBELL" pitchFamily="2" charset="0"/>
                    <a:ea typeface="ＭＳ Ｐゴシック" charset="-128"/>
                  </a:rPr>
                  <a:t> CS e-advisor</a:t>
                </a:r>
                <a:endParaRPr lang="el-GR" sz="3200" b="1" dirty="0">
                  <a:solidFill>
                    <a:srgbClr val="002776"/>
                  </a:solidFill>
                  <a:effectLst>
                    <a:outerShdw blurRad="38100" dist="38100" dir="2700000" algn="tl">
                      <a:srgbClr val="FFFFFF"/>
                    </a:outerShdw>
                  </a:effectLst>
                  <a:latin typeface="CAMPBELL" pitchFamily="2" charset="0"/>
                  <a:ea typeface="ＭＳ Ｐゴシック" charset="-128"/>
                </a:endParaRPr>
              </a:p>
            </p:txBody>
          </p:sp>
        </p:grpSp>
        <p:pic>
          <p:nvPicPr>
            <p:cNvPr id="16390" name="Picture 2" descr="C:\Users\user\Pictures\Teacher_Things\School\12065653541018647620Anonymous_target_with_arrow_svg_me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1835" y="785693"/>
              <a:ext cx="889719" cy="830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8" name="Group 7"/>
          <p:cNvGrpSpPr/>
          <p:nvPr/>
        </p:nvGrpSpPr>
        <p:grpSpPr>
          <a:xfrm>
            <a:off x="767001" y="1929408"/>
            <a:ext cx="7776864" cy="4242792"/>
            <a:chOff x="767001" y="1929408"/>
            <a:chExt cx="7776864" cy="4242792"/>
          </a:xfrm>
        </p:grpSpPr>
        <p:sp>
          <p:nvSpPr>
            <p:cNvPr id="3" name="Rounded Rectangle 2"/>
            <p:cNvSpPr/>
            <p:nvPr/>
          </p:nvSpPr>
          <p:spPr>
            <a:xfrm>
              <a:off x="767001" y="1929408"/>
              <a:ext cx="7776864" cy="4242792"/>
            </a:xfrm>
            <a:prstGeom prst="roundRect">
              <a:avLst/>
            </a:prstGeom>
            <a:solidFill>
              <a:schemeClr val="accent6">
                <a:lumMod val="40000"/>
                <a:lumOff val="60000"/>
              </a:schemeClr>
            </a:solidFill>
          </p:spPr>
          <p:style>
            <a:lnRef idx="3">
              <a:schemeClr val="lt1"/>
            </a:lnRef>
            <a:fillRef idx="1">
              <a:schemeClr val="accent5"/>
            </a:fillRef>
            <a:effectRef idx="1">
              <a:schemeClr val="accent5"/>
            </a:effectRef>
            <a:fontRef idx="minor">
              <a:schemeClr val="lt1"/>
            </a:fontRef>
          </p:style>
          <p:txBody>
            <a:bodyPr anchor="ctr">
              <a:sp3d extrusionH="57150">
                <a:bevelT w="38100" h="38100"/>
              </a:sp3d>
            </a:bodyPr>
            <a:lstStyle>
              <a:lvl1pPr marL="285750" indent="-2857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fontAlgn="base" hangingPunct="1">
                <a:spcBef>
                  <a:spcPct val="0"/>
                </a:spcBef>
                <a:spcAft>
                  <a:spcPct val="0"/>
                </a:spcAft>
                <a:buFont typeface="Wingdings" pitchFamily="2" charset="2"/>
                <a:buChar char="v"/>
                <a:defRPr/>
              </a:pPr>
              <a:endParaRPr lang="el-GR" sz="2000" dirty="0" smtClean="0">
                <a:solidFill>
                  <a:srgbClr val="002776"/>
                </a:solidFill>
                <a:latin typeface="Constantia" pitchFamily="18" charset="0"/>
              </a:endParaRPr>
            </a:p>
            <a:p>
              <a:pPr algn="just" eaLnBrk="1" fontAlgn="base" hangingPunct="1">
                <a:spcBef>
                  <a:spcPct val="0"/>
                </a:spcBef>
                <a:spcAft>
                  <a:spcPct val="0"/>
                </a:spcAft>
                <a:buFont typeface="Wingdings" pitchFamily="2" charset="2"/>
                <a:buChar char="v"/>
                <a:defRPr/>
              </a:pPr>
              <a:endParaRPr lang="en-US" sz="2000" dirty="0" smtClean="0">
                <a:solidFill>
                  <a:srgbClr val="002776"/>
                </a:solidFill>
                <a:latin typeface="Constantia" pitchFamily="18" charset="0"/>
              </a:endParaRPr>
            </a:p>
            <a:p>
              <a:pPr algn="just" eaLnBrk="1" fontAlgn="base" hangingPunct="1">
                <a:spcBef>
                  <a:spcPct val="0"/>
                </a:spcBef>
                <a:spcAft>
                  <a:spcPct val="0"/>
                </a:spcAft>
                <a:buFont typeface="Wingdings" pitchFamily="2" charset="2"/>
                <a:buChar char="v"/>
                <a:defRPr/>
              </a:pPr>
              <a:endParaRPr lang="en-US" sz="2000" dirty="0" smtClean="0">
                <a:solidFill>
                  <a:srgbClr val="002776"/>
                </a:solidFill>
                <a:latin typeface="Constantia" pitchFamily="18" charset="0"/>
              </a:endParaRPr>
            </a:p>
            <a:p>
              <a:pPr algn="just" eaLnBrk="1" fontAlgn="base" hangingPunct="1">
                <a:spcBef>
                  <a:spcPct val="0"/>
                </a:spcBef>
                <a:spcAft>
                  <a:spcPct val="0"/>
                </a:spcAft>
                <a:buFont typeface="Wingdings" pitchFamily="2" charset="2"/>
                <a:buChar char="v"/>
                <a:defRPr/>
              </a:pPr>
              <a:r>
                <a:rPr lang="el-GR" sz="2000" dirty="0" smtClean="0">
                  <a:solidFill>
                    <a:srgbClr val="002776"/>
                  </a:solidFill>
                  <a:latin typeface="Constantia" pitchFamily="18" charset="0"/>
                </a:rPr>
                <a:t>Απουσία </a:t>
              </a:r>
              <a:r>
                <a:rPr lang="el-GR" sz="2000" dirty="0">
                  <a:solidFill>
                    <a:srgbClr val="002776"/>
                  </a:solidFill>
                  <a:latin typeface="Constantia" pitchFamily="18" charset="0"/>
                </a:rPr>
                <a:t>κατάλληλου </a:t>
              </a:r>
              <a:r>
                <a:rPr lang="en-US" sz="2000" dirty="0">
                  <a:solidFill>
                    <a:srgbClr val="002776"/>
                  </a:solidFill>
                  <a:latin typeface="Constantia" pitchFamily="18" charset="0"/>
                </a:rPr>
                <a:t>interface </a:t>
              </a:r>
              <a:r>
                <a:rPr lang="el-GR" sz="2000" dirty="0">
                  <a:solidFill>
                    <a:srgbClr val="002776"/>
                  </a:solidFill>
                  <a:latin typeface="Constantia" pitchFamily="18" charset="0"/>
                </a:rPr>
                <a:t> της ιστοσελίδας του Τμήματος Πληροφορικής για υποστήριξη σε κινητές συσκευές.</a:t>
              </a:r>
            </a:p>
            <a:p>
              <a:pPr marL="0" indent="0" algn="just" eaLnBrk="1" fontAlgn="base" hangingPunct="1">
                <a:spcBef>
                  <a:spcPct val="0"/>
                </a:spcBef>
                <a:spcAft>
                  <a:spcPct val="0"/>
                </a:spcAft>
                <a:defRPr/>
              </a:pPr>
              <a:endParaRPr lang="en-US" sz="2000" dirty="0">
                <a:solidFill>
                  <a:srgbClr val="002776"/>
                </a:solidFill>
                <a:latin typeface="Constantia" pitchFamily="18" charset="0"/>
              </a:endParaRPr>
            </a:p>
            <a:p>
              <a:pPr algn="just" eaLnBrk="1" fontAlgn="base" hangingPunct="1">
                <a:spcBef>
                  <a:spcPct val="0"/>
                </a:spcBef>
                <a:spcAft>
                  <a:spcPct val="0"/>
                </a:spcAft>
                <a:buFont typeface="Wingdings" pitchFamily="2" charset="2"/>
                <a:buChar char="v"/>
                <a:defRPr/>
              </a:pPr>
              <a:r>
                <a:rPr lang="el-GR" sz="2000" dirty="0" smtClean="0">
                  <a:solidFill>
                    <a:srgbClr val="002776"/>
                  </a:solidFill>
                  <a:latin typeface="Constantia" pitchFamily="18" charset="0"/>
                </a:rPr>
                <a:t>Πρόβλημα, το οποίο χρήζει άμεσης επίλυσης: Για την έκδοση πτυχίου ή μεταπτυχιακού απαιτείται συμπλήρωση 240 ή 90 </a:t>
              </a:r>
              <a:r>
                <a:rPr lang="en-US" sz="2000" dirty="0" smtClean="0">
                  <a:solidFill>
                    <a:srgbClr val="002776"/>
                  </a:solidFill>
                  <a:latin typeface="Constantia" pitchFamily="18" charset="0"/>
                </a:rPr>
                <a:t>ECTS</a:t>
              </a:r>
              <a:r>
                <a:rPr lang="el-GR" sz="2000" dirty="0">
                  <a:solidFill>
                    <a:srgbClr val="002776"/>
                  </a:solidFill>
                  <a:latin typeface="Constantia" pitchFamily="18" charset="0"/>
                </a:rPr>
                <a:t> </a:t>
              </a:r>
              <a:r>
                <a:rPr lang="el-GR" sz="2000" dirty="0" smtClean="0">
                  <a:solidFill>
                    <a:srgbClr val="002776"/>
                  </a:solidFill>
                  <a:latin typeface="Constantia" pitchFamily="18" charset="0"/>
                </a:rPr>
                <a:t>αντίστοιχα.</a:t>
              </a:r>
              <a:endParaRPr lang="el-GR" sz="2000" dirty="0">
                <a:solidFill>
                  <a:srgbClr val="002776"/>
                </a:solidFill>
                <a:latin typeface="Constantia" pitchFamily="18" charset="0"/>
              </a:endParaRPr>
            </a:p>
            <a:p>
              <a:pPr marL="0" indent="0" algn="just" eaLnBrk="1" fontAlgn="base" hangingPunct="1">
                <a:spcBef>
                  <a:spcPct val="0"/>
                </a:spcBef>
                <a:spcAft>
                  <a:spcPct val="0"/>
                </a:spcAft>
                <a:defRPr/>
              </a:pPr>
              <a:endParaRPr lang="el-GR" sz="2000" dirty="0" smtClean="0">
                <a:solidFill>
                  <a:srgbClr val="002776"/>
                </a:solidFill>
                <a:latin typeface="Constantia" pitchFamily="18" charset="0"/>
              </a:endParaRPr>
            </a:p>
            <a:p>
              <a:pPr marL="0" indent="0" algn="just" eaLnBrk="1" fontAlgn="base" hangingPunct="1">
                <a:spcBef>
                  <a:spcPct val="0"/>
                </a:spcBef>
                <a:spcAft>
                  <a:spcPct val="0"/>
                </a:spcAft>
                <a:defRPr/>
              </a:pPr>
              <a:endParaRPr lang="el-GR" sz="2000" dirty="0">
                <a:solidFill>
                  <a:srgbClr val="002776"/>
                </a:solidFill>
                <a:latin typeface="Constantia" pitchFamily="18" charset="0"/>
              </a:endParaRPr>
            </a:p>
            <a:p>
              <a:pPr marL="342900" indent="-342900" algn="just" eaLnBrk="1" fontAlgn="base" hangingPunct="1">
                <a:spcBef>
                  <a:spcPct val="0"/>
                </a:spcBef>
                <a:spcAft>
                  <a:spcPct val="0"/>
                </a:spcAft>
                <a:buFont typeface="Wingdings" pitchFamily="2" charset="2"/>
                <a:buChar char="v"/>
                <a:defRPr/>
              </a:pPr>
              <a:r>
                <a:rPr lang="el-GR" sz="2000" dirty="0" smtClean="0">
                  <a:solidFill>
                    <a:srgbClr val="002776"/>
                  </a:solidFill>
                  <a:latin typeface="Constantia" pitchFamily="18" charset="0"/>
                </a:rPr>
                <a:t>Εύρεση σειράς μαθημάτων, που εμπίπτουν σε διαφορετικές κατηγορίες</a:t>
              </a:r>
              <a:r>
                <a:rPr lang="en-US" sz="2000" dirty="0" smtClean="0">
                  <a:solidFill>
                    <a:srgbClr val="002776"/>
                  </a:solidFill>
                  <a:latin typeface="Constantia" pitchFamily="18" charset="0"/>
                </a:rPr>
                <a:t> </a:t>
              </a:r>
              <a:r>
                <a:rPr lang="el-GR" sz="2000" dirty="0" smtClean="0">
                  <a:solidFill>
                    <a:srgbClr val="002776"/>
                  </a:solidFill>
                  <a:latin typeface="Constantia" pitchFamily="18" charset="0"/>
                </a:rPr>
                <a:t>(υποχρεωτικά, κατεύθυνσης, περιορισμένης επιλογής, ελεύθερης επιλογής, επιπέδου 300 ή 400</a:t>
              </a:r>
              <a:r>
                <a:rPr lang="en-US" sz="2000" dirty="0" smtClean="0">
                  <a:solidFill>
                    <a:srgbClr val="002776"/>
                  </a:solidFill>
                  <a:latin typeface="Constantia" pitchFamily="18" charset="0"/>
                </a:rPr>
                <a:t> </a:t>
              </a:r>
              <a:r>
                <a:rPr lang="el-GR" sz="2000" dirty="0" smtClean="0">
                  <a:solidFill>
                    <a:srgbClr val="002776"/>
                  </a:solidFill>
                  <a:latin typeface="Constantia" pitchFamily="18" charset="0"/>
                </a:rPr>
                <a:t>ή 600)</a:t>
              </a:r>
              <a:r>
                <a:rPr lang="en-US" sz="2000" dirty="0" smtClean="0">
                  <a:solidFill>
                    <a:srgbClr val="002776"/>
                  </a:solidFill>
                  <a:latin typeface="Constantia" pitchFamily="18" charset="0"/>
                </a:rPr>
                <a:t> </a:t>
              </a:r>
              <a:r>
                <a:rPr lang="el-GR" sz="2000" dirty="0" smtClean="0">
                  <a:solidFill>
                    <a:srgbClr val="002776"/>
                  </a:solidFill>
                  <a:latin typeface="Constantia" pitchFamily="18" charset="0"/>
                </a:rPr>
                <a:t>εκ μέρους των φοιτητών.</a:t>
              </a:r>
            </a:p>
            <a:p>
              <a:pPr marL="342900" indent="-342900" algn="just" eaLnBrk="1" fontAlgn="base" hangingPunct="1">
                <a:spcBef>
                  <a:spcPct val="0"/>
                </a:spcBef>
                <a:spcAft>
                  <a:spcPct val="0"/>
                </a:spcAft>
                <a:buFont typeface="Wingdings" pitchFamily="2" charset="2"/>
                <a:buChar char="v"/>
                <a:defRPr/>
              </a:pPr>
              <a:endParaRPr lang="el-GR" sz="2000" dirty="0">
                <a:solidFill>
                  <a:srgbClr val="002776"/>
                </a:solidFill>
                <a:latin typeface="Constantia" pitchFamily="18" charset="0"/>
              </a:endParaRPr>
            </a:p>
            <a:p>
              <a:pPr marL="0" indent="0" algn="just" eaLnBrk="1" fontAlgn="base" hangingPunct="1">
                <a:spcBef>
                  <a:spcPct val="0"/>
                </a:spcBef>
                <a:spcAft>
                  <a:spcPct val="0"/>
                </a:spcAft>
                <a:defRPr/>
              </a:pPr>
              <a:endParaRPr lang="el-GR" sz="2000" dirty="0" smtClean="0">
                <a:solidFill>
                  <a:srgbClr val="002776"/>
                </a:solidFill>
                <a:latin typeface="Constantia" pitchFamily="18" charset="0"/>
              </a:endParaRPr>
            </a:p>
            <a:p>
              <a:pPr marL="0" indent="0" eaLnBrk="1" fontAlgn="base" hangingPunct="1">
                <a:spcBef>
                  <a:spcPct val="0"/>
                </a:spcBef>
                <a:spcAft>
                  <a:spcPct val="0"/>
                </a:spcAft>
                <a:defRPr/>
              </a:pPr>
              <a:endParaRPr lang="el-GR" b="1" dirty="0" smtClean="0">
                <a:solidFill>
                  <a:srgbClr val="002776"/>
                </a:solidFill>
                <a:latin typeface="Constantia" pitchFamily="18" charset="0"/>
              </a:endParaRPr>
            </a:p>
          </p:txBody>
        </p:sp>
        <p:sp>
          <p:nvSpPr>
            <p:cNvPr id="4" name="Down Arrow 3"/>
            <p:cNvSpPr/>
            <p:nvPr/>
          </p:nvSpPr>
          <p:spPr>
            <a:xfrm>
              <a:off x="4477376" y="4038600"/>
              <a:ext cx="480447" cy="533400"/>
            </a:xfrm>
            <a:prstGeom prst="downArrow">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Tree>
    <p:extLst>
      <p:ext uri="{BB962C8B-B14F-4D97-AF65-F5344CB8AC3E}">
        <p14:creationId xmlns:p14="http://schemas.microsoft.com/office/powerpoint/2010/main" val="11153411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p:cTn id="15" dur="500" fill="hold"/>
                                        <p:tgtEl>
                                          <p:spTgt spid="8"/>
                                        </p:tgtEl>
                                        <p:attrNameLst>
                                          <p:attrName>ppt_w</p:attrName>
                                        </p:attrNameLst>
                                      </p:cBhvr>
                                      <p:tavLst>
                                        <p:tav tm="0">
                                          <p:val>
                                            <p:fltVal val="0"/>
                                          </p:val>
                                        </p:tav>
                                        <p:tav tm="100000">
                                          <p:val>
                                            <p:strVal val="#ppt_w"/>
                                          </p:val>
                                        </p:tav>
                                      </p:tavLst>
                                    </p:anim>
                                    <p:anim calcmode="lin" valueType="num">
                                      <p:cBhvr>
                                        <p:cTn id="16" dur="500" fill="hold"/>
                                        <p:tgtEl>
                                          <p:spTgt spid="8"/>
                                        </p:tgtEl>
                                        <p:attrNameLst>
                                          <p:attrName>ppt_h</p:attrName>
                                        </p:attrNameLst>
                                      </p:cBhvr>
                                      <p:tavLst>
                                        <p:tav tm="0">
                                          <p:val>
                                            <p:fltVal val="0"/>
                                          </p:val>
                                        </p:tav>
                                        <p:tav tm="100000">
                                          <p:val>
                                            <p:strVal val="#ppt_h"/>
                                          </p:val>
                                        </p:tav>
                                      </p:tavLst>
                                    </p:anim>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p:cNvGrpSpPr>
          <p:nvPr/>
        </p:nvGrpSpPr>
        <p:grpSpPr bwMode="auto">
          <a:xfrm>
            <a:off x="914400" y="412750"/>
            <a:ext cx="7094537" cy="1203325"/>
            <a:chOff x="1211835" y="412646"/>
            <a:chExt cx="6600525" cy="1203667"/>
          </a:xfrm>
        </p:grpSpPr>
        <p:grpSp>
          <p:nvGrpSpPr>
            <p:cNvPr id="16389" name="Group 1"/>
            <p:cNvGrpSpPr>
              <a:grpSpLocks/>
            </p:cNvGrpSpPr>
            <p:nvPr/>
          </p:nvGrpSpPr>
          <p:grpSpPr bwMode="auto">
            <a:xfrm>
              <a:off x="1656695" y="412646"/>
              <a:ext cx="6155665" cy="1072138"/>
              <a:chOff x="928662" y="428604"/>
              <a:chExt cx="7429552" cy="1214438"/>
            </a:xfrm>
          </p:grpSpPr>
          <p:sp>
            <p:nvSpPr>
              <p:cNvPr id="5" name="Curved Down Ribbon 4"/>
              <p:cNvSpPr/>
              <p:nvPr/>
            </p:nvSpPr>
            <p:spPr>
              <a:xfrm>
                <a:off x="928662" y="428604"/>
                <a:ext cx="7429552" cy="1214438"/>
              </a:xfrm>
              <a:prstGeom prst="ellipseRibbon">
                <a:avLst>
                  <a:gd name="adj1" fmla="val 25000"/>
                  <a:gd name="adj2" fmla="val 71118"/>
                  <a:gd name="adj3" fmla="val 12500"/>
                </a:avLst>
              </a:prstGeom>
              <a:ln>
                <a:solidFill>
                  <a:schemeClr val="accent6">
                    <a:lumMod val="60000"/>
                    <a:lumOff val="40000"/>
                  </a:schemeClr>
                </a:solidFill>
              </a:ln>
              <a:effectLst>
                <a:glow rad="228600">
                  <a:schemeClr val="accent6">
                    <a:satMod val="175000"/>
                    <a:alpha val="40000"/>
                  </a:schemeClr>
                </a:glow>
              </a:effectLst>
            </p:spPr>
            <p:style>
              <a:lnRef idx="2">
                <a:schemeClr val="accent5"/>
              </a:lnRef>
              <a:fillRef idx="1">
                <a:schemeClr val="lt1"/>
              </a:fillRef>
              <a:effectRef idx="0">
                <a:schemeClr val="accent5"/>
              </a:effectRef>
              <a:fontRef idx="minor">
                <a:schemeClr val="dk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el-GR" sz="3200" smtClean="0">
                  <a:solidFill>
                    <a:prstClr val="black"/>
                  </a:solidFill>
                  <a:effectLst>
                    <a:outerShdw blurRad="38100" dist="38100" dir="2700000" algn="tl">
                      <a:srgbClr val="FFFFFF"/>
                    </a:outerShdw>
                  </a:effectLst>
                  <a:latin typeface="CAMPBELL" pitchFamily="2" charset="0"/>
                </a:endParaRPr>
              </a:p>
            </p:txBody>
          </p:sp>
          <p:sp>
            <p:nvSpPr>
              <p:cNvPr id="6" name="Rectangle 5"/>
              <p:cNvSpPr/>
              <p:nvPr/>
            </p:nvSpPr>
            <p:spPr>
              <a:xfrm>
                <a:off x="1939246" y="916055"/>
                <a:ext cx="5306621" cy="662577"/>
              </a:xfrm>
              <a:prstGeom prst="rect">
                <a:avLst/>
              </a:prstGeom>
            </p:spPr>
            <p:txBody>
              <a:bodyPr wrap="square">
                <a:spAutoFit/>
              </a:bodyPr>
              <a:lstStyle/>
              <a:p>
                <a:pPr algn="ctr" fontAlgn="base">
                  <a:spcBef>
                    <a:spcPct val="0"/>
                  </a:spcBef>
                  <a:spcAft>
                    <a:spcPct val="0"/>
                  </a:spcAft>
                </a:pPr>
                <a:r>
                  <a:rPr lang="el-GR" sz="3200" b="1" dirty="0" smtClean="0">
                    <a:solidFill>
                      <a:srgbClr val="002776"/>
                    </a:solidFill>
                    <a:effectLst>
                      <a:outerShdw blurRad="38100" dist="38100" dir="2700000" algn="tl">
                        <a:srgbClr val="FFFFFF"/>
                      </a:outerShdw>
                    </a:effectLst>
                    <a:latin typeface="CAMPBELL" pitchFamily="2" charset="0"/>
                    <a:ea typeface="ＭＳ Ｐゴシック" charset="-128"/>
                  </a:rPr>
                  <a:t>Αναγκαιότητα </a:t>
                </a:r>
                <a:r>
                  <a:rPr lang="en-US" sz="3200" b="1" dirty="0" smtClean="0">
                    <a:solidFill>
                      <a:srgbClr val="002776"/>
                    </a:solidFill>
                    <a:effectLst>
                      <a:outerShdw blurRad="38100" dist="38100" dir="2700000" algn="tl">
                        <a:srgbClr val="FFFFFF"/>
                      </a:outerShdw>
                    </a:effectLst>
                    <a:latin typeface="CAMPBELL" pitchFamily="2" charset="0"/>
                    <a:ea typeface="ＭＳ Ｐゴシック" charset="-128"/>
                  </a:rPr>
                  <a:t>CS e-advisor</a:t>
                </a:r>
                <a:endParaRPr lang="el-GR" sz="3200" b="1" dirty="0">
                  <a:solidFill>
                    <a:srgbClr val="002776"/>
                  </a:solidFill>
                  <a:effectLst>
                    <a:outerShdw blurRad="38100" dist="38100" dir="2700000" algn="tl">
                      <a:srgbClr val="FFFFFF"/>
                    </a:outerShdw>
                  </a:effectLst>
                  <a:latin typeface="CAMPBELL" pitchFamily="2" charset="0"/>
                  <a:ea typeface="ＭＳ Ｐゴシック" charset="-128"/>
                </a:endParaRPr>
              </a:p>
            </p:txBody>
          </p:sp>
        </p:grpSp>
        <p:pic>
          <p:nvPicPr>
            <p:cNvPr id="16390" name="Picture 2" descr="C:\Users\user\Pictures\Teacher_Things\School\12065653541018647620Anonymous_target_with_arrow_svg_me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1835" y="785693"/>
              <a:ext cx="889719" cy="830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4" name="Group 3"/>
          <p:cNvGrpSpPr/>
          <p:nvPr/>
        </p:nvGrpSpPr>
        <p:grpSpPr>
          <a:xfrm>
            <a:off x="381001" y="2005608"/>
            <a:ext cx="8381999" cy="4242792"/>
            <a:chOff x="381001" y="2005608"/>
            <a:chExt cx="8381999" cy="4242792"/>
          </a:xfrm>
        </p:grpSpPr>
        <p:sp>
          <p:nvSpPr>
            <p:cNvPr id="3" name="Rounded Rectangle 2"/>
            <p:cNvSpPr/>
            <p:nvPr/>
          </p:nvSpPr>
          <p:spPr>
            <a:xfrm>
              <a:off x="381001" y="2005608"/>
              <a:ext cx="8381999" cy="4242792"/>
            </a:xfrm>
            <a:prstGeom prst="roundRect">
              <a:avLst/>
            </a:prstGeom>
            <a:solidFill>
              <a:schemeClr val="accent6">
                <a:lumMod val="40000"/>
                <a:lumOff val="60000"/>
              </a:schemeClr>
            </a:solidFill>
          </p:spPr>
          <p:style>
            <a:lnRef idx="3">
              <a:schemeClr val="lt1"/>
            </a:lnRef>
            <a:fillRef idx="1">
              <a:schemeClr val="accent5"/>
            </a:fillRef>
            <a:effectRef idx="1">
              <a:schemeClr val="accent5"/>
            </a:effectRef>
            <a:fontRef idx="minor">
              <a:schemeClr val="lt1"/>
            </a:fontRef>
          </p:style>
          <p:txBody>
            <a:bodyPr anchor="ctr">
              <a:sp3d extrusionH="57150">
                <a:bevelT w="38100" h="38100"/>
              </a:sp3d>
            </a:bodyPr>
            <a:lstStyle>
              <a:lvl1pPr marL="285750" indent="-2857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indent="0" algn="just" eaLnBrk="1" fontAlgn="base" hangingPunct="1">
                <a:spcBef>
                  <a:spcPct val="0"/>
                </a:spcBef>
                <a:spcAft>
                  <a:spcPct val="0"/>
                </a:spcAft>
                <a:defRPr/>
              </a:pPr>
              <a:endParaRPr lang="el-GR" sz="2000" dirty="0">
                <a:solidFill>
                  <a:srgbClr val="002776"/>
                </a:solidFill>
                <a:latin typeface="Constantia" pitchFamily="18" charset="0"/>
              </a:endParaRPr>
            </a:p>
          </p:txBody>
        </p:sp>
        <p:sp>
          <p:nvSpPr>
            <p:cNvPr id="16394" name="TextBox 16393"/>
            <p:cNvSpPr txBox="1"/>
            <p:nvPr/>
          </p:nvSpPr>
          <p:spPr>
            <a:xfrm>
              <a:off x="609600" y="3352800"/>
              <a:ext cx="4343400" cy="2523768"/>
            </a:xfrm>
            <a:prstGeom prst="rect">
              <a:avLst/>
            </a:prstGeom>
            <a:noFill/>
          </p:spPr>
          <p:txBody>
            <a:bodyPr wrap="square" rtlCol="0">
              <a:spAutoFit/>
            </a:bodyPr>
            <a:lstStyle/>
            <a:p>
              <a:pPr marL="342900" indent="-342900" algn="just">
                <a:buFont typeface="Wingdings" pitchFamily="2" charset="2"/>
                <a:buChar char="v"/>
              </a:pPr>
              <a:r>
                <a:rPr lang="el-GR" sz="2000" dirty="0" smtClean="0">
                  <a:solidFill>
                    <a:srgbClr val="002776"/>
                  </a:solidFill>
                  <a:latin typeface="Constantia" pitchFamily="18" charset="0"/>
                </a:rPr>
                <a:t>Ενημέρωση και καθοδήγηση φοιτητών για σωστή εκπλήρωση του προγράμματος σπουδών τους (π.χ. υπολειπόμενες </a:t>
              </a:r>
              <a:r>
                <a:rPr lang="en-US" sz="2000" dirty="0" smtClean="0">
                  <a:solidFill>
                    <a:srgbClr val="002776"/>
                  </a:solidFill>
                  <a:latin typeface="Constantia" pitchFamily="18" charset="0"/>
                </a:rPr>
                <a:t>ECTS</a:t>
              </a:r>
              <a:r>
                <a:rPr lang="el-GR" sz="2000" dirty="0" smtClean="0">
                  <a:solidFill>
                    <a:srgbClr val="002776"/>
                  </a:solidFill>
                  <a:latin typeface="Constantia" pitchFamily="18" charset="0"/>
                </a:rPr>
                <a:t>, υπολειπόμενα μαθήματα, εισηγήσεις για εκπόνηση διπλωματικής/διατριβής)</a:t>
              </a:r>
              <a:endParaRPr lang="el-GR" sz="2000" dirty="0">
                <a:solidFill>
                  <a:srgbClr val="002776"/>
                </a:solidFill>
                <a:latin typeface="Constantia" pitchFamily="18" charset="0"/>
              </a:endParaRPr>
            </a:p>
            <a:p>
              <a:endParaRPr lang="en-US" dirty="0"/>
            </a:p>
          </p:txBody>
        </p:sp>
        <p:grpSp>
          <p:nvGrpSpPr>
            <p:cNvPr id="16400" name="Group 16399"/>
            <p:cNvGrpSpPr/>
            <p:nvPr/>
          </p:nvGrpSpPr>
          <p:grpSpPr>
            <a:xfrm>
              <a:off x="2667000" y="2209800"/>
              <a:ext cx="3962400" cy="1066800"/>
              <a:chOff x="2667000" y="2209800"/>
              <a:chExt cx="3962400" cy="1066800"/>
            </a:xfrm>
          </p:grpSpPr>
          <p:sp>
            <p:nvSpPr>
              <p:cNvPr id="16387" name="TextBox 16386"/>
              <p:cNvSpPr txBox="1"/>
              <p:nvPr/>
            </p:nvSpPr>
            <p:spPr>
              <a:xfrm>
                <a:off x="3733800" y="2209800"/>
                <a:ext cx="1676400" cy="400110"/>
              </a:xfrm>
              <a:prstGeom prst="rect">
                <a:avLst/>
              </a:prstGeom>
              <a:noFill/>
            </p:spPr>
            <p:txBody>
              <a:bodyPr wrap="square" rtlCol="0">
                <a:spAutoFit/>
              </a:bodyPr>
              <a:lstStyle/>
              <a:p>
                <a:r>
                  <a:rPr lang="en-US" sz="2000" b="1" dirty="0" smtClean="0">
                    <a:solidFill>
                      <a:schemeClr val="accent6"/>
                    </a:solidFill>
                    <a:latin typeface="Constantia" pitchFamily="18" charset="0"/>
                  </a:rPr>
                  <a:t>Cs e-advisor</a:t>
                </a:r>
                <a:endParaRPr lang="en-US" sz="2000" b="1" dirty="0">
                  <a:solidFill>
                    <a:schemeClr val="accent6"/>
                  </a:solidFill>
                  <a:latin typeface="Constantia" pitchFamily="18" charset="0"/>
                </a:endParaRPr>
              </a:p>
            </p:txBody>
          </p:sp>
          <p:cxnSp>
            <p:nvCxnSpPr>
              <p:cNvPr id="16391" name="Straight Arrow Connector 16390"/>
              <p:cNvCxnSpPr/>
              <p:nvPr/>
            </p:nvCxnSpPr>
            <p:spPr>
              <a:xfrm flipH="1">
                <a:off x="2667000" y="2609910"/>
                <a:ext cx="1752600" cy="666690"/>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a:off x="4724399" y="2609910"/>
                <a:ext cx="1905001" cy="666690"/>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grpSp>
        <p:sp>
          <p:nvSpPr>
            <p:cNvPr id="48" name="TextBox 47"/>
            <p:cNvSpPr txBox="1"/>
            <p:nvPr/>
          </p:nvSpPr>
          <p:spPr>
            <a:xfrm>
              <a:off x="5410200" y="3352800"/>
              <a:ext cx="3192463" cy="1908215"/>
            </a:xfrm>
            <a:prstGeom prst="rect">
              <a:avLst/>
            </a:prstGeom>
            <a:noFill/>
          </p:spPr>
          <p:txBody>
            <a:bodyPr wrap="square" rtlCol="0">
              <a:spAutoFit/>
            </a:bodyPr>
            <a:lstStyle/>
            <a:p>
              <a:pPr marL="342900" indent="-342900" algn="just">
                <a:buFont typeface="Wingdings" pitchFamily="2" charset="2"/>
                <a:buChar char="v"/>
              </a:pPr>
              <a:r>
                <a:rPr lang="el-GR" sz="2000" dirty="0" smtClean="0">
                  <a:solidFill>
                    <a:schemeClr val="accent6">
                      <a:lumMod val="75000"/>
                    </a:schemeClr>
                  </a:solidFill>
                  <a:latin typeface="Constantia" pitchFamily="18" charset="0"/>
                </a:rPr>
                <a:t>Εργαλείο εισαγωγής και τροποποίησης των  στοιχείων των φοιτητών για το γραμματειακό προσωπικό</a:t>
              </a:r>
              <a:endParaRPr lang="el-GR" sz="2000" dirty="0">
                <a:solidFill>
                  <a:schemeClr val="accent6">
                    <a:lumMod val="75000"/>
                  </a:schemeClr>
                </a:solidFill>
                <a:latin typeface="Constantia" pitchFamily="18" charset="0"/>
              </a:endParaRPr>
            </a:p>
            <a:p>
              <a:endParaRPr lang="en-US" dirty="0"/>
            </a:p>
          </p:txBody>
        </p:sp>
      </p:grpSp>
    </p:spTree>
    <p:extLst>
      <p:ext uri="{BB962C8B-B14F-4D97-AF65-F5344CB8AC3E}">
        <p14:creationId xmlns:p14="http://schemas.microsoft.com/office/powerpoint/2010/main" val="9422329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ppt_w</p:attrName>
                                        </p:attrNameLst>
                                      </p:cBhvr>
                                      <p:tavLst>
                                        <p:tav tm="0">
                                          <p:val>
                                            <p:fltVal val="0"/>
                                          </p:val>
                                        </p:tav>
                                        <p:tav tm="100000">
                                          <p:val>
                                            <p:strVal val="#ppt_w"/>
                                          </p:val>
                                        </p:tav>
                                      </p:tavLst>
                                    </p:anim>
                                    <p:anim calcmode="lin" valueType="num">
                                      <p:cBhvr>
                                        <p:cTn id="16" dur="500" fill="hold"/>
                                        <p:tgtEl>
                                          <p:spTgt spid="4"/>
                                        </p:tgtEl>
                                        <p:attrNameLst>
                                          <p:attrName>ppt_h</p:attrName>
                                        </p:attrNameLst>
                                      </p:cBhvr>
                                      <p:tavLst>
                                        <p:tav tm="0">
                                          <p:val>
                                            <p:fltVal val="0"/>
                                          </p:val>
                                        </p:tav>
                                        <p:tav tm="100000">
                                          <p:val>
                                            <p:strVal val="#ppt_h"/>
                                          </p:val>
                                        </p:tav>
                                      </p:tavLst>
                                    </p:anim>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p:cNvGrpSpPr>
          <p:nvPr/>
        </p:nvGrpSpPr>
        <p:grpSpPr bwMode="auto">
          <a:xfrm>
            <a:off x="1211263" y="533400"/>
            <a:ext cx="6600825" cy="1203325"/>
            <a:chOff x="1211835" y="412646"/>
            <a:chExt cx="6600525" cy="1203667"/>
          </a:xfrm>
        </p:grpSpPr>
        <p:grpSp>
          <p:nvGrpSpPr>
            <p:cNvPr id="15364" name="Group 1"/>
            <p:cNvGrpSpPr>
              <a:grpSpLocks/>
            </p:cNvGrpSpPr>
            <p:nvPr/>
          </p:nvGrpSpPr>
          <p:grpSpPr bwMode="auto">
            <a:xfrm>
              <a:off x="1656695" y="412646"/>
              <a:ext cx="6155665" cy="1072138"/>
              <a:chOff x="928662" y="428604"/>
              <a:chExt cx="7429552" cy="1214438"/>
            </a:xfrm>
          </p:grpSpPr>
          <p:sp>
            <p:nvSpPr>
              <p:cNvPr id="5" name="Curved Down Ribbon 4"/>
              <p:cNvSpPr/>
              <p:nvPr/>
            </p:nvSpPr>
            <p:spPr>
              <a:xfrm>
                <a:off x="928662" y="428604"/>
                <a:ext cx="7429552" cy="1214438"/>
              </a:xfrm>
              <a:prstGeom prst="ellipseRibbon">
                <a:avLst>
                  <a:gd name="adj1" fmla="val 25000"/>
                  <a:gd name="adj2" fmla="val 71118"/>
                  <a:gd name="adj3" fmla="val 12500"/>
                </a:avLst>
              </a:prstGeom>
              <a:ln>
                <a:solidFill>
                  <a:schemeClr val="accent6">
                    <a:lumMod val="60000"/>
                    <a:lumOff val="40000"/>
                  </a:schemeClr>
                </a:solidFill>
              </a:ln>
              <a:effectLst>
                <a:glow rad="228600">
                  <a:schemeClr val="accent6">
                    <a:satMod val="175000"/>
                    <a:alpha val="40000"/>
                  </a:schemeClr>
                </a:glow>
              </a:effectLst>
            </p:spPr>
            <p:style>
              <a:lnRef idx="2">
                <a:schemeClr val="accent5"/>
              </a:lnRef>
              <a:fillRef idx="1">
                <a:schemeClr val="lt1"/>
              </a:fillRef>
              <a:effectRef idx="0">
                <a:schemeClr val="accent5"/>
              </a:effectRef>
              <a:fontRef idx="minor">
                <a:schemeClr val="dk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el-GR" sz="3200" smtClean="0">
                  <a:solidFill>
                    <a:prstClr val="black"/>
                  </a:solidFill>
                  <a:effectLst>
                    <a:outerShdw blurRad="38100" dist="38100" dir="2700000" algn="tl">
                      <a:srgbClr val="FFFFFF"/>
                    </a:outerShdw>
                  </a:effectLst>
                  <a:latin typeface="CAMPBELL" pitchFamily="2" charset="0"/>
                </a:endParaRPr>
              </a:p>
            </p:txBody>
          </p:sp>
          <p:sp>
            <p:nvSpPr>
              <p:cNvPr id="6" name="Rectangle 5"/>
              <p:cNvSpPr/>
              <p:nvPr/>
            </p:nvSpPr>
            <p:spPr>
              <a:xfrm>
                <a:off x="2367073" y="916055"/>
                <a:ext cx="4444978" cy="662577"/>
              </a:xfrm>
              <a:prstGeom prst="rect">
                <a:avLst/>
              </a:prstGeom>
            </p:spPr>
            <p:txBody>
              <a:bodyPr>
                <a:spAutoFit/>
              </a:bodyPr>
              <a:lstStyle/>
              <a:p>
                <a:pPr algn="ctr" fontAlgn="base">
                  <a:spcBef>
                    <a:spcPct val="0"/>
                  </a:spcBef>
                  <a:spcAft>
                    <a:spcPct val="0"/>
                  </a:spcAft>
                </a:pPr>
                <a:r>
                  <a:rPr lang="el-GR" sz="3200" b="1" dirty="0" smtClean="0">
                    <a:solidFill>
                      <a:srgbClr val="002776"/>
                    </a:solidFill>
                    <a:effectLst>
                      <a:outerShdw blurRad="38100" dist="38100" dir="2700000" algn="tl">
                        <a:srgbClr val="FFFFFF"/>
                      </a:outerShdw>
                    </a:effectLst>
                    <a:latin typeface="CAMPBELL" pitchFamily="2" charset="0"/>
                    <a:ea typeface="ＭＳ Ｐゴシック" charset="-128"/>
                  </a:rPr>
                  <a:t>Οι Στόχοι μας</a:t>
                </a:r>
                <a:endParaRPr lang="el-GR" sz="3200" b="1" dirty="0">
                  <a:solidFill>
                    <a:srgbClr val="002776"/>
                  </a:solidFill>
                  <a:effectLst>
                    <a:outerShdw blurRad="38100" dist="38100" dir="2700000" algn="tl">
                      <a:srgbClr val="FFFFFF"/>
                    </a:outerShdw>
                  </a:effectLst>
                  <a:latin typeface="CAMPBELL" pitchFamily="2" charset="0"/>
                  <a:ea typeface="ＭＳ Ｐゴシック" charset="-128"/>
                </a:endParaRPr>
              </a:p>
            </p:txBody>
          </p:sp>
        </p:grpSp>
        <p:pic>
          <p:nvPicPr>
            <p:cNvPr id="15365" name="Picture 2" descr="C:\Users\user\Pictures\Teacher_Things\School\12065653541018647620Anonymous_target_with_arrow_svg_m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1835" y="785693"/>
              <a:ext cx="889719" cy="830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8" name="Rounded Rectangle 7"/>
          <p:cNvSpPr/>
          <p:nvPr/>
        </p:nvSpPr>
        <p:spPr>
          <a:xfrm>
            <a:off x="833736" y="2133600"/>
            <a:ext cx="7776864" cy="4242792"/>
          </a:xfrm>
          <a:prstGeom prst="roundRect">
            <a:avLst/>
          </a:prstGeom>
          <a:solidFill>
            <a:schemeClr val="accent6">
              <a:lumMod val="40000"/>
              <a:lumOff val="60000"/>
            </a:schemeClr>
          </a:solidFill>
        </p:spPr>
        <p:style>
          <a:lnRef idx="3">
            <a:schemeClr val="lt1"/>
          </a:lnRef>
          <a:fillRef idx="1">
            <a:schemeClr val="accent5"/>
          </a:fillRef>
          <a:effectRef idx="1">
            <a:schemeClr val="accent5"/>
          </a:effectRef>
          <a:fontRef idx="minor">
            <a:schemeClr val="lt1"/>
          </a:fontRef>
        </p:style>
        <p:txBody>
          <a:bodyPr anchor="ctr">
            <a:sp3d extrusionH="57150">
              <a:bevelT w="38100" h="38100"/>
            </a:sp3d>
          </a:bodyPr>
          <a:lstStyle>
            <a:lvl1pPr marL="285750" indent="-2857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fontAlgn="base" hangingPunct="1">
              <a:spcBef>
                <a:spcPct val="0"/>
              </a:spcBef>
              <a:spcAft>
                <a:spcPct val="0"/>
              </a:spcAft>
              <a:buFont typeface="Wingdings" pitchFamily="2" charset="2"/>
              <a:buChar char="v"/>
              <a:defRPr/>
            </a:pPr>
            <a:r>
              <a:rPr lang="el-GR" sz="2000" dirty="0" smtClean="0">
                <a:solidFill>
                  <a:srgbClr val="002776"/>
                </a:solidFill>
                <a:latin typeface="Constantia" pitchFamily="18" charset="0"/>
              </a:rPr>
              <a:t>Υλοποίηση της ιστοσελίδας του </a:t>
            </a:r>
            <a:r>
              <a:rPr lang="el-GR" sz="2000" dirty="0">
                <a:solidFill>
                  <a:srgbClr val="002776"/>
                </a:solidFill>
                <a:latin typeface="Constantia" pitchFamily="18" charset="0"/>
              </a:rPr>
              <a:t>Τ</a:t>
            </a:r>
            <a:r>
              <a:rPr lang="el-GR" sz="2000" dirty="0" smtClean="0">
                <a:solidFill>
                  <a:srgbClr val="002776"/>
                </a:solidFill>
                <a:latin typeface="Constantia" pitchFamily="18" charset="0"/>
              </a:rPr>
              <a:t>μήματος Πληροφορικής του Πανεπιστημίου Κύπρου</a:t>
            </a:r>
            <a:r>
              <a:rPr lang="en-US" sz="2000" dirty="0" smtClean="0">
                <a:solidFill>
                  <a:srgbClr val="002776"/>
                </a:solidFill>
                <a:latin typeface="Constantia" pitchFamily="18" charset="0"/>
              </a:rPr>
              <a:t> </a:t>
            </a:r>
            <a:r>
              <a:rPr lang="el-GR" sz="2000" dirty="0" smtClean="0">
                <a:solidFill>
                  <a:srgbClr val="002776"/>
                </a:solidFill>
                <a:latin typeface="Constantia" pitchFamily="18" charset="0"/>
              </a:rPr>
              <a:t>μέσω του </a:t>
            </a:r>
            <a:r>
              <a:rPr lang="en-US" sz="2000" dirty="0" smtClean="0">
                <a:solidFill>
                  <a:srgbClr val="002776"/>
                </a:solidFill>
                <a:latin typeface="Constantia" pitchFamily="18" charset="0"/>
              </a:rPr>
              <a:t> </a:t>
            </a:r>
            <a:r>
              <a:rPr lang="en-US" sz="2000" dirty="0" err="1" smtClean="0">
                <a:solidFill>
                  <a:srgbClr val="002776"/>
                </a:solidFill>
                <a:latin typeface="Constantia" pitchFamily="18" charset="0"/>
              </a:rPr>
              <a:t>JQuery</a:t>
            </a:r>
            <a:r>
              <a:rPr lang="en-US" sz="2000" dirty="0" smtClean="0">
                <a:solidFill>
                  <a:srgbClr val="002776"/>
                </a:solidFill>
                <a:latin typeface="Constantia" pitchFamily="18" charset="0"/>
              </a:rPr>
              <a:t> Mobile</a:t>
            </a:r>
            <a:r>
              <a:rPr lang="el-GR" sz="2000" dirty="0" smtClean="0">
                <a:solidFill>
                  <a:srgbClr val="002776"/>
                </a:solidFill>
                <a:latin typeface="Constantia" pitchFamily="18" charset="0"/>
              </a:rPr>
              <a:t> </a:t>
            </a:r>
            <a:r>
              <a:rPr lang="en-US" sz="2000" dirty="0" smtClean="0">
                <a:solidFill>
                  <a:srgbClr val="002776"/>
                </a:solidFill>
                <a:latin typeface="Constantia" pitchFamily="18" charset="0"/>
              </a:rPr>
              <a:t>Framework. </a:t>
            </a:r>
          </a:p>
          <a:p>
            <a:pPr marL="0" indent="0" algn="just" eaLnBrk="1" fontAlgn="base" hangingPunct="1">
              <a:spcBef>
                <a:spcPct val="0"/>
              </a:spcBef>
              <a:spcAft>
                <a:spcPct val="0"/>
              </a:spcAft>
              <a:defRPr/>
            </a:pPr>
            <a:endParaRPr lang="en-US" sz="2000" dirty="0" smtClean="0">
              <a:solidFill>
                <a:srgbClr val="002776"/>
              </a:solidFill>
              <a:latin typeface="Constantia" pitchFamily="18" charset="0"/>
            </a:endParaRPr>
          </a:p>
          <a:p>
            <a:pPr algn="just" eaLnBrk="1" fontAlgn="base" hangingPunct="1">
              <a:spcBef>
                <a:spcPct val="0"/>
              </a:spcBef>
              <a:spcAft>
                <a:spcPct val="0"/>
              </a:spcAft>
              <a:buFont typeface="Wingdings" pitchFamily="2" charset="2"/>
              <a:buChar char="v"/>
              <a:defRPr/>
            </a:pPr>
            <a:endParaRPr lang="en-US" sz="2000" dirty="0">
              <a:solidFill>
                <a:srgbClr val="002776"/>
              </a:solidFill>
              <a:latin typeface="Constantia" pitchFamily="18" charset="0"/>
            </a:endParaRPr>
          </a:p>
          <a:p>
            <a:pPr marL="800100" lvl="1" indent="-342900" algn="just" eaLnBrk="1" fontAlgn="base" hangingPunct="1">
              <a:spcBef>
                <a:spcPct val="0"/>
              </a:spcBef>
              <a:spcAft>
                <a:spcPct val="0"/>
              </a:spcAft>
              <a:buFont typeface="Wingdings" pitchFamily="2" charset="2"/>
              <a:buChar char="ü"/>
              <a:defRPr/>
            </a:pPr>
            <a:r>
              <a:rPr lang="el-GR" sz="2000" dirty="0" smtClean="0">
                <a:solidFill>
                  <a:srgbClr val="002776"/>
                </a:solidFill>
                <a:latin typeface="Constantia" pitchFamily="18" charset="0"/>
              </a:rPr>
              <a:t>Δημιουργία Ευέλικτου και Προσιτού Περιβάλλοντος για κινητές συσκευές</a:t>
            </a:r>
            <a:r>
              <a:rPr lang="en-US" sz="2000" dirty="0" smtClean="0">
                <a:solidFill>
                  <a:srgbClr val="002776"/>
                </a:solidFill>
                <a:latin typeface="Constantia" pitchFamily="18" charset="0"/>
              </a:rPr>
              <a:t>.</a:t>
            </a:r>
            <a:endParaRPr lang="el-GR" sz="2000" dirty="0" smtClean="0">
              <a:solidFill>
                <a:srgbClr val="002776"/>
              </a:solidFill>
              <a:latin typeface="Constantia" pitchFamily="18" charset="0"/>
            </a:endParaRPr>
          </a:p>
          <a:p>
            <a:pPr marL="0" indent="0" algn="just" eaLnBrk="1" fontAlgn="base" hangingPunct="1">
              <a:spcBef>
                <a:spcPct val="0"/>
              </a:spcBef>
              <a:spcAft>
                <a:spcPct val="0"/>
              </a:spcAft>
              <a:defRPr/>
            </a:pPr>
            <a:endParaRPr lang="en-US" sz="2000" dirty="0" smtClean="0">
              <a:solidFill>
                <a:srgbClr val="002776"/>
              </a:solidFill>
              <a:latin typeface="Constantia" pitchFamily="18" charset="0"/>
            </a:endParaRPr>
          </a:p>
          <a:p>
            <a:pPr marL="0" indent="0" algn="just" eaLnBrk="1" fontAlgn="base" hangingPunct="1">
              <a:spcBef>
                <a:spcPct val="0"/>
              </a:spcBef>
              <a:spcAft>
                <a:spcPct val="0"/>
              </a:spcAft>
              <a:defRPr/>
            </a:pPr>
            <a:endParaRPr lang="el-GR" sz="2000" dirty="0" smtClean="0">
              <a:solidFill>
                <a:srgbClr val="002776"/>
              </a:solidFill>
              <a:latin typeface="Constantia" pitchFamily="18" charset="0"/>
            </a:endParaRPr>
          </a:p>
          <a:p>
            <a:pPr algn="just" eaLnBrk="1" fontAlgn="base" hangingPunct="1">
              <a:spcBef>
                <a:spcPct val="0"/>
              </a:spcBef>
              <a:spcAft>
                <a:spcPct val="0"/>
              </a:spcAft>
              <a:buFont typeface="Wingdings" pitchFamily="2" charset="2"/>
              <a:buChar char="v"/>
              <a:defRPr/>
            </a:pPr>
            <a:r>
              <a:rPr lang="el-GR" sz="2000" dirty="0" smtClean="0">
                <a:solidFill>
                  <a:srgbClr val="002776"/>
                </a:solidFill>
                <a:latin typeface="Constantia" pitchFamily="18" charset="0"/>
              </a:rPr>
              <a:t>Επέκταση της προαναφερόμενης ιστοσελίδας με την προσθήκη της λειτουργίας </a:t>
            </a:r>
            <a:r>
              <a:rPr lang="en-US" sz="2000" dirty="0" err="1" smtClean="0">
                <a:solidFill>
                  <a:srgbClr val="002776"/>
                </a:solidFill>
                <a:latin typeface="Constantia" pitchFamily="18" charset="0"/>
              </a:rPr>
              <a:t>cs</a:t>
            </a:r>
            <a:r>
              <a:rPr lang="en-US" sz="2000" dirty="0" smtClean="0">
                <a:solidFill>
                  <a:srgbClr val="002776"/>
                </a:solidFill>
                <a:latin typeface="Constantia" pitchFamily="18" charset="0"/>
              </a:rPr>
              <a:t> e-advisor</a:t>
            </a:r>
            <a:r>
              <a:rPr lang="el-GR" sz="2000" dirty="0" smtClean="0">
                <a:solidFill>
                  <a:srgbClr val="002776"/>
                </a:solidFill>
                <a:latin typeface="Constantia" pitchFamily="18" charset="0"/>
              </a:rPr>
              <a:t>.</a:t>
            </a:r>
            <a:endParaRPr lang="en-US" sz="2000" dirty="0" smtClean="0">
              <a:solidFill>
                <a:srgbClr val="002776"/>
              </a:solidFill>
              <a:latin typeface="Constantia" pitchFamily="18" charset="0"/>
            </a:endParaRPr>
          </a:p>
          <a:p>
            <a:pPr eaLnBrk="1" fontAlgn="base" hangingPunct="1">
              <a:spcBef>
                <a:spcPct val="0"/>
              </a:spcBef>
              <a:spcAft>
                <a:spcPct val="0"/>
              </a:spcAft>
              <a:buFont typeface="Wingdings" pitchFamily="2" charset="2"/>
              <a:buChar char="v"/>
              <a:defRPr/>
            </a:pPr>
            <a:endParaRPr lang="el-GR" b="1" dirty="0" smtClean="0">
              <a:solidFill>
                <a:srgbClr val="002776"/>
              </a:solidFill>
              <a:latin typeface="Constantia" pitchFamily="18" charset="0"/>
            </a:endParaRPr>
          </a:p>
        </p:txBody>
      </p:sp>
    </p:spTree>
    <p:extLst>
      <p:ext uri="{BB962C8B-B14F-4D97-AF65-F5344CB8AC3E}">
        <p14:creationId xmlns:p14="http://schemas.microsoft.com/office/powerpoint/2010/main" val="27046962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p:cTn id="15" dur="500" fill="hold"/>
                                        <p:tgtEl>
                                          <p:spTgt spid="8"/>
                                        </p:tgtEl>
                                        <p:attrNameLst>
                                          <p:attrName>ppt_w</p:attrName>
                                        </p:attrNameLst>
                                      </p:cBhvr>
                                      <p:tavLst>
                                        <p:tav tm="0">
                                          <p:val>
                                            <p:fltVal val="0"/>
                                          </p:val>
                                        </p:tav>
                                        <p:tav tm="100000">
                                          <p:val>
                                            <p:strVal val="#ppt_w"/>
                                          </p:val>
                                        </p:tav>
                                      </p:tavLst>
                                    </p:anim>
                                    <p:anim calcmode="lin" valueType="num">
                                      <p:cBhvr>
                                        <p:cTn id="16" dur="500" fill="hold"/>
                                        <p:tgtEl>
                                          <p:spTgt spid="8"/>
                                        </p:tgtEl>
                                        <p:attrNameLst>
                                          <p:attrName>ppt_h</p:attrName>
                                        </p:attrNameLst>
                                      </p:cBhvr>
                                      <p:tavLst>
                                        <p:tav tm="0">
                                          <p:val>
                                            <p:fltVal val="0"/>
                                          </p:val>
                                        </p:tav>
                                        <p:tav tm="100000">
                                          <p:val>
                                            <p:strVal val="#ppt_h"/>
                                          </p:val>
                                        </p:tav>
                                      </p:tavLst>
                                    </p:anim>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762000" y="1853208"/>
            <a:ext cx="7776864" cy="4395192"/>
          </a:xfrm>
          <a:prstGeom prst="roundRect">
            <a:avLst/>
          </a:prstGeom>
          <a:solidFill>
            <a:schemeClr val="accent6">
              <a:lumMod val="40000"/>
              <a:lumOff val="60000"/>
            </a:schemeClr>
          </a:solidFill>
        </p:spPr>
        <p:style>
          <a:lnRef idx="3">
            <a:schemeClr val="lt1"/>
          </a:lnRef>
          <a:fillRef idx="1">
            <a:schemeClr val="accent5"/>
          </a:fillRef>
          <a:effectRef idx="1">
            <a:schemeClr val="accent5"/>
          </a:effectRef>
          <a:fontRef idx="minor">
            <a:schemeClr val="lt1"/>
          </a:fontRef>
        </p:style>
        <p:txBody>
          <a:bodyPr anchor="ctr">
            <a:sp3d extrusionH="57150">
              <a:bevelT w="38100" h="38100"/>
            </a:sp3d>
          </a:bodyPr>
          <a:lstStyle>
            <a:lvl1pPr marL="285750" indent="-2857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fontAlgn="base" hangingPunct="1">
              <a:spcBef>
                <a:spcPct val="0"/>
              </a:spcBef>
              <a:spcAft>
                <a:spcPct val="0"/>
              </a:spcAft>
              <a:buFont typeface="Wingdings" pitchFamily="2" charset="2"/>
              <a:buChar char="v"/>
              <a:defRPr/>
            </a:pPr>
            <a:r>
              <a:rPr lang="el-GR" sz="2000" dirty="0" smtClean="0">
                <a:solidFill>
                  <a:srgbClr val="002776"/>
                </a:solidFill>
                <a:latin typeface="Constantia" pitchFamily="18" charset="0"/>
              </a:rPr>
              <a:t>Υποστήριξη ιστοσελίδας του τμήματος της Πληροφορικής σε κινητές συσκευές</a:t>
            </a:r>
            <a:r>
              <a:rPr lang="en-US" sz="2000" dirty="0" smtClean="0">
                <a:solidFill>
                  <a:srgbClr val="002776"/>
                </a:solidFill>
                <a:latin typeface="Constantia" pitchFamily="18" charset="0"/>
              </a:rPr>
              <a:t>.</a:t>
            </a:r>
            <a:endParaRPr lang="el-GR" sz="2000" dirty="0" smtClean="0">
              <a:solidFill>
                <a:srgbClr val="002776"/>
              </a:solidFill>
              <a:latin typeface="Constantia" pitchFamily="18" charset="0"/>
            </a:endParaRPr>
          </a:p>
          <a:p>
            <a:pPr algn="just" eaLnBrk="1" fontAlgn="base" hangingPunct="1">
              <a:spcBef>
                <a:spcPct val="0"/>
              </a:spcBef>
              <a:spcAft>
                <a:spcPct val="0"/>
              </a:spcAft>
              <a:buFont typeface="Wingdings" pitchFamily="2" charset="2"/>
              <a:buChar char="v"/>
              <a:defRPr/>
            </a:pPr>
            <a:endParaRPr lang="en-US" sz="2000" dirty="0" smtClean="0">
              <a:solidFill>
                <a:srgbClr val="002776"/>
              </a:solidFill>
              <a:latin typeface="Constantia" pitchFamily="18" charset="0"/>
            </a:endParaRPr>
          </a:p>
          <a:p>
            <a:pPr marL="0" indent="0" algn="just" eaLnBrk="1" fontAlgn="base" hangingPunct="1">
              <a:spcBef>
                <a:spcPct val="0"/>
              </a:spcBef>
              <a:spcAft>
                <a:spcPct val="0"/>
              </a:spcAft>
              <a:defRPr/>
            </a:pPr>
            <a:endParaRPr lang="el-GR" sz="2000" dirty="0" smtClean="0">
              <a:solidFill>
                <a:srgbClr val="002776"/>
              </a:solidFill>
              <a:latin typeface="Constantia" pitchFamily="18" charset="0"/>
            </a:endParaRPr>
          </a:p>
          <a:p>
            <a:pPr algn="just" eaLnBrk="1" fontAlgn="base" hangingPunct="1">
              <a:spcBef>
                <a:spcPct val="0"/>
              </a:spcBef>
              <a:spcAft>
                <a:spcPct val="0"/>
              </a:spcAft>
              <a:buFont typeface="Wingdings" pitchFamily="2" charset="2"/>
              <a:buChar char="v"/>
              <a:defRPr/>
            </a:pPr>
            <a:r>
              <a:rPr lang="el-GR" sz="2000" dirty="0" smtClean="0">
                <a:solidFill>
                  <a:srgbClr val="002776"/>
                </a:solidFill>
                <a:latin typeface="Constantia" pitchFamily="18" charset="0"/>
              </a:rPr>
              <a:t>Διεπαφή κατάλληλη για κινητές συσκευές</a:t>
            </a:r>
            <a:r>
              <a:rPr lang="en-US" sz="2000" dirty="0" smtClean="0">
                <a:solidFill>
                  <a:srgbClr val="002776"/>
                </a:solidFill>
                <a:latin typeface="Constantia" pitchFamily="18" charset="0"/>
              </a:rPr>
              <a:t>.</a:t>
            </a:r>
            <a:endParaRPr lang="el-GR" sz="2000" dirty="0" smtClean="0">
              <a:solidFill>
                <a:srgbClr val="002776"/>
              </a:solidFill>
              <a:latin typeface="Constantia" pitchFamily="18" charset="0"/>
            </a:endParaRPr>
          </a:p>
          <a:p>
            <a:pPr marL="0" indent="0" algn="just" eaLnBrk="1" fontAlgn="base" hangingPunct="1">
              <a:spcBef>
                <a:spcPct val="0"/>
              </a:spcBef>
              <a:spcAft>
                <a:spcPct val="0"/>
              </a:spcAft>
              <a:defRPr/>
            </a:pPr>
            <a:endParaRPr lang="en-US" sz="2000" dirty="0" smtClean="0">
              <a:solidFill>
                <a:srgbClr val="002776"/>
              </a:solidFill>
              <a:latin typeface="Constantia" pitchFamily="18" charset="0"/>
            </a:endParaRPr>
          </a:p>
          <a:p>
            <a:pPr marL="0" indent="0" algn="just" eaLnBrk="1" fontAlgn="base" hangingPunct="1">
              <a:spcBef>
                <a:spcPct val="0"/>
              </a:spcBef>
              <a:spcAft>
                <a:spcPct val="0"/>
              </a:spcAft>
              <a:defRPr/>
            </a:pPr>
            <a:endParaRPr lang="el-GR" sz="2000" dirty="0" smtClean="0">
              <a:solidFill>
                <a:srgbClr val="002776"/>
              </a:solidFill>
              <a:latin typeface="Constantia" pitchFamily="18" charset="0"/>
            </a:endParaRPr>
          </a:p>
          <a:p>
            <a:pPr marL="285750" lvl="1" algn="just" eaLnBrk="1" fontAlgn="base" hangingPunct="1">
              <a:spcBef>
                <a:spcPct val="0"/>
              </a:spcBef>
              <a:spcAft>
                <a:spcPct val="0"/>
              </a:spcAft>
              <a:buFont typeface="Wingdings" pitchFamily="2" charset="2"/>
              <a:buChar char="v"/>
              <a:defRPr/>
            </a:pPr>
            <a:r>
              <a:rPr lang="en-US" sz="2000" dirty="0">
                <a:solidFill>
                  <a:srgbClr val="002776"/>
                </a:solidFill>
                <a:latin typeface="Constantia" pitchFamily="18" charset="0"/>
              </a:rPr>
              <a:t>Login/Logout </a:t>
            </a:r>
            <a:r>
              <a:rPr lang="el-GR" sz="2000" dirty="0">
                <a:solidFill>
                  <a:srgbClr val="002776"/>
                </a:solidFill>
                <a:latin typeface="Constantia" pitchFamily="18" charset="0"/>
              </a:rPr>
              <a:t>εξουσιοδοτημένου προσωπικού (γραμματεία</a:t>
            </a:r>
            <a:r>
              <a:rPr lang="el-GR" sz="2000" dirty="0" smtClean="0">
                <a:solidFill>
                  <a:srgbClr val="002776"/>
                </a:solidFill>
                <a:latin typeface="Constantia" pitchFamily="18" charset="0"/>
              </a:rPr>
              <a:t>)</a:t>
            </a:r>
            <a:r>
              <a:rPr lang="en-US" sz="2000" dirty="0" smtClean="0">
                <a:solidFill>
                  <a:srgbClr val="002776"/>
                </a:solidFill>
                <a:latin typeface="Constantia" pitchFamily="18" charset="0"/>
              </a:rPr>
              <a:t>.</a:t>
            </a:r>
            <a:endParaRPr lang="el-GR" sz="2000" dirty="0">
              <a:solidFill>
                <a:srgbClr val="002776"/>
              </a:solidFill>
              <a:latin typeface="Constantia" pitchFamily="18" charset="0"/>
            </a:endParaRPr>
          </a:p>
          <a:p>
            <a:pPr algn="just" eaLnBrk="1" fontAlgn="base" hangingPunct="1">
              <a:spcBef>
                <a:spcPct val="0"/>
              </a:spcBef>
              <a:spcAft>
                <a:spcPct val="0"/>
              </a:spcAft>
              <a:buFont typeface="Wingdings" pitchFamily="2" charset="2"/>
              <a:buChar char="v"/>
              <a:defRPr/>
            </a:pPr>
            <a:endParaRPr lang="en-US" sz="2000" dirty="0" smtClean="0">
              <a:solidFill>
                <a:srgbClr val="002776"/>
              </a:solidFill>
              <a:latin typeface="Constantia" pitchFamily="18" charset="0"/>
            </a:endParaRPr>
          </a:p>
          <a:p>
            <a:pPr marL="0" indent="0" algn="just" eaLnBrk="1" fontAlgn="base" hangingPunct="1">
              <a:spcBef>
                <a:spcPct val="0"/>
              </a:spcBef>
              <a:spcAft>
                <a:spcPct val="0"/>
              </a:spcAft>
              <a:defRPr/>
            </a:pPr>
            <a:endParaRPr lang="el-GR" sz="2000" dirty="0" smtClean="0">
              <a:solidFill>
                <a:srgbClr val="002776"/>
              </a:solidFill>
              <a:latin typeface="Constantia" pitchFamily="18" charset="0"/>
            </a:endParaRPr>
          </a:p>
          <a:p>
            <a:pPr algn="just" eaLnBrk="1" fontAlgn="base" hangingPunct="1">
              <a:spcBef>
                <a:spcPct val="0"/>
              </a:spcBef>
              <a:spcAft>
                <a:spcPct val="0"/>
              </a:spcAft>
              <a:buFont typeface="Wingdings" pitchFamily="2" charset="2"/>
              <a:buChar char="v"/>
              <a:defRPr/>
            </a:pPr>
            <a:r>
              <a:rPr lang="el-GR" sz="2000" dirty="0" smtClean="0">
                <a:solidFill>
                  <a:srgbClr val="002776"/>
                </a:solidFill>
                <a:latin typeface="Constantia" pitchFamily="18" charset="0"/>
              </a:rPr>
              <a:t>Ενημέρωση και καθοδήγηση φοιτητών ανάλογα με το ιστορικό τους στο πανεπιστήμιο. </a:t>
            </a:r>
          </a:p>
        </p:txBody>
      </p:sp>
      <p:grpSp>
        <p:nvGrpSpPr>
          <p:cNvPr id="2" name="Group 6"/>
          <p:cNvGrpSpPr>
            <a:grpSpLocks/>
          </p:cNvGrpSpPr>
          <p:nvPr/>
        </p:nvGrpSpPr>
        <p:grpSpPr bwMode="auto">
          <a:xfrm>
            <a:off x="323850" y="465435"/>
            <a:ext cx="8064500" cy="1439565"/>
            <a:chOff x="323528" y="260461"/>
            <a:chExt cx="8064896" cy="1440347"/>
          </a:xfrm>
        </p:grpSpPr>
        <p:grpSp>
          <p:nvGrpSpPr>
            <p:cNvPr id="18436" name="Group 1"/>
            <p:cNvGrpSpPr>
              <a:grpSpLocks/>
            </p:cNvGrpSpPr>
            <p:nvPr/>
          </p:nvGrpSpPr>
          <p:grpSpPr bwMode="auto">
            <a:xfrm>
              <a:off x="899592" y="260461"/>
              <a:ext cx="7488832" cy="1368300"/>
              <a:chOff x="928662" y="256220"/>
              <a:chExt cx="7429552" cy="1549908"/>
            </a:xfrm>
          </p:grpSpPr>
          <p:sp>
            <p:nvSpPr>
              <p:cNvPr id="5" name="Curved Down Ribbon 4"/>
              <p:cNvSpPr/>
              <p:nvPr/>
            </p:nvSpPr>
            <p:spPr>
              <a:xfrm>
                <a:off x="928662" y="256220"/>
                <a:ext cx="7429552" cy="1214438"/>
              </a:xfrm>
              <a:prstGeom prst="ellipseRibbon">
                <a:avLst>
                  <a:gd name="adj1" fmla="val 25000"/>
                  <a:gd name="adj2" fmla="val 71118"/>
                  <a:gd name="adj3" fmla="val 12500"/>
                </a:avLst>
              </a:prstGeom>
              <a:ln>
                <a:solidFill>
                  <a:schemeClr val="accent6">
                    <a:lumMod val="60000"/>
                    <a:lumOff val="40000"/>
                  </a:schemeClr>
                </a:solidFill>
              </a:ln>
              <a:effectLst>
                <a:glow rad="228600">
                  <a:schemeClr val="accent6">
                    <a:satMod val="175000"/>
                    <a:alpha val="40000"/>
                  </a:schemeClr>
                </a:glow>
              </a:effectLst>
            </p:spPr>
            <p:style>
              <a:lnRef idx="2">
                <a:schemeClr val="accent5"/>
              </a:lnRef>
              <a:fillRef idx="1">
                <a:schemeClr val="lt1"/>
              </a:fillRef>
              <a:effectRef idx="0">
                <a:schemeClr val="accent5"/>
              </a:effectRef>
              <a:fontRef idx="minor">
                <a:schemeClr val="dk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el-GR" sz="3200" smtClean="0">
                  <a:solidFill>
                    <a:prstClr val="black"/>
                  </a:solidFill>
                  <a:effectLst>
                    <a:outerShdw blurRad="38100" dist="38100" dir="2700000" algn="tl">
                      <a:srgbClr val="FFFFFF"/>
                    </a:outerShdw>
                  </a:effectLst>
                  <a:latin typeface="CAMPBELL" pitchFamily="2" charset="0"/>
                </a:endParaRPr>
              </a:p>
            </p:txBody>
          </p:sp>
          <p:sp>
            <p:nvSpPr>
              <p:cNvPr id="6" name="Rectangle 5"/>
              <p:cNvSpPr/>
              <p:nvPr/>
            </p:nvSpPr>
            <p:spPr>
              <a:xfrm>
                <a:off x="2201496" y="724821"/>
                <a:ext cx="4799058" cy="1081307"/>
              </a:xfrm>
              <a:prstGeom prst="rect">
                <a:avLst/>
              </a:prstGeom>
            </p:spPr>
            <p:txBody>
              <a:bodyPr>
                <a:spAutoFit/>
              </a:bodyPr>
              <a:lstStyle/>
              <a:p>
                <a:pPr algn="ctr" fontAlgn="base">
                  <a:spcBef>
                    <a:spcPct val="0"/>
                  </a:spcBef>
                  <a:spcAft>
                    <a:spcPct val="0"/>
                  </a:spcAft>
                </a:pPr>
                <a:r>
                  <a:rPr lang="el-GR" sz="2800" b="1" dirty="0">
                    <a:solidFill>
                      <a:srgbClr val="002776"/>
                    </a:solidFill>
                    <a:effectLst>
                      <a:outerShdw blurRad="38100" dist="38100" dir="2700000" algn="tl">
                        <a:srgbClr val="FFFFFF"/>
                      </a:outerShdw>
                    </a:effectLst>
                    <a:latin typeface="CAMPBELL" pitchFamily="2" charset="0"/>
                    <a:ea typeface="ＭＳ Ｐゴシック" charset="-128"/>
                  </a:rPr>
                  <a:t>Λειτουργικότητα Συστήματος</a:t>
                </a:r>
              </a:p>
            </p:txBody>
          </p:sp>
        </p:grpSp>
        <p:pic>
          <p:nvPicPr>
            <p:cNvPr id="1843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563106"/>
              <a:ext cx="1112069" cy="1137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3156234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53" presetClass="entr" presetSubtype="16"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500" fill="hold"/>
                                        <p:tgtEl>
                                          <p:spTgt spid="3"/>
                                        </p:tgtEl>
                                        <p:attrNameLst>
                                          <p:attrName>ppt_w</p:attrName>
                                        </p:attrNameLst>
                                      </p:cBhvr>
                                      <p:tavLst>
                                        <p:tav tm="0">
                                          <p:val>
                                            <p:fltVal val="0"/>
                                          </p:val>
                                        </p:tav>
                                        <p:tav tm="100000">
                                          <p:val>
                                            <p:strVal val="#ppt_w"/>
                                          </p:val>
                                        </p:tav>
                                      </p:tavLst>
                                    </p:anim>
                                    <p:anim calcmode="lin" valueType="num">
                                      <p:cBhvr>
                                        <p:cTn id="16" dur="500" fill="hold"/>
                                        <p:tgtEl>
                                          <p:spTgt spid="3"/>
                                        </p:tgtEl>
                                        <p:attrNameLst>
                                          <p:attrName>ppt_h</p:attrName>
                                        </p:attrNameLst>
                                      </p:cBhvr>
                                      <p:tavLst>
                                        <p:tav tm="0">
                                          <p:val>
                                            <p:fltVal val="0"/>
                                          </p:val>
                                        </p:tav>
                                        <p:tav tm="100000">
                                          <p:val>
                                            <p:strVal val="#ppt_h"/>
                                          </p:val>
                                        </p:tav>
                                      </p:tavLst>
                                    </p:anim>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762000" y="1447800"/>
            <a:ext cx="7776864" cy="4915204"/>
          </a:xfrm>
          <a:prstGeom prst="roundRect">
            <a:avLst/>
          </a:prstGeom>
          <a:solidFill>
            <a:schemeClr val="accent6">
              <a:lumMod val="40000"/>
              <a:lumOff val="60000"/>
            </a:schemeClr>
          </a:solidFill>
        </p:spPr>
        <p:style>
          <a:lnRef idx="3">
            <a:schemeClr val="lt1"/>
          </a:lnRef>
          <a:fillRef idx="1">
            <a:schemeClr val="accent5"/>
          </a:fillRef>
          <a:effectRef idx="1">
            <a:schemeClr val="accent5"/>
          </a:effectRef>
          <a:fontRef idx="minor">
            <a:schemeClr val="lt1"/>
          </a:fontRef>
        </p:style>
        <p:txBody>
          <a:bodyPr anchor="ctr">
            <a:sp3d extrusionH="57150">
              <a:bevelT w="38100" h="38100"/>
            </a:sp3d>
          </a:bodyPr>
          <a:lstStyle>
            <a:lvl1pPr marL="285750" indent="-2857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fontAlgn="base">
              <a:spcBef>
                <a:spcPct val="0"/>
              </a:spcBef>
              <a:spcAft>
                <a:spcPct val="0"/>
              </a:spcAft>
              <a:buFont typeface="Wingdings" charset="2"/>
              <a:buChar char="v"/>
              <a:defRPr/>
            </a:pPr>
            <a:endParaRPr lang="el-GR" sz="2000" b="1" dirty="0" smtClean="0">
              <a:solidFill>
                <a:srgbClr val="002776"/>
              </a:solidFill>
              <a:latin typeface="Constantia"/>
            </a:endParaRPr>
          </a:p>
          <a:p>
            <a:pPr algn="just" fontAlgn="base">
              <a:spcBef>
                <a:spcPct val="0"/>
              </a:spcBef>
              <a:spcAft>
                <a:spcPct val="0"/>
              </a:spcAft>
              <a:buFont typeface="Wingdings" charset="2"/>
              <a:buChar char="v"/>
              <a:defRPr/>
            </a:pPr>
            <a:r>
              <a:rPr lang="el-GR" sz="2000" b="1" dirty="0" smtClean="0">
                <a:solidFill>
                  <a:srgbClr val="002776"/>
                </a:solidFill>
                <a:latin typeface="Constantia"/>
              </a:rPr>
              <a:t>Βασικές Λειτουργίες Βάσης δεδομένων:</a:t>
            </a:r>
            <a:endParaRPr lang="en-US" sz="2000" b="1" dirty="0" smtClean="0">
              <a:solidFill>
                <a:srgbClr val="002776"/>
              </a:solidFill>
              <a:latin typeface="Constantia"/>
            </a:endParaRPr>
          </a:p>
          <a:p>
            <a:pPr marL="0" indent="0" algn="just" fontAlgn="base">
              <a:spcBef>
                <a:spcPct val="0"/>
              </a:spcBef>
              <a:spcAft>
                <a:spcPct val="0"/>
              </a:spcAft>
              <a:defRPr/>
            </a:pPr>
            <a:endParaRPr lang="en-US" sz="2000" dirty="0" smtClean="0">
              <a:solidFill>
                <a:srgbClr val="002776"/>
              </a:solidFill>
              <a:latin typeface="Constantia"/>
            </a:endParaRPr>
          </a:p>
          <a:p>
            <a:pPr marL="628650" lvl="1" algn="just" fontAlgn="base">
              <a:spcBef>
                <a:spcPct val="0"/>
              </a:spcBef>
              <a:spcAft>
                <a:spcPct val="0"/>
              </a:spcAft>
              <a:buFont typeface="Wingdings" pitchFamily="2" charset="2"/>
              <a:buChar char="Ø"/>
              <a:defRPr/>
            </a:pPr>
            <a:r>
              <a:rPr lang="el-GR" sz="2000" dirty="0">
                <a:solidFill>
                  <a:srgbClr val="002776"/>
                </a:solidFill>
                <a:latin typeface="Constantia"/>
              </a:rPr>
              <a:t>Ε</a:t>
            </a:r>
            <a:r>
              <a:rPr lang="el-GR" sz="2000" dirty="0" smtClean="0">
                <a:solidFill>
                  <a:srgbClr val="002776"/>
                </a:solidFill>
                <a:latin typeface="Constantia"/>
              </a:rPr>
              <a:t>νημερώνει το φοιτητή ανάλογα με το πόσα μαθήματα έχει περάσει και με βάσει την κατεύθυνση του, πόσα και τι τύπου (ελεύθερες, περιορισμένες) μαθήματα του υπολείπονται για να ολοκληρώσει τις σπουδές του. </a:t>
            </a:r>
            <a:endParaRPr lang="en-US" sz="2000" dirty="0" smtClean="0">
              <a:solidFill>
                <a:srgbClr val="002776"/>
              </a:solidFill>
              <a:latin typeface="Constantia"/>
            </a:endParaRPr>
          </a:p>
          <a:p>
            <a:pPr marL="628650" lvl="1" algn="just" fontAlgn="base">
              <a:spcBef>
                <a:spcPct val="0"/>
              </a:spcBef>
              <a:spcAft>
                <a:spcPct val="0"/>
              </a:spcAft>
              <a:buFont typeface="Wingdings" pitchFamily="2" charset="2"/>
              <a:buChar char="Ø"/>
              <a:defRPr/>
            </a:pPr>
            <a:r>
              <a:rPr lang="el-GR" sz="2000" dirty="0">
                <a:solidFill>
                  <a:srgbClr val="002776"/>
                </a:solidFill>
                <a:latin typeface="Constantia"/>
              </a:rPr>
              <a:t>Ε</a:t>
            </a:r>
            <a:r>
              <a:rPr lang="el-GR" sz="2000" dirty="0" smtClean="0">
                <a:solidFill>
                  <a:srgbClr val="002776"/>
                </a:solidFill>
                <a:latin typeface="Constantia"/>
              </a:rPr>
              <a:t>ισηγείται στο φοιτητή,  λαμβάνοντας υπόψη την κατεύθυνση που ακολουθεί και τις επιδόσεις του, κατάλληλο καθηγητή για εκπόνηση της διπλωματικής του εργασίας.</a:t>
            </a:r>
            <a:endParaRPr lang="en-US" sz="2000" dirty="0" smtClean="0">
              <a:solidFill>
                <a:srgbClr val="002776"/>
              </a:solidFill>
              <a:latin typeface="Constantia"/>
            </a:endParaRPr>
          </a:p>
          <a:p>
            <a:pPr marL="628650" lvl="1" algn="just" fontAlgn="base">
              <a:spcBef>
                <a:spcPct val="0"/>
              </a:spcBef>
              <a:spcAft>
                <a:spcPct val="0"/>
              </a:spcAft>
              <a:buFont typeface="Wingdings" pitchFamily="2" charset="2"/>
              <a:buChar char="Ø"/>
              <a:defRPr/>
            </a:pPr>
            <a:r>
              <a:rPr lang="el-GR" sz="2000" dirty="0">
                <a:solidFill>
                  <a:srgbClr val="002776"/>
                </a:solidFill>
                <a:latin typeface="Constantia"/>
              </a:rPr>
              <a:t>Ε</a:t>
            </a:r>
            <a:r>
              <a:rPr lang="el-GR" sz="2000" dirty="0" smtClean="0">
                <a:solidFill>
                  <a:srgbClr val="002776"/>
                </a:solidFill>
                <a:latin typeface="Constantia"/>
              </a:rPr>
              <a:t>νημερώνει τον φοιτητή για τον αριθμό των πιστωτικών μονάδων που του υπολείπεται ώστε να μπορέσει να  αποφοιτήσει.</a:t>
            </a:r>
            <a:endParaRPr lang="en-US" sz="2000" dirty="0" smtClean="0">
              <a:solidFill>
                <a:srgbClr val="002776"/>
              </a:solidFill>
              <a:latin typeface="Constantia"/>
            </a:endParaRPr>
          </a:p>
          <a:p>
            <a:pPr marL="628650" lvl="1" algn="just" fontAlgn="base">
              <a:spcBef>
                <a:spcPct val="0"/>
              </a:spcBef>
              <a:spcAft>
                <a:spcPct val="0"/>
              </a:spcAft>
              <a:buFont typeface="Wingdings" pitchFamily="2" charset="2"/>
              <a:buChar char="Ø"/>
              <a:defRPr/>
            </a:pPr>
            <a:r>
              <a:rPr lang="el-GR" sz="2000" dirty="0" smtClean="0">
                <a:solidFill>
                  <a:srgbClr val="002776"/>
                </a:solidFill>
                <a:latin typeface="Constantia"/>
              </a:rPr>
              <a:t>Εισαγωγή, διόρθωση-ενημέρωση στοιχείων φοιτητή και ιστορικού μαθημάτων που παρακολούθησε, μόνο από εξουσιοδοτημένα άτομα (π.χ. γραμματεία).</a:t>
            </a:r>
            <a:endParaRPr lang="en-US" sz="2000" dirty="0" smtClean="0">
              <a:solidFill>
                <a:srgbClr val="002776"/>
              </a:solidFill>
              <a:latin typeface="Constantia"/>
            </a:endParaRPr>
          </a:p>
          <a:p>
            <a:pPr eaLnBrk="1" fontAlgn="base" hangingPunct="1">
              <a:spcBef>
                <a:spcPct val="0"/>
              </a:spcBef>
              <a:spcAft>
                <a:spcPct val="0"/>
              </a:spcAft>
              <a:buFont typeface="Wingdings" pitchFamily="2" charset="2"/>
              <a:buChar char="v"/>
              <a:defRPr/>
            </a:pPr>
            <a:endParaRPr lang="el-GR" b="1" dirty="0" smtClean="0">
              <a:solidFill>
                <a:srgbClr val="002776"/>
              </a:solidFill>
              <a:latin typeface="Constantia" pitchFamily="18" charset="0"/>
            </a:endParaRPr>
          </a:p>
        </p:txBody>
      </p:sp>
      <p:grpSp>
        <p:nvGrpSpPr>
          <p:cNvPr id="2" name="Group 6"/>
          <p:cNvGrpSpPr>
            <a:grpSpLocks/>
          </p:cNvGrpSpPr>
          <p:nvPr/>
        </p:nvGrpSpPr>
        <p:grpSpPr bwMode="auto">
          <a:xfrm>
            <a:off x="323850" y="412750"/>
            <a:ext cx="8064500" cy="1071555"/>
            <a:chOff x="323528" y="412646"/>
            <a:chExt cx="8064896" cy="1360804"/>
          </a:xfrm>
        </p:grpSpPr>
        <p:grpSp>
          <p:nvGrpSpPr>
            <p:cNvPr id="20484" name="Group 1"/>
            <p:cNvGrpSpPr>
              <a:grpSpLocks/>
            </p:cNvGrpSpPr>
            <p:nvPr/>
          </p:nvGrpSpPr>
          <p:grpSpPr bwMode="auto">
            <a:xfrm>
              <a:off x="899592" y="412646"/>
              <a:ext cx="7488832" cy="1360804"/>
              <a:chOff x="928662" y="428604"/>
              <a:chExt cx="7429552" cy="1541419"/>
            </a:xfrm>
          </p:grpSpPr>
          <p:sp>
            <p:nvSpPr>
              <p:cNvPr id="5" name="Curved Down Ribbon 4"/>
              <p:cNvSpPr/>
              <p:nvPr/>
            </p:nvSpPr>
            <p:spPr>
              <a:xfrm>
                <a:off x="928662" y="428604"/>
                <a:ext cx="7429552" cy="1214438"/>
              </a:xfrm>
              <a:prstGeom prst="ellipseRibbon">
                <a:avLst>
                  <a:gd name="adj1" fmla="val 25000"/>
                  <a:gd name="adj2" fmla="val 71118"/>
                  <a:gd name="adj3" fmla="val 12500"/>
                </a:avLst>
              </a:prstGeom>
              <a:ln>
                <a:solidFill>
                  <a:schemeClr val="accent6">
                    <a:lumMod val="60000"/>
                    <a:lumOff val="40000"/>
                  </a:schemeClr>
                </a:solidFill>
              </a:ln>
              <a:effectLst>
                <a:glow rad="228600">
                  <a:schemeClr val="accent6">
                    <a:satMod val="175000"/>
                    <a:alpha val="40000"/>
                  </a:schemeClr>
                </a:glow>
              </a:effectLst>
            </p:spPr>
            <p:style>
              <a:lnRef idx="2">
                <a:schemeClr val="accent5"/>
              </a:lnRef>
              <a:fillRef idx="1">
                <a:schemeClr val="lt1"/>
              </a:fillRef>
              <a:effectRef idx="0">
                <a:schemeClr val="accent5"/>
              </a:effectRef>
              <a:fontRef idx="minor">
                <a:schemeClr val="dk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el-GR" sz="3200" smtClean="0">
                  <a:solidFill>
                    <a:prstClr val="black"/>
                  </a:solidFill>
                  <a:effectLst>
                    <a:outerShdw blurRad="38100" dist="38100" dir="2700000" algn="tl">
                      <a:srgbClr val="FFFFFF"/>
                    </a:outerShdw>
                  </a:effectLst>
                  <a:latin typeface="CAMPBELL" pitchFamily="2" charset="0"/>
                </a:endParaRPr>
              </a:p>
            </p:txBody>
          </p:sp>
          <p:sp>
            <p:nvSpPr>
              <p:cNvPr id="6" name="Rectangle 5"/>
              <p:cNvSpPr/>
              <p:nvPr/>
            </p:nvSpPr>
            <p:spPr>
              <a:xfrm>
                <a:off x="2201496" y="888716"/>
                <a:ext cx="4799058" cy="1081307"/>
              </a:xfrm>
              <a:prstGeom prst="rect">
                <a:avLst/>
              </a:prstGeom>
            </p:spPr>
            <p:txBody>
              <a:bodyPr>
                <a:spAutoFit/>
              </a:bodyPr>
              <a:lstStyle/>
              <a:p>
                <a:pPr algn="ctr" fontAlgn="base">
                  <a:spcBef>
                    <a:spcPct val="0"/>
                  </a:spcBef>
                  <a:spcAft>
                    <a:spcPct val="0"/>
                  </a:spcAft>
                </a:pPr>
                <a:r>
                  <a:rPr lang="el-GR" sz="2800" b="1" dirty="0">
                    <a:solidFill>
                      <a:srgbClr val="002776"/>
                    </a:solidFill>
                    <a:effectLst>
                      <a:outerShdw blurRad="38100" dist="38100" dir="2700000" algn="tl">
                        <a:srgbClr val="FFFFFF"/>
                      </a:outerShdw>
                    </a:effectLst>
                    <a:latin typeface="CAMPBELL" pitchFamily="2" charset="0"/>
                    <a:ea typeface="ＭＳ Ｐゴシック" charset="-128"/>
                  </a:rPr>
                  <a:t>Λειτουργικότητα Συστήματος</a:t>
                </a:r>
              </a:p>
            </p:txBody>
          </p:sp>
        </p:grpSp>
        <p:pic>
          <p:nvPicPr>
            <p:cNvPr id="2048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563106"/>
              <a:ext cx="1112069" cy="1137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7997477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53" presetClass="entr" presetSubtype="16"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500" fill="hold"/>
                                        <p:tgtEl>
                                          <p:spTgt spid="3"/>
                                        </p:tgtEl>
                                        <p:attrNameLst>
                                          <p:attrName>ppt_w</p:attrName>
                                        </p:attrNameLst>
                                      </p:cBhvr>
                                      <p:tavLst>
                                        <p:tav tm="0">
                                          <p:val>
                                            <p:fltVal val="0"/>
                                          </p:val>
                                        </p:tav>
                                        <p:tav tm="100000">
                                          <p:val>
                                            <p:strVal val="#ppt_w"/>
                                          </p:val>
                                        </p:tav>
                                      </p:tavLst>
                                    </p:anim>
                                    <p:anim calcmode="lin" valueType="num">
                                      <p:cBhvr>
                                        <p:cTn id="16" dur="500" fill="hold"/>
                                        <p:tgtEl>
                                          <p:spTgt spid="3"/>
                                        </p:tgtEl>
                                        <p:attrNameLst>
                                          <p:attrName>ppt_h</p:attrName>
                                        </p:attrNameLst>
                                      </p:cBhvr>
                                      <p:tavLst>
                                        <p:tav tm="0">
                                          <p:val>
                                            <p:fltVal val="0"/>
                                          </p:val>
                                        </p:tav>
                                        <p:tav tm="100000">
                                          <p:val>
                                            <p:strVal val="#ppt_h"/>
                                          </p:val>
                                        </p:tav>
                                      </p:tavLst>
                                    </p:anim>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5" name="Group 1024"/>
          <p:cNvGrpSpPr/>
          <p:nvPr/>
        </p:nvGrpSpPr>
        <p:grpSpPr>
          <a:xfrm>
            <a:off x="2057400" y="1857134"/>
            <a:ext cx="1828800" cy="4075184"/>
            <a:chOff x="2057400" y="1857134"/>
            <a:chExt cx="1828800" cy="4075184"/>
          </a:xfrm>
        </p:grpSpPr>
        <p:grpSp>
          <p:nvGrpSpPr>
            <p:cNvPr id="50" name="Group 49"/>
            <p:cNvGrpSpPr/>
            <p:nvPr/>
          </p:nvGrpSpPr>
          <p:grpSpPr>
            <a:xfrm>
              <a:off x="2057400" y="1857134"/>
              <a:ext cx="1828800" cy="4075184"/>
              <a:chOff x="2209800" y="1857134"/>
              <a:chExt cx="2040297" cy="4075184"/>
            </a:xfrm>
          </p:grpSpPr>
          <p:sp>
            <p:nvSpPr>
              <p:cNvPr id="19" name="Rectangle 18"/>
              <p:cNvSpPr/>
              <p:nvPr/>
            </p:nvSpPr>
            <p:spPr bwMode="auto">
              <a:xfrm rot="5400000">
                <a:off x="2707783" y="2197352"/>
                <a:ext cx="1076501" cy="396066"/>
              </a:xfrm>
              <a:prstGeom prst="rect">
                <a:avLst/>
              </a:prstGeom>
              <a:gradFill>
                <a:gsLst>
                  <a:gs pos="0">
                    <a:schemeClr val="accent6">
                      <a:lumMod val="20000"/>
                      <a:lumOff val="80000"/>
                    </a:schemeClr>
                  </a:gs>
                  <a:gs pos="50000">
                    <a:schemeClr val="accent6">
                      <a:lumMod val="40000"/>
                      <a:lumOff val="60000"/>
                    </a:schemeClr>
                  </a:gs>
                  <a:gs pos="100000">
                    <a:schemeClr val="accent5">
                      <a:lumMod val="40000"/>
                      <a:lumOff val="60000"/>
                    </a:schemeClr>
                  </a:gs>
                </a:gsLst>
                <a:lin ang="5400000" scaled="0"/>
              </a:gradFill>
              <a:scene3d>
                <a:camera prst="obliqueBottomLeft"/>
                <a:lightRig rig="soft" dir="t">
                  <a:rot lat="0" lon="0" rev="18000000"/>
                </a:lightRig>
              </a:scene3d>
              <a:sp3d prstMaterial="dkEdge">
                <a:bevelT w="73660" h="44450" prst="angle"/>
              </a:sp3d>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l-GR"/>
              </a:p>
            </p:txBody>
          </p:sp>
          <p:grpSp>
            <p:nvGrpSpPr>
              <p:cNvPr id="25" name="Group 44"/>
              <p:cNvGrpSpPr>
                <a:grpSpLocks/>
              </p:cNvGrpSpPr>
              <p:nvPr/>
            </p:nvGrpSpPr>
            <p:grpSpPr bwMode="auto">
              <a:xfrm>
                <a:off x="2209800" y="2286000"/>
                <a:ext cx="2040297" cy="3646318"/>
                <a:chOff x="2404615" y="2755465"/>
                <a:chExt cx="2088624" cy="3623491"/>
              </a:xfrm>
            </p:grpSpPr>
            <p:grpSp>
              <p:nvGrpSpPr>
                <p:cNvPr id="26" name="Group 38"/>
                <p:cNvGrpSpPr>
                  <a:grpSpLocks/>
                </p:cNvGrpSpPr>
                <p:nvPr/>
              </p:nvGrpSpPr>
              <p:grpSpPr bwMode="auto">
                <a:xfrm>
                  <a:off x="2492740" y="3498727"/>
                  <a:ext cx="2000499" cy="2880229"/>
                  <a:chOff x="4262580" y="1195023"/>
                  <a:chExt cx="1857098" cy="1869680"/>
                </a:xfrm>
              </p:grpSpPr>
              <p:sp>
                <p:nvSpPr>
                  <p:cNvPr id="30" name="Rectangle 29"/>
                  <p:cNvSpPr/>
                  <p:nvPr/>
                </p:nvSpPr>
                <p:spPr>
                  <a:xfrm>
                    <a:off x="4262580" y="1195023"/>
                    <a:ext cx="1857098" cy="1869680"/>
                  </a:xfrm>
                  <a:prstGeom prst="rect">
                    <a:avLst/>
                  </a:prstGeom>
                  <a:solidFill>
                    <a:schemeClr val="accent5">
                      <a:lumMod val="20000"/>
                      <a:lumOff val="80000"/>
                      <a:alpha val="90000"/>
                    </a:schemeClr>
                  </a:solidFill>
                  <a:ln>
                    <a:solidFill>
                      <a:schemeClr val="accent5"/>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lstStyle/>
                  <a:p>
                    <a:pPr algn="ctr">
                      <a:defRPr/>
                    </a:pPr>
                    <a:endParaRPr lang="el-GR" sz="2000" b="1" dirty="0">
                      <a:solidFill>
                        <a:schemeClr val="bg1"/>
                      </a:solidFill>
                      <a:effectLst>
                        <a:outerShdw blurRad="38100" dist="38100" dir="2700000" algn="tl">
                          <a:srgbClr val="000000">
                            <a:alpha val="43137"/>
                          </a:srgbClr>
                        </a:outerShdw>
                      </a:effectLst>
                      <a:latin typeface="Batang" pitchFamily="18" charset="-127"/>
                      <a:ea typeface="Batang" pitchFamily="18" charset="-127"/>
                    </a:endParaRPr>
                  </a:p>
                </p:txBody>
              </p:sp>
              <p:sp>
                <p:nvSpPr>
                  <p:cNvPr id="31" name="Rectangle 30"/>
                  <p:cNvSpPr/>
                  <p:nvPr/>
                </p:nvSpPr>
                <p:spPr>
                  <a:xfrm>
                    <a:off x="4262580" y="1195023"/>
                    <a:ext cx="1857098" cy="145051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76022" tIns="176022" rIns="234696" bIns="264033" spcCol="1270"/>
                  <a:lstStyle/>
                  <a:p>
                    <a:pPr marL="285750" lvl="1" indent="-285750" defTabSz="1466850">
                      <a:lnSpc>
                        <a:spcPct val="90000"/>
                      </a:lnSpc>
                      <a:spcAft>
                        <a:spcPct val="15000"/>
                      </a:spcAft>
                      <a:buFontTx/>
                      <a:buChar char="••"/>
                      <a:defRPr/>
                    </a:pPr>
                    <a:endParaRPr lang="el-GR" sz="3300"/>
                  </a:p>
                  <a:p>
                    <a:pPr marL="285750" lvl="1" indent="-285750" defTabSz="1466850">
                      <a:lnSpc>
                        <a:spcPct val="90000"/>
                      </a:lnSpc>
                      <a:spcAft>
                        <a:spcPct val="15000"/>
                      </a:spcAft>
                      <a:buFontTx/>
                      <a:buChar char="••"/>
                      <a:defRPr/>
                    </a:pPr>
                    <a:endParaRPr lang="el-GR" sz="3300"/>
                  </a:p>
                </p:txBody>
              </p:sp>
            </p:grpSp>
            <p:grpSp>
              <p:nvGrpSpPr>
                <p:cNvPr id="27" name="Group 41"/>
                <p:cNvGrpSpPr>
                  <a:grpSpLocks/>
                </p:cNvGrpSpPr>
                <p:nvPr/>
              </p:nvGrpSpPr>
              <p:grpSpPr bwMode="auto">
                <a:xfrm>
                  <a:off x="2404615" y="2755465"/>
                  <a:ext cx="2088232" cy="746024"/>
                  <a:chOff x="4187643" y="538319"/>
                  <a:chExt cx="1931670" cy="746024"/>
                </a:xfrm>
              </p:grpSpPr>
              <p:sp>
                <p:nvSpPr>
                  <p:cNvPr id="28" name="Rectangle 27"/>
                  <p:cNvSpPr/>
                  <p:nvPr/>
                </p:nvSpPr>
                <p:spPr>
                  <a:xfrm>
                    <a:off x="4254129" y="538777"/>
                    <a:ext cx="1865547" cy="744834"/>
                  </a:xfrm>
                  <a:prstGeom prst="rect">
                    <a:avLst/>
                  </a:prstGeom>
                  <a:solidFill>
                    <a:schemeClr val="accent6">
                      <a:lumMod val="40000"/>
                      <a:lumOff val="60000"/>
                    </a:schemeClr>
                  </a:solidFill>
                  <a:ln>
                    <a:solidFill>
                      <a:schemeClr val="accent6"/>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9" name="Rectangle 28"/>
                  <p:cNvSpPr/>
                  <p:nvPr/>
                </p:nvSpPr>
                <p:spPr>
                  <a:xfrm>
                    <a:off x="4187986" y="538777"/>
                    <a:ext cx="1931691" cy="744834"/>
                  </a:xfrm>
                  <a:prstGeom prst="rect">
                    <a:avLst/>
                  </a:prstGeom>
                </p:spPr>
                <p:style>
                  <a:lnRef idx="0">
                    <a:scrgbClr r="0" g="0" b="0"/>
                  </a:lnRef>
                  <a:fillRef idx="0">
                    <a:scrgbClr r="0" g="0" b="0"/>
                  </a:fillRef>
                  <a:effectRef idx="0">
                    <a:scrgbClr r="0" g="0" b="0"/>
                  </a:effectRef>
                  <a:fontRef idx="minor">
                    <a:schemeClr val="lt1"/>
                  </a:fontRef>
                </p:style>
                <p:txBody>
                  <a:bodyPr lIns="206248" tIns="117856" rIns="206248" bIns="117856" spcCol="1270" anchor="ctr"/>
                  <a:lstStyle/>
                  <a:p>
                    <a:pPr algn="ctr" defTabSz="1289050">
                      <a:lnSpc>
                        <a:spcPct val="90000"/>
                      </a:lnSpc>
                      <a:spcAft>
                        <a:spcPct val="35000"/>
                      </a:spcAft>
                      <a:defRPr/>
                    </a:pPr>
                    <a:endParaRPr lang="el-GR" sz="2900" b="1" dirty="0">
                      <a:solidFill>
                        <a:schemeClr val="bg1"/>
                      </a:solidFill>
                      <a:effectLst>
                        <a:outerShdw blurRad="38100" dist="38100" dir="2700000" algn="tl">
                          <a:srgbClr val="000000">
                            <a:alpha val="43137"/>
                          </a:srgbClr>
                        </a:outerShdw>
                      </a:effectLst>
                    </a:endParaRPr>
                  </a:p>
                </p:txBody>
              </p:sp>
            </p:grpSp>
          </p:grpSp>
          <p:pic>
            <p:nvPicPr>
              <p:cNvPr id="14" name="Picture 4" descr="C:\Users\user\Desktop\Stella_Aliki\Aliki\Selida_Mathiti\Pictures\Numbers 0049.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2881" y="2367051"/>
                <a:ext cx="614719" cy="604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286000" y="3048000"/>
                <a:ext cx="1927960" cy="1200329"/>
              </a:xfrm>
              <a:prstGeom prst="rect">
                <a:avLst/>
              </a:prstGeom>
            </p:spPr>
            <p:txBody>
              <a:bodyPr wrap="square">
                <a:spAutoFit/>
              </a:bodyPr>
              <a:lstStyle/>
              <a:p>
                <a:pPr algn="ctr"/>
                <a:endParaRPr lang="en-US" dirty="0">
                  <a:solidFill>
                    <a:schemeClr val="accent6"/>
                  </a:solidFill>
                </a:endParaRPr>
              </a:p>
              <a:p>
                <a:pPr algn="ctr"/>
                <a:endParaRPr lang="en-US" dirty="0" smtClean="0">
                  <a:solidFill>
                    <a:schemeClr val="accent6"/>
                  </a:solidFill>
                </a:endParaRPr>
              </a:p>
              <a:p>
                <a:pPr algn="ctr"/>
                <a:endParaRPr lang="en-US" dirty="0">
                  <a:solidFill>
                    <a:schemeClr val="accent6"/>
                  </a:solidFill>
                </a:endParaRPr>
              </a:p>
              <a:p>
                <a:pPr algn="ctr"/>
                <a:endParaRPr lang="el-GR" dirty="0">
                  <a:solidFill>
                    <a:schemeClr val="accent6"/>
                  </a:solidFill>
                </a:endParaRPr>
              </a:p>
            </p:txBody>
          </p:sp>
        </p:grpSp>
        <p:sp>
          <p:nvSpPr>
            <p:cNvPr id="63" name="Rectangle 62"/>
            <p:cNvSpPr/>
            <p:nvPr/>
          </p:nvSpPr>
          <p:spPr>
            <a:xfrm>
              <a:off x="2134562" y="3048000"/>
              <a:ext cx="1751638" cy="2031325"/>
            </a:xfrm>
            <a:prstGeom prst="rect">
              <a:avLst/>
            </a:prstGeom>
          </p:spPr>
          <p:txBody>
            <a:bodyPr wrap="square">
              <a:spAutoFit/>
            </a:bodyPr>
            <a:lstStyle/>
            <a:p>
              <a:pPr algn="ctr"/>
              <a:r>
                <a:rPr lang="el-GR" dirty="0" smtClean="0">
                  <a:solidFill>
                    <a:schemeClr val="accent6"/>
                  </a:solidFill>
                </a:rPr>
                <a:t>Εντοπισμός των διαθέσιμων εργαλείων για την υλοποίηση και των βέλτιστων από αυτά.</a:t>
              </a:r>
              <a:endParaRPr lang="en-US" dirty="0">
                <a:solidFill>
                  <a:schemeClr val="accent6"/>
                </a:solidFill>
              </a:endParaRPr>
            </a:p>
          </p:txBody>
        </p:sp>
      </p:grpSp>
      <p:grpSp>
        <p:nvGrpSpPr>
          <p:cNvPr id="2" name="Group 1"/>
          <p:cNvGrpSpPr>
            <a:grpSpLocks/>
          </p:cNvGrpSpPr>
          <p:nvPr/>
        </p:nvGrpSpPr>
        <p:grpSpPr bwMode="auto">
          <a:xfrm>
            <a:off x="612775" y="381000"/>
            <a:ext cx="7921625" cy="954088"/>
            <a:chOff x="861121" y="428604"/>
            <a:chExt cx="7429552" cy="1214438"/>
          </a:xfrm>
        </p:grpSpPr>
        <p:sp>
          <p:nvSpPr>
            <p:cNvPr id="8" name="Curved Down Ribbon 7"/>
            <p:cNvSpPr/>
            <p:nvPr/>
          </p:nvSpPr>
          <p:spPr>
            <a:xfrm>
              <a:off x="861121" y="428604"/>
              <a:ext cx="7429552" cy="1214438"/>
            </a:xfrm>
            <a:prstGeom prst="ellipseRibbon">
              <a:avLst>
                <a:gd name="adj1" fmla="val 25000"/>
                <a:gd name="adj2" fmla="val 71118"/>
                <a:gd name="adj3" fmla="val 12500"/>
              </a:avLst>
            </a:prstGeom>
            <a:ln>
              <a:solidFill>
                <a:schemeClr val="accent6">
                  <a:lumMod val="60000"/>
                  <a:lumOff val="40000"/>
                </a:schemeClr>
              </a:solidFill>
            </a:ln>
            <a:effectLst>
              <a:glow rad="228600">
                <a:schemeClr val="accent6">
                  <a:satMod val="175000"/>
                  <a:alpha val="40000"/>
                </a:schemeClr>
              </a:glow>
            </a:effectLst>
          </p:spPr>
          <p:style>
            <a:lnRef idx="2">
              <a:schemeClr val="accent5"/>
            </a:lnRef>
            <a:fillRef idx="1">
              <a:schemeClr val="lt1"/>
            </a:fillRef>
            <a:effectRef idx="0">
              <a:schemeClr val="accent5"/>
            </a:effectRef>
            <a:fontRef idx="minor">
              <a:schemeClr val="dk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el-GR" sz="3200" smtClean="0">
                <a:solidFill>
                  <a:prstClr val="black"/>
                </a:solidFill>
                <a:effectLst>
                  <a:outerShdw blurRad="38100" dist="38100" dir="2700000" algn="tl">
                    <a:srgbClr val="FFFFFF"/>
                  </a:outerShdw>
                </a:effectLst>
                <a:latin typeface="CAMPBELL" pitchFamily="2" charset="0"/>
              </a:endParaRPr>
            </a:p>
          </p:txBody>
        </p:sp>
        <p:sp>
          <p:nvSpPr>
            <p:cNvPr id="9" name="Rectangle 8"/>
            <p:cNvSpPr/>
            <p:nvPr/>
          </p:nvSpPr>
          <p:spPr>
            <a:xfrm>
              <a:off x="1671076" y="915458"/>
              <a:ext cx="5876641" cy="665995"/>
            </a:xfrm>
            <a:prstGeom prst="rect">
              <a:avLst/>
            </a:prstGeom>
          </p:spPr>
          <p:txBody>
            <a:bodyPr>
              <a:spAutoFit/>
            </a:bodyPr>
            <a:lstStyle/>
            <a:p>
              <a:pPr algn="ctr" fontAlgn="base">
                <a:spcBef>
                  <a:spcPct val="0"/>
                </a:spcBef>
                <a:spcAft>
                  <a:spcPct val="0"/>
                </a:spcAft>
              </a:pPr>
              <a:r>
                <a:rPr lang="el-GR" sz="2800" b="1" dirty="0" smtClean="0">
                  <a:solidFill>
                    <a:srgbClr val="002776"/>
                  </a:solidFill>
                  <a:effectLst>
                    <a:outerShdw blurRad="38100" dist="38100" dir="2700000" algn="tl">
                      <a:srgbClr val="FFFFFF"/>
                    </a:outerShdw>
                  </a:effectLst>
                  <a:latin typeface="CAMPBELL" pitchFamily="2" charset="0"/>
                  <a:ea typeface="ＭＳ Ｐゴシック" charset="-128"/>
                </a:rPr>
                <a:t>Στάδιο 2</a:t>
              </a:r>
              <a:r>
                <a:rPr lang="el-GR" sz="2800" b="1" baseline="30000" dirty="0" smtClean="0">
                  <a:solidFill>
                    <a:srgbClr val="002776"/>
                  </a:solidFill>
                  <a:effectLst>
                    <a:outerShdw blurRad="38100" dist="38100" dir="2700000" algn="tl">
                      <a:srgbClr val="FFFFFF"/>
                    </a:outerShdw>
                  </a:effectLst>
                  <a:latin typeface="CAMPBELL" pitchFamily="2" charset="0"/>
                  <a:ea typeface="ＭＳ Ｐゴシック" charset="-128"/>
                </a:rPr>
                <a:t>ο</a:t>
              </a:r>
              <a:r>
                <a:rPr lang="el-GR" sz="2800" b="1" dirty="0" smtClean="0">
                  <a:solidFill>
                    <a:srgbClr val="002776"/>
                  </a:solidFill>
                  <a:effectLst>
                    <a:outerShdw blurRad="38100" dist="38100" dir="2700000" algn="tl">
                      <a:srgbClr val="FFFFFF"/>
                    </a:outerShdw>
                  </a:effectLst>
                  <a:latin typeface="CAMPBELL" pitchFamily="2" charset="0"/>
                  <a:ea typeface="ＭＳ Ｐゴシック" charset="-128"/>
                </a:rPr>
                <a:t> </a:t>
              </a:r>
              <a:endParaRPr lang="el-GR" sz="2800" b="1" dirty="0">
                <a:solidFill>
                  <a:srgbClr val="002776"/>
                </a:solidFill>
                <a:effectLst>
                  <a:outerShdw blurRad="38100" dist="38100" dir="2700000" algn="tl">
                    <a:srgbClr val="FFFFFF"/>
                  </a:outerShdw>
                </a:effectLst>
                <a:latin typeface="CAMPBELL" pitchFamily="2" charset="0"/>
                <a:ea typeface="ＭＳ Ｐゴシック" charset="-128"/>
              </a:endParaRPr>
            </a:p>
          </p:txBody>
        </p:sp>
      </p:grpSp>
      <p:sp>
        <p:nvSpPr>
          <p:cNvPr id="21" name="Rectangle 20"/>
          <p:cNvSpPr/>
          <p:nvPr/>
        </p:nvSpPr>
        <p:spPr bwMode="auto">
          <a:xfrm>
            <a:off x="381000" y="1524000"/>
            <a:ext cx="8039849" cy="395945"/>
          </a:xfrm>
          <a:prstGeom prst="rect">
            <a:avLst/>
          </a:prstGeom>
          <a:gradFill>
            <a:gsLst>
              <a:gs pos="0">
                <a:schemeClr val="accent6">
                  <a:lumMod val="20000"/>
                  <a:lumOff val="80000"/>
                </a:schemeClr>
              </a:gs>
              <a:gs pos="50000">
                <a:schemeClr val="accent6">
                  <a:lumMod val="40000"/>
                  <a:lumOff val="60000"/>
                </a:schemeClr>
              </a:gs>
              <a:gs pos="100000">
                <a:schemeClr val="accent5">
                  <a:lumMod val="40000"/>
                  <a:lumOff val="60000"/>
                </a:schemeClr>
              </a:gs>
            </a:gsLst>
            <a:lin ang="5400000" scaled="0"/>
          </a:gradFill>
          <a:scene3d>
            <a:camera prst="obliqueBottomLeft"/>
            <a:lightRig rig="soft" dir="t">
              <a:rot lat="0" lon="0" rev="18000000"/>
            </a:lightRig>
          </a:scene3d>
          <a:sp3d prstMaterial="dkEdge">
            <a:bevelT w="73660" h="44450" prst="angle"/>
          </a:sp3d>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l-GR"/>
          </a:p>
        </p:txBody>
      </p:sp>
    </p:spTree>
    <p:extLst>
      <p:ext uri="{BB962C8B-B14F-4D97-AF65-F5344CB8AC3E}">
        <p14:creationId xmlns:p14="http://schemas.microsoft.com/office/powerpoint/2010/main" val="3157054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barn(inVertical)">
                                      <p:cBhvr>
                                        <p:cTn id="15" dur="500"/>
                                        <p:tgtEl>
                                          <p:spTgt spid="21"/>
                                        </p:tgtEl>
                                      </p:cBhvr>
                                    </p:animEffect>
                                  </p:childTnLst>
                                </p:cTn>
                              </p:par>
                            </p:childTnLst>
                          </p:cTn>
                        </p:par>
                      </p:childTnLst>
                    </p:cTn>
                  </p:par>
                  <p:par>
                    <p:cTn id="16" fill="hold">
                      <p:stCondLst>
                        <p:cond delay="indefinite"/>
                      </p:stCondLst>
                      <p:childTnLst>
                        <p:par>
                          <p:cTn id="17" fill="hold">
                            <p:stCondLst>
                              <p:cond delay="0"/>
                            </p:stCondLst>
                            <p:childTnLst>
                              <p:par>
                                <p:cTn id="18" presetID="26" presetClass="entr" presetSubtype="0" fill="hold" nodeType="clickEffect">
                                  <p:stCondLst>
                                    <p:cond delay="0"/>
                                  </p:stCondLst>
                                  <p:childTnLst>
                                    <p:set>
                                      <p:cBhvr>
                                        <p:cTn id="19" dur="1" fill="hold">
                                          <p:stCondLst>
                                            <p:cond delay="0"/>
                                          </p:stCondLst>
                                        </p:cTn>
                                        <p:tgtEl>
                                          <p:spTgt spid="1025"/>
                                        </p:tgtEl>
                                        <p:attrNameLst>
                                          <p:attrName>style.visibility</p:attrName>
                                        </p:attrNameLst>
                                      </p:cBhvr>
                                      <p:to>
                                        <p:strVal val="visible"/>
                                      </p:to>
                                    </p:set>
                                    <p:animEffect transition="in" filter="wipe(down)">
                                      <p:cBhvr>
                                        <p:cTn id="20" dur="580">
                                          <p:stCondLst>
                                            <p:cond delay="0"/>
                                          </p:stCondLst>
                                        </p:cTn>
                                        <p:tgtEl>
                                          <p:spTgt spid="1025"/>
                                        </p:tgtEl>
                                      </p:cBhvr>
                                    </p:animEffect>
                                    <p:anim calcmode="lin" valueType="num">
                                      <p:cBhvr>
                                        <p:cTn id="21" dur="1822" tmFilter="0,0; 0.14,0.36; 0.43,0.73; 0.71,0.91; 1.0,1.0">
                                          <p:stCondLst>
                                            <p:cond delay="0"/>
                                          </p:stCondLst>
                                        </p:cTn>
                                        <p:tgtEl>
                                          <p:spTgt spid="1025"/>
                                        </p:tgtEl>
                                        <p:attrNameLst>
                                          <p:attrName>ppt_x</p:attrName>
                                        </p:attrNameLst>
                                      </p:cBhvr>
                                      <p:tavLst>
                                        <p:tav tm="0">
                                          <p:val>
                                            <p:strVal val="#ppt_x-0.25"/>
                                          </p:val>
                                        </p:tav>
                                        <p:tav tm="100000">
                                          <p:val>
                                            <p:strVal val="#ppt_x"/>
                                          </p:val>
                                        </p:tav>
                                      </p:tavLst>
                                    </p:anim>
                                    <p:anim calcmode="lin" valueType="num">
                                      <p:cBhvr>
                                        <p:cTn id="22" dur="664" tmFilter="0.0,0.0; 0.25,0.07; 0.50,0.2; 0.75,0.467; 1.0,1.0">
                                          <p:stCondLst>
                                            <p:cond delay="0"/>
                                          </p:stCondLst>
                                        </p:cTn>
                                        <p:tgtEl>
                                          <p:spTgt spid="1025"/>
                                        </p:tgtEl>
                                        <p:attrNameLst>
                                          <p:attrName>ppt_y</p:attrName>
                                        </p:attrNameLst>
                                      </p:cBhvr>
                                      <p:tavLst>
                                        <p:tav tm="0" fmla="#ppt_y-sin(pi*$)/3">
                                          <p:val>
                                            <p:fltVal val="0.5"/>
                                          </p:val>
                                        </p:tav>
                                        <p:tav tm="100000">
                                          <p:val>
                                            <p:fltVal val="1"/>
                                          </p:val>
                                        </p:tav>
                                      </p:tavLst>
                                    </p:anim>
                                    <p:anim calcmode="lin" valueType="num">
                                      <p:cBhvr>
                                        <p:cTn id="23" dur="664" tmFilter="0, 0; 0.125,0.2665; 0.25,0.4; 0.375,0.465; 0.5,0.5;  0.625,0.535; 0.75,0.6; 0.875,0.7335; 1,1">
                                          <p:stCondLst>
                                            <p:cond delay="664"/>
                                          </p:stCondLst>
                                        </p:cTn>
                                        <p:tgtEl>
                                          <p:spTgt spid="1025"/>
                                        </p:tgtEl>
                                        <p:attrNameLst>
                                          <p:attrName>ppt_y</p:attrName>
                                        </p:attrNameLst>
                                      </p:cBhvr>
                                      <p:tavLst>
                                        <p:tav tm="0" fmla="#ppt_y-sin(pi*$)/9">
                                          <p:val>
                                            <p:fltVal val="0"/>
                                          </p:val>
                                        </p:tav>
                                        <p:tav tm="100000">
                                          <p:val>
                                            <p:fltVal val="1"/>
                                          </p:val>
                                        </p:tav>
                                      </p:tavLst>
                                    </p:anim>
                                    <p:anim calcmode="lin" valueType="num">
                                      <p:cBhvr>
                                        <p:cTn id="24" dur="332" tmFilter="0, 0; 0.125,0.2665; 0.25,0.4; 0.375,0.465; 0.5,0.5;  0.625,0.535; 0.75,0.6; 0.875,0.7335; 1,1">
                                          <p:stCondLst>
                                            <p:cond delay="1324"/>
                                          </p:stCondLst>
                                        </p:cTn>
                                        <p:tgtEl>
                                          <p:spTgt spid="1025"/>
                                        </p:tgtEl>
                                        <p:attrNameLst>
                                          <p:attrName>ppt_y</p:attrName>
                                        </p:attrNameLst>
                                      </p:cBhvr>
                                      <p:tavLst>
                                        <p:tav tm="0" fmla="#ppt_y-sin(pi*$)/27">
                                          <p:val>
                                            <p:fltVal val="0"/>
                                          </p:val>
                                        </p:tav>
                                        <p:tav tm="100000">
                                          <p:val>
                                            <p:fltVal val="1"/>
                                          </p:val>
                                        </p:tav>
                                      </p:tavLst>
                                    </p:anim>
                                    <p:anim calcmode="lin" valueType="num">
                                      <p:cBhvr>
                                        <p:cTn id="25" dur="164" tmFilter="0, 0; 0.125,0.2665; 0.25,0.4; 0.375,0.465; 0.5,0.5;  0.625,0.535; 0.75,0.6; 0.875,0.7335; 1,1">
                                          <p:stCondLst>
                                            <p:cond delay="1656"/>
                                          </p:stCondLst>
                                        </p:cTn>
                                        <p:tgtEl>
                                          <p:spTgt spid="1025"/>
                                        </p:tgtEl>
                                        <p:attrNameLst>
                                          <p:attrName>ppt_y</p:attrName>
                                        </p:attrNameLst>
                                      </p:cBhvr>
                                      <p:tavLst>
                                        <p:tav tm="0" fmla="#ppt_y-sin(pi*$)/81">
                                          <p:val>
                                            <p:fltVal val="0"/>
                                          </p:val>
                                        </p:tav>
                                        <p:tav tm="100000">
                                          <p:val>
                                            <p:fltVal val="1"/>
                                          </p:val>
                                        </p:tav>
                                      </p:tavLst>
                                    </p:anim>
                                    <p:animScale>
                                      <p:cBhvr>
                                        <p:cTn id="26" dur="26">
                                          <p:stCondLst>
                                            <p:cond delay="650"/>
                                          </p:stCondLst>
                                        </p:cTn>
                                        <p:tgtEl>
                                          <p:spTgt spid="1025"/>
                                        </p:tgtEl>
                                      </p:cBhvr>
                                      <p:to x="100000" y="60000"/>
                                    </p:animScale>
                                    <p:animScale>
                                      <p:cBhvr>
                                        <p:cTn id="27" dur="166" decel="50000">
                                          <p:stCondLst>
                                            <p:cond delay="676"/>
                                          </p:stCondLst>
                                        </p:cTn>
                                        <p:tgtEl>
                                          <p:spTgt spid="1025"/>
                                        </p:tgtEl>
                                      </p:cBhvr>
                                      <p:to x="100000" y="100000"/>
                                    </p:animScale>
                                    <p:animScale>
                                      <p:cBhvr>
                                        <p:cTn id="28" dur="26">
                                          <p:stCondLst>
                                            <p:cond delay="1312"/>
                                          </p:stCondLst>
                                        </p:cTn>
                                        <p:tgtEl>
                                          <p:spTgt spid="1025"/>
                                        </p:tgtEl>
                                      </p:cBhvr>
                                      <p:to x="100000" y="80000"/>
                                    </p:animScale>
                                    <p:animScale>
                                      <p:cBhvr>
                                        <p:cTn id="29" dur="166" decel="50000">
                                          <p:stCondLst>
                                            <p:cond delay="1338"/>
                                          </p:stCondLst>
                                        </p:cTn>
                                        <p:tgtEl>
                                          <p:spTgt spid="1025"/>
                                        </p:tgtEl>
                                      </p:cBhvr>
                                      <p:to x="100000" y="100000"/>
                                    </p:animScale>
                                    <p:animScale>
                                      <p:cBhvr>
                                        <p:cTn id="30" dur="26">
                                          <p:stCondLst>
                                            <p:cond delay="1642"/>
                                          </p:stCondLst>
                                        </p:cTn>
                                        <p:tgtEl>
                                          <p:spTgt spid="1025"/>
                                        </p:tgtEl>
                                      </p:cBhvr>
                                      <p:to x="100000" y="90000"/>
                                    </p:animScale>
                                    <p:animScale>
                                      <p:cBhvr>
                                        <p:cTn id="31" dur="166" decel="50000">
                                          <p:stCondLst>
                                            <p:cond delay="1668"/>
                                          </p:stCondLst>
                                        </p:cTn>
                                        <p:tgtEl>
                                          <p:spTgt spid="1025"/>
                                        </p:tgtEl>
                                      </p:cBhvr>
                                      <p:to x="100000" y="100000"/>
                                    </p:animScale>
                                    <p:animScale>
                                      <p:cBhvr>
                                        <p:cTn id="32" dur="26">
                                          <p:stCondLst>
                                            <p:cond delay="1808"/>
                                          </p:stCondLst>
                                        </p:cTn>
                                        <p:tgtEl>
                                          <p:spTgt spid="1025"/>
                                        </p:tgtEl>
                                      </p:cBhvr>
                                      <p:to x="100000" y="95000"/>
                                    </p:animScale>
                                    <p:animScale>
                                      <p:cBhvr>
                                        <p:cTn id="33" dur="166" decel="50000">
                                          <p:stCondLst>
                                            <p:cond delay="1834"/>
                                          </p:stCondLst>
                                        </p:cTn>
                                        <p:tgtEl>
                                          <p:spTgt spid="102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398</TotalTime>
  <Words>680</Words>
  <Application>Microsoft Office PowerPoint</Application>
  <PresentationFormat>On-screen Show (4:3)</PresentationFormat>
  <Paragraphs>191</Paragraphs>
  <Slides>20</Slides>
  <Notes>12</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Paper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Stephanos</dc:creator>
  <cp:lastModifiedBy>user</cp:lastModifiedBy>
  <cp:revision>89</cp:revision>
  <dcterms:created xsi:type="dcterms:W3CDTF">2012-03-30T22:47:32Z</dcterms:created>
  <dcterms:modified xsi:type="dcterms:W3CDTF">2012-04-19T23:03:33Z</dcterms:modified>
</cp:coreProperties>
</file>