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0"/>
  </p:notesMasterIdLst>
  <p:sldIdLst>
    <p:sldId id="457" r:id="rId2"/>
    <p:sldId id="1179" r:id="rId3"/>
    <p:sldId id="1190" r:id="rId4"/>
    <p:sldId id="1197" r:id="rId5"/>
    <p:sldId id="1188" r:id="rId6"/>
    <p:sldId id="1191" r:id="rId7"/>
    <p:sldId id="1189" r:id="rId8"/>
    <p:sldId id="1192" r:id="rId9"/>
    <p:sldId id="1098" r:id="rId10"/>
    <p:sldId id="1115" r:id="rId11"/>
    <p:sldId id="1194" r:id="rId12"/>
    <p:sldId id="1173" r:id="rId13"/>
    <p:sldId id="1171" r:id="rId14"/>
    <p:sldId id="1178" r:id="rId15"/>
    <p:sldId id="1186" r:id="rId16"/>
    <p:sldId id="1099" r:id="rId17"/>
    <p:sldId id="1100" r:id="rId18"/>
    <p:sldId id="1101" r:id="rId19"/>
    <p:sldId id="1104" r:id="rId20"/>
    <p:sldId id="1106" r:id="rId21"/>
    <p:sldId id="1107" r:id="rId22"/>
    <p:sldId id="1108" r:id="rId23"/>
    <p:sldId id="1110" r:id="rId24"/>
    <p:sldId id="1169" r:id="rId25"/>
    <p:sldId id="1117" r:id="rId26"/>
    <p:sldId id="1184" r:id="rId27"/>
    <p:sldId id="1185" r:id="rId28"/>
    <p:sldId id="1114" r:id="rId29"/>
    <p:sldId id="1170" r:id="rId30"/>
    <p:sldId id="1187" r:id="rId31"/>
    <p:sldId id="1121" r:id="rId32"/>
    <p:sldId id="1122" r:id="rId33"/>
    <p:sldId id="1123" r:id="rId34"/>
    <p:sldId id="1124" r:id="rId35"/>
    <p:sldId id="1125" r:id="rId36"/>
    <p:sldId id="1126" r:id="rId37"/>
    <p:sldId id="1127" r:id="rId38"/>
    <p:sldId id="1128" r:id="rId39"/>
    <p:sldId id="1129" r:id="rId40"/>
    <p:sldId id="1130" r:id="rId41"/>
    <p:sldId id="1141" r:id="rId42"/>
    <p:sldId id="1131" r:id="rId43"/>
    <p:sldId id="1132" r:id="rId44"/>
    <p:sldId id="1142" r:id="rId45"/>
    <p:sldId id="1143" r:id="rId46"/>
    <p:sldId id="1144" r:id="rId47"/>
    <p:sldId id="1145" r:id="rId48"/>
    <p:sldId id="1146" r:id="rId49"/>
    <p:sldId id="1147" r:id="rId50"/>
    <p:sldId id="1148" r:id="rId51"/>
    <p:sldId id="1149" r:id="rId52"/>
    <p:sldId id="1150" r:id="rId53"/>
    <p:sldId id="1198" r:id="rId54"/>
    <p:sldId id="1151" r:id="rId55"/>
    <p:sldId id="1152" r:id="rId56"/>
    <p:sldId id="1154" r:id="rId57"/>
    <p:sldId id="1155" r:id="rId58"/>
    <p:sldId id="1156" r:id="rId59"/>
    <p:sldId id="1157" r:id="rId60"/>
    <p:sldId id="1158" r:id="rId61"/>
    <p:sldId id="1159" r:id="rId62"/>
    <p:sldId id="1160" r:id="rId63"/>
    <p:sldId id="1161" r:id="rId64"/>
    <p:sldId id="1162" r:id="rId65"/>
    <p:sldId id="1163" r:id="rId66"/>
    <p:sldId id="1164" r:id="rId67"/>
    <p:sldId id="1165" r:id="rId68"/>
    <p:sldId id="1095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4" d="100"/>
          <a:sy n="104" d="100"/>
        </p:scale>
        <p:origin x="2097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6:10.68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0 368,'0'0'872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14.50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0 1008,'0'0'416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4:27:26.9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 96,'0'0'0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16:03.18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68 13 232,'0'0'360,"-68"-12"-448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5:30.9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0 624,'0'0'880,"-4"2"-1712,2 9 552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7T15:29:55.8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 1 32,'0'0'80,"-17"0"-32,13 0-40,0 0 56,1 0-64,-1 0-16,0 0-112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13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15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26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27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44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120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800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44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400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01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9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10</a:t>
            </a:fld>
            <a:endParaRPr lang="el-GR" altLang="en-US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5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79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4" Type="http://schemas.openxmlformats.org/officeDocument/2006/relationships/image" Target="../media/image1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23</a:t>
            </a:r>
            <a:r>
              <a:rPr lang="el-GR" altLang="en-US" sz="1100" dirty="0"/>
              <a:t>-20</a:t>
            </a:r>
            <a:r>
              <a:rPr lang="en-US" altLang="en-US" sz="1100" dirty="0"/>
              <a:t>24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233443" y="3438525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7C2021-B33A-432F-8C53-FE2FF034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86F25B-99CE-43CD-932B-C1ABCD75424D}"/>
              </a:ext>
            </a:extLst>
          </p:cNvPr>
          <p:cNvSpPr txBox="1"/>
          <p:nvPr/>
        </p:nvSpPr>
        <p:spPr>
          <a:xfrm>
            <a:off x="1131913" y="2725743"/>
            <a:ext cx="7554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Ας αρχίσουμε από την αποθήκευση των πινάκων στο δίσκο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738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Τυπικά,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57200" y="440865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αποθήκευση ή αποθήκευση 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339751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Ευρετήρια – Βοηθητικές δομές για την προσπέλαση στα αρχεία</a:t>
            </a:r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7-20</a:t>
            </a:r>
            <a:r>
              <a:rPr lang="en-US" altLang="en-US" sz="1100" dirty="0"/>
              <a:t>1</a:t>
            </a:r>
            <a:r>
              <a:rPr lang="el-GR" altLang="en-US" sz="1100" dirty="0"/>
              <a:t>8</a:t>
            </a: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861829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(</a:t>
            </a:r>
            <a:r>
              <a:rPr lang="en-US" altLang="en-US" sz="2000" dirty="0">
                <a:latin typeface="Calibri" pitchFamily="34" charset="0"/>
              </a:rPr>
              <a:t>main memory</a:t>
            </a:r>
            <a:r>
              <a:rPr lang="el-GR" altLang="en-US" sz="2000" dirty="0">
                <a:latin typeface="Calibri" pitchFamily="34" charset="0"/>
              </a:rPr>
              <a:t>)  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22499" y="2964468"/>
            <a:ext cx="60223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τυχαία προσπέλαση </a:t>
            </a:r>
            <a:r>
              <a:rPr lang="en-US" altLang="en-US" sz="2000" dirty="0">
                <a:latin typeface="Calibri" pitchFamily="34" charset="0"/>
              </a:rPr>
              <a:t>(random access)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  <a:endParaRPr lang="en-US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όχι μόνιμη αποθήκευση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71500" y="1685494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1500" y="2248092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σειριακή προσπέλαση</a:t>
            </a:r>
            <a:r>
              <a:rPr lang="en-US" altLang="en-US" sz="2000" dirty="0">
                <a:latin typeface="Calibri" pitchFamily="34" charset="0"/>
              </a:rPr>
              <a:t> (</a:t>
            </a:r>
            <a:r>
              <a:rPr lang="el-GR" altLang="en-US" sz="2000" dirty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σε επίπεδο </a:t>
            </a:r>
            <a:r>
              <a:rPr lang="en-US" altLang="en-US" sz="2000" dirty="0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(σελίδα)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558212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>
                <a:latin typeface="Calibri" pitchFamily="34" charset="0"/>
              </a:rPr>
              <a:t>(κυρίως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πολύ 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  μόνιμη αποθήκευση (</a:t>
            </a:r>
            <a:r>
              <a:rPr lang="el-GR" altLang="en-US" sz="2000" dirty="0" err="1">
                <a:latin typeface="Calibri" pitchFamily="34" charset="0"/>
              </a:rPr>
              <a:t>nonvolatile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Σε αργότερους αποθηκευτικούς χώρους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–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r>
              <a:rPr lang="en-US" altLang="en-US" sz="2000" dirty="0">
                <a:latin typeface="Calibri" pitchFamily="34" charset="0"/>
              </a:rPr>
              <a:t> - </a:t>
            </a:r>
            <a:r>
              <a:rPr lang="en-US" altLang="en-US" sz="2000" dirty="0" err="1">
                <a:latin typeface="Calibri" pitchFamily="34" charset="0"/>
              </a:rPr>
              <a:t>Tbyte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6185" y="1314986"/>
            <a:ext cx="578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Σκληρός δίσκος, </a:t>
            </a:r>
            <a:r>
              <a:rPr lang="en-US" dirty="0"/>
              <a:t>HDD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2216027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512889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808290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4024190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328282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530227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57346" y="129198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SQL </a:t>
            </a:r>
            <a:endParaRPr lang="el-GR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115646" y="1927102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554160" y="-4945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ΣΔΒΔ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/>
              <a:t>Βάσεις Δεδομένων</a:t>
            </a:r>
            <a:r>
              <a:rPr lang="en-US" altLang="en-US" dirty="0"/>
              <a:t> 201</a:t>
            </a:r>
            <a:r>
              <a:rPr lang="el-GR" altLang="en-US" dirty="0"/>
              <a:t>7</a:t>
            </a:r>
            <a:r>
              <a:rPr lang="en-US" altLang="en-US" dirty="0"/>
              <a:t>-201</a:t>
            </a:r>
            <a:r>
              <a:rPr lang="el-GR" altLang="en-US" dirty="0"/>
              <a:t>8			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03360" y="5439328"/>
            <a:ext cx="828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Κάθε 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i="1" dirty="0">
                <a:latin typeface="Calibri" pitchFamily="34" charset="0"/>
              </a:rPr>
              <a:t>ένα αρχείο</a:t>
            </a: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(</a:t>
                </a:r>
                <a:r>
                  <a:rPr lang="el-GR" altLang="en-US" sz="2000" dirty="0" err="1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τροποποιηθεί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(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</a:p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αποθήκευση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(κύκλωμα) -- Δεν έχουν κινητό μηχανικό 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25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>
                <a:latin typeface="Calibri" pitchFamily="34" charset="0"/>
              </a:rPr>
              <a:t>(buffer management) </a:t>
            </a:r>
            <a:r>
              <a:rPr lang="el-GR" altLang="en-US" dirty="0">
                <a:latin typeface="Calibri" pitchFamily="34" charset="0"/>
              </a:rPr>
              <a:t>είναι υπεύθυνος για την μεταφορά όταν χρειάζεται σελίδων από το δίσκο στην κύρια 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Τα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>
                <a:latin typeface="Calibri" pitchFamily="34" charset="0"/>
              </a:rPr>
              <a:t> (</a:t>
            </a:r>
            <a:r>
              <a:rPr lang="el-GR" altLang="en-US" dirty="0">
                <a:latin typeface="Calibri" pitchFamily="34" charset="0"/>
              </a:rPr>
              <a:t>Βασική λειτουργικότητα: πολιτική αντικατάστασης σελίδων)</a:t>
            </a: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Disk</a:t>
            </a:r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Main Memory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Buffer</a:t>
              </a:r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28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3</a:t>
            </a:fld>
            <a:endParaRPr lang="el-GR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84337"/>
            <a:ext cx="8305800" cy="4619625"/>
            <a:chOff x="240" y="1026"/>
            <a:chExt cx="5232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58" y="1910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6728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Επικεφαλίδα, θα την αγνοούμε </a:t>
            </a:r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ως μια συλλογή από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Μπορούμε να βλέπουμε μια σελίδα ως μια συλλογή «θέσεων»</a:t>
            </a:r>
            <a:r>
              <a:rPr lang="en-US" i="1" dirty="0">
                <a:latin typeface="Calibri" pitchFamily="34" charset="0"/>
              </a:rPr>
              <a:t> (slots)</a:t>
            </a:r>
            <a:r>
              <a:rPr lang="el-GR" i="1" dirty="0">
                <a:latin typeface="Calibri" pitchFamily="34" charset="0"/>
              </a:rPr>
              <a:t> που κάθε μία περιέχει μια εγγραφή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l-GR" i="1" dirty="0">
                <a:latin typeface="Calibri" pitchFamily="34" charset="0"/>
              </a:rPr>
              <a:t> Μια 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72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14:cNvPr>
              <p14:cNvContentPartPr/>
              <p14:nvPr/>
            </p14:nvContentPartPr>
            <p14:xfrm>
              <a:off x="1978012" y="3080557"/>
              <a:ext cx="24480" cy="4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3AC10E-AE29-4439-8275-5FEA9D5880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60012" y="3062917"/>
                <a:ext cx="6012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account 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balance: 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εγγραφή;</a:t>
            </a: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πεδίου  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 (σελίδα)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B / R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μήκους </a:t>
            </a:r>
            <a:r>
              <a:rPr lang="en-US" altLang="en-US" sz="2000" dirty="0">
                <a:latin typeface="Calibri" pitchFamily="34" charset="0"/>
              </a:rPr>
              <a:t>R – </a:t>
            </a:r>
            <a:r>
              <a:rPr lang="el-GR" altLang="en-US" sz="2000" dirty="0">
                <a:latin typeface="Calibri" pitchFamily="34" charset="0"/>
              </a:rPr>
              <a:t>μέγεθος </a:t>
            </a:r>
            <a:r>
              <a:rPr lang="en-US" altLang="en-US" sz="2000" dirty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οργάνωση: οι 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14:cNvPr>
              <p14:cNvContentPartPr/>
              <p14:nvPr/>
            </p14:nvContentPartPr>
            <p14:xfrm>
              <a:off x="1840132" y="1712917"/>
              <a:ext cx="2520" cy="4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10F9F2F-E9AD-4142-801C-9F303DAD03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22492" y="1694917"/>
                <a:ext cx="38160" cy="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919BE0-0BAE-40B9-B15F-F4BBD945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6D080-EA7C-4B54-9715-54DE9D16509E}"/>
              </a:ext>
            </a:extLst>
          </p:cNvPr>
          <p:cNvSpPr txBox="1"/>
          <p:nvPr/>
        </p:nvSpPr>
        <p:spPr>
          <a:xfrm>
            <a:off x="1366768" y="498890"/>
            <a:ext cx="587809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Παράδειγμα</a:t>
            </a:r>
            <a:endParaRPr lang="en-US" dirty="0"/>
          </a:p>
          <a:p>
            <a:endParaRPr lang="el-GR" dirty="0"/>
          </a:p>
          <a:p>
            <a:r>
              <a:rPr lang="en-US" sz="1400" dirty="0"/>
              <a:t>R1(A, B) R2(A, C) R3(C, D)</a:t>
            </a:r>
          </a:p>
          <a:p>
            <a:endParaRPr lang="en-US" sz="1000" dirty="0"/>
          </a:p>
          <a:p>
            <a:r>
              <a:rPr lang="en-US" sz="1400" dirty="0"/>
              <a:t>SELECT R1.A, R2.C</a:t>
            </a:r>
          </a:p>
          <a:p>
            <a:r>
              <a:rPr lang="en-US" sz="1400" dirty="0"/>
              <a:t>FROM R1, R2, R3</a:t>
            </a:r>
          </a:p>
          <a:p>
            <a:r>
              <a:rPr lang="en-US" sz="1400" dirty="0"/>
              <a:t>WHERE R1.B &gt; 1 AND R1.A = R2.A  AND R2.C = R3.C;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27E43305-6437-4233-9B95-52822FDE96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0975" y="6429320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21</a:t>
            </a:r>
            <a:r>
              <a:rPr lang="el-GR" altLang="en-US" sz="1000" dirty="0"/>
              <a:t>-20</a:t>
            </a:r>
            <a:r>
              <a:rPr lang="en-US" altLang="en-US" sz="1000" dirty="0"/>
              <a:t>22</a:t>
            </a:r>
            <a:endParaRPr lang="el-GR" altLang="en-US" sz="10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385A7E-BD1C-4163-B600-1F69A83C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29319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08720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b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 r/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bfr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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8436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388800" y="1279525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μία σχέση </a:t>
            </a:r>
            <a:r>
              <a:rPr lang="en-US" altLang="en-US" sz="2000" dirty="0">
                <a:latin typeface="Calibri" pitchFamily="34" charset="0"/>
              </a:rPr>
              <a:t>R(A, B, C, D</a:t>
            </a:r>
            <a:r>
              <a:rPr lang="el-GR" altLang="en-US" sz="2000" dirty="0">
                <a:latin typeface="Calibri" pitchFamily="34" charset="0"/>
              </a:rPr>
              <a:t>, </a:t>
            </a:r>
            <a:r>
              <a:rPr lang="en-US" altLang="en-US" sz="2000" dirty="0">
                <a:latin typeface="Calibri" pitchFamily="34" charset="0"/>
              </a:rPr>
              <a:t>E), </a:t>
            </a:r>
            <a:r>
              <a:rPr lang="el-GR" altLang="en-US" sz="2000" dirty="0">
                <a:latin typeface="Calibri" pitchFamily="34" charset="0"/>
              </a:rPr>
              <a:t>τα γνωρίσματα Α, Β</a:t>
            </a:r>
            <a:r>
              <a:rPr lang="en-US" altLang="en-US" sz="2000" dirty="0">
                <a:latin typeface="Calibri" pitchFamily="34" charset="0"/>
              </a:rPr>
              <a:t>, D </a:t>
            </a:r>
            <a:r>
              <a:rPr lang="el-GR" altLang="en-US" sz="2000" dirty="0">
                <a:latin typeface="Calibri" pitchFamily="34" charset="0"/>
              </a:rPr>
              <a:t>και </a:t>
            </a:r>
            <a:r>
              <a:rPr lang="en-US" altLang="en-US" sz="2000" dirty="0">
                <a:latin typeface="Calibri" pitchFamily="34" charset="0"/>
              </a:rPr>
              <a:t>E </a:t>
            </a:r>
            <a:r>
              <a:rPr lang="el-GR" altLang="en-US" sz="2000" dirty="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 dirty="0">
                <a:latin typeface="Calibri" pitchFamily="34" charset="0"/>
              </a:rPr>
              <a:t> bytes </a:t>
            </a:r>
            <a:r>
              <a:rPr lang="el-GR" altLang="en-US" sz="2000" dirty="0">
                <a:latin typeface="Calibri" pitchFamily="34" charset="0"/>
              </a:rPr>
              <a:t>και το γνώρισμα </a:t>
            </a:r>
            <a:r>
              <a:rPr lang="en-US" altLang="en-US" sz="2000" dirty="0">
                <a:latin typeface="Calibri" pitchFamily="34" charset="0"/>
              </a:rPr>
              <a:t>C </a:t>
            </a:r>
            <a:r>
              <a:rPr lang="el-GR" altLang="en-US" sz="2000" dirty="0">
                <a:latin typeface="Calibri" pitchFamily="34" charset="0"/>
              </a:rPr>
              <a:t>σειρά χαρακτήρων  μεγέθους 36</a:t>
            </a:r>
            <a:r>
              <a:rPr lang="en-US" altLang="en-US" sz="2000" dirty="0">
                <a:latin typeface="Calibri" pitchFamily="34" charset="0"/>
              </a:rPr>
              <a:t> bytes. </a:t>
            </a:r>
            <a:r>
              <a:rPr lang="el-GR" altLang="en-US" sz="2000" dirty="0">
                <a:latin typeface="Calibri" pitchFamily="34" charset="0"/>
              </a:rPr>
              <a:t>Έστω αρχείο με </a:t>
            </a:r>
            <a:r>
              <a:rPr lang="en-US" altLang="en-US" sz="2000" dirty="0" err="1">
                <a:latin typeface="Calibri" pitchFamily="34" charset="0"/>
              </a:rPr>
              <a:t>r</a:t>
            </a:r>
            <a:r>
              <a:rPr lang="en-US" altLang="en-US" sz="2000" baseline="-25000" dirty="0" err="1">
                <a:latin typeface="Calibri" pitchFamily="34" charset="0"/>
              </a:rPr>
              <a:t>A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= 30.000 </a:t>
            </a:r>
            <a:r>
              <a:rPr lang="el-GR" altLang="en-US" sz="2000" dirty="0">
                <a:latin typeface="Calibri" pitchFamily="34" charset="0"/>
              </a:rPr>
              <a:t>εγγραφές, μέγεθος </a:t>
            </a:r>
            <a:r>
              <a:rPr lang="en-US" altLang="en-US" sz="2000" dirty="0">
                <a:latin typeface="Calibri" pitchFamily="34" charset="0"/>
              </a:rPr>
              <a:t>block B = 1024 bytes, </a:t>
            </a:r>
            <a:r>
              <a:rPr lang="el-GR" altLang="en-US" sz="2000" dirty="0">
                <a:latin typeface="Calibri" pitchFamily="34" charset="0"/>
              </a:rPr>
              <a:t>και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838200" y="2835206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14:cNvPr>
              <p14:cNvContentPartPr/>
              <p14:nvPr/>
            </p14:nvContentPartPr>
            <p14:xfrm>
              <a:off x="1875412" y="2831797"/>
              <a:ext cx="136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E7521A4-EBE2-4AB5-A6A9-C8F7A4DDC9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7772" y="2814157"/>
                <a:ext cx="4932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457200" y="1417638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381000" y="2782466"/>
            <a:ext cx="8305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του δίσκου είναι αποθηκευμένη η </a:t>
            </a:r>
            <a:r>
              <a:rPr lang="en-US" altLang="en-US" sz="2000" dirty="0">
                <a:latin typeface="Calibri" pitchFamily="34" charset="0"/>
              </a:rPr>
              <a:t>i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>
                <a:latin typeface="Calibri" pitchFamily="34" charset="0"/>
              </a:rPr>
              <a:t>Βασικές λειτουργίες</a:t>
            </a:r>
            <a:r>
              <a:rPr lang="en-US" altLang="en-US" sz="2400" dirty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Εντοπισμός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  <a:r>
              <a:rPr lang="en-US" altLang="en-US" sz="2400" dirty="0">
                <a:latin typeface="Calibri" pitchFamily="34" charset="0"/>
              </a:rPr>
              <a:t> </a:t>
            </a:r>
            <a:r>
              <a:rPr lang="el-GR" altLang="en-US" sz="2400" dirty="0">
                <a:latin typeface="Calibri" pitchFamily="34" charset="0"/>
              </a:rPr>
              <a:t>για κάποιο πεδίο (γνώρισμα)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Διάσχιση (</a:t>
            </a:r>
            <a:r>
              <a:rPr lang="en-US" altLang="en-US" sz="2400" dirty="0">
                <a:latin typeface="Calibri" pitchFamily="34" charset="0"/>
              </a:rPr>
              <a:t>scan</a:t>
            </a:r>
            <a:r>
              <a:rPr lang="el-GR" altLang="en-US" sz="2400" dirty="0">
                <a:latin typeface="Calibri" pitchFamily="34" charset="0"/>
              </a:rPr>
              <a:t>) όλων των εγγραφών του αρχείου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46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05820" y="3606059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>
                <a:latin typeface="Calibri" pitchFamily="34" charset="0"/>
              </a:rPr>
              <a:t>- </a:t>
            </a:r>
            <a:r>
              <a:rPr lang="en-US" altLang="en-US" sz="2000" dirty="0">
                <a:latin typeface="Calibri" pitchFamily="34" charset="0"/>
              </a:rPr>
              <a:t> 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rgbClr val="FF0000"/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rgbClr val="FF0000"/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>
                <a:solidFill>
                  <a:srgbClr val="FF0000"/>
                </a:solidFill>
                <a:latin typeface="Calibri" pitchFamily="34" charset="0"/>
              </a:rPr>
              <a:t>block </a:t>
            </a:r>
            <a:r>
              <a:rPr lang="el-GR" altLang="en-US" sz="2000" dirty="0">
                <a:solidFill>
                  <a:srgbClr val="FF0000"/>
                </a:solidFill>
                <a:latin typeface="Calibri" pitchFamily="34" charset="0"/>
              </a:rPr>
              <a:t>στο/από το δίσκο (Ι/Ο κόστος)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12985" y="534516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ΠΡΟΣΟΧΗ: Στα επόμενα, αναφέρεται και το κόστος επεξεργασίας, αλλά, γενικά θα το αγνοούμε</a:t>
            </a:r>
            <a:r>
              <a:rPr lang="en-US" altLang="en-US" sz="2400" dirty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9B8E28F-5A99-8B26-6640-9E2E029E04B0}"/>
              </a:ext>
            </a:extLst>
          </p:cNvPr>
          <p:cNvCxnSpPr>
            <a:cxnSpLocks/>
          </p:cNvCxnSpPr>
          <p:nvPr/>
        </p:nvCxnSpPr>
        <p:spPr>
          <a:xfrm flipH="1" flipV="1">
            <a:off x="4719280" y="4674870"/>
            <a:ext cx="459258" cy="160712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32D0E4E-32BB-9F13-8F2E-77B409A06A39}"/>
              </a:ext>
            </a:extLst>
          </p:cNvPr>
          <p:cNvSpPr txBox="1"/>
          <p:nvPr/>
        </p:nvSpPr>
        <p:spPr>
          <a:xfrm>
            <a:off x="5178538" y="4525340"/>
            <a:ext cx="198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chemeClr val="bg1">
                    <a:lumMod val="65000"/>
                  </a:schemeClr>
                </a:solidFill>
              </a:rPr>
              <a:t>Στα επόμενα, θα το αγνοούμε</a:t>
            </a:r>
            <a:endParaRPr lang="en-US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9B641C5-2B5D-1634-5E95-BA4330CD297C}"/>
              </a:ext>
            </a:extLst>
          </p:cNvPr>
          <p:cNvSpPr/>
          <p:nvPr/>
        </p:nvSpPr>
        <p:spPr>
          <a:xfrm>
            <a:off x="5178537" y="4388200"/>
            <a:ext cx="2113687" cy="855291"/>
          </a:xfrm>
          <a:custGeom>
            <a:avLst/>
            <a:gdLst>
              <a:gd name="connsiteX0" fmla="*/ 1700140 w 1856369"/>
              <a:gd name="connsiteY0" fmla="*/ 285172 h 868734"/>
              <a:gd name="connsiteX1" fmla="*/ 1355517 w 1856369"/>
              <a:gd name="connsiteY1" fmla="*/ 197867 h 868734"/>
              <a:gd name="connsiteX2" fmla="*/ 1236048 w 1856369"/>
              <a:gd name="connsiteY2" fmla="*/ 207057 h 868734"/>
              <a:gd name="connsiteX3" fmla="*/ 1116579 w 1856369"/>
              <a:gd name="connsiteY3" fmla="*/ 266792 h 868734"/>
              <a:gd name="connsiteX4" fmla="*/ 1006299 w 1856369"/>
              <a:gd name="connsiteY4" fmla="*/ 239222 h 868734"/>
              <a:gd name="connsiteX5" fmla="*/ 441117 w 1856369"/>
              <a:gd name="connsiteY5" fmla="*/ 283 h 868734"/>
              <a:gd name="connsiteX6" fmla="*/ 284888 w 1856369"/>
              <a:gd name="connsiteY6" fmla="*/ 32448 h 868734"/>
              <a:gd name="connsiteX7" fmla="*/ 220558 w 1856369"/>
              <a:gd name="connsiteY7" fmla="*/ 82993 h 868734"/>
              <a:gd name="connsiteX8" fmla="*/ 165419 w 1856369"/>
              <a:gd name="connsiteY8" fmla="*/ 115158 h 868734"/>
              <a:gd name="connsiteX9" fmla="*/ 147039 w 1856369"/>
              <a:gd name="connsiteY9" fmla="*/ 128943 h 868734"/>
              <a:gd name="connsiteX10" fmla="*/ 124064 w 1856369"/>
              <a:gd name="connsiteY10" fmla="*/ 138133 h 868734"/>
              <a:gd name="connsiteX11" fmla="*/ 50544 w 1856369"/>
              <a:gd name="connsiteY11" fmla="*/ 202462 h 868734"/>
              <a:gd name="connsiteX12" fmla="*/ 36759 w 1856369"/>
              <a:gd name="connsiteY12" fmla="*/ 230032 h 868734"/>
              <a:gd name="connsiteX13" fmla="*/ 32164 w 1856369"/>
              <a:gd name="connsiteY13" fmla="*/ 271387 h 868734"/>
              <a:gd name="connsiteX14" fmla="*/ 50544 w 1856369"/>
              <a:gd name="connsiteY14" fmla="*/ 363286 h 868734"/>
              <a:gd name="connsiteX15" fmla="*/ 41354 w 1856369"/>
              <a:gd name="connsiteY15" fmla="*/ 459781 h 868734"/>
              <a:gd name="connsiteX16" fmla="*/ 13785 w 1856369"/>
              <a:gd name="connsiteY16" fmla="*/ 528705 h 868734"/>
              <a:gd name="connsiteX17" fmla="*/ 0 w 1856369"/>
              <a:gd name="connsiteY17" fmla="*/ 579250 h 868734"/>
              <a:gd name="connsiteX18" fmla="*/ 13785 w 1856369"/>
              <a:gd name="connsiteY18" fmla="*/ 652770 h 868734"/>
              <a:gd name="connsiteX19" fmla="*/ 55139 w 1856369"/>
              <a:gd name="connsiteY19" fmla="*/ 689529 h 868734"/>
              <a:gd name="connsiteX20" fmla="*/ 82709 w 1856369"/>
              <a:gd name="connsiteY20" fmla="*/ 694124 h 868734"/>
              <a:gd name="connsiteX21" fmla="*/ 133254 w 1856369"/>
              <a:gd name="connsiteY21" fmla="*/ 726289 h 868734"/>
              <a:gd name="connsiteX22" fmla="*/ 170014 w 1856369"/>
              <a:gd name="connsiteY22" fmla="*/ 749264 h 868734"/>
              <a:gd name="connsiteX23" fmla="*/ 192989 w 1856369"/>
              <a:gd name="connsiteY23" fmla="*/ 772239 h 868734"/>
              <a:gd name="connsiteX24" fmla="*/ 215963 w 1856369"/>
              <a:gd name="connsiteY24" fmla="*/ 790619 h 868734"/>
              <a:gd name="connsiteX25" fmla="*/ 234343 w 1856369"/>
              <a:gd name="connsiteY25" fmla="*/ 813594 h 868734"/>
              <a:gd name="connsiteX26" fmla="*/ 284888 w 1856369"/>
              <a:gd name="connsiteY26" fmla="*/ 841164 h 868734"/>
              <a:gd name="connsiteX27" fmla="*/ 680056 w 1856369"/>
              <a:gd name="connsiteY27" fmla="*/ 850354 h 868734"/>
              <a:gd name="connsiteX28" fmla="*/ 758170 w 1856369"/>
              <a:gd name="connsiteY28" fmla="*/ 864139 h 868734"/>
              <a:gd name="connsiteX29" fmla="*/ 1121173 w 1856369"/>
              <a:gd name="connsiteY29" fmla="*/ 854949 h 868734"/>
              <a:gd name="connsiteX30" fmla="*/ 1231453 w 1856369"/>
              <a:gd name="connsiteY30" fmla="*/ 781429 h 868734"/>
              <a:gd name="connsiteX31" fmla="*/ 1272808 w 1856369"/>
              <a:gd name="connsiteY31" fmla="*/ 717099 h 868734"/>
              <a:gd name="connsiteX32" fmla="*/ 1286593 w 1856369"/>
              <a:gd name="connsiteY32" fmla="*/ 698719 h 868734"/>
              <a:gd name="connsiteX33" fmla="*/ 1369302 w 1856369"/>
              <a:gd name="connsiteY33" fmla="*/ 694124 h 868734"/>
              <a:gd name="connsiteX34" fmla="*/ 1571481 w 1856369"/>
              <a:gd name="connsiteY34" fmla="*/ 680340 h 868734"/>
              <a:gd name="connsiteX35" fmla="*/ 1649596 w 1856369"/>
              <a:gd name="connsiteY35" fmla="*/ 661960 h 868734"/>
              <a:gd name="connsiteX36" fmla="*/ 1792040 w 1856369"/>
              <a:gd name="connsiteY36" fmla="*/ 583845 h 868734"/>
              <a:gd name="connsiteX37" fmla="*/ 1824205 w 1856369"/>
              <a:gd name="connsiteY37" fmla="*/ 547085 h 868734"/>
              <a:gd name="connsiteX38" fmla="*/ 1851774 w 1856369"/>
              <a:gd name="connsiteY38" fmla="*/ 459781 h 868734"/>
              <a:gd name="connsiteX39" fmla="*/ 1856369 w 1856369"/>
              <a:gd name="connsiteY39" fmla="*/ 423021 h 868734"/>
              <a:gd name="connsiteX40" fmla="*/ 1847180 w 1856369"/>
              <a:gd name="connsiteY40" fmla="*/ 386261 h 868734"/>
              <a:gd name="connsiteX41" fmla="*/ 1828800 w 1856369"/>
              <a:gd name="connsiteY41" fmla="*/ 363286 h 868734"/>
              <a:gd name="connsiteX42" fmla="*/ 1792040 w 1856369"/>
              <a:gd name="connsiteY42" fmla="*/ 331121 h 868734"/>
              <a:gd name="connsiteX43" fmla="*/ 1741495 w 1856369"/>
              <a:gd name="connsiteY43" fmla="*/ 317337 h 868734"/>
              <a:gd name="connsiteX44" fmla="*/ 1727710 w 1856369"/>
              <a:gd name="connsiteY44" fmla="*/ 312742 h 868734"/>
              <a:gd name="connsiteX45" fmla="*/ 1700140 w 1856369"/>
              <a:gd name="connsiteY45" fmla="*/ 285172 h 86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856369" h="868734">
                <a:moveTo>
                  <a:pt x="1700140" y="285172"/>
                </a:moveTo>
                <a:cubicBezTo>
                  <a:pt x="1638108" y="266026"/>
                  <a:pt x="1588476" y="216756"/>
                  <a:pt x="1355517" y="197867"/>
                </a:cubicBezTo>
                <a:cubicBezTo>
                  <a:pt x="1315694" y="200930"/>
                  <a:pt x="1274424" y="195987"/>
                  <a:pt x="1236048" y="207057"/>
                </a:cubicBezTo>
                <a:cubicBezTo>
                  <a:pt x="1193269" y="219397"/>
                  <a:pt x="1160673" y="260619"/>
                  <a:pt x="1116579" y="266792"/>
                </a:cubicBezTo>
                <a:cubicBezTo>
                  <a:pt x="1079054" y="272046"/>
                  <a:pt x="1043059" y="248412"/>
                  <a:pt x="1006299" y="239222"/>
                </a:cubicBezTo>
                <a:cubicBezTo>
                  <a:pt x="822862" y="140067"/>
                  <a:pt x="656738" y="13272"/>
                  <a:pt x="441117" y="283"/>
                </a:cubicBezTo>
                <a:cubicBezTo>
                  <a:pt x="388045" y="-2914"/>
                  <a:pt x="336964" y="21726"/>
                  <a:pt x="284888" y="32448"/>
                </a:cubicBezTo>
                <a:cubicBezTo>
                  <a:pt x="263445" y="49296"/>
                  <a:pt x="242980" y="67470"/>
                  <a:pt x="220558" y="82993"/>
                </a:cubicBezTo>
                <a:cubicBezTo>
                  <a:pt x="203063" y="95105"/>
                  <a:pt x="183463" y="103880"/>
                  <a:pt x="165419" y="115158"/>
                </a:cubicBezTo>
                <a:cubicBezTo>
                  <a:pt x="158925" y="119217"/>
                  <a:pt x="153734" y="125224"/>
                  <a:pt x="147039" y="128943"/>
                </a:cubicBezTo>
                <a:cubicBezTo>
                  <a:pt x="139829" y="132949"/>
                  <a:pt x="131002" y="133673"/>
                  <a:pt x="124064" y="138133"/>
                </a:cubicBezTo>
                <a:cubicBezTo>
                  <a:pt x="105092" y="150329"/>
                  <a:pt x="65232" y="183368"/>
                  <a:pt x="50544" y="202462"/>
                </a:cubicBezTo>
                <a:cubicBezTo>
                  <a:pt x="44279" y="210606"/>
                  <a:pt x="41354" y="220842"/>
                  <a:pt x="36759" y="230032"/>
                </a:cubicBezTo>
                <a:cubicBezTo>
                  <a:pt x="35227" y="243817"/>
                  <a:pt x="31504" y="257533"/>
                  <a:pt x="32164" y="271387"/>
                </a:cubicBezTo>
                <a:cubicBezTo>
                  <a:pt x="33489" y="299220"/>
                  <a:pt x="43573" y="335403"/>
                  <a:pt x="50544" y="363286"/>
                </a:cubicBezTo>
                <a:cubicBezTo>
                  <a:pt x="47481" y="395451"/>
                  <a:pt x="48363" y="428240"/>
                  <a:pt x="41354" y="459781"/>
                </a:cubicBezTo>
                <a:cubicBezTo>
                  <a:pt x="35986" y="483936"/>
                  <a:pt x="21879" y="505322"/>
                  <a:pt x="13785" y="528705"/>
                </a:cubicBezTo>
                <a:cubicBezTo>
                  <a:pt x="8073" y="545208"/>
                  <a:pt x="4595" y="562402"/>
                  <a:pt x="0" y="579250"/>
                </a:cubicBezTo>
                <a:cubicBezTo>
                  <a:pt x="4595" y="603757"/>
                  <a:pt x="4344" y="629693"/>
                  <a:pt x="13785" y="652770"/>
                </a:cubicBezTo>
                <a:cubicBezTo>
                  <a:pt x="14585" y="654727"/>
                  <a:pt x="43573" y="685674"/>
                  <a:pt x="55139" y="689529"/>
                </a:cubicBezTo>
                <a:cubicBezTo>
                  <a:pt x="63978" y="692475"/>
                  <a:pt x="73519" y="692592"/>
                  <a:pt x="82709" y="694124"/>
                </a:cubicBezTo>
                <a:cubicBezTo>
                  <a:pt x="161394" y="739087"/>
                  <a:pt x="80268" y="690965"/>
                  <a:pt x="133254" y="726289"/>
                </a:cubicBezTo>
                <a:cubicBezTo>
                  <a:pt x="145277" y="734304"/>
                  <a:pt x="158561" y="740454"/>
                  <a:pt x="170014" y="749264"/>
                </a:cubicBezTo>
                <a:cubicBezTo>
                  <a:pt x="178599" y="755867"/>
                  <a:pt x="184939" y="764994"/>
                  <a:pt x="192989" y="772239"/>
                </a:cubicBezTo>
                <a:cubicBezTo>
                  <a:pt x="200279" y="778800"/>
                  <a:pt x="209028" y="783684"/>
                  <a:pt x="215963" y="790619"/>
                </a:cubicBezTo>
                <a:cubicBezTo>
                  <a:pt x="222898" y="797554"/>
                  <a:pt x="227885" y="806213"/>
                  <a:pt x="234343" y="813594"/>
                </a:cubicBezTo>
                <a:cubicBezTo>
                  <a:pt x="248078" y="829291"/>
                  <a:pt x="260779" y="839882"/>
                  <a:pt x="284888" y="841164"/>
                </a:cubicBezTo>
                <a:cubicBezTo>
                  <a:pt x="416460" y="848163"/>
                  <a:pt x="548333" y="847291"/>
                  <a:pt x="680056" y="850354"/>
                </a:cubicBezTo>
                <a:cubicBezTo>
                  <a:pt x="706094" y="854949"/>
                  <a:pt x="731875" y="861371"/>
                  <a:pt x="758170" y="864139"/>
                </a:cubicBezTo>
                <a:cubicBezTo>
                  <a:pt x="875461" y="876485"/>
                  <a:pt x="1010515" y="860673"/>
                  <a:pt x="1121173" y="854949"/>
                </a:cubicBezTo>
                <a:cubicBezTo>
                  <a:pt x="1143381" y="841283"/>
                  <a:pt x="1211248" y="801634"/>
                  <a:pt x="1231453" y="781429"/>
                </a:cubicBezTo>
                <a:cubicBezTo>
                  <a:pt x="1245248" y="767634"/>
                  <a:pt x="1260596" y="735418"/>
                  <a:pt x="1272808" y="717099"/>
                </a:cubicBezTo>
                <a:cubicBezTo>
                  <a:pt x="1277056" y="710727"/>
                  <a:pt x="1279143" y="700493"/>
                  <a:pt x="1286593" y="698719"/>
                </a:cubicBezTo>
                <a:cubicBezTo>
                  <a:pt x="1313454" y="692323"/>
                  <a:pt x="1341747" y="695902"/>
                  <a:pt x="1369302" y="694124"/>
                </a:cubicBezTo>
                <a:lnTo>
                  <a:pt x="1571481" y="680340"/>
                </a:lnTo>
                <a:cubicBezTo>
                  <a:pt x="1597519" y="674213"/>
                  <a:pt x="1624437" y="671045"/>
                  <a:pt x="1649596" y="661960"/>
                </a:cubicBezTo>
                <a:cubicBezTo>
                  <a:pt x="1688194" y="648022"/>
                  <a:pt x="1757214" y="613172"/>
                  <a:pt x="1792040" y="583845"/>
                </a:cubicBezTo>
                <a:cubicBezTo>
                  <a:pt x="1804494" y="573357"/>
                  <a:pt x="1813483" y="559338"/>
                  <a:pt x="1824205" y="547085"/>
                </a:cubicBezTo>
                <a:cubicBezTo>
                  <a:pt x="1830355" y="528634"/>
                  <a:pt x="1847782" y="477748"/>
                  <a:pt x="1851774" y="459781"/>
                </a:cubicBezTo>
                <a:cubicBezTo>
                  <a:pt x="1854453" y="447726"/>
                  <a:pt x="1854837" y="435274"/>
                  <a:pt x="1856369" y="423021"/>
                </a:cubicBezTo>
                <a:cubicBezTo>
                  <a:pt x="1853306" y="410768"/>
                  <a:pt x="1852473" y="397729"/>
                  <a:pt x="1847180" y="386261"/>
                </a:cubicBezTo>
                <a:cubicBezTo>
                  <a:pt x="1843070" y="377356"/>
                  <a:pt x="1835316" y="370616"/>
                  <a:pt x="1828800" y="363286"/>
                </a:cubicBezTo>
                <a:cubicBezTo>
                  <a:pt x="1821218" y="354757"/>
                  <a:pt x="1803020" y="336611"/>
                  <a:pt x="1792040" y="331121"/>
                </a:cubicBezTo>
                <a:cubicBezTo>
                  <a:pt x="1772320" y="321261"/>
                  <a:pt x="1761667" y="322379"/>
                  <a:pt x="1741495" y="317337"/>
                </a:cubicBezTo>
                <a:cubicBezTo>
                  <a:pt x="1736796" y="316162"/>
                  <a:pt x="1731740" y="315429"/>
                  <a:pt x="1727710" y="312742"/>
                </a:cubicBezTo>
                <a:cubicBezTo>
                  <a:pt x="1722303" y="309137"/>
                  <a:pt x="1762172" y="304318"/>
                  <a:pt x="1700140" y="285172"/>
                </a:cubicBez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Διατεταγμένα 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Φυσική 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field)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3. </a:t>
            </a:r>
            <a:r>
              <a:rPr lang="el-GR" altLang="en-US" sz="2000" dirty="0">
                <a:latin typeface="Calibri" pitchFamily="34" charset="0"/>
              </a:rPr>
              <a:t>    Με χρήση κατακερματισμού (θα το δούμε αργότερα)</a:t>
            </a: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48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διατεταγμένο 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Β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#blocks  </a:t>
            </a:r>
            <a:endParaRPr lang="el-GR" alt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 dirty="0">
                <a:latin typeface="Calibri" pitchFamily="34" charset="0"/>
              </a:rPr>
              <a:t>R</a:t>
            </a:r>
            <a:r>
              <a:rPr lang="en-US" altLang="en-US" dirty="0">
                <a:latin typeface="Calibri" pitchFamily="34" charset="0"/>
              </a:rPr>
              <a:t> #</a:t>
            </a:r>
            <a:r>
              <a:rPr lang="el-GR" altLang="en-US" dirty="0">
                <a:latin typeface="Calibri" pitchFamily="34" charset="0"/>
              </a:rPr>
              <a:t>εγγραφών ανά </a:t>
            </a:r>
            <a:r>
              <a:rPr lang="en-US" altLang="en-US" dirty="0">
                <a:latin typeface="Calibri" pitchFamily="34" charset="0"/>
              </a:rPr>
              <a:t>block </a:t>
            </a:r>
            <a:endParaRPr lang="el-GR" alt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Τ</a:t>
            </a:r>
            <a:r>
              <a:rPr lang="en-US" altLang="en-US" b="1" baseline="-25000" dirty="0">
                <a:latin typeface="Calibri" pitchFamily="34" charset="0"/>
              </a:rPr>
              <a:t>D</a:t>
            </a:r>
            <a:r>
              <a:rPr lang="en-US" altLang="en-US" dirty="0"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χρόνος μεταφοράς </a:t>
            </a:r>
            <a:r>
              <a:rPr lang="en-US" altLang="en-US" dirty="0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(Ι/Ο)</a:t>
            </a:r>
          </a:p>
          <a:p>
            <a:pPr>
              <a:spcBef>
                <a:spcPct val="50000"/>
              </a:spcBef>
            </a:pPr>
            <a:r>
              <a:rPr lang="el-GR" altLang="en-US" b="1" dirty="0">
                <a:latin typeface="Calibri" pitchFamily="34" charset="0"/>
              </a:rPr>
              <a:t>Τ</a:t>
            </a:r>
            <a:r>
              <a:rPr lang="en-US" altLang="en-US" b="1" baseline="-25000" dirty="0">
                <a:latin typeface="Calibri" pitchFamily="34" charset="0"/>
              </a:rPr>
              <a:t>C</a:t>
            </a:r>
            <a:r>
              <a:rPr lang="en-US" altLang="en-US" b="1" dirty="0"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27308" y="1773210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7308" y="2600804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Σε ποια εσωτερική μορφή; Ισοδύναμη έκφραση 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24512" y="4085413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19390" y="4394491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7750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+ 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 Files)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R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8163" y="149859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Αναζήτηση εγγραφής (δυαδική αναζήτηση)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794975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Διατήρηση 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Δημιουργία 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 Χρήση 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>
                <a:latin typeface="Calibri" pitchFamily="34" charset="0"/>
              </a:rPr>
              <a:t>Βασική 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6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Βελτιστοποίηση</a:t>
              </a:r>
              <a:r>
                <a:rPr lang="el-GR" sz="1800" dirty="0"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104426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(Στόχος) Ομοιόμορφη 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(αναζητήσεις)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				</a:t>
            </a:r>
            <a:r>
              <a:rPr lang="el-GR" altLang="en-US" sz="1600" dirty="0">
                <a:latin typeface="+mn-lt"/>
              </a:rPr>
              <a:t>Σωρός               Ταξινομημένο       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   		          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>
                <a:latin typeface="+mn-lt"/>
              </a:rPr>
              <a:t>B</a:t>
            </a:r>
            <a:r>
              <a:rPr lang="el-GR" altLang="en-US" sz="1600" dirty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			  0.5 B                 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	           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			  B	   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				   2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     </a:t>
            </a:r>
            <a:r>
              <a:rPr lang="en-US" altLang="en-US" sz="1600" dirty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		            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        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19215" y="133179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      R</a:t>
            </a:r>
            <a:r>
              <a:rPr lang="en-US" sz="1800" baseline="-25000" dirty="0"/>
              <a:t>2</a:t>
            </a:r>
            <a:r>
              <a:rPr lang="en-US" sz="1800" dirty="0"/>
              <a:t>	       R</a:t>
            </a:r>
            <a:r>
              <a:rPr lang="en-US" sz="1800" baseline="-25000" dirty="0"/>
              <a:t>3	</a:t>
            </a:r>
            <a:r>
              <a:rPr lang="en-US" sz="3200" baseline="-25000" dirty="0"/>
              <a:t>…</a:t>
            </a:r>
            <a:r>
              <a:rPr lang="en-US" sz="1800" dirty="0"/>
              <a:t>	                           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</a:rPr>
              <a:t>x</a:t>
            </a:r>
            <a:endParaRPr lang="el-GR" sz="1800" dirty="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23874" y="1887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0975" y="6429320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29319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8896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34100" y="2247530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19100" y="1325320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312" cy="332"/>
            </a:xfrm>
            <a:prstGeom prst="rect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629" cy="769"/>
              <a:chOff x="768" y="2976"/>
              <a:chExt cx="1629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149" y="3128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19100" y="381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887596" y="4979529"/>
            <a:ext cx="1714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dirty="0">
                <a:latin typeface="+mn-lt"/>
              </a:rPr>
              <a:t>Κλήση συναρτήσεων βιβλιοθήκης που υλοποιούν πράξεις σχεσιακής άλγεβρας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14:cNvPr>
              <p14:cNvContentPartPr/>
              <p14:nvPr/>
            </p14:nvContentPartPr>
            <p14:xfrm>
              <a:off x="675532" y="383655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FF43E77-6E09-4353-A231-2E2FF1EFF8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7892" y="38185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71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608523" y="2138240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πλάνο εκτέλεσης, βελτιστοποίηση</a:t>
              </a: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Υλοποίηση/Εκτέλεση Σχεσιακών 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solidFill>
                    <a:srgbClr val="FF0000"/>
                  </a:solidFill>
                  <a:latin typeface="Arial" charset="0"/>
                </a:rPr>
                <a:t>Μέθοδοι Προσπέλασης (</a:t>
              </a:r>
              <a:r>
                <a:rPr lang="en-US" altLang="en-US" sz="1200" dirty="0">
                  <a:solidFill>
                    <a:srgbClr val="FF0000"/>
                  </a:solidFill>
                  <a:latin typeface="Arial" charset="0"/>
                </a:rPr>
                <a:t>access methods)</a:t>
              </a: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841" y="2411"/>
              <a:ext cx="143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>
                  <a:latin typeface="Arial" charset="0"/>
                </a:rPr>
                <a:t>Διαχείριση </a:t>
              </a:r>
              <a:r>
                <a:rPr lang="el-GR" altLang="en-US" sz="1200" dirty="0" err="1">
                  <a:latin typeface="Arial" charset="0"/>
                </a:rPr>
                <a:t>Καταχωρητών</a:t>
              </a:r>
              <a:r>
                <a:rPr lang="el-GR" altLang="en-US" sz="1200" dirty="0">
                  <a:latin typeface="Arial" charset="0"/>
                </a:rPr>
                <a:t> (</a:t>
              </a:r>
              <a:r>
                <a:rPr lang="en-US" altLang="en-US" sz="1200" dirty="0">
                  <a:latin typeface="Arial" charset="0"/>
                </a:rPr>
                <a:t>Buffer</a:t>
              </a:r>
              <a:r>
                <a:rPr lang="el-GR" altLang="en-US" sz="1200" dirty="0">
                  <a:latin typeface="Arial" charset="0"/>
                </a:rPr>
                <a:t>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167" y="2742"/>
              <a:ext cx="76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>
                  <a:latin typeface="Arial" charset="0"/>
                </a:rPr>
                <a:t>Διαχείριση Δίσκου</a:t>
              </a:r>
              <a:endParaRPr lang="en-US" altLang="en-US" sz="12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</a:t>
            </a:r>
            <a:r>
              <a:rPr lang="el-GR" altLang="en-US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35743" y="3628604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Αρχικά 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9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14:cNvPr>
              <p14:cNvContentPartPr/>
              <p14:nvPr/>
            </p14:nvContentPartPr>
            <p14:xfrm>
              <a:off x="6504652" y="235227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517C58-D6C8-44CE-927C-BA5A7546AB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6652" y="233427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14:cNvPr>
              <p14:cNvContentPartPr/>
              <p14:nvPr/>
            </p14:nvContentPartPr>
            <p14:xfrm>
              <a:off x="6813172" y="2862037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85727B5-6269-45CA-A124-12D335DB63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95172" y="2844397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Freeform 8"/>
          <p:cNvSpPr/>
          <p:nvPr/>
        </p:nvSpPr>
        <p:spPr>
          <a:xfrm>
            <a:off x="4958573" y="3886077"/>
            <a:ext cx="2461846" cy="1204789"/>
          </a:xfrm>
          <a:custGeom>
            <a:avLst/>
            <a:gdLst>
              <a:gd name="connsiteX0" fmla="*/ 1213338 w 2461846"/>
              <a:gd name="connsiteY0" fmla="*/ 35169 h 1204789"/>
              <a:gd name="connsiteX1" fmla="*/ 984738 w 2461846"/>
              <a:gd name="connsiteY1" fmla="*/ 35169 h 1204789"/>
              <a:gd name="connsiteX2" fmla="*/ 949569 w 2461846"/>
              <a:gd name="connsiteY2" fmla="*/ 26377 h 1204789"/>
              <a:gd name="connsiteX3" fmla="*/ 826476 w 2461846"/>
              <a:gd name="connsiteY3" fmla="*/ 0 h 1204789"/>
              <a:gd name="connsiteX4" fmla="*/ 764930 w 2461846"/>
              <a:gd name="connsiteY4" fmla="*/ 8792 h 1204789"/>
              <a:gd name="connsiteX5" fmla="*/ 703384 w 2461846"/>
              <a:gd name="connsiteY5" fmla="*/ 43962 h 1204789"/>
              <a:gd name="connsiteX6" fmla="*/ 650630 w 2461846"/>
              <a:gd name="connsiteY6" fmla="*/ 61546 h 1204789"/>
              <a:gd name="connsiteX7" fmla="*/ 457200 w 2461846"/>
              <a:gd name="connsiteY7" fmla="*/ 52754 h 1204789"/>
              <a:gd name="connsiteX8" fmla="*/ 430823 w 2461846"/>
              <a:gd name="connsiteY8" fmla="*/ 61546 h 1204789"/>
              <a:gd name="connsiteX9" fmla="*/ 351692 w 2461846"/>
              <a:gd name="connsiteY9" fmla="*/ 79131 h 1204789"/>
              <a:gd name="connsiteX10" fmla="*/ 316523 w 2461846"/>
              <a:gd name="connsiteY10" fmla="*/ 96716 h 1204789"/>
              <a:gd name="connsiteX11" fmla="*/ 263769 w 2461846"/>
              <a:gd name="connsiteY11" fmla="*/ 114300 h 1204789"/>
              <a:gd name="connsiteX12" fmla="*/ 237392 w 2461846"/>
              <a:gd name="connsiteY12" fmla="*/ 131885 h 1204789"/>
              <a:gd name="connsiteX13" fmla="*/ 211015 w 2461846"/>
              <a:gd name="connsiteY13" fmla="*/ 140677 h 1204789"/>
              <a:gd name="connsiteX14" fmla="*/ 193430 w 2461846"/>
              <a:gd name="connsiteY14" fmla="*/ 167054 h 1204789"/>
              <a:gd name="connsiteX15" fmla="*/ 167053 w 2461846"/>
              <a:gd name="connsiteY15" fmla="*/ 193431 h 1204789"/>
              <a:gd name="connsiteX16" fmla="*/ 149469 w 2461846"/>
              <a:gd name="connsiteY16" fmla="*/ 228600 h 1204789"/>
              <a:gd name="connsiteX17" fmla="*/ 114300 w 2461846"/>
              <a:gd name="connsiteY17" fmla="*/ 281354 h 1204789"/>
              <a:gd name="connsiteX18" fmla="*/ 87923 w 2461846"/>
              <a:gd name="connsiteY18" fmla="*/ 334108 h 1204789"/>
              <a:gd name="connsiteX19" fmla="*/ 79130 w 2461846"/>
              <a:gd name="connsiteY19" fmla="*/ 360485 h 1204789"/>
              <a:gd name="connsiteX20" fmla="*/ 61546 w 2461846"/>
              <a:gd name="connsiteY20" fmla="*/ 386862 h 1204789"/>
              <a:gd name="connsiteX21" fmla="*/ 52753 w 2461846"/>
              <a:gd name="connsiteY21" fmla="*/ 413239 h 1204789"/>
              <a:gd name="connsiteX22" fmla="*/ 35169 w 2461846"/>
              <a:gd name="connsiteY22" fmla="*/ 439616 h 1204789"/>
              <a:gd name="connsiteX23" fmla="*/ 8792 w 2461846"/>
              <a:gd name="connsiteY23" fmla="*/ 518746 h 1204789"/>
              <a:gd name="connsiteX24" fmla="*/ 0 w 2461846"/>
              <a:gd name="connsiteY24" fmla="*/ 545123 h 1204789"/>
              <a:gd name="connsiteX25" fmla="*/ 8792 w 2461846"/>
              <a:gd name="connsiteY25" fmla="*/ 712177 h 1204789"/>
              <a:gd name="connsiteX26" fmla="*/ 17584 w 2461846"/>
              <a:gd name="connsiteY26" fmla="*/ 738554 h 1204789"/>
              <a:gd name="connsiteX27" fmla="*/ 35169 w 2461846"/>
              <a:gd name="connsiteY27" fmla="*/ 764931 h 1204789"/>
              <a:gd name="connsiteX28" fmla="*/ 43961 w 2461846"/>
              <a:gd name="connsiteY28" fmla="*/ 791308 h 1204789"/>
              <a:gd name="connsiteX29" fmla="*/ 123092 w 2461846"/>
              <a:gd name="connsiteY29" fmla="*/ 905608 h 1204789"/>
              <a:gd name="connsiteX30" fmla="*/ 158261 w 2461846"/>
              <a:gd name="connsiteY30" fmla="*/ 958362 h 1204789"/>
              <a:gd name="connsiteX31" fmla="*/ 175846 w 2461846"/>
              <a:gd name="connsiteY31" fmla="*/ 984739 h 1204789"/>
              <a:gd name="connsiteX32" fmla="*/ 202223 w 2461846"/>
              <a:gd name="connsiteY32" fmla="*/ 1002323 h 1204789"/>
              <a:gd name="connsiteX33" fmla="*/ 228600 w 2461846"/>
              <a:gd name="connsiteY33" fmla="*/ 1028700 h 1204789"/>
              <a:gd name="connsiteX34" fmla="*/ 263769 w 2461846"/>
              <a:gd name="connsiteY34" fmla="*/ 1037492 h 1204789"/>
              <a:gd name="connsiteX35" fmla="*/ 351692 w 2461846"/>
              <a:gd name="connsiteY35" fmla="*/ 1063869 h 1204789"/>
              <a:gd name="connsiteX36" fmla="*/ 439615 w 2461846"/>
              <a:gd name="connsiteY36" fmla="*/ 1081454 h 1204789"/>
              <a:gd name="connsiteX37" fmla="*/ 474784 w 2461846"/>
              <a:gd name="connsiteY37" fmla="*/ 1090246 h 1204789"/>
              <a:gd name="connsiteX38" fmla="*/ 580292 w 2461846"/>
              <a:gd name="connsiteY38" fmla="*/ 1099039 h 1204789"/>
              <a:gd name="connsiteX39" fmla="*/ 624253 w 2461846"/>
              <a:gd name="connsiteY39" fmla="*/ 1107831 h 1204789"/>
              <a:gd name="connsiteX40" fmla="*/ 975946 w 2461846"/>
              <a:gd name="connsiteY40" fmla="*/ 1090246 h 1204789"/>
              <a:gd name="connsiteX41" fmla="*/ 1037492 w 2461846"/>
              <a:gd name="connsiteY41" fmla="*/ 1099039 h 1204789"/>
              <a:gd name="connsiteX42" fmla="*/ 1099038 w 2461846"/>
              <a:gd name="connsiteY42" fmla="*/ 1099039 h 1204789"/>
              <a:gd name="connsiteX43" fmla="*/ 1186961 w 2461846"/>
              <a:gd name="connsiteY43" fmla="*/ 1160585 h 1204789"/>
              <a:gd name="connsiteX44" fmla="*/ 1222130 w 2461846"/>
              <a:gd name="connsiteY44" fmla="*/ 1169377 h 1204789"/>
              <a:gd name="connsiteX45" fmla="*/ 1239715 w 2461846"/>
              <a:gd name="connsiteY45" fmla="*/ 1195754 h 1204789"/>
              <a:gd name="connsiteX46" fmla="*/ 1538653 w 2461846"/>
              <a:gd name="connsiteY46" fmla="*/ 1195754 h 1204789"/>
              <a:gd name="connsiteX47" fmla="*/ 1573823 w 2461846"/>
              <a:gd name="connsiteY47" fmla="*/ 1178169 h 1204789"/>
              <a:gd name="connsiteX48" fmla="*/ 1670538 w 2461846"/>
              <a:gd name="connsiteY48" fmla="*/ 1143000 h 1204789"/>
              <a:gd name="connsiteX49" fmla="*/ 1705707 w 2461846"/>
              <a:gd name="connsiteY49" fmla="*/ 1116623 h 1204789"/>
              <a:gd name="connsiteX50" fmla="*/ 1740876 w 2461846"/>
              <a:gd name="connsiteY50" fmla="*/ 1107831 h 1204789"/>
              <a:gd name="connsiteX51" fmla="*/ 1784838 w 2461846"/>
              <a:gd name="connsiteY51" fmla="*/ 1090246 h 1204789"/>
              <a:gd name="connsiteX52" fmla="*/ 1855176 w 2461846"/>
              <a:gd name="connsiteY52" fmla="*/ 1063869 h 1204789"/>
              <a:gd name="connsiteX53" fmla="*/ 2101361 w 2461846"/>
              <a:gd name="connsiteY53" fmla="*/ 1046285 h 1204789"/>
              <a:gd name="connsiteX54" fmla="*/ 2329961 w 2461846"/>
              <a:gd name="connsiteY54" fmla="*/ 1028700 h 1204789"/>
              <a:gd name="connsiteX55" fmla="*/ 2435469 w 2461846"/>
              <a:gd name="connsiteY55" fmla="*/ 1019908 h 1204789"/>
              <a:gd name="connsiteX56" fmla="*/ 2444261 w 2461846"/>
              <a:gd name="connsiteY56" fmla="*/ 993531 h 1204789"/>
              <a:gd name="connsiteX57" fmla="*/ 2461846 w 2461846"/>
              <a:gd name="connsiteY57" fmla="*/ 888023 h 1204789"/>
              <a:gd name="connsiteX58" fmla="*/ 2444261 w 2461846"/>
              <a:gd name="connsiteY58" fmla="*/ 773723 h 1204789"/>
              <a:gd name="connsiteX59" fmla="*/ 2409092 w 2461846"/>
              <a:gd name="connsiteY59" fmla="*/ 703385 h 1204789"/>
              <a:gd name="connsiteX60" fmla="*/ 2391507 w 2461846"/>
              <a:gd name="connsiteY60" fmla="*/ 668216 h 1204789"/>
              <a:gd name="connsiteX61" fmla="*/ 2382715 w 2461846"/>
              <a:gd name="connsiteY61" fmla="*/ 641839 h 1204789"/>
              <a:gd name="connsiteX62" fmla="*/ 2391507 w 2461846"/>
              <a:gd name="connsiteY62" fmla="*/ 545123 h 1204789"/>
              <a:gd name="connsiteX63" fmla="*/ 2409092 w 2461846"/>
              <a:gd name="connsiteY63" fmla="*/ 518746 h 1204789"/>
              <a:gd name="connsiteX64" fmla="*/ 2426676 w 2461846"/>
              <a:gd name="connsiteY64" fmla="*/ 474785 h 1204789"/>
              <a:gd name="connsiteX65" fmla="*/ 2444261 w 2461846"/>
              <a:gd name="connsiteY65" fmla="*/ 439616 h 1204789"/>
              <a:gd name="connsiteX66" fmla="*/ 2461846 w 2461846"/>
              <a:gd name="connsiteY66" fmla="*/ 378069 h 1204789"/>
              <a:gd name="connsiteX67" fmla="*/ 2453053 w 2461846"/>
              <a:gd name="connsiteY67" fmla="*/ 272562 h 1204789"/>
              <a:gd name="connsiteX68" fmla="*/ 2417884 w 2461846"/>
              <a:gd name="connsiteY68" fmla="*/ 237392 h 1204789"/>
              <a:gd name="connsiteX69" fmla="*/ 2356338 w 2461846"/>
              <a:gd name="connsiteY69" fmla="*/ 193431 h 1204789"/>
              <a:gd name="connsiteX70" fmla="*/ 2329961 w 2461846"/>
              <a:gd name="connsiteY70" fmla="*/ 184639 h 1204789"/>
              <a:gd name="connsiteX71" fmla="*/ 2338753 w 2461846"/>
              <a:gd name="connsiteY71" fmla="*/ 123092 h 1204789"/>
              <a:gd name="connsiteX72" fmla="*/ 2294792 w 2461846"/>
              <a:gd name="connsiteY72" fmla="*/ 79131 h 1204789"/>
              <a:gd name="connsiteX73" fmla="*/ 2250830 w 2461846"/>
              <a:gd name="connsiteY73" fmla="*/ 61546 h 1204789"/>
              <a:gd name="connsiteX74" fmla="*/ 2083776 w 2461846"/>
              <a:gd name="connsiteY74" fmla="*/ 17585 h 1204789"/>
              <a:gd name="connsiteX75" fmla="*/ 1899138 w 2461846"/>
              <a:gd name="connsiteY75" fmla="*/ 0 h 1204789"/>
              <a:gd name="connsiteX76" fmla="*/ 1732084 w 2461846"/>
              <a:gd name="connsiteY76" fmla="*/ 17585 h 1204789"/>
              <a:gd name="connsiteX77" fmla="*/ 1705707 w 2461846"/>
              <a:gd name="connsiteY77" fmla="*/ 43962 h 1204789"/>
              <a:gd name="connsiteX78" fmla="*/ 1670538 w 2461846"/>
              <a:gd name="connsiteY78" fmla="*/ 52754 h 1204789"/>
              <a:gd name="connsiteX79" fmla="*/ 1626576 w 2461846"/>
              <a:gd name="connsiteY79" fmla="*/ 79131 h 1204789"/>
              <a:gd name="connsiteX80" fmla="*/ 1556238 w 2461846"/>
              <a:gd name="connsiteY80" fmla="*/ 105508 h 1204789"/>
              <a:gd name="connsiteX81" fmla="*/ 1292469 w 2461846"/>
              <a:gd name="connsiteY81" fmla="*/ 79131 h 1204789"/>
              <a:gd name="connsiteX82" fmla="*/ 1213338 w 2461846"/>
              <a:gd name="connsiteY82" fmla="*/ 61546 h 1204789"/>
              <a:gd name="connsiteX83" fmla="*/ 1213338 w 2461846"/>
              <a:gd name="connsiteY83" fmla="*/ 35169 h 120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2461846" h="1204789">
                <a:moveTo>
                  <a:pt x="1213338" y="35169"/>
                </a:moveTo>
                <a:cubicBezTo>
                  <a:pt x="1175238" y="30773"/>
                  <a:pt x="1152572" y="49155"/>
                  <a:pt x="984738" y="35169"/>
                </a:cubicBezTo>
                <a:cubicBezTo>
                  <a:pt x="972696" y="34165"/>
                  <a:pt x="961343" y="29094"/>
                  <a:pt x="949569" y="26377"/>
                </a:cubicBezTo>
                <a:cubicBezTo>
                  <a:pt x="881864" y="10753"/>
                  <a:pt x="882546" y="11214"/>
                  <a:pt x="826476" y="0"/>
                </a:cubicBezTo>
                <a:cubicBezTo>
                  <a:pt x="805961" y="2931"/>
                  <a:pt x="784923" y="3339"/>
                  <a:pt x="764930" y="8792"/>
                </a:cubicBezTo>
                <a:cubicBezTo>
                  <a:pt x="719521" y="21176"/>
                  <a:pt x="741302" y="27110"/>
                  <a:pt x="703384" y="43962"/>
                </a:cubicBezTo>
                <a:cubicBezTo>
                  <a:pt x="686446" y="51490"/>
                  <a:pt x="650630" y="61546"/>
                  <a:pt x="650630" y="61546"/>
                </a:cubicBezTo>
                <a:cubicBezTo>
                  <a:pt x="586153" y="58615"/>
                  <a:pt x="521743" y="52754"/>
                  <a:pt x="457200" y="52754"/>
                </a:cubicBezTo>
                <a:cubicBezTo>
                  <a:pt x="447932" y="52754"/>
                  <a:pt x="439734" y="59000"/>
                  <a:pt x="430823" y="61546"/>
                </a:cubicBezTo>
                <a:cubicBezTo>
                  <a:pt x="401842" y="69826"/>
                  <a:pt x="381921" y="73085"/>
                  <a:pt x="351692" y="79131"/>
                </a:cubicBezTo>
                <a:cubicBezTo>
                  <a:pt x="339969" y="84993"/>
                  <a:pt x="328692" y="91848"/>
                  <a:pt x="316523" y="96716"/>
                </a:cubicBezTo>
                <a:cubicBezTo>
                  <a:pt x="299313" y="103600"/>
                  <a:pt x="263769" y="114300"/>
                  <a:pt x="263769" y="114300"/>
                </a:cubicBezTo>
                <a:cubicBezTo>
                  <a:pt x="254977" y="120162"/>
                  <a:pt x="246844" y="127159"/>
                  <a:pt x="237392" y="131885"/>
                </a:cubicBezTo>
                <a:cubicBezTo>
                  <a:pt x="229103" y="136030"/>
                  <a:pt x="218252" y="134887"/>
                  <a:pt x="211015" y="140677"/>
                </a:cubicBezTo>
                <a:cubicBezTo>
                  <a:pt x="202763" y="147278"/>
                  <a:pt x="200195" y="158936"/>
                  <a:pt x="193430" y="167054"/>
                </a:cubicBezTo>
                <a:cubicBezTo>
                  <a:pt x="185470" y="176606"/>
                  <a:pt x="175845" y="184639"/>
                  <a:pt x="167053" y="193431"/>
                </a:cubicBezTo>
                <a:cubicBezTo>
                  <a:pt x="161192" y="205154"/>
                  <a:pt x="156212" y="217361"/>
                  <a:pt x="149469" y="228600"/>
                </a:cubicBezTo>
                <a:cubicBezTo>
                  <a:pt x="138596" y="246722"/>
                  <a:pt x="120984" y="261305"/>
                  <a:pt x="114300" y="281354"/>
                </a:cubicBezTo>
                <a:cubicBezTo>
                  <a:pt x="92198" y="347654"/>
                  <a:pt x="122012" y="265931"/>
                  <a:pt x="87923" y="334108"/>
                </a:cubicBezTo>
                <a:cubicBezTo>
                  <a:pt x="83778" y="342398"/>
                  <a:pt x="83275" y="352195"/>
                  <a:pt x="79130" y="360485"/>
                </a:cubicBezTo>
                <a:cubicBezTo>
                  <a:pt x="74404" y="369936"/>
                  <a:pt x="66272" y="377411"/>
                  <a:pt x="61546" y="386862"/>
                </a:cubicBezTo>
                <a:cubicBezTo>
                  <a:pt x="57401" y="395152"/>
                  <a:pt x="56898" y="404949"/>
                  <a:pt x="52753" y="413239"/>
                </a:cubicBezTo>
                <a:cubicBezTo>
                  <a:pt x="48027" y="422690"/>
                  <a:pt x="39461" y="429960"/>
                  <a:pt x="35169" y="439616"/>
                </a:cubicBezTo>
                <a:cubicBezTo>
                  <a:pt x="35163" y="439630"/>
                  <a:pt x="13190" y="505551"/>
                  <a:pt x="8792" y="518746"/>
                </a:cubicBezTo>
                <a:lnTo>
                  <a:pt x="0" y="545123"/>
                </a:lnTo>
                <a:cubicBezTo>
                  <a:pt x="2931" y="600808"/>
                  <a:pt x="3744" y="656644"/>
                  <a:pt x="8792" y="712177"/>
                </a:cubicBezTo>
                <a:cubicBezTo>
                  <a:pt x="9631" y="721407"/>
                  <a:pt x="13439" y="730265"/>
                  <a:pt x="17584" y="738554"/>
                </a:cubicBezTo>
                <a:cubicBezTo>
                  <a:pt x="22310" y="748006"/>
                  <a:pt x="29307" y="756139"/>
                  <a:pt x="35169" y="764931"/>
                </a:cubicBezTo>
                <a:cubicBezTo>
                  <a:pt x="38100" y="773723"/>
                  <a:pt x="39816" y="783019"/>
                  <a:pt x="43961" y="791308"/>
                </a:cubicBezTo>
                <a:cubicBezTo>
                  <a:pt x="70024" y="843434"/>
                  <a:pt x="86484" y="850695"/>
                  <a:pt x="123092" y="905608"/>
                </a:cubicBezTo>
                <a:lnTo>
                  <a:pt x="158261" y="958362"/>
                </a:lnTo>
                <a:cubicBezTo>
                  <a:pt x="164123" y="967154"/>
                  <a:pt x="167054" y="978878"/>
                  <a:pt x="175846" y="984739"/>
                </a:cubicBezTo>
                <a:cubicBezTo>
                  <a:pt x="184638" y="990600"/>
                  <a:pt x="194105" y="995558"/>
                  <a:pt x="202223" y="1002323"/>
                </a:cubicBezTo>
                <a:cubicBezTo>
                  <a:pt x="211775" y="1010283"/>
                  <a:pt x="217804" y="1022531"/>
                  <a:pt x="228600" y="1028700"/>
                </a:cubicBezTo>
                <a:cubicBezTo>
                  <a:pt x="239092" y="1034695"/>
                  <a:pt x="252046" y="1034561"/>
                  <a:pt x="263769" y="1037492"/>
                </a:cubicBezTo>
                <a:cubicBezTo>
                  <a:pt x="318103" y="1064660"/>
                  <a:pt x="281629" y="1050732"/>
                  <a:pt x="351692" y="1063869"/>
                </a:cubicBezTo>
                <a:cubicBezTo>
                  <a:pt x="381068" y="1069377"/>
                  <a:pt x="410619" y="1074205"/>
                  <a:pt x="439615" y="1081454"/>
                </a:cubicBezTo>
                <a:cubicBezTo>
                  <a:pt x="451338" y="1084385"/>
                  <a:pt x="462794" y="1088747"/>
                  <a:pt x="474784" y="1090246"/>
                </a:cubicBezTo>
                <a:cubicBezTo>
                  <a:pt x="509803" y="1094623"/>
                  <a:pt x="545123" y="1096108"/>
                  <a:pt x="580292" y="1099039"/>
                </a:cubicBezTo>
                <a:cubicBezTo>
                  <a:pt x="594946" y="1101970"/>
                  <a:pt x="609309" y="1107831"/>
                  <a:pt x="624253" y="1107831"/>
                </a:cubicBezTo>
                <a:cubicBezTo>
                  <a:pt x="931709" y="1107831"/>
                  <a:pt x="848976" y="1132573"/>
                  <a:pt x="975946" y="1090246"/>
                </a:cubicBezTo>
                <a:cubicBezTo>
                  <a:pt x="996461" y="1093177"/>
                  <a:pt x="1016768" y="1099039"/>
                  <a:pt x="1037492" y="1099039"/>
                </a:cubicBezTo>
                <a:cubicBezTo>
                  <a:pt x="1125786" y="1099039"/>
                  <a:pt x="989095" y="1071551"/>
                  <a:pt x="1099038" y="1099039"/>
                </a:cubicBezTo>
                <a:cubicBezTo>
                  <a:pt x="1127490" y="1121800"/>
                  <a:pt x="1153184" y="1145573"/>
                  <a:pt x="1186961" y="1160585"/>
                </a:cubicBezTo>
                <a:cubicBezTo>
                  <a:pt x="1198003" y="1165493"/>
                  <a:pt x="1210407" y="1166446"/>
                  <a:pt x="1222130" y="1169377"/>
                </a:cubicBezTo>
                <a:cubicBezTo>
                  <a:pt x="1227992" y="1178169"/>
                  <a:pt x="1229429" y="1193334"/>
                  <a:pt x="1239715" y="1195754"/>
                </a:cubicBezTo>
                <a:cubicBezTo>
                  <a:pt x="1317411" y="1214035"/>
                  <a:pt x="1466598" y="1199546"/>
                  <a:pt x="1538653" y="1195754"/>
                </a:cubicBezTo>
                <a:cubicBezTo>
                  <a:pt x="1550376" y="1189892"/>
                  <a:pt x="1561653" y="1183037"/>
                  <a:pt x="1573823" y="1178169"/>
                </a:cubicBezTo>
                <a:cubicBezTo>
                  <a:pt x="1598738" y="1168203"/>
                  <a:pt x="1645820" y="1156732"/>
                  <a:pt x="1670538" y="1143000"/>
                </a:cubicBezTo>
                <a:cubicBezTo>
                  <a:pt x="1683348" y="1135883"/>
                  <a:pt x="1692600" y="1123176"/>
                  <a:pt x="1705707" y="1116623"/>
                </a:cubicBezTo>
                <a:cubicBezTo>
                  <a:pt x="1716515" y="1111219"/>
                  <a:pt x="1729412" y="1111652"/>
                  <a:pt x="1740876" y="1107831"/>
                </a:cubicBezTo>
                <a:cubicBezTo>
                  <a:pt x="1755849" y="1102840"/>
                  <a:pt x="1770415" y="1096656"/>
                  <a:pt x="1784838" y="1090246"/>
                </a:cubicBezTo>
                <a:cubicBezTo>
                  <a:pt x="1814954" y="1076861"/>
                  <a:pt x="1821915" y="1066987"/>
                  <a:pt x="1855176" y="1063869"/>
                </a:cubicBezTo>
                <a:cubicBezTo>
                  <a:pt x="1937088" y="1056190"/>
                  <a:pt x="2101361" y="1046285"/>
                  <a:pt x="2101361" y="1046285"/>
                </a:cubicBezTo>
                <a:cubicBezTo>
                  <a:pt x="2210251" y="1024506"/>
                  <a:pt x="2111805" y="1041921"/>
                  <a:pt x="2329961" y="1028700"/>
                </a:cubicBezTo>
                <a:cubicBezTo>
                  <a:pt x="2365188" y="1026565"/>
                  <a:pt x="2400300" y="1022839"/>
                  <a:pt x="2435469" y="1019908"/>
                </a:cubicBezTo>
                <a:cubicBezTo>
                  <a:pt x="2438400" y="1011116"/>
                  <a:pt x="2442443" y="1002619"/>
                  <a:pt x="2444261" y="993531"/>
                </a:cubicBezTo>
                <a:cubicBezTo>
                  <a:pt x="2451253" y="958569"/>
                  <a:pt x="2461846" y="888023"/>
                  <a:pt x="2461846" y="888023"/>
                </a:cubicBezTo>
                <a:cubicBezTo>
                  <a:pt x="2459828" y="869862"/>
                  <a:pt x="2455797" y="801410"/>
                  <a:pt x="2444261" y="773723"/>
                </a:cubicBezTo>
                <a:cubicBezTo>
                  <a:pt x="2434179" y="749526"/>
                  <a:pt x="2420815" y="726831"/>
                  <a:pt x="2409092" y="703385"/>
                </a:cubicBezTo>
                <a:cubicBezTo>
                  <a:pt x="2403230" y="691662"/>
                  <a:pt x="2395652" y="680650"/>
                  <a:pt x="2391507" y="668216"/>
                </a:cubicBezTo>
                <a:lnTo>
                  <a:pt x="2382715" y="641839"/>
                </a:lnTo>
                <a:cubicBezTo>
                  <a:pt x="2385646" y="609600"/>
                  <a:pt x="2384724" y="576776"/>
                  <a:pt x="2391507" y="545123"/>
                </a:cubicBezTo>
                <a:cubicBezTo>
                  <a:pt x="2393721" y="534790"/>
                  <a:pt x="2404366" y="528198"/>
                  <a:pt x="2409092" y="518746"/>
                </a:cubicBezTo>
                <a:cubicBezTo>
                  <a:pt x="2416150" y="504630"/>
                  <a:pt x="2420266" y="489207"/>
                  <a:pt x="2426676" y="474785"/>
                </a:cubicBezTo>
                <a:cubicBezTo>
                  <a:pt x="2431999" y="462808"/>
                  <a:pt x="2439098" y="451663"/>
                  <a:pt x="2444261" y="439616"/>
                </a:cubicBezTo>
                <a:cubicBezTo>
                  <a:pt x="2451827" y="421961"/>
                  <a:pt x="2457386" y="395910"/>
                  <a:pt x="2461846" y="378069"/>
                </a:cubicBezTo>
                <a:cubicBezTo>
                  <a:pt x="2458915" y="342900"/>
                  <a:pt x="2463579" y="306246"/>
                  <a:pt x="2453053" y="272562"/>
                </a:cubicBezTo>
                <a:cubicBezTo>
                  <a:pt x="2448108" y="256738"/>
                  <a:pt x="2430361" y="248309"/>
                  <a:pt x="2417884" y="237392"/>
                </a:cubicBezTo>
                <a:cubicBezTo>
                  <a:pt x="2412578" y="232749"/>
                  <a:pt x="2367276" y="198900"/>
                  <a:pt x="2356338" y="193431"/>
                </a:cubicBezTo>
                <a:cubicBezTo>
                  <a:pt x="2348049" y="189286"/>
                  <a:pt x="2338753" y="187570"/>
                  <a:pt x="2329961" y="184639"/>
                </a:cubicBezTo>
                <a:cubicBezTo>
                  <a:pt x="2301660" y="99733"/>
                  <a:pt x="2338753" y="231740"/>
                  <a:pt x="2338753" y="123092"/>
                </a:cubicBezTo>
                <a:cubicBezTo>
                  <a:pt x="2338753" y="105508"/>
                  <a:pt x="2306514" y="84992"/>
                  <a:pt x="2294792" y="79131"/>
                </a:cubicBezTo>
                <a:cubicBezTo>
                  <a:pt x="2280675" y="72073"/>
                  <a:pt x="2265693" y="66854"/>
                  <a:pt x="2250830" y="61546"/>
                </a:cubicBezTo>
                <a:cubicBezTo>
                  <a:pt x="2187896" y="39069"/>
                  <a:pt x="2151072" y="26268"/>
                  <a:pt x="2083776" y="17585"/>
                </a:cubicBezTo>
                <a:cubicBezTo>
                  <a:pt x="2022460" y="9673"/>
                  <a:pt x="1899138" y="0"/>
                  <a:pt x="1899138" y="0"/>
                </a:cubicBezTo>
                <a:cubicBezTo>
                  <a:pt x="1843453" y="5862"/>
                  <a:pt x="1786684" y="5176"/>
                  <a:pt x="1732084" y="17585"/>
                </a:cubicBezTo>
                <a:cubicBezTo>
                  <a:pt x="1719959" y="20341"/>
                  <a:pt x="1716503" y="37793"/>
                  <a:pt x="1705707" y="43962"/>
                </a:cubicBezTo>
                <a:cubicBezTo>
                  <a:pt x="1695215" y="49957"/>
                  <a:pt x="1682261" y="49823"/>
                  <a:pt x="1670538" y="52754"/>
                </a:cubicBezTo>
                <a:cubicBezTo>
                  <a:pt x="1655884" y="61546"/>
                  <a:pt x="1641861" y="71488"/>
                  <a:pt x="1626576" y="79131"/>
                </a:cubicBezTo>
                <a:cubicBezTo>
                  <a:pt x="1605544" y="89647"/>
                  <a:pt x="1579070" y="97897"/>
                  <a:pt x="1556238" y="105508"/>
                </a:cubicBezTo>
                <a:cubicBezTo>
                  <a:pt x="1388286" y="96669"/>
                  <a:pt x="1425346" y="105707"/>
                  <a:pt x="1292469" y="79131"/>
                </a:cubicBezTo>
                <a:cubicBezTo>
                  <a:pt x="1265973" y="73832"/>
                  <a:pt x="1239666" y="67622"/>
                  <a:pt x="1213338" y="61546"/>
                </a:cubicBezTo>
                <a:cubicBezTo>
                  <a:pt x="1172159" y="52043"/>
                  <a:pt x="1251438" y="39565"/>
                  <a:pt x="1213338" y="3516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3572</TotalTime>
  <Words>3932</Words>
  <Application>Microsoft Office PowerPoint</Application>
  <PresentationFormat>On-screen Show (4:3)</PresentationFormat>
  <Paragraphs>678</Paragraphs>
  <Slides>68</Slides>
  <Notes>17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5" baseType="lpstr">
      <vt:lpstr>Arial</vt:lpstr>
      <vt:lpstr>Book Antiqua</vt:lpstr>
      <vt:lpstr>Calibri</vt:lpstr>
      <vt:lpstr>Comic Sans MS</vt:lpstr>
      <vt:lpstr>Times New Roman</vt:lpstr>
      <vt:lpstr>Wingdings</vt:lpstr>
      <vt:lpstr>Office Theme</vt:lpstr>
      <vt:lpstr>PowerPoint Presentation</vt:lpstr>
      <vt:lpstr>ΣΔΒΔ</vt:lpstr>
      <vt:lpstr>Επεξεργασία Ερωτήσεων</vt:lpstr>
      <vt:lpstr>PowerPoint Presentation</vt:lpstr>
      <vt:lpstr>Συντακτική Ανάλυση (parsing) και μετάφραση</vt:lpstr>
      <vt:lpstr>Επεξεργασία Ερωτήσεων</vt:lpstr>
      <vt:lpstr>Πλάνο Εκτέλεσης</vt:lpstr>
      <vt:lpstr>Επεξεργασία Ερωτήσεων</vt:lpstr>
      <vt:lpstr>Δομή ενός ΣΔΒΔ (πιο αναλυτικά)</vt:lpstr>
      <vt:lpstr>Δομή ενός ΣΔΒΔ</vt:lpstr>
      <vt:lpstr>PowerPoint Presentation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EVANGELIA PITOURA</cp:lastModifiedBy>
  <cp:revision>451</cp:revision>
  <dcterms:created xsi:type="dcterms:W3CDTF">2013-06-13T09:19:30Z</dcterms:created>
  <dcterms:modified xsi:type="dcterms:W3CDTF">2023-12-27T11:27:45Z</dcterms:modified>
</cp:coreProperties>
</file>