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ink/ink1.xml" ContentType="application/inkml+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68"/>
  </p:notesMasterIdLst>
  <p:sldIdLst>
    <p:sldId id="457" r:id="rId2"/>
    <p:sldId id="665" r:id="rId3"/>
    <p:sldId id="709" r:id="rId4"/>
    <p:sldId id="666" r:id="rId5"/>
    <p:sldId id="667" r:id="rId6"/>
    <p:sldId id="668" r:id="rId7"/>
    <p:sldId id="669" r:id="rId8"/>
    <p:sldId id="671" r:id="rId9"/>
    <p:sldId id="718" r:id="rId10"/>
    <p:sldId id="672" r:id="rId11"/>
    <p:sldId id="673" r:id="rId12"/>
    <p:sldId id="674" r:id="rId13"/>
    <p:sldId id="675" r:id="rId14"/>
    <p:sldId id="676" r:id="rId15"/>
    <p:sldId id="677" r:id="rId16"/>
    <p:sldId id="715" r:id="rId17"/>
    <p:sldId id="716" r:id="rId18"/>
    <p:sldId id="717" r:id="rId19"/>
    <p:sldId id="681" r:id="rId20"/>
    <p:sldId id="682" r:id="rId21"/>
    <p:sldId id="683" r:id="rId22"/>
    <p:sldId id="684" r:id="rId23"/>
    <p:sldId id="719" r:id="rId24"/>
    <p:sldId id="731" r:id="rId25"/>
    <p:sldId id="685" r:id="rId26"/>
    <p:sldId id="686" r:id="rId27"/>
    <p:sldId id="687" r:id="rId28"/>
    <p:sldId id="688" r:id="rId29"/>
    <p:sldId id="689" r:id="rId30"/>
    <p:sldId id="690" r:id="rId31"/>
    <p:sldId id="722" r:id="rId32"/>
    <p:sldId id="691" r:id="rId33"/>
    <p:sldId id="692" r:id="rId34"/>
    <p:sldId id="693" r:id="rId35"/>
    <p:sldId id="694" r:id="rId36"/>
    <p:sldId id="695" r:id="rId37"/>
    <p:sldId id="696" r:id="rId38"/>
    <p:sldId id="697" r:id="rId39"/>
    <p:sldId id="713" r:id="rId40"/>
    <p:sldId id="698" r:id="rId41"/>
    <p:sldId id="699" r:id="rId42"/>
    <p:sldId id="700" r:id="rId43"/>
    <p:sldId id="701" r:id="rId44"/>
    <p:sldId id="702" r:id="rId45"/>
    <p:sldId id="703" r:id="rId46"/>
    <p:sldId id="704" r:id="rId47"/>
    <p:sldId id="705" r:id="rId48"/>
    <p:sldId id="706" r:id="rId49"/>
    <p:sldId id="708" r:id="rId50"/>
    <p:sldId id="806" r:id="rId51"/>
    <p:sldId id="805" r:id="rId52"/>
    <p:sldId id="730" r:id="rId53"/>
    <p:sldId id="732" r:id="rId54"/>
    <p:sldId id="733" r:id="rId55"/>
    <p:sldId id="724" r:id="rId56"/>
    <p:sldId id="726" r:id="rId57"/>
    <p:sldId id="727" r:id="rId58"/>
    <p:sldId id="728" r:id="rId59"/>
    <p:sldId id="723" r:id="rId60"/>
    <p:sldId id="725" r:id="rId61"/>
    <p:sldId id="657" r:id="rId62"/>
    <p:sldId id="670" r:id="rId63"/>
    <p:sldId id="720" r:id="rId64"/>
    <p:sldId id="721" r:id="rId65"/>
    <p:sldId id="729" r:id="rId66"/>
    <p:sldId id="707" r:id="rId6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8" userDrawn="1">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19" d="100"/>
          <a:sy n="119" d="100"/>
        </p:scale>
        <p:origin x="1638" y="138"/>
      </p:cViewPr>
      <p:guideLst>
        <p:guide orient="horz" pos="2208"/>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10-20T13:02:11.566"/>
    </inkml:context>
    <inkml:brush xml:id="br0">
      <inkml:brushProperty name="width" value="0.05" units="cm"/>
      <inkml:brushProperty name="height" value="0.05" units="cm"/>
      <inkml:brushProperty name="color" value="#66CC00"/>
      <inkml:brushProperty name="ignorePressure" value="1"/>
    </inkml:brush>
  </inkml:definitions>
  <inkml:trace contextRef="#ctx0" brushRef="#br0">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11/7/2023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01905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E526741-550E-4689-ADF8-0C6B01FC8E86}" type="slidenum">
              <a:rPr lang="el-GR" smtClean="0"/>
              <a:pPr/>
              <a:t>10</a:t>
            </a:fld>
            <a:endParaRPr lang="el-G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3822588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55B128E9-48BA-4EC0-AE6D-17F238D2FDA6}" type="slidenum">
              <a:rPr lang="el-GR" smtClean="0"/>
              <a:pPr/>
              <a:t>11</a:t>
            </a:fld>
            <a:endParaRPr lang="el-G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381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B9DE21DB-6E19-47C0-B934-BF63BC05C08D}" type="slidenum">
              <a:rPr lang="el-GR" smtClean="0"/>
              <a:pPr/>
              <a:t>12</a:t>
            </a:fld>
            <a:endParaRPr lang="el-G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897471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642DFB46-6C4D-40E6-A620-FDCFAC1BE0E3}" type="slidenum">
              <a:rPr lang="el-GR" smtClean="0"/>
              <a:pPr/>
              <a:t>13</a:t>
            </a:fld>
            <a:endParaRPr lang="el-G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49263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14</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437337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87E16B2-1A73-4C06-A9E7-37245F7E7729}" type="slidenum">
              <a:rPr lang="el-GR" smtClean="0"/>
              <a:pPr/>
              <a:t>15</a:t>
            </a:fld>
            <a:endParaRPr lang="el-G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382017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16</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80732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17</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93441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46BE51F1-2105-41FF-B842-AD20312E05E5}" type="slidenum">
              <a:rPr lang="el-GR" smtClean="0"/>
              <a:pPr/>
              <a:t>18</a:t>
            </a:fld>
            <a:endParaRPr lang="el-G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11074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B6EAD60E-4C2E-407E-B011-5856EA87AC0E}" type="slidenum">
              <a:rPr lang="el-GR" smtClean="0"/>
              <a:pPr/>
              <a:t>19</a:t>
            </a:fld>
            <a:endParaRPr lang="el-G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829732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F2A43-F2BA-4D3F-93FE-463D3D6065EB}" type="slidenum">
              <a:rPr lang="el-GR" smtClean="0"/>
              <a:pPr/>
              <a:t>2</a:t>
            </a:fld>
            <a:endParaRPr lang="el-G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444334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ECEE7312-19AD-4A82-B241-B657862C1310}" type="slidenum">
              <a:rPr lang="el-GR" smtClean="0"/>
              <a:pPr/>
              <a:t>20</a:t>
            </a:fld>
            <a:endParaRPr lang="el-G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4990629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8C32C0F-42F6-49DC-87B9-722FB19C4D9C}" type="slidenum">
              <a:rPr lang="el-GR" smtClean="0"/>
              <a:pPr/>
              <a:t>21</a:t>
            </a:fld>
            <a:endParaRPr lang="el-G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703116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22</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227199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23</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985469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7EDA0C78-DB60-43FC-A0AB-0AC9385AD113}" type="slidenum">
              <a:rPr lang="el-GR" smtClean="0"/>
              <a:pPr/>
              <a:t>25</a:t>
            </a:fld>
            <a:endParaRPr lang="el-G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927809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7B5EC5FE-43CD-4787-A1AB-EED332AF6CD8}" type="slidenum">
              <a:rPr lang="el-GR" smtClean="0"/>
              <a:pPr/>
              <a:t>26</a:t>
            </a:fld>
            <a:endParaRPr lang="el-G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6981773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33BE41BE-06B5-4BD2-82B7-3388ED3EA7AD}" type="slidenum">
              <a:rPr lang="el-GR" smtClean="0"/>
              <a:pPr/>
              <a:t>27</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582255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947CD1C-E3ED-44E5-8DD9-CC052841098F}" type="slidenum">
              <a:rPr lang="el-GR" smtClean="0"/>
              <a:pPr/>
              <a:t>28</a:t>
            </a:fld>
            <a:endParaRPr lang="el-G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758396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F026098-ACC0-4D7A-91D4-5FA62F793D0C}" type="slidenum">
              <a:rPr lang="el-GR" smtClean="0"/>
              <a:pPr/>
              <a:t>29</a:t>
            </a:fld>
            <a:endParaRPr lang="el-G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324141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A97FD749-AFFD-4CDD-A46B-4B019B8BC237}" type="slidenum">
              <a:rPr lang="el-GR" smtClean="0"/>
              <a:pPr/>
              <a:t>30</a:t>
            </a:fld>
            <a:endParaRPr lang="el-G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114026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B4F2A43-F2BA-4D3F-93FE-463D3D6065EB}" type="slidenum">
              <a:rPr lang="el-GR" smtClean="0"/>
              <a:pPr/>
              <a:t>3</a:t>
            </a:fld>
            <a:endParaRPr lang="el-G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504776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784DAB9-04D7-4C23-9869-B468404B97E2}" type="slidenum">
              <a:rPr lang="el-GR" smtClean="0"/>
              <a:pPr/>
              <a:t>31</a:t>
            </a:fld>
            <a:endParaRPr lang="el-G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3783973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2AC8FA73-429A-49A8-B9AB-B88F178A3A11}" type="slidenum">
              <a:rPr lang="el-GR" smtClean="0"/>
              <a:pPr/>
              <a:t>32</a:t>
            </a:fld>
            <a:endParaRPr lang="el-G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333883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4784DAB9-04D7-4C23-9869-B468404B97E2}" type="slidenum">
              <a:rPr lang="el-GR" smtClean="0"/>
              <a:pPr/>
              <a:t>33</a:t>
            </a:fld>
            <a:endParaRPr lang="el-G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2183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2AFA105B-DCDE-4F6B-84C7-C707E919CF37}" type="slidenum">
              <a:rPr lang="el-GR" smtClean="0"/>
              <a:pPr/>
              <a:t>34</a:t>
            </a:fld>
            <a:endParaRPr lang="el-G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6689630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8643752A-A92A-476D-B974-8EBB0602DF82}" type="slidenum">
              <a:rPr lang="el-GR" smtClean="0"/>
              <a:pPr/>
              <a:t>35</a:t>
            </a:fld>
            <a:endParaRPr lang="el-G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41724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17118880-A135-48A1-8FF5-F288B65605C0}" type="slidenum">
              <a:rPr lang="el-GR" smtClean="0"/>
              <a:pPr/>
              <a:t>36</a:t>
            </a:fld>
            <a:endParaRPr lang="el-G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9548436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E296B745-C651-4B4C-9BC3-344D1D1B5FC9}" type="slidenum">
              <a:rPr lang="el-GR" smtClean="0"/>
              <a:pPr/>
              <a:t>37</a:t>
            </a:fld>
            <a:endParaRPr lang="el-G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5168276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D69B24E-0393-474C-86F9-75D974CE253E}" type="slidenum">
              <a:rPr lang="el-GR" smtClean="0"/>
              <a:pPr/>
              <a:t>38</a:t>
            </a:fld>
            <a:endParaRPr lang="el-G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98422901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ED69B24E-0393-474C-86F9-75D974CE253E}" type="slidenum">
              <a:rPr lang="el-GR" smtClean="0"/>
              <a:pPr/>
              <a:t>39</a:t>
            </a:fld>
            <a:endParaRPr lang="el-G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3471225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E3D396AB-430A-4351-A699-F05183E08851}" type="slidenum">
              <a:rPr lang="el-GR" smtClean="0"/>
              <a:pPr/>
              <a:t>40</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130790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FD1B7898-90B2-44FD-9D51-D73118348A10}" type="slidenum">
              <a:rPr lang="el-GR" smtClean="0"/>
              <a:pPr/>
              <a:t>4</a:t>
            </a:fld>
            <a:endParaRPr lang="el-G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6206726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49C5A60E-A87D-4A97-A44F-B00804991F7F}" type="slidenum">
              <a:rPr lang="el-GR" smtClean="0"/>
              <a:pPr/>
              <a:t>41</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8828155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38D8D33A-D2AA-4078-AFDC-42DB8AB09695}" type="slidenum">
              <a:rPr lang="el-GR" smtClean="0"/>
              <a:pPr/>
              <a:t>42</a:t>
            </a:fld>
            <a:endParaRPr lang="el-G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944570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66F9C708-4480-4265-9908-7DD5CBB4A13D}" type="slidenum">
              <a:rPr lang="el-GR" smtClean="0"/>
              <a:pPr/>
              <a:t>43</a:t>
            </a:fld>
            <a:endParaRPr lang="el-G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3494469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fld id="{CE048623-0119-475A-9129-8EA4FBAC4504}" type="slidenum">
              <a:rPr lang="el-GR" smtClean="0"/>
              <a:pPr/>
              <a:t>44</a:t>
            </a:fld>
            <a:endParaRPr lang="el-GR"/>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4792402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p>
            <a:fld id="{E336F53A-6CA7-4634-B813-315C6C511B03}" type="slidenum">
              <a:rPr lang="el-GR" smtClean="0"/>
              <a:pPr/>
              <a:t>45</a:t>
            </a:fld>
            <a:endParaRPr lang="el-G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9878757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31DCFEB-C625-46E8-9F6A-023831A4EF26}" type="slidenum">
              <a:rPr lang="el-GR" smtClean="0"/>
              <a:pPr/>
              <a:t>46</a:t>
            </a:fld>
            <a:endParaRPr lang="el-G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7090948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92AC4BAF-D376-4543-BC32-B5474806180F}" type="slidenum">
              <a:rPr lang="el-GR" smtClean="0"/>
              <a:pPr/>
              <a:t>47</a:t>
            </a:fld>
            <a:endParaRPr lang="el-G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8455094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p:spPr>
        <p:txBody>
          <a:bodyPr/>
          <a:lstStyle/>
          <a:p>
            <a:fld id="{823958A7-23FD-4B37-A752-C5C677414C68}" type="slidenum">
              <a:rPr lang="el-GR" smtClean="0"/>
              <a:pPr/>
              <a:t>48</a:t>
            </a:fld>
            <a:endParaRPr lang="el-G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130529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F177A347-0611-41F0-AA2C-5B5D46DFA9EA}" type="slidenum">
              <a:rPr lang="el-GR" smtClean="0"/>
              <a:pPr/>
              <a:t>49</a:t>
            </a:fld>
            <a:endParaRPr lang="el-GR"/>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8386815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p:spPr>
        <p:txBody>
          <a:bodyPr/>
          <a:lstStyle/>
          <a:p>
            <a:fld id="{42CF3218-034E-409F-936D-F88A60B170D6}" type="slidenum">
              <a:rPr lang="el-GR" smtClean="0"/>
              <a:pPr/>
              <a:t>51</a:t>
            </a:fld>
            <a:endParaRPr lang="el-G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1568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E5C9DF11-F7BB-40B2-A747-271126AC6F4D}" type="slidenum">
              <a:rPr lang="el-GR" smtClean="0"/>
              <a:pPr/>
              <a:t>5</a:t>
            </a:fld>
            <a:endParaRPr lang="el-G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9986758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55</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0477420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56</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52383756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57</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10362417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58</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44155984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59</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865081443"/>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60</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93438934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61</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04688360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2B90C01A-4E1C-4311-8E89-BE670D110ECA}" type="slidenum">
              <a:rPr lang="el-GR" smtClean="0"/>
              <a:pPr/>
              <a:t>62</a:t>
            </a:fld>
            <a:endParaRPr lang="el-G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26060073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63</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2572002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99C8C08D-1B2E-4395-9C3C-52314E82C3B5}" type="slidenum">
              <a:rPr lang="el-GR" smtClean="0"/>
              <a:pPr/>
              <a:t>64</a:t>
            </a:fld>
            <a:endParaRPr lang="el-G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650573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336780D-98B3-4DE1-9390-3FF098AF382E}" type="slidenum">
              <a:rPr lang="el-GR" smtClean="0"/>
              <a:pPr/>
              <a:t>6</a:t>
            </a:fld>
            <a:endParaRPr lang="el-G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37568649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698D3B0-5240-491F-8ED8-5D11E16AAF09}" type="slidenum">
              <a:rPr lang="el-GR" smtClean="0"/>
              <a:pPr/>
              <a:t>66</a:t>
            </a:fld>
            <a:endParaRPr lang="el-GR"/>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23197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2A583C6C-FBB3-4515-B73B-6470165F4873}" type="slidenum">
              <a:rPr lang="el-GR" smtClean="0"/>
              <a:pPr/>
              <a:t>7</a:t>
            </a:fld>
            <a:endParaRPr lang="el-G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48244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7B3B3F20-548F-417C-AA6D-F9EB9A52B641}" type="slidenum">
              <a:rPr lang="el-GR" smtClean="0"/>
              <a:pPr/>
              <a:t>8</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67886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7E526741-550E-4689-ADF8-0C6B01FC8E86}" type="slidenum">
              <a:rPr lang="el-GR" smtClean="0"/>
              <a:pPr/>
              <a:t>9</a:t>
            </a:fld>
            <a:endParaRPr lang="el-G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25993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11/7/2023</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11/7/2023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11/7/2023</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11/7/2023</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11/7/2023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11/7/2023</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11/7/2023</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hyperlink" Target="https://www.sqlite.org/index.html" TargetMode="External"/><Relationship Id="rId2" Type="http://schemas.openxmlformats.org/officeDocument/2006/relationships/notesSlide" Target="../notesSlides/notesSlide50.xml"/><Relationship Id="rId1" Type="http://schemas.openxmlformats.org/officeDocument/2006/relationships/slideLayout" Target="../slideLayouts/slideLayout6.xml"/><Relationship Id="rId5" Type="http://schemas.openxmlformats.org/officeDocument/2006/relationships/image" Target="../media/image1350.png"/><Relationship Id="rId4" Type="http://schemas.openxmlformats.org/officeDocument/2006/relationships/customXml" Target="../ink/ink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3" Type="http://schemas.openxmlformats.org/officeDocument/2006/relationships/hyperlink" Target="https://sqlitestudio.pl/index.rvt" TargetMode="External"/><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p:spPr>
        <p:txBody>
          <a:bodyPr/>
          <a:lstStyle/>
          <a:p>
            <a:r>
              <a:rPr lang="el-GR" altLang="en-US" dirty="0"/>
              <a:t>Βάσεις Δεδομένων 20</a:t>
            </a:r>
            <a:r>
              <a:rPr lang="en-US" altLang="en-US" dirty="0"/>
              <a:t>22</a:t>
            </a:r>
            <a:r>
              <a:rPr lang="el-GR" altLang="en-US" dirty="0"/>
              <a:t>-20</a:t>
            </a:r>
            <a:r>
              <a:rPr lang="en-US" altLang="en-US" dirty="0"/>
              <a:t>23</a:t>
            </a:r>
            <a:endParaRPr lang="el-GR" altLang="en-US" dirty="0"/>
          </a:p>
        </p:txBody>
      </p:sp>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266700" y="1393230"/>
            <a:ext cx="8648700" cy="2585323"/>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Ορισμοί Σχεσιακού Μοντέλου και (απλές)Τροποποιήσεις Σχέσεων</a:t>
            </a:r>
            <a:r>
              <a:rPr lang="en-US" sz="5400" dirty="0">
                <a:solidFill>
                  <a:schemeClr val="accent6">
                    <a:lumMod val="75000"/>
                  </a:schemeClr>
                </a:solidFill>
                <a:latin typeface="+mj-lt"/>
                <a:ea typeface="+mj-ea"/>
                <a:cs typeface="+mj-cs"/>
              </a:rPr>
              <a:t> </a:t>
            </a:r>
            <a:r>
              <a:rPr lang="el-GR" sz="5400" dirty="0">
                <a:solidFill>
                  <a:schemeClr val="accent6">
                    <a:lumMod val="75000"/>
                  </a:schemeClr>
                </a:solidFill>
                <a:latin typeface="+mj-lt"/>
                <a:ea typeface="+mj-ea"/>
                <a:cs typeface="+mj-cs"/>
              </a:rPr>
              <a:t>στην </a:t>
            </a:r>
            <a:r>
              <a:rPr lang="en-US" sz="5400" dirty="0">
                <a:solidFill>
                  <a:schemeClr val="accent6">
                    <a:lumMod val="75000"/>
                  </a:schemeClr>
                </a:solidFill>
                <a:latin typeface="+mj-lt"/>
                <a:ea typeface="+mj-ea"/>
                <a:cs typeface="+mj-cs"/>
              </a:rPr>
              <a:t>SQL</a:t>
            </a:r>
            <a:endParaRPr lang="el-GR" sz="5400" dirty="0">
              <a:solidFill>
                <a:schemeClr val="accent6">
                  <a:lumMod val="75000"/>
                </a:schemeClr>
              </a:solidFill>
              <a:latin typeface="+mj-lt"/>
              <a:ea typeface="+mj-ea"/>
              <a:cs typeface="+mj-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1268" name="Slide Number Placeholder 4"/>
          <p:cNvSpPr>
            <a:spLocks noGrp="1"/>
          </p:cNvSpPr>
          <p:nvPr>
            <p:ph type="sldNum" sz="quarter" idx="12"/>
          </p:nvPr>
        </p:nvSpPr>
        <p:spPr>
          <a:noFill/>
        </p:spPr>
        <p:txBody>
          <a:bodyPr/>
          <a:lstStyle/>
          <a:p>
            <a:fld id="{9ADC6C66-0760-487B-9CC6-7D4BDB8E489C}" type="slidenum">
              <a:rPr lang="el-GR" altLang="en-US" smtClean="0"/>
              <a:pPr/>
              <a:t>10</a:t>
            </a:fld>
            <a:endParaRPr lang="el-GR" altLang="en-US"/>
          </a:p>
        </p:txBody>
      </p:sp>
      <p:sp>
        <p:nvSpPr>
          <p:cNvPr id="11271" name="Text Box 4"/>
          <p:cNvSpPr txBox="1">
            <a:spLocks noChangeArrowheads="1"/>
          </p:cNvSpPr>
          <p:nvPr/>
        </p:nvSpPr>
        <p:spPr bwMode="auto">
          <a:xfrm>
            <a:off x="647700" y="1892300"/>
            <a:ext cx="7924800" cy="3539430"/>
          </a:xfrm>
          <a:prstGeom prst="rect">
            <a:avLst/>
          </a:prstGeom>
          <a:noFill/>
          <a:ln w="9525">
            <a:noFill/>
            <a:miter lim="800000"/>
            <a:headEnd/>
            <a:tailEnd/>
          </a:ln>
        </p:spPr>
        <p:txBody>
          <a:bodyPr>
            <a:spAutoFit/>
          </a:bodyPr>
          <a:lstStyle/>
          <a:p>
            <a:pPr eaLnBrk="0" hangingPunct="0"/>
            <a:r>
              <a:rPr lang="el-GR" sz="2800" dirty="0">
                <a:solidFill>
                  <a:schemeClr val="tx2">
                    <a:lumMod val="50000"/>
                  </a:schemeClr>
                </a:solidFill>
                <a:latin typeface="Calibri" pitchFamily="34" charset="0"/>
                <a:ea typeface="Calibri" pitchFamily="34" charset="0"/>
                <a:cs typeface="Calibri" pitchFamily="34" charset="0"/>
              </a:rPr>
              <a:t>Σχετικά με το λογικό σχήμα, η ΓΟΔ SQL υποστηρίζει τους ορισμούς:</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του </a:t>
            </a:r>
            <a:r>
              <a:rPr lang="el-GR" sz="2800" i="1" dirty="0">
                <a:solidFill>
                  <a:schemeClr val="accent6">
                    <a:lumMod val="75000"/>
                  </a:schemeClr>
                </a:solidFill>
                <a:latin typeface="Calibri" pitchFamily="34" charset="0"/>
                <a:ea typeface="Calibri" pitchFamily="34" charset="0"/>
                <a:cs typeface="Calibri" pitchFamily="34" charset="0"/>
              </a:rPr>
              <a:t>σχήματος</a:t>
            </a:r>
            <a:r>
              <a:rPr lang="el-GR" sz="2800" dirty="0">
                <a:solidFill>
                  <a:schemeClr val="tx2">
                    <a:lumMod val="50000"/>
                  </a:schemeClr>
                </a:solidFill>
                <a:latin typeface="Calibri" pitchFamily="34" charset="0"/>
                <a:ea typeface="Calibri" pitchFamily="34" charset="0"/>
                <a:cs typeface="Calibri" pitchFamily="34" charset="0"/>
              </a:rPr>
              <a:t> κάθε σχέσης</a:t>
            </a:r>
          </a:p>
          <a:p>
            <a:pPr eaLnBrk="0" hangingPunct="0">
              <a:buFontTx/>
              <a:buChar char="•"/>
            </a:pP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του </a:t>
            </a:r>
            <a:r>
              <a:rPr lang="el-GR" sz="2800" i="1" dirty="0">
                <a:solidFill>
                  <a:schemeClr val="accent6">
                    <a:lumMod val="75000"/>
                  </a:schemeClr>
                </a:solidFill>
                <a:latin typeface="Calibri" pitchFamily="34" charset="0"/>
                <a:ea typeface="Calibri" pitchFamily="34" charset="0"/>
                <a:cs typeface="Calibri" pitchFamily="34" charset="0"/>
              </a:rPr>
              <a:t>πεδίου τιμών </a:t>
            </a:r>
            <a:r>
              <a:rPr lang="el-GR" sz="2800" dirty="0">
                <a:solidFill>
                  <a:schemeClr val="tx2">
                    <a:lumMod val="50000"/>
                  </a:schemeClr>
                </a:solidFill>
                <a:latin typeface="Calibri" pitchFamily="34" charset="0"/>
                <a:ea typeface="Calibri" pitchFamily="34" charset="0"/>
                <a:cs typeface="Calibri" pitchFamily="34" charset="0"/>
              </a:rPr>
              <a:t>κάθε γνωρίσματος</a:t>
            </a:r>
          </a:p>
          <a:p>
            <a:pPr eaLnBrk="0" hangingPunct="0">
              <a:buFontTx/>
              <a:buChar char="•"/>
            </a:pP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buFontTx/>
              <a:buChar char="•"/>
            </a:pPr>
            <a:r>
              <a:rPr lang="el-GR" sz="2800" dirty="0">
                <a:solidFill>
                  <a:schemeClr val="tx2">
                    <a:lumMod val="50000"/>
                  </a:schemeClr>
                </a:solidFill>
                <a:latin typeface="Calibri" pitchFamily="34" charset="0"/>
                <a:ea typeface="Calibri" pitchFamily="34" charset="0"/>
                <a:cs typeface="Calibri" pitchFamily="34" charset="0"/>
              </a:rPr>
              <a:t> των </a:t>
            </a:r>
            <a:r>
              <a:rPr lang="el-GR" sz="2800" i="1" dirty="0">
                <a:solidFill>
                  <a:schemeClr val="accent6">
                    <a:lumMod val="75000"/>
                  </a:schemeClr>
                </a:solidFill>
                <a:latin typeface="Calibri" pitchFamily="34" charset="0"/>
                <a:ea typeface="Calibri" pitchFamily="34" charset="0"/>
                <a:cs typeface="Calibri" pitchFamily="34" charset="0"/>
              </a:rPr>
              <a:t>περιορισμών ακεραιότητας</a:t>
            </a:r>
          </a:p>
        </p:txBody>
      </p:sp>
      <p:sp>
        <p:nvSpPr>
          <p:cNvPr id="2"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2292" name="Slide Number Placeholder 4"/>
          <p:cNvSpPr>
            <a:spLocks noGrp="1"/>
          </p:cNvSpPr>
          <p:nvPr>
            <p:ph type="sldNum" sz="quarter" idx="12"/>
          </p:nvPr>
        </p:nvSpPr>
        <p:spPr>
          <a:noFill/>
        </p:spPr>
        <p:txBody>
          <a:bodyPr/>
          <a:lstStyle/>
          <a:p>
            <a:fld id="{3BC8DE4D-FBDA-4494-BE38-6B8E882102EC}" type="slidenum">
              <a:rPr lang="el-GR" altLang="en-US" smtClean="0"/>
              <a:pPr/>
              <a:t>11</a:t>
            </a:fld>
            <a:endParaRPr lang="el-GR" altLang="en-US"/>
          </a:p>
        </p:txBody>
      </p:sp>
      <p:sp>
        <p:nvSpPr>
          <p:cNvPr id="12294" name="Text Box 3"/>
          <p:cNvSpPr txBox="1">
            <a:spLocks noChangeArrowheads="1"/>
          </p:cNvSpPr>
          <p:nvPr/>
        </p:nvSpPr>
        <p:spPr bwMode="auto">
          <a:xfrm>
            <a:off x="381000" y="2029632"/>
            <a:ext cx="8305800" cy="4401205"/>
          </a:xfrm>
          <a:prstGeom prst="rect">
            <a:avLst/>
          </a:prstGeom>
          <a:noFill/>
          <a:ln w="9525">
            <a:noFill/>
            <a:miter lim="800000"/>
            <a:headEnd/>
            <a:tailEnd/>
          </a:ln>
        </p:spPr>
        <p:txBody>
          <a:bodyPr>
            <a:spAutoFit/>
          </a:bodyPr>
          <a:lstStyle/>
          <a:p>
            <a:pPr eaLnBrk="0" hangingPunct="0"/>
            <a:r>
              <a:rPr lang="en-US" sz="2400" b="1" dirty="0">
                <a:latin typeface="Calibri" pitchFamily="34" charset="0"/>
                <a:ea typeface="Calibri" pitchFamily="34" charset="0"/>
                <a:cs typeface="Calibri" pitchFamily="34" charset="0"/>
              </a:rPr>
              <a:t>CREATE TABLE </a:t>
            </a:r>
            <a:r>
              <a:rPr lang="el-GR" sz="2400" dirty="0">
                <a:latin typeface="Calibri" pitchFamily="34" charset="0"/>
                <a:ea typeface="Calibri" pitchFamily="34" charset="0"/>
                <a:cs typeface="Calibri" pitchFamily="34" charset="0"/>
              </a:rPr>
              <a:t>R(</a:t>
            </a:r>
          </a:p>
          <a:p>
            <a:pPr eaLnBrk="0" hangingPunct="0"/>
            <a:r>
              <a:rPr lang="el-GR" sz="2400" dirty="0">
                <a:latin typeface="Calibri" pitchFamily="34" charset="0"/>
                <a:ea typeface="Calibri" pitchFamily="34" charset="0"/>
                <a:cs typeface="Calibri" pitchFamily="34" charset="0"/>
              </a:rPr>
              <a:t>	A</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  D</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 </a:t>
            </a:r>
          </a:p>
          <a:p>
            <a:pPr eaLnBrk="0" hangingPunct="0"/>
            <a:r>
              <a:rPr lang="el-GR" sz="2400" dirty="0">
                <a:latin typeface="Calibri" pitchFamily="34" charset="0"/>
                <a:ea typeface="Calibri" pitchFamily="34" charset="0"/>
                <a:cs typeface="Calibri" pitchFamily="34" charset="0"/>
              </a:rPr>
              <a:t>	A</a:t>
            </a:r>
            <a:r>
              <a:rPr lang="el-GR" sz="2400" baseline="-25000" dirty="0">
                <a:latin typeface="Calibri" pitchFamily="34" charset="0"/>
                <a:ea typeface="Calibri" pitchFamily="34" charset="0"/>
                <a:cs typeface="Calibri" pitchFamily="34" charset="0"/>
              </a:rPr>
              <a:t>2</a:t>
            </a:r>
            <a:r>
              <a:rPr lang="el-GR" sz="2400" dirty="0">
                <a:latin typeface="Calibri" pitchFamily="34" charset="0"/>
                <a:ea typeface="Calibri" pitchFamily="34" charset="0"/>
                <a:cs typeface="Calibri" pitchFamily="34" charset="0"/>
              </a:rPr>
              <a:t>  D</a:t>
            </a:r>
            <a:r>
              <a:rPr lang="el-GR" sz="2400" baseline="-25000" dirty="0">
                <a:latin typeface="Calibri" pitchFamily="34" charset="0"/>
                <a:ea typeface="Calibri" pitchFamily="34" charset="0"/>
                <a:cs typeface="Calibri" pitchFamily="34" charset="0"/>
              </a:rPr>
              <a:t>2</a:t>
            </a:r>
            <a:r>
              <a:rPr lang="el-GR" sz="2400" dirty="0">
                <a:latin typeface="Calibri" pitchFamily="34" charset="0"/>
                <a:ea typeface="Calibri" pitchFamily="34" charset="0"/>
                <a:cs typeface="Calibri" pitchFamily="34" charset="0"/>
              </a:rPr>
              <a:t>, </a:t>
            </a:r>
          </a:p>
          <a:p>
            <a:pPr eaLnBrk="0" hangingPunct="0"/>
            <a:r>
              <a:rPr lang="el-GR" sz="2400" dirty="0">
                <a:latin typeface="Calibri" pitchFamily="34" charset="0"/>
                <a:ea typeface="Calibri" pitchFamily="34" charset="0"/>
                <a:cs typeface="Calibri" pitchFamily="34" charset="0"/>
              </a:rPr>
              <a:t>	..., </a:t>
            </a:r>
          </a:p>
          <a:p>
            <a:pPr eaLnBrk="0" hangingPunct="0"/>
            <a:r>
              <a:rPr lang="el-GR" sz="24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A</a:t>
            </a:r>
            <a:r>
              <a:rPr lang="el-GR" sz="2400" baseline="-25000" dirty="0" err="1">
                <a:latin typeface="Calibri" pitchFamily="34" charset="0"/>
                <a:ea typeface="Calibri" pitchFamily="34" charset="0"/>
                <a:cs typeface="Calibri" pitchFamily="34" charset="0"/>
              </a:rPr>
              <a:t>n</a:t>
            </a:r>
            <a:r>
              <a:rPr lang="el-GR" sz="2400" baseline="-25000" dirty="0">
                <a:latin typeface="Calibri" pitchFamily="34" charset="0"/>
                <a:ea typeface="Calibri" pitchFamily="34" charset="0"/>
                <a:cs typeface="Calibri" pitchFamily="34" charset="0"/>
              </a:rPr>
              <a:t>  </a:t>
            </a:r>
            <a:r>
              <a:rPr lang="el-GR" sz="2400" dirty="0" err="1">
                <a:latin typeface="Calibri" pitchFamily="34" charset="0"/>
                <a:ea typeface="Calibri" pitchFamily="34" charset="0"/>
                <a:cs typeface="Calibri" pitchFamily="34" charset="0"/>
              </a:rPr>
              <a:t>D</a:t>
            </a:r>
            <a:r>
              <a:rPr lang="el-GR" sz="2400" baseline="-25000" dirty="0" err="1">
                <a:latin typeface="Calibri" pitchFamily="34" charset="0"/>
                <a:ea typeface="Calibri" pitchFamily="34" charset="0"/>
                <a:cs typeface="Calibri" pitchFamily="34" charset="0"/>
              </a:rPr>
              <a:t>n</a:t>
            </a:r>
            <a:r>
              <a:rPr lang="el-GR" sz="2400" dirty="0">
                <a:latin typeface="Calibri" pitchFamily="34" charset="0"/>
                <a:ea typeface="Calibri" pitchFamily="34" charset="0"/>
                <a:cs typeface="Calibri" pitchFamily="34" charset="0"/>
              </a:rPr>
              <a: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&lt;περιορισμός-ακεραιότητας</a:t>
            </a:r>
            <a:r>
              <a:rPr lang="el-GR" sz="2400" baseline="-25000" dirty="0">
                <a:latin typeface="Calibri" pitchFamily="34" charset="0"/>
                <a:ea typeface="Calibri" pitchFamily="34" charset="0"/>
                <a:cs typeface="Calibri" pitchFamily="34" charset="0"/>
              </a:rPr>
              <a:t>1</a:t>
            </a:r>
            <a:r>
              <a:rPr lang="el-GR" sz="2400" dirty="0">
                <a:latin typeface="Calibri" pitchFamily="34" charset="0"/>
                <a:ea typeface="Calibri" pitchFamily="34" charset="0"/>
                <a:cs typeface="Calibri" pitchFamily="34" charset="0"/>
              </a:rPr>
              <a:t>&gt;,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a:t>
            </a:r>
          </a:p>
          <a:p>
            <a:pPr eaLnBrk="0" hangingPunct="0"/>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&lt;περιορισμός-ακεραιότητας</a:t>
            </a:r>
            <a:r>
              <a:rPr lang="en-US" sz="2400" baseline="-25000" dirty="0">
                <a:latin typeface="Calibri" pitchFamily="34" charset="0"/>
                <a:ea typeface="Calibri" pitchFamily="34" charset="0"/>
                <a:cs typeface="Calibri" pitchFamily="34" charset="0"/>
              </a:rPr>
              <a:t>k</a:t>
            </a:r>
            <a:r>
              <a:rPr lang="en-US" sz="2400" dirty="0">
                <a:latin typeface="Calibri" pitchFamily="34" charset="0"/>
                <a:ea typeface="Calibri" pitchFamily="34" charset="0"/>
                <a:cs typeface="Calibri" pitchFamily="34" charset="0"/>
              </a:rPr>
              <a:t>&gt;);</a:t>
            </a:r>
            <a:endParaRPr lang="el-GR" sz="2400" dirty="0">
              <a:latin typeface="Calibri" pitchFamily="34" charset="0"/>
              <a:ea typeface="Calibri" pitchFamily="34" charset="0"/>
              <a:cs typeface="Calibri" pitchFamily="34" charset="0"/>
            </a:endParaRPr>
          </a:p>
          <a:p>
            <a:pPr algn="just" eaLnBrk="0" hangingPunct="0"/>
            <a:endParaRPr lang="el-GR" sz="1600" dirty="0">
              <a:latin typeface="Calibri" pitchFamily="34" charset="0"/>
              <a:ea typeface="Calibri" pitchFamily="34" charset="0"/>
              <a:cs typeface="Calibri" pitchFamily="34" charset="0"/>
            </a:endParaRPr>
          </a:p>
          <a:p>
            <a:pPr algn="just" eaLnBrk="0" hangingPunct="0"/>
            <a:r>
              <a:rPr lang="el-GR" sz="2400" dirty="0">
                <a:latin typeface="Calibri" pitchFamily="34" charset="0"/>
                <a:ea typeface="Calibri" pitchFamily="34" charset="0"/>
                <a:cs typeface="Calibri" pitchFamily="34" charset="0"/>
              </a:rPr>
              <a:t>όπου </a:t>
            </a:r>
            <a:r>
              <a:rPr lang="el-GR" sz="2400" b="1" dirty="0">
                <a:latin typeface="Calibri" pitchFamily="34" charset="0"/>
                <a:ea typeface="Calibri" pitchFamily="34" charset="0"/>
                <a:cs typeface="Calibri" pitchFamily="34" charset="0"/>
              </a:rPr>
              <a:t>R</a:t>
            </a:r>
            <a:r>
              <a:rPr lang="el-GR" sz="2400" dirty="0">
                <a:latin typeface="Calibri" pitchFamily="34" charset="0"/>
                <a:ea typeface="Calibri" pitchFamily="34" charset="0"/>
                <a:cs typeface="Calibri" pitchFamily="34" charset="0"/>
              </a:rPr>
              <a:t> είναι το όνομα της σχέσης, </a:t>
            </a:r>
            <a:r>
              <a:rPr lang="el-GR" sz="2400" b="1" dirty="0" err="1">
                <a:latin typeface="Calibri" pitchFamily="34" charset="0"/>
                <a:ea typeface="Calibri" pitchFamily="34" charset="0"/>
                <a:cs typeface="Calibri" pitchFamily="34" charset="0"/>
              </a:rPr>
              <a:t>A</a:t>
            </a:r>
            <a:r>
              <a:rPr lang="el-GR" sz="2400" b="1" baseline="-25000" dirty="0" err="1">
                <a:latin typeface="Calibri" pitchFamily="34" charset="0"/>
                <a:ea typeface="Calibri" pitchFamily="34" charset="0"/>
                <a:cs typeface="Calibri" pitchFamily="34" charset="0"/>
              </a:rPr>
              <a:t>i</a:t>
            </a:r>
            <a:r>
              <a:rPr lang="el-GR" sz="2400" dirty="0">
                <a:latin typeface="Calibri" pitchFamily="34" charset="0"/>
                <a:ea typeface="Calibri" pitchFamily="34" charset="0"/>
                <a:cs typeface="Calibri" pitchFamily="34" charset="0"/>
              </a:rPr>
              <a:t> τα ονόματα των γνωρισμάτων, και </a:t>
            </a:r>
            <a:r>
              <a:rPr lang="el-GR" sz="2400" b="1" dirty="0">
                <a:latin typeface="Calibri" pitchFamily="34" charset="0"/>
                <a:ea typeface="Calibri" pitchFamily="34" charset="0"/>
                <a:cs typeface="Calibri" pitchFamily="34" charset="0"/>
              </a:rPr>
              <a:t>D</a:t>
            </a:r>
            <a:r>
              <a:rPr lang="el-GR" sz="2400" b="1" baseline="-25000" dirty="0">
                <a:latin typeface="Calibri" pitchFamily="34" charset="0"/>
                <a:ea typeface="Calibri" pitchFamily="34" charset="0"/>
                <a:cs typeface="Calibri" pitchFamily="34" charset="0"/>
              </a:rPr>
              <a:t>i</a:t>
            </a:r>
            <a:r>
              <a:rPr lang="el-GR" sz="2400" dirty="0">
                <a:latin typeface="Calibri" pitchFamily="34" charset="0"/>
                <a:ea typeface="Calibri" pitchFamily="34" charset="0"/>
                <a:cs typeface="Calibri" pitchFamily="34" charset="0"/>
              </a:rPr>
              <a:t> οι τύποι των αντίστοιχων πεδίων τιμών.</a:t>
            </a:r>
          </a:p>
          <a:p>
            <a:pPr algn="just" eaLnBrk="0" hangingPunct="0"/>
            <a:endParaRPr lang="el-GR" sz="2400" dirty="0">
              <a:latin typeface="Calibri" pitchFamily="34" charset="0"/>
              <a:ea typeface="Calibri" pitchFamily="34" charset="0"/>
              <a:cs typeface="Calibri" pitchFamily="34" charset="0"/>
            </a:endParaRPr>
          </a:p>
        </p:txBody>
      </p:sp>
      <p:sp>
        <p:nvSpPr>
          <p:cNvPr id="12296" name="Text Box 5"/>
          <p:cNvSpPr txBox="1">
            <a:spLocks noChangeArrowheads="1"/>
          </p:cNvSpPr>
          <p:nvPr/>
        </p:nvSpPr>
        <p:spPr bwMode="auto">
          <a:xfrm>
            <a:off x="2488293" y="1533135"/>
            <a:ext cx="4895850" cy="457200"/>
          </a:xfrm>
          <a:prstGeom prst="rect">
            <a:avLst/>
          </a:prstGeom>
          <a:noFill/>
          <a:ln w="9525">
            <a:noFill/>
            <a:miter lim="800000"/>
            <a:headEnd/>
            <a:tailEnd/>
          </a:ln>
        </p:spPr>
        <p:txBody>
          <a:bodyPr>
            <a:spAutoFit/>
          </a:bodyPr>
          <a:lstStyle/>
          <a:p>
            <a:pPr>
              <a:spcBef>
                <a:spcPct val="50000"/>
              </a:spcBef>
            </a:pPr>
            <a:r>
              <a:rPr lang="el-GR" sz="2400" dirty="0">
                <a:solidFill>
                  <a:schemeClr val="accent6">
                    <a:lumMod val="75000"/>
                  </a:schemeClr>
                </a:solidFill>
                <a:latin typeface="Calibri" pitchFamily="34" charset="0"/>
                <a:ea typeface="Calibri" pitchFamily="34" charset="0"/>
                <a:cs typeface="Calibri" pitchFamily="34" charset="0"/>
              </a:rPr>
              <a:t>Γενική Δομή Ορισμού</a:t>
            </a:r>
          </a:p>
        </p:txBody>
      </p:sp>
      <p:sp>
        <p:nvSpPr>
          <p:cNvPr id="10"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3316" name="Slide Number Placeholder 4"/>
          <p:cNvSpPr>
            <a:spLocks noGrp="1"/>
          </p:cNvSpPr>
          <p:nvPr>
            <p:ph type="sldNum" sz="quarter" idx="12"/>
          </p:nvPr>
        </p:nvSpPr>
        <p:spPr>
          <a:noFill/>
        </p:spPr>
        <p:txBody>
          <a:bodyPr/>
          <a:lstStyle/>
          <a:p>
            <a:fld id="{0A642389-2A4E-45FE-B5F7-D073A537D1A3}" type="slidenum">
              <a:rPr lang="el-GR" altLang="en-US" smtClean="0"/>
              <a:pPr/>
              <a:t>12</a:t>
            </a:fld>
            <a:endParaRPr lang="el-GR" altLang="en-US"/>
          </a:p>
        </p:txBody>
      </p:sp>
      <p:sp>
        <p:nvSpPr>
          <p:cNvPr id="13318" name="Text Box 3"/>
          <p:cNvSpPr txBox="1">
            <a:spLocks noChangeArrowheads="1"/>
          </p:cNvSpPr>
          <p:nvPr/>
        </p:nvSpPr>
        <p:spPr bwMode="auto">
          <a:xfrm>
            <a:off x="2809875" y="1417638"/>
            <a:ext cx="3524250" cy="461665"/>
          </a:xfrm>
          <a:prstGeom prst="rect">
            <a:avLst/>
          </a:prstGeom>
          <a:noFill/>
          <a:ln w="9525">
            <a:noFill/>
            <a:miter lim="800000"/>
            <a:headEnd/>
            <a:tailEnd/>
          </a:ln>
        </p:spPr>
        <p:txBody>
          <a:bodyPr wrap="square">
            <a:spAutoFit/>
          </a:bodyPr>
          <a:lstStyle/>
          <a:p>
            <a:pPr eaLnBrk="0" hangingPunct="0"/>
            <a:r>
              <a:rPr lang="el-GR" sz="2400" dirty="0">
                <a:solidFill>
                  <a:schemeClr val="accent6">
                    <a:lumMod val="75000"/>
                  </a:schemeClr>
                </a:solidFill>
              </a:rPr>
              <a:t>Τύποι Πεδίου Ορισμού</a:t>
            </a:r>
          </a:p>
        </p:txBody>
      </p:sp>
      <p:sp>
        <p:nvSpPr>
          <p:cNvPr id="13319" name="Text Box 4"/>
          <p:cNvSpPr txBox="1">
            <a:spLocks noChangeArrowheads="1"/>
          </p:cNvSpPr>
          <p:nvPr/>
        </p:nvSpPr>
        <p:spPr bwMode="auto">
          <a:xfrm>
            <a:off x="419100" y="2012163"/>
            <a:ext cx="8305800" cy="3749675"/>
          </a:xfrm>
          <a:prstGeom prst="rect">
            <a:avLst/>
          </a:prstGeom>
          <a:noFill/>
          <a:ln w="9525">
            <a:noFill/>
            <a:miter lim="800000"/>
            <a:headEnd/>
            <a:tailEnd/>
          </a:ln>
        </p:spPr>
        <p:txBody>
          <a:bodyPr>
            <a:spAutoFit/>
          </a:bodyPr>
          <a:lstStyle/>
          <a:p>
            <a:pPr algn="just" eaLnBrk="0" hangingPunct="0"/>
            <a:r>
              <a:rPr lang="el-GR" sz="2000" dirty="0">
                <a:solidFill>
                  <a:schemeClr val="tx1">
                    <a:lumMod val="95000"/>
                    <a:lumOff val="5000"/>
                  </a:schemeClr>
                </a:solidFill>
                <a:latin typeface="Calibri" pitchFamily="34" charset="0"/>
                <a:ea typeface="Calibri" pitchFamily="34" charset="0"/>
                <a:cs typeface="Calibri" pitchFamily="34" charset="0"/>
              </a:rPr>
              <a:t>Για τον ορισμό του πεδίου ορισμού, οι διαθέσιμοι </a:t>
            </a:r>
            <a:r>
              <a:rPr lang="el-GR" sz="2000" dirty="0" err="1">
                <a:solidFill>
                  <a:schemeClr val="tx1">
                    <a:lumMod val="95000"/>
                    <a:lumOff val="5000"/>
                  </a:schemeClr>
                </a:solidFill>
                <a:latin typeface="Calibri" pitchFamily="34" charset="0"/>
                <a:ea typeface="Calibri" pitchFamily="34" charset="0"/>
                <a:cs typeface="Calibri" pitchFamily="34" charset="0"/>
              </a:rPr>
              <a:t>built</a:t>
            </a:r>
            <a:r>
              <a:rPr lang="el-GR" sz="2000" dirty="0">
                <a:solidFill>
                  <a:schemeClr val="tx1">
                    <a:lumMod val="95000"/>
                    <a:lumOff val="5000"/>
                  </a:schemeClr>
                </a:solidFill>
                <a:latin typeface="Calibri" pitchFamily="34" charset="0"/>
                <a:ea typeface="Calibri" pitchFamily="34" charset="0"/>
                <a:cs typeface="Calibri" pitchFamily="34" charset="0"/>
              </a:rPr>
              <a:t>-</a:t>
            </a:r>
            <a:r>
              <a:rPr lang="el-GR" sz="2000" dirty="0" err="1">
                <a:solidFill>
                  <a:schemeClr val="tx1">
                    <a:lumMod val="95000"/>
                    <a:lumOff val="5000"/>
                  </a:schemeClr>
                </a:solidFill>
                <a:latin typeface="Calibri" pitchFamily="34" charset="0"/>
                <a:ea typeface="Calibri" pitchFamily="34" charset="0"/>
                <a:cs typeface="Calibri" pitchFamily="34" charset="0"/>
              </a:rPr>
              <a:t>in</a:t>
            </a:r>
            <a:r>
              <a:rPr lang="el-GR" sz="2000" dirty="0">
                <a:solidFill>
                  <a:schemeClr val="tx1">
                    <a:lumMod val="95000"/>
                    <a:lumOff val="5000"/>
                  </a:schemeClr>
                </a:solidFill>
                <a:latin typeface="Calibri" pitchFamily="34" charset="0"/>
                <a:ea typeface="Calibri" pitchFamily="34" charset="0"/>
                <a:cs typeface="Calibri" pitchFamily="34" charset="0"/>
              </a:rPr>
              <a:t> τύποι περιλαμβάνουν – </a:t>
            </a:r>
            <a:r>
              <a:rPr lang="el-GR" sz="2000" i="1" dirty="0">
                <a:solidFill>
                  <a:schemeClr val="tx1">
                    <a:lumMod val="95000"/>
                    <a:lumOff val="5000"/>
                  </a:schemeClr>
                </a:solidFill>
                <a:latin typeface="Calibri" pitchFamily="34" charset="0"/>
                <a:ea typeface="Calibri" pitchFamily="34" charset="0"/>
                <a:cs typeface="Calibri" pitchFamily="34" charset="0"/>
              </a:rPr>
              <a:t>περισσότερα στο βιβλίο και στη σελίδα του μαθήματος</a:t>
            </a:r>
            <a:r>
              <a:rPr lang="el-GR" sz="2000" dirty="0">
                <a:solidFill>
                  <a:schemeClr val="tx1">
                    <a:lumMod val="95000"/>
                    <a:lumOff val="5000"/>
                  </a:schemeClr>
                </a:solidFill>
                <a:latin typeface="Calibri" pitchFamily="34" charset="0"/>
                <a:ea typeface="Calibri" pitchFamily="34" charset="0"/>
                <a:cs typeface="Calibri" pitchFamily="34" charset="0"/>
              </a:rPr>
              <a:t>:</a:t>
            </a:r>
          </a:p>
          <a:p>
            <a:pPr eaLnBrk="0" hangingPunct="0"/>
            <a:endParaRPr lang="el-GR" sz="2000"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char</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 (σταθερού μήκους)</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varchar</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int</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smallint</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numeric</a:t>
            </a:r>
            <a:r>
              <a:rPr lang="el-GR" sz="2000" dirty="0" err="1">
                <a:solidFill>
                  <a:schemeClr val="tx1">
                    <a:lumMod val="95000"/>
                    <a:lumOff val="5000"/>
                  </a:schemeClr>
                </a:solidFill>
                <a:latin typeface="Calibri" pitchFamily="34" charset="0"/>
                <a:ea typeface="Calibri" pitchFamily="34" charset="0"/>
                <a:cs typeface="Calibri" pitchFamily="34" charset="0"/>
              </a:rPr>
              <a:t>(p</a:t>
            </a:r>
            <a:r>
              <a:rPr lang="el-GR" sz="2000" dirty="0">
                <a:solidFill>
                  <a:schemeClr val="tx1">
                    <a:lumMod val="95000"/>
                    <a:lumOff val="5000"/>
                  </a:schemeClr>
                </a:solidFill>
                <a:latin typeface="Calibri" pitchFamily="34" charset="0"/>
                <a:ea typeface="Calibri" pitchFamily="34" charset="0"/>
                <a:cs typeface="Calibri" pitchFamily="34" charset="0"/>
              </a:rPr>
              <a:t>, d) (d από τα p ψηφία είναι στα δεξιά της υποδιαστολής)</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real</a:t>
            </a:r>
            <a:r>
              <a:rPr lang="el-GR"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double</a:t>
            </a:r>
            <a:r>
              <a:rPr lang="el-GR"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precision</a:t>
            </a:r>
            <a:endParaRPr lang="el-GR" sz="2000" b="1" dirty="0">
              <a:solidFill>
                <a:schemeClr val="tx1">
                  <a:lumMod val="95000"/>
                  <a:lumOff val="5000"/>
                </a:schemeClr>
              </a:solidFill>
              <a:latin typeface="Calibri" pitchFamily="34" charset="0"/>
              <a:ea typeface="Calibri" pitchFamily="34" charset="0"/>
              <a:cs typeface="Calibri" pitchFamily="34" charset="0"/>
            </a:endParaRP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float</a:t>
            </a:r>
            <a:r>
              <a:rPr lang="el-GR" sz="2000" dirty="0" err="1">
                <a:solidFill>
                  <a:schemeClr val="tx1">
                    <a:lumMod val="95000"/>
                    <a:lumOff val="5000"/>
                  </a:schemeClr>
                </a:solidFill>
                <a:latin typeface="Calibri" pitchFamily="34" charset="0"/>
                <a:ea typeface="Calibri" pitchFamily="34" charset="0"/>
                <a:cs typeface="Calibri" pitchFamily="34" charset="0"/>
              </a:rPr>
              <a:t>(n</a:t>
            </a:r>
            <a:r>
              <a:rPr lang="el-GR" sz="2000" dirty="0">
                <a:solidFill>
                  <a:schemeClr val="tx1">
                    <a:lumMod val="95000"/>
                    <a:lumOff val="5000"/>
                  </a:schemeClr>
                </a:solidFill>
                <a:latin typeface="Calibri" pitchFamily="34" charset="0"/>
                <a:ea typeface="Calibri" pitchFamily="34" charset="0"/>
                <a:cs typeface="Calibri" pitchFamily="34" charset="0"/>
              </a:rPr>
              <a:t>)</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date</a:t>
            </a:r>
            <a:r>
              <a:rPr lang="el-GR" sz="2000" dirty="0">
                <a:solidFill>
                  <a:schemeClr val="tx1">
                    <a:lumMod val="95000"/>
                    <a:lumOff val="5000"/>
                  </a:schemeClr>
                </a:solidFill>
                <a:latin typeface="Calibri" pitchFamily="34" charset="0"/>
                <a:ea typeface="Calibri" pitchFamily="34" charset="0"/>
                <a:cs typeface="Calibri" pitchFamily="34" charset="0"/>
              </a:rPr>
              <a:t>  (ημερομηνία) </a:t>
            </a:r>
          </a:p>
          <a:p>
            <a:pPr lvl="1" algn="just" eaLnBrk="0" hangingPunct="0">
              <a:buFont typeface="Courier New" pitchFamily="49" charset="0"/>
              <a:buChar char="o"/>
            </a:pPr>
            <a:r>
              <a:rPr lang="en-US" sz="2000" b="1" dirty="0">
                <a:solidFill>
                  <a:schemeClr val="tx1">
                    <a:lumMod val="95000"/>
                    <a:lumOff val="5000"/>
                  </a:schemeClr>
                </a:solidFill>
                <a:latin typeface="Calibri" pitchFamily="34" charset="0"/>
                <a:ea typeface="Calibri" pitchFamily="34" charset="0"/>
                <a:cs typeface="Calibri" pitchFamily="34" charset="0"/>
              </a:rPr>
              <a:t> </a:t>
            </a:r>
            <a:r>
              <a:rPr lang="el-GR" sz="2000" b="1" dirty="0" err="1">
                <a:solidFill>
                  <a:schemeClr val="tx1">
                    <a:lumMod val="95000"/>
                    <a:lumOff val="5000"/>
                  </a:schemeClr>
                </a:solidFill>
                <a:latin typeface="Calibri" pitchFamily="34" charset="0"/>
                <a:ea typeface="Calibri" pitchFamily="34" charset="0"/>
                <a:cs typeface="Calibri" pitchFamily="34" charset="0"/>
              </a:rPr>
              <a:t>time</a:t>
            </a:r>
            <a:r>
              <a:rPr lang="el-GR" sz="2000" dirty="0">
                <a:solidFill>
                  <a:schemeClr val="tx1">
                    <a:lumMod val="95000"/>
                    <a:lumOff val="5000"/>
                  </a:schemeClr>
                </a:solidFill>
                <a:latin typeface="Calibri" pitchFamily="34" charset="0"/>
                <a:ea typeface="Calibri" pitchFamily="34" charset="0"/>
                <a:cs typeface="Calibri" pitchFamily="34" charset="0"/>
              </a:rPr>
              <a:t> (ώρα)</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4340" name="Slide Number Placeholder 4"/>
          <p:cNvSpPr>
            <a:spLocks noGrp="1"/>
          </p:cNvSpPr>
          <p:nvPr>
            <p:ph type="sldNum" sz="quarter" idx="12"/>
          </p:nvPr>
        </p:nvSpPr>
        <p:spPr>
          <a:noFill/>
        </p:spPr>
        <p:txBody>
          <a:bodyPr/>
          <a:lstStyle/>
          <a:p>
            <a:fld id="{A3323E7F-FA82-4AC1-8A66-4066E69C49A1}" type="slidenum">
              <a:rPr lang="el-GR" altLang="en-US" smtClean="0"/>
              <a:pPr/>
              <a:t>13</a:t>
            </a:fld>
            <a:endParaRPr lang="el-GR" altLang="en-US"/>
          </a:p>
        </p:txBody>
      </p:sp>
      <p:sp>
        <p:nvSpPr>
          <p:cNvPr id="14342" name="Text Box 3"/>
          <p:cNvSpPr txBox="1">
            <a:spLocks noChangeArrowheads="1"/>
          </p:cNvSpPr>
          <p:nvPr/>
        </p:nvSpPr>
        <p:spPr bwMode="auto">
          <a:xfrm>
            <a:off x="323850" y="2636838"/>
            <a:ext cx="8305800" cy="1815882"/>
          </a:xfrm>
          <a:prstGeom prst="rect">
            <a:avLst/>
          </a:prstGeom>
          <a:noFill/>
          <a:ln w="9525">
            <a:noFill/>
            <a:miter lim="800000"/>
            <a:headEnd/>
            <a:tailEnd/>
          </a:ln>
        </p:spPr>
        <p:txBody>
          <a:bodyPr>
            <a:spAutoFit/>
          </a:bodyPr>
          <a:lstStyle/>
          <a:p>
            <a:pPr algn="just" eaLnBrk="0" hangingPunct="0"/>
            <a:r>
              <a:rPr lang="el-GR" sz="2800" dirty="0">
                <a:solidFill>
                  <a:schemeClr val="tx1">
                    <a:lumMod val="95000"/>
                    <a:lumOff val="5000"/>
                  </a:schemeClr>
                </a:solidFill>
                <a:latin typeface="Calibri" pitchFamily="34" charset="0"/>
                <a:ea typeface="Calibri" pitchFamily="34" charset="0"/>
                <a:cs typeface="Calibri" pitchFamily="34" charset="0"/>
              </a:rPr>
              <a:t>Ο ορισμός πεδίου μπορεί να περιέχει τον προσδιορισμό </a:t>
            </a:r>
            <a:r>
              <a:rPr lang="el-GR" sz="2800" b="1" dirty="0" err="1">
                <a:solidFill>
                  <a:schemeClr val="tx1">
                    <a:lumMod val="95000"/>
                    <a:lumOff val="5000"/>
                  </a:schemeClr>
                </a:solidFill>
                <a:latin typeface="Calibri" pitchFamily="34" charset="0"/>
                <a:ea typeface="Calibri" pitchFamily="34" charset="0"/>
                <a:cs typeface="Calibri" pitchFamily="34" charset="0"/>
              </a:rPr>
              <a:t>not</a:t>
            </a:r>
            <a:r>
              <a:rPr lang="el-GR" sz="2800" b="1" dirty="0">
                <a:solidFill>
                  <a:schemeClr val="tx1">
                    <a:lumMod val="95000"/>
                    <a:lumOff val="5000"/>
                  </a:schemeClr>
                </a:solidFill>
                <a:latin typeface="Calibri" pitchFamily="34" charset="0"/>
                <a:ea typeface="Calibri" pitchFamily="34" charset="0"/>
                <a:cs typeface="Calibri" pitchFamily="34" charset="0"/>
              </a:rPr>
              <a:t> </a:t>
            </a:r>
            <a:r>
              <a:rPr lang="el-GR" sz="2800" b="1" dirty="0" err="1">
                <a:solidFill>
                  <a:schemeClr val="tx1">
                    <a:lumMod val="95000"/>
                    <a:lumOff val="5000"/>
                  </a:schemeClr>
                </a:solidFill>
                <a:latin typeface="Calibri" pitchFamily="34" charset="0"/>
                <a:ea typeface="Calibri" pitchFamily="34" charset="0"/>
                <a:cs typeface="Calibri" pitchFamily="34" charset="0"/>
              </a:rPr>
              <a:t>null</a:t>
            </a:r>
            <a:r>
              <a:rPr lang="en-US" sz="2800" b="1" dirty="0">
                <a:solidFill>
                  <a:schemeClr val="tx1">
                    <a:lumMod val="95000"/>
                    <a:lumOff val="5000"/>
                  </a:schemeClr>
                </a:solidFill>
                <a:latin typeface="Calibri" pitchFamily="34" charset="0"/>
                <a:ea typeface="Calibri" pitchFamily="34" charset="0"/>
                <a:cs typeface="Calibri" pitchFamily="34" charset="0"/>
              </a:rPr>
              <a:t> </a:t>
            </a:r>
            <a:r>
              <a:rPr lang="el-GR" sz="2800" dirty="0">
                <a:solidFill>
                  <a:schemeClr val="tx1">
                    <a:lumMod val="95000"/>
                    <a:lumOff val="5000"/>
                  </a:schemeClr>
                </a:solidFill>
                <a:latin typeface="Calibri" pitchFamily="34" charset="0"/>
                <a:ea typeface="Calibri" pitchFamily="34" charset="0"/>
                <a:cs typeface="Calibri" pitchFamily="34" charset="0"/>
              </a:rPr>
              <a:t>και </a:t>
            </a:r>
            <a:r>
              <a:rPr lang="en-US" sz="2800" b="1" dirty="0">
                <a:solidFill>
                  <a:schemeClr val="tx1">
                    <a:lumMod val="95000"/>
                    <a:lumOff val="5000"/>
                  </a:schemeClr>
                </a:solidFill>
                <a:latin typeface="Calibri" pitchFamily="34" charset="0"/>
                <a:ea typeface="Calibri" pitchFamily="34" charset="0"/>
                <a:cs typeface="Calibri" pitchFamily="34" charset="0"/>
              </a:rPr>
              <a:t>default </a:t>
            </a:r>
            <a:r>
              <a:rPr lang="el-GR" sz="2800" dirty="0">
                <a:solidFill>
                  <a:schemeClr val="tx1">
                    <a:lumMod val="95000"/>
                    <a:lumOff val="5000"/>
                  </a:schemeClr>
                </a:solidFill>
                <a:latin typeface="Calibri" pitchFamily="34" charset="0"/>
                <a:ea typeface="Calibri" pitchFamily="34" charset="0"/>
                <a:cs typeface="Calibri" pitchFamily="34" charset="0"/>
              </a:rPr>
              <a:t>τιμή</a:t>
            </a:r>
          </a:p>
          <a:p>
            <a:pPr algn="just" eaLnBrk="0" hangingPunct="0"/>
            <a:endParaRPr lang="en-US" sz="28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endParaRPr lang="el-GR" sz="2800" dirty="0">
              <a:solidFill>
                <a:schemeClr val="tx1">
                  <a:lumMod val="95000"/>
                  <a:lumOff val="5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14</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check</a:t>
            </a:r>
            <a:r>
              <a:rPr lang="el-GR" sz="1400" b="1" dirty="0">
                <a:solidFill>
                  <a:schemeClr val="tx2">
                    <a:lumMod val="50000"/>
                  </a:schemeClr>
                </a:solidFill>
              </a:rPr>
              <a:t> </a:t>
            </a:r>
            <a:r>
              <a:rPr lang="el-GR" sz="1400" dirty="0">
                <a:solidFill>
                  <a:schemeClr val="tx2">
                    <a:lumMod val="50000"/>
                  </a:schemeClr>
                </a:solidFill>
              </a:rPr>
              <a:t>(Έτος-Γέννησης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15367" name="Text Box 4"/>
          <p:cNvSpPr txBox="1">
            <a:spLocks noChangeArrowheads="1"/>
          </p:cNvSpPr>
          <p:nvPr/>
        </p:nvSpPr>
        <p:spPr bwMode="auto">
          <a:xfrm>
            <a:off x="4932363" y="2205038"/>
            <a:ext cx="3095625" cy="703262"/>
          </a:xfrm>
          <a:prstGeom prst="rect">
            <a:avLst/>
          </a:prstGeom>
          <a:noFill/>
          <a:ln w="9525">
            <a:noFill/>
            <a:miter lim="800000"/>
            <a:headEnd/>
            <a:tailEnd/>
          </a:ln>
        </p:spPr>
        <p:txBody>
          <a:bodyPr>
            <a:spAutoFit/>
          </a:bodyPr>
          <a:lstStyle/>
          <a:p>
            <a:pPr>
              <a:spcBef>
                <a:spcPct val="50000"/>
              </a:spcBef>
            </a:pPr>
            <a:r>
              <a:rPr lang="el-GR" sz="1600" dirty="0">
                <a:solidFill>
                  <a:schemeClr val="accent6">
                    <a:lumMod val="50000"/>
                  </a:schemeClr>
                </a:solidFill>
              </a:rPr>
              <a:t>Ορισμός σχήματος σχέσης </a:t>
            </a:r>
          </a:p>
          <a:p>
            <a:pPr>
              <a:spcBef>
                <a:spcPct val="50000"/>
              </a:spcBef>
            </a:pPr>
            <a:r>
              <a:rPr lang="el-GR" sz="1600" dirty="0">
                <a:solidFill>
                  <a:schemeClr val="accent6">
                    <a:lumMod val="50000"/>
                  </a:schemeClr>
                </a:solidFill>
              </a:rPr>
              <a:t>Όνομα σχέσης + γνωρίσματα</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6388" name="Slide Number Placeholder 4"/>
          <p:cNvSpPr>
            <a:spLocks noGrp="1"/>
          </p:cNvSpPr>
          <p:nvPr>
            <p:ph type="sldNum" sz="quarter" idx="12"/>
          </p:nvPr>
        </p:nvSpPr>
        <p:spPr>
          <a:noFill/>
        </p:spPr>
        <p:txBody>
          <a:bodyPr/>
          <a:lstStyle/>
          <a:p>
            <a:fld id="{8D835E2E-7D40-4F22-B0B9-D7D4957C979F}" type="slidenum">
              <a:rPr lang="el-GR" altLang="en-US" smtClean="0"/>
              <a:pPr/>
              <a:t>15</a:t>
            </a:fld>
            <a:endParaRPr lang="el-GR" altLang="en-US"/>
          </a:p>
        </p:txBody>
      </p:sp>
      <p:sp>
        <p:nvSpPr>
          <p:cNvPr id="16390" name="Text Box 3"/>
          <p:cNvSpPr txBox="1">
            <a:spLocks noChangeArrowheads="1"/>
          </p:cNvSpPr>
          <p:nvPr/>
        </p:nvSpPr>
        <p:spPr bwMode="auto">
          <a:xfrm>
            <a:off x="250825" y="1700213"/>
            <a:ext cx="8281988" cy="4543425"/>
          </a:xfrm>
          <a:prstGeom prst="rect">
            <a:avLst/>
          </a:prstGeom>
          <a:noFill/>
          <a:ln w="9525">
            <a:noFill/>
            <a:miter lim="800000"/>
            <a:headEnd/>
            <a:tailEnd/>
          </a:ln>
        </p:spPr>
        <p:txBody>
          <a:bodyPr>
            <a:spAutoFit/>
          </a:bodyPr>
          <a:lstStyle/>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Επιτρεπτοί περιορισμοί ακεραιότητας είναι της μορφής:</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PRIMARY KEY</a:t>
            </a:r>
            <a:r>
              <a:rPr lang="el-GR" sz="2000" dirty="0">
                <a:solidFill>
                  <a:schemeClr val="tx2">
                    <a:lumMod val="50000"/>
                  </a:schemeClr>
                </a:solidFill>
                <a:latin typeface="Calibri" pitchFamily="34" charset="0"/>
                <a:ea typeface="Calibri" pitchFamily="34" charset="0"/>
                <a:cs typeface="Calibri" pitchFamily="34" charset="0"/>
              </a:rPr>
              <a:t>(A</a:t>
            </a:r>
            <a:r>
              <a:rPr lang="en-US" sz="2000" baseline="-25000" dirty="0">
                <a:solidFill>
                  <a:schemeClr val="tx2">
                    <a:lumMod val="50000"/>
                  </a:schemeClr>
                </a:solidFill>
                <a:latin typeface="Calibri" pitchFamily="34" charset="0"/>
                <a:ea typeface="Calibri" pitchFamily="34" charset="0"/>
                <a:cs typeface="Calibri" pitchFamily="34" charset="0"/>
              </a:rPr>
              <a:t>j</a:t>
            </a:r>
            <a:r>
              <a:rPr lang="el-GR" sz="2000" baseline="-30000" dirty="0">
                <a:solidFill>
                  <a:schemeClr val="tx2">
                    <a:lumMod val="50000"/>
                  </a:schemeClr>
                </a:solidFill>
                <a:latin typeface="Calibri" pitchFamily="34" charset="0"/>
                <a:ea typeface="Calibri" pitchFamily="34" charset="0"/>
                <a:cs typeface="Calibri" pitchFamily="34" charset="0"/>
              </a:rPr>
              <a:t>1</a:t>
            </a:r>
            <a:r>
              <a:rPr lang="el-GR" sz="2000" dirty="0">
                <a:solidFill>
                  <a:schemeClr val="tx2">
                    <a:lumMod val="50000"/>
                  </a:schemeClr>
                </a:solidFill>
                <a:latin typeface="Calibri" pitchFamily="34" charset="0"/>
                <a:ea typeface="Calibri" pitchFamily="34" charset="0"/>
                <a:cs typeface="Calibri" pitchFamily="34" charset="0"/>
              </a:rPr>
              <a:t>, A</a:t>
            </a:r>
            <a:r>
              <a:rPr lang="el-GR" sz="2000" baseline="-25000" dirty="0">
                <a:solidFill>
                  <a:schemeClr val="tx2">
                    <a:lumMod val="50000"/>
                  </a:schemeClr>
                </a:solidFill>
                <a:latin typeface="Calibri" pitchFamily="34" charset="0"/>
                <a:ea typeface="Calibri" pitchFamily="34" charset="0"/>
                <a:cs typeface="Calibri" pitchFamily="34" charset="0"/>
              </a:rPr>
              <a:t>j</a:t>
            </a:r>
            <a:r>
              <a:rPr lang="el-GR" sz="2000" baseline="-44000" dirty="0">
                <a:solidFill>
                  <a:schemeClr val="tx2">
                    <a:lumMod val="50000"/>
                  </a:schemeClr>
                </a:solidFill>
                <a:latin typeface="Calibri" pitchFamily="34" charset="0"/>
                <a:ea typeface="Calibri" pitchFamily="34" charset="0"/>
                <a:cs typeface="Calibri" pitchFamily="34" charset="0"/>
              </a:rPr>
              <a:t>2</a:t>
            </a:r>
            <a:r>
              <a:rPr lang="el-GR" sz="2000" dirty="0">
                <a:solidFill>
                  <a:schemeClr val="tx2">
                    <a:lumMod val="50000"/>
                  </a:schemeClr>
                </a:solidFill>
                <a:latin typeface="Calibri" pitchFamily="34" charset="0"/>
                <a:ea typeface="Calibri" pitchFamily="34" charset="0"/>
                <a:cs typeface="Calibri" pitchFamily="34" charset="0"/>
              </a:rPr>
              <a:t>, ...,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r>
              <a:rPr lang="el-GR" sz="2400" baseline="-25000" dirty="0" err="1">
                <a:solidFill>
                  <a:schemeClr val="tx2">
                    <a:lumMod val="50000"/>
                  </a:schemeClr>
                </a:solidFill>
                <a:latin typeface="Calibri" pitchFamily="34" charset="0"/>
                <a:ea typeface="Calibri" pitchFamily="34" charset="0"/>
                <a:cs typeface="Calibri" pitchFamily="34" charset="0"/>
              </a:rPr>
              <a:t>n</a:t>
            </a:r>
            <a:r>
              <a:rPr lang="el-GR" sz="2400" baseline="-25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(δεν επιτρέπονται επαναλαμβανόμενες τιμές και NULL τιμές)  </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του </a:t>
            </a:r>
            <a:r>
              <a:rPr lang="el-GR" i="1" dirty="0">
                <a:solidFill>
                  <a:srgbClr val="FF0000"/>
                </a:solidFill>
                <a:latin typeface="Calibri" pitchFamily="34" charset="0"/>
                <a:ea typeface="Calibri" pitchFamily="34" charset="0"/>
                <a:cs typeface="Calibri" pitchFamily="34" charset="0"/>
              </a:rPr>
              <a:t>πρωτεύοντος</a:t>
            </a:r>
            <a:r>
              <a:rPr lang="el-GR" i="1" dirty="0">
                <a:solidFill>
                  <a:schemeClr val="tx2">
                    <a:lumMod val="50000"/>
                  </a:schemeClr>
                </a:solidFill>
                <a:latin typeface="Calibri" pitchFamily="34" charset="0"/>
                <a:ea typeface="Calibri" pitchFamily="34" charset="0"/>
                <a:cs typeface="Calibri" pitchFamily="34" charset="0"/>
              </a:rPr>
              <a:t> κλειδιού</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UNIQUE</a:t>
            </a:r>
            <a:r>
              <a:rPr lang="el-GR" sz="2000" dirty="0">
                <a:solidFill>
                  <a:schemeClr val="tx2">
                    <a:lumMod val="50000"/>
                  </a:schemeClr>
                </a:solidFill>
                <a:latin typeface="Calibri" pitchFamily="34" charset="0"/>
                <a:ea typeface="Calibri" pitchFamily="34" charset="0"/>
                <a:cs typeface="Calibri" pitchFamily="34" charset="0"/>
              </a:rPr>
              <a:t>(A</a:t>
            </a:r>
            <a:r>
              <a:rPr lang="en-US" sz="2000" baseline="-25000" dirty="0">
                <a:solidFill>
                  <a:schemeClr val="tx2">
                    <a:lumMod val="50000"/>
                  </a:schemeClr>
                </a:solidFill>
                <a:latin typeface="Calibri" pitchFamily="34" charset="0"/>
                <a:ea typeface="Calibri" pitchFamily="34" charset="0"/>
                <a:cs typeface="Calibri" pitchFamily="34" charset="0"/>
              </a:rPr>
              <a:t>j</a:t>
            </a:r>
            <a:r>
              <a:rPr lang="el-GR" sz="2000" baseline="-30000" dirty="0">
                <a:solidFill>
                  <a:schemeClr val="tx2">
                    <a:lumMod val="50000"/>
                  </a:schemeClr>
                </a:solidFill>
                <a:latin typeface="Calibri" pitchFamily="34" charset="0"/>
                <a:ea typeface="Calibri" pitchFamily="34" charset="0"/>
                <a:cs typeface="Calibri" pitchFamily="34" charset="0"/>
              </a:rPr>
              <a:t>1</a:t>
            </a:r>
            <a:r>
              <a:rPr lang="el-GR" sz="2000" dirty="0">
                <a:solidFill>
                  <a:schemeClr val="tx2">
                    <a:lumMod val="50000"/>
                  </a:schemeClr>
                </a:solidFill>
                <a:latin typeface="Calibri" pitchFamily="34" charset="0"/>
                <a:ea typeface="Calibri" pitchFamily="34" charset="0"/>
                <a:cs typeface="Calibri" pitchFamily="34" charset="0"/>
              </a:rPr>
              <a:t>, A</a:t>
            </a:r>
            <a:r>
              <a:rPr lang="el-GR" sz="2000" baseline="-25000" dirty="0">
                <a:solidFill>
                  <a:schemeClr val="tx2">
                    <a:lumMod val="50000"/>
                  </a:schemeClr>
                </a:solidFill>
                <a:latin typeface="Calibri" pitchFamily="34" charset="0"/>
                <a:ea typeface="Calibri" pitchFamily="34" charset="0"/>
                <a:cs typeface="Calibri" pitchFamily="34" charset="0"/>
              </a:rPr>
              <a:t>j</a:t>
            </a:r>
            <a:r>
              <a:rPr lang="el-GR" sz="2000" baseline="-34000" dirty="0">
                <a:solidFill>
                  <a:schemeClr val="tx2">
                    <a:lumMod val="50000"/>
                  </a:schemeClr>
                </a:solidFill>
                <a:latin typeface="Calibri" pitchFamily="34" charset="0"/>
                <a:ea typeface="Calibri" pitchFamily="34" charset="0"/>
                <a:cs typeface="Calibri" pitchFamily="34" charset="0"/>
              </a:rPr>
              <a:t>2</a:t>
            </a:r>
            <a:r>
              <a:rPr lang="el-GR" sz="2000" dirty="0">
                <a:solidFill>
                  <a:schemeClr val="tx2">
                    <a:lumMod val="50000"/>
                  </a:schemeClr>
                </a:solidFill>
                <a:latin typeface="Calibri" pitchFamily="34" charset="0"/>
                <a:ea typeface="Calibri" pitchFamily="34" charset="0"/>
                <a:cs typeface="Calibri" pitchFamily="34" charset="0"/>
              </a:rPr>
              <a:t>, ...,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r>
              <a:rPr lang="el-GR" sz="2400" baseline="-25000" dirty="0" err="1">
                <a:solidFill>
                  <a:schemeClr val="tx2">
                    <a:lumMod val="50000"/>
                  </a:schemeClr>
                </a:solidFill>
                <a:latin typeface="Calibri" pitchFamily="34" charset="0"/>
                <a:ea typeface="Calibri" pitchFamily="34" charset="0"/>
                <a:cs typeface="Calibri" pitchFamily="34" charset="0"/>
              </a:rPr>
              <a:t>n</a:t>
            </a:r>
            <a:r>
              <a:rPr lang="el-GR" sz="2400" baseline="-25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(δεν επιτρέπονται επαναλαμβανόμενες τιμές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NULL τιμές επιτρέπονται (μόνο μία)) </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υποψηφίων</a:t>
            </a:r>
            <a:r>
              <a:rPr lang="el-GR" i="1" dirty="0">
                <a:solidFill>
                  <a:schemeClr val="tx2">
                    <a:lumMod val="50000"/>
                  </a:schemeClr>
                </a:solidFill>
                <a:latin typeface="Calibri" pitchFamily="34" charset="0"/>
                <a:ea typeface="Calibri" pitchFamily="34" charset="0"/>
                <a:cs typeface="Calibri" pitchFamily="34" charset="0"/>
              </a:rPr>
              <a:t> κλειδιών</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CHECK</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P</a:t>
            </a: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σημασιολογικών</a:t>
            </a:r>
            <a:r>
              <a:rPr lang="el-GR" i="1" dirty="0">
                <a:solidFill>
                  <a:schemeClr val="tx2">
                    <a:lumMod val="50000"/>
                  </a:schemeClr>
                </a:solidFill>
                <a:latin typeface="Calibri" pitchFamily="34" charset="0"/>
                <a:ea typeface="Calibri" pitchFamily="34" charset="0"/>
                <a:cs typeface="Calibri" pitchFamily="34" charset="0"/>
              </a:rPr>
              <a:t> περιορισμών</a:t>
            </a:r>
          </a:p>
          <a:p>
            <a:pPr marL="342900" indent="-342900" algn="just" eaLnBrk="0" hangingPunct="0">
              <a:buFont typeface="Wingdings" panose="05000000000000000000" pitchFamily="2" charset="2"/>
              <a:buChar char="§"/>
            </a:pPr>
            <a:endParaRPr lang="el-GR" sz="2000" dirty="0">
              <a:solidFill>
                <a:schemeClr val="tx2">
                  <a:lumMod val="50000"/>
                </a:schemeClr>
              </a:solidFill>
              <a:latin typeface="Calibri" pitchFamily="34" charset="0"/>
              <a:ea typeface="Calibri" pitchFamily="34" charset="0"/>
              <a:cs typeface="Calibri" pitchFamily="34" charset="0"/>
            </a:endParaRPr>
          </a:p>
          <a:p>
            <a:pPr marL="342900" indent="-342900" algn="just" eaLnBrk="0" hangingPunct="0">
              <a:buFont typeface="Wingdings" panose="05000000000000000000" pitchFamily="2" charset="2"/>
              <a:buChar char="§"/>
            </a:pPr>
            <a:r>
              <a:rPr lang="el-GR" sz="2000" b="1"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FOREIGN KEY</a:t>
            </a:r>
            <a:r>
              <a:rPr lang="el-GR" sz="2000" dirty="0">
                <a:solidFill>
                  <a:schemeClr val="tx2">
                    <a:lumMod val="50000"/>
                  </a:schemeClr>
                </a:solidFill>
                <a:latin typeface="Calibri" pitchFamily="34" charset="0"/>
                <a:ea typeface="Calibri" pitchFamily="34" charset="0"/>
                <a:cs typeface="Calibri" pitchFamily="34" charset="0"/>
              </a:rPr>
              <a:t>(A</a:t>
            </a:r>
            <a:r>
              <a:rPr lang="en-US" sz="2400" baseline="-25000" dirty="0" err="1">
                <a:solidFill>
                  <a:schemeClr val="tx2">
                    <a:lumMod val="50000"/>
                  </a:schemeClr>
                </a:solidFill>
                <a:latin typeface="Calibri" pitchFamily="34" charset="0"/>
                <a:ea typeface="Calibri" pitchFamily="34" charset="0"/>
                <a:cs typeface="Calibri" pitchFamily="34" charset="0"/>
              </a:rPr>
              <a:t>i</a:t>
            </a:r>
            <a:r>
              <a:rPr lang="el-GR" sz="2000"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REFERENCES</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endParaRPr lang="el-GR" sz="2000" baseline="-25000" dirty="0">
              <a:solidFill>
                <a:schemeClr val="tx2">
                  <a:lumMod val="50000"/>
                </a:schemeClr>
              </a:solidFill>
              <a:latin typeface="Calibri" pitchFamily="34" charset="0"/>
              <a:ea typeface="Calibri" pitchFamily="34" charset="0"/>
              <a:cs typeface="Calibri" pitchFamily="34" charset="0"/>
            </a:endParaRPr>
          </a:p>
          <a:p>
            <a:pPr marL="285750" indent="-285750" algn="ctr" eaLnBrk="0" hangingPunct="0">
              <a:buFont typeface="Wingdings" panose="05000000000000000000" pitchFamily="2" charset="2"/>
              <a:buChar char="§"/>
            </a:pPr>
            <a:r>
              <a:rPr lang="el-GR" i="1" dirty="0">
                <a:solidFill>
                  <a:schemeClr val="tx2">
                    <a:lumMod val="50000"/>
                  </a:schemeClr>
                </a:solidFill>
                <a:latin typeface="Calibri" pitchFamily="34" charset="0"/>
                <a:ea typeface="Calibri" pitchFamily="34" charset="0"/>
                <a:cs typeface="Calibri" pitchFamily="34" charset="0"/>
              </a:rPr>
              <a:t>για τον ορισμό </a:t>
            </a:r>
            <a:r>
              <a:rPr lang="el-GR" i="1" dirty="0">
                <a:solidFill>
                  <a:srgbClr val="FF0000"/>
                </a:solidFill>
                <a:latin typeface="Calibri" pitchFamily="34" charset="0"/>
                <a:ea typeface="Calibri" pitchFamily="34" charset="0"/>
                <a:cs typeface="Calibri" pitchFamily="34" charset="0"/>
              </a:rPr>
              <a:t>ξένου</a:t>
            </a:r>
            <a:r>
              <a:rPr lang="el-GR" i="1" dirty="0">
                <a:solidFill>
                  <a:schemeClr val="tx2">
                    <a:lumMod val="50000"/>
                  </a:schemeClr>
                </a:solidFill>
                <a:latin typeface="Calibri" pitchFamily="34" charset="0"/>
                <a:ea typeface="Calibri" pitchFamily="34" charset="0"/>
                <a:cs typeface="Calibri" pitchFamily="34" charset="0"/>
              </a:rPr>
              <a:t> κλειδιού</a:t>
            </a:r>
          </a:p>
        </p:txBody>
      </p:sp>
      <p:sp>
        <p:nvSpPr>
          <p:cNvPr id="8"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Πεδίο Ορισμού: περιορισμοί ακεραιότητας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16</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dirty="0">
                <a:solidFill>
                  <a:srgbClr val="FF0000"/>
                </a:solidFill>
              </a:rPr>
              <a:t> (Τίτλος, Έτος))</a:t>
            </a:r>
            <a:r>
              <a:rPr lang="en-US" sz="1400" dirty="0">
                <a:solidFill>
                  <a:srgbClr val="FF0000"/>
                </a:solidFill>
              </a:rPr>
              <a:t>;</a:t>
            </a:r>
            <a:endParaRPr lang="el-GR" sz="1400" dirty="0">
              <a:solidFill>
                <a:srgbClr val="FF0000"/>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b="1" dirty="0">
                <a:solidFill>
                  <a:srgbClr val="FF0000"/>
                </a:solidFill>
              </a:rPr>
              <a:t> </a:t>
            </a:r>
            <a:r>
              <a:rPr lang="el-GR" sz="1400" dirty="0">
                <a:solidFill>
                  <a:srgbClr val="FF0000"/>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check</a:t>
            </a:r>
            <a:r>
              <a:rPr lang="el-GR" sz="1400" dirty="0">
                <a:solidFill>
                  <a:schemeClr val="tx2">
                    <a:lumMod val="50000"/>
                  </a:schemeClr>
                </a:solidFill>
              </a:rPr>
              <a:t> (Έτος-Γέννησης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b="1" dirty="0">
                <a:solidFill>
                  <a:srgbClr val="FF0000"/>
                </a:solidFill>
              </a:rPr>
              <a:t> </a:t>
            </a:r>
            <a:r>
              <a:rPr lang="el-GR" sz="1400" b="1" dirty="0" err="1">
                <a:solidFill>
                  <a:srgbClr val="FF0000"/>
                </a:solidFill>
              </a:rPr>
              <a:t>primary</a:t>
            </a:r>
            <a:r>
              <a:rPr lang="el-GR" sz="1400" b="1" dirty="0">
                <a:solidFill>
                  <a:srgbClr val="FF0000"/>
                </a:solidFill>
              </a:rPr>
              <a:t> </a:t>
            </a:r>
            <a:r>
              <a:rPr lang="el-GR" sz="1400" b="1" dirty="0" err="1">
                <a:solidFill>
                  <a:srgbClr val="FF0000"/>
                </a:solidFill>
              </a:rPr>
              <a:t>key</a:t>
            </a:r>
            <a:r>
              <a:rPr lang="el-GR" sz="1400" b="1" dirty="0">
                <a:solidFill>
                  <a:srgbClr val="FF0000"/>
                </a:solidFill>
              </a:rPr>
              <a:t> (Όνομα,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093062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17</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check</a:t>
            </a:r>
            <a:r>
              <a:rPr lang="el-GR" sz="1400" dirty="0">
                <a:solidFill>
                  <a:schemeClr val="tx2">
                    <a:lumMod val="50000"/>
                  </a:schemeClr>
                </a:solidFill>
              </a:rPr>
              <a:t> (Έτος-Γέννησης &gt;= 1</a:t>
            </a:r>
            <a:r>
              <a:rPr lang="en-US" sz="1400" dirty="0">
                <a:solidFill>
                  <a:schemeClr val="tx2">
                    <a:lumMod val="50000"/>
                  </a:schemeClr>
                </a:solidFill>
              </a:rPr>
              <a:t>8</a:t>
            </a:r>
            <a:r>
              <a:rPr lang="el-GR" sz="1400" dirty="0">
                <a:solidFill>
                  <a:schemeClr val="tx2">
                    <a:lumMod val="50000"/>
                  </a:schemeClr>
                </a:solidFill>
              </a:rPr>
              <a:t>00))</a:t>
            </a:r>
            <a:r>
              <a:rPr lang="en-US" sz="1400" dirty="0">
                <a:solidFill>
                  <a:schemeClr val="tx2">
                    <a:lumMod val="50000"/>
                  </a:schemeClr>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rgbClr val="FF0000"/>
                </a:solidFill>
              </a:rPr>
              <a:t>foreign key </a:t>
            </a:r>
            <a:r>
              <a:rPr lang="en-US" sz="1400" dirty="0">
                <a:solidFill>
                  <a:srgbClr val="FF0000"/>
                </a:solidFill>
              </a:rPr>
              <a:t>(</a:t>
            </a:r>
            <a:r>
              <a:rPr lang="el-GR" sz="1400" dirty="0">
                <a:solidFill>
                  <a:srgbClr val="FF0000"/>
                </a:solidFill>
              </a:rPr>
              <a:t>Όνομα</a:t>
            </a:r>
            <a:r>
              <a:rPr lang="en-US" sz="1400" dirty="0">
                <a:solidFill>
                  <a:srgbClr val="FF0000"/>
                </a:solidFill>
              </a:rPr>
              <a:t>)</a:t>
            </a:r>
            <a:r>
              <a:rPr lang="el-GR" sz="1400" dirty="0">
                <a:solidFill>
                  <a:srgbClr val="FF0000"/>
                </a:solidFill>
              </a:rPr>
              <a:t> </a:t>
            </a:r>
            <a:r>
              <a:rPr lang="en-US" sz="1400" b="1" dirty="0">
                <a:solidFill>
                  <a:srgbClr val="FF0000"/>
                </a:solidFill>
              </a:rPr>
              <a:t>references</a:t>
            </a:r>
            <a:r>
              <a:rPr lang="en-US" sz="1400" dirty="0">
                <a:solidFill>
                  <a:srgbClr val="FF0000"/>
                </a:solidFill>
              </a:rPr>
              <a:t> </a:t>
            </a:r>
            <a:r>
              <a:rPr lang="el-GR" sz="1400" dirty="0" err="1">
                <a:solidFill>
                  <a:srgbClr val="FF0000"/>
                </a:solidFill>
              </a:rPr>
              <a:t>Ηθοποιός(Όνομα</a:t>
            </a:r>
            <a:r>
              <a:rPr lang="el-GR" sz="1400" dirty="0">
                <a:solidFill>
                  <a:srgbClr val="FF0000"/>
                </a:solidFill>
              </a:rPr>
              <a:t>),</a:t>
            </a:r>
          </a:p>
          <a:p>
            <a:r>
              <a:rPr lang="el-GR" sz="1400" dirty="0">
                <a:solidFill>
                  <a:srgbClr val="FF0000"/>
                </a:solidFill>
              </a:rPr>
              <a:t>	</a:t>
            </a:r>
            <a:r>
              <a:rPr lang="en-US" sz="1400" dirty="0">
                <a:solidFill>
                  <a:srgbClr val="FF0000"/>
                </a:solidFill>
              </a:rPr>
              <a:t> </a:t>
            </a:r>
            <a:r>
              <a:rPr lang="el-GR" sz="1400" dirty="0">
                <a:solidFill>
                  <a:srgbClr val="FF0000"/>
                </a:solidFill>
              </a:rPr>
              <a:t>	</a:t>
            </a:r>
            <a:r>
              <a:rPr lang="en-US" sz="1400" dirty="0">
                <a:solidFill>
                  <a:srgbClr val="FF0000"/>
                </a:solidFill>
              </a:rPr>
              <a:t> </a:t>
            </a:r>
            <a:r>
              <a:rPr lang="en-US" sz="1400" b="1" dirty="0">
                <a:solidFill>
                  <a:srgbClr val="FF0000"/>
                </a:solidFill>
              </a:rPr>
              <a:t>foreign key </a:t>
            </a:r>
            <a:r>
              <a:rPr lang="en-US" sz="1400" dirty="0">
                <a:solidFill>
                  <a:srgbClr val="FF0000"/>
                </a:solidFill>
              </a:rPr>
              <a:t>(</a:t>
            </a:r>
            <a:r>
              <a:rPr lang="el-GR" sz="1400" dirty="0">
                <a:solidFill>
                  <a:srgbClr val="FF0000"/>
                </a:solidFill>
              </a:rPr>
              <a:t>Τίτλος, Έτος</a:t>
            </a:r>
            <a:r>
              <a:rPr lang="en-US" sz="1400" dirty="0">
                <a:solidFill>
                  <a:srgbClr val="FF0000"/>
                </a:solidFill>
              </a:rPr>
              <a:t>)</a:t>
            </a:r>
            <a:r>
              <a:rPr lang="el-GR" sz="1400" dirty="0">
                <a:solidFill>
                  <a:srgbClr val="FF0000"/>
                </a:solidFill>
              </a:rPr>
              <a:t> </a:t>
            </a:r>
            <a:r>
              <a:rPr lang="en-US" sz="1400" b="1" dirty="0">
                <a:solidFill>
                  <a:srgbClr val="FF0000"/>
                </a:solidFill>
              </a:rPr>
              <a:t>references</a:t>
            </a:r>
            <a:r>
              <a:rPr lang="en-US" sz="1400" dirty="0">
                <a:solidFill>
                  <a:srgbClr val="FF0000"/>
                </a:solidFill>
              </a:rPr>
              <a:t> </a:t>
            </a:r>
            <a:r>
              <a:rPr lang="el-GR" sz="1400" dirty="0" err="1">
                <a:solidFill>
                  <a:srgbClr val="FF0000"/>
                </a:solidFill>
              </a:rPr>
              <a:t>Ταινία(Τίτλος</a:t>
            </a:r>
            <a:r>
              <a:rPr lang="el-GR" sz="1400" dirty="0">
                <a:solidFill>
                  <a:srgbClr val="FF0000"/>
                </a:solidFill>
              </a:rPr>
              <a:t>, Έτος)</a:t>
            </a:r>
            <a:r>
              <a:rPr lang="en-US" sz="1400" dirty="0">
                <a:solidFill>
                  <a:schemeClr val="tx2">
                    <a:lumMod val="50000"/>
                  </a:schemeClr>
                </a:solidFill>
              </a:rPr>
              <a:t>;</a:t>
            </a:r>
            <a:endParaRPr lang="el-GR" sz="1400" dirty="0">
              <a:solidFill>
                <a:schemeClr val="tx2">
                  <a:lumMod val="50000"/>
                </a:schemeClr>
              </a:solidFill>
            </a:endParaRP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10" name="Text Box 4"/>
          <p:cNvSpPr txBox="1">
            <a:spLocks noChangeArrowheads="1"/>
          </p:cNvSpPr>
          <p:nvPr/>
        </p:nvSpPr>
        <p:spPr bwMode="auto">
          <a:xfrm>
            <a:off x="4932363" y="2205038"/>
            <a:ext cx="3624262" cy="923330"/>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latin typeface="Calibri" pitchFamily="34" charset="0"/>
                <a:ea typeface="Calibri" pitchFamily="34" charset="0"/>
                <a:cs typeface="Calibri" pitchFamily="34" charset="0"/>
              </a:rPr>
              <a:t>Ορισμός ξένου κλειδιού</a:t>
            </a:r>
            <a:r>
              <a:rPr lang="en-US" dirty="0">
                <a:solidFill>
                  <a:schemeClr val="tx2">
                    <a:lumMod val="50000"/>
                  </a:schemeClr>
                </a:solidFill>
                <a:latin typeface="Calibri" pitchFamily="34" charset="0"/>
                <a:ea typeface="Calibri" pitchFamily="34" charset="0"/>
                <a:cs typeface="Calibri" pitchFamily="34" charset="0"/>
              </a:rPr>
              <a:t>: </a:t>
            </a:r>
            <a:r>
              <a:rPr lang="el-GR" dirty="0">
                <a:solidFill>
                  <a:schemeClr val="tx2">
                    <a:lumMod val="50000"/>
                  </a:schemeClr>
                </a:solidFill>
                <a:latin typeface="Calibri" pitchFamily="34" charset="0"/>
                <a:ea typeface="Calibri" pitchFamily="34" charset="0"/>
                <a:cs typeface="Calibri" pitchFamily="34" charset="0"/>
              </a:rPr>
              <a:t>προφανώς, ο ορισμός του πίνακα στον οποίο αναφέρεται, πρέπει να προηγείται</a:t>
            </a:r>
          </a:p>
        </p:txBody>
      </p:sp>
    </p:spTree>
    <p:extLst>
      <p:ext uri="{BB962C8B-B14F-4D97-AF65-F5344CB8AC3E}">
        <p14:creationId xmlns:p14="http://schemas.microsoft.com/office/powerpoint/2010/main" val="926011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5364" name="Slide Number Placeholder 4"/>
          <p:cNvSpPr>
            <a:spLocks noGrp="1"/>
          </p:cNvSpPr>
          <p:nvPr>
            <p:ph type="sldNum" sz="quarter" idx="12"/>
          </p:nvPr>
        </p:nvSpPr>
        <p:spPr>
          <a:noFill/>
        </p:spPr>
        <p:txBody>
          <a:bodyPr/>
          <a:lstStyle/>
          <a:p>
            <a:fld id="{280799DC-77B0-4F60-9AE3-8EAC1860CEDE}" type="slidenum">
              <a:rPr lang="el-GR" altLang="en-US" smtClean="0"/>
              <a:pPr/>
              <a:t>18</a:t>
            </a:fld>
            <a:endParaRPr lang="el-GR" altLang="en-US"/>
          </a:p>
        </p:txBody>
      </p:sp>
      <p:sp>
        <p:nvSpPr>
          <p:cNvPr id="15366" name="Text Box 3"/>
          <p:cNvSpPr txBox="1">
            <a:spLocks noChangeArrowheads="1"/>
          </p:cNvSpPr>
          <p:nvPr/>
        </p:nvSpPr>
        <p:spPr bwMode="auto">
          <a:xfrm>
            <a:off x="250825" y="1412875"/>
            <a:ext cx="8305800" cy="4708981"/>
          </a:xfrm>
          <a:prstGeom prst="rect">
            <a:avLst/>
          </a:prstGeom>
          <a:noFill/>
          <a:ln w="9525">
            <a:noFill/>
            <a:miter lim="800000"/>
            <a:headEnd/>
            <a:tailEnd/>
          </a:ln>
        </p:spPr>
        <p:txBody>
          <a:bodyPr>
            <a:spAutoFit/>
          </a:bodyPr>
          <a:lstStyle/>
          <a:p>
            <a:pPr eaLnBrk="0" hangingPunct="0"/>
            <a:r>
              <a:rPr lang="el-GR" i="1" dirty="0">
                <a:solidFill>
                  <a:schemeClr val="tx2">
                    <a:lumMod val="50000"/>
                  </a:schemeClr>
                </a:solidFill>
              </a:rPr>
              <a:t>Παράδειγμα</a:t>
            </a:r>
            <a:endParaRPr lang="en-US" i="1" dirty="0">
              <a:solidFill>
                <a:schemeClr val="tx2">
                  <a:lumMod val="50000"/>
                </a:schemeClr>
              </a:solidFill>
            </a:endParaRPr>
          </a:p>
          <a:p>
            <a:pPr eaLnBrk="0" hangingPunct="0"/>
            <a:endParaRPr lang="el-GR" sz="800" i="1" dirty="0">
              <a:solidFill>
                <a:schemeClr val="tx2">
                  <a:lumMod val="50000"/>
                </a:schemeClr>
              </a:solidFill>
            </a:endParaRPr>
          </a:p>
          <a:p>
            <a:pPr eaLnBrk="0" hangingPunct="0"/>
            <a:r>
              <a:rPr lang="en-US" sz="1400" b="1" dirty="0">
                <a:solidFill>
                  <a:schemeClr val="accent6">
                    <a:lumMod val="50000"/>
                  </a:schemeClr>
                </a:solidFill>
              </a:rPr>
              <a:t>CREATE TABLE</a:t>
            </a:r>
            <a:r>
              <a:rPr lang="el-GR" sz="1400" dirty="0">
                <a:solidFill>
                  <a:schemeClr val="accent6">
                    <a:lumMod val="50000"/>
                  </a:schemeClr>
                </a:solidFill>
              </a:rPr>
              <a:t> </a:t>
            </a:r>
            <a:r>
              <a:rPr lang="el-GR" sz="1400" dirty="0">
                <a:solidFill>
                  <a:schemeClr val="tx2">
                    <a:lumMod val="50000"/>
                  </a:schemeClr>
                </a:solidFill>
              </a:rPr>
              <a:t>Ταινία</a:t>
            </a:r>
          </a:p>
          <a:p>
            <a:pPr eaLnBrk="0" hangingPunct="0"/>
            <a:r>
              <a:rPr lang="el-GR" sz="1400" dirty="0">
                <a:solidFill>
                  <a:schemeClr val="tx2">
                    <a:lumMod val="50000"/>
                  </a:schemeClr>
                </a:solidFill>
              </a:rPr>
              <a:t>	          (Τίτλος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dirty="0">
                <a:solidFill>
                  <a:schemeClr val="tx2">
                    <a:lumMod val="50000"/>
                  </a:schemeClr>
                </a:solidFill>
              </a:rPr>
              <a:t>(20),</a:t>
            </a:r>
          </a:p>
          <a:p>
            <a:pPr eaLnBrk="0" hangingPunct="0"/>
            <a:r>
              <a:rPr lang="el-GR" sz="1400" dirty="0">
                <a:solidFill>
                  <a:schemeClr val="tx2">
                    <a:lumMod val="50000"/>
                  </a:schemeClr>
                </a:solidFill>
              </a:rPr>
              <a:t>            	 Έτος </a:t>
            </a:r>
            <a:r>
              <a:rPr lang="en-US" sz="1400" b="1" dirty="0" err="1">
                <a:solidFill>
                  <a:schemeClr val="tx2">
                    <a:lumMod val="50000"/>
                  </a:schemeClr>
                </a:solidFill>
              </a:rPr>
              <a:t>int</a:t>
            </a:r>
            <a:r>
              <a:rPr lang="el-GR" sz="1400" dirty="0">
                <a:solidFill>
                  <a:schemeClr val="tx2">
                    <a:lumMod val="50000"/>
                  </a:schemeClr>
                </a:solidFill>
              </a:rPr>
              <a:t>, </a:t>
            </a:r>
          </a:p>
          <a:p>
            <a:pPr eaLnBrk="0" hangingPunct="0"/>
            <a:r>
              <a:rPr lang="el-GR" sz="1400" dirty="0">
                <a:solidFill>
                  <a:schemeClr val="tx2">
                    <a:lumMod val="50000"/>
                  </a:schemeClr>
                </a:solidFill>
              </a:rPr>
              <a:t>            	 Διάρκεια </a:t>
            </a:r>
            <a:r>
              <a:rPr lang="en-US" sz="1400" b="1" dirty="0" err="1">
                <a:solidFill>
                  <a:schemeClr val="tx2">
                    <a:lumMod val="50000"/>
                  </a:schemeClr>
                </a:solidFill>
              </a:rPr>
              <a:t>int</a:t>
            </a:r>
            <a:r>
              <a:rPr lang="el-GR" sz="1400" dirty="0">
                <a:solidFill>
                  <a:schemeClr val="tx2">
                    <a:lumMod val="50000"/>
                  </a:schemeClr>
                </a:solidFill>
              </a:rPr>
              <a:t>,</a:t>
            </a:r>
            <a:endParaRPr lang="en-US" sz="1400" dirty="0">
              <a:solidFill>
                <a:schemeClr val="tx2">
                  <a:lumMod val="50000"/>
                </a:schemeClr>
              </a:solidFill>
            </a:endParaRPr>
          </a:p>
          <a:p>
            <a:pPr eaLnBrk="0" hangingPunct="0"/>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Τύπος </a:t>
            </a:r>
            <a:r>
              <a:rPr lang="en-US" sz="1400" b="1" dirty="0" err="1">
                <a:solidFill>
                  <a:schemeClr val="tx2">
                    <a:lumMod val="50000"/>
                  </a:schemeClr>
                </a:solidFill>
              </a:rPr>
              <a:t>varchar</a:t>
            </a:r>
            <a:r>
              <a:rPr lang="en-US" sz="1400" b="1" dirty="0">
                <a:solidFill>
                  <a:schemeClr val="tx2">
                    <a:lumMod val="50000"/>
                  </a:schemeClr>
                </a:solidFill>
              </a:rPr>
              <a:t>(20)</a:t>
            </a:r>
            <a:r>
              <a:rPr lang="en-US" sz="1400" dirty="0">
                <a:solidFill>
                  <a:schemeClr val="tx2">
                    <a:lumMod val="50000"/>
                  </a:schemeClr>
                </a:solidFill>
              </a:rPr>
              <a:t> </a:t>
            </a:r>
            <a:r>
              <a:rPr lang="en-US" sz="1400" b="1" dirty="0">
                <a:solidFill>
                  <a:schemeClr val="tx2">
                    <a:lumMod val="50000"/>
                  </a:schemeClr>
                </a:solidFill>
              </a:rPr>
              <a:t>not null,</a:t>
            </a:r>
            <a:endParaRPr lang="el-GR" sz="1400" b="1" dirty="0">
              <a:solidFill>
                <a:schemeClr val="tx2">
                  <a:lumMod val="50000"/>
                </a:schemeClr>
              </a:solidFill>
            </a:endParaRPr>
          </a:p>
          <a:p>
            <a:r>
              <a:rPr lang="el-GR" sz="1400"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dirty="0">
                <a:solidFill>
                  <a:schemeClr val="tx2">
                    <a:lumMod val="50000"/>
                  </a:schemeClr>
                </a:solidFill>
              </a:rPr>
              <a:t> (Τίτλος, Έτος))</a:t>
            </a:r>
            <a:r>
              <a:rPr lang="en-US" sz="1400" dirty="0">
                <a:solidFill>
                  <a:schemeClr val="tx2">
                    <a:lumMod val="50000"/>
                  </a:schemeClr>
                </a:solidFill>
              </a:rPr>
              <a:t>;</a:t>
            </a:r>
            <a:endParaRPr lang="el-GR" sz="1400" dirty="0">
              <a:solidFill>
                <a:schemeClr val="tx2">
                  <a:lumMod val="50000"/>
                </a:schemeClr>
              </a:solidFill>
            </a:endParaRPr>
          </a:p>
          <a:p>
            <a:r>
              <a:rPr lang="en-US" sz="1400" b="1" dirty="0">
                <a:solidFill>
                  <a:schemeClr val="accent6">
                    <a:lumMod val="50000"/>
                  </a:schemeClr>
                </a:solidFill>
              </a:rPr>
              <a:t>CREATE TABLE</a:t>
            </a:r>
            <a:r>
              <a:rPr lang="el-GR" dirty="0">
                <a:solidFill>
                  <a:schemeClr val="tx2">
                    <a:lumMod val="50000"/>
                  </a:schemeClr>
                </a:solidFill>
              </a:rPr>
              <a:t> </a:t>
            </a:r>
            <a:r>
              <a:rPr lang="el-GR" sz="1400" dirty="0">
                <a:solidFill>
                  <a:schemeClr val="tx2">
                    <a:lumMod val="50000"/>
                  </a:schemeClr>
                </a:solidFill>
              </a:rPr>
              <a:t>Ηθοποιός</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Διεύθυνση </a:t>
            </a:r>
            <a:r>
              <a:rPr lang="en-US" sz="1400" b="1" dirty="0" err="1">
                <a:solidFill>
                  <a:schemeClr val="tx2">
                    <a:lumMod val="50000"/>
                  </a:schemeClr>
                </a:solidFill>
              </a:rPr>
              <a:t>var</a:t>
            </a:r>
            <a:r>
              <a:rPr lang="el-GR" sz="1400" b="1" dirty="0">
                <a:solidFill>
                  <a:schemeClr val="tx2">
                    <a:lumMod val="50000"/>
                  </a:schemeClr>
                </a:solidFill>
              </a:rPr>
              <a:t>char(15)</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Έτος-Γέννησης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chemeClr val="tx2">
                    <a:lumMod val="50000"/>
                  </a:schemeClr>
                </a:solidFill>
              </a:rPr>
              <a:t>primary</a:t>
            </a:r>
            <a:r>
              <a:rPr lang="el-GR" sz="1400" b="1" dirty="0">
                <a:solidFill>
                  <a:schemeClr val="tx2">
                    <a:lumMod val="50000"/>
                  </a:schemeClr>
                </a:solidFill>
              </a:rPr>
              <a:t> </a:t>
            </a:r>
            <a:r>
              <a:rPr lang="el-GR" sz="1400" b="1" dirty="0" err="1">
                <a:solidFill>
                  <a:schemeClr val="tx2">
                    <a:lumMod val="50000"/>
                  </a:schemeClr>
                </a:solidFill>
              </a:rPr>
              <a:t>key</a:t>
            </a:r>
            <a:r>
              <a:rPr lang="el-GR" sz="1400" b="1" dirty="0">
                <a:solidFill>
                  <a:schemeClr val="tx2">
                    <a:lumMod val="50000"/>
                  </a:schemeClr>
                </a:solidFill>
              </a:rPr>
              <a:t> </a:t>
            </a:r>
            <a:r>
              <a:rPr lang="el-GR" sz="1400" dirty="0">
                <a:solidFill>
                  <a:schemeClr val="tx2">
                    <a:lumMod val="50000"/>
                  </a:schemeClr>
                </a:solidFill>
              </a:rPr>
              <a:t>(Όνομα),</a:t>
            </a:r>
          </a:p>
          <a:p>
            <a:r>
              <a:rPr lang="el-GR" sz="1400" dirty="0">
                <a:solidFill>
                  <a:schemeClr val="tx2">
                    <a:lumMod val="50000"/>
                  </a:schemeClr>
                </a:solidFill>
              </a:rPr>
              <a:t>		</a:t>
            </a:r>
            <a:r>
              <a:rPr lang="en-US" sz="1400" b="1" dirty="0">
                <a:solidFill>
                  <a:schemeClr val="tx2">
                    <a:lumMod val="50000"/>
                  </a:schemeClr>
                </a:solidFill>
              </a:rPr>
              <a:t> </a:t>
            </a:r>
            <a:r>
              <a:rPr lang="el-GR" sz="1400" b="1" dirty="0" err="1">
                <a:solidFill>
                  <a:srgbClr val="FF0000"/>
                </a:solidFill>
              </a:rPr>
              <a:t>check</a:t>
            </a:r>
            <a:r>
              <a:rPr lang="el-GR" sz="1400" b="1" dirty="0">
                <a:solidFill>
                  <a:srgbClr val="FF0000"/>
                </a:solidFill>
              </a:rPr>
              <a:t> (Έτος-Γέννησης &gt;= 1</a:t>
            </a:r>
            <a:r>
              <a:rPr lang="en-US" sz="1400" b="1" dirty="0">
                <a:solidFill>
                  <a:srgbClr val="FF0000"/>
                </a:solidFill>
              </a:rPr>
              <a:t>8</a:t>
            </a:r>
            <a:r>
              <a:rPr lang="el-GR" sz="1400" b="1" dirty="0">
                <a:solidFill>
                  <a:srgbClr val="FF0000"/>
                </a:solidFill>
              </a:rPr>
              <a:t>00))</a:t>
            </a:r>
            <a:r>
              <a:rPr lang="en-US" sz="1400" b="1" dirty="0">
                <a:solidFill>
                  <a:srgbClr val="FF0000"/>
                </a:solidFill>
              </a:rPr>
              <a:t>;</a:t>
            </a:r>
          </a:p>
          <a:p>
            <a:r>
              <a:rPr lang="en-US" sz="1400" b="1" dirty="0">
                <a:solidFill>
                  <a:schemeClr val="accent6">
                    <a:lumMod val="50000"/>
                  </a:schemeClr>
                </a:solidFill>
              </a:rPr>
              <a:t>CREATE TABLE</a:t>
            </a:r>
            <a:r>
              <a:rPr lang="el-GR" dirty="0">
                <a:solidFill>
                  <a:schemeClr val="accent6">
                    <a:lumMod val="50000"/>
                  </a:schemeClr>
                </a:solidFill>
              </a:rPr>
              <a:t> </a:t>
            </a:r>
            <a:r>
              <a:rPr lang="el-GR" sz="1400" dirty="0">
                <a:solidFill>
                  <a:schemeClr val="tx2">
                    <a:lumMod val="50000"/>
                  </a:schemeClr>
                </a:solidFill>
              </a:rPr>
              <a:t>Παίζει</a:t>
            </a:r>
          </a:p>
          <a:p>
            <a:r>
              <a:rPr lang="el-GR" sz="1400" dirty="0">
                <a:solidFill>
                  <a:schemeClr val="tx2">
                    <a:lumMod val="50000"/>
                  </a:schemeClr>
                </a:solidFill>
              </a:rPr>
              <a:t>		(Όνομα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a:t>
            </a:r>
            <a:r>
              <a:rPr lang="en-US" sz="1400" b="1" dirty="0">
                <a:solidFill>
                  <a:schemeClr val="tx2">
                    <a:lumMod val="50000"/>
                  </a:schemeClr>
                </a:solidFill>
              </a:rPr>
              <a:t>2</a:t>
            </a:r>
            <a:r>
              <a:rPr lang="el-GR" sz="1400" b="1" dirty="0">
                <a:solidFill>
                  <a:schemeClr val="tx2">
                    <a:lumMod val="50000"/>
                  </a:schemeClr>
                </a:solidFill>
              </a:rPr>
              <a:t>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Τίτλος </a:t>
            </a:r>
            <a:r>
              <a:rPr lang="en-US" sz="1400" b="1" dirty="0" err="1">
                <a:solidFill>
                  <a:schemeClr val="tx2">
                    <a:lumMod val="50000"/>
                  </a:schemeClr>
                </a:solidFill>
              </a:rPr>
              <a:t>var</a:t>
            </a:r>
            <a:r>
              <a:rPr lang="el-GR" sz="1400" b="1" dirty="0" err="1">
                <a:solidFill>
                  <a:schemeClr val="tx2">
                    <a:lumMod val="50000"/>
                  </a:schemeClr>
                </a:solidFill>
              </a:rPr>
              <a:t>char</a:t>
            </a:r>
            <a:r>
              <a:rPr lang="el-GR" sz="1400" b="1" dirty="0">
                <a:solidFill>
                  <a:schemeClr val="tx2">
                    <a:lumMod val="50000"/>
                  </a:schemeClr>
                </a:solidFill>
              </a:rPr>
              <a:t>(20)</a:t>
            </a:r>
            <a:r>
              <a:rPr lang="el-GR" sz="1400" dirty="0">
                <a:solidFill>
                  <a:schemeClr val="tx2">
                    <a:lumMod val="50000"/>
                  </a:schemeClr>
                </a:solidFill>
              </a:rPr>
              <a:t>, </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Έτος</a:t>
            </a:r>
            <a:r>
              <a:rPr lang="el-GR" sz="1400" b="1" dirty="0">
                <a:solidFill>
                  <a:schemeClr val="tx2">
                    <a:lumMod val="50000"/>
                  </a:schemeClr>
                </a:solidFill>
              </a:rPr>
              <a:t> </a:t>
            </a:r>
            <a:r>
              <a:rPr lang="en-US" sz="1400" b="1" dirty="0" err="1">
                <a:solidFill>
                  <a:schemeClr val="tx2">
                    <a:lumMod val="50000"/>
                  </a:schemeClr>
                </a:solidFill>
              </a:rPr>
              <a:t>int</a:t>
            </a:r>
            <a:r>
              <a:rPr lang="en-US" sz="1400" dirty="0">
                <a:solidFill>
                  <a:schemeClr val="tx2">
                    <a:lumMod val="50000"/>
                  </a:schemeClr>
                </a:solidFill>
              </a:rPr>
              <a:t>,</a:t>
            </a:r>
            <a:endParaRPr lang="el-GR" sz="1400" dirty="0">
              <a:solidFill>
                <a:schemeClr val="tx2">
                  <a:lumMod val="50000"/>
                </a:schemeClr>
              </a:solidFill>
            </a:endParaRPr>
          </a:p>
          <a:p>
            <a:r>
              <a:rPr lang="el-GR" sz="1400" dirty="0">
                <a:solidFill>
                  <a:schemeClr val="tx2">
                    <a:lumMod val="50000"/>
                  </a:schemeClr>
                </a:solidFill>
              </a:rPr>
              <a:t>		</a:t>
            </a:r>
            <a:r>
              <a:rPr lang="en-US" sz="1400" dirty="0">
                <a:solidFill>
                  <a:schemeClr val="tx2">
                    <a:lumMod val="50000"/>
                  </a:schemeClr>
                </a:solidFill>
              </a:rPr>
              <a:t> </a:t>
            </a:r>
            <a:r>
              <a:rPr lang="el-GR" sz="1400" dirty="0" err="1">
                <a:solidFill>
                  <a:schemeClr val="tx2">
                    <a:lumMod val="50000"/>
                  </a:schemeClr>
                </a:solidFill>
              </a:rPr>
              <a:t>primary</a:t>
            </a:r>
            <a:r>
              <a:rPr lang="el-GR" sz="1400" dirty="0">
                <a:solidFill>
                  <a:schemeClr val="tx2">
                    <a:lumMod val="50000"/>
                  </a:schemeClr>
                </a:solidFill>
              </a:rPr>
              <a:t> </a:t>
            </a:r>
            <a:r>
              <a:rPr lang="el-GR" sz="1400" dirty="0" err="1">
                <a:solidFill>
                  <a:schemeClr val="tx2">
                    <a:lumMod val="50000"/>
                  </a:schemeClr>
                </a:solidFill>
              </a:rPr>
              <a:t>key</a:t>
            </a:r>
            <a:r>
              <a:rPr lang="el-GR" sz="1400" dirty="0">
                <a:solidFill>
                  <a:schemeClr val="tx2">
                    <a:lumMod val="50000"/>
                  </a:schemeClr>
                </a:solidFill>
              </a:rPr>
              <a:t> (Όνομα, Τίτλος, Έτος),</a:t>
            </a:r>
          </a:p>
          <a:p>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Όνομα</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Ηθοποιός(Όνομα</a:t>
            </a:r>
            <a:r>
              <a:rPr lang="el-GR" sz="1400" dirty="0">
                <a:solidFill>
                  <a:schemeClr val="tx2">
                    <a:lumMod val="50000"/>
                  </a:schemeClr>
                </a:solidFill>
              </a:rPr>
              <a:t>),</a:t>
            </a:r>
          </a:p>
          <a:p>
            <a:r>
              <a:rPr lang="el-GR" sz="1400" dirty="0">
                <a:solidFill>
                  <a:schemeClr val="tx2">
                    <a:lumMod val="50000"/>
                  </a:schemeClr>
                </a:solidFill>
              </a:rPr>
              <a:t>	</a:t>
            </a:r>
            <a:r>
              <a:rPr lang="en-US" sz="1400" dirty="0">
                <a:solidFill>
                  <a:schemeClr val="tx2">
                    <a:lumMod val="50000"/>
                  </a:schemeClr>
                </a:solidFill>
              </a:rPr>
              <a:t> </a:t>
            </a:r>
            <a:r>
              <a:rPr lang="el-GR" sz="1400" dirty="0">
                <a:solidFill>
                  <a:schemeClr val="tx2">
                    <a:lumMod val="50000"/>
                  </a:schemeClr>
                </a:solidFill>
              </a:rPr>
              <a:t>	</a:t>
            </a:r>
            <a:r>
              <a:rPr lang="en-US" sz="1400" dirty="0">
                <a:solidFill>
                  <a:schemeClr val="tx2">
                    <a:lumMod val="50000"/>
                  </a:schemeClr>
                </a:solidFill>
              </a:rPr>
              <a:t> </a:t>
            </a:r>
            <a:r>
              <a:rPr lang="en-US" sz="1400" b="1" dirty="0">
                <a:solidFill>
                  <a:schemeClr val="tx2">
                    <a:lumMod val="50000"/>
                  </a:schemeClr>
                </a:solidFill>
              </a:rPr>
              <a:t>foreign key </a:t>
            </a:r>
            <a:r>
              <a:rPr lang="en-US" sz="1400" dirty="0">
                <a:solidFill>
                  <a:schemeClr val="tx2">
                    <a:lumMod val="50000"/>
                  </a:schemeClr>
                </a:solidFill>
              </a:rPr>
              <a:t>(</a:t>
            </a:r>
            <a:r>
              <a:rPr lang="el-GR" sz="1400" dirty="0">
                <a:solidFill>
                  <a:schemeClr val="tx2">
                    <a:lumMod val="50000"/>
                  </a:schemeClr>
                </a:solidFill>
              </a:rPr>
              <a:t>Τίτλος, Έτος</a:t>
            </a:r>
            <a:r>
              <a:rPr lang="en-US" sz="1400" dirty="0">
                <a:solidFill>
                  <a:schemeClr val="tx2">
                    <a:lumMod val="50000"/>
                  </a:schemeClr>
                </a:solidFill>
              </a:rPr>
              <a:t>)</a:t>
            </a:r>
            <a:r>
              <a:rPr lang="el-GR" sz="1400" dirty="0">
                <a:solidFill>
                  <a:schemeClr val="tx2">
                    <a:lumMod val="50000"/>
                  </a:schemeClr>
                </a:solidFill>
              </a:rPr>
              <a:t> </a:t>
            </a:r>
            <a:r>
              <a:rPr lang="en-US" sz="1400" b="1" dirty="0">
                <a:solidFill>
                  <a:schemeClr val="tx2">
                    <a:lumMod val="50000"/>
                  </a:schemeClr>
                </a:solidFill>
              </a:rPr>
              <a:t>references</a:t>
            </a:r>
            <a:r>
              <a:rPr lang="en-US" sz="1400" dirty="0">
                <a:solidFill>
                  <a:schemeClr val="tx2">
                    <a:lumMod val="50000"/>
                  </a:schemeClr>
                </a:solidFill>
              </a:rPr>
              <a:t> </a:t>
            </a:r>
            <a:r>
              <a:rPr lang="el-GR" sz="1400" dirty="0" err="1">
                <a:solidFill>
                  <a:schemeClr val="tx2">
                    <a:lumMod val="50000"/>
                  </a:schemeClr>
                </a:solidFill>
              </a:rPr>
              <a:t>Ταινία(Τίτλος</a:t>
            </a:r>
            <a:r>
              <a:rPr lang="el-GR" sz="1400" dirty="0">
                <a:solidFill>
                  <a:schemeClr val="tx2">
                    <a:lumMod val="50000"/>
                  </a:schemeClr>
                </a:solidFill>
              </a:rPr>
              <a:t>, Έτος)</a:t>
            </a:r>
            <a:r>
              <a:rPr lang="en-US" sz="1400" dirty="0"/>
              <a:t>;</a:t>
            </a:r>
            <a:endParaRPr lang="el-GR" sz="1400" dirty="0"/>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11" name="Text Box 4"/>
          <p:cNvSpPr txBox="1">
            <a:spLocks noChangeArrowheads="1"/>
          </p:cNvSpPr>
          <p:nvPr/>
        </p:nvSpPr>
        <p:spPr bwMode="auto">
          <a:xfrm>
            <a:off x="4500563" y="1700213"/>
            <a:ext cx="3959225" cy="646331"/>
          </a:xfrm>
          <a:prstGeom prst="rect">
            <a:avLst/>
          </a:prstGeom>
          <a:noFill/>
          <a:ln w="9525">
            <a:noFill/>
            <a:miter lim="800000"/>
            <a:headEnd/>
            <a:tailEnd/>
          </a:ln>
        </p:spPr>
        <p:txBody>
          <a:bodyPr wrap="square">
            <a:spAutoFit/>
          </a:bodyPr>
          <a:lstStyle/>
          <a:p>
            <a:pPr>
              <a:spcBef>
                <a:spcPct val="50000"/>
              </a:spcBef>
            </a:pPr>
            <a:r>
              <a:rPr lang="el-GR" dirty="0">
                <a:solidFill>
                  <a:schemeClr val="tx2">
                    <a:lumMod val="50000"/>
                  </a:schemeClr>
                </a:solidFill>
                <a:latin typeface="Calibri" pitchFamily="34" charset="0"/>
                <a:ea typeface="Calibri" pitchFamily="34" charset="0"/>
                <a:cs typeface="Calibri" pitchFamily="34" charset="0"/>
              </a:rPr>
              <a:t>Απλό παράδειγμα σημασιολογικού περιορισμού</a:t>
            </a:r>
          </a:p>
        </p:txBody>
      </p:sp>
      <p:sp>
        <p:nvSpPr>
          <p:cNvPr id="12" name="Text Box 5"/>
          <p:cNvSpPr txBox="1">
            <a:spLocks noChangeArrowheads="1"/>
          </p:cNvSpPr>
          <p:nvPr/>
        </p:nvSpPr>
        <p:spPr bwMode="auto">
          <a:xfrm>
            <a:off x="5003800" y="3136423"/>
            <a:ext cx="3455988" cy="1200329"/>
          </a:xfrm>
          <a:prstGeom prst="rect">
            <a:avLst/>
          </a:prstGeom>
          <a:solidFill>
            <a:schemeClr val="bg2"/>
          </a:solidFill>
          <a:ln w="9525">
            <a:noFill/>
            <a:miter lim="800000"/>
            <a:headEnd/>
            <a:tailEnd/>
          </a:ln>
        </p:spPr>
        <p:txBody>
          <a:bodyPr>
            <a:spAutoFit/>
          </a:bodyPr>
          <a:lstStyle/>
          <a:p>
            <a:pPr algn="just">
              <a:spcBef>
                <a:spcPct val="50000"/>
              </a:spcBef>
            </a:pPr>
            <a:r>
              <a:rPr lang="el-GR" dirty="0">
                <a:solidFill>
                  <a:srgbClr val="000099"/>
                </a:solidFill>
                <a:latin typeface="Calibri" pitchFamily="34" charset="0"/>
                <a:ea typeface="Calibri" pitchFamily="34" charset="0"/>
                <a:cs typeface="Calibri" pitchFamily="34" charset="0"/>
              </a:rPr>
              <a:t>Οι περιορισμοί ορίζονται μια φορά στο σχήμα και ελέγχονται κάθε φορά που γίνεται μια τροποποίηση του στιγμιότυπου</a:t>
            </a:r>
          </a:p>
        </p:txBody>
      </p:sp>
    </p:spTree>
    <p:extLst>
      <p:ext uri="{BB962C8B-B14F-4D97-AF65-F5344CB8AC3E}">
        <p14:creationId xmlns:p14="http://schemas.microsoft.com/office/powerpoint/2010/main" val="31395725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0484" name="Slide Number Placeholder 4"/>
          <p:cNvSpPr>
            <a:spLocks noGrp="1"/>
          </p:cNvSpPr>
          <p:nvPr>
            <p:ph type="sldNum" sz="quarter" idx="12"/>
          </p:nvPr>
        </p:nvSpPr>
        <p:spPr>
          <a:noFill/>
        </p:spPr>
        <p:txBody>
          <a:bodyPr/>
          <a:lstStyle/>
          <a:p>
            <a:fld id="{95BB9E1A-56DF-4B10-BCE7-25F5EACFA9FC}" type="slidenum">
              <a:rPr lang="el-GR" altLang="en-US" smtClean="0"/>
              <a:pPr/>
              <a:t>19</a:t>
            </a:fld>
            <a:endParaRPr lang="el-GR" altLang="en-US"/>
          </a:p>
        </p:txBody>
      </p:sp>
      <p:sp>
        <p:nvSpPr>
          <p:cNvPr id="20487" name="Rectangle 4"/>
          <p:cNvSpPr>
            <a:spLocks noChangeArrowheads="1"/>
          </p:cNvSpPr>
          <p:nvPr/>
        </p:nvSpPr>
        <p:spPr bwMode="auto">
          <a:xfrm>
            <a:off x="1016000" y="2501900"/>
            <a:ext cx="7258269" cy="2200602"/>
          </a:xfrm>
          <a:prstGeom prst="rect">
            <a:avLst/>
          </a:prstGeom>
          <a:noFill/>
          <a:ln w="9525">
            <a:noFill/>
            <a:miter lim="800000"/>
            <a:headEnd/>
            <a:tailEnd/>
          </a:ln>
        </p:spPr>
        <p:txBody>
          <a:bodyPr wrap="none">
            <a:spAutoFit/>
          </a:bodyPr>
          <a:lstStyle/>
          <a:p>
            <a:pPr marL="457200" indent="-457200" eaLnBrk="0" hangingPunct="0">
              <a:spcBef>
                <a:spcPts val="500"/>
              </a:spcBef>
              <a:spcAft>
                <a:spcPts val="500"/>
              </a:spcAft>
              <a:buFont typeface="Wingdings" panose="05000000000000000000" pitchFamily="2" charset="2"/>
              <a:buChar char="§"/>
            </a:pPr>
            <a:r>
              <a:rPr lang="el-GR" sz="2800" b="1" dirty="0">
                <a:latin typeface="Calibri" pitchFamily="34" charset="0"/>
                <a:ea typeface="Calibri" pitchFamily="34" charset="0"/>
                <a:cs typeface="Calibri" pitchFamily="34" charset="0"/>
              </a:rPr>
              <a:t>ALTER TABLE</a:t>
            </a:r>
            <a:r>
              <a:rPr lang="el-GR" sz="2800" dirty="0">
                <a:latin typeface="Calibri" pitchFamily="34" charset="0"/>
                <a:ea typeface="Calibri" pitchFamily="34" charset="0"/>
                <a:cs typeface="Calibri" pitchFamily="34" charset="0"/>
              </a:rPr>
              <a:t> όνομα πίνακα</a:t>
            </a:r>
          </a:p>
          <a:p>
            <a:pPr marL="1828800" lvl="3" indent="-457200" eaLnBrk="0" hangingPunct="0">
              <a:spcBef>
                <a:spcPts val="500"/>
              </a:spcBef>
              <a:spcAft>
                <a:spcPts val="500"/>
              </a:spcAft>
              <a:buFont typeface="Wingdings" panose="05000000000000000000" pitchFamily="2" charset="2"/>
              <a:buChar char="§"/>
            </a:pPr>
            <a:r>
              <a:rPr lang="el-GR" sz="2800" dirty="0">
                <a:latin typeface="Calibri" pitchFamily="34" charset="0"/>
                <a:ea typeface="Calibri" pitchFamily="34" charset="0"/>
                <a:cs typeface="Calibri" pitchFamily="34" charset="0"/>
              </a:rPr>
              <a:t> </a:t>
            </a:r>
            <a:r>
              <a:rPr lang="el-GR" sz="2800" b="1" dirty="0">
                <a:latin typeface="Calibri" pitchFamily="34" charset="0"/>
                <a:ea typeface="Calibri" pitchFamily="34" charset="0"/>
                <a:cs typeface="Calibri" pitchFamily="34" charset="0"/>
              </a:rPr>
              <a:t>ADD </a:t>
            </a:r>
            <a:r>
              <a:rPr lang="el-GR" sz="2800" dirty="0">
                <a:latin typeface="Calibri" pitchFamily="34" charset="0"/>
                <a:ea typeface="Calibri" pitchFamily="34" charset="0"/>
                <a:cs typeface="Calibri" pitchFamily="34" charset="0"/>
              </a:rPr>
              <a:t>- προσθέτει καινούργια στήλη</a:t>
            </a:r>
          </a:p>
          <a:p>
            <a:pPr marL="1828800" lvl="3" indent="-457200" eaLnBrk="0" hangingPunct="0">
              <a:spcBef>
                <a:spcPts val="500"/>
              </a:spcBef>
              <a:spcAft>
                <a:spcPts val="500"/>
              </a:spcAft>
              <a:buFont typeface="Wingdings" panose="05000000000000000000" pitchFamily="2" charset="2"/>
              <a:buChar char="§"/>
            </a:pPr>
            <a:r>
              <a:rPr lang="el-GR" sz="2800" b="1" dirty="0">
                <a:latin typeface="Calibri" pitchFamily="34" charset="0"/>
                <a:ea typeface="Calibri" pitchFamily="34" charset="0"/>
                <a:cs typeface="Calibri" pitchFamily="34" charset="0"/>
              </a:rPr>
              <a:t> DROP</a:t>
            </a:r>
            <a:r>
              <a:rPr lang="el-GR" sz="2800" dirty="0">
                <a:latin typeface="Calibri" pitchFamily="34" charset="0"/>
                <a:ea typeface="Calibri" pitchFamily="34" charset="0"/>
                <a:cs typeface="Calibri" pitchFamily="34" charset="0"/>
              </a:rPr>
              <a:t> - διαγράφει μια στήλη</a:t>
            </a:r>
          </a:p>
          <a:p>
            <a:pPr marL="1828800" lvl="3" indent="-457200" eaLnBrk="0" hangingPunct="0">
              <a:spcBef>
                <a:spcPts val="500"/>
              </a:spcBef>
              <a:spcAft>
                <a:spcPts val="500"/>
              </a:spcAft>
              <a:buFont typeface="Wingdings" panose="05000000000000000000" pitchFamily="2" charset="2"/>
              <a:buChar char="§"/>
            </a:pPr>
            <a:r>
              <a:rPr lang="el-GR" sz="2800" dirty="0">
                <a:latin typeface="Calibri" pitchFamily="34" charset="0"/>
                <a:ea typeface="Calibri" pitchFamily="34" charset="0"/>
                <a:cs typeface="Calibri" pitchFamily="34" charset="0"/>
              </a:rPr>
              <a:t> </a:t>
            </a:r>
            <a:r>
              <a:rPr lang="el-GR" sz="2800" b="1" dirty="0">
                <a:latin typeface="Calibri" pitchFamily="34" charset="0"/>
                <a:ea typeface="Calibri" pitchFamily="34" charset="0"/>
                <a:cs typeface="Calibri" pitchFamily="34" charset="0"/>
              </a:rPr>
              <a:t>MODIFY</a:t>
            </a:r>
            <a:r>
              <a:rPr lang="el-GR" sz="2800" dirty="0">
                <a:latin typeface="Calibri" pitchFamily="34" charset="0"/>
                <a:ea typeface="Calibri" pitchFamily="34" charset="0"/>
                <a:cs typeface="Calibri" pitchFamily="34" charset="0"/>
              </a:rPr>
              <a:t> - τροποποιεί μια στήλη </a:t>
            </a: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4100" name="Slide Number Placeholder 5"/>
          <p:cNvSpPr>
            <a:spLocks noGrp="1"/>
          </p:cNvSpPr>
          <p:nvPr>
            <p:ph type="sldNum" sz="quarter" idx="12"/>
          </p:nvPr>
        </p:nvSpPr>
        <p:spPr>
          <a:noFill/>
        </p:spPr>
        <p:txBody>
          <a:bodyPr/>
          <a:lstStyle/>
          <a:p>
            <a:fld id="{7B1C41E9-02B0-480D-9422-8C445A1A26C3}" type="slidenum">
              <a:rPr lang="el-GR" altLang="en-US" smtClean="0"/>
              <a:pPr/>
              <a:t>2</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4103" name="Text Box 4"/>
          <p:cNvSpPr txBox="1">
            <a:spLocks noChangeArrowheads="1"/>
          </p:cNvSpPr>
          <p:nvPr/>
        </p:nvSpPr>
        <p:spPr bwMode="auto">
          <a:xfrm>
            <a:off x="323850" y="1844675"/>
            <a:ext cx="7920038" cy="3785652"/>
          </a:xfrm>
          <a:prstGeom prst="rect">
            <a:avLst/>
          </a:prstGeom>
          <a:noFill/>
          <a:ln w="9525">
            <a:noFill/>
            <a:miter lim="800000"/>
            <a:headEnd/>
            <a:tailEnd/>
          </a:ln>
        </p:spPr>
        <p:txBody>
          <a:bodyPr>
            <a:spAutoFit/>
          </a:bodyPr>
          <a:lstStyle/>
          <a:p>
            <a:pPr marL="457200" indent="-457200" algn="just" eaLnBrk="0" hangingPunct="0"/>
            <a:r>
              <a:rPr lang="el-GR" sz="2400" dirty="0">
                <a:solidFill>
                  <a:schemeClr val="accent6">
                    <a:lumMod val="50000"/>
                  </a:schemeClr>
                </a:solidFill>
                <a:latin typeface="Calibri" pitchFamily="34" charset="0"/>
                <a:ea typeface="Calibri" pitchFamily="34" charset="0"/>
                <a:cs typeface="Calibri" pitchFamily="34" charset="0"/>
              </a:rPr>
              <a:t>Μοντελοποίηση</a:t>
            </a:r>
          </a:p>
          <a:p>
            <a:pPr marL="457200" indent="-457200" algn="just" eaLnBrk="0" hangingPunct="0"/>
            <a:endParaRPr lang="en-US" sz="2400" dirty="0">
              <a:solidFill>
                <a:schemeClr val="accent6">
                  <a:lumMod val="50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Εννοιολογικός Σχεδιασμός Βάσεων Δεδομένων (με χρήση του Μοντέλου Οντοτήτων/Συσχετίσεων)</a:t>
            </a:r>
          </a:p>
          <a:p>
            <a:pPr marL="457200" indent="-457200" algn="just" eaLnBrk="0" hangingPunct="0">
              <a:buFont typeface="Wingdings" pitchFamily="2" charset="2"/>
              <a:buChar char="§"/>
            </a:pPr>
            <a:endParaRPr lang="el-GR" sz="2400" dirty="0">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Λογικός Σχεδιασμός Βάσεων Δεδομένων (με χρήση του Σχεσιακού Μοντέλου)</a:t>
            </a:r>
          </a:p>
          <a:p>
            <a:pPr marL="457200" indent="-457200" algn="just" eaLnBrk="0" hangingPunct="0">
              <a:buFont typeface="Wingdings" pitchFamily="2" charset="2"/>
              <a:buChar char="§"/>
            </a:pPr>
            <a:endParaRPr lang="el-GR" sz="2400" dirty="0">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400" dirty="0">
                <a:latin typeface="Calibri" pitchFamily="34" charset="0"/>
                <a:ea typeface="Calibri" pitchFamily="34" charset="0"/>
                <a:cs typeface="Calibri" pitchFamily="34" charset="0"/>
              </a:rPr>
              <a:t>Μετατροπή/αντιστοίχηση ανάμεσα στα μοντέλα</a:t>
            </a:r>
          </a:p>
          <a:p>
            <a:pPr marL="457200" indent="-457200" algn="just" eaLnBrk="0" hangingPunct="0">
              <a:buFont typeface="Wingdings" pitchFamily="2" charset="2"/>
              <a:buNone/>
            </a:pPr>
            <a:endParaRPr lang="en-US" sz="2400" dirty="0">
              <a:solidFill>
                <a:schemeClr val="tx2">
                  <a:lumMod val="50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Τι έχουμε δει</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1508" name="Slide Number Placeholder 4"/>
          <p:cNvSpPr>
            <a:spLocks noGrp="1"/>
          </p:cNvSpPr>
          <p:nvPr>
            <p:ph type="sldNum" sz="quarter" idx="12"/>
          </p:nvPr>
        </p:nvSpPr>
        <p:spPr>
          <a:noFill/>
        </p:spPr>
        <p:txBody>
          <a:bodyPr/>
          <a:lstStyle/>
          <a:p>
            <a:fld id="{2AE2BF6D-A0AD-4510-B15F-B2B3327B738C}" type="slidenum">
              <a:rPr lang="el-GR" altLang="en-US" smtClean="0"/>
              <a:pPr/>
              <a:t>20</a:t>
            </a:fld>
            <a:endParaRPr lang="el-GR" altLang="en-US"/>
          </a:p>
        </p:txBody>
      </p:sp>
      <p:sp>
        <p:nvSpPr>
          <p:cNvPr id="21510" name="Text Box 3"/>
          <p:cNvSpPr txBox="1">
            <a:spLocks noChangeArrowheads="1"/>
          </p:cNvSpPr>
          <p:nvPr/>
        </p:nvSpPr>
        <p:spPr bwMode="auto">
          <a:xfrm>
            <a:off x="381000" y="1651000"/>
            <a:ext cx="8305800" cy="4524315"/>
          </a:xfrm>
          <a:prstGeom prst="rect">
            <a:avLst/>
          </a:prstGeom>
          <a:noFill/>
          <a:ln w="9525">
            <a:noFill/>
            <a:miter lim="800000"/>
            <a:headEnd/>
            <a:tailEnd/>
          </a:ln>
        </p:spPr>
        <p:txBody>
          <a:bodyPr>
            <a:spAutoFit/>
          </a:bodyPr>
          <a:lstStyle/>
          <a:p>
            <a:pPr eaLnBrk="0" hangingPunct="0"/>
            <a:r>
              <a:rPr lang="el-GR" sz="2400" dirty="0">
                <a:solidFill>
                  <a:schemeClr val="tx2">
                    <a:lumMod val="50000"/>
                  </a:schemeClr>
                </a:solidFill>
                <a:latin typeface="Calibri" pitchFamily="34" charset="0"/>
                <a:ea typeface="Calibri" pitchFamily="34" charset="0"/>
                <a:cs typeface="Calibri" pitchFamily="34" charset="0"/>
              </a:rPr>
              <a:t>Προσθήκη νέου γνωρίσματος:</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b="1" dirty="0">
                <a:solidFill>
                  <a:schemeClr val="tx2">
                    <a:lumMod val="50000"/>
                  </a:schemeClr>
                </a:solidFill>
                <a:latin typeface="Calibri" pitchFamily="34" charset="0"/>
                <a:ea typeface="Calibri" pitchFamily="34" charset="0"/>
                <a:cs typeface="Calibri" pitchFamily="34" charset="0"/>
              </a:rPr>
              <a:t>ALTER TABLE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ADD</a:t>
            </a:r>
            <a:r>
              <a:rPr lang="el-GR" sz="2400" dirty="0">
                <a:solidFill>
                  <a:schemeClr val="tx2">
                    <a:lumMod val="50000"/>
                  </a:schemeClr>
                </a:solidFill>
                <a:latin typeface="Calibri" pitchFamily="34" charset="0"/>
                <a:ea typeface="Calibri" pitchFamily="34" charset="0"/>
                <a:cs typeface="Calibri" pitchFamily="34" charset="0"/>
              </a:rPr>
              <a:t> A D</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προσθήκη σε μια σχέση R που ήδη υπάρχει του γνωρίσματος A με πεδίο τιμών </a:t>
            </a:r>
            <a:r>
              <a:rPr lang="en-US" sz="2400" dirty="0">
                <a:solidFill>
                  <a:schemeClr val="tx2">
                    <a:lumMod val="50000"/>
                  </a:schemeClr>
                </a:solidFill>
                <a:latin typeface="Calibri" pitchFamily="34" charset="0"/>
                <a:ea typeface="Calibri" pitchFamily="34" charset="0"/>
                <a:cs typeface="Calibri" pitchFamily="34" charset="0"/>
              </a:rPr>
              <a:t>D, </a:t>
            </a:r>
            <a:r>
              <a:rPr lang="el-GR" sz="2400" dirty="0">
                <a:solidFill>
                  <a:schemeClr val="tx2">
                    <a:lumMod val="50000"/>
                  </a:schemeClr>
                </a:solidFill>
                <a:latin typeface="Calibri" pitchFamily="34" charset="0"/>
                <a:ea typeface="Calibri" pitchFamily="34" charset="0"/>
                <a:cs typeface="Calibri" pitchFamily="34" charset="0"/>
              </a:rPr>
              <a:t>η τιμή των πλειάδων της </a:t>
            </a:r>
            <a:r>
              <a:rPr lang="en-US" sz="2400" dirty="0">
                <a:solidFill>
                  <a:schemeClr val="tx2">
                    <a:lumMod val="50000"/>
                  </a:schemeClr>
                </a:solidFill>
                <a:latin typeface="Calibri" pitchFamily="34" charset="0"/>
                <a:ea typeface="Calibri" pitchFamily="34" charset="0"/>
                <a:cs typeface="Calibri" pitchFamily="34" charset="0"/>
              </a:rPr>
              <a:t>R </a:t>
            </a:r>
            <a:r>
              <a:rPr lang="el-GR" sz="2400" dirty="0">
                <a:solidFill>
                  <a:schemeClr val="tx2">
                    <a:lumMod val="50000"/>
                  </a:schemeClr>
                </a:solidFill>
                <a:latin typeface="Calibri" pitchFamily="34" charset="0"/>
                <a:ea typeface="Calibri" pitchFamily="34" charset="0"/>
                <a:cs typeface="Calibri" pitchFamily="34" charset="0"/>
              </a:rPr>
              <a:t>στο καινούργιο γνώρισμα είναι </a:t>
            </a:r>
            <a:r>
              <a:rPr lang="el-GR" sz="2400" dirty="0" err="1">
                <a:solidFill>
                  <a:schemeClr val="tx2">
                    <a:lumMod val="50000"/>
                  </a:schemeClr>
                </a:solidFill>
                <a:latin typeface="Calibri" pitchFamily="34" charset="0"/>
                <a:ea typeface="Calibri" pitchFamily="34" charset="0"/>
                <a:cs typeface="Calibri" pitchFamily="34" charset="0"/>
              </a:rPr>
              <a:t>null</a:t>
            </a:r>
            <a:r>
              <a:rPr lang="el-GR" sz="2400" dirty="0">
                <a:solidFill>
                  <a:schemeClr val="tx2">
                    <a:lumMod val="50000"/>
                  </a:schemeClr>
                </a:solidFill>
                <a:latin typeface="Calibri" pitchFamily="34" charset="0"/>
                <a:ea typeface="Calibri" pitchFamily="34" charset="0"/>
                <a:cs typeface="Calibri" pitchFamily="34" charset="0"/>
              </a:rPr>
              <a:t>.</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Διαγραφή γνωρίσματος:</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b="1" dirty="0">
                <a:solidFill>
                  <a:schemeClr val="tx2">
                    <a:lumMod val="50000"/>
                  </a:schemeClr>
                </a:solidFill>
                <a:latin typeface="Calibri" pitchFamily="34" charset="0"/>
                <a:ea typeface="Calibri" pitchFamily="34" charset="0"/>
                <a:cs typeface="Calibri" pitchFamily="34" charset="0"/>
              </a:rPr>
              <a:t>ALTER TABLE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DROP</a:t>
            </a:r>
            <a:r>
              <a:rPr lang="el-GR" sz="2400" dirty="0">
                <a:solidFill>
                  <a:schemeClr val="tx2">
                    <a:lumMod val="50000"/>
                  </a:schemeClr>
                </a:solidFill>
                <a:latin typeface="Calibri" pitchFamily="34" charset="0"/>
                <a:ea typeface="Calibri" pitchFamily="34" charset="0"/>
                <a:cs typeface="Calibri" pitchFamily="34" charset="0"/>
              </a:rPr>
              <a:t> A</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2532" name="Slide Number Placeholder 4"/>
          <p:cNvSpPr>
            <a:spLocks noGrp="1"/>
          </p:cNvSpPr>
          <p:nvPr>
            <p:ph type="sldNum" sz="quarter" idx="12"/>
          </p:nvPr>
        </p:nvSpPr>
        <p:spPr>
          <a:noFill/>
        </p:spPr>
        <p:txBody>
          <a:bodyPr/>
          <a:lstStyle/>
          <a:p>
            <a:fld id="{87642BEE-F9EF-4B81-99C7-AEE4D0A784D5}" type="slidenum">
              <a:rPr lang="el-GR" altLang="en-US" smtClean="0"/>
              <a:pPr/>
              <a:t>21</a:t>
            </a:fld>
            <a:endParaRPr lang="el-GR" altLang="en-US"/>
          </a:p>
        </p:txBody>
      </p:sp>
      <p:sp>
        <p:nvSpPr>
          <p:cNvPr id="22534" name="Text Box 3"/>
          <p:cNvSpPr txBox="1">
            <a:spLocks noChangeArrowheads="1"/>
          </p:cNvSpPr>
          <p:nvPr/>
        </p:nvSpPr>
        <p:spPr bwMode="auto">
          <a:xfrm>
            <a:off x="381000" y="2514600"/>
            <a:ext cx="8305800" cy="2441575"/>
          </a:xfrm>
          <a:prstGeom prst="rect">
            <a:avLst/>
          </a:prstGeom>
          <a:noFill/>
          <a:ln w="9525">
            <a:noFill/>
            <a:miter lim="800000"/>
            <a:headEnd/>
            <a:tailEnd/>
          </a:ln>
        </p:spPr>
        <p:txBody>
          <a:bodyPr>
            <a:spAutoFit/>
          </a:bodyPr>
          <a:lstStyle/>
          <a:p>
            <a:pPr algn="just" eaLnBrk="0" hangingPunct="0"/>
            <a:r>
              <a:rPr lang="en-US" sz="2000" b="1" dirty="0">
                <a:solidFill>
                  <a:schemeClr val="tx2">
                    <a:lumMod val="50000"/>
                  </a:schemeClr>
                </a:solidFill>
                <a:latin typeface="Calibri" pitchFamily="34" charset="0"/>
                <a:ea typeface="Calibri" pitchFamily="34" charset="0"/>
                <a:cs typeface="Calibri" pitchFamily="34" charset="0"/>
              </a:rPr>
              <a:t>ALTER TABLE </a:t>
            </a:r>
            <a:r>
              <a:rPr lang="el-GR" sz="2000" dirty="0">
                <a:solidFill>
                  <a:schemeClr val="tx2">
                    <a:lumMod val="50000"/>
                  </a:schemeClr>
                </a:solidFill>
                <a:latin typeface="Calibri" pitchFamily="34" charset="0"/>
                <a:ea typeface="Calibri" pitchFamily="34" charset="0"/>
                <a:cs typeface="Calibri" pitchFamily="34" charset="0"/>
              </a:rPr>
              <a:t>R </a:t>
            </a:r>
            <a:r>
              <a:rPr lang="en-US" sz="2000" b="1" dirty="0">
                <a:solidFill>
                  <a:schemeClr val="tx2">
                    <a:lumMod val="50000"/>
                  </a:schemeClr>
                </a:solidFill>
                <a:latin typeface="Calibri" pitchFamily="34" charset="0"/>
                <a:ea typeface="Calibri" pitchFamily="34" charset="0"/>
                <a:cs typeface="Calibri" pitchFamily="34" charset="0"/>
              </a:rPr>
              <a:t>MODIFY</a:t>
            </a:r>
            <a:r>
              <a:rPr lang="el-GR" sz="24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a:t>
            </a:r>
            <a:r>
              <a:rPr lang="el-GR" sz="2000" dirty="0" err="1">
                <a:solidFill>
                  <a:schemeClr val="tx2">
                    <a:lumMod val="50000"/>
                  </a:schemeClr>
                </a:solidFill>
                <a:latin typeface="Calibri" pitchFamily="34" charset="0"/>
                <a:ea typeface="Calibri" pitchFamily="34" charset="0"/>
                <a:cs typeface="Calibri" pitchFamily="34" charset="0"/>
              </a:rPr>
              <a:t>όνομα_στήλης</a:t>
            </a:r>
            <a:r>
              <a:rPr lang="el-GR" sz="2000"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new_datatype</a:t>
            </a:r>
            <a:r>
              <a:rPr lang="el-GR" sz="2000" dirty="0">
                <a:solidFill>
                  <a:schemeClr val="tx2">
                    <a:lumMod val="50000"/>
                  </a:schemeClr>
                </a:solidFill>
                <a:latin typeface="Calibri" pitchFamily="34" charset="0"/>
                <a:ea typeface="Calibri" pitchFamily="34" charset="0"/>
                <a:cs typeface="Calibri" pitchFamily="34" charset="0"/>
              </a:rPr>
              <a:t>)</a:t>
            </a:r>
          </a:p>
          <a:p>
            <a:pPr algn="just" eaLnBrk="0" hangingPunct="0">
              <a:spcBef>
                <a:spcPts val="500"/>
              </a:spcBef>
              <a:spcAft>
                <a:spcPts val="500"/>
              </a:spcAft>
            </a:pP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ts val="500"/>
              </a:spcBef>
              <a:spcAft>
                <a:spcPts val="500"/>
              </a:spcAft>
            </a:pPr>
            <a:r>
              <a:rPr lang="en-US" sz="2800" b="1" dirty="0">
                <a:solidFill>
                  <a:schemeClr val="tx2">
                    <a:lumMod val="50000"/>
                  </a:schemeClr>
                </a:solidFill>
                <a:latin typeface="Calibri" pitchFamily="34" charset="0"/>
                <a:ea typeface="Calibri" pitchFamily="34" charset="0"/>
                <a:cs typeface="Calibri" pitchFamily="34" charset="0"/>
              </a:rPr>
              <a:t>modify</a:t>
            </a:r>
            <a:r>
              <a:rPr lang="el-GR" sz="2800" b="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μπορεί να τροποποιήσει μόνο τον τύπο δεδομένων, όχι το όνομα της στήλης</a:t>
            </a: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Σχήματος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22</a:t>
            </a:fld>
            <a:endParaRPr lang="el-GR" altLang="en-US"/>
          </a:p>
        </p:txBody>
      </p:sp>
      <p:sp>
        <p:nvSpPr>
          <p:cNvPr id="23559" name="Text Box 4"/>
          <p:cNvSpPr txBox="1">
            <a:spLocks noChangeArrowheads="1"/>
          </p:cNvSpPr>
          <p:nvPr/>
        </p:nvSpPr>
        <p:spPr bwMode="auto">
          <a:xfrm>
            <a:off x="381000" y="2209800"/>
            <a:ext cx="8305800" cy="3539430"/>
          </a:xfrm>
          <a:prstGeom prst="rect">
            <a:avLst/>
          </a:prstGeom>
          <a:noFill/>
          <a:ln w="9525">
            <a:noFill/>
            <a:miter lim="800000"/>
            <a:headEnd/>
            <a:tailEnd/>
          </a:ln>
        </p:spPr>
        <p:txBody>
          <a:bodyPr>
            <a:spAutoFit/>
          </a:bodyPr>
          <a:lstStyle/>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Μια καινούργια σχέση είναι αρχικά άδεια.</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Για να σβηστεί ένα σχήμα:</a:t>
            </a: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DROP TABLE </a:t>
            </a:r>
            <a:r>
              <a:rPr lang="en-US" sz="2800" dirty="0">
                <a:solidFill>
                  <a:schemeClr val="tx2">
                    <a:lumMod val="50000"/>
                  </a:schemeClr>
                </a:solidFill>
                <a:latin typeface="Calibri" pitchFamily="34" charset="0"/>
                <a:ea typeface="Calibri" pitchFamily="34" charset="0"/>
                <a:cs typeface="Calibri" pitchFamily="34" charset="0"/>
              </a:rPr>
              <a:t>R</a:t>
            </a:r>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Διαγραφή Σχήματος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23</a:t>
            </a:fld>
            <a:endParaRPr lang="el-GR" altLang="en-US"/>
          </a:p>
        </p:txBody>
      </p:sp>
      <p:sp>
        <p:nvSpPr>
          <p:cNvPr id="23559" name="Text Box 4"/>
          <p:cNvSpPr txBox="1">
            <a:spLocks noChangeArrowheads="1"/>
          </p:cNvSpPr>
          <p:nvPr/>
        </p:nvSpPr>
        <p:spPr bwMode="auto">
          <a:xfrm>
            <a:off x="521677" y="1858108"/>
            <a:ext cx="8305800" cy="2246769"/>
          </a:xfrm>
          <a:prstGeom prst="rect">
            <a:avLst/>
          </a:prstGeom>
          <a:noFill/>
          <a:ln w="9525">
            <a:noFill/>
            <a:miter lim="800000"/>
            <a:headEnd/>
            <a:tailEnd/>
          </a:ln>
        </p:spPr>
        <p:txBody>
          <a:bodyPr>
            <a:spAutoFit/>
          </a:bodyPr>
          <a:lstStyle/>
          <a:p>
            <a:pPr eaLnBrk="0" hangingPunct="0"/>
            <a:endParaRPr lang="el-GR"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SHOW DATABASES </a:t>
            </a:r>
            <a:r>
              <a:rPr lang="en-US" sz="2800" dirty="0">
                <a:solidFill>
                  <a:schemeClr val="tx2">
                    <a:lumMod val="50000"/>
                  </a:schemeClr>
                </a:solidFill>
                <a:latin typeface="Calibri" pitchFamily="34" charset="0"/>
                <a:ea typeface="Calibri" pitchFamily="34" charset="0"/>
                <a:cs typeface="Calibri" pitchFamily="34" charset="0"/>
              </a:rPr>
              <a:t>| </a:t>
            </a:r>
            <a:r>
              <a:rPr lang="en-US" sz="2800" b="1" dirty="0">
                <a:solidFill>
                  <a:schemeClr val="tx2">
                    <a:lumMod val="50000"/>
                  </a:schemeClr>
                </a:solidFill>
                <a:latin typeface="Calibri" pitchFamily="34" charset="0"/>
                <a:ea typeface="Calibri" pitchFamily="34" charset="0"/>
                <a:cs typeface="Calibri" pitchFamily="34" charset="0"/>
              </a:rPr>
              <a:t>SHEMAS</a:t>
            </a:r>
          </a:p>
          <a:p>
            <a:pPr eaLnBrk="0" hangingPunct="0"/>
            <a:endParaRPr lang="en-US" sz="2800" dirty="0">
              <a:solidFill>
                <a:schemeClr val="tx2">
                  <a:lumMod val="50000"/>
                </a:schemeClr>
              </a:solidFill>
              <a:latin typeface="Calibri" pitchFamily="34" charset="0"/>
              <a:ea typeface="Calibri" pitchFamily="34" charset="0"/>
              <a:cs typeface="Calibri" pitchFamily="34" charset="0"/>
            </a:endParaRPr>
          </a:p>
          <a:p>
            <a:pPr eaLnBrk="0" hangingPunct="0"/>
            <a:r>
              <a:rPr lang="en-US" sz="2800" b="1" dirty="0">
                <a:solidFill>
                  <a:schemeClr val="tx2">
                    <a:lumMod val="50000"/>
                  </a:schemeClr>
                </a:solidFill>
                <a:latin typeface="Calibri" pitchFamily="34" charset="0"/>
                <a:ea typeface="Calibri" pitchFamily="34" charset="0"/>
                <a:cs typeface="Calibri" pitchFamily="34" charset="0"/>
              </a:rPr>
              <a:t>SHOW TABLES</a:t>
            </a:r>
            <a:endParaRPr lang="el-GR" sz="2800" b="1" dirty="0">
              <a:solidFill>
                <a:schemeClr val="tx2">
                  <a:lumMod val="50000"/>
                </a:schemeClr>
              </a:solidFill>
              <a:latin typeface="Calibri" pitchFamily="34" charset="0"/>
              <a:ea typeface="Calibri" pitchFamily="34" charset="0"/>
              <a:cs typeface="Calibri" pitchFamily="34" charset="0"/>
            </a:endParaRPr>
          </a:p>
          <a:p>
            <a:pPr eaLnBrk="0" hangingPunct="0"/>
            <a:r>
              <a:rPr lang="el-GR" sz="2800" dirty="0">
                <a:solidFill>
                  <a:schemeClr val="tx2">
                    <a:lumMod val="50000"/>
                  </a:schemeClr>
                </a:solidFill>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Σχήμα</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211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24</a:t>
            </a:fld>
            <a:endParaRPr lang="en-US" dirty="0"/>
          </a:p>
        </p:txBody>
      </p:sp>
      <p:sp>
        <p:nvSpPr>
          <p:cNvPr id="4" name="Rectangle 3"/>
          <p:cNvSpPr/>
          <p:nvPr/>
        </p:nvSpPr>
        <p:spPr>
          <a:xfrm>
            <a:off x="351692" y="1279718"/>
            <a:ext cx="8335108" cy="4401205"/>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Για 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έχουμε ένα μοναδικό αναγνωριστικό, τη χρονική στιγμή που έγινε, τον αισθητήρα που την κατέγραψε και τις δύο τιμές (θερμοκρασία, υγρασία) της μέτρησης. </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897284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4580" name="Slide Number Placeholder 4"/>
          <p:cNvSpPr>
            <a:spLocks noGrp="1"/>
          </p:cNvSpPr>
          <p:nvPr>
            <p:ph type="sldNum" sz="quarter" idx="12"/>
          </p:nvPr>
        </p:nvSpPr>
        <p:spPr>
          <a:noFill/>
        </p:spPr>
        <p:txBody>
          <a:bodyPr/>
          <a:lstStyle/>
          <a:p>
            <a:fld id="{0D283439-786C-4E10-8A70-033D8C555FBA}" type="slidenum">
              <a:rPr lang="el-GR" altLang="en-US" smtClean="0"/>
              <a:pPr/>
              <a:t>25</a:t>
            </a:fld>
            <a:endParaRPr lang="el-GR" altLang="en-US"/>
          </a:p>
        </p:txBody>
      </p:sp>
      <p:sp>
        <p:nvSpPr>
          <p:cNvPr id="24582" name="Text Box 3"/>
          <p:cNvSpPr txBox="1">
            <a:spLocks noChangeArrowheads="1"/>
          </p:cNvSpPr>
          <p:nvPr/>
        </p:nvSpPr>
        <p:spPr bwMode="auto">
          <a:xfrm>
            <a:off x="900113" y="2408238"/>
            <a:ext cx="7086600" cy="457200"/>
          </a:xfrm>
          <a:prstGeom prst="rect">
            <a:avLst/>
          </a:prstGeom>
          <a:noFill/>
          <a:ln w="9525">
            <a:noFill/>
            <a:miter lim="800000"/>
            <a:headEnd/>
            <a:tailEnd/>
          </a:ln>
        </p:spPr>
        <p:txBody>
          <a:bodyPr>
            <a:spAutoFit/>
          </a:bodyPr>
          <a:lstStyle/>
          <a:p>
            <a:pPr algn="ctr" eaLnBrk="0" hangingPunct="0"/>
            <a:r>
              <a:rPr lang="el-GR" sz="2400" dirty="0">
                <a:solidFill>
                  <a:schemeClr val="accent6">
                    <a:lumMod val="75000"/>
                  </a:schemeClr>
                </a:solidFill>
                <a:latin typeface="Calibri" pitchFamily="34" charset="0"/>
                <a:ea typeface="Calibri" pitchFamily="34" charset="0"/>
                <a:cs typeface="Calibri" pitchFamily="34" charset="0"/>
              </a:rPr>
              <a:t>Τροποποιήσεις</a:t>
            </a:r>
          </a:p>
        </p:txBody>
      </p:sp>
      <p:sp>
        <p:nvSpPr>
          <p:cNvPr id="24583" name="Text Box 4"/>
          <p:cNvSpPr txBox="1">
            <a:spLocks noChangeArrowheads="1"/>
          </p:cNvSpPr>
          <p:nvPr/>
        </p:nvSpPr>
        <p:spPr bwMode="auto">
          <a:xfrm>
            <a:off x="1042988" y="3284538"/>
            <a:ext cx="6629400" cy="1570037"/>
          </a:xfrm>
          <a:prstGeom prst="rect">
            <a:avLst/>
          </a:prstGeom>
          <a:noFill/>
          <a:ln w="9525">
            <a:noFill/>
            <a:miter lim="800000"/>
            <a:headEnd/>
            <a:tailEnd/>
          </a:ln>
        </p:spPr>
        <p:txBody>
          <a:bodyPr>
            <a:spAutoFit/>
          </a:bodyPr>
          <a:lstStyle/>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Εισαγωγή πλειάδας </a:t>
            </a:r>
          </a:p>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Διαγραφή Πλειάδας</a:t>
            </a:r>
          </a:p>
          <a:p>
            <a:pPr marL="457200" indent="-457200" eaLnBrk="0" hangingPunct="0">
              <a:spcBef>
                <a:spcPct val="50000"/>
              </a:spcBef>
              <a:buFontTx/>
              <a:buAutoNum type="arabicPeriod"/>
            </a:pPr>
            <a:r>
              <a:rPr lang="el-GR" sz="2400" dirty="0">
                <a:latin typeface="Calibri" pitchFamily="34" charset="0"/>
                <a:ea typeface="Calibri" pitchFamily="34" charset="0"/>
                <a:cs typeface="Calibri" pitchFamily="34" charset="0"/>
              </a:rPr>
              <a:t>Τροποποίηση (Ενημέρωση) Πλειάδας</a:t>
            </a:r>
          </a:p>
        </p:txBody>
      </p:sp>
      <p:sp>
        <p:nvSpPr>
          <p:cNvPr id="24585" name="Text Box 6"/>
          <p:cNvSpPr txBox="1">
            <a:spLocks noChangeArrowheads="1"/>
          </p:cNvSpPr>
          <p:nvPr/>
        </p:nvSpPr>
        <p:spPr bwMode="auto">
          <a:xfrm>
            <a:off x="255587" y="5267325"/>
            <a:ext cx="8569325" cy="701675"/>
          </a:xfrm>
          <a:prstGeom prst="rect">
            <a:avLst/>
          </a:prstGeom>
          <a:solidFill>
            <a:schemeClr val="bg2"/>
          </a:solidFill>
          <a:ln w="9525">
            <a:noFill/>
            <a:miter lim="800000"/>
            <a:headEnd/>
            <a:tailEnd/>
          </a:ln>
        </p:spPr>
        <p:txBody>
          <a:bodyPr>
            <a:spAutoFit/>
          </a:bodyPr>
          <a:lstStyle/>
          <a:p>
            <a:pPr algn="just">
              <a:spcBef>
                <a:spcPct val="50000"/>
              </a:spcBef>
            </a:pPr>
            <a:r>
              <a:rPr lang="el-GR" sz="2000" dirty="0">
                <a:solidFill>
                  <a:schemeClr val="tx2">
                    <a:lumMod val="50000"/>
                  </a:schemeClr>
                </a:solidFill>
                <a:latin typeface="Calibri" pitchFamily="34" charset="0"/>
                <a:ea typeface="Calibri" pitchFamily="34" charset="0"/>
                <a:cs typeface="Calibri" pitchFamily="34" charset="0"/>
              </a:rPr>
              <a:t>Οι εντολές αυτές ΤΡΟΠΟΠΟΙΟΥΝ το στιγμιότυπο της βάσης δεδομένων (δηλαδή, το περιεχόμενο των πινάκων)</a:t>
            </a:r>
          </a:p>
        </p:txBody>
      </p:sp>
      <p:sp>
        <p:nvSpPr>
          <p:cNvPr id="2" name="Title 1"/>
          <p:cNvSpPr>
            <a:spLocks noGrp="1"/>
          </p:cNvSpPr>
          <p:nvPr>
            <p:ph type="title"/>
          </p:nvPr>
        </p:nvSpPr>
        <p:spPr>
          <a:xfrm>
            <a:off x="395288" y="904875"/>
            <a:ext cx="8229600" cy="1143000"/>
          </a:xfrm>
        </p:spPr>
        <p:txBody>
          <a:bodyPr>
            <a:normAutofit fontScale="90000"/>
          </a:bodyPr>
          <a:lstStyle/>
          <a:p>
            <a:pPr eaLnBrk="0" hangingPunct="0"/>
            <a:r>
              <a:rPr lang="el-GR" dirty="0">
                <a:solidFill>
                  <a:schemeClr val="accent6">
                    <a:lumMod val="75000"/>
                  </a:schemeClr>
                </a:solidFill>
                <a:latin typeface="Calibri" pitchFamily="34" charset="0"/>
                <a:ea typeface="Calibri" pitchFamily="34" charset="0"/>
                <a:cs typeface="Calibri" pitchFamily="34" charset="0"/>
              </a:rPr>
              <a:t>Τροποποίηση Βάσης Δεδομένων</a:t>
            </a:r>
            <a:r>
              <a:rPr lang="en-US" dirty="0">
                <a:solidFill>
                  <a:schemeClr val="accent6">
                    <a:lumMod val="75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Γλώσσα Χειρισμού Δεδομένων (Γ</a:t>
            </a:r>
            <a:r>
              <a:rPr lang="en-US" dirty="0">
                <a:solidFill>
                  <a:schemeClr val="accent6">
                    <a:lumMod val="75000"/>
                  </a:schemeClr>
                </a:solidFill>
                <a:latin typeface="Calibri" pitchFamily="34" charset="0"/>
                <a:ea typeface="Calibri" pitchFamily="34" charset="0"/>
                <a:cs typeface="Calibri" pitchFamily="34" charset="0"/>
              </a:rPr>
              <a:t>X</a:t>
            </a:r>
            <a:r>
              <a:rPr lang="el-GR" dirty="0">
                <a:solidFill>
                  <a:schemeClr val="accent6">
                    <a:lumMod val="75000"/>
                  </a:schemeClr>
                </a:solidFill>
                <a:latin typeface="Calibri" pitchFamily="34" charset="0"/>
                <a:ea typeface="Calibri" pitchFamily="34" charset="0"/>
                <a:cs typeface="Calibri" pitchFamily="34" charset="0"/>
              </a:rPr>
              <a:t>Δ)</a:t>
            </a:r>
            <a:br>
              <a:rPr lang="el-GR" dirty="0">
                <a:solidFill>
                  <a:schemeClr val="accent6">
                    <a:lumMod val="75000"/>
                  </a:schemeClr>
                </a:solidFill>
                <a:latin typeface="Calibri" pitchFamily="34" charset="0"/>
                <a:ea typeface="Calibri" pitchFamily="34" charset="0"/>
                <a:cs typeface="Calibri" pitchFamily="34" charset="0"/>
              </a:rPr>
            </a:br>
            <a:br>
              <a:rPr lang="el-GR" dirty="0">
                <a:solidFill>
                  <a:schemeClr val="accent6">
                    <a:lumMod val="75000"/>
                  </a:schemeClr>
                </a:solidFill>
                <a:latin typeface="Calibri" pitchFamily="34" charset="0"/>
                <a:ea typeface="Calibri" pitchFamily="34" charset="0"/>
                <a:cs typeface="Calibri" pitchFamily="34" charset="0"/>
              </a:rPr>
            </a:b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5604" name="Slide Number Placeholder 4"/>
          <p:cNvSpPr>
            <a:spLocks noGrp="1"/>
          </p:cNvSpPr>
          <p:nvPr>
            <p:ph type="sldNum" sz="quarter" idx="12"/>
          </p:nvPr>
        </p:nvSpPr>
        <p:spPr>
          <a:noFill/>
        </p:spPr>
        <p:txBody>
          <a:bodyPr/>
          <a:lstStyle/>
          <a:p>
            <a:fld id="{516A314F-A515-45BF-B730-F4B0DDF3106D}" type="slidenum">
              <a:rPr lang="el-GR" altLang="en-US" smtClean="0"/>
              <a:pPr/>
              <a:t>26</a:t>
            </a:fld>
            <a:endParaRPr lang="el-GR" altLang="en-US"/>
          </a:p>
        </p:txBody>
      </p:sp>
      <p:sp>
        <p:nvSpPr>
          <p:cNvPr id="25606" name="Text Box 3"/>
          <p:cNvSpPr txBox="1">
            <a:spLocks noChangeArrowheads="1"/>
          </p:cNvSpPr>
          <p:nvPr/>
        </p:nvSpPr>
        <p:spPr bwMode="auto">
          <a:xfrm>
            <a:off x="900113" y="2517428"/>
            <a:ext cx="72390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Εισαγωγή</a:t>
            </a:r>
            <a:r>
              <a:rPr lang="el-GR" sz="2800" dirty="0">
                <a:latin typeface="Calibri" pitchFamily="34" charset="0"/>
                <a:ea typeface="Calibri" pitchFamily="34" charset="0"/>
                <a:cs typeface="Calibri" pitchFamily="34" charset="0"/>
              </a:rPr>
              <a:t>: Παρέχει μια λίστα από τιμές γνωρισμάτων για μια νέα πλειάδα που πρέπει να εισαχθεί στη σχέση</a:t>
            </a:r>
            <a:r>
              <a:rPr lang="el-GR" sz="2800" b="1" dirty="0">
                <a:latin typeface="Calibri" pitchFamily="34" charset="0"/>
                <a:ea typeface="Calibri" pitchFamily="34" charset="0"/>
                <a:cs typeface="Calibri" pitchFamily="34" charset="0"/>
              </a:rPr>
              <a:t> </a:t>
            </a:r>
          </a:p>
        </p:txBody>
      </p:sp>
      <p:sp>
        <p:nvSpPr>
          <p:cNvPr id="2" name="Title 1"/>
          <p:cNvSpPr>
            <a:spLocks noGrp="1"/>
          </p:cNvSpPr>
          <p:nvPr>
            <p:ph type="title"/>
          </p:nvPr>
        </p:nvSpPr>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6628" name="Slide Number Placeholder 4"/>
          <p:cNvSpPr>
            <a:spLocks noGrp="1"/>
          </p:cNvSpPr>
          <p:nvPr>
            <p:ph type="sldNum" sz="quarter" idx="12"/>
          </p:nvPr>
        </p:nvSpPr>
        <p:spPr>
          <a:noFill/>
        </p:spPr>
        <p:txBody>
          <a:bodyPr/>
          <a:lstStyle/>
          <a:p>
            <a:fld id="{31CFD145-E40E-4C83-A494-ECD85454C9E2}" type="slidenum">
              <a:rPr lang="el-GR" altLang="en-US" smtClean="0"/>
              <a:pPr/>
              <a:t>27</a:t>
            </a:fld>
            <a:endParaRPr lang="el-GR" altLang="en-US"/>
          </a:p>
        </p:txBody>
      </p:sp>
      <p:sp>
        <p:nvSpPr>
          <p:cNvPr id="26632" name="Text Box 4" descr="Dark downward diagonal"/>
          <p:cNvSpPr txBox="1">
            <a:spLocks noChangeArrowheads="1"/>
          </p:cNvSpPr>
          <p:nvPr/>
        </p:nvSpPr>
        <p:spPr bwMode="auto">
          <a:xfrm>
            <a:off x="468313" y="3873500"/>
            <a:ext cx="7775575" cy="1200329"/>
          </a:xfrm>
          <a:prstGeom prst="rect">
            <a:avLst/>
          </a:prstGeom>
          <a:noFill/>
          <a:ln w="9525">
            <a:noFill/>
            <a:miter lim="800000"/>
            <a:headEnd/>
            <a:tailEnd/>
          </a:ln>
        </p:spPr>
        <p:txBody>
          <a:bodyPr>
            <a:spAutoFit/>
          </a:bodyPr>
          <a:lstStyle/>
          <a:p>
            <a:pPr eaLnBrk="0" hangingPunct="0"/>
            <a:r>
              <a:rPr lang="el-GR" sz="2400" dirty="0">
                <a:solidFill>
                  <a:schemeClr val="tx2">
                    <a:lumMod val="50000"/>
                  </a:schemeClr>
                </a:solidFill>
                <a:latin typeface="Calibri" pitchFamily="34" charset="0"/>
                <a:ea typeface="Calibri" pitchFamily="34" charset="0"/>
                <a:cs typeface="Calibri" pitchFamily="34" charset="0"/>
              </a:rPr>
              <a:t>είτε</a:t>
            </a:r>
            <a:endParaRPr lang="en-US"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dirty="0">
                <a:solidFill>
                  <a:schemeClr val="tx2">
                    <a:lumMod val="50000"/>
                  </a:schemeClr>
                </a:solidFill>
                <a:latin typeface="Calibri" pitchFamily="34" charset="0"/>
                <a:ea typeface="Calibri" pitchFamily="34" charset="0"/>
                <a:cs typeface="Calibri" pitchFamily="34" charset="0"/>
              </a:rPr>
              <a:t>(β) γράφουμε μια ερώτηση που το αποτέλεσμα της εισάγεται στη σχέση. </a:t>
            </a:r>
          </a:p>
        </p:txBody>
      </p:sp>
      <p:sp>
        <p:nvSpPr>
          <p:cNvPr id="26633" name="Text Box 5"/>
          <p:cNvSpPr txBox="1">
            <a:spLocks noChangeArrowheads="1"/>
          </p:cNvSpPr>
          <p:nvPr/>
        </p:nvSpPr>
        <p:spPr bwMode="auto">
          <a:xfrm>
            <a:off x="684213" y="3068638"/>
            <a:ext cx="6055351" cy="461665"/>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400" dirty="0">
                <a:solidFill>
                  <a:schemeClr val="tx2">
                    <a:lumMod val="50000"/>
                  </a:schemeClr>
                </a:solidFill>
              </a:rPr>
              <a:t>INSERT INTO R(A</a:t>
            </a:r>
            <a:r>
              <a:rPr lang="en-US" sz="2400" baseline="-25000" dirty="0">
                <a:solidFill>
                  <a:schemeClr val="tx2">
                    <a:lumMod val="50000"/>
                  </a:schemeClr>
                </a:solidFill>
              </a:rPr>
              <a:t>1</a:t>
            </a:r>
            <a:r>
              <a:rPr lang="en-US" sz="2400" dirty="0">
                <a:solidFill>
                  <a:schemeClr val="tx2">
                    <a:lumMod val="50000"/>
                  </a:schemeClr>
                </a:solidFill>
              </a:rPr>
              <a:t>, …, A</a:t>
            </a:r>
            <a:r>
              <a:rPr lang="en-US" sz="2400" baseline="-25000" dirty="0">
                <a:solidFill>
                  <a:schemeClr val="tx2">
                    <a:lumMod val="50000"/>
                  </a:schemeClr>
                </a:solidFill>
              </a:rPr>
              <a:t>n</a:t>
            </a:r>
            <a:r>
              <a:rPr lang="en-US" sz="2400" dirty="0">
                <a:solidFill>
                  <a:schemeClr val="tx2">
                    <a:lumMod val="50000"/>
                  </a:schemeClr>
                </a:solidFill>
              </a:rPr>
              <a:t>) VALUES (v</a:t>
            </a:r>
            <a:r>
              <a:rPr lang="en-US" sz="2400" baseline="-25000" dirty="0">
                <a:solidFill>
                  <a:schemeClr val="tx2">
                    <a:lumMod val="50000"/>
                  </a:schemeClr>
                </a:solidFill>
              </a:rPr>
              <a:t>1</a:t>
            </a:r>
            <a:r>
              <a:rPr lang="en-US" sz="2400" dirty="0">
                <a:solidFill>
                  <a:schemeClr val="tx2">
                    <a:lumMod val="50000"/>
                  </a:schemeClr>
                </a:solidFill>
              </a:rPr>
              <a:t>, …, </a:t>
            </a:r>
            <a:r>
              <a:rPr lang="en-US" sz="2400" dirty="0" err="1">
                <a:solidFill>
                  <a:schemeClr val="tx2">
                    <a:lumMod val="50000"/>
                  </a:schemeClr>
                </a:solidFill>
              </a:rPr>
              <a:t>v</a:t>
            </a:r>
            <a:r>
              <a:rPr lang="en-US" sz="2400" baseline="-25000" dirty="0" err="1">
                <a:solidFill>
                  <a:schemeClr val="tx2">
                    <a:lumMod val="50000"/>
                  </a:schemeClr>
                </a:solidFill>
              </a:rPr>
              <a:t>n</a:t>
            </a:r>
            <a:r>
              <a:rPr lang="en-US" sz="2400" dirty="0">
                <a:solidFill>
                  <a:schemeClr val="tx2">
                    <a:lumMod val="50000"/>
                  </a:schemeClr>
                </a:solidFill>
              </a:rPr>
              <a:t>);</a:t>
            </a:r>
            <a:endParaRPr lang="el-GR" sz="2400" dirty="0">
              <a:solidFill>
                <a:schemeClr val="tx2">
                  <a:lumMod val="50000"/>
                </a:schemeClr>
              </a:solidFill>
            </a:endParaRPr>
          </a:p>
        </p:txBody>
      </p:sp>
      <p:sp>
        <p:nvSpPr>
          <p:cNvPr id="26634" name="Text Box 6"/>
          <p:cNvSpPr txBox="1">
            <a:spLocks noChangeArrowheads="1"/>
          </p:cNvSpPr>
          <p:nvPr/>
        </p:nvSpPr>
        <p:spPr bwMode="auto">
          <a:xfrm>
            <a:off x="684213" y="5283200"/>
            <a:ext cx="6055351" cy="461665"/>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400" dirty="0">
                <a:solidFill>
                  <a:schemeClr val="tx2">
                    <a:lumMod val="50000"/>
                  </a:schemeClr>
                </a:solidFill>
              </a:rPr>
              <a:t>INSERT INTO R(A</a:t>
            </a:r>
            <a:r>
              <a:rPr lang="en-US" sz="2400" baseline="-25000" dirty="0">
                <a:solidFill>
                  <a:schemeClr val="tx2">
                    <a:lumMod val="50000"/>
                  </a:schemeClr>
                </a:solidFill>
              </a:rPr>
              <a:t>1</a:t>
            </a:r>
            <a:r>
              <a:rPr lang="en-US" sz="2400" dirty="0">
                <a:solidFill>
                  <a:schemeClr val="tx2">
                    <a:lumMod val="50000"/>
                  </a:schemeClr>
                </a:solidFill>
              </a:rPr>
              <a:t>, …, A</a:t>
            </a:r>
            <a:r>
              <a:rPr lang="en-US" sz="2400" baseline="-25000" dirty="0">
                <a:solidFill>
                  <a:schemeClr val="tx2">
                    <a:lumMod val="50000"/>
                  </a:schemeClr>
                </a:solidFill>
              </a:rPr>
              <a:t>n</a:t>
            </a:r>
            <a:r>
              <a:rPr lang="en-US" sz="2400" dirty="0">
                <a:solidFill>
                  <a:schemeClr val="tx2">
                    <a:lumMod val="50000"/>
                  </a:schemeClr>
                </a:solidFill>
              </a:rPr>
              <a:t>) select-from-where</a:t>
            </a:r>
            <a:endParaRPr lang="el-GR" sz="2400" dirty="0">
              <a:solidFill>
                <a:schemeClr val="tx2">
                  <a:lumMod val="50000"/>
                </a:schemeClr>
              </a:solidFill>
            </a:endParaRPr>
          </a:p>
        </p:txBody>
      </p:sp>
      <p:sp>
        <p:nvSpPr>
          <p:cNvPr id="26635" name="Text Box 8"/>
          <p:cNvSpPr txBox="1">
            <a:spLocks noChangeArrowheads="1"/>
          </p:cNvSpPr>
          <p:nvPr/>
        </p:nvSpPr>
        <p:spPr bwMode="auto">
          <a:xfrm>
            <a:off x="468313" y="1471613"/>
            <a:ext cx="6408738" cy="1200329"/>
          </a:xfrm>
          <a:prstGeom prst="rect">
            <a:avLst/>
          </a:prstGeom>
          <a:noFill/>
          <a:ln w="9525">
            <a:noFill/>
            <a:miter lim="800000"/>
            <a:headEnd/>
            <a:tailEnd/>
          </a:ln>
        </p:spPr>
        <p:txBody>
          <a:bodyPr>
            <a:spAutoFit/>
          </a:bodyPr>
          <a:lstStyle/>
          <a:p>
            <a:r>
              <a:rPr lang="el-GR" sz="2400" dirty="0">
                <a:solidFill>
                  <a:schemeClr val="tx2">
                    <a:lumMod val="50000"/>
                  </a:schemeClr>
                </a:solidFill>
                <a:latin typeface="Calibri" pitchFamily="34" charset="0"/>
                <a:ea typeface="Calibri" pitchFamily="34" charset="0"/>
                <a:cs typeface="Calibri" pitchFamily="34" charset="0"/>
              </a:rPr>
              <a:t>Για να εισάγουμε δεδομένα σε μια σχέση είτε</a:t>
            </a:r>
          </a:p>
          <a:p>
            <a:endParaRPr lang="el-GR" sz="2400" dirty="0">
              <a:solidFill>
                <a:schemeClr val="tx2">
                  <a:lumMod val="50000"/>
                </a:schemeClr>
              </a:solidFill>
              <a:latin typeface="Calibri" pitchFamily="34" charset="0"/>
              <a:ea typeface="Calibri" pitchFamily="34" charset="0"/>
              <a:cs typeface="Calibri" pitchFamily="34" charset="0"/>
            </a:endParaRPr>
          </a:p>
          <a:p>
            <a:r>
              <a:rPr lang="el-GR" sz="2400" dirty="0">
                <a:solidFill>
                  <a:schemeClr val="tx2">
                    <a:lumMod val="50000"/>
                  </a:schemeClr>
                </a:solidFill>
                <a:latin typeface="Calibri" pitchFamily="34" charset="0"/>
                <a:ea typeface="Calibri" pitchFamily="34" charset="0"/>
                <a:cs typeface="Calibri" pitchFamily="34" charset="0"/>
              </a:rPr>
              <a:t>(α) προσδιορίζουμε την πλειάδα, </a:t>
            </a:r>
          </a:p>
        </p:txBody>
      </p:sp>
      <p:sp>
        <p:nvSpPr>
          <p:cNvPr id="26636" name="Text Box 12"/>
          <p:cNvSpPr txBox="1">
            <a:spLocks noChangeArrowheads="1"/>
          </p:cNvSpPr>
          <p:nvPr/>
        </p:nvSpPr>
        <p:spPr bwMode="auto">
          <a:xfrm rot="-1111696">
            <a:off x="6798938" y="4824299"/>
            <a:ext cx="1671492" cy="646331"/>
          </a:xfrm>
          <a:prstGeom prst="rect">
            <a:avLst/>
          </a:prstGeom>
          <a:solidFill>
            <a:schemeClr val="accent6">
              <a:lumMod val="40000"/>
              <a:lumOff val="60000"/>
            </a:schemeClr>
          </a:solidFill>
          <a:ln w="9525">
            <a:noFill/>
            <a:miter lim="800000"/>
            <a:headEnd/>
            <a:tailEnd/>
          </a:ln>
        </p:spPr>
        <p:txBody>
          <a:bodyPr wrap="square">
            <a:spAutoFit/>
          </a:bodyPr>
          <a:lstStyle/>
          <a:p>
            <a:pPr>
              <a:spcBef>
                <a:spcPct val="50000"/>
              </a:spcBef>
            </a:pPr>
            <a:r>
              <a:rPr lang="el-GR" dirty="0">
                <a:solidFill>
                  <a:schemeClr val="tx2">
                    <a:lumMod val="50000"/>
                  </a:schemeClr>
                </a:solidFill>
              </a:rPr>
              <a:t>Θα το δούμε αργότερα</a:t>
            </a:r>
          </a:p>
        </p:txBody>
      </p:sp>
      <p:sp>
        <p:nvSpPr>
          <p:cNvPr id="14"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7652" name="Slide Number Placeholder 4"/>
          <p:cNvSpPr>
            <a:spLocks noGrp="1"/>
          </p:cNvSpPr>
          <p:nvPr>
            <p:ph type="sldNum" sz="quarter" idx="12"/>
          </p:nvPr>
        </p:nvSpPr>
        <p:spPr>
          <a:noFill/>
        </p:spPr>
        <p:txBody>
          <a:bodyPr/>
          <a:lstStyle/>
          <a:p>
            <a:fld id="{D9C01F43-0E28-4896-BC46-2BDE4CE8DB4D}" type="slidenum">
              <a:rPr lang="el-GR" altLang="en-US" smtClean="0"/>
              <a:pPr/>
              <a:t>28</a:t>
            </a:fld>
            <a:endParaRPr lang="el-GR" altLang="en-US"/>
          </a:p>
        </p:txBody>
      </p:sp>
      <p:sp>
        <p:nvSpPr>
          <p:cNvPr id="27654" name="Text Box 3"/>
          <p:cNvSpPr txBox="1">
            <a:spLocks noChangeArrowheads="1"/>
          </p:cNvSpPr>
          <p:nvPr/>
        </p:nvSpPr>
        <p:spPr bwMode="auto">
          <a:xfrm>
            <a:off x="323850" y="3068638"/>
            <a:ext cx="8229600" cy="1006475"/>
          </a:xfrm>
          <a:prstGeom prst="rect">
            <a:avLst/>
          </a:prstGeom>
          <a:noFill/>
          <a:ln w="9525">
            <a:noFill/>
            <a:miter lim="800000"/>
            <a:headEnd/>
            <a:tailEnd/>
          </a:ln>
        </p:spPr>
        <p:txBody>
          <a:bodyPr>
            <a:spAutoFit/>
          </a:bodyPr>
          <a:lstStyle/>
          <a:p>
            <a:pPr eaLnBrk="0" hangingPunct="0"/>
            <a:r>
              <a:rPr lang="el-GR" sz="2000" dirty="0">
                <a:solidFill>
                  <a:schemeClr val="tx2">
                    <a:lumMod val="50000"/>
                  </a:schemeClr>
                </a:solidFill>
                <a:latin typeface="Calibri" pitchFamily="34" charset="0"/>
                <a:ea typeface="Calibri" pitchFamily="34" charset="0"/>
                <a:cs typeface="Calibri" pitchFamily="34" charset="0"/>
              </a:rPr>
              <a:t>Παράδειγμα</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sz="2000" dirty="0">
                <a:solidFill>
                  <a:schemeClr val="tx2">
                    <a:lumMod val="50000"/>
                  </a:schemeClr>
                </a:solidFill>
                <a:latin typeface="Calibri" pitchFamily="34" charset="0"/>
                <a:ea typeface="Calibri" pitchFamily="34" charset="0"/>
                <a:cs typeface="Calibri" pitchFamily="34" charset="0"/>
              </a:rPr>
              <a:t>Ταινία </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b="1" dirty="0">
                <a:solidFill>
                  <a:schemeClr val="accent6">
                    <a:lumMod val="75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The Big Blue</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tx2">
                    <a:lumMod val="50000"/>
                  </a:schemeClr>
                </a:solidFill>
                <a:latin typeface="Calibri" pitchFamily="34" charset="0"/>
                <a:ea typeface="Calibri" pitchFamily="34" charset="0"/>
                <a:cs typeface="Calibri" pitchFamily="34" charset="0"/>
              </a:rPr>
              <a:t>1988</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 132,</a:t>
            </a: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Έγχρωμη</a:t>
            </a:r>
            <a:r>
              <a:rPr lang="en-US" sz="2000" dirty="0">
                <a:solidFill>
                  <a:schemeClr val="tx2">
                    <a:lumMod val="50000"/>
                  </a:schemeClr>
                </a:solidFill>
                <a:latin typeface="Calibri" pitchFamily="34" charset="0"/>
                <a:ea typeface="Calibri" pitchFamily="34" charset="0"/>
                <a:cs typeface="Calibri" pitchFamily="34" charset="0"/>
              </a:rPr>
              <a:t>’</a:t>
            </a:r>
            <a:r>
              <a:rPr lang="el-GR" sz="2000" dirty="0">
                <a:solidFill>
                  <a:schemeClr val="tx2">
                    <a:lumMod val="50000"/>
                  </a:schemeClr>
                </a:solidFill>
                <a:latin typeface="Calibri" pitchFamily="34" charset="0"/>
                <a:ea typeface="Calibri" pitchFamily="34" charset="0"/>
                <a:cs typeface="Calibri" pitchFamily="34" charset="0"/>
              </a:rPr>
              <a:t>)</a:t>
            </a:r>
            <a:r>
              <a:rPr lang="en-US" sz="2000" dirty="0">
                <a:solidFill>
                  <a:schemeClr val="tx2">
                    <a:lumMod val="50000"/>
                  </a:schemeClr>
                </a:solidFill>
                <a:latin typeface="Calibri" pitchFamily="34" charset="0"/>
                <a:ea typeface="Calibri" pitchFamily="34" charset="0"/>
                <a:cs typeface="Calibri" pitchFamily="34" charset="0"/>
              </a:rPr>
              <a:t>;</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27655" name="Text Box 4"/>
          <p:cNvSpPr txBox="1">
            <a:spLocks noChangeArrowheads="1"/>
          </p:cNvSpPr>
          <p:nvPr/>
        </p:nvSpPr>
        <p:spPr bwMode="auto">
          <a:xfrm>
            <a:off x="323850" y="4125708"/>
            <a:ext cx="8229600" cy="16160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Όταν με οποιαδήποτε σειρά, π.χ.,:</a:t>
            </a:r>
          </a:p>
          <a:p>
            <a:pPr eaLnBrk="0" hangingPunct="0"/>
            <a:endParaRPr lang="el-GR" sz="2000" dirty="0">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sz="2000" dirty="0">
                <a:latin typeface="Calibri" pitchFamily="34" charset="0"/>
                <a:ea typeface="Calibri" pitchFamily="34" charset="0"/>
                <a:cs typeface="Calibri" pitchFamily="34" charset="0"/>
              </a:rPr>
              <a:t>Ταινία</a:t>
            </a:r>
            <a:r>
              <a:rPr lang="el-GR" sz="2000" dirty="0">
                <a:solidFill>
                  <a:srgbClr val="FF9933"/>
                </a:solidFill>
                <a:latin typeface="Calibri" pitchFamily="34" charset="0"/>
                <a:ea typeface="Calibri" pitchFamily="34" charset="0"/>
                <a:cs typeface="Calibri" pitchFamily="34" charset="0"/>
              </a:rPr>
              <a:t>(Τίτλος, Είδος, Διάρκεια, Έτος)</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The Big Blue</a:t>
            </a:r>
            <a:r>
              <a:rPr lang="el-GR" sz="2000" dirty="0">
                <a:latin typeface="Calibri" pitchFamily="34" charset="0"/>
                <a:ea typeface="Calibri" pitchFamily="34" charset="0"/>
                <a:cs typeface="Calibri" pitchFamily="34" charset="0"/>
              </a:rPr>
              <a:t>’, ‘Έγχρωμη’, 1</a:t>
            </a:r>
            <a:r>
              <a:rPr lang="en-US" sz="2000" dirty="0">
                <a:latin typeface="Calibri" pitchFamily="34" charset="0"/>
                <a:ea typeface="Calibri" pitchFamily="34" charset="0"/>
                <a:cs typeface="Calibri" pitchFamily="34" charset="0"/>
              </a:rPr>
              <a:t>32</a:t>
            </a:r>
            <a:r>
              <a:rPr lang="el-GR" sz="2000" dirty="0">
                <a:latin typeface="Calibri" pitchFamily="34" charset="0"/>
                <a:ea typeface="Calibri" pitchFamily="34" charset="0"/>
                <a:cs typeface="Calibri" pitchFamily="34" charset="0"/>
              </a:rPr>
              <a:t>, 198</a:t>
            </a:r>
            <a:r>
              <a:rPr lang="en-US" sz="2000" dirty="0">
                <a:latin typeface="Calibri" pitchFamily="34" charset="0"/>
                <a:ea typeface="Calibri" pitchFamily="34" charset="0"/>
                <a:cs typeface="Calibri" pitchFamily="34" charset="0"/>
              </a:rPr>
              <a:t>8</a:t>
            </a:r>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a:p>
            <a:pPr eaLnBrk="0" hangingPunct="0"/>
            <a:endParaRPr lang="el-GR" sz="2000" dirty="0">
              <a:latin typeface="Calibri" pitchFamily="34" charset="0"/>
              <a:ea typeface="Calibri" pitchFamily="34" charset="0"/>
              <a:cs typeface="Calibri" pitchFamily="34" charset="0"/>
            </a:endParaRPr>
          </a:p>
        </p:txBody>
      </p:sp>
      <p:sp>
        <p:nvSpPr>
          <p:cNvPr id="27656" name="Text Box 5"/>
          <p:cNvSpPr txBox="1">
            <a:spLocks noChangeArrowheads="1"/>
          </p:cNvSpPr>
          <p:nvPr/>
        </p:nvSpPr>
        <p:spPr bwMode="auto">
          <a:xfrm>
            <a:off x="395288" y="1714500"/>
            <a:ext cx="4202112" cy="760208"/>
          </a:xfrm>
          <a:prstGeom prst="rect">
            <a:avLst/>
          </a:prstGeom>
          <a:noFill/>
          <a:ln w="9525">
            <a:solidFill>
              <a:schemeClr val="tx1"/>
            </a:solidFill>
            <a:miter lim="800000"/>
            <a:headEnd/>
            <a:tailEnd/>
          </a:ln>
        </p:spPr>
        <p:txBody>
          <a:bodyPr wrap="square">
            <a:spAutoFit/>
          </a:bodyPr>
          <a:lstStyle/>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Ταινία (</a:t>
            </a:r>
            <a:r>
              <a:rPr lang="el-GR" sz="1400" u="sng" dirty="0">
                <a:solidFill>
                  <a:schemeClr val="tx2">
                    <a:lumMod val="50000"/>
                  </a:schemeClr>
                </a:solidFill>
                <a:latin typeface="Calibri" pitchFamily="34" charset="0"/>
                <a:ea typeface="Calibri" pitchFamily="34" charset="0"/>
                <a:cs typeface="Calibri" pitchFamily="34" charset="0"/>
              </a:rPr>
              <a:t>Τίτλος</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Έτος</a:t>
            </a:r>
            <a:r>
              <a:rPr lang="el-GR" sz="1400" dirty="0">
                <a:solidFill>
                  <a:schemeClr val="tx2">
                    <a:lumMod val="50000"/>
                  </a:schemeClr>
                </a:solidFill>
                <a:latin typeface="Calibri" pitchFamily="34" charset="0"/>
                <a:ea typeface="Calibri" pitchFamily="34" charset="0"/>
                <a:cs typeface="Calibri" pitchFamily="34" charset="0"/>
              </a:rPr>
              <a:t>, Διάρκεια, Είδος)   </a:t>
            </a:r>
          </a:p>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Παίζει(</a:t>
            </a:r>
            <a:r>
              <a:rPr lang="el-GR" sz="1400" u="sng" dirty="0">
                <a:solidFill>
                  <a:schemeClr val="tx2">
                    <a:lumMod val="50000"/>
                  </a:schemeClr>
                </a:solidFill>
                <a:latin typeface="Calibri" pitchFamily="34" charset="0"/>
                <a:ea typeface="Calibri" pitchFamily="34" charset="0"/>
                <a:cs typeface="Calibri" pitchFamily="34" charset="0"/>
              </a:rPr>
              <a:t>Όνομα</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Τίτλος</a:t>
            </a:r>
            <a:r>
              <a:rPr lang="el-GR" sz="1400" dirty="0">
                <a:solidFill>
                  <a:schemeClr val="tx2">
                    <a:lumMod val="50000"/>
                  </a:schemeClr>
                </a:solidFill>
                <a:latin typeface="Calibri" pitchFamily="34" charset="0"/>
                <a:ea typeface="Calibri" pitchFamily="34" charset="0"/>
                <a:cs typeface="Calibri" pitchFamily="34" charset="0"/>
              </a:rPr>
              <a:t>, </a:t>
            </a:r>
            <a:r>
              <a:rPr lang="el-GR" sz="1400" u="sng" dirty="0">
                <a:solidFill>
                  <a:schemeClr val="tx2">
                    <a:lumMod val="50000"/>
                  </a:schemeClr>
                </a:solidFill>
                <a:latin typeface="Calibri" pitchFamily="34" charset="0"/>
                <a:ea typeface="Calibri" pitchFamily="34" charset="0"/>
                <a:cs typeface="Calibri" pitchFamily="34" charset="0"/>
              </a:rPr>
              <a:t>Έτος</a:t>
            </a:r>
            <a:r>
              <a:rPr lang="el-GR" sz="1400" dirty="0">
                <a:solidFill>
                  <a:schemeClr val="tx2">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l-GR" sz="1400" dirty="0">
                <a:solidFill>
                  <a:schemeClr val="tx2">
                    <a:lumMod val="50000"/>
                  </a:schemeClr>
                </a:solidFill>
                <a:latin typeface="Calibri" pitchFamily="34" charset="0"/>
                <a:ea typeface="Calibri" pitchFamily="34" charset="0"/>
                <a:cs typeface="Calibri" pitchFamily="34" charset="0"/>
              </a:rPr>
              <a:t>Ηθοποιός(</a:t>
            </a:r>
            <a:r>
              <a:rPr lang="el-GR" sz="1400" u="sng" dirty="0">
                <a:solidFill>
                  <a:schemeClr val="tx2">
                    <a:lumMod val="50000"/>
                  </a:schemeClr>
                </a:solidFill>
                <a:latin typeface="Calibri" pitchFamily="34" charset="0"/>
                <a:ea typeface="Calibri" pitchFamily="34" charset="0"/>
                <a:cs typeface="Calibri" pitchFamily="34" charset="0"/>
              </a:rPr>
              <a:t>Όνομα</a:t>
            </a:r>
            <a:r>
              <a:rPr lang="el-GR" sz="1400" dirty="0">
                <a:solidFill>
                  <a:schemeClr val="tx2">
                    <a:lumMod val="50000"/>
                  </a:schemeClr>
                </a:solidFill>
                <a:latin typeface="Calibri" pitchFamily="34" charset="0"/>
                <a:ea typeface="Calibri" pitchFamily="34" charset="0"/>
                <a:cs typeface="Calibri" pitchFamily="34" charset="0"/>
              </a:rPr>
              <a:t>, Διεύθυνση, Έτος-Γέννησης) </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8676" name="Slide Number Placeholder 4"/>
          <p:cNvSpPr>
            <a:spLocks noGrp="1"/>
          </p:cNvSpPr>
          <p:nvPr>
            <p:ph type="sldNum" sz="quarter" idx="12"/>
          </p:nvPr>
        </p:nvSpPr>
        <p:spPr>
          <a:noFill/>
        </p:spPr>
        <p:txBody>
          <a:bodyPr/>
          <a:lstStyle/>
          <a:p>
            <a:fld id="{855E4246-BD17-441D-936A-3210E6663B04}" type="slidenum">
              <a:rPr lang="el-GR" altLang="en-US" smtClean="0"/>
              <a:pPr/>
              <a:t>29</a:t>
            </a:fld>
            <a:endParaRPr lang="el-GR" altLang="en-US"/>
          </a:p>
        </p:txBody>
      </p:sp>
      <p:sp>
        <p:nvSpPr>
          <p:cNvPr id="28678" name="Text Box 3"/>
          <p:cNvSpPr txBox="1">
            <a:spLocks noChangeArrowheads="1"/>
          </p:cNvSpPr>
          <p:nvPr/>
        </p:nvSpPr>
        <p:spPr bwMode="auto">
          <a:xfrm>
            <a:off x="343217" y="2977805"/>
            <a:ext cx="7067551" cy="3262432"/>
          </a:xfrm>
          <a:prstGeom prst="rect">
            <a:avLst/>
          </a:prstGeom>
          <a:noFill/>
          <a:ln w="9525">
            <a:noFill/>
            <a:miter lim="800000"/>
            <a:headEnd/>
            <a:tailEnd/>
          </a:ln>
        </p:spPr>
        <p:txBody>
          <a:bodyPr wrap="square">
            <a:spAutoFit/>
          </a:bodyPr>
          <a:lstStyle/>
          <a:p>
            <a:pPr eaLnBrk="0" hangingPunct="0"/>
            <a:r>
              <a:rPr lang="el-GR" dirty="0">
                <a:latin typeface="Calibri" pitchFamily="34" charset="0"/>
                <a:ea typeface="Calibri" pitchFamily="34" charset="0"/>
                <a:cs typeface="Calibri" pitchFamily="34" charset="0"/>
              </a:rPr>
              <a:t>Επίσης, εισαγωγή </a:t>
            </a:r>
            <a:r>
              <a:rPr lang="el-GR" i="1" dirty="0" err="1">
                <a:latin typeface="Calibri" pitchFamily="34" charset="0"/>
                <a:ea typeface="Calibri" pitchFamily="34" charset="0"/>
                <a:cs typeface="Calibri" pitchFamily="34" charset="0"/>
              </a:rPr>
              <a:t>null</a:t>
            </a:r>
            <a:r>
              <a:rPr lang="el-GR" i="1" dirty="0">
                <a:latin typeface="Calibri" pitchFamily="34" charset="0"/>
                <a:ea typeface="Calibri" pitchFamily="34" charset="0"/>
                <a:cs typeface="Calibri" pitchFamily="34" charset="0"/>
              </a:rPr>
              <a:t> τιμών</a:t>
            </a:r>
            <a:r>
              <a:rPr lang="el-GR" dirty="0">
                <a:latin typeface="Calibri" pitchFamily="34" charset="0"/>
                <a:ea typeface="Calibri" pitchFamily="34" charset="0"/>
                <a:cs typeface="Calibri" pitchFamily="34" charset="0"/>
              </a:rPr>
              <a:t>:</a:t>
            </a:r>
          </a:p>
          <a:p>
            <a:pPr eaLnBrk="0" hangingPunct="0"/>
            <a:endParaRPr lang="el-GR" dirty="0">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dirty="0">
                <a:latin typeface="Calibri" pitchFamily="34" charset="0"/>
                <a:ea typeface="Calibri" pitchFamily="34" charset="0"/>
                <a:cs typeface="Calibri" pitchFamily="34" charset="0"/>
              </a:rPr>
              <a:t>Ταινία</a:t>
            </a:r>
          </a:p>
          <a:p>
            <a:r>
              <a:rPr lang="el-GR" dirty="0">
                <a:latin typeface="Calibri" pitchFamily="34" charset="0"/>
                <a:ea typeface="Calibri" pitchFamily="34" charset="0"/>
                <a:cs typeface="Calibri" pitchFamily="34" charset="0"/>
              </a:rPr>
              <a:t>	</a:t>
            </a:r>
            <a:r>
              <a:rPr lang="el-GR" b="1"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VALUES</a:t>
            </a:r>
            <a:r>
              <a:rPr lang="el-GR" sz="2000" b="1" dirty="0">
                <a:solidFill>
                  <a:schemeClr val="accent6">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‘The Big Blue’</a:t>
            </a:r>
            <a:r>
              <a:rPr lang="el-GR"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 1988, </a:t>
            </a:r>
            <a:r>
              <a:rPr lang="en-US" sz="2000" b="1" dirty="0">
                <a:solidFill>
                  <a:schemeClr val="accent6">
                    <a:lumMod val="75000"/>
                  </a:schemeClr>
                </a:solidFill>
                <a:latin typeface="Calibri" pitchFamily="34" charset="0"/>
                <a:ea typeface="Calibri" pitchFamily="34" charset="0"/>
                <a:cs typeface="Calibri" pitchFamily="34" charset="0"/>
              </a:rPr>
              <a:t>null</a:t>
            </a:r>
            <a:r>
              <a:rPr lang="en-US"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Έγχρωμη</a:t>
            </a:r>
            <a:r>
              <a:rPr lang="en-US" dirty="0">
                <a:latin typeface="Calibri" pitchFamily="34" charset="0"/>
                <a:ea typeface="Calibri" pitchFamily="34" charset="0"/>
                <a:cs typeface="Calibri" pitchFamily="34" charset="0"/>
              </a:rPr>
              <a:t>’</a:t>
            </a:r>
            <a:r>
              <a:rPr lang="el-GR" dirty="0">
                <a:latin typeface="Calibri" pitchFamily="34" charset="0"/>
                <a:ea typeface="Calibri" pitchFamily="34" charset="0"/>
                <a:cs typeface="Calibri" pitchFamily="34" charset="0"/>
              </a:rPr>
              <a:t>)</a:t>
            </a:r>
            <a:r>
              <a:rPr lang="en-US" dirty="0">
                <a:latin typeface="Calibri" pitchFamily="34" charset="0"/>
                <a:ea typeface="Calibri" pitchFamily="34" charset="0"/>
                <a:cs typeface="Calibri" pitchFamily="34" charset="0"/>
              </a:rPr>
              <a:t>;</a:t>
            </a:r>
            <a:endParaRPr lang="el-GR" dirty="0">
              <a:latin typeface="Calibri" pitchFamily="34" charset="0"/>
              <a:ea typeface="Calibri" pitchFamily="34" charset="0"/>
              <a:cs typeface="Calibri" pitchFamily="34" charset="0"/>
            </a:endParaRPr>
          </a:p>
          <a:p>
            <a:endParaRPr lang="el-GR" dirty="0">
              <a:latin typeface="Calibri" pitchFamily="34" charset="0"/>
              <a:ea typeface="Calibri" pitchFamily="34" charset="0"/>
              <a:cs typeface="Calibri" pitchFamily="34" charset="0"/>
            </a:endParaRPr>
          </a:p>
          <a:p>
            <a:endParaRPr lang="el-GR" dirty="0">
              <a:latin typeface="Calibri" pitchFamily="34" charset="0"/>
              <a:ea typeface="Calibri" pitchFamily="34" charset="0"/>
              <a:cs typeface="Calibri" pitchFamily="34" charset="0"/>
            </a:endParaRPr>
          </a:p>
          <a:p>
            <a:r>
              <a:rPr lang="el-GR" dirty="0">
                <a:latin typeface="Calibri" pitchFamily="34" charset="0"/>
                <a:ea typeface="Calibri" pitchFamily="34" charset="0"/>
                <a:cs typeface="Calibri" pitchFamily="34" charset="0"/>
              </a:rPr>
              <a:t>ή αν </a:t>
            </a:r>
            <a:r>
              <a:rPr lang="el-GR" i="1" u="sng" dirty="0">
                <a:latin typeface="Calibri" pitchFamily="34" charset="0"/>
                <a:ea typeface="Calibri" pitchFamily="34" charset="0"/>
                <a:cs typeface="Calibri" pitchFamily="34" charset="0"/>
              </a:rPr>
              <a:t>δε</a:t>
            </a:r>
            <a:r>
              <a:rPr lang="el-GR" i="1" dirty="0">
                <a:latin typeface="Calibri" pitchFamily="34" charset="0"/>
                <a:ea typeface="Calibri" pitchFamily="34" charset="0"/>
                <a:cs typeface="Calibri" pitchFamily="34" charset="0"/>
              </a:rPr>
              <a:t> δίνω τιμές για όλα</a:t>
            </a:r>
            <a:r>
              <a:rPr lang="el-GR" dirty="0">
                <a:latin typeface="Calibri" pitchFamily="34" charset="0"/>
                <a:ea typeface="Calibri" pitchFamily="34" charset="0"/>
                <a:cs typeface="Calibri" pitchFamily="34" charset="0"/>
              </a:rPr>
              <a:t> τα γνωρίσματα</a:t>
            </a:r>
          </a:p>
          <a:p>
            <a:endParaRPr lang="el-GR" dirty="0">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INSERT INTO </a:t>
            </a:r>
            <a:r>
              <a:rPr lang="el-GR" dirty="0">
                <a:latin typeface="Calibri" pitchFamily="34" charset="0"/>
                <a:ea typeface="Calibri" pitchFamily="34" charset="0"/>
                <a:cs typeface="Calibri" pitchFamily="34" charset="0"/>
              </a:rPr>
              <a:t>Ταινία (Τίτλος, Έτος, Είδος)</a:t>
            </a:r>
          </a:p>
          <a:p>
            <a:r>
              <a:rPr lang="el-GR" b="1" dirty="0">
                <a:latin typeface="Calibri" pitchFamily="34" charset="0"/>
                <a:ea typeface="Calibri" pitchFamily="34" charset="0"/>
                <a:cs typeface="Calibri" pitchFamily="34" charset="0"/>
              </a:rPr>
              <a:t>	 </a:t>
            </a:r>
            <a:r>
              <a:rPr lang="en-US" sz="2000" b="1" dirty="0">
                <a:solidFill>
                  <a:schemeClr val="accent6">
                    <a:lumMod val="75000"/>
                  </a:schemeClr>
                </a:solidFill>
                <a:latin typeface="Calibri" pitchFamily="34" charset="0"/>
                <a:ea typeface="Calibri" pitchFamily="34" charset="0"/>
                <a:cs typeface="Calibri" pitchFamily="34" charset="0"/>
              </a:rPr>
              <a:t>VALUES</a:t>
            </a:r>
            <a:r>
              <a:rPr lang="el-GR" dirty="0">
                <a:latin typeface="Calibri" pitchFamily="34" charset="0"/>
                <a:ea typeface="Calibri" pitchFamily="34" charset="0"/>
                <a:cs typeface="Calibri" pitchFamily="34" charset="0"/>
              </a:rPr>
              <a:t> (‘</a:t>
            </a:r>
            <a:r>
              <a:rPr lang="en-US" dirty="0">
                <a:latin typeface="Calibri" pitchFamily="34" charset="0"/>
                <a:ea typeface="Calibri" pitchFamily="34" charset="0"/>
                <a:cs typeface="Calibri" pitchFamily="34" charset="0"/>
              </a:rPr>
              <a:t>The Big Blue</a:t>
            </a:r>
            <a:r>
              <a:rPr lang="el-GR" dirty="0">
                <a:latin typeface="Calibri" pitchFamily="34" charset="0"/>
                <a:ea typeface="Calibri" pitchFamily="34" charset="0"/>
                <a:cs typeface="Calibri" pitchFamily="34" charset="0"/>
              </a:rPr>
              <a:t>’, 198</a:t>
            </a:r>
            <a:r>
              <a:rPr lang="en-US" dirty="0">
                <a:latin typeface="Calibri" pitchFamily="34" charset="0"/>
                <a:ea typeface="Calibri" pitchFamily="34" charset="0"/>
                <a:cs typeface="Calibri" pitchFamily="34" charset="0"/>
              </a:rPr>
              <a:t>8</a:t>
            </a:r>
            <a:r>
              <a:rPr lang="el-GR" dirty="0">
                <a:latin typeface="Calibri" pitchFamily="34" charset="0"/>
                <a:ea typeface="Calibri" pitchFamily="34" charset="0"/>
                <a:cs typeface="Calibri" pitchFamily="34" charset="0"/>
              </a:rPr>
              <a:t>, ‘Έγχρωμη’)</a:t>
            </a:r>
            <a:r>
              <a:rPr lang="en-US" dirty="0">
                <a:latin typeface="Calibri" pitchFamily="34" charset="0"/>
                <a:ea typeface="Calibri" pitchFamily="34" charset="0"/>
                <a:cs typeface="Calibri" pitchFamily="34" charset="0"/>
              </a:rPr>
              <a:t>;</a:t>
            </a:r>
            <a:endParaRPr lang="el-GR" dirty="0">
              <a:latin typeface="Calibri" pitchFamily="34" charset="0"/>
              <a:ea typeface="Calibri" pitchFamily="34" charset="0"/>
              <a:cs typeface="Calibri" pitchFamily="34" charset="0"/>
            </a:endParaRPr>
          </a:p>
          <a:p>
            <a:pPr eaLnBrk="0" hangingPunct="0"/>
            <a:endParaRPr lang="el-GR" dirty="0">
              <a:latin typeface="Calibri" pitchFamily="34" charset="0"/>
              <a:ea typeface="Calibri" pitchFamily="34" charset="0"/>
              <a:cs typeface="Calibri" pitchFamily="34" charset="0"/>
            </a:endParaRPr>
          </a:p>
        </p:txBody>
      </p:sp>
      <p:sp>
        <p:nvSpPr>
          <p:cNvPr id="28679" name="Text Box 4"/>
          <p:cNvSpPr txBox="1">
            <a:spLocks noChangeArrowheads="1"/>
          </p:cNvSpPr>
          <p:nvPr/>
        </p:nvSpPr>
        <p:spPr bwMode="auto">
          <a:xfrm>
            <a:off x="395287" y="1839913"/>
            <a:ext cx="4321175" cy="762000"/>
          </a:xfrm>
          <a:prstGeom prst="rect">
            <a:avLst/>
          </a:prstGeom>
          <a:noFill/>
          <a:ln w="9525">
            <a:solidFill>
              <a:schemeClr val="tx1"/>
            </a:solidFill>
            <a:miter lim="800000"/>
            <a:headEnd/>
            <a:tailEnd/>
          </a:ln>
        </p:spPr>
        <p:txBody>
          <a:bodyPr>
            <a:spAutoFit/>
          </a:bodyPr>
          <a:lstStyle/>
          <a:p>
            <a:pPr eaLnBrk="0" hangingPunct="0">
              <a:lnSpc>
                <a:spcPct val="70000"/>
              </a:lnSpc>
              <a:spcBef>
                <a:spcPct val="50000"/>
              </a:spcBef>
            </a:pPr>
            <a:r>
              <a:rPr lang="el-GR" sz="1400">
                <a:solidFill>
                  <a:schemeClr val="tx2">
                    <a:lumMod val="50000"/>
                  </a:schemeClr>
                </a:solidFill>
              </a:rPr>
              <a:t>Ταινία (</a:t>
            </a:r>
            <a:r>
              <a:rPr lang="el-GR" sz="1400" u="sng">
                <a:solidFill>
                  <a:schemeClr val="tx2">
                    <a:lumMod val="50000"/>
                  </a:schemeClr>
                </a:solidFill>
              </a:rPr>
              <a:t>Τίτλος</a:t>
            </a:r>
            <a:r>
              <a:rPr lang="el-GR" sz="1400">
                <a:solidFill>
                  <a:schemeClr val="tx2">
                    <a:lumMod val="50000"/>
                  </a:schemeClr>
                </a:solidFill>
              </a:rPr>
              <a:t>,   </a:t>
            </a:r>
            <a:r>
              <a:rPr lang="el-GR" sz="1400" u="sng">
                <a:solidFill>
                  <a:schemeClr val="tx2">
                    <a:lumMod val="50000"/>
                  </a:schemeClr>
                </a:solidFill>
              </a:rPr>
              <a:t>Έτος</a:t>
            </a:r>
            <a:r>
              <a:rPr lang="el-GR" sz="1400">
                <a:solidFill>
                  <a:schemeClr val="tx2">
                    <a:lumMod val="50000"/>
                  </a:schemeClr>
                </a:solidFill>
              </a:rPr>
              <a:t>, Διάρκεια, Είδος)   </a:t>
            </a:r>
          </a:p>
          <a:p>
            <a:pPr eaLnBrk="0" hangingPunct="0">
              <a:lnSpc>
                <a:spcPct val="70000"/>
              </a:lnSpc>
              <a:spcBef>
                <a:spcPct val="50000"/>
              </a:spcBef>
            </a:pPr>
            <a:r>
              <a:rPr lang="el-GR" sz="1400">
                <a:solidFill>
                  <a:schemeClr val="tx2">
                    <a:lumMod val="50000"/>
                  </a:schemeClr>
                </a:solidFill>
              </a:rPr>
              <a:t>Παίζει(</a:t>
            </a:r>
            <a:r>
              <a:rPr lang="el-GR" sz="1400" u="sng">
                <a:solidFill>
                  <a:schemeClr val="tx2">
                    <a:lumMod val="50000"/>
                  </a:schemeClr>
                </a:solidFill>
              </a:rPr>
              <a:t>Όνομα</a:t>
            </a:r>
            <a:r>
              <a:rPr lang="el-GR" sz="1400">
                <a:solidFill>
                  <a:schemeClr val="tx2">
                    <a:lumMod val="50000"/>
                  </a:schemeClr>
                </a:solidFill>
              </a:rPr>
              <a:t>, </a:t>
            </a:r>
            <a:r>
              <a:rPr lang="el-GR" sz="1400" u="sng">
                <a:solidFill>
                  <a:schemeClr val="tx2">
                    <a:lumMod val="50000"/>
                  </a:schemeClr>
                </a:solidFill>
              </a:rPr>
              <a:t>Τίτλος</a:t>
            </a:r>
            <a:r>
              <a:rPr lang="el-GR" sz="1400">
                <a:solidFill>
                  <a:schemeClr val="tx2">
                    <a:lumMod val="50000"/>
                  </a:schemeClr>
                </a:solidFill>
              </a:rPr>
              <a:t>, </a:t>
            </a:r>
            <a:r>
              <a:rPr lang="el-GR" sz="1400" u="sng">
                <a:solidFill>
                  <a:schemeClr val="tx2">
                    <a:lumMod val="50000"/>
                  </a:schemeClr>
                </a:solidFill>
              </a:rPr>
              <a:t>Έτος</a:t>
            </a:r>
            <a:r>
              <a:rPr lang="el-GR" sz="1400">
                <a:solidFill>
                  <a:schemeClr val="tx2">
                    <a:lumMod val="50000"/>
                  </a:schemeClr>
                </a:solidFill>
              </a:rPr>
              <a:t>)</a:t>
            </a:r>
          </a:p>
          <a:p>
            <a:pPr eaLnBrk="0" hangingPunct="0">
              <a:lnSpc>
                <a:spcPct val="70000"/>
              </a:lnSpc>
              <a:spcBef>
                <a:spcPct val="50000"/>
              </a:spcBef>
            </a:pPr>
            <a:r>
              <a:rPr lang="el-GR" sz="1400">
                <a:solidFill>
                  <a:schemeClr val="tx2">
                    <a:lumMod val="50000"/>
                  </a:schemeClr>
                </a:solidFill>
              </a:rPr>
              <a:t>Ηθοποιός(</a:t>
            </a:r>
            <a:r>
              <a:rPr lang="el-GR" sz="1400" u="sng">
                <a:solidFill>
                  <a:schemeClr val="tx2">
                    <a:lumMod val="50000"/>
                  </a:schemeClr>
                </a:solidFill>
              </a:rPr>
              <a:t>Όνομα</a:t>
            </a:r>
            <a:r>
              <a:rPr lang="el-GR" sz="1400">
                <a:solidFill>
                  <a:schemeClr val="tx2">
                    <a:lumMod val="50000"/>
                  </a:schemeClr>
                </a:solidFill>
              </a:rPr>
              <a:t>, Διεύθυνση, Έτος-Γέννησης) </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Footer Placeholder 4"/>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100" name="Slide Number Placeholder 5"/>
          <p:cNvSpPr>
            <a:spLocks noGrp="1"/>
          </p:cNvSpPr>
          <p:nvPr>
            <p:ph type="sldNum" sz="quarter" idx="12"/>
          </p:nvPr>
        </p:nvSpPr>
        <p:spPr>
          <a:noFill/>
        </p:spPr>
        <p:txBody>
          <a:bodyPr/>
          <a:lstStyle/>
          <a:p>
            <a:fld id="{7B1C41E9-02B0-480D-9422-8C445A1A26C3}" type="slidenum">
              <a:rPr lang="el-GR" altLang="en-US" smtClean="0"/>
              <a:pPr/>
              <a:t>3</a:t>
            </a:fld>
            <a:endParaRPr lang="el-GR" altLang="en-US"/>
          </a:p>
        </p:txBody>
      </p:sp>
      <p:sp>
        <p:nvSpPr>
          <p:cNvPr id="4102"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4103" name="Text Box 4"/>
          <p:cNvSpPr txBox="1">
            <a:spLocks noChangeArrowheads="1"/>
          </p:cNvSpPr>
          <p:nvPr/>
        </p:nvSpPr>
        <p:spPr bwMode="auto">
          <a:xfrm>
            <a:off x="361950" y="1489075"/>
            <a:ext cx="7920038" cy="4339650"/>
          </a:xfrm>
          <a:prstGeom prst="rect">
            <a:avLst/>
          </a:prstGeom>
          <a:noFill/>
          <a:ln w="9525">
            <a:noFill/>
            <a:miter lim="800000"/>
            <a:headEnd/>
            <a:tailEnd/>
          </a:ln>
        </p:spPr>
        <p:txBody>
          <a:bodyPr>
            <a:spAutoFit/>
          </a:bodyPr>
          <a:lstStyle/>
          <a:p>
            <a:pPr marL="914400" lvl="1" indent="-457200" algn="just" eaLnBrk="0" hangingPunct="0"/>
            <a:r>
              <a:rPr lang="el-GR" sz="3200" dirty="0">
                <a:solidFill>
                  <a:schemeClr val="tx1">
                    <a:lumMod val="95000"/>
                    <a:lumOff val="5000"/>
                  </a:schemeClr>
                </a:solidFill>
                <a:latin typeface="Calibri" pitchFamily="34" charset="0"/>
                <a:ea typeface="Calibri" pitchFamily="34" charset="0"/>
                <a:cs typeface="Calibri" pitchFamily="34" charset="0"/>
              </a:rPr>
              <a:t>Βασικές εντολές </a:t>
            </a:r>
            <a:endParaRPr lang="en-US" sz="32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endParaRPr lang="el-GR"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800" dirty="0">
                <a:solidFill>
                  <a:schemeClr val="tx1">
                    <a:lumMod val="95000"/>
                    <a:lumOff val="5000"/>
                  </a:schemeClr>
                </a:solidFill>
                <a:latin typeface="Calibri" pitchFamily="34" charset="0"/>
                <a:ea typeface="Calibri" pitchFamily="34" charset="0"/>
                <a:cs typeface="Calibri" pitchFamily="34" charset="0"/>
              </a:rPr>
              <a:t>Για τον ορισμό και τροποποίηση σχήματος</a:t>
            </a:r>
          </a:p>
          <a:p>
            <a:pPr marL="914400" lvl="1" indent="-457200" algn="just" eaLnBrk="0" hangingPunct="0">
              <a:buFont typeface="Wingdings" pitchFamily="2" charset="2"/>
              <a:buChar char="§"/>
            </a:pPr>
            <a:endParaRPr lang="el-GR" sz="28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buFont typeface="Wingdings" pitchFamily="2" charset="2"/>
              <a:buChar char="§"/>
            </a:pPr>
            <a:r>
              <a:rPr lang="el-GR" sz="2800" dirty="0">
                <a:solidFill>
                  <a:schemeClr val="tx1">
                    <a:lumMod val="95000"/>
                    <a:lumOff val="5000"/>
                  </a:schemeClr>
                </a:solidFill>
                <a:latin typeface="Calibri" pitchFamily="34" charset="0"/>
                <a:ea typeface="Calibri" pitchFamily="34" charset="0"/>
                <a:cs typeface="Calibri" pitchFamily="34" charset="0"/>
              </a:rPr>
              <a:t>Για τη δημιουργία και τροποποίηση στιγμιότυπου (εισαγωγή, διαγραφή, ενημέρωση δεδομένων)</a:t>
            </a:r>
          </a:p>
          <a:p>
            <a:pPr marL="914400" lvl="1" indent="-457200" algn="just" eaLnBrk="0" hangingPunct="0">
              <a:buFont typeface="Wingdings" pitchFamily="2" charset="2"/>
              <a:buChar char="§"/>
            </a:pPr>
            <a:endParaRPr lang="el-GR" sz="2800" dirty="0">
              <a:solidFill>
                <a:schemeClr val="tx1">
                  <a:lumMod val="95000"/>
                  <a:lumOff val="5000"/>
                </a:schemeClr>
              </a:solidFill>
              <a:latin typeface="Calibri" pitchFamily="34" charset="0"/>
              <a:ea typeface="Calibri" pitchFamily="34" charset="0"/>
              <a:cs typeface="Calibri" pitchFamily="34" charset="0"/>
            </a:endParaRPr>
          </a:p>
          <a:p>
            <a:pPr marL="914400" lvl="1" indent="-457200" algn="just" eaLnBrk="0" hangingPunct="0"/>
            <a:r>
              <a:rPr lang="el-GR" sz="2400" i="1" dirty="0">
                <a:solidFill>
                  <a:schemeClr val="accent3">
                    <a:lumMod val="75000"/>
                  </a:schemeClr>
                </a:solidFill>
                <a:latin typeface="Calibri" pitchFamily="34" charset="0"/>
                <a:ea typeface="Calibri" pitchFamily="34" charset="0"/>
                <a:cs typeface="Calibri" pitchFamily="34" charset="0"/>
              </a:rPr>
              <a:t>Πως θα υλοποιήσουμε (προγραμματίσουμε) την εφαρμογή μας χρησιμοποιώντας ένα σχεσιακό ΣΔΒΔ</a:t>
            </a:r>
            <a:endParaRPr lang="en-US" sz="2400" i="1" dirty="0">
              <a:solidFill>
                <a:schemeClr val="accent3">
                  <a:lumMod val="75000"/>
                </a:schemeClr>
              </a:solidFill>
              <a:latin typeface="Calibri" pitchFamily="34" charset="0"/>
              <a:ea typeface="Calibri" pitchFamily="34" charset="0"/>
              <a:cs typeface="Calibri" pitchFamily="34" charset="0"/>
            </a:endParaRPr>
          </a:p>
        </p:txBody>
      </p:sp>
      <p:sp>
        <p:nvSpPr>
          <p:cNvPr id="9" name="Title 8"/>
          <p:cNvSpPr>
            <a:spLocks noGrp="1"/>
          </p:cNvSpPr>
          <p:nvPr>
            <p:ph type="title"/>
          </p:nvPr>
        </p:nvSpPr>
        <p:spPr/>
        <p:txBody>
          <a:bodyPr/>
          <a:lstStyle/>
          <a:p>
            <a:r>
              <a:rPr lang="el-GR" dirty="0">
                <a:solidFill>
                  <a:schemeClr val="accent6">
                    <a:lumMod val="75000"/>
                  </a:schemeClr>
                </a:solidFill>
              </a:rPr>
              <a:t>Τι θα δούμε σήμερα</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9700" name="Slide Number Placeholder 4"/>
          <p:cNvSpPr>
            <a:spLocks noGrp="1"/>
          </p:cNvSpPr>
          <p:nvPr>
            <p:ph type="sldNum" sz="quarter" idx="12"/>
          </p:nvPr>
        </p:nvSpPr>
        <p:spPr>
          <a:noFill/>
        </p:spPr>
        <p:txBody>
          <a:bodyPr/>
          <a:lstStyle/>
          <a:p>
            <a:fld id="{6A694253-E1F2-487F-882A-F60859780940}" type="slidenum">
              <a:rPr lang="el-GR" altLang="en-US" smtClean="0"/>
              <a:pPr/>
              <a:t>30</a:t>
            </a:fld>
            <a:endParaRPr lang="el-GR" altLang="en-US"/>
          </a:p>
        </p:txBody>
      </p:sp>
      <p:sp>
        <p:nvSpPr>
          <p:cNvPr id="29702" name="Text Box 8"/>
          <p:cNvSpPr txBox="1">
            <a:spLocks noChangeArrowheads="1"/>
          </p:cNvSpPr>
          <p:nvPr/>
        </p:nvSpPr>
        <p:spPr bwMode="auto">
          <a:xfrm>
            <a:off x="611188" y="2108200"/>
            <a:ext cx="8077200" cy="1200329"/>
          </a:xfrm>
          <a:prstGeom prst="rect">
            <a:avLst/>
          </a:prstGeom>
          <a:noFill/>
          <a:ln w="9525">
            <a:noFill/>
            <a:miter lim="800000"/>
            <a:headEnd/>
            <a:tailEnd/>
          </a:ln>
        </p:spPr>
        <p:txBody>
          <a:bodyPr>
            <a:spAutoFit/>
          </a:bodyPr>
          <a:lstStyle/>
          <a:p>
            <a:pPr algn="just" eaLnBrk="0" hangingPunct="0">
              <a:spcBef>
                <a:spcPct val="50000"/>
              </a:spcBef>
            </a:pPr>
            <a:r>
              <a:rPr lang="el-GR" sz="24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μια τέτοια λίστα τιμών;</a:t>
            </a:r>
            <a:endParaRPr lang="el-GR" sz="2400" b="1" i="1" dirty="0">
              <a:latin typeface="Calibri" pitchFamily="34" charset="0"/>
              <a:ea typeface="Calibri" pitchFamily="34" charset="0"/>
              <a:cs typeface="Calibri" pitchFamily="34" charset="0"/>
            </a:endParaRPr>
          </a:p>
        </p:txBody>
      </p:sp>
      <p:sp>
        <p:nvSpPr>
          <p:cNvPr id="29703" name="Text Box 9"/>
          <p:cNvSpPr txBox="1">
            <a:spLocks noChangeArrowheads="1"/>
          </p:cNvSpPr>
          <p:nvPr/>
        </p:nvSpPr>
        <p:spPr bwMode="auto">
          <a:xfrm>
            <a:off x="611188" y="4005263"/>
            <a:ext cx="8077200" cy="461665"/>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Σε περίπτωση παραβίασης:</a:t>
            </a:r>
            <a:r>
              <a:rPr lang="el-GR" sz="2400" b="1" dirty="0">
                <a:latin typeface="Calibri" pitchFamily="34" charset="0"/>
                <a:ea typeface="Calibri" pitchFamily="34" charset="0"/>
                <a:cs typeface="Calibri" pitchFamily="34" charset="0"/>
              </a:rPr>
              <a:t> </a:t>
            </a:r>
          </a:p>
        </p:txBody>
      </p:sp>
      <p:sp>
        <p:nvSpPr>
          <p:cNvPr id="29704" name="Text Box 10"/>
          <p:cNvSpPr txBox="1">
            <a:spLocks noChangeArrowheads="1"/>
          </p:cNvSpPr>
          <p:nvPr/>
        </p:nvSpPr>
        <p:spPr bwMode="auto">
          <a:xfrm>
            <a:off x="1331913" y="4797425"/>
            <a:ext cx="6705600" cy="396875"/>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ea typeface="Calibri" pitchFamily="34" charset="0"/>
                <a:cs typeface="Calibri" pitchFamily="34" charset="0"/>
              </a:rPr>
              <a:t>Απόρριψη εισαγωγής</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Εισαγωγή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1748" name="Slide Number Placeholder 4"/>
          <p:cNvSpPr>
            <a:spLocks noGrp="1"/>
          </p:cNvSpPr>
          <p:nvPr>
            <p:ph type="sldNum" sz="quarter" idx="12"/>
          </p:nvPr>
        </p:nvSpPr>
        <p:spPr>
          <a:noFill/>
        </p:spPr>
        <p:txBody>
          <a:bodyPr/>
          <a:lstStyle/>
          <a:p>
            <a:fld id="{F1DA09FD-CDFA-4962-9034-2E35F4EE7713}" type="slidenum">
              <a:rPr lang="el-GR" altLang="en-US" smtClean="0"/>
              <a:pPr/>
              <a:t>31</a:t>
            </a:fld>
            <a:endParaRPr lang="el-GR" altLang="en-US"/>
          </a:p>
        </p:txBody>
      </p:sp>
      <p:sp>
        <p:nvSpPr>
          <p:cNvPr id="31753" name="Text Box 6"/>
          <p:cNvSpPr txBox="1">
            <a:spLocks noChangeArrowheads="1"/>
          </p:cNvSpPr>
          <p:nvPr/>
        </p:nvSpPr>
        <p:spPr bwMode="auto">
          <a:xfrm>
            <a:off x="2699726" y="2585915"/>
            <a:ext cx="3060213" cy="461665"/>
          </a:xfrm>
          <a:prstGeom prst="rect">
            <a:avLst/>
          </a:prstGeom>
          <a:solidFill>
            <a:schemeClr val="bg2"/>
          </a:solid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SELECT * FROM </a:t>
            </a:r>
            <a:r>
              <a:rPr lang="el-GR" sz="2400" dirty="0">
                <a:solidFill>
                  <a:schemeClr val="tx2">
                    <a:lumMod val="50000"/>
                  </a:schemeClr>
                </a:solidFill>
                <a:latin typeface="Calibri" pitchFamily="34" charset="0"/>
                <a:ea typeface="Calibri" pitchFamily="34" charset="0"/>
                <a:cs typeface="Calibri" pitchFamily="34" charset="0"/>
              </a:rPr>
              <a:t>R</a:t>
            </a:r>
            <a:r>
              <a:rPr lang="en-US" sz="2400" dirty="0">
                <a:solidFill>
                  <a:schemeClr val="tx2">
                    <a:lumMod val="50000"/>
                  </a:schemeClr>
                </a:solidFill>
                <a:latin typeface="Calibri" pitchFamily="34" charset="0"/>
                <a:ea typeface="Calibri" pitchFamily="34" charset="0"/>
                <a:cs typeface="Calibri" pitchFamily="34" charset="0"/>
              </a:rPr>
              <a:t>;</a:t>
            </a:r>
            <a:endParaRPr lang="el-GR" sz="2400" b="1"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Εμφάνιση Περιεχομένου</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8101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0724" name="Slide Number Placeholder 4"/>
          <p:cNvSpPr>
            <a:spLocks noGrp="1"/>
          </p:cNvSpPr>
          <p:nvPr>
            <p:ph type="sldNum" sz="quarter" idx="12"/>
          </p:nvPr>
        </p:nvSpPr>
        <p:spPr>
          <a:noFill/>
        </p:spPr>
        <p:txBody>
          <a:bodyPr/>
          <a:lstStyle/>
          <a:p>
            <a:fld id="{E4197CA1-EFBB-48D4-9842-A050A700C53A}" type="slidenum">
              <a:rPr lang="el-GR" altLang="en-US" smtClean="0"/>
              <a:pPr/>
              <a:t>32</a:t>
            </a:fld>
            <a:endParaRPr lang="el-GR" altLang="en-US"/>
          </a:p>
        </p:txBody>
      </p:sp>
      <p:sp>
        <p:nvSpPr>
          <p:cNvPr id="30726" name="Text Box 3"/>
          <p:cNvSpPr txBox="1">
            <a:spLocks noChangeArrowheads="1"/>
          </p:cNvSpPr>
          <p:nvPr/>
        </p:nvSpPr>
        <p:spPr bwMode="auto">
          <a:xfrm>
            <a:off x="900113" y="2565400"/>
            <a:ext cx="7239000" cy="1384995"/>
          </a:xfrm>
          <a:prstGeom prst="rect">
            <a:avLst/>
          </a:prstGeom>
          <a:noFill/>
          <a:ln w="9525">
            <a:noFill/>
            <a:miter lim="800000"/>
            <a:headEnd/>
            <a:tailEnd/>
          </a:ln>
        </p:spPr>
        <p:txBody>
          <a:bodyPr>
            <a:spAutoFit/>
          </a:bodyPr>
          <a:lstStyle/>
          <a:p>
            <a:pPr algn="just" eaLnBrk="0" hangingPunct="0">
              <a:spcBef>
                <a:spcPct val="50000"/>
              </a:spcBef>
            </a:pPr>
            <a:r>
              <a:rPr lang="el-GR" sz="2800" i="1" dirty="0">
                <a:solidFill>
                  <a:schemeClr val="accent6">
                    <a:lumMod val="75000"/>
                  </a:schemeClr>
                </a:solidFill>
                <a:latin typeface="Calibri" pitchFamily="34" charset="0"/>
                <a:ea typeface="Calibri" pitchFamily="34" charset="0"/>
                <a:cs typeface="Calibri" pitchFamily="34" charset="0"/>
              </a:rPr>
              <a:t>Διαγραφή</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Προσδιορίζεται μια συνθήκη πάνω στα γνωρίσματα της σχέσης και διαγράφονται οι πλειάδες που την ικανοποιούν</a:t>
            </a:r>
            <a:endParaRPr lang="el-GR" sz="2800" b="1" dirty="0">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1748" name="Slide Number Placeholder 4"/>
          <p:cNvSpPr>
            <a:spLocks noGrp="1"/>
          </p:cNvSpPr>
          <p:nvPr>
            <p:ph type="sldNum" sz="quarter" idx="12"/>
          </p:nvPr>
        </p:nvSpPr>
        <p:spPr>
          <a:noFill/>
        </p:spPr>
        <p:txBody>
          <a:bodyPr/>
          <a:lstStyle/>
          <a:p>
            <a:fld id="{F1DA09FD-CDFA-4962-9034-2E35F4EE7713}" type="slidenum">
              <a:rPr lang="el-GR" altLang="en-US" smtClean="0"/>
              <a:pPr/>
              <a:t>33</a:t>
            </a:fld>
            <a:endParaRPr lang="el-GR" altLang="en-US"/>
          </a:p>
        </p:txBody>
      </p:sp>
      <p:sp>
        <p:nvSpPr>
          <p:cNvPr id="31751" name="Text Box 4"/>
          <p:cNvSpPr txBox="1">
            <a:spLocks noChangeArrowheads="1"/>
          </p:cNvSpPr>
          <p:nvPr/>
        </p:nvSpPr>
        <p:spPr bwMode="auto">
          <a:xfrm>
            <a:off x="685800" y="2134889"/>
            <a:ext cx="7772400" cy="1920875"/>
          </a:xfrm>
          <a:prstGeom prst="rect">
            <a:avLst/>
          </a:prstGeom>
          <a:noFill/>
          <a:ln w="9525">
            <a:noFill/>
            <a:miter lim="800000"/>
            <a:headEnd/>
            <a:tailEnd/>
          </a:ln>
        </p:spPr>
        <p:txBody>
          <a:bodyPr>
            <a:spAutoFit/>
          </a:bodyPr>
          <a:lstStyle/>
          <a:p>
            <a:pPr algn="just" eaLnBrk="0" hangingPunct="0"/>
            <a:r>
              <a:rPr lang="el-GR" sz="2000" dirty="0">
                <a:latin typeface="Calibri" pitchFamily="34" charset="0"/>
                <a:ea typeface="Calibri" pitchFamily="34" charset="0"/>
                <a:cs typeface="Calibri" pitchFamily="34" charset="0"/>
              </a:rPr>
              <a:t>Μπορούμε να σβήσουμε μόνο </a:t>
            </a:r>
            <a:r>
              <a:rPr lang="el-GR" sz="2000" i="1" dirty="0">
                <a:latin typeface="Calibri" pitchFamily="34" charset="0"/>
                <a:ea typeface="Calibri" pitchFamily="34" charset="0"/>
                <a:cs typeface="Calibri" pitchFamily="34" charset="0"/>
              </a:rPr>
              <a:t>ολόκληρες</a:t>
            </a:r>
            <a:r>
              <a:rPr lang="el-GR" sz="2000" dirty="0">
                <a:latin typeface="Calibri" pitchFamily="34" charset="0"/>
                <a:ea typeface="Calibri" pitchFamily="34" charset="0"/>
                <a:cs typeface="Calibri" pitchFamily="34" charset="0"/>
              </a:rPr>
              <a:t> πλειάδες</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γραμμές) και όχι συγκεκριμένα γνωρίσματα.</a:t>
            </a:r>
          </a:p>
          <a:p>
            <a:pPr algn="just" eaLnBrk="0" hangingPunct="0"/>
            <a:endParaRPr lang="el-GR" sz="2000" dirty="0">
              <a:latin typeface="Calibri" pitchFamily="34" charset="0"/>
              <a:ea typeface="Calibri" pitchFamily="34" charset="0"/>
              <a:cs typeface="Calibri" pitchFamily="34" charset="0"/>
            </a:endParaRPr>
          </a:p>
          <a:p>
            <a:pPr algn="just" eaLnBrk="0" hangingPunct="0"/>
            <a:endParaRPr lang="en-US" sz="2000" dirty="0">
              <a:latin typeface="Calibri" pitchFamily="34" charset="0"/>
              <a:ea typeface="Calibri" pitchFamily="34" charset="0"/>
              <a:cs typeface="Calibri" pitchFamily="34" charset="0"/>
            </a:endParaRPr>
          </a:p>
          <a:p>
            <a:pPr algn="just" eaLnBrk="0" hangingPunct="0"/>
            <a:endParaRPr lang="el-GR" sz="2000" dirty="0">
              <a:latin typeface="Calibri" pitchFamily="34" charset="0"/>
              <a:ea typeface="Calibri" pitchFamily="34" charset="0"/>
              <a:cs typeface="Calibri" pitchFamily="34" charset="0"/>
            </a:endParaRPr>
          </a:p>
          <a:p>
            <a:pPr algn="just" eaLnBrk="0" hangingPunct="0"/>
            <a:r>
              <a:rPr lang="el-GR" sz="2000" dirty="0">
                <a:latin typeface="Calibri" pitchFamily="34" charset="0"/>
                <a:ea typeface="Calibri" pitchFamily="34" charset="0"/>
                <a:cs typeface="Calibri" pitchFamily="34" charset="0"/>
              </a:rPr>
              <a:t>Σβήνει όλες τις πλειάδες της R για τις οποίες ισχύει το P.</a:t>
            </a:r>
          </a:p>
        </p:txBody>
      </p:sp>
      <p:sp>
        <p:nvSpPr>
          <p:cNvPr id="31752" name="Text Box 5"/>
          <p:cNvSpPr txBox="1">
            <a:spLocks noChangeArrowheads="1"/>
          </p:cNvSpPr>
          <p:nvPr/>
        </p:nvSpPr>
        <p:spPr bwMode="auto">
          <a:xfrm>
            <a:off x="685800" y="4714119"/>
            <a:ext cx="7772400" cy="3968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Όταν λείπει το  </a:t>
            </a:r>
            <a:r>
              <a:rPr lang="en-US" sz="2000" b="1" dirty="0">
                <a:latin typeface="Calibri" pitchFamily="34" charset="0"/>
                <a:ea typeface="Calibri" pitchFamily="34" charset="0"/>
                <a:cs typeface="Calibri" pitchFamily="34" charset="0"/>
              </a:rPr>
              <a:t>WHERE </a:t>
            </a:r>
            <a:r>
              <a:rPr lang="el-GR" sz="2000" dirty="0">
                <a:latin typeface="Calibri" pitchFamily="34" charset="0"/>
                <a:ea typeface="Calibri" pitchFamily="34" charset="0"/>
                <a:cs typeface="Calibri" pitchFamily="34" charset="0"/>
              </a:rPr>
              <a:t>σβήνονται όλες οι πλειάδες μιας σχέσης.</a:t>
            </a:r>
          </a:p>
        </p:txBody>
      </p:sp>
      <p:sp>
        <p:nvSpPr>
          <p:cNvPr id="31753" name="Text Box 6"/>
          <p:cNvSpPr txBox="1">
            <a:spLocks noChangeArrowheads="1"/>
          </p:cNvSpPr>
          <p:nvPr/>
        </p:nvSpPr>
        <p:spPr bwMode="auto">
          <a:xfrm>
            <a:off x="2097702" y="2967335"/>
            <a:ext cx="4592027" cy="461665"/>
          </a:xfrm>
          <a:prstGeom prst="rect">
            <a:avLst/>
          </a:prstGeom>
          <a:solidFill>
            <a:schemeClr val="bg2"/>
          </a:solid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DELETE FROM </a:t>
            </a:r>
            <a:r>
              <a:rPr lang="el-GR" sz="2400" dirty="0">
                <a:solidFill>
                  <a:schemeClr val="tx2">
                    <a:lumMod val="50000"/>
                  </a:schemeClr>
                </a:solidFill>
                <a:latin typeface="Calibri" pitchFamily="34" charset="0"/>
                <a:ea typeface="Calibri" pitchFamily="34" charset="0"/>
                <a:cs typeface="Calibri" pitchFamily="34" charset="0"/>
              </a:rPr>
              <a:t>R </a:t>
            </a:r>
            <a:r>
              <a:rPr lang="en-US" sz="2400" b="1" dirty="0">
                <a:solidFill>
                  <a:schemeClr val="tx2">
                    <a:lumMod val="50000"/>
                  </a:schemeClr>
                </a:solidFill>
                <a:latin typeface="Calibri" pitchFamily="34" charset="0"/>
                <a:ea typeface="Calibri" pitchFamily="34" charset="0"/>
                <a:cs typeface="Calibri" pitchFamily="34" charset="0"/>
              </a:rPr>
              <a:t>WHERE</a:t>
            </a:r>
            <a:r>
              <a:rPr lang="el-GR" sz="2400" b="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 P</a:t>
            </a:r>
            <a:r>
              <a:rPr lang="en-US" sz="2400" dirty="0">
                <a:solidFill>
                  <a:schemeClr val="tx2">
                    <a:lumMod val="50000"/>
                  </a:schemeClr>
                </a:solidFill>
                <a:latin typeface="Calibri" pitchFamily="34" charset="0"/>
                <a:ea typeface="Calibri" pitchFamily="34" charset="0"/>
                <a:cs typeface="Calibri" pitchFamily="34" charset="0"/>
              </a:rPr>
              <a:t>;</a:t>
            </a:r>
            <a:endParaRPr lang="el-GR" sz="2400" b="1"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Footer Placeholder 3"/>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32772" name="Slide Number Placeholder 4"/>
          <p:cNvSpPr>
            <a:spLocks noGrp="1"/>
          </p:cNvSpPr>
          <p:nvPr>
            <p:ph type="sldNum" sz="quarter" idx="12"/>
          </p:nvPr>
        </p:nvSpPr>
        <p:spPr>
          <a:noFill/>
        </p:spPr>
        <p:txBody>
          <a:bodyPr/>
          <a:lstStyle/>
          <a:p>
            <a:fld id="{E1194240-24FA-46EE-985C-5BDE63228E7A}" type="slidenum">
              <a:rPr lang="el-GR" altLang="en-US" smtClean="0"/>
              <a:pPr/>
              <a:t>34</a:t>
            </a:fld>
            <a:endParaRPr lang="el-GR" altLang="en-US"/>
          </a:p>
        </p:txBody>
      </p:sp>
      <p:sp>
        <p:nvSpPr>
          <p:cNvPr id="32774" name="Text Box 3"/>
          <p:cNvSpPr txBox="1">
            <a:spLocks noChangeArrowheads="1"/>
          </p:cNvSpPr>
          <p:nvPr/>
        </p:nvSpPr>
        <p:spPr bwMode="auto">
          <a:xfrm>
            <a:off x="900113" y="2149475"/>
            <a:ext cx="6840537" cy="3477875"/>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Παραδείγματα</a:t>
            </a:r>
          </a:p>
          <a:p>
            <a:pPr eaLnBrk="0" hangingPunct="0"/>
            <a:endParaRPr lang="el-GR" sz="2000" dirty="0">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(1) Όλες οι ηθοποιοί με το όνομα </a:t>
            </a:r>
            <a:r>
              <a:rPr lang="en-US" sz="2000" dirty="0">
                <a:latin typeface="Calibri" pitchFamily="34" charset="0"/>
                <a:ea typeface="Calibri" pitchFamily="34" charset="0"/>
                <a:cs typeface="Calibri" pitchFamily="34" charset="0"/>
              </a:rPr>
              <a:t>Kidman</a:t>
            </a:r>
            <a:endParaRPr lang="el-GR" sz="2000" dirty="0">
              <a:latin typeface="Calibri" pitchFamily="34" charset="0"/>
              <a:ea typeface="Calibri" pitchFamily="34" charset="0"/>
              <a:cs typeface="Calibri" pitchFamily="34" charset="0"/>
            </a:endParaRPr>
          </a:p>
          <a:p>
            <a:pPr eaLnBrk="0" hangingPunct="0"/>
            <a:endParaRPr lang="el-GR" sz="2000" dirty="0">
              <a:solidFill>
                <a:schemeClr val="tx2">
                  <a:lumMod val="75000"/>
                </a:schemeClr>
              </a:solidFill>
              <a:latin typeface="Calibri" pitchFamily="34" charset="0"/>
              <a:ea typeface="Calibri" pitchFamily="34" charset="0"/>
              <a:cs typeface="Calibri" pitchFamily="34" charset="0"/>
            </a:endParaRP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DELETE FROM </a:t>
            </a:r>
            <a:r>
              <a:rPr lang="el-GR" sz="2000" dirty="0">
                <a:latin typeface="Calibri" pitchFamily="34" charset="0"/>
                <a:ea typeface="Calibri" pitchFamily="34" charset="0"/>
                <a:cs typeface="Calibri" pitchFamily="34" charset="0"/>
              </a:rPr>
              <a:t>Ηθοποιός</a:t>
            </a:r>
          </a:p>
          <a:p>
            <a:pPr eaLnBrk="0" hangingPunct="0"/>
            <a:r>
              <a:rPr lang="en-US" sz="2000" b="1" dirty="0">
                <a:solidFill>
                  <a:schemeClr val="accent6">
                    <a:lumMod val="75000"/>
                  </a:schemeClr>
                </a:solidFill>
                <a:latin typeface="Calibri" pitchFamily="34" charset="0"/>
                <a:ea typeface="Calibri" pitchFamily="34" charset="0"/>
                <a:cs typeface="Calibri" pitchFamily="34" charset="0"/>
              </a:rPr>
              <a:t>WHERE</a:t>
            </a:r>
            <a:r>
              <a:rPr lang="el-GR" sz="2000" b="1" dirty="0">
                <a:solidFill>
                  <a:schemeClr val="tx2">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Όνομα </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Kidman’;</a:t>
            </a:r>
          </a:p>
          <a:p>
            <a:pPr eaLnBrk="0" hangingPunct="0"/>
            <a:endParaRPr lang="en-US" sz="2000" dirty="0">
              <a:solidFill>
                <a:schemeClr val="tx2">
                  <a:lumMod val="75000"/>
                </a:schemeClr>
              </a:solidFill>
              <a:latin typeface="Calibri" pitchFamily="34" charset="0"/>
              <a:ea typeface="Calibri" pitchFamily="34" charset="0"/>
              <a:cs typeface="Calibri" pitchFamily="34" charset="0"/>
            </a:endParaRPr>
          </a:p>
          <a:p>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2) Όλες τις ταινίες που έχουν γυριστεί πριν το 1950</a:t>
            </a:r>
            <a:endParaRPr lang="en-US" sz="2000" dirty="0">
              <a:latin typeface="Calibri" pitchFamily="34" charset="0"/>
              <a:ea typeface="Calibri" pitchFamily="34" charset="0"/>
              <a:cs typeface="Calibri" pitchFamily="34" charset="0"/>
            </a:endParaRPr>
          </a:p>
          <a:p>
            <a:endParaRPr lang="el-GR" sz="2000" dirty="0">
              <a:solidFill>
                <a:schemeClr val="tx2">
                  <a:lumMod val="75000"/>
                </a:schemeClr>
              </a:solidFill>
              <a:latin typeface="Calibri" pitchFamily="34" charset="0"/>
              <a:ea typeface="Calibri" pitchFamily="34" charset="0"/>
              <a:cs typeface="Calibri" pitchFamily="34" charset="0"/>
            </a:endParaRPr>
          </a:p>
          <a:p>
            <a:r>
              <a:rPr lang="en-US" sz="2000" b="1" dirty="0">
                <a:solidFill>
                  <a:schemeClr val="accent6">
                    <a:lumMod val="75000"/>
                  </a:schemeClr>
                </a:solidFill>
                <a:latin typeface="Calibri" pitchFamily="34" charset="0"/>
                <a:ea typeface="Calibri" pitchFamily="34" charset="0"/>
                <a:cs typeface="Calibri" pitchFamily="34" charset="0"/>
              </a:rPr>
              <a:t>DELETE FROM </a:t>
            </a:r>
            <a:r>
              <a:rPr lang="el-GR" sz="2000" dirty="0">
                <a:latin typeface="Calibri" pitchFamily="34" charset="0"/>
                <a:ea typeface="Calibri" pitchFamily="34" charset="0"/>
                <a:cs typeface="Calibri" pitchFamily="34" charset="0"/>
              </a:rPr>
              <a:t>Ταινία</a:t>
            </a:r>
          </a:p>
          <a:p>
            <a:r>
              <a:rPr lang="en-US" sz="2000" b="1" dirty="0">
                <a:solidFill>
                  <a:schemeClr val="accent6">
                    <a:lumMod val="75000"/>
                  </a:schemeClr>
                </a:solidFill>
                <a:latin typeface="Calibri" pitchFamily="34" charset="0"/>
                <a:ea typeface="Calibri" pitchFamily="34" charset="0"/>
                <a:cs typeface="Calibri" pitchFamily="34" charset="0"/>
              </a:rPr>
              <a:t>WHERE</a:t>
            </a:r>
            <a:r>
              <a:rPr lang="el-GR" sz="2000" dirty="0">
                <a:solidFill>
                  <a:schemeClr val="tx2">
                    <a:lumMod val="75000"/>
                  </a:schemeClr>
                </a:solidFill>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Έτος &lt; 1950</a:t>
            </a:r>
            <a:r>
              <a:rPr lang="en-US" sz="2000" dirty="0">
                <a:latin typeface="Calibri" pitchFamily="34" charset="0"/>
                <a:ea typeface="Calibri" pitchFamily="34" charset="0"/>
                <a:cs typeface="Calibri" pitchFamily="34" charset="0"/>
              </a:rPr>
              <a:t>;</a:t>
            </a:r>
            <a:endParaRPr lang="el-GR" sz="2000" dirty="0">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3796" name="Slide Number Placeholder 4"/>
          <p:cNvSpPr>
            <a:spLocks noGrp="1"/>
          </p:cNvSpPr>
          <p:nvPr>
            <p:ph type="sldNum" sz="quarter" idx="12"/>
          </p:nvPr>
        </p:nvSpPr>
        <p:spPr>
          <a:noFill/>
        </p:spPr>
        <p:txBody>
          <a:bodyPr/>
          <a:lstStyle/>
          <a:p>
            <a:fld id="{1EA56742-4E05-4888-BDBC-DF9389AED1C8}" type="slidenum">
              <a:rPr lang="el-GR" altLang="en-US" smtClean="0"/>
              <a:pPr/>
              <a:t>35</a:t>
            </a:fld>
            <a:endParaRPr lang="el-GR" altLang="en-US"/>
          </a:p>
        </p:txBody>
      </p:sp>
      <p:sp>
        <p:nvSpPr>
          <p:cNvPr id="33798" name="Text Box 3"/>
          <p:cNvSpPr txBox="1">
            <a:spLocks noChangeArrowheads="1"/>
          </p:cNvSpPr>
          <p:nvPr/>
        </p:nvSpPr>
        <p:spPr bwMode="auto">
          <a:xfrm>
            <a:off x="395288" y="4005263"/>
            <a:ext cx="8424862" cy="1015663"/>
          </a:xfrm>
          <a:prstGeom prst="rect">
            <a:avLst/>
          </a:prstGeom>
          <a:noFill/>
          <a:ln w="9525">
            <a:noFill/>
            <a:miter lim="800000"/>
            <a:headEnd/>
            <a:tailEnd/>
          </a:ln>
        </p:spPr>
        <p:txBody>
          <a:bodyPr>
            <a:spAutoFit/>
          </a:bodyPr>
          <a:lstStyle/>
          <a:p>
            <a:pPr algn="just" eaLnBrk="0" hangingPunct="0">
              <a:buFont typeface="Wingdings" pitchFamily="2" charset="2"/>
              <a:buChar char="§"/>
            </a:pPr>
            <a:endParaRPr lang="el-GR" sz="2000" dirty="0">
              <a:latin typeface="Calibri" pitchFamily="34" charset="0"/>
              <a:ea typeface="Calibri" pitchFamily="34" charset="0"/>
              <a:cs typeface="Calibri" pitchFamily="34" charset="0"/>
            </a:endParaRPr>
          </a:p>
          <a:p>
            <a:pPr algn="just" eaLnBrk="0" hangingPunct="0">
              <a:buFont typeface="Wingdings" pitchFamily="2" charset="2"/>
              <a:buChar char="§"/>
            </a:pPr>
            <a:r>
              <a:rPr lang="el-GR" sz="2000" dirty="0">
                <a:latin typeface="Calibri" pitchFamily="34" charset="0"/>
                <a:ea typeface="Calibri" pitchFamily="34" charset="0"/>
                <a:cs typeface="Calibri" pitchFamily="34" charset="0"/>
              </a:rPr>
              <a:t> Πρώτα, υπολογίζεται η συνθήκη του </a:t>
            </a:r>
            <a:r>
              <a:rPr lang="en-US" sz="2000" b="1" dirty="0">
                <a:latin typeface="Calibri" pitchFamily="34" charset="0"/>
                <a:ea typeface="Calibri" pitchFamily="34" charset="0"/>
                <a:cs typeface="Calibri" pitchFamily="34" charset="0"/>
              </a:rPr>
              <a:t>where</a:t>
            </a:r>
            <a:r>
              <a:rPr lang="en-US" sz="2000" dirty="0">
                <a:latin typeface="Calibri" pitchFamily="34" charset="0"/>
                <a:ea typeface="Calibri" pitchFamily="34" charset="0"/>
                <a:cs typeface="Calibri" pitchFamily="34" charset="0"/>
              </a:rPr>
              <a:t> </a:t>
            </a:r>
            <a:r>
              <a:rPr lang="el-GR" sz="2000" dirty="0">
                <a:latin typeface="Calibri" pitchFamily="34" charset="0"/>
                <a:ea typeface="Calibri" pitchFamily="34" charset="0"/>
                <a:cs typeface="Calibri" pitchFamily="34" charset="0"/>
              </a:rPr>
              <a:t>και μετά διαγράφονται οι πλειάδες που ικανοποιούν τη συνθήκη</a:t>
            </a:r>
          </a:p>
        </p:txBody>
      </p:sp>
      <p:sp>
        <p:nvSpPr>
          <p:cNvPr id="33799" name="Text Box 5"/>
          <p:cNvSpPr txBox="1">
            <a:spLocks noChangeArrowheads="1"/>
          </p:cNvSpPr>
          <p:nvPr/>
        </p:nvSpPr>
        <p:spPr bwMode="auto">
          <a:xfrm>
            <a:off x="2678113" y="1552575"/>
            <a:ext cx="3657600" cy="523220"/>
          </a:xfrm>
          <a:prstGeom prst="rect">
            <a:avLst/>
          </a:prstGeom>
          <a:noFill/>
          <a:ln w="9525">
            <a:noFill/>
            <a:miter lim="800000"/>
            <a:headEnd/>
            <a:tailEnd/>
          </a:ln>
        </p:spPr>
        <p:txBody>
          <a:bodyPr>
            <a:spAutoFit/>
          </a:bodyPr>
          <a:lstStyle/>
          <a:p>
            <a:pPr eaLnBrk="0" hangingPunct="0">
              <a:spcBef>
                <a:spcPct val="50000"/>
              </a:spcBef>
            </a:pPr>
            <a:r>
              <a:rPr lang="el-GR" sz="2800">
                <a:solidFill>
                  <a:schemeClr val="accent6">
                    <a:lumMod val="75000"/>
                  </a:schemeClr>
                </a:solidFill>
                <a:latin typeface="Calibri" pitchFamily="34" charset="0"/>
                <a:ea typeface="Calibri" pitchFamily="34" charset="0"/>
                <a:cs typeface="Calibri" pitchFamily="34" charset="0"/>
              </a:rPr>
              <a:t>Συνθήκη του </a:t>
            </a:r>
            <a:r>
              <a:rPr lang="en-US" sz="2800">
                <a:solidFill>
                  <a:schemeClr val="accent6">
                    <a:lumMod val="75000"/>
                  </a:schemeClr>
                </a:solidFill>
                <a:latin typeface="Calibri" pitchFamily="34" charset="0"/>
                <a:ea typeface="Calibri" pitchFamily="34" charset="0"/>
                <a:cs typeface="Calibri" pitchFamily="34" charset="0"/>
              </a:rPr>
              <a:t>where</a:t>
            </a:r>
            <a:endParaRPr lang="el-GR" sz="2800">
              <a:solidFill>
                <a:schemeClr val="accent6">
                  <a:lumMod val="75000"/>
                </a:schemeClr>
              </a:solidFill>
              <a:latin typeface="Calibri" pitchFamily="34" charset="0"/>
              <a:ea typeface="Calibri" pitchFamily="34" charset="0"/>
              <a:cs typeface="Calibri" pitchFamily="34" charset="0"/>
            </a:endParaRPr>
          </a:p>
        </p:txBody>
      </p:sp>
      <p:sp>
        <p:nvSpPr>
          <p:cNvPr id="33800" name="Text Box 6"/>
          <p:cNvSpPr txBox="1">
            <a:spLocks noChangeArrowheads="1"/>
          </p:cNvSpPr>
          <p:nvPr/>
        </p:nvSpPr>
        <p:spPr bwMode="auto">
          <a:xfrm>
            <a:off x="468313" y="2492375"/>
            <a:ext cx="8077200" cy="1323439"/>
          </a:xfrm>
          <a:prstGeom prst="rect">
            <a:avLst/>
          </a:prstGeom>
          <a:noFill/>
          <a:ln w="9525">
            <a:noFill/>
            <a:miter lim="800000"/>
            <a:headEnd/>
            <a:tailEnd/>
          </a:ln>
        </p:spPr>
        <p:txBody>
          <a:bodyPr>
            <a:spAutoFit/>
          </a:bodyPr>
          <a:lstStyle/>
          <a:p>
            <a:pPr eaLnBrk="0" hangingPunct="0"/>
            <a:r>
              <a:rPr lang="el-GR" sz="2000" dirty="0">
                <a:latin typeface="Calibri" pitchFamily="34" charset="0"/>
                <a:ea typeface="Calibri" pitchFamily="34" charset="0"/>
                <a:cs typeface="Calibri" pitchFamily="34" charset="0"/>
              </a:rPr>
              <a:t>&lt;</a:t>
            </a:r>
            <a:r>
              <a:rPr lang="el-GR" sz="2000" dirty="0" err="1">
                <a:latin typeface="Calibri" pitchFamily="34" charset="0"/>
                <a:ea typeface="Calibri" pitchFamily="34" charset="0"/>
                <a:cs typeface="Calibri" pitchFamily="34" charset="0"/>
              </a:rPr>
              <a:t>Όνομα_Γνωρίσματος</a:t>
            </a:r>
            <a:r>
              <a:rPr lang="el-GR" sz="2000" dirty="0">
                <a:latin typeface="Calibri" pitchFamily="34" charset="0"/>
                <a:ea typeface="Calibri" pitchFamily="34" charset="0"/>
                <a:cs typeface="Calibri" pitchFamily="34" charset="0"/>
              </a:rPr>
              <a:t>&gt;  &lt;τελεστής&gt; &lt;‘</a:t>
            </a:r>
            <a:r>
              <a:rPr lang="el-GR" sz="2000" dirty="0" err="1">
                <a:latin typeface="Calibri" pitchFamily="34" charset="0"/>
                <a:ea typeface="Calibri" pitchFamily="34" charset="0"/>
                <a:cs typeface="Calibri" pitchFamily="34" charset="0"/>
              </a:rPr>
              <a:t>Ονομα_Γνωρίσματος</a:t>
            </a:r>
            <a:r>
              <a:rPr lang="el-GR" sz="2000" dirty="0">
                <a:latin typeface="Calibri" pitchFamily="34" charset="0"/>
                <a:ea typeface="Calibri" pitchFamily="34" charset="0"/>
                <a:cs typeface="Calibri" pitchFamily="34" charset="0"/>
              </a:rPr>
              <a:t>&gt; ή &lt;Τιμή&gt;</a:t>
            </a:r>
          </a:p>
          <a:p>
            <a:pPr eaLnBrk="0" hangingPunct="0"/>
            <a:endParaRPr lang="el-GR" sz="2000" dirty="0">
              <a:latin typeface="Calibri" pitchFamily="34" charset="0"/>
              <a:ea typeface="Calibri" pitchFamily="34" charset="0"/>
              <a:cs typeface="Calibri" pitchFamily="34" charset="0"/>
            </a:endParaRPr>
          </a:p>
          <a:p>
            <a:pPr eaLnBrk="0" hangingPunct="0"/>
            <a:r>
              <a:rPr lang="el-GR" sz="2000" dirty="0">
                <a:latin typeface="Calibri" pitchFamily="34" charset="0"/>
                <a:ea typeface="Calibri" pitchFamily="34" charset="0"/>
                <a:cs typeface="Calibri" pitchFamily="34" charset="0"/>
              </a:rPr>
              <a:t>Τελεστές σύγκρισης: </a:t>
            </a:r>
            <a:r>
              <a:rPr lang="el-GR" sz="2000" b="1" dirty="0">
                <a:latin typeface="Calibri" pitchFamily="34" charset="0"/>
                <a:ea typeface="Calibri" pitchFamily="34" charset="0"/>
                <a:cs typeface="Calibri" pitchFamily="34" charset="0"/>
              </a:rPr>
              <a:t>&lt;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&lt;=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&gt;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&gt;=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 </a:t>
            </a:r>
            <a:r>
              <a:rPr lang="el-GR" sz="2000" b="1" dirty="0">
                <a:latin typeface="Calibri" pitchFamily="34" charset="0"/>
                <a:ea typeface="Calibri" pitchFamily="34" charset="0"/>
                <a:cs typeface="Calibri" pitchFamily="34" charset="0"/>
              </a:rPr>
              <a:t>&lt;&gt;</a:t>
            </a:r>
            <a:r>
              <a:rPr lang="el-GR" sz="2000" dirty="0">
                <a:latin typeface="Calibri" pitchFamily="34" charset="0"/>
                <a:ea typeface="Calibri" pitchFamily="34" charset="0"/>
                <a:cs typeface="Calibri" pitchFamily="34" charset="0"/>
              </a:rPr>
              <a:t>, κλπ</a:t>
            </a:r>
          </a:p>
          <a:p>
            <a:pPr eaLnBrk="0" hangingPunct="0"/>
            <a:r>
              <a:rPr lang="el-GR" sz="2000" dirty="0">
                <a:latin typeface="Calibri" pitchFamily="34" charset="0"/>
                <a:ea typeface="Calibri" pitchFamily="34" charset="0"/>
                <a:cs typeface="Calibri" pitchFamily="34" charset="0"/>
              </a:rPr>
              <a:t>Λογικοί τελεστές: </a:t>
            </a:r>
            <a:r>
              <a:rPr lang="el-GR" sz="2000" b="1" dirty="0" err="1">
                <a:latin typeface="Calibri" pitchFamily="34" charset="0"/>
                <a:ea typeface="Calibri" pitchFamily="34" charset="0"/>
                <a:cs typeface="Calibri" pitchFamily="34" charset="0"/>
              </a:rPr>
              <a:t>and</a:t>
            </a:r>
            <a:r>
              <a:rPr lang="el-GR" sz="2000" dirty="0">
                <a:latin typeface="Calibri" pitchFamily="34" charset="0"/>
                <a:ea typeface="Calibri" pitchFamily="34" charset="0"/>
                <a:cs typeface="Calibri" pitchFamily="34" charset="0"/>
              </a:rPr>
              <a:t>, </a:t>
            </a:r>
            <a:r>
              <a:rPr lang="el-GR" sz="2000" b="1" dirty="0" err="1">
                <a:latin typeface="Calibri" pitchFamily="34" charset="0"/>
                <a:ea typeface="Calibri" pitchFamily="34" charset="0"/>
                <a:cs typeface="Calibri" pitchFamily="34" charset="0"/>
              </a:rPr>
              <a:t>or</a:t>
            </a:r>
            <a:r>
              <a:rPr lang="el-GR" sz="2000" dirty="0">
                <a:latin typeface="Calibri" pitchFamily="34" charset="0"/>
                <a:ea typeface="Calibri" pitchFamily="34" charset="0"/>
                <a:cs typeface="Calibri" pitchFamily="34" charset="0"/>
              </a:rPr>
              <a:t>, </a:t>
            </a:r>
            <a:r>
              <a:rPr lang="el-GR" sz="2000" b="1" dirty="0" err="1">
                <a:latin typeface="Calibri" pitchFamily="34" charset="0"/>
                <a:ea typeface="Calibri" pitchFamily="34" charset="0"/>
                <a:cs typeface="Calibri" pitchFamily="34" charset="0"/>
              </a:rPr>
              <a:t>not</a:t>
            </a:r>
            <a:endParaRPr lang="el-GR" sz="2000" dirty="0">
              <a:latin typeface="Calibri" pitchFamily="34" charset="0"/>
              <a:ea typeface="Calibri" pitchFamily="34" charset="0"/>
              <a:cs typeface="Calibri" pitchFamily="34" charset="0"/>
            </a:endParaRP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4820" name="Slide Number Placeholder 4"/>
          <p:cNvSpPr>
            <a:spLocks noGrp="1"/>
          </p:cNvSpPr>
          <p:nvPr>
            <p:ph type="sldNum" sz="quarter" idx="12"/>
          </p:nvPr>
        </p:nvSpPr>
        <p:spPr>
          <a:noFill/>
        </p:spPr>
        <p:txBody>
          <a:bodyPr/>
          <a:lstStyle/>
          <a:p>
            <a:fld id="{6822F6C9-5EC2-4282-B7D8-F9C3DB657F5C}" type="slidenum">
              <a:rPr lang="el-GR" altLang="en-US" smtClean="0"/>
              <a:pPr/>
              <a:t>36</a:t>
            </a:fld>
            <a:endParaRPr lang="el-GR" altLang="en-US"/>
          </a:p>
        </p:txBody>
      </p:sp>
      <p:sp>
        <p:nvSpPr>
          <p:cNvPr id="34822" name="Text Box 3"/>
          <p:cNvSpPr txBox="1">
            <a:spLocks noChangeArrowheads="1"/>
          </p:cNvSpPr>
          <p:nvPr/>
        </p:nvSpPr>
        <p:spPr bwMode="auto">
          <a:xfrm>
            <a:off x="539750" y="2924175"/>
            <a:ext cx="8077200" cy="1006475"/>
          </a:xfrm>
          <a:prstGeom prst="rect">
            <a:avLst/>
          </a:prstGeom>
          <a:noFill/>
          <a:ln w="9525">
            <a:noFill/>
            <a:miter lim="800000"/>
            <a:headEnd/>
            <a:tailEnd/>
          </a:ln>
        </p:spPr>
        <p:txBody>
          <a:bodyPr>
            <a:spAutoFit/>
          </a:bodyPr>
          <a:lstStyle/>
          <a:p>
            <a:pPr algn="just" eaLnBrk="0" hangingPunct="0">
              <a:spcBef>
                <a:spcPct val="50000"/>
              </a:spcBef>
            </a:pPr>
            <a:r>
              <a:rPr lang="el-GR" sz="20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το αποτέλεσμα  μια διαγραφής;</a:t>
            </a:r>
            <a:endParaRPr lang="el-GR" sz="2000" b="1" i="1" dirty="0">
              <a:latin typeface="Calibri" pitchFamily="34" charset="0"/>
              <a:ea typeface="Calibri" pitchFamily="34" charset="0"/>
              <a:cs typeface="Calibri" pitchFamily="34" charset="0"/>
            </a:endParaRPr>
          </a:p>
        </p:txBody>
      </p:sp>
      <p:sp>
        <p:nvSpPr>
          <p:cNvPr id="8"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5844" name="Slide Number Placeholder 4"/>
          <p:cNvSpPr>
            <a:spLocks noGrp="1"/>
          </p:cNvSpPr>
          <p:nvPr>
            <p:ph type="sldNum" sz="quarter" idx="12"/>
          </p:nvPr>
        </p:nvSpPr>
        <p:spPr>
          <a:noFill/>
        </p:spPr>
        <p:txBody>
          <a:bodyPr/>
          <a:lstStyle/>
          <a:p>
            <a:fld id="{E4CFD735-0F41-49F0-82E0-ED2A98B00ABD}" type="slidenum">
              <a:rPr lang="el-GR" altLang="en-US" smtClean="0"/>
              <a:pPr/>
              <a:t>37</a:t>
            </a:fld>
            <a:endParaRPr lang="el-GR" altLang="en-US"/>
          </a:p>
        </p:txBody>
      </p:sp>
      <p:sp>
        <p:nvSpPr>
          <p:cNvPr id="35846" name="Rectangle 3"/>
          <p:cNvSpPr>
            <a:spLocks noChangeArrowheads="1"/>
          </p:cNvSpPr>
          <p:nvPr/>
        </p:nvSpPr>
        <p:spPr bwMode="auto">
          <a:xfrm>
            <a:off x="827088" y="3284538"/>
            <a:ext cx="6985000" cy="1826141"/>
          </a:xfrm>
          <a:prstGeom prst="rect">
            <a:avLst/>
          </a:prstGeom>
          <a:noFill/>
          <a:ln w="9525">
            <a:noFill/>
            <a:miter lim="800000"/>
            <a:headEnd/>
            <a:tailEnd/>
          </a:ln>
        </p:spPr>
        <p:txBody>
          <a:bodyPr>
            <a:spAutoFit/>
          </a:bodyPr>
          <a:lstStyle/>
          <a:p>
            <a:pPr algn="just" eaLnBrk="0" hangingPunct="0">
              <a:spcBef>
                <a:spcPts val="500"/>
              </a:spcBef>
              <a:spcAft>
                <a:spcPts val="500"/>
              </a:spcAft>
            </a:pPr>
            <a:r>
              <a:rPr lang="el-GR" sz="2400" i="1" dirty="0">
                <a:latin typeface="Calibri" pitchFamily="34" charset="0"/>
                <a:ea typeface="Calibri" pitchFamily="34" charset="0"/>
                <a:cs typeface="Calibri" pitchFamily="34" charset="0"/>
              </a:rPr>
              <a:t>Παράδειγμα: διαγραφή της ταινίας </a:t>
            </a:r>
            <a:r>
              <a:rPr lang="en-US" sz="2400" i="1" dirty="0">
                <a:latin typeface="Calibri" pitchFamily="34" charset="0"/>
                <a:ea typeface="Calibri" pitchFamily="34" charset="0"/>
                <a:cs typeface="Calibri" pitchFamily="34" charset="0"/>
              </a:rPr>
              <a:t>“The Big Blue”</a:t>
            </a:r>
            <a:r>
              <a:rPr lang="el-GR" sz="2400" i="1" dirty="0">
                <a:latin typeface="Calibri" pitchFamily="34" charset="0"/>
                <a:ea typeface="Calibri" pitchFamily="34" charset="0"/>
                <a:cs typeface="Calibri" pitchFamily="34" charset="0"/>
              </a:rPr>
              <a:t> που γυρίστηκε το 1988</a:t>
            </a:r>
            <a:endParaRPr lang="en-US" sz="2400" b="1" dirty="0">
              <a:latin typeface="Calibri" pitchFamily="34" charset="0"/>
              <a:ea typeface="Calibri" pitchFamily="34" charset="0"/>
              <a:cs typeface="Calibri" pitchFamily="34" charset="0"/>
            </a:endParaRPr>
          </a:p>
          <a:p>
            <a:pPr algn="just" eaLnBrk="0" hangingPunct="0">
              <a:spcBef>
                <a:spcPts val="500"/>
              </a:spcBef>
              <a:spcAft>
                <a:spcPts val="500"/>
              </a:spcAft>
            </a:pPr>
            <a:r>
              <a:rPr lang="en-US" sz="2400" b="1" dirty="0">
                <a:latin typeface="Calibri" pitchFamily="34" charset="0"/>
                <a:ea typeface="Calibri" pitchFamily="34" charset="0"/>
                <a:cs typeface="Calibri" pitchFamily="34" charset="0"/>
              </a:rPr>
              <a:t>DELETE FROM </a:t>
            </a:r>
            <a:r>
              <a:rPr lang="el-GR" sz="2400" dirty="0">
                <a:latin typeface="Calibri" pitchFamily="34" charset="0"/>
                <a:ea typeface="Calibri" pitchFamily="34" charset="0"/>
                <a:cs typeface="Calibri" pitchFamily="34" charset="0"/>
              </a:rPr>
              <a:t>Ταινία </a:t>
            </a:r>
          </a:p>
          <a:p>
            <a:pPr eaLnBrk="0" hangingPunct="0">
              <a:spcBef>
                <a:spcPts val="500"/>
              </a:spcBef>
              <a:spcAft>
                <a:spcPts val="500"/>
              </a:spcAft>
            </a:pPr>
            <a:r>
              <a:rPr lang="en-US" sz="2400" b="1" dirty="0">
                <a:latin typeface="Calibri" pitchFamily="34" charset="0"/>
                <a:ea typeface="Calibri" pitchFamily="34" charset="0"/>
                <a:cs typeface="Calibri" pitchFamily="34" charset="0"/>
              </a:rPr>
              <a:t>WHERE </a:t>
            </a:r>
            <a:r>
              <a:rPr lang="el-GR" sz="2400" dirty="0">
                <a:latin typeface="Calibri" pitchFamily="34" charset="0"/>
                <a:ea typeface="Calibri" pitchFamily="34" charset="0"/>
                <a:cs typeface="Calibri" pitchFamily="34" charset="0"/>
              </a:rPr>
              <a:t>Τίτλος = ‘</a:t>
            </a:r>
            <a:r>
              <a:rPr lang="en-US" sz="2400" dirty="0">
                <a:latin typeface="Calibri" pitchFamily="34" charset="0"/>
                <a:ea typeface="Calibri" pitchFamily="34" charset="0"/>
                <a:cs typeface="Calibri" pitchFamily="34" charset="0"/>
              </a:rPr>
              <a:t>The Big Blue’</a:t>
            </a:r>
            <a:r>
              <a:rPr lang="el-GR" sz="2400"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AND</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Έτος = 1988</a:t>
            </a:r>
            <a:r>
              <a:rPr lang="en-US" sz="2400" dirty="0">
                <a:latin typeface="Calibri" pitchFamily="34" charset="0"/>
                <a:ea typeface="Calibri" pitchFamily="34" charset="0"/>
                <a:cs typeface="Calibri" pitchFamily="34" charset="0"/>
              </a:rPr>
              <a:t>;</a:t>
            </a:r>
            <a:endParaRPr lang="el-GR" sz="2400" dirty="0">
              <a:latin typeface="Calibri" pitchFamily="34" charset="0"/>
              <a:ea typeface="Calibri" pitchFamily="34" charset="0"/>
              <a:cs typeface="Calibri" pitchFamily="34" charset="0"/>
            </a:endParaRPr>
          </a:p>
        </p:txBody>
      </p:sp>
      <p:sp>
        <p:nvSpPr>
          <p:cNvPr id="35847" name="Text Box 4"/>
          <p:cNvSpPr txBox="1">
            <a:spLocks noChangeArrowheads="1"/>
          </p:cNvSpPr>
          <p:nvPr/>
        </p:nvSpPr>
        <p:spPr bwMode="auto">
          <a:xfrm>
            <a:off x="1547813" y="1916113"/>
            <a:ext cx="4321175" cy="762000"/>
          </a:xfrm>
          <a:prstGeom prst="rect">
            <a:avLst/>
          </a:prstGeom>
          <a:noFill/>
          <a:ln w="9525">
            <a:solidFill>
              <a:schemeClr val="tx1"/>
            </a:solidFill>
            <a:miter lim="800000"/>
            <a:headEnd/>
            <a:tailEnd/>
          </a:ln>
        </p:spPr>
        <p:txBody>
          <a:bodyPr>
            <a:spAutoFit/>
          </a:bodyPr>
          <a:lstStyle/>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Ταινία (</a:t>
            </a:r>
            <a:r>
              <a:rPr lang="el-GR" sz="1400" u="sng">
                <a:solidFill>
                  <a:schemeClr val="tx2">
                    <a:lumMod val="50000"/>
                  </a:schemeClr>
                </a:solidFill>
                <a:latin typeface="Calibri" pitchFamily="34" charset="0"/>
                <a:ea typeface="Calibri" pitchFamily="34" charset="0"/>
                <a:cs typeface="Calibri" pitchFamily="34" charset="0"/>
              </a:rPr>
              <a:t>Τίτλος</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Έτος</a:t>
            </a:r>
            <a:r>
              <a:rPr lang="el-GR" sz="1400">
                <a:solidFill>
                  <a:schemeClr val="tx2">
                    <a:lumMod val="50000"/>
                  </a:schemeClr>
                </a:solidFill>
                <a:latin typeface="Calibri" pitchFamily="34" charset="0"/>
                <a:ea typeface="Calibri" pitchFamily="34" charset="0"/>
                <a:cs typeface="Calibri" pitchFamily="34" charset="0"/>
              </a:rPr>
              <a:t>, Διάρκεια, Είδος)   </a:t>
            </a:r>
          </a:p>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Παίζει(</a:t>
            </a:r>
            <a:r>
              <a:rPr lang="el-GR" sz="1400" u="sng">
                <a:solidFill>
                  <a:schemeClr val="tx2">
                    <a:lumMod val="50000"/>
                  </a:schemeClr>
                </a:solidFill>
                <a:latin typeface="Calibri" pitchFamily="34" charset="0"/>
                <a:ea typeface="Calibri" pitchFamily="34" charset="0"/>
                <a:cs typeface="Calibri" pitchFamily="34" charset="0"/>
              </a:rPr>
              <a:t>Όνομα</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Τίτλος</a:t>
            </a:r>
            <a:r>
              <a:rPr lang="el-GR" sz="1400">
                <a:solidFill>
                  <a:schemeClr val="tx2">
                    <a:lumMod val="50000"/>
                  </a:schemeClr>
                </a:solidFill>
                <a:latin typeface="Calibri" pitchFamily="34" charset="0"/>
                <a:ea typeface="Calibri" pitchFamily="34" charset="0"/>
                <a:cs typeface="Calibri" pitchFamily="34" charset="0"/>
              </a:rPr>
              <a:t>, </a:t>
            </a:r>
            <a:r>
              <a:rPr lang="el-GR" sz="1400" u="sng">
                <a:solidFill>
                  <a:schemeClr val="tx2">
                    <a:lumMod val="50000"/>
                  </a:schemeClr>
                </a:solidFill>
                <a:latin typeface="Calibri" pitchFamily="34" charset="0"/>
                <a:ea typeface="Calibri" pitchFamily="34" charset="0"/>
                <a:cs typeface="Calibri" pitchFamily="34" charset="0"/>
              </a:rPr>
              <a:t>Έτος</a:t>
            </a:r>
            <a:r>
              <a:rPr lang="el-GR" sz="1400">
                <a:solidFill>
                  <a:schemeClr val="tx2">
                    <a:lumMod val="50000"/>
                  </a:schemeClr>
                </a:solidFill>
                <a:latin typeface="Calibri" pitchFamily="34" charset="0"/>
                <a:ea typeface="Calibri" pitchFamily="34" charset="0"/>
                <a:cs typeface="Calibri" pitchFamily="34" charset="0"/>
              </a:rPr>
              <a:t>)</a:t>
            </a:r>
          </a:p>
          <a:p>
            <a:pPr eaLnBrk="0" hangingPunct="0">
              <a:lnSpc>
                <a:spcPct val="70000"/>
              </a:lnSpc>
              <a:spcBef>
                <a:spcPct val="50000"/>
              </a:spcBef>
            </a:pPr>
            <a:r>
              <a:rPr lang="el-GR" sz="1400">
                <a:solidFill>
                  <a:schemeClr val="tx2">
                    <a:lumMod val="50000"/>
                  </a:schemeClr>
                </a:solidFill>
                <a:latin typeface="Calibri" pitchFamily="34" charset="0"/>
                <a:ea typeface="Calibri" pitchFamily="34" charset="0"/>
                <a:cs typeface="Calibri" pitchFamily="34" charset="0"/>
              </a:rPr>
              <a:t>Ηθοποιός(</a:t>
            </a:r>
            <a:r>
              <a:rPr lang="el-GR" sz="1400" u="sng">
                <a:solidFill>
                  <a:schemeClr val="tx2">
                    <a:lumMod val="50000"/>
                  </a:schemeClr>
                </a:solidFill>
                <a:latin typeface="Calibri" pitchFamily="34" charset="0"/>
                <a:ea typeface="Calibri" pitchFamily="34" charset="0"/>
                <a:cs typeface="Calibri" pitchFamily="34" charset="0"/>
              </a:rPr>
              <a:t>Όνομα</a:t>
            </a:r>
            <a:r>
              <a:rPr lang="el-GR" sz="1400">
                <a:solidFill>
                  <a:schemeClr val="tx2">
                    <a:lumMod val="50000"/>
                  </a:schemeClr>
                </a:solidFill>
                <a:latin typeface="Calibri" pitchFamily="34" charset="0"/>
                <a:ea typeface="Calibri" pitchFamily="34" charset="0"/>
                <a:cs typeface="Calibri" pitchFamily="34" charset="0"/>
              </a:rPr>
              <a:t>, Διεύθυνση, Έτος-Γέννησης) </a:t>
            </a:r>
          </a:p>
        </p:txBody>
      </p:sp>
      <p:sp>
        <p:nvSpPr>
          <p:cNvPr id="8" name="TextBox 7"/>
          <p:cNvSpPr txBox="1"/>
          <p:nvPr/>
        </p:nvSpPr>
        <p:spPr>
          <a:xfrm>
            <a:off x="1403350" y="5305425"/>
            <a:ext cx="5040313" cy="400110"/>
          </a:xfrm>
          <a:prstGeom prst="rect">
            <a:avLst/>
          </a:prstGeom>
          <a:noFill/>
        </p:spPr>
        <p:txBody>
          <a:bodyPr>
            <a:spAutoFit/>
          </a:bodyPr>
          <a:lstStyle/>
          <a:p>
            <a:pPr algn="ctr"/>
            <a:r>
              <a:rPr lang="el-GR" sz="2000" i="1" dirty="0">
                <a:solidFill>
                  <a:schemeClr val="accent2">
                    <a:lumMod val="75000"/>
                  </a:schemeClr>
                </a:solidFill>
                <a:latin typeface="Calibri" pitchFamily="34" charset="0"/>
                <a:ea typeface="Calibri" pitchFamily="34" charset="0"/>
                <a:cs typeface="Calibri" pitchFamily="34" charset="0"/>
              </a:rPr>
              <a:t>Ποιοι περιορισμοί ελέγχονται;</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11"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6868" name="Slide Number Placeholder 4"/>
          <p:cNvSpPr>
            <a:spLocks noGrp="1"/>
          </p:cNvSpPr>
          <p:nvPr>
            <p:ph type="sldNum" sz="quarter" idx="12"/>
          </p:nvPr>
        </p:nvSpPr>
        <p:spPr>
          <a:noFill/>
        </p:spPr>
        <p:txBody>
          <a:bodyPr/>
          <a:lstStyle/>
          <a:p>
            <a:fld id="{45532C59-251A-41DE-8856-48C65383B92B}" type="slidenum">
              <a:rPr lang="el-GR" altLang="en-US" smtClean="0"/>
              <a:pPr/>
              <a:t>38</a:t>
            </a:fld>
            <a:endParaRPr lang="el-GR" altLang="en-US"/>
          </a:p>
        </p:txBody>
      </p:sp>
      <p:sp>
        <p:nvSpPr>
          <p:cNvPr id="36870" name="Text Box 5"/>
          <p:cNvSpPr txBox="1">
            <a:spLocks noChangeArrowheads="1"/>
          </p:cNvSpPr>
          <p:nvPr/>
        </p:nvSpPr>
        <p:spPr bwMode="auto">
          <a:xfrm>
            <a:off x="301625" y="1870075"/>
            <a:ext cx="80772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ea typeface="Calibri" pitchFamily="34" charset="0"/>
                <a:cs typeface="Calibri" pitchFamily="34" charset="0"/>
              </a:rPr>
              <a:t>Σε περίπτωση παραβίασης (αναφορικής ακεραιότητας</a:t>
            </a:r>
            <a:r>
              <a:rPr lang="en-US" sz="2400" dirty="0">
                <a:latin typeface="Calibri" pitchFamily="34" charset="0"/>
                <a:ea typeface="Calibri" pitchFamily="34" charset="0"/>
                <a:cs typeface="Calibri" pitchFamily="34" charset="0"/>
              </a:rPr>
              <a:t> </a:t>
            </a:r>
            <a:r>
              <a:rPr lang="el-GR" sz="2400" dirty="0">
                <a:latin typeface="Calibri" pitchFamily="34" charset="0"/>
                <a:ea typeface="Calibri" pitchFamily="34" charset="0"/>
                <a:cs typeface="Calibri" pitchFamily="34" charset="0"/>
              </a:rPr>
              <a:t>- ξένου κλειδιού), έχουμε τις παρακάτω επιλογές:</a:t>
            </a:r>
            <a:r>
              <a:rPr lang="el-GR" sz="2400" b="1" dirty="0">
                <a:latin typeface="Calibri" pitchFamily="34" charset="0"/>
                <a:ea typeface="Calibri" pitchFamily="34" charset="0"/>
                <a:cs typeface="Calibri" pitchFamily="34" charset="0"/>
              </a:rPr>
              <a:t> </a:t>
            </a:r>
          </a:p>
        </p:txBody>
      </p:sp>
      <p:sp>
        <p:nvSpPr>
          <p:cNvPr id="36871" name="Text Box 6"/>
          <p:cNvSpPr txBox="1">
            <a:spLocks noChangeArrowheads="1"/>
          </p:cNvSpPr>
          <p:nvPr/>
        </p:nvSpPr>
        <p:spPr bwMode="auto">
          <a:xfrm>
            <a:off x="1141413" y="2827338"/>
            <a:ext cx="7272337" cy="2292350"/>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απόρριψη</a:t>
            </a:r>
            <a:r>
              <a:rPr lang="el-GR" dirty="0">
                <a:solidFill>
                  <a:schemeClr val="tx2">
                    <a:lumMod val="50000"/>
                  </a:schemeClr>
                </a:solidFill>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της διαγραφής</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διάδοση της διαγραφής </a:t>
            </a:r>
            <a:r>
              <a:rPr lang="el-GR" dirty="0">
                <a:latin typeface="Calibri" pitchFamily="34" charset="0"/>
                <a:ea typeface="Calibri" pitchFamily="34" charset="0"/>
                <a:cs typeface="Calibri" pitchFamily="34" charset="0"/>
              </a:rPr>
              <a:t>(αυτόματη διαγραφή όλων των πλειάδων που αναφέρονται σε αυτήν)</a:t>
            </a:r>
          </a:p>
          <a:p>
            <a:pPr algn="just" eaLnBrk="0" hangingPunct="0">
              <a:spcBef>
                <a:spcPct val="50000"/>
              </a:spcBef>
              <a:buFont typeface="Wingdings" pitchFamily="2" charset="2"/>
              <a:buChar char="§"/>
            </a:pPr>
            <a:r>
              <a:rPr lang="el-GR" dirty="0">
                <a:solidFill>
                  <a:schemeClr val="tx2">
                    <a:lumMod val="50000"/>
                  </a:schemeClr>
                </a:solidFill>
                <a:latin typeface="Calibri" pitchFamily="34" charset="0"/>
                <a:ea typeface="Calibri" pitchFamily="34" charset="0"/>
                <a:cs typeface="Calibri" pitchFamily="34" charset="0"/>
              </a:rPr>
              <a:t> </a:t>
            </a:r>
            <a:r>
              <a:rPr lang="el-GR" i="1" dirty="0">
                <a:solidFill>
                  <a:schemeClr val="accent6">
                    <a:lumMod val="75000"/>
                  </a:schemeClr>
                </a:solidFill>
                <a:latin typeface="Calibri" pitchFamily="34" charset="0"/>
                <a:ea typeface="Calibri" pitchFamily="34" charset="0"/>
                <a:cs typeface="Calibri" pitchFamily="34" charset="0"/>
              </a:rPr>
              <a:t>τροποποίηση των τιμών </a:t>
            </a:r>
            <a:r>
              <a:rPr lang="el-GR" dirty="0">
                <a:latin typeface="Calibri" pitchFamily="34" charset="0"/>
                <a:ea typeface="Calibri" pitchFamily="34" charset="0"/>
                <a:cs typeface="Calibri" pitchFamily="34" charset="0"/>
              </a:rPr>
              <a:t>των αναφορικών γνωρισμάτων. Πως;</a:t>
            </a:r>
          </a:p>
          <a:p>
            <a:pPr algn="just" eaLnBrk="0" hangingPunct="0">
              <a:spcBef>
                <a:spcPct val="50000"/>
              </a:spcBef>
              <a:buFont typeface="Wingdings" pitchFamily="2" charset="2"/>
              <a:buNone/>
            </a:pPr>
            <a:r>
              <a:rPr lang="el-GR" b="1" dirty="0">
                <a:solidFill>
                  <a:schemeClr val="tx2">
                    <a:lumMod val="50000"/>
                  </a:schemeClr>
                </a:solidFill>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μια ειδική τιμή ή</a:t>
            </a:r>
          </a:p>
          <a:p>
            <a:pPr algn="just" eaLnBrk="0" hangingPunct="0">
              <a:spcBef>
                <a:spcPct val="50000"/>
              </a:spcBef>
              <a:buFont typeface="Wingdings" pitchFamily="2" charset="2"/>
              <a:buNone/>
            </a:pPr>
            <a:r>
              <a:rPr lang="el-GR" dirty="0">
                <a:latin typeface="Calibri" pitchFamily="34" charset="0"/>
                <a:ea typeface="Calibri" pitchFamily="34" charset="0"/>
                <a:cs typeface="Calibri" pitchFamily="34" charset="0"/>
              </a:rPr>
              <a:t>        την τιμή </a:t>
            </a:r>
            <a:r>
              <a:rPr lang="en-US" dirty="0">
                <a:latin typeface="Calibri" pitchFamily="34" charset="0"/>
                <a:ea typeface="Calibri" pitchFamily="34" charset="0"/>
                <a:cs typeface="Calibri" pitchFamily="34" charset="0"/>
              </a:rPr>
              <a:t>NULL (</a:t>
            </a:r>
            <a:r>
              <a:rPr lang="el-GR" dirty="0">
                <a:latin typeface="Calibri" pitchFamily="34" charset="0"/>
                <a:ea typeface="Calibri" pitchFamily="34" charset="0"/>
                <a:cs typeface="Calibri" pitchFamily="34" charset="0"/>
              </a:rPr>
              <a:t>αν επιτρέπεται)</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6868" name="Slide Number Placeholder 4"/>
          <p:cNvSpPr>
            <a:spLocks noGrp="1"/>
          </p:cNvSpPr>
          <p:nvPr>
            <p:ph type="sldNum" sz="quarter" idx="12"/>
          </p:nvPr>
        </p:nvSpPr>
        <p:spPr>
          <a:noFill/>
        </p:spPr>
        <p:txBody>
          <a:bodyPr/>
          <a:lstStyle/>
          <a:p>
            <a:fld id="{45532C59-251A-41DE-8856-48C65383B92B}" type="slidenum">
              <a:rPr lang="el-GR" altLang="en-US" smtClean="0"/>
              <a:pPr/>
              <a:t>39</a:t>
            </a:fld>
            <a:endParaRPr lang="el-GR" altLang="en-US"/>
          </a:p>
        </p:txBody>
      </p:sp>
      <p:sp>
        <p:nvSpPr>
          <p:cNvPr id="36872" name="Text Box 7"/>
          <p:cNvSpPr txBox="1">
            <a:spLocks noChangeArrowheads="1"/>
          </p:cNvSpPr>
          <p:nvPr/>
        </p:nvSpPr>
        <p:spPr bwMode="auto">
          <a:xfrm>
            <a:off x="791368" y="2065468"/>
            <a:ext cx="7561263" cy="2123658"/>
          </a:xfrm>
          <a:prstGeom prst="rect">
            <a:avLst/>
          </a:prstGeom>
          <a:noFill/>
          <a:ln w="9525">
            <a:noFill/>
            <a:miter lim="800000"/>
            <a:headEnd/>
            <a:tailEnd/>
          </a:ln>
        </p:spPr>
        <p:txBody>
          <a:bodyPr>
            <a:spAutoFit/>
          </a:bodyPr>
          <a:lstStyle/>
          <a:p>
            <a:pPr algn="just">
              <a:spcBef>
                <a:spcPct val="50000"/>
              </a:spcBef>
            </a:pPr>
            <a:r>
              <a:rPr lang="el-GR" sz="2400" dirty="0">
                <a:latin typeface="Calibri" pitchFamily="34" charset="0"/>
                <a:ea typeface="Calibri" pitchFamily="34" charset="0"/>
                <a:cs typeface="Calibri" pitchFamily="34" charset="0"/>
              </a:rPr>
              <a:t>Η </a:t>
            </a:r>
            <a:r>
              <a:rPr lang="en-US" sz="2400" dirty="0">
                <a:latin typeface="Calibri" pitchFamily="34" charset="0"/>
                <a:ea typeface="Calibri" pitchFamily="34" charset="0"/>
                <a:cs typeface="Calibri" pitchFamily="34" charset="0"/>
              </a:rPr>
              <a:t>SQL </a:t>
            </a:r>
            <a:r>
              <a:rPr lang="el-GR" sz="2400" dirty="0">
                <a:latin typeface="Calibri" pitchFamily="34" charset="0"/>
                <a:ea typeface="Calibri" pitchFamily="34" charset="0"/>
                <a:cs typeface="Calibri" pitchFamily="34" charset="0"/>
              </a:rPr>
              <a:t>μας επιτρέπει να προσδιορίσουμε ποιες από τις παραπάνω επιλογές θα πραγματοποιείται σε περίπτωση παραβίασης </a:t>
            </a:r>
          </a:p>
          <a:p>
            <a:pPr algn="just">
              <a:spcBef>
                <a:spcPct val="50000"/>
              </a:spcBef>
            </a:pPr>
            <a:r>
              <a:rPr lang="el-GR" sz="2400" dirty="0">
                <a:latin typeface="Calibri" pitchFamily="34" charset="0"/>
                <a:ea typeface="Calibri" pitchFamily="34" charset="0"/>
                <a:cs typeface="Calibri" pitchFamily="34" charset="0"/>
              </a:rPr>
              <a:t>Πότε: όταν ορίζουμε στο σχήμα τους περιορισμούς ξένου κλειδιού</a:t>
            </a:r>
          </a:p>
        </p:txBody>
      </p:sp>
      <p:sp>
        <p:nvSpPr>
          <p:cNvPr id="10"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Διαγραφή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768833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4"/>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5124" name="Slide Number Placeholder 5"/>
          <p:cNvSpPr>
            <a:spLocks noGrp="1"/>
          </p:cNvSpPr>
          <p:nvPr>
            <p:ph type="sldNum" sz="quarter" idx="12"/>
          </p:nvPr>
        </p:nvSpPr>
        <p:spPr>
          <a:noFill/>
        </p:spPr>
        <p:txBody>
          <a:bodyPr/>
          <a:lstStyle/>
          <a:p>
            <a:fld id="{2DB51C0B-6634-45FC-9F30-C0207A28703C}" type="slidenum">
              <a:rPr lang="el-GR" altLang="en-US" smtClean="0"/>
              <a:pPr/>
              <a:t>4</a:t>
            </a:fld>
            <a:endParaRPr lang="el-GR" altLang="en-US"/>
          </a:p>
        </p:txBody>
      </p:sp>
      <p:sp>
        <p:nvSpPr>
          <p:cNvPr id="5126" name="Text Box 3"/>
          <p:cNvSpPr txBox="1">
            <a:spLocks noChangeArrowheads="1"/>
          </p:cNvSpPr>
          <p:nvPr/>
        </p:nvSpPr>
        <p:spPr bwMode="auto">
          <a:xfrm>
            <a:off x="900113" y="1628775"/>
            <a:ext cx="7272337" cy="396875"/>
          </a:xfrm>
          <a:prstGeom prst="rect">
            <a:avLst/>
          </a:prstGeom>
          <a:noFill/>
          <a:ln w="9525">
            <a:noFill/>
            <a:miter lim="800000"/>
            <a:headEnd/>
            <a:tailEnd/>
          </a:ln>
        </p:spPr>
        <p:txBody>
          <a:bodyPr>
            <a:spAutoFit/>
          </a:bodyPr>
          <a:lstStyle/>
          <a:p>
            <a:pPr marL="495300" indent="-495300" algn="just" eaLnBrk="0" hangingPunct="0">
              <a:spcBef>
                <a:spcPct val="50000"/>
              </a:spcBef>
            </a:pPr>
            <a:endParaRPr lang="en-US" sz="2000" b="1" i="1">
              <a:latin typeface="Times New Roman" pitchFamily="18" charset="0"/>
            </a:endParaRPr>
          </a:p>
        </p:txBody>
      </p:sp>
      <p:sp>
        <p:nvSpPr>
          <p:cNvPr id="5127" name="Text Box 4"/>
          <p:cNvSpPr txBox="1">
            <a:spLocks noChangeArrowheads="1"/>
          </p:cNvSpPr>
          <p:nvPr/>
        </p:nvSpPr>
        <p:spPr bwMode="auto">
          <a:xfrm>
            <a:off x="301624" y="1524001"/>
            <a:ext cx="8385175" cy="4524315"/>
          </a:xfrm>
          <a:prstGeom prst="rect">
            <a:avLst/>
          </a:prstGeom>
          <a:noFill/>
          <a:ln w="9525">
            <a:noFill/>
            <a:miter lim="800000"/>
            <a:headEnd/>
            <a:tailEnd/>
          </a:ln>
        </p:spPr>
        <p:txBody>
          <a:bodyPr wrap="square">
            <a:spAutoFit/>
          </a:bodyPr>
          <a:lstStyle/>
          <a:p>
            <a:pPr marL="457200" indent="-457200" algn="just" eaLnBrk="0" hangingPunct="0"/>
            <a:r>
              <a:rPr lang="el-GR" sz="2400" b="1" dirty="0">
                <a:solidFill>
                  <a:schemeClr val="accent6">
                    <a:lumMod val="75000"/>
                  </a:schemeClr>
                </a:solidFill>
                <a:latin typeface="Calibri" pitchFamily="34" charset="0"/>
                <a:ea typeface="Calibri" pitchFamily="34" charset="0"/>
                <a:cs typeface="Calibri" pitchFamily="34" charset="0"/>
              </a:rPr>
              <a:t>Γλώσσα Ορισμού Δεδομένων </a:t>
            </a:r>
            <a:r>
              <a:rPr lang="el-GR" sz="2400" dirty="0">
                <a:solidFill>
                  <a:schemeClr val="tx1">
                    <a:lumMod val="95000"/>
                    <a:lumOff val="5000"/>
                  </a:schemeClr>
                </a:solidFill>
                <a:latin typeface="Calibri" pitchFamily="34" charset="0"/>
                <a:ea typeface="Calibri" pitchFamily="34" charset="0"/>
                <a:cs typeface="Calibri" pitchFamily="34" charset="0"/>
              </a:rPr>
              <a:t>(ΔΟΧ)  (του σχήματος)</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a:t>
            </a:r>
            <a:r>
              <a:rPr lang="en-US" sz="2400" dirty="0">
                <a:solidFill>
                  <a:schemeClr val="accent6">
                    <a:lumMod val="75000"/>
                  </a:schemeClr>
                </a:solidFill>
                <a:latin typeface="Calibri" pitchFamily="34" charset="0"/>
                <a:ea typeface="Calibri" pitchFamily="34" charset="0"/>
                <a:cs typeface="Calibri" pitchFamily="34" charset="0"/>
              </a:rPr>
              <a:t>Data Definition Language (</a:t>
            </a:r>
            <a:r>
              <a:rPr lang="en-US" sz="2400" b="1" dirty="0">
                <a:solidFill>
                  <a:schemeClr val="accent6">
                    <a:lumMod val="75000"/>
                  </a:schemeClr>
                </a:solidFill>
                <a:latin typeface="Calibri" pitchFamily="34" charset="0"/>
                <a:ea typeface="Calibri" pitchFamily="34" charset="0"/>
                <a:cs typeface="Calibri" pitchFamily="34" charset="0"/>
              </a:rPr>
              <a:t>DDL</a:t>
            </a:r>
            <a:r>
              <a:rPr lang="en-US" sz="2400" dirty="0">
                <a:solidFill>
                  <a:schemeClr val="accent6">
                    <a:lumMod val="75000"/>
                  </a:schemeClr>
                </a:solidFill>
                <a:latin typeface="Calibri" pitchFamily="34" charset="0"/>
                <a:ea typeface="Calibri" pitchFamily="34" charset="0"/>
                <a:cs typeface="Calibri" pitchFamily="34" charset="0"/>
              </a:rPr>
              <a:t>)</a:t>
            </a:r>
            <a:r>
              <a:rPr lang="el-GR" sz="2400" dirty="0">
                <a:solidFill>
                  <a:schemeClr val="accent6">
                    <a:lumMod val="75000"/>
                  </a:schemeClr>
                </a:solidFill>
                <a:latin typeface="Calibri" pitchFamily="34" charset="0"/>
                <a:ea typeface="Calibri" pitchFamily="34" charset="0"/>
                <a:cs typeface="Calibri" pitchFamily="34" charset="0"/>
              </a:rPr>
              <a:t>)</a:t>
            </a:r>
            <a:r>
              <a:rPr lang="en-US" sz="2400"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 ορισμός, δημιουργία, τροποποίηση και διαγραφή </a:t>
            </a:r>
            <a:r>
              <a:rPr lang="el-GR" sz="2400" i="1" dirty="0">
                <a:solidFill>
                  <a:schemeClr val="tx1">
                    <a:lumMod val="95000"/>
                    <a:lumOff val="5000"/>
                  </a:schemeClr>
                </a:solidFill>
                <a:latin typeface="Calibri" pitchFamily="34" charset="0"/>
                <a:ea typeface="Calibri" pitchFamily="34" charset="0"/>
                <a:cs typeface="Calibri" pitchFamily="34" charset="0"/>
              </a:rPr>
              <a:t>σχήματος</a:t>
            </a:r>
            <a:r>
              <a:rPr lang="el-GR" sz="2400" dirty="0">
                <a:solidFill>
                  <a:schemeClr val="tx1">
                    <a:lumMod val="95000"/>
                    <a:lumOff val="5000"/>
                  </a:schemeClr>
                </a:solidFill>
                <a:latin typeface="Calibri" pitchFamily="34" charset="0"/>
                <a:ea typeface="Calibri" pitchFamily="34" charset="0"/>
                <a:cs typeface="Calibri" pitchFamily="34" charset="0"/>
              </a:rPr>
              <a:t>.</a:t>
            </a:r>
          </a:p>
          <a:p>
            <a:pPr marL="457200" indent="-457200" algn="just" eaLnBrk="0" hangingPunct="0"/>
            <a:endParaRPr lang="el-GR" sz="2400" b="1" dirty="0">
              <a:solidFill>
                <a:schemeClr val="tx2">
                  <a:lumMod val="50000"/>
                </a:schemeClr>
              </a:solidFill>
              <a:latin typeface="Calibri" pitchFamily="34" charset="0"/>
              <a:ea typeface="Calibri" pitchFamily="34" charset="0"/>
              <a:cs typeface="Calibri" pitchFamily="34" charset="0"/>
            </a:endParaRPr>
          </a:p>
          <a:p>
            <a:pPr marL="457200" indent="-457200" algn="just" eaLnBrk="0" hangingPunct="0"/>
            <a:r>
              <a:rPr lang="el-GR" sz="2400" b="1" dirty="0">
                <a:solidFill>
                  <a:schemeClr val="accent6">
                    <a:lumMod val="75000"/>
                  </a:schemeClr>
                </a:solidFill>
                <a:latin typeface="Calibri" pitchFamily="34" charset="0"/>
                <a:ea typeface="Calibri" pitchFamily="34" charset="0"/>
                <a:cs typeface="Calibri" pitchFamily="34" charset="0"/>
              </a:rPr>
              <a:t>Γλώσσα Χειρισμού Δεδομένων </a:t>
            </a:r>
            <a:r>
              <a:rPr lang="el-GR" sz="2400" dirty="0">
                <a:solidFill>
                  <a:schemeClr val="tx1">
                    <a:lumMod val="95000"/>
                    <a:lumOff val="5000"/>
                  </a:schemeClr>
                </a:solidFill>
                <a:latin typeface="Calibri" pitchFamily="34" charset="0"/>
                <a:ea typeface="Calibri" pitchFamily="34" charset="0"/>
                <a:cs typeface="Calibri" pitchFamily="34" charset="0"/>
              </a:rPr>
              <a:t>(ΓΧΔ)</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accent6">
                    <a:lumMod val="75000"/>
                  </a:schemeClr>
                </a:solidFill>
                <a:latin typeface="Calibri" pitchFamily="34" charset="0"/>
                <a:ea typeface="Calibri" pitchFamily="34" charset="0"/>
                <a:cs typeface="Calibri" pitchFamily="34" charset="0"/>
              </a:rPr>
              <a:t>(</a:t>
            </a:r>
            <a:r>
              <a:rPr lang="en-US" sz="2400" dirty="0">
                <a:solidFill>
                  <a:schemeClr val="accent6">
                    <a:lumMod val="75000"/>
                  </a:schemeClr>
                </a:solidFill>
                <a:latin typeface="Calibri" pitchFamily="34" charset="0"/>
                <a:ea typeface="Calibri" pitchFamily="34" charset="0"/>
                <a:cs typeface="Calibri" pitchFamily="34" charset="0"/>
              </a:rPr>
              <a:t>Data Manipulation Language (DML)</a:t>
            </a:r>
            <a:r>
              <a:rPr lang="el-GR" sz="2400" dirty="0">
                <a:solidFill>
                  <a:schemeClr val="accent6">
                    <a:lumMod val="75000"/>
                  </a:schemeClr>
                </a:solidFill>
                <a:latin typeface="Calibri" pitchFamily="34" charset="0"/>
                <a:ea typeface="Calibri" pitchFamily="34" charset="0"/>
                <a:cs typeface="Calibri" pitchFamily="34" charset="0"/>
              </a:rPr>
              <a:t>)</a:t>
            </a:r>
          </a:p>
          <a:p>
            <a:pPr marL="1371600" lvl="2" indent="-457200" algn="just" eaLnBrk="0" hangingPunct="0">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Γλώσσα Τροποποίησης </a:t>
            </a:r>
            <a:r>
              <a:rPr lang="el-GR" sz="2400" dirty="0">
                <a:solidFill>
                  <a:schemeClr val="tx1">
                    <a:lumMod val="95000"/>
                    <a:lumOff val="5000"/>
                  </a:schemeClr>
                </a:solidFill>
                <a:latin typeface="Calibri" pitchFamily="34" charset="0"/>
                <a:ea typeface="Calibri" pitchFamily="34" charset="0"/>
                <a:cs typeface="Calibri" pitchFamily="34" charset="0"/>
              </a:rPr>
              <a:t>(εισαγωγή, διαγραφή, τροποποίηση πλειάδων)</a:t>
            </a:r>
          </a:p>
          <a:p>
            <a:pPr marL="1371600" lvl="2" indent="-457200" algn="just" eaLnBrk="0" hangingPunct="0">
              <a:buFont typeface="Wingdings" pitchFamily="2" charset="2"/>
              <a:buChar char="§"/>
            </a:pPr>
            <a:r>
              <a:rPr lang="el-GR" sz="2400" dirty="0">
                <a:solidFill>
                  <a:schemeClr val="accent6">
                    <a:lumMod val="75000"/>
                  </a:schemeClr>
                </a:solidFill>
                <a:latin typeface="Calibri" pitchFamily="34" charset="0"/>
                <a:ea typeface="Calibri" pitchFamily="34" charset="0"/>
                <a:cs typeface="Calibri" pitchFamily="34" charset="0"/>
              </a:rPr>
              <a:t>Γλώσσα Ερωτήσεων (Επερωτήσεων) </a:t>
            </a:r>
            <a:r>
              <a:rPr lang="en-US" sz="2400" dirty="0">
                <a:solidFill>
                  <a:schemeClr val="accent6">
                    <a:lumMod val="75000"/>
                  </a:schemeClr>
                </a:solidFill>
                <a:latin typeface="Calibri" pitchFamily="34" charset="0"/>
                <a:ea typeface="Calibri" pitchFamily="34" charset="0"/>
                <a:cs typeface="Calibri" pitchFamily="34" charset="0"/>
              </a:rPr>
              <a:t>Query Languages</a:t>
            </a:r>
            <a:r>
              <a:rPr lang="en-US" sz="2400" dirty="0">
                <a:solidFill>
                  <a:schemeClr val="tx2">
                    <a:lumMod val="50000"/>
                  </a:schemeClr>
                </a:solidFill>
                <a:latin typeface="Calibri" pitchFamily="34" charset="0"/>
                <a:ea typeface="Calibri" pitchFamily="34" charset="0"/>
                <a:cs typeface="Calibri" pitchFamily="34" charset="0"/>
              </a:rPr>
              <a:t>: </a:t>
            </a:r>
            <a:r>
              <a:rPr lang="el-GR" sz="2400" b="1" i="1" dirty="0">
                <a:solidFill>
                  <a:schemeClr val="tx1">
                    <a:lumMod val="95000"/>
                    <a:lumOff val="5000"/>
                  </a:schemeClr>
                </a:solidFill>
                <a:latin typeface="Calibri" pitchFamily="34" charset="0"/>
                <a:ea typeface="Calibri" pitchFamily="34" charset="0"/>
                <a:cs typeface="Calibri" pitchFamily="34" charset="0"/>
              </a:rPr>
              <a:t>διατυπώνουν ερωτήσεις </a:t>
            </a:r>
            <a:r>
              <a:rPr lang="el-GR" sz="2400" dirty="0">
                <a:solidFill>
                  <a:schemeClr val="tx1">
                    <a:lumMod val="95000"/>
                    <a:lumOff val="5000"/>
                  </a:schemeClr>
                </a:solidFill>
                <a:latin typeface="Calibri" pitchFamily="34" charset="0"/>
                <a:ea typeface="Calibri" pitchFamily="34" charset="0"/>
                <a:cs typeface="Calibri" pitchFamily="34" charset="0"/>
              </a:rPr>
              <a:t>στο τρέχων στιγμιότυπο της βάσης δεδομένων για την ανάκτηση/επιλογή δεδομένων </a:t>
            </a:r>
            <a:r>
              <a:rPr lang="el-GR" sz="2000" i="1" dirty="0">
                <a:solidFill>
                  <a:schemeClr val="tx1">
                    <a:lumMod val="95000"/>
                    <a:lumOff val="5000"/>
                  </a:schemeClr>
                </a:solidFill>
                <a:latin typeface="Calibri" pitchFamily="34" charset="0"/>
                <a:ea typeface="Calibri" pitchFamily="34" charset="0"/>
                <a:cs typeface="Calibri" pitchFamily="34" charset="0"/>
              </a:rPr>
              <a:t>(θα τις δούμε αναλυτικά σε επόμενα μαθήματα)</a:t>
            </a:r>
            <a:endParaRPr lang="el-GR" sz="2000" dirty="0">
              <a:solidFill>
                <a:schemeClr val="tx1">
                  <a:lumMod val="95000"/>
                  <a:lumOff val="5000"/>
                </a:schemeClr>
              </a:solidFill>
              <a:latin typeface="Calibri" pitchFamily="34" charset="0"/>
              <a:ea typeface="Calibri" pitchFamily="34" charset="0"/>
              <a:cs typeface="Calibri" pitchFamily="34" charset="0"/>
            </a:endParaRPr>
          </a:p>
        </p:txBody>
      </p:sp>
      <p:sp>
        <p:nvSpPr>
          <p:cNvPr id="8" name="Title 7"/>
          <p:cNvSpPr>
            <a:spLocks noGrp="1"/>
          </p:cNvSpPr>
          <p:nvPr>
            <p:ph type="title"/>
          </p:nvPr>
        </p:nvSpPr>
        <p:spPr>
          <a:xfrm>
            <a:off x="522515" y="-138112"/>
            <a:ext cx="8229600" cy="1143000"/>
          </a:xfrm>
        </p:spPr>
        <p:txBody>
          <a:bodyPr/>
          <a:lstStyle/>
          <a:p>
            <a:r>
              <a:rPr lang="el-GR" dirty="0">
                <a:solidFill>
                  <a:schemeClr val="accent6">
                    <a:lumMod val="75000"/>
                  </a:schemeClr>
                </a:solidFill>
              </a:rPr>
              <a:t>Εισαγωγή</a:t>
            </a: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7892" name="Slide Number Placeholder 4"/>
          <p:cNvSpPr>
            <a:spLocks noGrp="1"/>
          </p:cNvSpPr>
          <p:nvPr>
            <p:ph type="sldNum" sz="quarter" idx="12"/>
          </p:nvPr>
        </p:nvSpPr>
        <p:spPr>
          <a:noFill/>
        </p:spPr>
        <p:txBody>
          <a:bodyPr/>
          <a:lstStyle/>
          <a:p>
            <a:fld id="{BACBF0C9-8ADD-4152-A8C0-89DD02F01736}" type="slidenum">
              <a:rPr lang="el-GR" altLang="en-US" smtClean="0"/>
              <a:pPr/>
              <a:t>40</a:t>
            </a:fld>
            <a:endParaRPr lang="el-GR" altLang="en-US"/>
          </a:p>
        </p:txBody>
      </p:sp>
      <p:sp>
        <p:nvSpPr>
          <p:cNvPr id="38917" name="Text Box 2"/>
          <p:cNvSpPr txBox="1">
            <a:spLocks noChangeArrowheads="1"/>
          </p:cNvSpPr>
          <p:nvPr/>
        </p:nvSpPr>
        <p:spPr bwMode="auto">
          <a:xfrm>
            <a:off x="293688" y="1903413"/>
            <a:ext cx="8305800" cy="3990836"/>
          </a:xfrm>
          <a:prstGeom prst="rect">
            <a:avLst/>
          </a:prstGeom>
          <a:noFill/>
          <a:ln w="9525">
            <a:noFill/>
            <a:miter lim="800000"/>
            <a:headEnd/>
            <a:tailEnd/>
          </a:ln>
        </p:spPr>
        <p:txBody>
          <a:bodyPr>
            <a:spAutoFit/>
          </a:bodyPr>
          <a:lstStyle/>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Όταν μια πράξη παραβιάζει έναν περιορισμό αναφοράς απορρίπτεται εκτός αν έχει οριστεί κάποια άλλη δράση – Πως?</a:t>
            </a:r>
          </a:p>
          <a:p>
            <a:pPr marL="457200" indent="-457200"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Μετά τον ορισμό του:</a:t>
            </a: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FOREIGN KEY </a:t>
            </a:r>
            <a:r>
              <a:rPr lang="el-GR" sz="2000" dirty="0">
                <a:solidFill>
                  <a:schemeClr val="tx2">
                    <a:lumMod val="50000"/>
                  </a:schemeClr>
                </a:solidFill>
                <a:latin typeface="Calibri" pitchFamily="34" charset="0"/>
                <a:ea typeface="Calibri" pitchFamily="34" charset="0"/>
                <a:cs typeface="Calibri" pitchFamily="34" charset="0"/>
              </a:rPr>
              <a:t>(A</a:t>
            </a:r>
            <a:r>
              <a:rPr lang="en-US" sz="2400" baseline="-25000" dirty="0" err="1">
                <a:solidFill>
                  <a:schemeClr val="tx2">
                    <a:lumMod val="50000"/>
                  </a:schemeClr>
                </a:solidFill>
                <a:latin typeface="Calibri" pitchFamily="34" charset="0"/>
                <a:ea typeface="Calibri" pitchFamily="34" charset="0"/>
                <a:cs typeface="Calibri" pitchFamily="34" charset="0"/>
              </a:rPr>
              <a:t>i</a:t>
            </a:r>
            <a:r>
              <a:rPr lang="el-GR" sz="2000" dirty="0">
                <a:solidFill>
                  <a:schemeClr val="tx2">
                    <a:lumMod val="50000"/>
                  </a:schemeClr>
                </a:solidFill>
                <a:latin typeface="Calibri" pitchFamily="34" charset="0"/>
                <a:ea typeface="Calibri" pitchFamily="34" charset="0"/>
                <a:cs typeface="Calibri" pitchFamily="34" charset="0"/>
              </a:rPr>
              <a:t>) </a:t>
            </a:r>
            <a:r>
              <a:rPr lang="en-US" sz="2000" b="1" dirty="0">
                <a:solidFill>
                  <a:schemeClr val="tx2">
                    <a:lumMod val="50000"/>
                  </a:schemeClr>
                </a:solidFill>
                <a:latin typeface="Calibri" pitchFamily="34" charset="0"/>
                <a:ea typeface="Calibri" pitchFamily="34" charset="0"/>
                <a:cs typeface="Calibri" pitchFamily="34" charset="0"/>
              </a:rPr>
              <a:t>REFERENCES</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err="1">
                <a:solidFill>
                  <a:schemeClr val="tx2">
                    <a:lumMod val="50000"/>
                  </a:schemeClr>
                </a:solidFill>
                <a:latin typeface="Calibri" pitchFamily="34" charset="0"/>
                <a:ea typeface="Calibri" pitchFamily="34" charset="0"/>
                <a:cs typeface="Calibri" pitchFamily="34" charset="0"/>
              </a:rPr>
              <a:t>A</a:t>
            </a:r>
            <a:r>
              <a:rPr lang="el-GR" sz="2000" baseline="-25000" dirty="0" err="1">
                <a:solidFill>
                  <a:schemeClr val="tx2">
                    <a:lumMod val="50000"/>
                  </a:schemeClr>
                </a:solidFill>
                <a:latin typeface="Calibri" pitchFamily="34" charset="0"/>
                <a:ea typeface="Calibri" pitchFamily="34" charset="0"/>
                <a:cs typeface="Calibri" pitchFamily="34" charset="0"/>
              </a:rPr>
              <a:t>j</a:t>
            </a:r>
            <a:endParaRPr lang="en-US" sz="2000" baseline="-25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endParaRPr lang="el-GR" sz="2000" baseline="-25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l-GR" sz="2000" dirty="0">
                <a:solidFill>
                  <a:schemeClr val="tx2">
                    <a:lumMod val="50000"/>
                  </a:schemeClr>
                </a:solidFill>
                <a:latin typeface="Calibri" pitchFamily="34" charset="0"/>
                <a:ea typeface="Calibri" pitchFamily="34" charset="0"/>
                <a:cs typeface="Calibri" pitchFamily="34" charset="0"/>
              </a:rPr>
              <a:t>Μπορούμε να προσδιορίσουμε</a:t>
            </a: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ON DELETE</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(1) </a:t>
            </a:r>
            <a:r>
              <a:rPr lang="en-US" sz="2000" b="1" dirty="0">
                <a:solidFill>
                  <a:schemeClr val="tx2">
                    <a:lumMod val="50000"/>
                  </a:schemeClr>
                </a:solidFill>
                <a:latin typeface="Calibri" pitchFamily="34" charset="0"/>
                <a:ea typeface="Calibri" pitchFamily="34" charset="0"/>
                <a:cs typeface="Calibri" pitchFamily="34" charset="0"/>
              </a:rPr>
              <a:t>CASCADE,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(2) </a:t>
            </a:r>
            <a:r>
              <a:rPr lang="en-US" sz="2000" b="1" dirty="0">
                <a:solidFill>
                  <a:schemeClr val="tx2">
                    <a:lumMod val="50000"/>
                  </a:schemeClr>
                </a:solidFill>
                <a:latin typeface="Calibri" pitchFamily="34" charset="0"/>
                <a:ea typeface="Calibri" pitchFamily="34" charset="0"/>
                <a:cs typeface="Calibri" pitchFamily="34" charset="0"/>
              </a:rPr>
              <a:t>SET NULL,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(3) </a:t>
            </a:r>
            <a:r>
              <a:rPr lang="en-US" sz="2000" b="1" dirty="0">
                <a:solidFill>
                  <a:schemeClr val="tx2">
                    <a:lumMod val="50000"/>
                  </a:schemeClr>
                </a:solidFill>
                <a:latin typeface="Calibri" pitchFamily="34" charset="0"/>
                <a:ea typeface="Calibri" pitchFamily="34" charset="0"/>
                <a:cs typeface="Calibri" pitchFamily="34" charset="0"/>
              </a:rPr>
              <a:t>SET DEFAULT, </a:t>
            </a:r>
            <a:endParaRPr lang="el-GR" sz="2000" b="1" dirty="0">
              <a:solidFill>
                <a:schemeClr val="tx2">
                  <a:lumMod val="50000"/>
                </a:schemeClr>
              </a:solidFill>
              <a:latin typeface="Calibri" pitchFamily="34" charset="0"/>
              <a:ea typeface="Calibri" pitchFamily="34" charset="0"/>
              <a:cs typeface="Calibri" pitchFamily="34" charset="0"/>
            </a:endParaRPr>
          </a:p>
          <a:p>
            <a:pPr marL="457200" indent="-457200" eaLnBrk="0" hangingPunct="0"/>
            <a:r>
              <a:rPr lang="en-US" sz="2000" b="1" dirty="0">
                <a:solidFill>
                  <a:schemeClr val="tx2">
                    <a:lumMod val="50000"/>
                  </a:schemeClr>
                </a:solidFill>
                <a:latin typeface="Calibri" pitchFamily="34" charset="0"/>
                <a:ea typeface="Calibri" pitchFamily="34" charset="0"/>
                <a:cs typeface="Calibri" pitchFamily="34" charset="0"/>
              </a:rPr>
              <a:t>			</a:t>
            </a:r>
            <a:r>
              <a:rPr lang="el-GR" sz="2000" b="1" dirty="0">
                <a:solidFill>
                  <a:schemeClr val="tx2">
                    <a:lumMod val="50000"/>
                  </a:schemeClr>
                </a:solidFill>
                <a:latin typeface="Calibri" pitchFamily="34" charset="0"/>
                <a:ea typeface="Calibri" pitchFamily="34" charset="0"/>
                <a:cs typeface="Calibri" pitchFamily="34" charset="0"/>
              </a:rPr>
              <a:t>(4) </a:t>
            </a:r>
            <a:r>
              <a:rPr lang="en-US" sz="2000" b="1" dirty="0">
                <a:solidFill>
                  <a:schemeClr val="tx2">
                    <a:lumMod val="50000"/>
                  </a:schemeClr>
                </a:solidFill>
                <a:latin typeface="Calibri" pitchFamily="34" charset="0"/>
                <a:ea typeface="Calibri" pitchFamily="34" charset="0"/>
                <a:cs typeface="Calibri" pitchFamily="34" charset="0"/>
              </a:rPr>
              <a:t>NO ACTION</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7"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περιορισμοί ακεραιότητας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8916" name="Slide Number Placeholder 4"/>
          <p:cNvSpPr>
            <a:spLocks noGrp="1"/>
          </p:cNvSpPr>
          <p:nvPr>
            <p:ph type="sldNum" sz="quarter" idx="12"/>
          </p:nvPr>
        </p:nvSpPr>
        <p:spPr>
          <a:noFill/>
        </p:spPr>
        <p:txBody>
          <a:bodyPr/>
          <a:lstStyle/>
          <a:p>
            <a:fld id="{21071FCA-EF05-4F53-ADED-F3E98E5A0255}" type="slidenum">
              <a:rPr lang="el-GR" altLang="en-US" smtClean="0"/>
              <a:pPr/>
              <a:t>41</a:t>
            </a:fld>
            <a:endParaRPr lang="el-GR" altLang="en-US"/>
          </a:p>
        </p:txBody>
      </p:sp>
      <p:sp>
        <p:nvSpPr>
          <p:cNvPr id="38918" name="Text Box 3"/>
          <p:cNvSpPr txBox="1">
            <a:spLocks noChangeArrowheads="1"/>
          </p:cNvSpPr>
          <p:nvPr/>
        </p:nvSpPr>
        <p:spPr bwMode="auto">
          <a:xfrm>
            <a:off x="197404" y="1439832"/>
            <a:ext cx="8705296" cy="400110"/>
          </a:xfrm>
          <a:prstGeom prst="rect">
            <a:avLst/>
          </a:prstGeom>
          <a:noFill/>
          <a:ln w="9525">
            <a:noFill/>
            <a:miter lim="800000"/>
            <a:headEnd/>
            <a:tailEnd/>
          </a:ln>
        </p:spPr>
        <p:txBody>
          <a:bodyPr wrap="square">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Σε περίπτωση παραβίασης (αναφορικής ακεραιότητας):</a:t>
            </a:r>
            <a:r>
              <a:rPr lang="el-GR" sz="2000" b="1" dirty="0">
                <a:solidFill>
                  <a:schemeClr val="tx2">
                    <a:lumMod val="50000"/>
                  </a:schemeClr>
                </a:solidFill>
                <a:latin typeface="Calibri" pitchFamily="34" charset="0"/>
                <a:ea typeface="Calibri" pitchFamily="34" charset="0"/>
                <a:cs typeface="Calibri" pitchFamily="34" charset="0"/>
              </a:rPr>
              <a:t> </a:t>
            </a:r>
          </a:p>
        </p:txBody>
      </p:sp>
      <p:sp>
        <p:nvSpPr>
          <p:cNvPr id="38919" name="Text Box 4"/>
          <p:cNvSpPr txBox="1">
            <a:spLocks noChangeArrowheads="1"/>
          </p:cNvSpPr>
          <p:nvPr/>
        </p:nvSpPr>
        <p:spPr bwMode="auto">
          <a:xfrm>
            <a:off x="1103312" y="1916083"/>
            <a:ext cx="7062787" cy="4401205"/>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απόρριψη της διαγραφής (αν δεν υπάρχει προσδιορισμός) ή</a:t>
            </a: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NO ACTION</a:t>
            </a:r>
            <a:endParaRPr lang="el-GR" sz="2000" b="1"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διάδοση της διαγραφής (αυτόματη διαγραφή όλων των πλειάδων που αναφέρονται σε αυτήν)</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CASCADE</a:t>
            </a:r>
            <a:endParaRPr lang="el-GR" sz="2000" b="1" dirty="0">
              <a:solidFill>
                <a:schemeClr val="accent6">
                  <a:lumMod val="75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τροποποίηση των τιμών των αναφορικών γνωρισμάτων Πως;</a:t>
            </a:r>
          </a:p>
          <a:p>
            <a:pPr eaLnBrk="0" hangingPunct="0">
              <a:spcBef>
                <a:spcPct val="50000"/>
              </a:spcBef>
              <a:buFont typeface="Wingdings" pitchFamily="2" charset="2"/>
              <a:buNone/>
            </a:pPr>
            <a:r>
              <a:rPr lang="en-US"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μια ειδική τιμή</a:t>
            </a:r>
            <a:r>
              <a:rPr lang="en-US" sz="2000" dirty="0">
                <a:solidFill>
                  <a:schemeClr val="tx2">
                    <a:lumMod val="50000"/>
                  </a:schemeClr>
                </a:solidFill>
                <a:latin typeface="Calibri" pitchFamily="34" charset="0"/>
                <a:ea typeface="Calibri" pitchFamily="34" charset="0"/>
                <a:cs typeface="Calibri" pitchFamily="34" charset="0"/>
              </a:rPr>
              <a:t> </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SET DEFAULT </a:t>
            </a:r>
            <a:r>
              <a:rPr lang="el-GR" sz="2000" dirty="0">
                <a:solidFill>
                  <a:schemeClr val="tx2">
                    <a:lumMod val="50000"/>
                  </a:schemeClr>
                </a:solidFill>
                <a:latin typeface="Calibri" pitchFamily="34" charset="0"/>
                <a:ea typeface="Calibri" pitchFamily="34" charset="0"/>
                <a:cs typeface="Calibri" pitchFamily="34" charset="0"/>
              </a:rPr>
              <a:t>ή</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την τιμή </a:t>
            </a:r>
            <a:r>
              <a:rPr lang="en-US" sz="2000" dirty="0">
                <a:solidFill>
                  <a:schemeClr val="tx2">
                    <a:lumMod val="50000"/>
                  </a:schemeClr>
                </a:solidFill>
                <a:latin typeface="Calibri" pitchFamily="34" charset="0"/>
                <a:ea typeface="Calibri" pitchFamily="34" charset="0"/>
                <a:cs typeface="Calibri" pitchFamily="34" charset="0"/>
              </a:rPr>
              <a:t>NULL on </a:t>
            </a:r>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DELETE </a:t>
            </a:r>
            <a:r>
              <a:rPr lang="en-US" sz="2000" b="1" dirty="0">
                <a:solidFill>
                  <a:schemeClr val="accent6">
                    <a:lumMod val="75000"/>
                  </a:schemeClr>
                </a:solidFill>
                <a:latin typeface="Calibri" pitchFamily="34" charset="0"/>
                <a:ea typeface="Calibri" pitchFamily="34" charset="0"/>
                <a:cs typeface="Calibri" pitchFamily="34" charset="0"/>
              </a:rPr>
              <a:t>SET NULL</a:t>
            </a:r>
            <a:endParaRPr lang="el-GR" sz="2000" b="1" dirty="0">
              <a:solidFill>
                <a:schemeClr val="accent6">
                  <a:lumMod val="75000"/>
                </a:schemeClr>
              </a:solidFill>
              <a:latin typeface="Calibri" pitchFamily="34" charset="0"/>
              <a:ea typeface="Calibri" pitchFamily="34" charset="0"/>
              <a:cs typeface="Calibri" pitchFamily="34" charset="0"/>
            </a:endParaRPr>
          </a:p>
        </p:txBody>
      </p:sp>
      <p:sp>
        <p:nvSpPr>
          <p:cNvPr id="10" name="Title 1"/>
          <p:cNvSpPr>
            <a:spLocks noGrp="1"/>
          </p:cNvSpPr>
          <p:nvPr>
            <p:ph type="title"/>
          </p:nvPr>
        </p:nvSpPr>
        <p:spPr>
          <a:xfrm>
            <a:off x="532604" y="173038"/>
            <a:ext cx="8496541" cy="1177894"/>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39940" name="Slide Number Placeholder 4"/>
          <p:cNvSpPr>
            <a:spLocks noGrp="1"/>
          </p:cNvSpPr>
          <p:nvPr>
            <p:ph type="sldNum" sz="quarter" idx="12"/>
          </p:nvPr>
        </p:nvSpPr>
        <p:spPr>
          <a:noFill/>
        </p:spPr>
        <p:txBody>
          <a:bodyPr/>
          <a:lstStyle/>
          <a:p>
            <a:fld id="{FBE5A90B-CC45-4147-A3B6-AAF44A9031AA}" type="slidenum">
              <a:rPr lang="el-GR" altLang="en-US" smtClean="0"/>
              <a:pPr/>
              <a:t>42</a:t>
            </a:fld>
            <a:endParaRPr lang="el-GR" altLang="en-US"/>
          </a:p>
        </p:txBody>
      </p:sp>
      <p:sp>
        <p:nvSpPr>
          <p:cNvPr id="40966" name="Text Box 3"/>
          <p:cNvSpPr txBox="1">
            <a:spLocks noChangeArrowheads="1"/>
          </p:cNvSpPr>
          <p:nvPr/>
        </p:nvSpPr>
        <p:spPr bwMode="auto">
          <a:xfrm>
            <a:off x="0" y="1700213"/>
            <a:ext cx="6337300" cy="4616450"/>
          </a:xfrm>
          <a:prstGeom prst="rect">
            <a:avLst/>
          </a:prstGeom>
          <a:noFill/>
          <a:ln w="9525">
            <a:noFill/>
            <a:miter lim="800000"/>
            <a:headEnd/>
            <a:tailEnd/>
          </a:ln>
        </p:spPr>
        <p:txBody>
          <a:bodyPr>
            <a:spAutoFit/>
          </a:bodyPr>
          <a:lstStyle/>
          <a:p>
            <a:pPr eaLnBrk="0" hangingPunct="0"/>
            <a:r>
              <a:rPr lang="en-US" sz="1400" b="1" dirty="0">
                <a:solidFill>
                  <a:schemeClr val="tx2">
                    <a:lumMod val="50000"/>
                  </a:schemeClr>
                </a:solidFill>
                <a:latin typeface="Calibri" pitchFamily="34" charset="0"/>
                <a:ea typeface="Calibri" pitchFamily="34" charset="0"/>
                <a:cs typeface="Calibri" pitchFamily="34" charset="0"/>
              </a:rPr>
              <a:t>CREATE TABLE</a:t>
            </a:r>
            <a:r>
              <a:rPr lang="el-GR" sz="1400" dirty="0">
                <a:solidFill>
                  <a:schemeClr val="tx2">
                    <a:lumMod val="50000"/>
                  </a:schemeClr>
                </a:solidFill>
                <a:latin typeface="Calibri" pitchFamily="34" charset="0"/>
                <a:ea typeface="Calibri" pitchFamily="34" charset="0"/>
                <a:cs typeface="Calibri" pitchFamily="34" charset="0"/>
              </a:rPr>
              <a:t> Ταινία</a:t>
            </a:r>
          </a:p>
          <a:p>
            <a:pPr eaLnBrk="0" hangingPunct="0"/>
            <a:r>
              <a:rPr lang="el-GR" sz="1400" dirty="0">
                <a:solidFill>
                  <a:schemeClr val="tx2">
                    <a:lumMod val="50000"/>
                  </a:schemeClr>
                </a:solidFill>
                <a:latin typeface="Calibri" pitchFamily="34" charset="0"/>
                <a:ea typeface="Calibri" pitchFamily="34" charset="0"/>
                <a:cs typeface="Calibri" pitchFamily="34" charset="0"/>
              </a:rPr>
              <a:t>	(Τίτλος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char(20),</a:t>
            </a:r>
          </a:p>
          <a:p>
            <a:pPr eaLnBrk="0" hangingPunct="0"/>
            <a:r>
              <a:rPr lang="el-GR" sz="1400" dirty="0">
                <a:solidFill>
                  <a:schemeClr val="tx2">
                    <a:lumMod val="50000"/>
                  </a:schemeClr>
                </a:solidFill>
                <a:latin typeface="Calibri" pitchFamily="34" charset="0"/>
                <a:ea typeface="Calibri" pitchFamily="34" charset="0"/>
                <a:cs typeface="Calibri" pitchFamily="34" charset="0"/>
              </a:rPr>
              <a:t>             Έτος </a:t>
            </a:r>
            <a:r>
              <a:rPr lang="en-US" sz="1400" b="1" dirty="0" err="1">
                <a:solidFill>
                  <a:schemeClr val="tx2">
                    <a:lumMod val="50000"/>
                  </a:schemeClr>
                </a:solidFill>
                <a:latin typeface="Calibri" pitchFamily="34" charset="0"/>
                <a:ea typeface="Calibri" pitchFamily="34" charset="0"/>
                <a:cs typeface="Calibri" pitchFamily="34" charset="0"/>
              </a:rPr>
              <a:t>int</a:t>
            </a:r>
            <a:r>
              <a:rPr lang="el-GR" sz="1400" dirty="0">
                <a:solidFill>
                  <a:schemeClr val="tx2">
                    <a:lumMod val="50000"/>
                  </a:schemeClr>
                </a:solidFill>
                <a:latin typeface="Calibri" pitchFamily="34" charset="0"/>
                <a:ea typeface="Calibri" pitchFamily="34" charset="0"/>
                <a:cs typeface="Calibri" pitchFamily="34" charset="0"/>
              </a:rPr>
              <a:t>, </a:t>
            </a:r>
          </a:p>
          <a:p>
            <a:pPr eaLnBrk="0" hangingPunct="0"/>
            <a:r>
              <a:rPr lang="el-GR" sz="1400" dirty="0">
                <a:solidFill>
                  <a:schemeClr val="tx2">
                    <a:lumMod val="50000"/>
                  </a:schemeClr>
                </a:solidFill>
                <a:latin typeface="Calibri" pitchFamily="34" charset="0"/>
                <a:ea typeface="Calibri" pitchFamily="34" charset="0"/>
                <a:cs typeface="Calibri" pitchFamily="34" charset="0"/>
              </a:rPr>
              <a:t>             Διάρκεια </a:t>
            </a:r>
            <a:r>
              <a:rPr lang="en-US" sz="1400" b="1" dirty="0" err="1">
                <a:solidFill>
                  <a:schemeClr val="tx2">
                    <a:lumMod val="50000"/>
                  </a:schemeClr>
                </a:solidFill>
                <a:latin typeface="Calibri" pitchFamily="34" charset="0"/>
                <a:ea typeface="Calibri" pitchFamily="34" charset="0"/>
                <a:cs typeface="Calibri" pitchFamily="34" charset="0"/>
              </a:rPr>
              <a:t>int</a:t>
            </a:r>
            <a:r>
              <a:rPr lang="el-GR" sz="1400" dirty="0">
                <a:solidFill>
                  <a:schemeClr val="tx2">
                    <a:lumMod val="50000"/>
                  </a:schemeClr>
                </a:solidFill>
                <a:latin typeface="Calibri" pitchFamily="34" charset="0"/>
                <a:ea typeface="Calibri" pitchFamily="34" charset="0"/>
                <a:cs typeface="Calibri" pitchFamily="34" charset="0"/>
              </a:rPr>
              <a:t>,</a:t>
            </a:r>
            <a:endParaRPr lang="en-US" sz="1400" dirty="0">
              <a:solidFill>
                <a:schemeClr val="tx2">
                  <a:lumMod val="50000"/>
                </a:schemeClr>
              </a:solidFill>
              <a:latin typeface="Calibri" pitchFamily="34" charset="0"/>
              <a:ea typeface="Calibri" pitchFamily="34" charset="0"/>
              <a:cs typeface="Calibri" pitchFamily="34" charset="0"/>
            </a:endParaRPr>
          </a:p>
          <a:p>
            <a:pPr eaLnBrk="0" hangingPunct="0"/>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 Τύπος </a:t>
            </a:r>
            <a:r>
              <a:rPr lang="en-US" sz="1400" b="1" dirty="0" err="1">
                <a:solidFill>
                  <a:schemeClr val="tx2">
                    <a:lumMod val="50000"/>
                  </a:schemeClr>
                </a:solidFill>
                <a:latin typeface="Calibri" pitchFamily="34" charset="0"/>
                <a:ea typeface="Calibri" pitchFamily="34" charset="0"/>
                <a:cs typeface="Calibri" pitchFamily="34" charset="0"/>
              </a:rPr>
              <a:t>varchar</a:t>
            </a:r>
            <a:r>
              <a:rPr lang="en-US" sz="1400" b="1" dirty="0">
                <a:solidFill>
                  <a:schemeClr val="tx2">
                    <a:lumMod val="50000"/>
                  </a:schemeClr>
                </a:solidFill>
                <a:latin typeface="Calibri" pitchFamily="34" charset="0"/>
                <a:ea typeface="Calibri" pitchFamily="34" charset="0"/>
                <a:cs typeface="Calibri" pitchFamily="34" charset="0"/>
              </a:rPr>
              <a:t>(20)</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dirty="0">
                <a:solidFill>
                  <a:schemeClr val="tx2">
                    <a:lumMod val="50000"/>
                  </a:schemeClr>
                </a:solidFill>
                <a:latin typeface="Calibri" pitchFamily="34" charset="0"/>
                <a:ea typeface="Calibri" pitchFamily="34" charset="0"/>
                <a:cs typeface="Calibri" pitchFamily="34" charset="0"/>
              </a:rPr>
              <a:t> (Τίτλος, Έτος))</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r>
              <a:rPr lang="en-US" sz="1400" b="1" dirty="0">
                <a:solidFill>
                  <a:schemeClr val="tx2">
                    <a:lumMod val="50000"/>
                  </a:schemeClr>
                </a:solidFill>
                <a:latin typeface="Calibri" pitchFamily="34" charset="0"/>
                <a:ea typeface="Calibri" pitchFamily="34" charset="0"/>
                <a:cs typeface="Calibri" pitchFamily="34" charset="0"/>
              </a:rPr>
              <a:t>CREATE TABLE</a:t>
            </a:r>
            <a:r>
              <a:rPr lang="el-GR" sz="1400" dirty="0">
                <a:solidFill>
                  <a:schemeClr val="tx2">
                    <a:lumMod val="50000"/>
                  </a:schemeClr>
                </a:solidFill>
                <a:latin typeface="Calibri" pitchFamily="34" charset="0"/>
                <a:ea typeface="Calibri" pitchFamily="34" charset="0"/>
                <a:cs typeface="Calibri" pitchFamily="34" charset="0"/>
              </a:rPr>
              <a:t> Ηθοποιός</a:t>
            </a:r>
          </a:p>
          <a:p>
            <a:r>
              <a:rPr lang="el-GR" sz="1400" dirty="0">
                <a:solidFill>
                  <a:schemeClr val="tx2">
                    <a:lumMod val="50000"/>
                  </a:schemeClr>
                </a:solidFill>
                <a:latin typeface="Calibri" pitchFamily="34" charset="0"/>
                <a:ea typeface="Calibri" pitchFamily="34" charset="0"/>
                <a:cs typeface="Calibri" pitchFamily="34" charset="0"/>
              </a:rPr>
              <a:t>	(Όνομα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err="1">
                <a:solidFill>
                  <a:schemeClr val="tx2">
                    <a:lumMod val="50000"/>
                  </a:schemeClr>
                </a:solidFill>
                <a:latin typeface="Calibri" pitchFamily="34" charset="0"/>
                <a:ea typeface="Calibri" pitchFamily="34" charset="0"/>
                <a:cs typeface="Calibri" pitchFamily="34" charset="0"/>
              </a:rPr>
              <a:t>char</a:t>
            </a:r>
            <a:r>
              <a:rPr lang="el-GR" sz="1400" b="1" dirty="0">
                <a:solidFill>
                  <a:schemeClr val="tx2">
                    <a:lumMod val="50000"/>
                  </a:schemeClr>
                </a:solidFill>
                <a:latin typeface="Calibri" pitchFamily="34" charset="0"/>
                <a:ea typeface="Calibri" pitchFamily="34" charset="0"/>
                <a:cs typeface="Calibri" pitchFamily="34" charset="0"/>
              </a:rPr>
              <a:t>(</a:t>
            </a:r>
            <a:r>
              <a:rPr lang="en-US" sz="1400" b="1" dirty="0">
                <a:solidFill>
                  <a:schemeClr val="tx2">
                    <a:lumMod val="50000"/>
                  </a:schemeClr>
                </a:solidFill>
                <a:latin typeface="Calibri" pitchFamily="34" charset="0"/>
                <a:ea typeface="Calibri" pitchFamily="34" charset="0"/>
                <a:cs typeface="Calibri" pitchFamily="34" charset="0"/>
              </a:rPr>
              <a:t>2</a:t>
            </a:r>
            <a:r>
              <a:rPr lang="el-GR" sz="1400" b="1" dirty="0">
                <a:solidFill>
                  <a:schemeClr val="tx2">
                    <a:lumMod val="50000"/>
                  </a:schemeClr>
                </a:solidFill>
                <a:latin typeface="Calibri" pitchFamily="34" charset="0"/>
                <a:ea typeface="Calibri" pitchFamily="34" charset="0"/>
                <a:cs typeface="Calibri" pitchFamily="34" charset="0"/>
              </a:rPr>
              <a:t>0</a:t>
            </a:r>
            <a:r>
              <a:rPr lang="en-US" sz="1400" b="1"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Διεύθυνση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char(15)</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Έτος-Γέννησης</a:t>
            </a:r>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err="1">
                <a:solidFill>
                  <a:schemeClr val="tx2">
                    <a:lumMod val="50000"/>
                  </a:schemeClr>
                </a:solidFill>
                <a:latin typeface="Calibri" pitchFamily="34" charset="0"/>
                <a:ea typeface="Calibri" pitchFamily="34" charset="0"/>
                <a:cs typeface="Calibri" pitchFamily="34" charset="0"/>
              </a:rPr>
              <a:t>int</a:t>
            </a:r>
            <a:r>
              <a:rPr lang="en-US" sz="1400" dirty="0">
                <a:solidFill>
                  <a:schemeClr val="tx2">
                    <a:lumMod val="50000"/>
                  </a:schemeClr>
                </a:solidFill>
                <a:latin typeface="Calibri" pitchFamily="34" charset="0"/>
                <a:ea typeface="Calibri" pitchFamily="34" charset="0"/>
                <a:cs typeface="Calibri" pitchFamily="34" charset="0"/>
              </a:rPr>
              <a:t>,</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b="1"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(Όνομα),</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check</a:t>
            </a:r>
            <a:r>
              <a:rPr lang="el-GR" sz="1400" dirty="0">
                <a:solidFill>
                  <a:schemeClr val="tx2">
                    <a:lumMod val="50000"/>
                  </a:schemeClr>
                </a:solidFill>
                <a:latin typeface="Calibri" pitchFamily="34" charset="0"/>
                <a:ea typeface="Calibri" pitchFamily="34" charset="0"/>
                <a:cs typeface="Calibri" pitchFamily="34" charset="0"/>
              </a:rPr>
              <a:t> (Έτος-Γέννησης &gt;= 1</a:t>
            </a:r>
            <a:r>
              <a:rPr lang="en-US" sz="1400" dirty="0">
                <a:solidFill>
                  <a:schemeClr val="tx2">
                    <a:lumMod val="50000"/>
                  </a:schemeClr>
                </a:solidFill>
                <a:latin typeface="Calibri" pitchFamily="34" charset="0"/>
                <a:ea typeface="Calibri" pitchFamily="34" charset="0"/>
                <a:cs typeface="Calibri" pitchFamily="34" charset="0"/>
              </a:rPr>
              <a:t>8</a:t>
            </a:r>
            <a:r>
              <a:rPr lang="el-GR" sz="1400" dirty="0">
                <a:solidFill>
                  <a:schemeClr val="tx2">
                    <a:lumMod val="50000"/>
                  </a:schemeClr>
                </a:solidFill>
                <a:latin typeface="Calibri" pitchFamily="34" charset="0"/>
                <a:ea typeface="Calibri" pitchFamily="34" charset="0"/>
                <a:cs typeface="Calibri" pitchFamily="34" charset="0"/>
              </a:rPr>
              <a:t>00))</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endParaRPr lang="en-US" sz="1400" dirty="0">
              <a:solidFill>
                <a:schemeClr val="tx2">
                  <a:lumMod val="50000"/>
                </a:schemeClr>
              </a:solidFill>
              <a:latin typeface="Calibri" pitchFamily="34" charset="0"/>
              <a:ea typeface="Calibri" pitchFamily="34" charset="0"/>
              <a:cs typeface="Calibri" pitchFamily="34" charset="0"/>
            </a:endParaRPr>
          </a:p>
          <a:p>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  CREATE TABLE</a:t>
            </a:r>
            <a:r>
              <a:rPr lang="el-GR" sz="1400" dirty="0">
                <a:solidFill>
                  <a:schemeClr val="tx2">
                    <a:lumMod val="50000"/>
                  </a:schemeClr>
                </a:solidFill>
                <a:latin typeface="Calibri" pitchFamily="34" charset="0"/>
                <a:ea typeface="Calibri" pitchFamily="34" charset="0"/>
                <a:cs typeface="Calibri" pitchFamily="34" charset="0"/>
              </a:rPr>
              <a:t> Παίζει</a:t>
            </a:r>
          </a:p>
          <a:p>
            <a:r>
              <a:rPr lang="el-GR" sz="1400" dirty="0">
                <a:solidFill>
                  <a:schemeClr val="tx2">
                    <a:lumMod val="50000"/>
                  </a:schemeClr>
                </a:solidFill>
                <a:latin typeface="Calibri" pitchFamily="34" charset="0"/>
                <a:ea typeface="Calibri" pitchFamily="34" charset="0"/>
                <a:cs typeface="Calibri" pitchFamily="34" charset="0"/>
              </a:rPr>
              <a:t>	(Όνομα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err="1">
                <a:solidFill>
                  <a:schemeClr val="tx2">
                    <a:lumMod val="50000"/>
                  </a:schemeClr>
                </a:solidFill>
                <a:latin typeface="Calibri" pitchFamily="34" charset="0"/>
                <a:ea typeface="Calibri" pitchFamily="34" charset="0"/>
                <a:cs typeface="Calibri" pitchFamily="34" charset="0"/>
              </a:rPr>
              <a:t>char</a:t>
            </a:r>
            <a:r>
              <a:rPr lang="el-GR" sz="1400" b="1" dirty="0">
                <a:solidFill>
                  <a:schemeClr val="tx2">
                    <a:lumMod val="50000"/>
                  </a:schemeClr>
                </a:solidFill>
                <a:latin typeface="Calibri" pitchFamily="34" charset="0"/>
                <a:ea typeface="Calibri" pitchFamily="34" charset="0"/>
                <a:cs typeface="Calibri" pitchFamily="34" charset="0"/>
              </a:rPr>
              <a:t>(</a:t>
            </a:r>
            <a:r>
              <a:rPr lang="en-US" sz="1400" b="1" dirty="0">
                <a:solidFill>
                  <a:schemeClr val="tx2">
                    <a:lumMod val="50000"/>
                  </a:schemeClr>
                </a:solidFill>
                <a:latin typeface="Calibri" pitchFamily="34" charset="0"/>
                <a:ea typeface="Calibri" pitchFamily="34" charset="0"/>
                <a:cs typeface="Calibri" pitchFamily="34" charset="0"/>
              </a:rPr>
              <a:t>2</a:t>
            </a:r>
            <a:r>
              <a:rPr lang="el-GR" sz="1400" b="1" dirty="0">
                <a:solidFill>
                  <a:schemeClr val="tx2">
                    <a:lumMod val="50000"/>
                  </a:schemeClr>
                </a:solidFill>
                <a:latin typeface="Calibri" pitchFamily="34" charset="0"/>
                <a:ea typeface="Calibri" pitchFamily="34" charset="0"/>
                <a:cs typeface="Calibri" pitchFamily="34" charset="0"/>
              </a:rPr>
              <a:t>0)</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Τίτλος </a:t>
            </a:r>
            <a:r>
              <a:rPr lang="en-US" sz="1400" b="1" dirty="0" err="1">
                <a:solidFill>
                  <a:schemeClr val="tx2">
                    <a:lumMod val="50000"/>
                  </a:schemeClr>
                </a:solidFill>
                <a:latin typeface="Calibri" pitchFamily="34" charset="0"/>
                <a:ea typeface="Calibri" pitchFamily="34" charset="0"/>
                <a:cs typeface="Calibri" pitchFamily="34" charset="0"/>
              </a:rPr>
              <a:t>var</a:t>
            </a:r>
            <a:r>
              <a:rPr lang="el-GR" sz="1400" b="1" dirty="0">
                <a:solidFill>
                  <a:schemeClr val="tx2">
                    <a:lumMod val="50000"/>
                  </a:schemeClr>
                </a:solidFill>
                <a:latin typeface="Calibri" pitchFamily="34" charset="0"/>
                <a:ea typeface="Calibri" pitchFamily="34" charset="0"/>
                <a:cs typeface="Calibri" pitchFamily="34" charset="0"/>
              </a:rPr>
              <a:t>char(20)</a:t>
            </a:r>
            <a:r>
              <a:rPr lang="el-GR" sz="1400" dirty="0">
                <a:solidFill>
                  <a:schemeClr val="tx2">
                    <a:lumMod val="50000"/>
                  </a:schemeClr>
                </a:solidFill>
                <a:latin typeface="Calibri" pitchFamily="34" charset="0"/>
                <a:ea typeface="Calibri" pitchFamily="34" charset="0"/>
                <a:cs typeface="Calibri" pitchFamily="34" charset="0"/>
              </a:rPr>
              <a:t>, </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Έτος</a:t>
            </a:r>
            <a:r>
              <a:rPr lang="el-GR" sz="1400" b="1" dirty="0">
                <a:solidFill>
                  <a:schemeClr val="tx2">
                    <a:lumMod val="50000"/>
                  </a:schemeClr>
                </a:solidFill>
                <a:latin typeface="Calibri" pitchFamily="34" charset="0"/>
                <a:ea typeface="Calibri" pitchFamily="34" charset="0"/>
                <a:cs typeface="Calibri" pitchFamily="34" charset="0"/>
              </a:rPr>
              <a:t> </a:t>
            </a:r>
            <a:r>
              <a:rPr lang="en-US" sz="1400" b="1" dirty="0" err="1">
                <a:solidFill>
                  <a:schemeClr val="tx2">
                    <a:lumMod val="50000"/>
                  </a:schemeClr>
                </a:solidFill>
                <a:latin typeface="Calibri" pitchFamily="34" charset="0"/>
                <a:ea typeface="Calibri" pitchFamily="34" charset="0"/>
                <a:cs typeface="Calibri" pitchFamily="34" charset="0"/>
              </a:rPr>
              <a:t>int</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primary</a:t>
            </a:r>
            <a:r>
              <a:rPr lang="el-GR" sz="1400" b="1" dirty="0">
                <a:solidFill>
                  <a:schemeClr val="tx2">
                    <a:lumMod val="50000"/>
                  </a:schemeClr>
                </a:solidFill>
                <a:latin typeface="Calibri" pitchFamily="34" charset="0"/>
                <a:ea typeface="Calibri" pitchFamily="34" charset="0"/>
                <a:cs typeface="Calibri" pitchFamily="34" charset="0"/>
              </a:rPr>
              <a:t> </a:t>
            </a:r>
            <a:r>
              <a:rPr lang="el-GR" sz="1400" b="1" dirty="0" err="1">
                <a:solidFill>
                  <a:schemeClr val="tx2">
                    <a:lumMod val="50000"/>
                  </a:schemeClr>
                </a:solidFill>
                <a:latin typeface="Calibri" pitchFamily="34" charset="0"/>
                <a:ea typeface="Calibri" pitchFamily="34" charset="0"/>
                <a:cs typeface="Calibri" pitchFamily="34" charset="0"/>
              </a:rPr>
              <a:t>key</a:t>
            </a:r>
            <a:r>
              <a:rPr lang="el-GR" sz="1400" b="1" dirty="0">
                <a:solidFill>
                  <a:schemeClr val="tx2">
                    <a:lumMod val="50000"/>
                  </a:schemeClr>
                </a:solidFill>
                <a:latin typeface="Calibri" pitchFamily="34" charset="0"/>
                <a:ea typeface="Calibri" pitchFamily="34" charset="0"/>
                <a:cs typeface="Calibri" pitchFamily="34" charset="0"/>
              </a:rPr>
              <a:t> </a:t>
            </a:r>
            <a:r>
              <a:rPr lang="el-GR" sz="1400" dirty="0">
                <a:solidFill>
                  <a:schemeClr val="tx2">
                    <a:lumMod val="50000"/>
                  </a:schemeClr>
                </a:solidFill>
                <a:latin typeface="Calibri" pitchFamily="34" charset="0"/>
                <a:ea typeface="Calibri" pitchFamily="34" charset="0"/>
                <a:cs typeface="Calibri" pitchFamily="34" charset="0"/>
              </a:rPr>
              <a:t>(Όνομα, Τίτλος, Έτος),</a:t>
            </a: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foreign key </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Όνομα</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references</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err="1">
                <a:solidFill>
                  <a:schemeClr val="tx2">
                    <a:lumMod val="50000"/>
                  </a:schemeClr>
                </a:solidFill>
                <a:latin typeface="Calibri" pitchFamily="34" charset="0"/>
                <a:ea typeface="Calibri" pitchFamily="34" charset="0"/>
                <a:cs typeface="Calibri" pitchFamily="34" charset="0"/>
              </a:rPr>
              <a:t>Ηθοποιός(Όνομα</a:t>
            </a:r>
            <a:r>
              <a:rPr lang="el-GR" sz="1400" dirty="0">
                <a:solidFill>
                  <a:schemeClr val="tx2">
                    <a:lumMod val="50000"/>
                  </a:schemeClr>
                </a:solidFill>
                <a:latin typeface="Calibri" pitchFamily="34" charset="0"/>
                <a:ea typeface="Calibri" pitchFamily="34" charset="0"/>
                <a:cs typeface="Calibri" pitchFamily="34" charset="0"/>
              </a:rPr>
              <a:t>),</a:t>
            </a:r>
            <a:endParaRPr lang="en-US" sz="1400" dirty="0">
              <a:solidFill>
                <a:schemeClr val="tx2">
                  <a:lumMod val="50000"/>
                </a:schemeClr>
              </a:solidFill>
              <a:latin typeface="Calibri" pitchFamily="34" charset="0"/>
              <a:ea typeface="Calibri" pitchFamily="34" charset="0"/>
              <a:cs typeface="Calibri" pitchFamily="34" charset="0"/>
            </a:endParaRPr>
          </a:p>
          <a:p>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on delete cascade,</a:t>
            </a:r>
            <a:endParaRPr lang="el-GR" sz="1400" b="1" dirty="0">
              <a:solidFill>
                <a:schemeClr val="tx2">
                  <a:lumMod val="50000"/>
                </a:schemeClr>
              </a:solidFill>
              <a:latin typeface="Calibri" pitchFamily="34" charset="0"/>
              <a:ea typeface="Calibri" pitchFamily="34" charset="0"/>
              <a:cs typeface="Calibri" pitchFamily="34" charset="0"/>
            </a:endParaRPr>
          </a:p>
          <a:p>
            <a:r>
              <a:rPr lang="el-GR" sz="1400" dirty="0">
                <a:solidFill>
                  <a:schemeClr val="tx2">
                    <a:lumMod val="50000"/>
                  </a:schemeClr>
                </a:solidFill>
                <a:latin typeface="Calibri" pitchFamily="34" charset="0"/>
                <a:ea typeface="Calibri" pitchFamily="34" charset="0"/>
                <a:cs typeface="Calibri" pitchFamily="34" charset="0"/>
              </a:rPr>
              <a:t>	</a:t>
            </a:r>
            <a:r>
              <a:rPr lang="en-US"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foreign key </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Τίτλος, Έτος</a:t>
            </a:r>
            <a:r>
              <a:rPr lang="en-US" sz="1400" dirty="0">
                <a:solidFill>
                  <a:schemeClr val="tx2">
                    <a:lumMod val="50000"/>
                  </a:schemeClr>
                </a:solidFill>
                <a:latin typeface="Calibri" pitchFamily="34" charset="0"/>
                <a:ea typeface="Calibri" pitchFamily="34" charset="0"/>
                <a:cs typeface="Calibri" pitchFamily="34" charset="0"/>
              </a:rPr>
              <a:t>)</a:t>
            </a:r>
            <a:r>
              <a:rPr lang="el-GR" sz="1400" dirty="0">
                <a:solidFill>
                  <a:schemeClr val="tx2">
                    <a:lumMod val="50000"/>
                  </a:schemeClr>
                </a:solidFill>
                <a:latin typeface="Calibri" pitchFamily="34" charset="0"/>
                <a:ea typeface="Calibri" pitchFamily="34" charset="0"/>
                <a:cs typeface="Calibri" pitchFamily="34" charset="0"/>
              </a:rPr>
              <a:t> </a:t>
            </a:r>
            <a:r>
              <a:rPr lang="en-US" sz="1400" b="1" dirty="0">
                <a:solidFill>
                  <a:schemeClr val="tx2">
                    <a:lumMod val="50000"/>
                  </a:schemeClr>
                </a:solidFill>
                <a:latin typeface="Calibri" pitchFamily="34" charset="0"/>
                <a:ea typeface="Calibri" pitchFamily="34" charset="0"/>
                <a:cs typeface="Calibri" pitchFamily="34" charset="0"/>
              </a:rPr>
              <a:t>references</a:t>
            </a:r>
            <a:r>
              <a:rPr lang="en-US" sz="1400" dirty="0">
                <a:solidFill>
                  <a:schemeClr val="tx2">
                    <a:lumMod val="50000"/>
                  </a:schemeClr>
                </a:solidFill>
                <a:latin typeface="Calibri" pitchFamily="34" charset="0"/>
                <a:ea typeface="Calibri" pitchFamily="34" charset="0"/>
                <a:cs typeface="Calibri" pitchFamily="34" charset="0"/>
              </a:rPr>
              <a:t> </a:t>
            </a:r>
            <a:r>
              <a:rPr lang="el-GR" sz="1400" dirty="0" err="1">
                <a:solidFill>
                  <a:schemeClr val="tx2">
                    <a:lumMod val="50000"/>
                  </a:schemeClr>
                </a:solidFill>
                <a:latin typeface="Calibri" pitchFamily="34" charset="0"/>
                <a:ea typeface="Calibri" pitchFamily="34" charset="0"/>
                <a:cs typeface="Calibri" pitchFamily="34" charset="0"/>
              </a:rPr>
              <a:t>Ταινία(Τίτλος</a:t>
            </a:r>
            <a:r>
              <a:rPr lang="el-GR" sz="1400" dirty="0">
                <a:solidFill>
                  <a:schemeClr val="tx2">
                    <a:lumMod val="50000"/>
                  </a:schemeClr>
                </a:solidFill>
                <a:latin typeface="Calibri" pitchFamily="34" charset="0"/>
                <a:ea typeface="Calibri" pitchFamily="34" charset="0"/>
                <a:cs typeface="Calibri" pitchFamily="34" charset="0"/>
              </a:rPr>
              <a:t>, Έτος)</a:t>
            </a:r>
            <a:r>
              <a:rPr lang="en-US" sz="1400" dirty="0">
                <a:solidFill>
                  <a:schemeClr val="tx2">
                    <a:lumMod val="50000"/>
                  </a:schemeClr>
                </a:solidFill>
                <a:latin typeface="Calibri" pitchFamily="34" charset="0"/>
                <a:ea typeface="Calibri" pitchFamily="34" charset="0"/>
                <a:cs typeface="Calibri" pitchFamily="34" charset="0"/>
              </a:rPr>
              <a:t>;</a:t>
            </a:r>
            <a:endParaRPr lang="el-GR" sz="1400" dirty="0">
              <a:solidFill>
                <a:schemeClr val="tx2">
                  <a:lumMod val="50000"/>
                </a:schemeClr>
              </a:solidFill>
              <a:latin typeface="Calibri" pitchFamily="34" charset="0"/>
              <a:ea typeface="Calibri" pitchFamily="34" charset="0"/>
              <a:cs typeface="Calibri" pitchFamily="34" charset="0"/>
            </a:endParaRPr>
          </a:p>
        </p:txBody>
      </p:sp>
      <p:sp>
        <p:nvSpPr>
          <p:cNvPr id="40967" name="Text Box 5"/>
          <p:cNvSpPr txBox="1">
            <a:spLocks noChangeArrowheads="1"/>
          </p:cNvSpPr>
          <p:nvPr/>
        </p:nvSpPr>
        <p:spPr bwMode="auto">
          <a:xfrm>
            <a:off x="3708400" y="2133600"/>
            <a:ext cx="5111750" cy="2032000"/>
          </a:xfrm>
          <a:prstGeom prst="rect">
            <a:avLst/>
          </a:prstGeom>
          <a:noFill/>
          <a:ln w="9525">
            <a:noFill/>
            <a:miter lim="800000"/>
            <a:headEnd/>
            <a:tailEnd/>
          </a:ln>
        </p:spPr>
        <p:txBody>
          <a:bodyPr>
            <a:spAutoFit/>
          </a:bodyPr>
          <a:lstStyle/>
          <a:p>
            <a:r>
              <a:rPr lang="en-US" sz="1400" b="1">
                <a:solidFill>
                  <a:srgbClr val="4D7373"/>
                </a:solidFill>
                <a:latin typeface="Calibri" pitchFamily="34" charset="0"/>
                <a:ea typeface="Calibri" pitchFamily="34" charset="0"/>
                <a:cs typeface="Calibri" pitchFamily="34" charset="0"/>
              </a:rPr>
              <a:t>CREATE TABLE</a:t>
            </a:r>
            <a:r>
              <a:rPr lang="el-GR" sz="1400">
                <a:solidFill>
                  <a:srgbClr val="4D7373"/>
                </a:solidFill>
                <a:latin typeface="Calibri" pitchFamily="34" charset="0"/>
                <a:ea typeface="Calibri" pitchFamily="34" charset="0"/>
                <a:cs typeface="Calibri" pitchFamily="34" charset="0"/>
              </a:rPr>
              <a:t> Παίζει</a:t>
            </a:r>
          </a:p>
          <a:p>
            <a:r>
              <a:rPr lang="el-GR" sz="1400">
                <a:solidFill>
                  <a:srgbClr val="4D7373"/>
                </a:solidFill>
                <a:latin typeface="Calibri" pitchFamily="34" charset="0"/>
                <a:ea typeface="Calibri" pitchFamily="34" charset="0"/>
                <a:cs typeface="Calibri" pitchFamily="34" charset="0"/>
              </a:rPr>
              <a:t>(Όνομα </a:t>
            </a:r>
            <a:r>
              <a:rPr lang="en-US" sz="1400" b="1">
                <a:solidFill>
                  <a:srgbClr val="4D7373"/>
                </a:solidFill>
                <a:latin typeface="Calibri" pitchFamily="34" charset="0"/>
                <a:ea typeface="Calibri" pitchFamily="34" charset="0"/>
                <a:cs typeface="Calibri" pitchFamily="34" charset="0"/>
              </a:rPr>
              <a:t>var</a:t>
            </a:r>
            <a:r>
              <a:rPr lang="el-GR" sz="1400" b="1">
                <a:solidFill>
                  <a:srgbClr val="4D7373"/>
                </a:solidFill>
                <a:latin typeface="Calibri" pitchFamily="34" charset="0"/>
                <a:ea typeface="Calibri" pitchFamily="34" charset="0"/>
                <a:cs typeface="Calibri" pitchFamily="34" charset="0"/>
              </a:rPr>
              <a:t>char(</a:t>
            </a:r>
            <a:r>
              <a:rPr lang="en-US" sz="1400" b="1">
                <a:solidFill>
                  <a:srgbClr val="4D7373"/>
                </a:solidFill>
                <a:latin typeface="Calibri" pitchFamily="34" charset="0"/>
                <a:ea typeface="Calibri" pitchFamily="34" charset="0"/>
                <a:cs typeface="Calibri" pitchFamily="34" charset="0"/>
              </a:rPr>
              <a:t>2</a:t>
            </a:r>
            <a:r>
              <a:rPr lang="el-GR" sz="1400" b="1">
                <a:solidFill>
                  <a:srgbClr val="4D7373"/>
                </a:solidFill>
                <a:latin typeface="Calibri" pitchFamily="34" charset="0"/>
                <a:ea typeface="Calibri" pitchFamily="34" charset="0"/>
                <a:cs typeface="Calibri" pitchFamily="34" charset="0"/>
              </a:rPr>
              <a:t>0)</a:t>
            </a:r>
            <a:r>
              <a:rPr lang="el-GR" sz="1400">
                <a:solidFill>
                  <a:srgbClr val="4D7373"/>
                </a:solidFill>
                <a:latin typeface="Calibri" pitchFamily="34" charset="0"/>
                <a:ea typeface="Calibri" pitchFamily="34" charset="0"/>
                <a:cs typeface="Calibri" pitchFamily="34" charset="0"/>
              </a:rPr>
              <a:t>, </a:t>
            </a:r>
          </a:p>
          <a:p>
            <a:r>
              <a:rPr lang="el-GR" sz="1400">
                <a:solidFill>
                  <a:srgbClr val="4D7373"/>
                </a:solidFill>
                <a:latin typeface="Calibri" pitchFamily="34" charset="0"/>
                <a:ea typeface="Calibri" pitchFamily="34" charset="0"/>
                <a:cs typeface="Calibri" pitchFamily="34" charset="0"/>
              </a:rPr>
              <a:t>Τίτλος </a:t>
            </a:r>
            <a:r>
              <a:rPr lang="en-US" sz="1400" b="1">
                <a:solidFill>
                  <a:srgbClr val="4D7373"/>
                </a:solidFill>
                <a:latin typeface="Calibri" pitchFamily="34" charset="0"/>
                <a:ea typeface="Calibri" pitchFamily="34" charset="0"/>
                <a:cs typeface="Calibri" pitchFamily="34" charset="0"/>
              </a:rPr>
              <a:t>var</a:t>
            </a:r>
            <a:r>
              <a:rPr lang="el-GR" sz="1400" b="1">
                <a:solidFill>
                  <a:srgbClr val="4D7373"/>
                </a:solidFill>
                <a:latin typeface="Calibri" pitchFamily="34" charset="0"/>
                <a:ea typeface="Calibri" pitchFamily="34" charset="0"/>
                <a:cs typeface="Calibri" pitchFamily="34" charset="0"/>
              </a:rPr>
              <a:t>char(20)</a:t>
            </a:r>
            <a:r>
              <a:rPr lang="el-GR" sz="1400">
                <a:solidFill>
                  <a:srgbClr val="4D7373"/>
                </a:solidFill>
                <a:latin typeface="Calibri" pitchFamily="34" charset="0"/>
                <a:ea typeface="Calibri" pitchFamily="34" charset="0"/>
                <a:cs typeface="Calibri" pitchFamily="34" charset="0"/>
              </a:rPr>
              <a:t>, </a:t>
            </a:r>
          </a:p>
          <a:p>
            <a:r>
              <a:rPr lang="el-GR" sz="1400">
                <a:solidFill>
                  <a:srgbClr val="4D7373"/>
                </a:solidFill>
                <a:latin typeface="Calibri" pitchFamily="34" charset="0"/>
                <a:ea typeface="Calibri" pitchFamily="34" charset="0"/>
                <a:cs typeface="Calibri" pitchFamily="34" charset="0"/>
              </a:rPr>
              <a:t>Έτος</a:t>
            </a:r>
            <a:r>
              <a:rPr lang="el-GR" sz="1400" b="1">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int</a:t>
            </a:r>
            <a:r>
              <a:rPr lang="en-US" sz="1400">
                <a:solidFill>
                  <a:srgbClr val="4D7373"/>
                </a:solidFill>
                <a:latin typeface="Calibri" pitchFamily="34" charset="0"/>
                <a:ea typeface="Calibri" pitchFamily="34" charset="0"/>
                <a:cs typeface="Calibri" pitchFamily="34" charset="0"/>
              </a:rPr>
              <a:t>,</a:t>
            </a:r>
            <a:endParaRPr lang="el-GR" sz="1400">
              <a:solidFill>
                <a:srgbClr val="4D7373"/>
              </a:solidFill>
              <a:latin typeface="Calibri" pitchFamily="34" charset="0"/>
              <a:ea typeface="Calibri" pitchFamily="34" charset="0"/>
              <a:cs typeface="Calibri" pitchFamily="34" charset="0"/>
            </a:endParaRPr>
          </a:p>
          <a:p>
            <a:r>
              <a:rPr lang="en-US" sz="1400">
                <a:solidFill>
                  <a:srgbClr val="4D7373"/>
                </a:solidFill>
                <a:latin typeface="Calibri" pitchFamily="34" charset="0"/>
                <a:ea typeface="Calibri" pitchFamily="34" charset="0"/>
                <a:cs typeface="Calibri" pitchFamily="34" charset="0"/>
              </a:rPr>
              <a:t> </a:t>
            </a:r>
            <a:r>
              <a:rPr lang="el-GR" sz="1400" b="1">
                <a:solidFill>
                  <a:srgbClr val="4D7373"/>
                </a:solidFill>
                <a:latin typeface="Calibri" pitchFamily="34" charset="0"/>
                <a:ea typeface="Calibri" pitchFamily="34" charset="0"/>
                <a:cs typeface="Calibri" pitchFamily="34" charset="0"/>
              </a:rPr>
              <a:t>primary key </a:t>
            </a:r>
            <a:r>
              <a:rPr lang="el-GR" sz="1400">
                <a:solidFill>
                  <a:srgbClr val="4D7373"/>
                </a:solidFill>
                <a:latin typeface="Calibri" pitchFamily="34" charset="0"/>
                <a:ea typeface="Calibri" pitchFamily="34" charset="0"/>
                <a:cs typeface="Calibri" pitchFamily="34" charset="0"/>
              </a:rPr>
              <a:t>(Όνομα, Τίτλος, Έτος),</a:t>
            </a:r>
          </a:p>
          <a:p>
            <a:r>
              <a:rPr lang="en-US" sz="1400" b="1">
                <a:solidFill>
                  <a:srgbClr val="4D7373"/>
                </a:solidFill>
                <a:latin typeface="Calibri" pitchFamily="34" charset="0"/>
                <a:ea typeface="Calibri" pitchFamily="34" charset="0"/>
                <a:cs typeface="Calibri" pitchFamily="34" charset="0"/>
              </a:rPr>
              <a:t>foreign key </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Όνομα</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references</a:t>
            </a:r>
            <a:r>
              <a:rPr lang="en-US" sz="1400">
                <a:solidFill>
                  <a:srgbClr val="4D7373"/>
                </a:solidFill>
                <a:latin typeface="Calibri" pitchFamily="34" charset="0"/>
                <a:ea typeface="Calibri" pitchFamily="34" charset="0"/>
                <a:cs typeface="Calibri" pitchFamily="34" charset="0"/>
              </a:rPr>
              <a:t> </a:t>
            </a:r>
            <a:r>
              <a:rPr lang="el-GR" sz="1400">
                <a:solidFill>
                  <a:srgbClr val="4D7373"/>
                </a:solidFill>
                <a:latin typeface="Calibri" pitchFamily="34" charset="0"/>
                <a:ea typeface="Calibri" pitchFamily="34" charset="0"/>
                <a:cs typeface="Calibri" pitchFamily="34" charset="0"/>
              </a:rPr>
              <a:t>Ηθοποιός(Όνομα),</a:t>
            </a:r>
            <a:endParaRPr lang="en-US" sz="1400">
              <a:solidFill>
                <a:srgbClr val="4D7373"/>
              </a:solidFill>
              <a:latin typeface="Calibri" pitchFamily="34" charset="0"/>
              <a:ea typeface="Calibri" pitchFamily="34" charset="0"/>
              <a:cs typeface="Calibri" pitchFamily="34" charset="0"/>
            </a:endParaRPr>
          </a:p>
          <a:p>
            <a:r>
              <a:rPr lang="en-US" sz="1400" b="1">
                <a:solidFill>
                  <a:srgbClr val="CC3300"/>
                </a:solidFill>
                <a:latin typeface="Calibri" pitchFamily="34" charset="0"/>
                <a:ea typeface="Calibri" pitchFamily="34" charset="0"/>
                <a:cs typeface="Calibri" pitchFamily="34" charset="0"/>
              </a:rPr>
              <a:t>on delete cascade</a:t>
            </a:r>
            <a:r>
              <a:rPr lang="en-US" sz="1400">
                <a:solidFill>
                  <a:srgbClr val="4D7373"/>
                </a:solidFill>
                <a:latin typeface="Calibri" pitchFamily="34" charset="0"/>
                <a:ea typeface="Calibri" pitchFamily="34" charset="0"/>
                <a:cs typeface="Calibri" pitchFamily="34" charset="0"/>
              </a:rPr>
              <a:t>,</a:t>
            </a:r>
            <a:endParaRPr lang="el-GR" sz="1400">
              <a:solidFill>
                <a:srgbClr val="4D7373"/>
              </a:solidFill>
              <a:latin typeface="Calibri" pitchFamily="34" charset="0"/>
              <a:ea typeface="Calibri" pitchFamily="34" charset="0"/>
              <a:cs typeface="Calibri" pitchFamily="34" charset="0"/>
            </a:endParaRPr>
          </a:p>
          <a:p>
            <a:r>
              <a:rPr lang="en-US" sz="1400" b="1">
                <a:solidFill>
                  <a:srgbClr val="4D7373"/>
                </a:solidFill>
                <a:latin typeface="Calibri" pitchFamily="34" charset="0"/>
                <a:ea typeface="Calibri" pitchFamily="34" charset="0"/>
                <a:cs typeface="Calibri" pitchFamily="34" charset="0"/>
              </a:rPr>
              <a:t>foreign key </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Τίτλος, Έτος</a:t>
            </a:r>
            <a:r>
              <a:rPr lang="en-US" sz="1400">
                <a:solidFill>
                  <a:srgbClr val="4D7373"/>
                </a:solidFill>
                <a:latin typeface="Calibri" pitchFamily="34" charset="0"/>
                <a:ea typeface="Calibri" pitchFamily="34" charset="0"/>
                <a:cs typeface="Calibri" pitchFamily="34" charset="0"/>
              </a:rPr>
              <a:t>)</a:t>
            </a:r>
            <a:r>
              <a:rPr lang="el-GR" sz="1400">
                <a:solidFill>
                  <a:srgbClr val="4D7373"/>
                </a:solidFill>
                <a:latin typeface="Calibri" pitchFamily="34" charset="0"/>
                <a:ea typeface="Calibri" pitchFamily="34" charset="0"/>
                <a:cs typeface="Calibri" pitchFamily="34" charset="0"/>
              </a:rPr>
              <a:t> </a:t>
            </a:r>
            <a:r>
              <a:rPr lang="en-US" sz="1400" b="1">
                <a:solidFill>
                  <a:srgbClr val="4D7373"/>
                </a:solidFill>
                <a:latin typeface="Calibri" pitchFamily="34" charset="0"/>
                <a:ea typeface="Calibri" pitchFamily="34" charset="0"/>
                <a:cs typeface="Calibri" pitchFamily="34" charset="0"/>
              </a:rPr>
              <a:t>references</a:t>
            </a:r>
            <a:r>
              <a:rPr lang="en-US" sz="1400">
                <a:solidFill>
                  <a:srgbClr val="4D7373"/>
                </a:solidFill>
                <a:latin typeface="Calibri" pitchFamily="34" charset="0"/>
                <a:ea typeface="Calibri" pitchFamily="34" charset="0"/>
                <a:cs typeface="Calibri" pitchFamily="34" charset="0"/>
              </a:rPr>
              <a:t> </a:t>
            </a:r>
            <a:r>
              <a:rPr lang="el-GR" sz="1400">
                <a:solidFill>
                  <a:srgbClr val="4D7373"/>
                </a:solidFill>
                <a:latin typeface="Calibri" pitchFamily="34" charset="0"/>
                <a:ea typeface="Calibri" pitchFamily="34" charset="0"/>
                <a:cs typeface="Calibri" pitchFamily="34" charset="0"/>
              </a:rPr>
              <a:t>Ταινία(Τίτλος, Έτος)</a:t>
            </a:r>
            <a:r>
              <a:rPr lang="en-US" sz="1400">
                <a:solidFill>
                  <a:srgbClr val="4D7373"/>
                </a:solidFill>
                <a:latin typeface="Calibri" pitchFamily="34" charset="0"/>
                <a:ea typeface="Calibri" pitchFamily="34" charset="0"/>
                <a:cs typeface="Calibri" pitchFamily="34" charset="0"/>
              </a:rPr>
              <a:t>,</a:t>
            </a:r>
          </a:p>
          <a:p>
            <a:r>
              <a:rPr lang="en-US" sz="1400" b="1">
                <a:solidFill>
                  <a:srgbClr val="CC3300"/>
                </a:solidFill>
                <a:latin typeface="Calibri" pitchFamily="34" charset="0"/>
                <a:ea typeface="Calibri" pitchFamily="34" charset="0"/>
                <a:cs typeface="Calibri" pitchFamily="34" charset="0"/>
              </a:rPr>
              <a:t>on delete cascade</a:t>
            </a:r>
            <a:endParaRPr lang="el-GR" sz="1400" b="1">
              <a:solidFill>
                <a:srgbClr val="CC3300"/>
              </a:solidFill>
              <a:latin typeface="Calibri" pitchFamily="34" charset="0"/>
              <a:ea typeface="Calibri" pitchFamily="34" charset="0"/>
              <a:cs typeface="Calibri" pitchFamily="34" charset="0"/>
            </a:endParaRPr>
          </a:p>
        </p:txBody>
      </p:sp>
      <p:sp>
        <p:nvSpPr>
          <p:cNvPr id="8" name="Rectangle 7"/>
          <p:cNvSpPr/>
          <p:nvPr/>
        </p:nvSpPr>
        <p:spPr>
          <a:xfrm>
            <a:off x="142875" y="4500563"/>
            <a:ext cx="5364163" cy="1873250"/>
          </a:xfrm>
          <a:prstGeom prst="rect">
            <a:avLst/>
          </a:pr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2">
                  <a:lumMod val="50000"/>
                </a:schemeClr>
              </a:solidFill>
            </a:endParaRPr>
          </a:p>
        </p:txBody>
      </p:sp>
      <p:sp>
        <p:nvSpPr>
          <p:cNvPr id="9" name="Rectangle 8"/>
          <p:cNvSpPr/>
          <p:nvPr/>
        </p:nvSpPr>
        <p:spPr>
          <a:xfrm>
            <a:off x="3563938" y="2060575"/>
            <a:ext cx="5256212" cy="2160588"/>
          </a:xfrm>
          <a:prstGeom prst="rect">
            <a:avLst/>
          </a:prstGeom>
          <a:noFill/>
          <a:ln w="19050">
            <a:solidFill>
              <a:schemeClr val="accent2">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l-GR">
              <a:solidFill>
                <a:schemeClr val="tx2">
                  <a:lumMod val="50000"/>
                </a:schemeClr>
              </a:solidFill>
            </a:endParaRPr>
          </a:p>
        </p:txBody>
      </p:sp>
      <p:sp>
        <p:nvSpPr>
          <p:cNvPr id="11"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0964" name="Slide Number Placeholder 4"/>
          <p:cNvSpPr>
            <a:spLocks noGrp="1"/>
          </p:cNvSpPr>
          <p:nvPr>
            <p:ph type="sldNum" sz="quarter" idx="12"/>
          </p:nvPr>
        </p:nvSpPr>
        <p:spPr>
          <a:noFill/>
        </p:spPr>
        <p:txBody>
          <a:bodyPr/>
          <a:lstStyle/>
          <a:p>
            <a:fld id="{99684657-C2AA-41EB-972C-BA96F5B435A1}" type="slidenum">
              <a:rPr lang="el-GR" altLang="en-US" smtClean="0"/>
              <a:pPr/>
              <a:t>43</a:t>
            </a:fld>
            <a:endParaRPr lang="el-GR" altLang="en-US"/>
          </a:p>
        </p:txBody>
      </p:sp>
      <p:sp>
        <p:nvSpPr>
          <p:cNvPr id="40966" name="Text Box 3"/>
          <p:cNvSpPr txBox="1">
            <a:spLocks noChangeArrowheads="1"/>
          </p:cNvSpPr>
          <p:nvPr/>
        </p:nvSpPr>
        <p:spPr bwMode="auto">
          <a:xfrm>
            <a:off x="990600" y="1752600"/>
            <a:ext cx="7086600" cy="461665"/>
          </a:xfrm>
          <a:prstGeom prst="rect">
            <a:avLst/>
          </a:prstGeom>
          <a:noFill/>
          <a:ln w="9525">
            <a:noFill/>
            <a:miter lim="800000"/>
            <a:headEnd/>
            <a:tailEnd/>
          </a:ln>
        </p:spPr>
        <p:txBody>
          <a:bodyPr>
            <a:spAutoFit/>
          </a:bodyPr>
          <a:lstStyle/>
          <a:p>
            <a:pPr algn="ctr" eaLnBrk="0" hangingPunct="0"/>
            <a:r>
              <a:rPr lang="el-GR" sz="2400" dirty="0">
                <a:solidFill>
                  <a:schemeClr val="accent6">
                    <a:lumMod val="75000"/>
                  </a:schemeClr>
                </a:solidFill>
                <a:latin typeface="Calibri" pitchFamily="34" charset="0"/>
                <a:ea typeface="Calibri" pitchFamily="34" charset="0"/>
                <a:cs typeface="Calibri" pitchFamily="34" charset="0"/>
              </a:rPr>
              <a:t>Διαγραφή Σχήματος</a:t>
            </a:r>
          </a:p>
        </p:txBody>
      </p:sp>
      <p:sp>
        <p:nvSpPr>
          <p:cNvPr id="40967" name="Text Box 4"/>
          <p:cNvSpPr txBox="1">
            <a:spLocks noChangeArrowheads="1"/>
          </p:cNvSpPr>
          <p:nvPr/>
        </p:nvSpPr>
        <p:spPr bwMode="auto">
          <a:xfrm>
            <a:off x="381000" y="2362200"/>
            <a:ext cx="8305800" cy="3785652"/>
          </a:xfrm>
          <a:prstGeom prst="rect">
            <a:avLst/>
          </a:prstGeom>
          <a:noFill/>
          <a:ln w="9525">
            <a:noFill/>
            <a:miter lim="800000"/>
            <a:headEnd/>
            <a:tailEnd/>
          </a:ln>
        </p:spPr>
        <p:txBody>
          <a:bodyPr>
            <a:spAutoFit/>
          </a:bodyPr>
          <a:lstStyle/>
          <a:p>
            <a:pPr eaLnBrk="0" hangingPunct="0"/>
            <a:r>
              <a:rPr lang="el-GR" sz="2400" dirty="0">
                <a:latin typeface="Calibri" pitchFamily="34" charset="0"/>
                <a:ea typeface="Calibri" pitchFamily="34" charset="0"/>
                <a:cs typeface="Calibri" pitchFamily="34" charset="0"/>
              </a:rPr>
              <a:t>Μια καινούργια σχέση είναι αρχικά άδεια.</a:t>
            </a:r>
          </a:p>
          <a:p>
            <a:pPr eaLnBrk="0" hangingPunct="0"/>
            <a:endParaRPr lang="el-GR" sz="2400" dirty="0">
              <a:latin typeface="Calibri" pitchFamily="34" charset="0"/>
              <a:ea typeface="Calibri" pitchFamily="34" charset="0"/>
              <a:cs typeface="Calibri" pitchFamily="34" charset="0"/>
            </a:endParaRPr>
          </a:p>
          <a:p>
            <a:pPr eaLnBrk="0" hangingPunct="0"/>
            <a:r>
              <a:rPr lang="el-GR" sz="2400" dirty="0">
                <a:latin typeface="Calibri" pitchFamily="34" charset="0"/>
                <a:ea typeface="Calibri" pitchFamily="34" charset="0"/>
                <a:cs typeface="Calibri" pitchFamily="34" charset="0"/>
              </a:rPr>
              <a:t>Για να σβηστεί ένα σχήμα:</a:t>
            </a:r>
          </a:p>
          <a:p>
            <a:pPr eaLnBrk="0" hangingPunct="0"/>
            <a:endParaRPr lang="el-GR" sz="2400" dirty="0">
              <a:latin typeface="Calibri" pitchFamily="34" charset="0"/>
              <a:ea typeface="Calibri" pitchFamily="34" charset="0"/>
              <a:cs typeface="Calibri" pitchFamily="34" charset="0"/>
            </a:endParaRPr>
          </a:p>
          <a:p>
            <a:pPr eaLnBrk="0" hangingPunct="0"/>
            <a:r>
              <a:rPr lang="en-US" sz="2400" b="1" dirty="0">
                <a:latin typeface="Calibri" pitchFamily="34" charset="0"/>
                <a:ea typeface="Calibri" pitchFamily="34" charset="0"/>
                <a:cs typeface="Calibri" pitchFamily="34" charset="0"/>
              </a:rPr>
              <a:t>DROP TABLE </a:t>
            </a:r>
            <a:r>
              <a:rPr lang="en-US" sz="2400" dirty="0">
                <a:latin typeface="Calibri" pitchFamily="34" charset="0"/>
                <a:ea typeface="Calibri" pitchFamily="34" charset="0"/>
                <a:cs typeface="Calibri" pitchFamily="34" charset="0"/>
              </a:rPr>
              <a:t>R</a:t>
            </a:r>
            <a:endParaRPr lang="el-GR" sz="2400" dirty="0">
              <a:latin typeface="Calibri" pitchFamily="34" charset="0"/>
              <a:ea typeface="Calibri" pitchFamily="34" charset="0"/>
              <a:cs typeface="Calibri" pitchFamily="34" charset="0"/>
            </a:endParaRPr>
          </a:p>
          <a:p>
            <a:pPr eaLnBrk="0" hangingPunct="0"/>
            <a:endParaRPr lang="el-GR" sz="2400" dirty="0">
              <a:latin typeface="Calibri" pitchFamily="34" charset="0"/>
              <a:ea typeface="Calibri" pitchFamily="34" charset="0"/>
              <a:cs typeface="Calibri" pitchFamily="34" charset="0"/>
            </a:endParaRPr>
          </a:p>
          <a:p>
            <a:pPr eaLnBrk="0" hangingPunct="0"/>
            <a:r>
              <a:rPr lang="el-GR" sz="2400" dirty="0">
                <a:latin typeface="Calibri" pitchFamily="34" charset="0"/>
                <a:ea typeface="Calibri" pitchFamily="34" charset="0"/>
                <a:cs typeface="Calibri" pitchFamily="34" charset="0"/>
              </a:rPr>
              <a:t>	Διαφορετικό από</a:t>
            </a:r>
          </a:p>
          <a:p>
            <a:pPr eaLnBrk="0" hangingPunct="0"/>
            <a:endParaRPr lang="el-GR" sz="2400" dirty="0">
              <a:latin typeface="Calibri" pitchFamily="34" charset="0"/>
              <a:ea typeface="Calibri" pitchFamily="34" charset="0"/>
              <a:cs typeface="Calibri" pitchFamily="34" charset="0"/>
            </a:endParaRPr>
          </a:p>
          <a:p>
            <a:pPr eaLnBrk="0" hangingPunct="0"/>
            <a:r>
              <a:rPr lang="el-GR" sz="2400" b="1" dirty="0">
                <a:latin typeface="Calibri" pitchFamily="34" charset="0"/>
                <a:ea typeface="Calibri" pitchFamily="34" charset="0"/>
                <a:cs typeface="Calibri" pitchFamily="34" charset="0"/>
              </a:rPr>
              <a:t>		</a:t>
            </a:r>
            <a:r>
              <a:rPr lang="en-US" sz="2400" b="1" dirty="0">
                <a:latin typeface="Calibri" pitchFamily="34" charset="0"/>
                <a:ea typeface="Calibri" pitchFamily="34" charset="0"/>
                <a:cs typeface="Calibri" pitchFamily="34" charset="0"/>
              </a:rPr>
              <a:t>DELETE FROM </a:t>
            </a:r>
            <a:r>
              <a:rPr lang="el-GR" sz="2400" dirty="0">
                <a:latin typeface="Calibri" pitchFamily="34" charset="0"/>
                <a:ea typeface="Calibri" pitchFamily="34" charset="0"/>
                <a:cs typeface="Calibri" pitchFamily="34" charset="0"/>
              </a:rPr>
              <a:t>R</a:t>
            </a:r>
          </a:p>
          <a:p>
            <a:pPr eaLnBrk="0" hangingPunct="0"/>
            <a:endParaRPr lang="el-GR" sz="2400" dirty="0">
              <a:latin typeface="Calibri" pitchFamily="34" charset="0"/>
              <a:ea typeface="Calibri" pitchFamily="34" charset="0"/>
              <a:cs typeface="Calibri" pitchFamily="34" charset="0"/>
            </a:endParaRPr>
          </a:p>
        </p:txBody>
      </p:sp>
      <p:sp>
        <p:nvSpPr>
          <p:cNvPr id="3" name="Title 2"/>
          <p:cNvSpPr>
            <a:spLocks noGrp="1"/>
          </p:cNvSpPr>
          <p:nvPr>
            <p:ph type="title"/>
          </p:nvPr>
        </p:nvSpPr>
        <p:spPr/>
        <p:txBody>
          <a:bodyPr/>
          <a:lstStyle/>
          <a:p>
            <a:r>
              <a:rPr lang="el-GR" dirty="0">
                <a:solidFill>
                  <a:schemeClr val="accent6">
                    <a:lumMod val="75000"/>
                  </a:schemeClr>
                </a:solidFill>
              </a:rPr>
              <a:t>Διαγραφή Σχήματος και Πλειάδων</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1988" name="Slide Number Placeholder 4"/>
          <p:cNvSpPr>
            <a:spLocks noGrp="1"/>
          </p:cNvSpPr>
          <p:nvPr>
            <p:ph type="sldNum" sz="quarter" idx="12"/>
          </p:nvPr>
        </p:nvSpPr>
        <p:spPr>
          <a:noFill/>
        </p:spPr>
        <p:txBody>
          <a:bodyPr/>
          <a:lstStyle/>
          <a:p>
            <a:fld id="{9F66D0DB-CDED-4935-B66C-C31EA3BF6A21}" type="slidenum">
              <a:rPr lang="el-GR" altLang="en-US" smtClean="0"/>
              <a:pPr/>
              <a:t>44</a:t>
            </a:fld>
            <a:endParaRPr lang="el-GR" altLang="en-US"/>
          </a:p>
        </p:txBody>
      </p:sp>
      <p:sp>
        <p:nvSpPr>
          <p:cNvPr id="41990" name="Text Box 4"/>
          <p:cNvSpPr txBox="1">
            <a:spLocks noChangeArrowheads="1"/>
          </p:cNvSpPr>
          <p:nvPr/>
        </p:nvSpPr>
        <p:spPr bwMode="auto">
          <a:xfrm>
            <a:off x="827088" y="2082909"/>
            <a:ext cx="72390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Τροποποίηση</a:t>
            </a:r>
            <a:r>
              <a:rPr lang="el-GR" sz="2800" dirty="0">
                <a:latin typeface="Calibri" pitchFamily="34" charset="0"/>
                <a:ea typeface="Calibri" pitchFamily="34" charset="0"/>
                <a:cs typeface="Calibri" pitchFamily="34" charset="0"/>
              </a:rPr>
              <a:t>: Προσδιορίζεται μια συνθήκη πάνω στα γνωρίσματα της σχέσης και τροποποιούνται οι πλειάδες που την ικανοποιούν </a:t>
            </a:r>
            <a:endParaRPr lang="el-GR" sz="2800" b="1" dirty="0">
              <a:latin typeface="Calibri" pitchFamily="34" charset="0"/>
              <a:ea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3012" name="Slide Number Placeholder 4"/>
          <p:cNvSpPr>
            <a:spLocks noGrp="1"/>
          </p:cNvSpPr>
          <p:nvPr>
            <p:ph type="sldNum" sz="quarter" idx="12"/>
          </p:nvPr>
        </p:nvSpPr>
        <p:spPr>
          <a:noFill/>
        </p:spPr>
        <p:txBody>
          <a:bodyPr/>
          <a:lstStyle/>
          <a:p>
            <a:fld id="{8E48B909-FFAD-41F3-ADF7-A8133BC79002}" type="slidenum">
              <a:rPr lang="el-GR" altLang="en-US" smtClean="0"/>
              <a:pPr/>
              <a:t>45</a:t>
            </a:fld>
            <a:endParaRPr lang="el-GR" altLang="en-US"/>
          </a:p>
        </p:txBody>
      </p:sp>
      <p:sp>
        <p:nvSpPr>
          <p:cNvPr id="43014" name="Text Box 4"/>
          <p:cNvSpPr txBox="1">
            <a:spLocks noChangeArrowheads="1"/>
          </p:cNvSpPr>
          <p:nvPr/>
        </p:nvSpPr>
        <p:spPr bwMode="auto">
          <a:xfrm>
            <a:off x="395288" y="3840163"/>
            <a:ext cx="8382000" cy="1920875"/>
          </a:xfrm>
          <a:prstGeom prst="rect">
            <a:avLst/>
          </a:prstGeom>
          <a:noFill/>
          <a:ln w="9525">
            <a:noFill/>
            <a:miter lim="800000"/>
            <a:headEnd/>
            <a:tailEnd/>
          </a:ln>
        </p:spPr>
        <p:txBody>
          <a:bodyPr>
            <a:spAutoFit/>
          </a:bodyPr>
          <a:lstStyle/>
          <a:p>
            <a:pPr algn="just" eaLnBrk="0" hangingPunct="0"/>
            <a:r>
              <a:rPr lang="el-GR" sz="2000" dirty="0">
                <a:solidFill>
                  <a:schemeClr val="tx2">
                    <a:lumMod val="50000"/>
                  </a:schemeClr>
                </a:solidFill>
                <a:latin typeface="Calibri" pitchFamily="34" charset="0"/>
                <a:ea typeface="Calibri" pitchFamily="34" charset="0"/>
                <a:cs typeface="Calibri" pitchFamily="34" charset="0"/>
              </a:rPr>
              <a:t>Παράδειγμα: Αύξηση τις διάρκειας κάθε ταινίας κατά 10 λεπτά για όλες τις ταινίες με διάρκεια &lt; 100</a:t>
            </a:r>
          </a:p>
          <a:p>
            <a:pPr algn="just" eaLnBrk="0" hangingPunct="0"/>
            <a:endParaRPr lang="el-GR" sz="2000" dirty="0">
              <a:solidFill>
                <a:schemeClr val="tx2">
                  <a:lumMod val="50000"/>
                </a:schemeClr>
              </a:solidFill>
              <a:latin typeface="Calibri" pitchFamily="34" charset="0"/>
              <a:ea typeface="Calibri" pitchFamily="34" charset="0"/>
              <a:cs typeface="Calibri" pitchFamily="34" charset="0"/>
            </a:endParaRPr>
          </a:p>
          <a:p>
            <a:pPr eaLnBrk="0" hangingPunct="0"/>
            <a:r>
              <a:rPr lang="en-US" sz="2000" b="1" dirty="0">
                <a:solidFill>
                  <a:schemeClr val="tx2">
                    <a:lumMod val="50000"/>
                  </a:schemeClr>
                </a:solidFill>
                <a:latin typeface="Calibri" pitchFamily="34" charset="0"/>
                <a:ea typeface="Calibri" pitchFamily="34" charset="0"/>
                <a:cs typeface="Calibri" pitchFamily="34" charset="0"/>
              </a:rPr>
              <a:t>UPDATE</a:t>
            </a:r>
            <a:r>
              <a:rPr lang="el-GR" sz="2000" dirty="0">
                <a:solidFill>
                  <a:schemeClr val="tx2">
                    <a:lumMod val="50000"/>
                  </a:schemeClr>
                </a:solidFill>
                <a:latin typeface="Calibri" pitchFamily="34" charset="0"/>
                <a:ea typeface="Calibri" pitchFamily="34" charset="0"/>
                <a:cs typeface="Calibri" pitchFamily="34" charset="0"/>
              </a:rPr>
              <a:t> Ταινία</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SET </a:t>
            </a:r>
            <a:r>
              <a:rPr lang="el-GR" sz="2000" dirty="0">
                <a:solidFill>
                  <a:schemeClr val="tx2">
                    <a:lumMod val="50000"/>
                  </a:schemeClr>
                </a:solidFill>
                <a:latin typeface="Calibri" pitchFamily="34" charset="0"/>
                <a:ea typeface="Calibri" pitchFamily="34" charset="0"/>
                <a:cs typeface="Calibri" pitchFamily="34" charset="0"/>
              </a:rPr>
              <a:t> Διάρκεια = Διάρκεια + 10</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WHERE</a:t>
            </a:r>
            <a:r>
              <a:rPr lang="el-GR" sz="2000" dirty="0">
                <a:solidFill>
                  <a:schemeClr val="tx2">
                    <a:lumMod val="50000"/>
                  </a:schemeClr>
                </a:solidFill>
                <a:latin typeface="Calibri" pitchFamily="34" charset="0"/>
                <a:ea typeface="Calibri" pitchFamily="34" charset="0"/>
                <a:cs typeface="Calibri" pitchFamily="34" charset="0"/>
              </a:rPr>
              <a:t> Διάρκεια &lt; 100</a:t>
            </a:r>
            <a:r>
              <a:rPr lang="en-US" sz="2000" dirty="0">
                <a:solidFill>
                  <a:schemeClr val="tx2">
                    <a:lumMod val="50000"/>
                  </a:schemeClr>
                </a:solidFill>
                <a:latin typeface="Calibri" pitchFamily="34" charset="0"/>
                <a:ea typeface="Calibri" pitchFamily="34" charset="0"/>
                <a:cs typeface="Calibri" pitchFamily="34" charset="0"/>
              </a:rPr>
              <a:t>;</a:t>
            </a:r>
            <a:endParaRPr lang="el-GR" sz="2000" dirty="0">
              <a:solidFill>
                <a:schemeClr val="tx2">
                  <a:lumMod val="50000"/>
                </a:schemeClr>
              </a:solidFill>
              <a:latin typeface="Calibri" pitchFamily="34" charset="0"/>
              <a:ea typeface="Calibri" pitchFamily="34" charset="0"/>
              <a:cs typeface="Calibri" pitchFamily="34" charset="0"/>
            </a:endParaRPr>
          </a:p>
        </p:txBody>
      </p:sp>
      <p:sp>
        <p:nvSpPr>
          <p:cNvPr id="43015" name="Text Box 5"/>
          <p:cNvSpPr txBox="1">
            <a:spLocks noChangeArrowheads="1"/>
          </p:cNvSpPr>
          <p:nvPr/>
        </p:nvSpPr>
        <p:spPr bwMode="auto">
          <a:xfrm>
            <a:off x="2289175" y="1958975"/>
            <a:ext cx="3024188" cy="1201738"/>
          </a:xfrm>
          <a:prstGeom prst="rect">
            <a:avLst/>
          </a:prstGeom>
          <a:solidFill>
            <a:schemeClr val="bg2">
              <a:lumMod val="90000"/>
            </a:schemeClr>
          </a:solidFill>
          <a:ln w="9525">
            <a:noFill/>
            <a:miter lim="800000"/>
            <a:headEnd/>
            <a:tailEnd/>
          </a:ln>
        </p:spPr>
        <p:txBody>
          <a:bodyPr>
            <a:spAutoFit/>
          </a:bodyPr>
          <a:lstStyle/>
          <a:p>
            <a:pPr eaLnBrk="0" hangingPunct="0"/>
            <a:r>
              <a:rPr lang="en-US" sz="2400" dirty="0">
                <a:solidFill>
                  <a:schemeClr val="tx2">
                    <a:lumMod val="50000"/>
                  </a:schemeClr>
                </a:solidFill>
                <a:latin typeface="Calibri" pitchFamily="34" charset="0"/>
                <a:ea typeface="Calibri" pitchFamily="34" charset="0"/>
                <a:cs typeface="Calibri" pitchFamily="34" charset="0"/>
              </a:rPr>
              <a:t>UPDATE R</a:t>
            </a:r>
          </a:p>
          <a:p>
            <a:pPr eaLnBrk="0" hangingPunct="0"/>
            <a:r>
              <a:rPr lang="en-US" sz="2400" dirty="0">
                <a:solidFill>
                  <a:schemeClr val="tx2">
                    <a:lumMod val="50000"/>
                  </a:schemeClr>
                </a:solidFill>
                <a:latin typeface="Calibri" pitchFamily="34" charset="0"/>
                <a:ea typeface="Calibri" pitchFamily="34" charset="0"/>
                <a:cs typeface="Calibri" pitchFamily="34" charset="0"/>
              </a:rPr>
              <a:t>SET </a:t>
            </a:r>
            <a:r>
              <a:rPr lang="en-US" sz="2400" dirty="0" err="1">
                <a:solidFill>
                  <a:schemeClr val="tx2">
                    <a:lumMod val="50000"/>
                  </a:schemeClr>
                </a:solidFill>
                <a:latin typeface="Calibri" pitchFamily="34" charset="0"/>
                <a:ea typeface="Calibri" pitchFamily="34" charset="0"/>
                <a:cs typeface="Calibri" pitchFamily="34" charset="0"/>
              </a:rPr>
              <a:t>Attr</a:t>
            </a:r>
            <a:r>
              <a:rPr lang="en-US" sz="2400" dirty="0">
                <a:solidFill>
                  <a:schemeClr val="tx2">
                    <a:lumMod val="50000"/>
                  </a:schemeClr>
                </a:solidFill>
                <a:latin typeface="Calibri" pitchFamily="34" charset="0"/>
                <a:ea typeface="Calibri" pitchFamily="34" charset="0"/>
                <a:cs typeface="Calibri" pitchFamily="34" charset="0"/>
              </a:rPr>
              <a:t> = </a:t>
            </a:r>
            <a:r>
              <a:rPr lang="en-US" sz="2400" dirty="0" err="1">
                <a:solidFill>
                  <a:schemeClr val="tx2">
                    <a:lumMod val="50000"/>
                  </a:schemeClr>
                </a:solidFill>
                <a:latin typeface="Calibri" pitchFamily="34" charset="0"/>
                <a:ea typeface="Calibri" pitchFamily="34" charset="0"/>
                <a:cs typeface="Calibri" pitchFamily="34" charset="0"/>
              </a:rPr>
              <a:t>New_Value</a:t>
            </a:r>
            <a:endParaRPr lang="en-US" sz="2400" dirty="0">
              <a:solidFill>
                <a:schemeClr val="tx2">
                  <a:lumMod val="50000"/>
                </a:schemeClr>
              </a:solidFill>
              <a:latin typeface="Calibri" pitchFamily="34" charset="0"/>
              <a:ea typeface="Calibri" pitchFamily="34" charset="0"/>
              <a:cs typeface="Calibri" pitchFamily="34" charset="0"/>
            </a:endParaRPr>
          </a:p>
          <a:p>
            <a:pPr eaLnBrk="0" hangingPunct="0"/>
            <a:r>
              <a:rPr lang="en-US" sz="2400" dirty="0">
                <a:solidFill>
                  <a:schemeClr val="tx2">
                    <a:lumMod val="50000"/>
                  </a:schemeClr>
                </a:solidFill>
                <a:latin typeface="Calibri" pitchFamily="34" charset="0"/>
                <a:ea typeface="Calibri" pitchFamily="34" charset="0"/>
                <a:cs typeface="Calibri" pitchFamily="34" charset="0"/>
              </a:rPr>
              <a:t>WHERE</a:t>
            </a:r>
            <a:r>
              <a:rPr lang="el-GR" sz="2400" dirty="0">
                <a:solidFill>
                  <a:schemeClr val="tx2">
                    <a:lumMod val="50000"/>
                  </a:schemeClr>
                </a:solidFill>
                <a:latin typeface="Calibri" pitchFamily="34" charset="0"/>
                <a:ea typeface="Calibri" pitchFamily="34" charset="0"/>
                <a:cs typeface="Calibri" pitchFamily="34" charset="0"/>
              </a:rPr>
              <a:t>  P</a:t>
            </a:r>
            <a:r>
              <a:rPr lang="en-US" sz="2400" dirty="0">
                <a:solidFill>
                  <a:schemeClr val="tx2">
                    <a:lumMod val="50000"/>
                  </a:schemeClr>
                </a:solidFill>
                <a:latin typeface="Calibri" pitchFamily="34" charset="0"/>
                <a:ea typeface="Calibri" pitchFamily="34" charset="0"/>
                <a:cs typeface="Calibri" pitchFamily="34" charset="0"/>
              </a:rPr>
              <a:t>;</a:t>
            </a:r>
            <a:endParaRPr lang="el-GR" sz="2400" dirty="0">
              <a:solidFill>
                <a:schemeClr val="tx2">
                  <a:lumMod val="50000"/>
                </a:schemeClr>
              </a:solidFill>
              <a:latin typeface="Calibri" pitchFamily="34" charset="0"/>
              <a:ea typeface="Calibri" pitchFamily="34" charset="0"/>
              <a:cs typeface="Calibri" pitchFamily="34" charset="0"/>
            </a:endParaRPr>
          </a:p>
        </p:txBody>
      </p:sp>
      <p:sp>
        <p:nvSpPr>
          <p:cNvPr id="11"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4036" name="Slide Number Placeholder 4"/>
          <p:cNvSpPr>
            <a:spLocks noGrp="1"/>
          </p:cNvSpPr>
          <p:nvPr>
            <p:ph type="sldNum" sz="quarter" idx="12"/>
          </p:nvPr>
        </p:nvSpPr>
        <p:spPr>
          <a:noFill/>
        </p:spPr>
        <p:txBody>
          <a:bodyPr/>
          <a:lstStyle/>
          <a:p>
            <a:fld id="{3C2E80DF-1F91-45C8-90D7-AB4947287B6F}" type="slidenum">
              <a:rPr lang="el-GR" altLang="en-US" smtClean="0"/>
              <a:pPr/>
              <a:t>46</a:t>
            </a:fld>
            <a:endParaRPr lang="el-GR" altLang="en-US"/>
          </a:p>
        </p:txBody>
      </p:sp>
      <p:sp>
        <p:nvSpPr>
          <p:cNvPr id="44038" name="Text Box 4"/>
          <p:cNvSpPr txBox="1">
            <a:spLocks noChangeArrowheads="1"/>
          </p:cNvSpPr>
          <p:nvPr/>
        </p:nvSpPr>
        <p:spPr bwMode="auto">
          <a:xfrm>
            <a:off x="611188" y="2565400"/>
            <a:ext cx="8077200" cy="1200329"/>
          </a:xfrm>
          <a:prstGeom prst="rect">
            <a:avLst/>
          </a:prstGeom>
          <a:noFill/>
          <a:ln w="9525">
            <a:noFill/>
            <a:miter lim="800000"/>
            <a:headEnd/>
            <a:tailEnd/>
          </a:ln>
        </p:spPr>
        <p:txBody>
          <a:bodyPr>
            <a:spAutoFit/>
          </a:bodyPr>
          <a:lstStyle/>
          <a:p>
            <a:pPr algn="just" eaLnBrk="0" hangingPunct="0">
              <a:spcBef>
                <a:spcPct val="50000"/>
              </a:spcBef>
            </a:pPr>
            <a:r>
              <a:rPr lang="el-GR" sz="2400" i="1" dirty="0">
                <a:latin typeface="Calibri" pitchFamily="34" charset="0"/>
                <a:ea typeface="Calibri" pitchFamily="34" charset="0"/>
                <a:cs typeface="Calibri" pitchFamily="34" charset="0"/>
              </a:rPr>
              <a:t>Ποιους από τους περιορισμούς (πεδίου ορισμού, κλειδιού, ακεραιότητας οντοτήτων και αναφορικής ακεραιότητας) μπορεί να παραβιάζει το αποτέλεσμα  μιας τροποποίησης;</a:t>
            </a:r>
            <a:endParaRPr lang="el-GR" sz="2400" b="1" i="1" dirty="0">
              <a:latin typeface="Calibri" pitchFamily="34" charset="0"/>
              <a:ea typeface="Calibri" pitchFamily="34" charset="0"/>
              <a:cs typeface="Calibri" pitchFamily="34" charset="0"/>
            </a:endParaRPr>
          </a:p>
        </p:txBody>
      </p:sp>
      <p:sp>
        <p:nvSpPr>
          <p:cNvPr id="44039" name="Text Box 5"/>
          <p:cNvSpPr txBox="1">
            <a:spLocks noChangeArrowheads="1"/>
          </p:cNvSpPr>
          <p:nvPr/>
        </p:nvSpPr>
        <p:spPr bwMode="auto">
          <a:xfrm>
            <a:off x="755650" y="4205288"/>
            <a:ext cx="7239000" cy="400050"/>
          </a:xfrm>
          <a:prstGeom prst="rect">
            <a:avLst/>
          </a:prstGeom>
          <a:noFill/>
          <a:ln w="9525">
            <a:noFill/>
            <a:miter lim="800000"/>
            <a:headEnd/>
            <a:tailEnd/>
          </a:ln>
        </p:spPr>
        <p:txBody>
          <a:bodyPr>
            <a:spAutoFit/>
          </a:bodyPr>
          <a:lstStyle/>
          <a:p>
            <a:pPr algn="just" eaLnBrk="0" hangingPunct="0">
              <a:spcBef>
                <a:spcPct val="50000"/>
              </a:spcBef>
            </a:pPr>
            <a:r>
              <a:rPr lang="el-GR" sz="2000" dirty="0">
                <a:latin typeface="Calibri" pitchFamily="34" charset="0"/>
                <a:ea typeface="Calibri" pitchFamily="34" charset="0"/>
                <a:cs typeface="Calibri" pitchFamily="34" charset="0"/>
              </a:rPr>
              <a:t>Όταν το γνώρισμα που τροποποιείται είναι ξένο κλειδί ή κλειδί;</a:t>
            </a:r>
          </a:p>
        </p:txBody>
      </p:sp>
      <p:sp>
        <p:nvSpPr>
          <p:cNvPr id="9" name="Title 1"/>
          <p:cNvSpPr>
            <a:spLocks noGrp="1"/>
          </p:cNvSpPr>
          <p:nvPr>
            <p:ph type="title"/>
          </p:nvPr>
        </p:nvSpPr>
        <p:spPr>
          <a:xfrm>
            <a:off x="457200" y="274638"/>
            <a:ext cx="8229600" cy="1143000"/>
          </a:xfrm>
        </p:spPr>
        <p:txBody>
          <a:bodyPr/>
          <a:lstStyle/>
          <a:p>
            <a:r>
              <a:rPr lang="el-GR" dirty="0">
                <a:solidFill>
                  <a:schemeClr val="accent6">
                    <a:lumMod val="75000"/>
                  </a:schemeClr>
                </a:solidFill>
              </a:rPr>
              <a:t>Τροποποίηση Πλειάδας</a:t>
            </a:r>
            <a:endParaRPr lang="en-US"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5060" name="Slide Number Placeholder 4"/>
          <p:cNvSpPr>
            <a:spLocks noGrp="1"/>
          </p:cNvSpPr>
          <p:nvPr>
            <p:ph type="sldNum" sz="quarter" idx="12"/>
          </p:nvPr>
        </p:nvSpPr>
        <p:spPr>
          <a:noFill/>
        </p:spPr>
        <p:txBody>
          <a:bodyPr/>
          <a:lstStyle/>
          <a:p>
            <a:fld id="{D6E7B98E-07D8-4302-A38D-AA3130BC51D4}" type="slidenum">
              <a:rPr lang="el-GR" altLang="en-US" smtClean="0"/>
              <a:pPr/>
              <a:t>47</a:t>
            </a:fld>
            <a:endParaRPr lang="el-GR" altLang="en-US"/>
          </a:p>
        </p:txBody>
      </p:sp>
      <p:sp>
        <p:nvSpPr>
          <p:cNvPr id="45061" name="Text Box 2"/>
          <p:cNvSpPr txBox="1">
            <a:spLocks noChangeArrowheads="1"/>
          </p:cNvSpPr>
          <p:nvPr/>
        </p:nvSpPr>
        <p:spPr bwMode="auto">
          <a:xfrm>
            <a:off x="552450" y="3357561"/>
            <a:ext cx="8096250" cy="1569660"/>
          </a:xfrm>
          <a:prstGeom prst="rect">
            <a:avLst/>
          </a:prstGeom>
          <a:noFill/>
          <a:ln w="9525">
            <a:noFill/>
            <a:miter lim="800000"/>
            <a:headEnd/>
            <a:tailEnd/>
          </a:ln>
        </p:spPr>
        <p:txBody>
          <a:bodyPr wrap="square">
            <a:spAutoFit/>
          </a:bodyPr>
          <a:lstStyle/>
          <a:p>
            <a:pPr eaLnBrk="0" hangingPunct="0"/>
            <a:r>
              <a:rPr lang="en-US" sz="2400" b="1" dirty="0">
                <a:solidFill>
                  <a:schemeClr val="tx2">
                    <a:lumMod val="50000"/>
                  </a:schemeClr>
                </a:solidFill>
                <a:latin typeface="Calibri" pitchFamily="34" charset="0"/>
                <a:ea typeface="Calibri" pitchFamily="34" charset="0"/>
                <a:cs typeface="Calibri" pitchFamily="34" charset="0"/>
              </a:rPr>
              <a:t>CASCADE, SET NULL, SET DEFAULT, NO ACTION (</a:t>
            </a:r>
            <a:r>
              <a:rPr lang="el-GR" sz="2400" dirty="0">
                <a:solidFill>
                  <a:schemeClr val="tx2">
                    <a:lumMod val="50000"/>
                  </a:schemeClr>
                </a:solidFill>
                <a:latin typeface="Calibri" pitchFamily="34" charset="0"/>
                <a:ea typeface="Calibri" pitchFamily="34" charset="0"/>
                <a:cs typeface="Calibri" pitchFamily="34" charset="0"/>
              </a:rPr>
              <a:t>είναι το ίδιο με το να μην προσδιορίσουμε τίποτα)</a:t>
            </a:r>
          </a:p>
          <a:p>
            <a:pPr eaLnBrk="0" hangingPunct="0"/>
            <a:endParaRPr lang="el-GR" sz="2400" dirty="0">
              <a:solidFill>
                <a:schemeClr val="tx2">
                  <a:lumMod val="50000"/>
                </a:schemeClr>
              </a:solidFill>
              <a:latin typeface="Calibri" pitchFamily="34" charset="0"/>
              <a:ea typeface="Calibri" pitchFamily="34" charset="0"/>
              <a:cs typeface="Calibri" pitchFamily="34" charset="0"/>
            </a:endParaRPr>
          </a:p>
          <a:p>
            <a:pPr eaLnBrk="0" hangingPunct="0"/>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ON UPDATE</a:t>
            </a:r>
          </a:p>
        </p:txBody>
      </p:sp>
      <p:sp>
        <p:nvSpPr>
          <p:cNvPr id="45063" name="Text Box 4"/>
          <p:cNvSpPr txBox="1">
            <a:spLocks noChangeArrowheads="1"/>
          </p:cNvSpPr>
          <p:nvPr/>
        </p:nvSpPr>
        <p:spPr bwMode="auto">
          <a:xfrm>
            <a:off x="552450" y="2243068"/>
            <a:ext cx="7943850" cy="830997"/>
          </a:xfrm>
          <a:prstGeom prst="rect">
            <a:avLst/>
          </a:prstGeom>
          <a:noFill/>
          <a:ln w="9525">
            <a:noFill/>
            <a:miter lim="800000"/>
            <a:headEnd/>
            <a:tailEnd/>
          </a:ln>
        </p:spPr>
        <p:txBody>
          <a:bodyPr wrap="square">
            <a:spAutoFit/>
          </a:bodyPr>
          <a:lstStyle/>
          <a:p>
            <a:pPr>
              <a:spcBef>
                <a:spcPct val="50000"/>
              </a:spcBef>
            </a:pPr>
            <a:r>
              <a:rPr lang="el-GR" sz="2400" dirty="0">
                <a:solidFill>
                  <a:schemeClr val="tx2">
                    <a:lumMod val="50000"/>
                  </a:schemeClr>
                </a:solidFill>
                <a:latin typeface="Calibri" pitchFamily="34" charset="0"/>
                <a:ea typeface="Calibri" pitchFamily="34" charset="0"/>
                <a:cs typeface="Calibri" pitchFamily="34" charset="0"/>
              </a:rPr>
              <a:t>Όπως και στη διαγραφή, κατά τον ορισμό του σχήματος ορίζουμε την κατάλληλη πράξη</a:t>
            </a:r>
          </a:p>
        </p:txBody>
      </p:sp>
      <p:sp>
        <p:nvSpPr>
          <p:cNvPr id="8" name="Title 1"/>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6084" name="Slide Number Placeholder 4"/>
          <p:cNvSpPr>
            <a:spLocks noGrp="1"/>
          </p:cNvSpPr>
          <p:nvPr>
            <p:ph type="sldNum" sz="quarter" idx="12"/>
          </p:nvPr>
        </p:nvSpPr>
        <p:spPr>
          <a:noFill/>
        </p:spPr>
        <p:txBody>
          <a:bodyPr/>
          <a:lstStyle/>
          <a:p>
            <a:fld id="{55B4644F-2DB6-4919-B348-44F64DB0AACE}" type="slidenum">
              <a:rPr lang="el-GR" altLang="en-US" smtClean="0"/>
              <a:pPr/>
              <a:t>48</a:t>
            </a:fld>
            <a:endParaRPr lang="el-GR" altLang="en-US"/>
          </a:p>
        </p:txBody>
      </p:sp>
      <p:sp>
        <p:nvSpPr>
          <p:cNvPr id="46086" name="Text Box 3"/>
          <p:cNvSpPr txBox="1">
            <a:spLocks noChangeArrowheads="1"/>
          </p:cNvSpPr>
          <p:nvPr/>
        </p:nvSpPr>
        <p:spPr bwMode="auto">
          <a:xfrm>
            <a:off x="171449" y="1530290"/>
            <a:ext cx="8077200" cy="400110"/>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Σε περίπτωση παραβίασης (αναφορικής ακεραιότητας):</a:t>
            </a:r>
            <a:r>
              <a:rPr lang="el-GR" sz="2000" b="1" dirty="0">
                <a:solidFill>
                  <a:schemeClr val="tx2">
                    <a:lumMod val="50000"/>
                  </a:schemeClr>
                </a:solidFill>
                <a:latin typeface="Calibri" pitchFamily="34" charset="0"/>
                <a:ea typeface="Calibri" pitchFamily="34" charset="0"/>
                <a:cs typeface="Calibri" pitchFamily="34" charset="0"/>
              </a:rPr>
              <a:t> </a:t>
            </a:r>
          </a:p>
        </p:txBody>
      </p:sp>
      <p:sp>
        <p:nvSpPr>
          <p:cNvPr id="46087" name="Text Box 4"/>
          <p:cNvSpPr txBox="1">
            <a:spLocks noChangeArrowheads="1"/>
          </p:cNvSpPr>
          <p:nvPr/>
        </p:nvSpPr>
        <p:spPr bwMode="auto">
          <a:xfrm>
            <a:off x="520700" y="2025710"/>
            <a:ext cx="8229600" cy="4401205"/>
          </a:xfrm>
          <a:prstGeom prst="rect">
            <a:avLst/>
          </a:prstGeom>
          <a:noFill/>
          <a:ln w="9525">
            <a:noFill/>
            <a:miter lim="800000"/>
            <a:headEnd/>
            <a:tailEnd/>
          </a:ln>
        </p:spPr>
        <p:txBody>
          <a:bodyPr wrap="square">
            <a:spAutoFit/>
          </a:bodyPr>
          <a:lstStyle/>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απόρριψη της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τροποποίησης</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αν δεν υπάρχει</a:t>
            </a: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προσδιορισμός ή</a:t>
            </a:r>
          </a:p>
          <a:p>
            <a:pPr algn="ctr" eaLnBrk="0" hangingPunct="0">
              <a:spcBef>
                <a:spcPct val="50000"/>
              </a:spcBef>
              <a:buFont typeface="Wingdings" pitchFamily="2" charset="2"/>
              <a:buNone/>
            </a:pP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NO ACTION</a:t>
            </a:r>
            <a:endParaRPr lang="el-GR" sz="20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διάδοση της τροποποίησης (αυτόματη τροποποίηση όλων των πλειάδων που αναφέρονται σε αυτήν)</a:t>
            </a:r>
            <a:endParaRPr lang="en-US" sz="2000" dirty="0">
              <a:solidFill>
                <a:schemeClr val="tx2">
                  <a:lumMod val="50000"/>
                </a:schemeClr>
              </a:solidFill>
              <a:latin typeface="Calibri" pitchFamily="34" charset="0"/>
              <a:ea typeface="Calibri" pitchFamily="34" charset="0"/>
              <a:cs typeface="Calibri" pitchFamily="34" charset="0"/>
            </a:endParaRPr>
          </a:p>
          <a:p>
            <a:pPr algn="ctr" eaLnBrk="0" hangingPunct="0">
              <a:spcBef>
                <a:spcPct val="50000"/>
              </a:spcBef>
              <a:buFont typeface="Wingdings" pitchFamily="2" charset="2"/>
              <a:buNone/>
            </a:pP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CASCADE</a:t>
            </a:r>
            <a:endParaRPr lang="el-GR" sz="20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τροποποίηση των τιμών των αναφορικών γνωρισμάτων Πως;</a:t>
            </a:r>
          </a:p>
          <a:p>
            <a:pPr algn="just" eaLnBrk="0" hangingPunct="0">
              <a:spcBef>
                <a:spcPct val="50000"/>
              </a:spcBef>
              <a:buFont typeface="Wingdings" pitchFamily="2" charset="2"/>
              <a:buNone/>
            </a:pPr>
            <a:r>
              <a:rPr lang="en-US"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μια ειδική τιμή</a:t>
            </a: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SET DEFAULT </a:t>
            </a:r>
            <a:r>
              <a:rPr lang="el-GR" sz="2000" dirty="0">
                <a:solidFill>
                  <a:schemeClr val="tx2">
                    <a:lumMod val="50000"/>
                  </a:schemeClr>
                </a:solidFill>
                <a:latin typeface="Calibri" pitchFamily="34" charset="0"/>
                <a:ea typeface="Calibri" pitchFamily="34" charset="0"/>
                <a:cs typeface="Calibri" pitchFamily="34" charset="0"/>
              </a:rPr>
              <a:t>ή</a:t>
            </a:r>
            <a:endParaRPr lang="en-US"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None/>
            </a:pPr>
            <a:r>
              <a:rPr lang="en-US" sz="2000"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την τιμή </a:t>
            </a:r>
            <a:r>
              <a:rPr lang="en-US" sz="2000" dirty="0">
                <a:solidFill>
                  <a:schemeClr val="tx2">
                    <a:lumMod val="50000"/>
                  </a:schemeClr>
                </a:solidFill>
                <a:latin typeface="Calibri" pitchFamily="34" charset="0"/>
                <a:ea typeface="Calibri" pitchFamily="34" charset="0"/>
                <a:cs typeface="Calibri" pitchFamily="34" charset="0"/>
              </a:rPr>
              <a:t>NULL </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None/>
            </a:pPr>
            <a:r>
              <a:rPr lang="el-GR" sz="2000" dirty="0">
                <a:solidFill>
                  <a:schemeClr val="tx2">
                    <a:lumMod val="50000"/>
                  </a:schemeClr>
                </a:solidFill>
                <a:latin typeface="Calibri" pitchFamily="34" charset="0"/>
                <a:ea typeface="Calibri" pitchFamily="34" charset="0"/>
                <a:cs typeface="Calibri" pitchFamily="34" charset="0"/>
              </a:rPr>
              <a:t>                                            </a:t>
            </a:r>
            <a:r>
              <a:rPr lang="en-US" sz="2000" dirty="0">
                <a:solidFill>
                  <a:schemeClr val="accent6">
                    <a:lumMod val="75000"/>
                  </a:schemeClr>
                </a:solidFill>
                <a:latin typeface="Calibri" pitchFamily="34" charset="0"/>
                <a:ea typeface="Calibri" pitchFamily="34" charset="0"/>
                <a:cs typeface="Calibri" pitchFamily="34" charset="0"/>
              </a:rPr>
              <a:t>ON UPDATE </a:t>
            </a:r>
            <a:r>
              <a:rPr lang="en-US" sz="2000" b="1" dirty="0">
                <a:solidFill>
                  <a:schemeClr val="accent6">
                    <a:lumMod val="75000"/>
                  </a:schemeClr>
                </a:solidFill>
                <a:latin typeface="Calibri" pitchFamily="34" charset="0"/>
                <a:ea typeface="Calibri" pitchFamily="34" charset="0"/>
                <a:cs typeface="Calibri" pitchFamily="34" charset="0"/>
              </a:rPr>
              <a:t>SET NULL</a:t>
            </a:r>
            <a:endParaRPr lang="el-GR" sz="2000" b="1" dirty="0">
              <a:solidFill>
                <a:schemeClr val="accent6">
                  <a:lumMod val="75000"/>
                </a:schemeClr>
              </a:solidFill>
              <a:latin typeface="Calibri" pitchFamily="34" charset="0"/>
              <a:ea typeface="Calibri" pitchFamily="34" charset="0"/>
              <a:cs typeface="Calibri" pitchFamily="34" charset="0"/>
            </a:endParaRPr>
          </a:p>
        </p:txBody>
      </p:sp>
      <p:sp>
        <p:nvSpPr>
          <p:cNvPr id="9" name="Title 1"/>
          <p:cNvSpPr>
            <a:spLocks noGrp="1"/>
          </p:cNvSpPr>
          <p:nvPr>
            <p:ph type="title"/>
          </p:nvPr>
        </p:nvSpPr>
        <p:spPr>
          <a:xfrm>
            <a:off x="444500" y="387290"/>
            <a:ext cx="8229600" cy="1143000"/>
          </a:xfrm>
        </p:spPr>
        <p:txBody>
          <a:bodyPr>
            <a:normAutofit fontScale="90000"/>
          </a:bodyPr>
          <a:lstStyle/>
          <a:p>
            <a:r>
              <a:rPr lang="el-GR" dirty="0">
                <a:solidFill>
                  <a:schemeClr val="accent6">
                    <a:lumMod val="75000"/>
                  </a:schemeClr>
                </a:solidFill>
              </a:rPr>
              <a:t>Ορισμοί Σχήματος: </a:t>
            </a:r>
            <a:r>
              <a:rPr lang="el-GR" sz="3600" dirty="0">
                <a:solidFill>
                  <a:schemeClr val="accent6">
                    <a:lumMod val="75000"/>
                  </a:schemeClr>
                </a:solidFill>
              </a:rPr>
              <a:t>περιορισμοί ακεραιότητας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48132" name="Slide Number Placeholder 4"/>
          <p:cNvSpPr>
            <a:spLocks noGrp="1"/>
          </p:cNvSpPr>
          <p:nvPr>
            <p:ph type="sldNum" sz="quarter" idx="12"/>
          </p:nvPr>
        </p:nvSpPr>
        <p:spPr>
          <a:noFill/>
        </p:spPr>
        <p:txBody>
          <a:bodyPr/>
          <a:lstStyle/>
          <a:p>
            <a:fld id="{57220B7B-1FAF-4857-8FA9-63D3D5CF8408}" type="slidenum">
              <a:rPr lang="el-GR" altLang="en-US" smtClean="0"/>
              <a:pPr/>
              <a:t>49</a:t>
            </a:fld>
            <a:endParaRPr lang="el-GR" altLang="en-US"/>
          </a:p>
        </p:txBody>
      </p:sp>
      <p:sp>
        <p:nvSpPr>
          <p:cNvPr id="48134" name="Text Box 3"/>
          <p:cNvSpPr txBox="1">
            <a:spLocks noChangeArrowheads="1"/>
          </p:cNvSpPr>
          <p:nvPr/>
        </p:nvSpPr>
        <p:spPr bwMode="auto">
          <a:xfrm>
            <a:off x="1187450" y="2060575"/>
            <a:ext cx="5365750" cy="400110"/>
          </a:xfrm>
          <a:prstGeom prst="rect">
            <a:avLst/>
          </a:prstGeom>
          <a:solidFill>
            <a:schemeClr val="bg2">
              <a:lumMod val="90000"/>
            </a:schemeClr>
          </a:solidFill>
          <a:ln w="9525">
            <a:noFill/>
            <a:miter lim="800000"/>
            <a:headEnd/>
            <a:tailEnd/>
          </a:ln>
        </p:spPr>
        <p:txBody>
          <a:bodyPr wrap="square">
            <a:spAutoFit/>
          </a:bodyPr>
          <a:lstStyle/>
          <a:p>
            <a:pPr eaLnBrk="0" hangingPunct="0">
              <a:spcBef>
                <a:spcPct val="50000"/>
              </a:spcBef>
            </a:pPr>
            <a:r>
              <a:rPr lang="en-US" sz="2000" b="1" dirty="0">
                <a:solidFill>
                  <a:schemeClr val="tx2">
                    <a:lumMod val="50000"/>
                  </a:schemeClr>
                </a:solidFill>
                <a:latin typeface="Calibri" pitchFamily="34" charset="0"/>
                <a:ea typeface="Calibri" pitchFamily="34" charset="0"/>
                <a:cs typeface="Calibri" pitchFamily="34" charset="0"/>
              </a:rPr>
              <a:t>INSET INTO R(A</a:t>
            </a:r>
            <a:r>
              <a:rPr lang="en-US" sz="2000" b="1" baseline="-25000" dirty="0">
                <a:solidFill>
                  <a:schemeClr val="tx2">
                    <a:lumMod val="50000"/>
                  </a:schemeClr>
                </a:solidFill>
                <a:latin typeface="Calibri" pitchFamily="34" charset="0"/>
                <a:ea typeface="Calibri" pitchFamily="34" charset="0"/>
                <a:cs typeface="Calibri" pitchFamily="34" charset="0"/>
              </a:rPr>
              <a:t>1</a:t>
            </a:r>
            <a:r>
              <a:rPr lang="en-US" sz="2000" b="1" dirty="0">
                <a:solidFill>
                  <a:schemeClr val="tx2">
                    <a:lumMod val="50000"/>
                  </a:schemeClr>
                </a:solidFill>
                <a:latin typeface="Calibri" pitchFamily="34" charset="0"/>
                <a:ea typeface="Calibri" pitchFamily="34" charset="0"/>
                <a:cs typeface="Calibri" pitchFamily="34" charset="0"/>
              </a:rPr>
              <a:t>, …, A</a:t>
            </a:r>
            <a:r>
              <a:rPr lang="en-US" sz="2000" b="1" baseline="-25000" dirty="0">
                <a:solidFill>
                  <a:schemeClr val="tx2">
                    <a:lumMod val="50000"/>
                  </a:schemeClr>
                </a:solidFill>
                <a:latin typeface="Calibri" pitchFamily="34" charset="0"/>
                <a:ea typeface="Calibri" pitchFamily="34" charset="0"/>
                <a:cs typeface="Calibri" pitchFamily="34" charset="0"/>
              </a:rPr>
              <a:t>n</a:t>
            </a:r>
            <a:r>
              <a:rPr lang="en-US" sz="2000" b="1" dirty="0">
                <a:solidFill>
                  <a:schemeClr val="tx2">
                    <a:lumMod val="50000"/>
                  </a:schemeClr>
                </a:solidFill>
                <a:latin typeface="Calibri" pitchFamily="34" charset="0"/>
                <a:ea typeface="Calibri" pitchFamily="34" charset="0"/>
                <a:cs typeface="Calibri" pitchFamily="34" charset="0"/>
              </a:rPr>
              <a:t>) VALUES (v</a:t>
            </a:r>
            <a:r>
              <a:rPr lang="en-US" sz="2000" b="1" baseline="-25000" dirty="0">
                <a:solidFill>
                  <a:schemeClr val="tx2">
                    <a:lumMod val="50000"/>
                  </a:schemeClr>
                </a:solidFill>
                <a:latin typeface="Calibri" pitchFamily="34" charset="0"/>
                <a:ea typeface="Calibri" pitchFamily="34" charset="0"/>
                <a:cs typeface="Calibri" pitchFamily="34" charset="0"/>
              </a:rPr>
              <a:t>1</a:t>
            </a:r>
            <a:r>
              <a:rPr lang="en-US" sz="2000" b="1" dirty="0">
                <a:solidFill>
                  <a:schemeClr val="tx2">
                    <a:lumMod val="50000"/>
                  </a:schemeClr>
                </a:solidFill>
                <a:latin typeface="Calibri" pitchFamily="34" charset="0"/>
                <a:ea typeface="Calibri" pitchFamily="34" charset="0"/>
                <a:cs typeface="Calibri" pitchFamily="34" charset="0"/>
              </a:rPr>
              <a:t>, …, </a:t>
            </a:r>
            <a:r>
              <a:rPr lang="en-US" sz="2000" b="1" dirty="0" err="1">
                <a:solidFill>
                  <a:schemeClr val="tx2">
                    <a:lumMod val="50000"/>
                  </a:schemeClr>
                </a:solidFill>
                <a:latin typeface="Calibri" pitchFamily="34" charset="0"/>
                <a:ea typeface="Calibri" pitchFamily="34" charset="0"/>
                <a:cs typeface="Calibri" pitchFamily="34" charset="0"/>
              </a:rPr>
              <a:t>v</a:t>
            </a:r>
            <a:r>
              <a:rPr lang="en-US" sz="2000" b="1" baseline="-25000" dirty="0" err="1">
                <a:solidFill>
                  <a:schemeClr val="tx2">
                    <a:lumMod val="50000"/>
                  </a:schemeClr>
                </a:solidFill>
                <a:latin typeface="Calibri" pitchFamily="34" charset="0"/>
                <a:ea typeface="Calibri" pitchFamily="34" charset="0"/>
                <a:cs typeface="Calibri" pitchFamily="34" charset="0"/>
              </a:rPr>
              <a:t>n</a:t>
            </a:r>
            <a:r>
              <a:rPr lang="en-US" sz="2000" b="1" dirty="0">
                <a:solidFill>
                  <a:schemeClr val="tx2">
                    <a:lumMod val="50000"/>
                  </a:schemeClr>
                </a:solidFill>
                <a:latin typeface="Calibri" pitchFamily="34" charset="0"/>
                <a:ea typeface="Calibri" pitchFamily="34" charset="0"/>
                <a:cs typeface="Calibri" pitchFamily="34" charset="0"/>
              </a:rPr>
              <a:t>);</a:t>
            </a:r>
          </a:p>
        </p:txBody>
      </p:sp>
      <p:sp>
        <p:nvSpPr>
          <p:cNvPr id="48135" name="Text Box 4"/>
          <p:cNvSpPr txBox="1">
            <a:spLocks noChangeArrowheads="1"/>
          </p:cNvSpPr>
          <p:nvPr/>
        </p:nvSpPr>
        <p:spPr bwMode="auto">
          <a:xfrm>
            <a:off x="1331912" y="3500438"/>
            <a:ext cx="4021625" cy="400110"/>
          </a:xfrm>
          <a:prstGeom prst="rect">
            <a:avLst/>
          </a:prstGeom>
          <a:solidFill>
            <a:schemeClr val="bg2">
              <a:lumMod val="90000"/>
            </a:schemeClr>
          </a:solidFill>
          <a:ln w="9525">
            <a:noFill/>
            <a:miter lim="800000"/>
            <a:headEnd/>
            <a:tailEnd/>
          </a:ln>
        </p:spPr>
        <p:txBody>
          <a:bodyPr wrap="square">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DELETE FROM </a:t>
            </a:r>
            <a:r>
              <a:rPr lang="el-GR" sz="2000" dirty="0">
                <a:solidFill>
                  <a:schemeClr val="tx2">
                    <a:lumMod val="50000"/>
                  </a:schemeClr>
                </a:solidFill>
                <a:latin typeface="Calibri" pitchFamily="34" charset="0"/>
                <a:ea typeface="Calibri" pitchFamily="34" charset="0"/>
                <a:cs typeface="Calibri" pitchFamily="34" charset="0"/>
              </a:rPr>
              <a:t>R </a:t>
            </a:r>
            <a:r>
              <a:rPr lang="en-US" sz="2000" b="1" dirty="0">
                <a:solidFill>
                  <a:schemeClr val="tx2">
                    <a:lumMod val="50000"/>
                  </a:schemeClr>
                </a:solidFill>
                <a:latin typeface="Calibri" pitchFamily="34" charset="0"/>
                <a:ea typeface="Calibri" pitchFamily="34" charset="0"/>
                <a:cs typeface="Calibri" pitchFamily="34" charset="0"/>
              </a:rPr>
              <a:t>WHERE</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P</a:t>
            </a:r>
            <a:r>
              <a:rPr lang="en-US" sz="2000" dirty="0">
                <a:solidFill>
                  <a:schemeClr val="tx2">
                    <a:lumMod val="50000"/>
                  </a:schemeClr>
                </a:solidFill>
                <a:latin typeface="Calibri" pitchFamily="34" charset="0"/>
                <a:ea typeface="Calibri" pitchFamily="34" charset="0"/>
                <a:cs typeface="Calibri" pitchFamily="34" charset="0"/>
              </a:rPr>
              <a:t>;</a:t>
            </a:r>
            <a:endParaRPr lang="el-GR" sz="2000" b="1" dirty="0">
              <a:solidFill>
                <a:schemeClr val="tx2">
                  <a:lumMod val="50000"/>
                </a:schemeClr>
              </a:solidFill>
              <a:latin typeface="Calibri" pitchFamily="34" charset="0"/>
              <a:ea typeface="Calibri" pitchFamily="34" charset="0"/>
              <a:cs typeface="Calibri" pitchFamily="34" charset="0"/>
            </a:endParaRPr>
          </a:p>
        </p:txBody>
      </p:sp>
      <p:sp>
        <p:nvSpPr>
          <p:cNvPr id="48136" name="Text Box 5"/>
          <p:cNvSpPr txBox="1">
            <a:spLocks noChangeArrowheads="1"/>
          </p:cNvSpPr>
          <p:nvPr/>
        </p:nvSpPr>
        <p:spPr bwMode="auto">
          <a:xfrm>
            <a:off x="1403350" y="4941888"/>
            <a:ext cx="2520950" cy="1014412"/>
          </a:xfrm>
          <a:prstGeom prst="rect">
            <a:avLst/>
          </a:prstGeom>
          <a:solidFill>
            <a:schemeClr val="bg2">
              <a:lumMod val="90000"/>
            </a:schemeClr>
          </a:solidFill>
          <a:ln w="9525">
            <a:noFill/>
            <a:miter lim="800000"/>
            <a:headEnd/>
            <a:tailEnd/>
          </a:ln>
        </p:spPr>
        <p:txBody>
          <a:bodyPr>
            <a:spAutoFit/>
          </a:bodyPr>
          <a:lstStyle/>
          <a:p>
            <a:pPr eaLnBrk="0" hangingPunct="0"/>
            <a:r>
              <a:rPr lang="en-US" sz="2000" b="1" dirty="0">
                <a:solidFill>
                  <a:schemeClr val="tx2">
                    <a:lumMod val="50000"/>
                  </a:schemeClr>
                </a:solidFill>
                <a:latin typeface="Calibri" pitchFamily="34" charset="0"/>
                <a:ea typeface="Calibri" pitchFamily="34" charset="0"/>
                <a:cs typeface="Calibri" pitchFamily="34" charset="0"/>
              </a:rPr>
              <a:t>UPDATE</a:t>
            </a:r>
            <a:r>
              <a:rPr lang="en-US" sz="2000" dirty="0">
                <a:solidFill>
                  <a:schemeClr val="tx2">
                    <a:lumMod val="50000"/>
                  </a:schemeClr>
                </a:solidFill>
                <a:latin typeface="Calibri" pitchFamily="34" charset="0"/>
                <a:ea typeface="Calibri" pitchFamily="34" charset="0"/>
                <a:cs typeface="Calibri" pitchFamily="34" charset="0"/>
              </a:rPr>
              <a:t> R</a:t>
            </a:r>
          </a:p>
          <a:p>
            <a:pPr eaLnBrk="0" hangingPunct="0"/>
            <a:r>
              <a:rPr lang="en-US" sz="2000" b="1" dirty="0">
                <a:solidFill>
                  <a:schemeClr val="tx2">
                    <a:lumMod val="50000"/>
                  </a:schemeClr>
                </a:solidFill>
                <a:latin typeface="Calibri" pitchFamily="34" charset="0"/>
                <a:ea typeface="Calibri" pitchFamily="34" charset="0"/>
                <a:cs typeface="Calibri" pitchFamily="34" charset="0"/>
              </a:rPr>
              <a:t>SET </a:t>
            </a:r>
            <a:r>
              <a:rPr lang="en-US" sz="2000" dirty="0" err="1">
                <a:solidFill>
                  <a:schemeClr val="tx2">
                    <a:lumMod val="50000"/>
                  </a:schemeClr>
                </a:solidFill>
                <a:latin typeface="Calibri" pitchFamily="34" charset="0"/>
                <a:ea typeface="Calibri" pitchFamily="34" charset="0"/>
                <a:cs typeface="Calibri" pitchFamily="34" charset="0"/>
              </a:rPr>
              <a:t>Attr</a:t>
            </a:r>
            <a:r>
              <a:rPr lang="en-US" sz="2000" dirty="0">
                <a:solidFill>
                  <a:schemeClr val="tx2">
                    <a:lumMod val="50000"/>
                  </a:schemeClr>
                </a:solidFill>
                <a:latin typeface="Calibri" pitchFamily="34" charset="0"/>
                <a:ea typeface="Calibri" pitchFamily="34" charset="0"/>
                <a:cs typeface="Calibri" pitchFamily="34" charset="0"/>
              </a:rPr>
              <a:t> = </a:t>
            </a:r>
            <a:r>
              <a:rPr lang="en-US" sz="2000" dirty="0" err="1">
                <a:solidFill>
                  <a:schemeClr val="tx2">
                    <a:lumMod val="50000"/>
                  </a:schemeClr>
                </a:solidFill>
                <a:latin typeface="Calibri" pitchFamily="34" charset="0"/>
                <a:ea typeface="Calibri" pitchFamily="34" charset="0"/>
                <a:cs typeface="Calibri" pitchFamily="34" charset="0"/>
              </a:rPr>
              <a:t>New_Value</a:t>
            </a:r>
            <a:endParaRPr lang="en-US" sz="2000" dirty="0">
              <a:solidFill>
                <a:schemeClr val="tx2">
                  <a:lumMod val="50000"/>
                </a:schemeClr>
              </a:solidFill>
              <a:latin typeface="Calibri" pitchFamily="34" charset="0"/>
              <a:ea typeface="Calibri" pitchFamily="34" charset="0"/>
              <a:cs typeface="Calibri" pitchFamily="34" charset="0"/>
            </a:endParaRPr>
          </a:p>
          <a:p>
            <a:pPr eaLnBrk="0" hangingPunct="0"/>
            <a:r>
              <a:rPr lang="en-US" sz="2000" b="1" dirty="0">
                <a:solidFill>
                  <a:schemeClr val="tx2">
                    <a:lumMod val="50000"/>
                  </a:schemeClr>
                </a:solidFill>
                <a:latin typeface="Calibri" pitchFamily="34" charset="0"/>
                <a:ea typeface="Calibri" pitchFamily="34" charset="0"/>
                <a:cs typeface="Calibri" pitchFamily="34" charset="0"/>
              </a:rPr>
              <a:t>WHERE</a:t>
            </a:r>
            <a:r>
              <a:rPr lang="el-GR" sz="2000" b="1" dirty="0">
                <a:solidFill>
                  <a:schemeClr val="tx2">
                    <a:lumMod val="50000"/>
                  </a:schemeClr>
                </a:solidFill>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 P</a:t>
            </a:r>
            <a:r>
              <a:rPr lang="en-US" sz="2000" dirty="0">
                <a:solidFill>
                  <a:schemeClr val="tx2">
                    <a:lumMod val="50000"/>
                  </a:schemeClr>
                </a:solidFill>
                <a:latin typeface="Calibri" pitchFamily="34" charset="0"/>
                <a:ea typeface="Calibri" pitchFamily="34" charset="0"/>
                <a:cs typeface="Calibri" pitchFamily="34" charset="0"/>
              </a:rPr>
              <a:t>;</a:t>
            </a:r>
            <a:endParaRPr lang="el-GR" sz="2000" b="1" dirty="0">
              <a:solidFill>
                <a:schemeClr val="tx2">
                  <a:lumMod val="50000"/>
                </a:schemeClr>
              </a:solidFill>
              <a:latin typeface="Calibri" pitchFamily="34" charset="0"/>
              <a:ea typeface="Calibri" pitchFamily="34" charset="0"/>
              <a:cs typeface="Calibri" pitchFamily="34" charset="0"/>
            </a:endParaRPr>
          </a:p>
        </p:txBody>
      </p:sp>
      <p:sp>
        <p:nvSpPr>
          <p:cNvPr id="48137" name="Text Box 6"/>
          <p:cNvSpPr txBox="1">
            <a:spLocks noChangeArrowheads="1"/>
          </p:cNvSpPr>
          <p:nvPr/>
        </p:nvSpPr>
        <p:spPr bwMode="auto">
          <a:xfrm>
            <a:off x="179388" y="1541463"/>
            <a:ext cx="2808287" cy="396875"/>
          </a:xfrm>
          <a:prstGeom prst="rect">
            <a:avLst/>
          </a:prstGeom>
          <a:noFill/>
          <a:ln w="9525">
            <a:noFill/>
            <a:miter lim="800000"/>
            <a:headEnd/>
            <a:tailEnd/>
          </a:ln>
        </p:spPr>
        <p:txBody>
          <a:bodyPr>
            <a:spAutoFit/>
          </a:bodyPr>
          <a:lstStyle/>
          <a:p>
            <a:pPr>
              <a:spcBef>
                <a:spcPct val="50000"/>
              </a:spcBef>
            </a:pPr>
            <a:r>
              <a:rPr lang="en-US" sz="2000" b="1">
                <a:solidFill>
                  <a:schemeClr val="tx2">
                    <a:lumMod val="50000"/>
                  </a:schemeClr>
                </a:solidFill>
                <a:latin typeface="Calibri" pitchFamily="34" charset="0"/>
                <a:ea typeface="Calibri" pitchFamily="34" charset="0"/>
                <a:cs typeface="Calibri" pitchFamily="34" charset="0"/>
              </a:rPr>
              <a:t>1. </a:t>
            </a:r>
            <a:r>
              <a:rPr lang="el-GR" sz="2000" b="1">
                <a:solidFill>
                  <a:schemeClr val="tx2">
                    <a:lumMod val="50000"/>
                  </a:schemeClr>
                </a:solidFill>
                <a:latin typeface="Calibri" pitchFamily="34" charset="0"/>
                <a:ea typeface="Calibri" pitchFamily="34" charset="0"/>
                <a:cs typeface="Calibri" pitchFamily="34" charset="0"/>
              </a:rPr>
              <a:t>Εισαγωγές</a:t>
            </a:r>
          </a:p>
        </p:txBody>
      </p:sp>
      <p:sp>
        <p:nvSpPr>
          <p:cNvPr id="48138" name="Text Box 7"/>
          <p:cNvSpPr txBox="1">
            <a:spLocks noChangeArrowheads="1"/>
          </p:cNvSpPr>
          <p:nvPr/>
        </p:nvSpPr>
        <p:spPr bwMode="auto">
          <a:xfrm>
            <a:off x="250825" y="2852738"/>
            <a:ext cx="2808288" cy="396875"/>
          </a:xfrm>
          <a:prstGeom prst="rect">
            <a:avLst/>
          </a:prstGeom>
          <a:noFill/>
          <a:ln w="9525">
            <a:noFill/>
            <a:miter lim="800000"/>
            <a:headEnd/>
            <a:tailEnd/>
          </a:ln>
        </p:spPr>
        <p:txBody>
          <a:bodyPr>
            <a:spAutoFit/>
          </a:bodyPr>
          <a:lstStyle/>
          <a:p>
            <a:pPr>
              <a:spcBef>
                <a:spcPct val="50000"/>
              </a:spcBef>
            </a:pPr>
            <a:r>
              <a:rPr lang="el-GR" sz="2000" b="1">
                <a:solidFill>
                  <a:schemeClr val="tx2">
                    <a:lumMod val="50000"/>
                  </a:schemeClr>
                </a:solidFill>
                <a:latin typeface="Calibri" pitchFamily="34" charset="0"/>
                <a:ea typeface="Calibri" pitchFamily="34" charset="0"/>
                <a:cs typeface="Calibri" pitchFamily="34" charset="0"/>
              </a:rPr>
              <a:t>2</a:t>
            </a:r>
            <a:r>
              <a:rPr lang="en-US" sz="2000" b="1">
                <a:solidFill>
                  <a:schemeClr val="tx2">
                    <a:lumMod val="50000"/>
                  </a:schemeClr>
                </a:solidFill>
                <a:latin typeface="Calibri" pitchFamily="34" charset="0"/>
                <a:ea typeface="Calibri" pitchFamily="34" charset="0"/>
                <a:cs typeface="Calibri" pitchFamily="34" charset="0"/>
              </a:rPr>
              <a:t>. </a:t>
            </a:r>
            <a:r>
              <a:rPr lang="el-GR" sz="2000" b="1">
                <a:solidFill>
                  <a:schemeClr val="tx2">
                    <a:lumMod val="50000"/>
                  </a:schemeClr>
                </a:solidFill>
                <a:latin typeface="Calibri" pitchFamily="34" charset="0"/>
                <a:ea typeface="Calibri" pitchFamily="34" charset="0"/>
                <a:cs typeface="Calibri" pitchFamily="34" charset="0"/>
              </a:rPr>
              <a:t>Διαγραφές</a:t>
            </a:r>
          </a:p>
        </p:txBody>
      </p:sp>
      <p:sp>
        <p:nvSpPr>
          <p:cNvPr id="48139" name="Text Box 8"/>
          <p:cNvSpPr txBox="1">
            <a:spLocks noChangeArrowheads="1"/>
          </p:cNvSpPr>
          <p:nvPr/>
        </p:nvSpPr>
        <p:spPr bwMode="auto">
          <a:xfrm>
            <a:off x="179388" y="4149725"/>
            <a:ext cx="4033837" cy="396875"/>
          </a:xfrm>
          <a:prstGeom prst="rect">
            <a:avLst/>
          </a:prstGeom>
          <a:noFill/>
          <a:ln w="9525">
            <a:noFill/>
            <a:miter lim="800000"/>
            <a:headEnd/>
            <a:tailEnd/>
          </a:ln>
        </p:spPr>
        <p:txBody>
          <a:bodyPr>
            <a:spAutoFit/>
          </a:bodyPr>
          <a:lstStyle/>
          <a:p>
            <a:pPr>
              <a:spcBef>
                <a:spcPct val="50000"/>
              </a:spcBef>
            </a:pPr>
            <a:r>
              <a:rPr lang="el-GR" sz="2000" b="1">
                <a:solidFill>
                  <a:schemeClr val="tx2">
                    <a:lumMod val="50000"/>
                  </a:schemeClr>
                </a:solidFill>
                <a:latin typeface="Calibri" pitchFamily="34" charset="0"/>
                <a:ea typeface="Calibri" pitchFamily="34" charset="0"/>
                <a:cs typeface="Calibri" pitchFamily="34" charset="0"/>
              </a:rPr>
              <a:t>3</a:t>
            </a:r>
            <a:r>
              <a:rPr lang="en-US" sz="2000" b="1">
                <a:solidFill>
                  <a:schemeClr val="tx2">
                    <a:lumMod val="50000"/>
                  </a:schemeClr>
                </a:solidFill>
                <a:latin typeface="Calibri" pitchFamily="34" charset="0"/>
                <a:ea typeface="Calibri" pitchFamily="34" charset="0"/>
                <a:cs typeface="Calibri" pitchFamily="34" charset="0"/>
              </a:rPr>
              <a:t>. </a:t>
            </a:r>
            <a:r>
              <a:rPr lang="el-GR" sz="2000" b="1">
                <a:solidFill>
                  <a:schemeClr val="tx2">
                    <a:lumMod val="50000"/>
                  </a:schemeClr>
                </a:solidFill>
                <a:latin typeface="Calibri" pitchFamily="34" charset="0"/>
                <a:ea typeface="Calibri" pitchFamily="34" charset="0"/>
                <a:cs typeface="Calibri" pitchFamily="34" charset="0"/>
              </a:rPr>
              <a:t>Ενημερώσεις/Τροποποιήσεις</a:t>
            </a:r>
          </a:p>
        </p:txBody>
      </p:sp>
      <p:sp>
        <p:nvSpPr>
          <p:cNvPr id="2" name="Title 1"/>
          <p:cNvSpPr>
            <a:spLocks noGrp="1"/>
          </p:cNvSpPr>
          <p:nvPr>
            <p:ph type="title"/>
          </p:nvPr>
        </p:nvSpPr>
        <p:spPr>
          <a:xfrm>
            <a:off x="457200" y="141288"/>
            <a:ext cx="8229600" cy="1143000"/>
          </a:xfrm>
        </p:spPr>
        <p:txBody>
          <a:bodyPr/>
          <a:lstStyle/>
          <a:p>
            <a:r>
              <a:rPr lang="el-GR" dirty="0">
                <a:solidFill>
                  <a:schemeClr val="accent6">
                    <a:lumMod val="75000"/>
                  </a:schemeClr>
                </a:solidFill>
              </a:rPr>
              <a:t>Γλώσσα Χειρισμού Δεδομένων</a:t>
            </a:r>
            <a:endParaRPr lang="en-US" dirty="0">
              <a:solidFill>
                <a:schemeClr val="accent6">
                  <a:lumMod val="75000"/>
                </a:schemeClr>
              </a:solidFill>
            </a:endParaRPr>
          </a:p>
        </p:txBody>
      </p:sp>
      <p:sp>
        <p:nvSpPr>
          <p:cNvPr id="12"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6148" name="Slide Number Placeholder 4"/>
          <p:cNvSpPr>
            <a:spLocks noGrp="1"/>
          </p:cNvSpPr>
          <p:nvPr>
            <p:ph type="sldNum" sz="quarter" idx="12"/>
          </p:nvPr>
        </p:nvSpPr>
        <p:spPr>
          <a:noFill/>
        </p:spPr>
        <p:txBody>
          <a:bodyPr/>
          <a:lstStyle/>
          <a:p>
            <a:fld id="{B592B933-9E9A-4E0F-88C5-8FC04D7FF1CB}" type="slidenum">
              <a:rPr lang="el-GR" altLang="en-US" smtClean="0"/>
              <a:pPr/>
              <a:t>5</a:t>
            </a:fld>
            <a:endParaRPr lang="el-GR" altLang="en-US"/>
          </a:p>
        </p:txBody>
      </p:sp>
      <p:sp>
        <p:nvSpPr>
          <p:cNvPr id="7174" name="Text Box 3"/>
          <p:cNvSpPr txBox="1">
            <a:spLocks noChangeArrowheads="1"/>
          </p:cNvSpPr>
          <p:nvPr/>
        </p:nvSpPr>
        <p:spPr bwMode="auto">
          <a:xfrm>
            <a:off x="361156" y="1026886"/>
            <a:ext cx="8421687" cy="4893647"/>
          </a:xfrm>
          <a:prstGeom prst="rect">
            <a:avLst/>
          </a:prstGeom>
          <a:noFill/>
          <a:ln w="9525">
            <a:noFill/>
            <a:miter lim="800000"/>
            <a:headEnd/>
            <a:tailEnd/>
          </a:ln>
        </p:spPr>
        <p:txBody>
          <a:bodyPr wrap="square">
            <a:spAutoFit/>
          </a:bodyPr>
          <a:lstStyle/>
          <a:p>
            <a:pPr algn="just" eaLnBrk="0" hangingPunct="0"/>
            <a:r>
              <a:rPr lang="en-US" sz="2400" dirty="0">
                <a:solidFill>
                  <a:schemeClr val="tx1">
                    <a:lumMod val="95000"/>
                    <a:lumOff val="5000"/>
                  </a:schemeClr>
                </a:solidFill>
                <a:latin typeface="Calibri" pitchFamily="34" charset="0"/>
                <a:ea typeface="Calibri" pitchFamily="34" charset="0"/>
                <a:cs typeface="Calibri" pitchFamily="34" charset="0"/>
              </a:rPr>
              <a:t>H SQL </a:t>
            </a:r>
            <a:r>
              <a:rPr lang="el-GR" sz="2400" dirty="0">
                <a:solidFill>
                  <a:schemeClr val="tx1">
                    <a:lumMod val="95000"/>
                    <a:lumOff val="5000"/>
                  </a:schemeClr>
                </a:solidFill>
                <a:latin typeface="Calibri" pitchFamily="34" charset="0"/>
                <a:ea typeface="Calibri" pitchFamily="34" charset="0"/>
                <a:cs typeface="Calibri" pitchFamily="34" charset="0"/>
              </a:rPr>
              <a:t>είναι η γλώσσα για όλα τα εμπορικά σχεσιακά συστήματα διαχείρισης βάσεων δεδομένων</a:t>
            </a:r>
          </a:p>
          <a:p>
            <a:pPr algn="just">
              <a:buFont typeface="Wingdings" pitchFamily="2" charset="2"/>
              <a:buChar char="ü"/>
            </a:pP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αρχικά </a:t>
            </a:r>
            <a:r>
              <a:rPr lang="el-GR" sz="2400" dirty="0" err="1">
                <a:solidFill>
                  <a:schemeClr val="tx1">
                    <a:lumMod val="95000"/>
                    <a:lumOff val="5000"/>
                  </a:schemeClr>
                </a:solidFill>
                <a:latin typeface="Calibri" pitchFamily="34" charset="0"/>
                <a:ea typeface="Calibri" pitchFamily="34" charset="0"/>
                <a:cs typeface="Calibri" pitchFamily="34" charset="0"/>
              </a:rPr>
              <a:t>Sequel</a:t>
            </a:r>
            <a:r>
              <a:rPr lang="el-GR" sz="2400" dirty="0">
                <a:solidFill>
                  <a:schemeClr val="tx1">
                    <a:lumMod val="95000"/>
                    <a:lumOff val="5000"/>
                  </a:schemeClr>
                </a:solidFill>
                <a:latin typeface="Calibri" pitchFamily="34" charset="0"/>
                <a:ea typeface="Calibri" pitchFamily="34" charset="0"/>
                <a:cs typeface="Calibri" pitchFamily="34" charset="0"/>
              </a:rPr>
              <a:t>  στην IBM ως μέρος του </a:t>
            </a:r>
            <a:r>
              <a:rPr lang="el-GR" sz="2400" dirty="0" err="1">
                <a:solidFill>
                  <a:schemeClr val="tx1">
                    <a:lumMod val="95000"/>
                    <a:lumOff val="5000"/>
                  </a:schemeClr>
                </a:solidFill>
                <a:latin typeface="Calibri" pitchFamily="34" charset="0"/>
                <a:ea typeface="Calibri" pitchFamily="34" charset="0"/>
                <a:cs typeface="Calibri" pitchFamily="34" charset="0"/>
              </a:rPr>
              <a:t>System</a:t>
            </a:r>
            <a:r>
              <a:rPr lang="el-GR" sz="2400" dirty="0">
                <a:solidFill>
                  <a:schemeClr val="tx1">
                    <a:lumMod val="95000"/>
                    <a:lumOff val="5000"/>
                  </a:schemeClr>
                </a:solidFill>
                <a:latin typeface="Calibri" pitchFamily="34" charset="0"/>
                <a:ea typeface="Calibri" pitchFamily="34" charset="0"/>
                <a:cs typeface="Calibri" pitchFamily="34" charset="0"/>
              </a:rPr>
              <a:t> R,</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τώρα SQL (</a:t>
            </a:r>
            <a:r>
              <a:rPr lang="el-GR" sz="2400" dirty="0" err="1">
                <a:solidFill>
                  <a:schemeClr val="tx1">
                    <a:lumMod val="95000"/>
                    <a:lumOff val="5000"/>
                  </a:schemeClr>
                </a:solidFill>
                <a:latin typeface="Calibri" pitchFamily="34" charset="0"/>
                <a:ea typeface="Calibri" pitchFamily="34" charset="0"/>
                <a:cs typeface="Calibri" pitchFamily="34" charset="0"/>
              </a:rPr>
              <a:t>Stuctured</a:t>
            </a:r>
            <a:r>
              <a:rPr lang="el-GR" sz="2400" dirty="0">
                <a:solidFill>
                  <a:schemeClr val="tx1">
                    <a:lumMod val="95000"/>
                    <a:lumOff val="5000"/>
                  </a:schemeClr>
                </a:solidFill>
                <a:latin typeface="Calibri" pitchFamily="34" charset="0"/>
                <a:ea typeface="Calibri" pitchFamily="34" charset="0"/>
                <a:cs typeface="Calibri" pitchFamily="34" charset="0"/>
              </a:rPr>
              <a:t> </a:t>
            </a:r>
            <a:r>
              <a:rPr lang="el-GR" sz="2400" dirty="0" err="1">
                <a:solidFill>
                  <a:schemeClr val="tx1">
                    <a:lumMod val="95000"/>
                    <a:lumOff val="5000"/>
                  </a:schemeClr>
                </a:solidFill>
                <a:latin typeface="Calibri" pitchFamily="34" charset="0"/>
                <a:ea typeface="Calibri" pitchFamily="34" charset="0"/>
                <a:cs typeface="Calibri" pitchFamily="34" charset="0"/>
              </a:rPr>
              <a:t>Query</a:t>
            </a:r>
            <a:r>
              <a:rPr lang="el-GR" sz="2400" dirty="0">
                <a:solidFill>
                  <a:schemeClr val="tx1">
                    <a:lumMod val="95000"/>
                    <a:lumOff val="5000"/>
                  </a:schemeClr>
                </a:solidFill>
                <a:latin typeface="Calibri" pitchFamily="34" charset="0"/>
                <a:ea typeface="Calibri" pitchFamily="34" charset="0"/>
                <a:cs typeface="Calibri" pitchFamily="34" charset="0"/>
              </a:rPr>
              <a:t> </a:t>
            </a:r>
            <a:r>
              <a:rPr lang="el-GR" sz="2400" dirty="0" err="1">
                <a:solidFill>
                  <a:schemeClr val="tx1">
                    <a:lumMod val="95000"/>
                    <a:lumOff val="5000"/>
                  </a:schemeClr>
                </a:solidFill>
                <a:latin typeface="Calibri" pitchFamily="34" charset="0"/>
                <a:ea typeface="Calibri" pitchFamily="34" charset="0"/>
                <a:cs typeface="Calibri" pitchFamily="34" charset="0"/>
              </a:rPr>
              <a:t>Language</a:t>
            </a:r>
            <a:r>
              <a:rPr lang="el-GR" sz="2400" dirty="0">
                <a:solidFill>
                  <a:schemeClr val="tx1">
                    <a:lumMod val="95000"/>
                    <a:lumOff val="5000"/>
                  </a:schemeClr>
                </a:solidFill>
                <a:latin typeface="Calibri" pitchFamily="34" charset="0"/>
                <a:ea typeface="Calibri" pitchFamily="34" charset="0"/>
                <a:cs typeface="Calibri" pitchFamily="34" charset="0"/>
              </a:rPr>
              <a:t>)</a:t>
            </a:r>
            <a:r>
              <a:rPr lang="en-US" sz="2400" dirty="0">
                <a:solidFill>
                  <a:schemeClr val="tx1">
                    <a:lumMod val="95000"/>
                    <a:lumOff val="5000"/>
                  </a:schemeClr>
                </a:solidFill>
                <a:latin typeface="Calibri" pitchFamily="34" charset="0"/>
                <a:ea typeface="Calibri" pitchFamily="34" charset="0"/>
                <a:cs typeface="Calibri" pitchFamily="34" charset="0"/>
              </a:rPr>
              <a:t> </a:t>
            </a:r>
            <a:r>
              <a:rPr lang="el-GR" sz="2400" dirty="0">
                <a:solidFill>
                  <a:schemeClr val="tx1">
                    <a:lumMod val="95000"/>
                    <a:lumOff val="5000"/>
                  </a:schemeClr>
                </a:solidFill>
                <a:latin typeface="Calibri" pitchFamily="34" charset="0"/>
                <a:ea typeface="Calibri" pitchFamily="34" charset="0"/>
                <a:cs typeface="Calibri" pitchFamily="34" charset="0"/>
              </a:rPr>
              <a:t>SQL-89, SQL-92,  </a:t>
            </a:r>
            <a:r>
              <a:rPr lang="en-US" sz="2400" dirty="0">
                <a:solidFill>
                  <a:schemeClr val="tx1">
                    <a:lumMod val="95000"/>
                    <a:lumOff val="5000"/>
                  </a:schemeClr>
                </a:solidFill>
                <a:latin typeface="Calibri" pitchFamily="34" charset="0"/>
                <a:ea typeface="Calibri" pitchFamily="34" charset="0"/>
                <a:cs typeface="Calibri" pitchFamily="34" charset="0"/>
              </a:rPr>
              <a:t>SQL-99</a:t>
            </a:r>
            <a:r>
              <a:rPr lang="el-GR" sz="2400" dirty="0">
                <a:solidFill>
                  <a:schemeClr val="tx1">
                    <a:lumMod val="95000"/>
                    <a:lumOff val="5000"/>
                  </a:schemeClr>
                </a:solidFill>
                <a:latin typeface="Calibri" pitchFamily="34" charset="0"/>
                <a:ea typeface="Calibri" pitchFamily="34" charset="0"/>
                <a:cs typeface="Calibri" pitchFamily="34" charset="0"/>
              </a:rPr>
              <a:t> +++</a:t>
            </a:r>
            <a:endParaRPr lang="en-US" sz="2400" dirty="0">
              <a:solidFill>
                <a:schemeClr val="tx1">
                  <a:lumMod val="95000"/>
                  <a:lumOff val="5000"/>
                </a:schemeClr>
              </a:solidFill>
              <a:latin typeface="Calibri" pitchFamily="34" charset="0"/>
              <a:ea typeface="Calibri" pitchFamily="34" charset="0"/>
              <a:cs typeface="Calibri" pitchFamily="34" charset="0"/>
            </a:endParaRPr>
          </a:p>
          <a:p>
            <a:pPr algn="just"/>
            <a:endParaRPr lang="el-GR" sz="24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r>
              <a:rPr lang="el-GR" sz="2400" dirty="0">
                <a:solidFill>
                  <a:schemeClr val="accent3">
                    <a:lumMod val="50000"/>
                  </a:schemeClr>
                </a:solidFill>
                <a:latin typeface="Calibri" pitchFamily="34" charset="0"/>
                <a:ea typeface="Calibri" pitchFamily="34" charset="0"/>
                <a:cs typeface="Calibri" pitchFamily="34" charset="0"/>
              </a:rPr>
              <a:t>H SQL έχει διάφορα τμήματα:</a:t>
            </a:r>
          </a:p>
          <a:p>
            <a:pPr lvl="1" algn="just" eaLnBrk="0" hangingPunct="0">
              <a:buFont typeface="Wingdings" pitchFamily="2" charset="2"/>
              <a:buChar char="§"/>
            </a:pPr>
            <a:r>
              <a:rPr lang="en-US" sz="2400" dirty="0">
                <a:solidFill>
                  <a:schemeClr val="accent3">
                    <a:lumMod val="50000"/>
                  </a:schemeClr>
                </a:solidFill>
                <a:latin typeface="Calibri" pitchFamily="34" charset="0"/>
                <a:ea typeface="Calibri" pitchFamily="34" charset="0"/>
                <a:cs typeface="Calibri" pitchFamily="34" charset="0"/>
              </a:rPr>
              <a:t>  </a:t>
            </a:r>
            <a:r>
              <a:rPr lang="el-GR" sz="2400" dirty="0">
                <a:solidFill>
                  <a:schemeClr val="accent3">
                    <a:lumMod val="50000"/>
                  </a:schemeClr>
                </a:solidFill>
                <a:latin typeface="Calibri" pitchFamily="34" charset="0"/>
                <a:ea typeface="Calibri" pitchFamily="34" charset="0"/>
                <a:cs typeface="Calibri" pitchFamily="34" charset="0"/>
              </a:rPr>
              <a:t>Γλώσσα Ορισμού Δεδομένων (ΓΟΔ)</a:t>
            </a:r>
          </a:p>
          <a:p>
            <a:pPr lvl="1" algn="just" eaLnBrk="0" hangingPunct="0">
              <a:buFont typeface="Wingdings" pitchFamily="2" charset="2"/>
              <a:buChar char="§"/>
            </a:pPr>
            <a:r>
              <a:rPr lang="en-US" sz="2400" dirty="0">
                <a:solidFill>
                  <a:schemeClr val="accent3">
                    <a:lumMod val="50000"/>
                  </a:schemeClr>
                </a:solidFill>
                <a:latin typeface="Calibri" pitchFamily="34" charset="0"/>
                <a:ea typeface="Calibri" pitchFamily="34" charset="0"/>
                <a:cs typeface="Calibri" pitchFamily="34" charset="0"/>
              </a:rPr>
              <a:t>  </a:t>
            </a:r>
            <a:r>
              <a:rPr lang="el-GR" sz="2400" dirty="0">
                <a:solidFill>
                  <a:schemeClr val="accent3">
                    <a:lumMod val="50000"/>
                  </a:schemeClr>
                </a:solidFill>
                <a:latin typeface="Calibri" pitchFamily="34" charset="0"/>
                <a:ea typeface="Calibri" pitchFamily="34" charset="0"/>
                <a:cs typeface="Calibri" pitchFamily="34" charset="0"/>
              </a:rPr>
              <a:t>Γλώσσα Χειρισμού Δεδομένων (ΓΧΔ)</a:t>
            </a:r>
            <a:endParaRPr lang="en-US" sz="2400" dirty="0">
              <a:solidFill>
                <a:schemeClr val="accent3">
                  <a:lumMod val="50000"/>
                </a:schemeClr>
              </a:solidFill>
              <a:latin typeface="Calibri" pitchFamily="34" charset="0"/>
              <a:ea typeface="Calibri" pitchFamily="34" charset="0"/>
              <a:cs typeface="Calibri" pitchFamily="34" charset="0"/>
            </a:endParaRPr>
          </a:p>
          <a:p>
            <a:pPr algn="just" eaLnBrk="0" hangingPunct="0"/>
            <a:r>
              <a:rPr lang="en-US" sz="2400"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1">
                  <a:lumMod val="95000"/>
                  <a:lumOff val="5000"/>
                </a:schemeClr>
              </a:solidFill>
              <a:latin typeface="Calibri" pitchFamily="34" charset="0"/>
              <a:ea typeface="Calibri" pitchFamily="34" charset="0"/>
              <a:cs typeface="Calibri" pitchFamily="34" charset="0"/>
            </a:endParaRP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Ενσωματωμένη Γλώσσα Χειρισμού Δεδομένων</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Ορισμό Όψεων</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Εξουσιοδότηση (</a:t>
            </a:r>
            <a:r>
              <a:rPr lang="el-GR" sz="2400" dirty="0" err="1">
                <a:solidFill>
                  <a:schemeClr val="tx1">
                    <a:lumMod val="95000"/>
                    <a:lumOff val="5000"/>
                  </a:schemeClr>
                </a:solidFill>
                <a:latin typeface="Calibri" pitchFamily="34" charset="0"/>
                <a:ea typeface="Calibri" pitchFamily="34" charset="0"/>
                <a:cs typeface="Calibri" pitchFamily="34" charset="0"/>
              </a:rPr>
              <a:t>authentication</a:t>
            </a:r>
            <a:r>
              <a:rPr lang="el-GR" sz="2400" dirty="0">
                <a:solidFill>
                  <a:schemeClr val="tx1">
                    <a:lumMod val="95000"/>
                    <a:lumOff val="5000"/>
                  </a:schemeClr>
                </a:solidFill>
                <a:latin typeface="Calibri" pitchFamily="34" charset="0"/>
                <a:ea typeface="Calibri" pitchFamily="34" charset="0"/>
                <a:cs typeface="Calibri" pitchFamily="34" charset="0"/>
              </a:rPr>
              <a:t>)</a:t>
            </a:r>
          </a:p>
          <a:p>
            <a:pPr algn="just" eaLnBrk="0" hangingPunct="0">
              <a:buFont typeface="Wingdings" pitchFamily="2" charset="2"/>
              <a:buChar char="§"/>
            </a:pPr>
            <a:r>
              <a:rPr lang="el-GR" sz="2400" dirty="0">
                <a:solidFill>
                  <a:schemeClr val="tx1">
                    <a:lumMod val="95000"/>
                    <a:lumOff val="5000"/>
                  </a:schemeClr>
                </a:solidFill>
                <a:latin typeface="Calibri" pitchFamily="34" charset="0"/>
                <a:ea typeface="Calibri" pitchFamily="34" charset="0"/>
                <a:cs typeface="Calibri" pitchFamily="34" charset="0"/>
              </a:rPr>
              <a:t>  Ακεραιότητα,  Έλεγχο Συναλλαγών</a:t>
            </a:r>
          </a:p>
        </p:txBody>
      </p:sp>
      <p:sp>
        <p:nvSpPr>
          <p:cNvPr id="7" name="Title 6"/>
          <p:cNvSpPr>
            <a:spLocks noGrp="1"/>
          </p:cNvSpPr>
          <p:nvPr>
            <p:ph type="title"/>
          </p:nvPr>
        </p:nvSpPr>
        <p:spPr>
          <a:xfrm>
            <a:off x="444500" y="0"/>
            <a:ext cx="8229600" cy="1143000"/>
          </a:xfrm>
        </p:spPr>
        <p:txBody>
          <a:bodyPr/>
          <a:lstStyle/>
          <a:p>
            <a:r>
              <a:rPr lang="el-GR" dirty="0">
                <a:solidFill>
                  <a:schemeClr val="accent6">
                    <a:lumMod val="75000"/>
                  </a:schemeClr>
                </a:solidFill>
              </a:rPr>
              <a:t>Η γλώσσα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8FE835D-D303-89DF-A700-9D7D76505E87}"/>
              </a:ext>
            </a:extLst>
          </p:cNvPr>
          <p:cNvSpPr>
            <a:spLocks noGrp="1"/>
          </p:cNvSpPr>
          <p:nvPr>
            <p:ph type="sldNum" sz="quarter" idx="12"/>
          </p:nvPr>
        </p:nvSpPr>
        <p:spPr/>
        <p:txBody>
          <a:bodyPr/>
          <a:lstStyle/>
          <a:p>
            <a:fld id="{6D22F896-40B5-4ADD-8801-0D06FADFA095}" type="slidenum">
              <a:rPr lang="en-US" smtClean="0"/>
              <a:pPr/>
              <a:t>50</a:t>
            </a:fld>
            <a:endParaRPr lang="en-US" dirty="0"/>
          </a:p>
        </p:txBody>
      </p:sp>
      <p:sp>
        <p:nvSpPr>
          <p:cNvPr id="2" name="TextBox 1">
            <a:extLst>
              <a:ext uri="{FF2B5EF4-FFF2-40B4-BE49-F238E27FC236}">
                <a16:creationId xmlns:a16="http://schemas.microsoft.com/office/drawing/2014/main" id="{A4D6BAEE-4017-4BB4-BA69-11CA928497CE}"/>
              </a:ext>
            </a:extLst>
          </p:cNvPr>
          <p:cNvSpPr txBox="1"/>
          <p:nvPr/>
        </p:nvSpPr>
        <p:spPr>
          <a:xfrm>
            <a:off x="469232" y="1395663"/>
            <a:ext cx="7628021" cy="2985433"/>
          </a:xfrm>
          <a:prstGeom prst="rect">
            <a:avLst/>
          </a:prstGeom>
          <a:noFill/>
        </p:spPr>
        <p:txBody>
          <a:bodyPr wrap="square" rtlCol="0">
            <a:spAutoFit/>
          </a:bodyPr>
          <a:lstStyle/>
          <a:p>
            <a:pPr marL="285750" indent="-285750">
              <a:buFont typeface="Wingdings" panose="05000000000000000000" pitchFamily="2" charset="2"/>
              <a:buChar char="§"/>
            </a:pPr>
            <a:r>
              <a:rPr lang="el-GR" sz="2000" dirty="0"/>
              <a:t>Ανακοινώσεις</a:t>
            </a:r>
          </a:p>
          <a:p>
            <a:pPr marL="285750" indent="-285750">
              <a:buFont typeface="Wingdings" panose="05000000000000000000" pitchFamily="2" charset="2"/>
              <a:buChar char="§"/>
            </a:pPr>
            <a:endParaRPr lang="el-GR" dirty="0"/>
          </a:p>
          <a:p>
            <a:pPr marL="742950" lvl="1" indent="-285750">
              <a:buFont typeface="Wingdings" panose="05000000000000000000" pitchFamily="2" charset="2"/>
              <a:buChar char="§"/>
            </a:pPr>
            <a:r>
              <a:rPr lang="el-GR" dirty="0"/>
              <a:t>1η άσκηση</a:t>
            </a:r>
          </a:p>
          <a:p>
            <a:pPr marL="285750" indent="-285750">
              <a:buFont typeface="Wingdings" panose="05000000000000000000" pitchFamily="2" charset="2"/>
              <a:buChar char="§"/>
            </a:pPr>
            <a:endParaRPr lang="el-GR" dirty="0"/>
          </a:p>
          <a:p>
            <a:pPr marL="742950" lvl="1" indent="-285750">
              <a:buFont typeface="Wingdings" panose="05000000000000000000" pitchFamily="2" charset="2"/>
              <a:buChar char="§"/>
            </a:pPr>
            <a:r>
              <a:rPr lang="el-GR" dirty="0"/>
              <a:t>Ύλη 1</a:t>
            </a:r>
            <a:r>
              <a:rPr lang="el-GR" baseline="30000" dirty="0"/>
              <a:t>ου</a:t>
            </a:r>
            <a:r>
              <a:rPr lang="el-GR" dirty="0"/>
              <a:t> εργαστηρίου</a:t>
            </a:r>
          </a:p>
          <a:p>
            <a:pPr marL="285750" indent="-285750">
              <a:buFont typeface="Wingdings" panose="05000000000000000000" pitchFamily="2" charset="2"/>
              <a:buChar char="§"/>
            </a:pPr>
            <a:endParaRPr lang="el-GR" dirty="0"/>
          </a:p>
          <a:p>
            <a:pPr marL="285750" indent="-285750">
              <a:buFont typeface="Wingdings" panose="05000000000000000000" pitchFamily="2" charset="2"/>
              <a:buChar char="§"/>
            </a:pPr>
            <a:r>
              <a:rPr lang="el-GR" sz="2000" dirty="0"/>
              <a:t>Παράδειγμα ορισμού</a:t>
            </a:r>
          </a:p>
          <a:p>
            <a:pPr marL="285750" indent="-285750">
              <a:buFont typeface="Wingdings" panose="05000000000000000000" pitchFamily="2" charset="2"/>
              <a:buChar char="§"/>
            </a:pPr>
            <a:endParaRPr lang="el-GR" dirty="0"/>
          </a:p>
          <a:p>
            <a:pPr marL="285750" indent="-285750">
              <a:buFont typeface="Wingdings" panose="05000000000000000000" pitchFamily="2" charset="2"/>
              <a:buChar char="§"/>
            </a:pPr>
            <a:r>
              <a:rPr lang="el-GR" sz="2000" dirty="0"/>
              <a:t>Επόμενη ενότητα: Γλώσσες ερωτήσεων </a:t>
            </a:r>
            <a:r>
              <a:rPr lang="en-US" sz="2000" dirty="0"/>
              <a:t>(query languages)</a:t>
            </a:r>
          </a:p>
          <a:p>
            <a:pPr marL="742950" lvl="1" indent="-285750">
              <a:buFont typeface="Wingdings" panose="05000000000000000000" pitchFamily="2" charset="2"/>
              <a:buChar char="§"/>
            </a:pPr>
            <a:r>
              <a:rPr lang="el-GR" sz="2000" dirty="0"/>
              <a:t>Σχεσιακή Άλγεβρα</a:t>
            </a:r>
          </a:p>
        </p:txBody>
      </p:sp>
    </p:spTree>
    <p:extLst>
      <p:ext uri="{BB962C8B-B14F-4D97-AF65-F5344CB8AC3E}">
        <p14:creationId xmlns:p14="http://schemas.microsoft.com/office/powerpoint/2010/main" val="12099353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Footer Placeholder 3"/>
          <p:cNvSpPr>
            <a:spLocks noGrp="1"/>
          </p:cNvSpPr>
          <p:nvPr>
            <p:ph type="ftr" sz="quarter" idx="11"/>
          </p:nvPr>
        </p:nvSpPr>
        <p:spPr>
          <a:noFill/>
        </p:spPr>
        <p:txBody>
          <a:bodyPr/>
          <a:lstStyle/>
          <a:p>
            <a:r>
              <a:rPr lang="el-GR" altLang="en-US"/>
              <a:t>Ευαγγελία Πιτουρά</a:t>
            </a:r>
          </a:p>
        </p:txBody>
      </p:sp>
      <p:sp>
        <p:nvSpPr>
          <p:cNvPr id="35844" name="Slide Number Placeholder 4"/>
          <p:cNvSpPr>
            <a:spLocks noGrp="1"/>
          </p:cNvSpPr>
          <p:nvPr>
            <p:ph type="sldNum" sz="quarter" idx="12"/>
          </p:nvPr>
        </p:nvSpPr>
        <p:spPr>
          <a:noFill/>
        </p:spPr>
        <p:txBody>
          <a:bodyPr/>
          <a:lstStyle/>
          <a:p>
            <a:fld id="{D4701B81-FE76-4770-A57B-EEF09006BDB4}" type="slidenum">
              <a:rPr lang="el-GR" altLang="en-US" smtClean="0"/>
              <a:pPr/>
              <a:t>51</a:t>
            </a:fld>
            <a:endParaRPr lang="el-GR" altLang="en-US"/>
          </a:p>
        </p:txBody>
      </p:sp>
      <p:sp>
        <p:nvSpPr>
          <p:cNvPr id="30" name="Title 1"/>
          <p:cNvSpPr>
            <a:spLocks noGrp="1"/>
          </p:cNvSpPr>
          <p:nvPr>
            <p:ph type="title"/>
          </p:nvPr>
        </p:nvSpPr>
        <p:spPr>
          <a:xfrm>
            <a:off x="512762" y="-32460"/>
            <a:ext cx="8229600" cy="948575"/>
          </a:xfrm>
        </p:spPr>
        <p:txBody>
          <a:bodyPr/>
          <a:lstStyle/>
          <a:p>
            <a:r>
              <a:rPr lang="el-GR" dirty="0">
                <a:solidFill>
                  <a:schemeClr val="accent6">
                    <a:lumMod val="75000"/>
                  </a:schemeClr>
                </a:solidFill>
              </a:rPr>
              <a:t>Μοντέλο Ο/Σ</a:t>
            </a:r>
            <a:r>
              <a:rPr lang="en-US" dirty="0">
                <a:solidFill>
                  <a:schemeClr val="accent6">
                    <a:lumMod val="75000"/>
                  </a:schemeClr>
                </a:solidFill>
              </a:rPr>
              <a:t> </a:t>
            </a:r>
            <a:r>
              <a:rPr lang="el-GR" dirty="0">
                <a:solidFill>
                  <a:schemeClr val="accent6">
                    <a:lumMod val="75000"/>
                  </a:schemeClr>
                </a:solidFill>
              </a:rPr>
              <a:t>συμβολισμοί</a:t>
            </a:r>
            <a:endParaRPr lang="en-US" dirty="0">
              <a:solidFill>
                <a:schemeClr val="accent6">
                  <a:lumMod val="75000"/>
                </a:schemeClr>
              </a:solidFill>
            </a:endParaRPr>
          </a:p>
        </p:txBody>
      </p:sp>
      <p:sp>
        <p:nvSpPr>
          <p:cNvPr id="2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a:t>
            </a:r>
            <a:r>
              <a:rPr lang="el-GR" altLang="en-US" dirty="0"/>
              <a:t>8-20</a:t>
            </a:r>
            <a:r>
              <a:rPr lang="en-US" altLang="en-US" dirty="0"/>
              <a:t>1</a:t>
            </a:r>
            <a:r>
              <a:rPr lang="el-GR" altLang="en-US" dirty="0"/>
              <a:t>9</a:t>
            </a:r>
          </a:p>
        </p:txBody>
      </p:sp>
      <p:grpSp>
        <p:nvGrpSpPr>
          <p:cNvPr id="11" name="Group 10"/>
          <p:cNvGrpSpPr/>
          <p:nvPr/>
        </p:nvGrpSpPr>
        <p:grpSpPr>
          <a:xfrm>
            <a:off x="4574263" y="2548243"/>
            <a:ext cx="2992885" cy="613453"/>
            <a:chOff x="288131" y="4047281"/>
            <a:chExt cx="2992885" cy="613453"/>
          </a:xfrm>
        </p:grpSpPr>
        <p:sp>
          <p:nvSpPr>
            <p:cNvPr id="3" name="Diamond 2"/>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 name="Rectangle 3"/>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 name="Straight Connector 5"/>
            <p:cNvCxnSpPr>
              <a:stCxn id="4" idx="3"/>
              <a:endCxn id="3"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9" name="Straight Connector 38"/>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41" name="Group 40"/>
          <p:cNvGrpSpPr/>
          <p:nvPr/>
        </p:nvGrpSpPr>
        <p:grpSpPr>
          <a:xfrm>
            <a:off x="4572000" y="1779156"/>
            <a:ext cx="2992885" cy="613453"/>
            <a:chOff x="288131" y="4047281"/>
            <a:chExt cx="2992885" cy="613453"/>
          </a:xfrm>
        </p:grpSpPr>
        <p:sp>
          <p:nvSpPr>
            <p:cNvPr id="42" name="Diamond 41"/>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3" name="Rectangle 42"/>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4" name="Straight Connector 43"/>
            <p:cNvCxnSpPr>
              <a:stCxn id="43" idx="3"/>
              <a:endCxn id="42" idx="1"/>
            </p:cNvCxnSpPr>
            <p:nvPr/>
          </p:nvCxnSpPr>
          <p:spPr>
            <a:xfrm>
              <a:off x="1172369" y="4354007"/>
              <a:ext cx="351631" cy="1"/>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5" name="Rectangle 44"/>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6" name="Straight Connector 45"/>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Group 46"/>
          <p:cNvGrpSpPr/>
          <p:nvPr/>
        </p:nvGrpSpPr>
        <p:grpSpPr>
          <a:xfrm>
            <a:off x="455562" y="1061078"/>
            <a:ext cx="2992885" cy="613453"/>
            <a:chOff x="288131" y="4047281"/>
            <a:chExt cx="2992885" cy="613453"/>
          </a:xfrm>
        </p:grpSpPr>
        <p:sp>
          <p:nvSpPr>
            <p:cNvPr id="48" name="Diamond 47"/>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49" name="Rectangle 48"/>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0" name="Straight Connector 49"/>
            <p:cNvCxnSpPr>
              <a:stCxn id="49" idx="3"/>
              <a:endCxn id="48"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1" name="Rectangle 50"/>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2" name="Straight Connector 51"/>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3" name="Group 52"/>
          <p:cNvGrpSpPr/>
          <p:nvPr/>
        </p:nvGrpSpPr>
        <p:grpSpPr>
          <a:xfrm>
            <a:off x="457200" y="1808423"/>
            <a:ext cx="2992885" cy="613453"/>
            <a:chOff x="288131" y="4047281"/>
            <a:chExt cx="2992885" cy="613453"/>
          </a:xfrm>
        </p:grpSpPr>
        <p:sp>
          <p:nvSpPr>
            <p:cNvPr id="54" name="Diamond 53"/>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5" name="Rectangle 54"/>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6" name="Straight Connector 55"/>
            <p:cNvCxnSpPr>
              <a:stCxn id="55" idx="3"/>
              <a:endCxn id="54"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58" name="Straight Connector 57"/>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59" name="Group 58"/>
          <p:cNvGrpSpPr/>
          <p:nvPr/>
        </p:nvGrpSpPr>
        <p:grpSpPr>
          <a:xfrm>
            <a:off x="4627115" y="1054763"/>
            <a:ext cx="2992885" cy="613453"/>
            <a:chOff x="288131" y="4047281"/>
            <a:chExt cx="2992885" cy="613453"/>
          </a:xfrm>
        </p:grpSpPr>
        <p:sp>
          <p:nvSpPr>
            <p:cNvPr id="60" name="Diamond 59"/>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1" name="Rectangle 60"/>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2" name="Straight Connector 61"/>
            <p:cNvCxnSpPr>
              <a:stCxn id="61" idx="3"/>
              <a:endCxn id="60" idx="1"/>
            </p:cNvCxnSpPr>
            <p:nvPr/>
          </p:nvCxnSpPr>
          <p:spPr>
            <a:xfrm>
              <a:off x="1172369" y="4354007"/>
              <a:ext cx="351631" cy="1"/>
            </a:xfrm>
            <a:prstGeom prst="line">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Rectangle 62"/>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4" name="Straight Connector 63"/>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65" name="Group 64"/>
          <p:cNvGrpSpPr/>
          <p:nvPr/>
        </p:nvGrpSpPr>
        <p:grpSpPr>
          <a:xfrm>
            <a:off x="457200" y="2449459"/>
            <a:ext cx="2992885" cy="613453"/>
            <a:chOff x="288131" y="4047281"/>
            <a:chExt cx="2992885" cy="613453"/>
          </a:xfrm>
        </p:grpSpPr>
        <p:sp>
          <p:nvSpPr>
            <p:cNvPr id="66" name="Diamond 65"/>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7" name="Rectangle 66"/>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68" name="Straight Connector 67"/>
            <p:cNvCxnSpPr>
              <a:stCxn id="67" idx="3"/>
              <a:endCxn id="66"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0" name="Straight Connector 69"/>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1" name="Group 70"/>
          <p:cNvGrpSpPr/>
          <p:nvPr/>
        </p:nvGrpSpPr>
        <p:grpSpPr>
          <a:xfrm>
            <a:off x="455562" y="3186283"/>
            <a:ext cx="2992885" cy="613453"/>
            <a:chOff x="288131" y="4047281"/>
            <a:chExt cx="2992885" cy="613453"/>
          </a:xfrm>
        </p:grpSpPr>
        <p:sp>
          <p:nvSpPr>
            <p:cNvPr id="72" name="Diamond 71"/>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3" name="Rectangle 72"/>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4" name="Straight Connector 73"/>
            <p:cNvCxnSpPr>
              <a:stCxn id="73" idx="3"/>
              <a:endCxn id="72"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6" name="Straight Connector 75"/>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7" name="Group 76"/>
          <p:cNvGrpSpPr/>
          <p:nvPr/>
        </p:nvGrpSpPr>
        <p:grpSpPr>
          <a:xfrm>
            <a:off x="4572000" y="3223179"/>
            <a:ext cx="2992885" cy="613453"/>
            <a:chOff x="288131" y="4047281"/>
            <a:chExt cx="2992885" cy="613453"/>
          </a:xfrm>
        </p:grpSpPr>
        <p:sp>
          <p:nvSpPr>
            <p:cNvPr id="78" name="Diamond 77"/>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9" name="Rectangle 78"/>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0" name="Straight Connector 79"/>
            <p:cNvCxnSpPr>
              <a:stCxn id="79" idx="3"/>
              <a:endCxn id="78" idx="1"/>
            </p:cNvCxnSpPr>
            <p:nvPr/>
          </p:nvCxnSpPr>
          <p:spPr>
            <a:xfrm>
              <a:off x="1172369" y="4354007"/>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ectangle 80"/>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82" name="Straight Connector 81"/>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1339800" y="886408"/>
            <a:ext cx="1394069" cy="369332"/>
          </a:xfrm>
          <a:prstGeom prst="rect">
            <a:avLst/>
          </a:prstGeom>
          <a:noFill/>
        </p:spPr>
        <p:txBody>
          <a:bodyPr wrap="square" rtlCol="0">
            <a:spAutoFit/>
          </a:bodyPr>
          <a:lstStyle/>
          <a:p>
            <a:r>
              <a:rPr lang="el-GR" dirty="0"/>
              <a:t>1		1</a:t>
            </a:r>
          </a:p>
        </p:txBody>
      </p:sp>
      <p:sp>
        <p:nvSpPr>
          <p:cNvPr id="85" name="TextBox 84"/>
          <p:cNvSpPr txBox="1"/>
          <p:nvPr/>
        </p:nvSpPr>
        <p:spPr>
          <a:xfrm>
            <a:off x="1341670" y="1629472"/>
            <a:ext cx="1394069" cy="369332"/>
          </a:xfrm>
          <a:prstGeom prst="rect">
            <a:avLst/>
          </a:prstGeom>
          <a:noFill/>
        </p:spPr>
        <p:txBody>
          <a:bodyPr wrap="square" rtlCol="0">
            <a:spAutoFit/>
          </a:bodyPr>
          <a:lstStyle/>
          <a:p>
            <a:r>
              <a:rPr lang="el-GR" dirty="0"/>
              <a:t>Ν		1</a:t>
            </a:r>
          </a:p>
        </p:txBody>
      </p:sp>
      <p:sp>
        <p:nvSpPr>
          <p:cNvPr id="86" name="TextBox 85"/>
          <p:cNvSpPr txBox="1"/>
          <p:nvPr/>
        </p:nvSpPr>
        <p:spPr>
          <a:xfrm>
            <a:off x="1339799" y="2314294"/>
            <a:ext cx="1394069" cy="369332"/>
          </a:xfrm>
          <a:prstGeom prst="rect">
            <a:avLst/>
          </a:prstGeom>
          <a:noFill/>
        </p:spPr>
        <p:txBody>
          <a:bodyPr wrap="square" rtlCol="0">
            <a:spAutoFit/>
          </a:bodyPr>
          <a:lstStyle/>
          <a:p>
            <a:r>
              <a:rPr lang="el-GR" dirty="0"/>
              <a:t>1		Ν</a:t>
            </a:r>
          </a:p>
        </p:txBody>
      </p:sp>
      <p:sp>
        <p:nvSpPr>
          <p:cNvPr id="87" name="TextBox 86"/>
          <p:cNvSpPr txBox="1"/>
          <p:nvPr/>
        </p:nvSpPr>
        <p:spPr>
          <a:xfrm>
            <a:off x="1339799" y="3026204"/>
            <a:ext cx="1394069" cy="369332"/>
          </a:xfrm>
          <a:prstGeom prst="rect">
            <a:avLst/>
          </a:prstGeom>
          <a:noFill/>
        </p:spPr>
        <p:txBody>
          <a:bodyPr wrap="square" rtlCol="0">
            <a:spAutoFit/>
          </a:bodyPr>
          <a:lstStyle/>
          <a:p>
            <a:r>
              <a:rPr lang="el-GR" dirty="0"/>
              <a:t>Ν		Μ</a:t>
            </a:r>
          </a:p>
        </p:txBody>
      </p:sp>
      <p:grpSp>
        <p:nvGrpSpPr>
          <p:cNvPr id="88" name="Group 87"/>
          <p:cNvGrpSpPr/>
          <p:nvPr/>
        </p:nvGrpSpPr>
        <p:grpSpPr>
          <a:xfrm>
            <a:off x="3903169" y="4405064"/>
            <a:ext cx="2992885" cy="613453"/>
            <a:chOff x="288131" y="4047281"/>
            <a:chExt cx="2992885" cy="613453"/>
          </a:xfrm>
        </p:grpSpPr>
        <p:sp>
          <p:nvSpPr>
            <p:cNvPr id="89" name="Diamond 88"/>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0" name="Rectangle 89"/>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1" name="Straight Connector 90"/>
            <p:cNvCxnSpPr>
              <a:stCxn id="90" idx="3"/>
              <a:endCxn id="89" idx="1"/>
            </p:cNvCxnSpPr>
            <p:nvPr/>
          </p:nvCxnSpPr>
          <p:spPr>
            <a:xfrm>
              <a:off x="1172369" y="4354007"/>
              <a:ext cx="351631" cy="1"/>
            </a:xfrm>
            <a:prstGeom prst="line">
              <a:avLst/>
            </a:prstGeom>
            <a:ln w="571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 name="Rectangle 91"/>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3" name="Straight Connector 92"/>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grpSp>
        <p:nvGrpSpPr>
          <p:cNvPr id="95" name="Group 94"/>
          <p:cNvGrpSpPr/>
          <p:nvPr/>
        </p:nvGrpSpPr>
        <p:grpSpPr>
          <a:xfrm>
            <a:off x="607962" y="4408146"/>
            <a:ext cx="2992885" cy="613453"/>
            <a:chOff x="288131" y="4047281"/>
            <a:chExt cx="2992885" cy="613453"/>
          </a:xfrm>
        </p:grpSpPr>
        <p:sp>
          <p:nvSpPr>
            <p:cNvPr id="96" name="Diamond 95"/>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7" name="Rectangle 96"/>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8" name="Straight Connector 97"/>
            <p:cNvCxnSpPr>
              <a:stCxn id="97" idx="3"/>
              <a:endCxn id="96" idx="1"/>
            </p:cNvCxnSpPr>
            <p:nvPr/>
          </p:nvCxnSpPr>
          <p:spPr>
            <a:xfrm>
              <a:off x="1172369" y="4354007"/>
              <a:ext cx="351631" cy="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99" name="Rectangle 98"/>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0" name="Straight Connector 99"/>
            <p:cNvCxnSpPr/>
            <p:nvPr/>
          </p:nvCxnSpPr>
          <p:spPr>
            <a:xfrm>
              <a:off x="2045147" y="4354006"/>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1" name="TextBox 100"/>
          <p:cNvSpPr txBox="1"/>
          <p:nvPr/>
        </p:nvSpPr>
        <p:spPr>
          <a:xfrm>
            <a:off x="1409633" y="4164632"/>
            <a:ext cx="1394069" cy="369332"/>
          </a:xfrm>
          <a:prstGeom prst="rect">
            <a:avLst/>
          </a:prstGeom>
          <a:noFill/>
        </p:spPr>
        <p:txBody>
          <a:bodyPr wrap="square" rtlCol="0">
            <a:spAutoFit/>
          </a:bodyPr>
          <a:lstStyle/>
          <a:p>
            <a:r>
              <a:rPr lang="el-GR" dirty="0"/>
              <a:t>1		1</a:t>
            </a:r>
          </a:p>
        </p:txBody>
      </p:sp>
      <p:grpSp>
        <p:nvGrpSpPr>
          <p:cNvPr id="102" name="Group 101"/>
          <p:cNvGrpSpPr/>
          <p:nvPr/>
        </p:nvGrpSpPr>
        <p:grpSpPr>
          <a:xfrm>
            <a:off x="3903169" y="5399482"/>
            <a:ext cx="2992885" cy="613453"/>
            <a:chOff x="288131" y="4047281"/>
            <a:chExt cx="2992885" cy="613453"/>
          </a:xfrm>
        </p:grpSpPr>
        <p:sp>
          <p:nvSpPr>
            <p:cNvPr id="103" name="Diamond 102"/>
            <p:cNvSpPr/>
            <p:nvPr/>
          </p:nvSpPr>
          <p:spPr>
            <a:xfrm>
              <a:off x="1524000" y="4047281"/>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4" name="Rectangle 103"/>
            <p:cNvSpPr/>
            <p:nvPr/>
          </p:nvSpPr>
          <p:spPr>
            <a:xfrm>
              <a:off x="288131" y="4228951"/>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6" name="Rectangle 105"/>
            <p:cNvSpPr/>
            <p:nvPr/>
          </p:nvSpPr>
          <p:spPr>
            <a:xfrm>
              <a:off x="2396778" y="4230635"/>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07" name="Straight Connector 106"/>
            <p:cNvCxnSpPr/>
            <p:nvPr/>
          </p:nvCxnSpPr>
          <p:spPr>
            <a:xfrm>
              <a:off x="2045147" y="4354006"/>
              <a:ext cx="351631" cy="1"/>
            </a:xfrm>
            <a:prstGeom prst="line">
              <a:avLst/>
            </a:prstGeom>
            <a:ln>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grpSp>
      <p:sp>
        <p:nvSpPr>
          <p:cNvPr id="109" name="Diamond 108"/>
          <p:cNvSpPr/>
          <p:nvPr/>
        </p:nvSpPr>
        <p:spPr>
          <a:xfrm>
            <a:off x="1843831" y="5402564"/>
            <a:ext cx="525674" cy="613453"/>
          </a:xfrm>
          <a:prstGeom prst="diamond">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0" name="Rectangle 109"/>
          <p:cNvSpPr/>
          <p:nvPr/>
        </p:nvSpPr>
        <p:spPr>
          <a:xfrm>
            <a:off x="607962" y="5584234"/>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12" name="Rectangle 111"/>
          <p:cNvSpPr/>
          <p:nvPr/>
        </p:nvSpPr>
        <p:spPr>
          <a:xfrm>
            <a:off x="2716609" y="5585918"/>
            <a:ext cx="884238" cy="250112"/>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13" name="Straight Connector 112"/>
          <p:cNvCxnSpPr/>
          <p:nvPr/>
        </p:nvCxnSpPr>
        <p:spPr>
          <a:xfrm>
            <a:off x="2364978" y="5709289"/>
            <a:ext cx="351631"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Box 113"/>
          <p:cNvSpPr txBox="1"/>
          <p:nvPr/>
        </p:nvSpPr>
        <p:spPr>
          <a:xfrm>
            <a:off x="1409633" y="5159050"/>
            <a:ext cx="1394069" cy="369332"/>
          </a:xfrm>
          <a:prstGeom prst="rect">
            <a:avLst/>
          </a:prstGeom>
          <a:noFill/>
        </p:spPr>
        <p:txBody>
          <a:bodyPr wrap="square" rtlCol="0">
            <a:spAutoFit/>
          </a:bodyPr>
          <a:lstStyle/>
          <a:p>
            <a:r>
              <a:rPr lang="el-GR" dirty="0"/>
              <a:t>1		1</a:t>
            </a:r>
          </a:p>
        </p:txBody>
      </p:sp>
      <p:grpSp>
        <p:nvGrpSpPr>
          <p:cNvPr id="15" name="Group 14"/>
          <p:cNvGrpSpPr/>
          <p:nvPr/>
        </p:nvGrpSpPr>
        <p:grpSpPr>
          <a:xfrm>
            <a:off x="1485508" y="5678058"/>
            <a:ext cx="357331" cy="55853"/>
            <a:chOff x="1485508" y="5678058"/>
            <a:chExt cx="357331" cy="55853"/>
          </a:xfrm>
        </p:grpSpPr>
        <p:cxnSp>
          <p:nvCxnSpPr>
            <p:cNvPr id="111" name="Straight Connector 110"/>
            <p:cNvCxnSpPr/>
            <p:nvPr/>
          </p:nvCxnSpPr>
          <p:spPr>
            <a:xfrm>
              <a:off x="1491208" y="5678058"/>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1485508" y="5733910"/>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19" name="Group 118"/>
          <p:cNvGrpSpPr/>
          <p:nvPr/>
        </p:nvGrpSpPr>
        <p:grpSpPr>
          <a:xfrm>
            <a:off x="4775947" y="5668673"/>
            <a:ext cx="357331" cy="55853"/>
            <a:chOff x="1485508" y="5678058"/>
            <a:chExt cx="357331" cy="55853"/>
          </a:xfrm>
        </p:grpSpPr>
        <p:cxnSp>
          <p:nvCxnSpPr>
            <p:cNvPr id="120" name="Straight Connector 119"/>
            <p:cNvCxnSpPr/>
            <p:nvPr/>
          </p:nvCxnSpPr>
          <p:spPr>
            <a:xfrm>
              <a:off x="1491208" y="5678058"/>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1485508" y="5733910"/>
              <a:ext cx="351631" cy="1"/>
            </a:xfrm>
            <a:prstGeom prst="line">
              <a:avLst/>
            </a:prstGeom>
            <a:ln w="31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6" name="Isosceles Triangle 15"/>
          <p:cNvSpPr/>
          <p:nvPr/>
        </p:nvSpPr>
        <p:spPr>
          <a:xfrm rot="16200000" flipV="1">
            <a:off x="5004818" y="5642402"/>
            <a:ext cx="169821" cy="127609"/>
          </a:xfrm>
          <a:prstGeom prst="triangl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23159627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52</a:t>
            </a:fld>
            <a:endParaRPr lang="en-US" dirty="0"/>
          </a:p>
        </p:txBody>
      </p:sp>
      <p:sp>
        <p:nvSpPr>
          <p:cNvPr id="4" name="TextBox 3"/>
          <p:cNvSpPr txBox="1"/>
          <p:nvPr/>
        </p:nvSpPr>
        <p:spPr>
          <a:xfrm>
            <a:off x="328246" y="359508"/>
            <a:ext cx="4728308" cy="5632311"/>
          </a:xfrm>
          <a:prstGeom prst="rect">
            <a:avLst/>
          </a:prstGeom>
          <a:noFill/>
        </p:spPr>
        <p:txBody>
          <a:bodyPr wrap="square" rtlCol="0">
            <a:spAutoFit/>
          </a:bodyPr>
          <a:lstStyle/>
          <a:p>
            <a:r>
              <a:rPr lang="en-US" dirty="0"/>
              <a:t>CREATE TABLE R(</a:t>
            </a:r>
            <a:br>
              <a:rPr lang="en-US" dirty="0"/>
            </a:br>
            <a:r>
              <a:rPr lang="en-US" dirty="0"/>
              <a:t>A INT,</a:t>
            </a:r>
            <a:br>
              <a:rPr lang="en-US" dirty="0"/>
            </a:br>
            <a:r>
              <a:rPr lang="en-US" dirty="0"/>
              <a:t>B INT NOT NULL,</a:t>
            </a:r>
            <a:br>
              <a:rPr lang="en-US" dirty="0"/>
            </a:br>
            <a:r>
              <a:rPr lang="en-US" dirty="0"/>
              <a:t>PRIMARY KEY(A));</a:t>
            </a:r>
          </a:p>
          <a:p>
            <a:endParaRPr lang="en-US" dirty="0"/>
          </a:p>
          <a:p>
            <a:r>
              <a:rPr lang="en-US" dirty="0"/>
              <a:t>CREATE TABLE S(</a:t>
            </a:r>
            <a:br>
              <a:rPr lang="en-US" dirty="0"/>
            </a:br>
            <a:r>
              <a:rPr lang="en-US" dirty="0"/>
              <a:t>C INT,</a:t>
            </a:r>
            <a:br>
              <a:rPr lang="en-US" dirty="0"/>
            </a:br>
            <a:r>
              <a:rPr lang="en-US" dirty="0"/>
              <a:t>D INT DEFAULT 0,</a:t>
            </a:r>
            <a:br>
              <a:rPr lang="en-US" dirty="0"/>
            </a:br>
            <a:r>
              <a:rPr lang="en-US" dirty="0"/>
              <a:t>PRIMARY KEY(C),</a:t>
            </a:r>
          </a:p>
          <a:p>
            <a:r>
              <a:rPr lang="en-US" dirty="0"/>
              <a:t>FOREIGN KEY(D)  REFERENCES R(A)</a:t>
            </a:r>
          </a:p>
          <a:p>
            <a:r>
              <a:rPr lang="en-US" dirty="0"/>
              <a:t>ON DELETE CASCADE</a:t>
            </a:r>
          </a:p>
          <a:p>
            <a:r>
              <a:rPr lang="en-US" dirty="0"/>
              <a:t>ON UPDATE SET DEFAULT);</a:t>
            </a:r>
          </a:p>
          <a:p>
            <a:endParaRPr lang="en-US" dirty="0"/>
          </a:p>
          <a:p>
            <a:r>
              <a:rPr lang="en-US" dirty="0"/>
              <a:t>CREATE TABLE T(</a:t>
            </a:r>
            <a:br>
              <a:rPr lang="en-US" dirty="0"/>
            </a:br>
            <a:r>
              <a:rPr lang="en-US" dirty="0"/>
              <a:t>E INT,</a:t>
            </a:r>
            <a:br>
              <a:rPr lang="en-US" dirty="0"/>
            </a:br>
            <a:r>
              <a:rPr lang="en-US" dirty="0"/>
              <a:t>F INT,</a:t>
            </a:r>
            <a:br>
              <a:rPr lang="en-US" dirty="0"/>
            </a:br>
            <a:r>
              <a:rPr lang="en-US" dirty="0"/>
              <a:t>PRIMARY KEY(E),</a:t>
            </a:r>
          </a:p>
          <a:p>
            <a:r>
              <a:rPr lang="en-US" dirty="0"/>
              <a:t>FOREIGN KEY(F)  REFERENCES S(C)</a:t>
            </a:r>
          </a:p>
          <a:p>
            <a:r>
              <a:rPr lang="en-US" dirty="0"/>
              <a:t>ON DELETE CASCADE</a:t>
            </a:r>
          </a:p>
          <a:p>
            <a:r>
              <a:rPr lang="en-US" dirty="0"/>
              <a:t>ON UPDATE SET NULL);</a:t>
            </a:r>
          </a:p>
        </p:txBody>
      </p:sp>
    </p:spTree>
    <p:extLst>
      <p:ext uri="{BB962C8B-B14F-4D97-AF65-F5344CB8AC3E}">
        <p14:creationId xmlns:p14="http://schemas.microsoft.com/office/powerpoint/2010/main" val="372003831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53</a:t>
            </a:fld>
            <a:endParaRPr lang="en-US" dirty="0"/>
          </a:p>
        </p:txBody>
      </p:sp>
      <p:sp>
        <p:nvSpPr>
          <p:cNvPr id="2" name="TextBox 1">
            <a:extLst>
              <a:ext uri="{FF2B5EF4-FFF2-40B4-BE49-F238E27FC236}">
                <a16:creationId xmlns:a16="http://schemas.microsoft.com/office/drawing/2014/main" id="{3F4ED4EF-4D60-5367-3316-AF17F3DFC2B4}"/>
              </a:ext>
            </a:extLst>
          </p:cNvPr>
          <p:cNvSpPr txBox="1"/>
          <p:nvPr/>
        </p:nvSpPr>
        <p:spPr>
          <a:xfrm>
            <a:off x="272089" y="2070568"/>
            <a:ext cx="8384078" cy="243143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S </a:t>
            </a:r>
            <a:r>
              <a:rPr lang="el-GR" dirty="0">
                <a:solidFill>
                  <a:schemeClr val="accent1"/>
                </a:solidFill>
              </a:rPr>
              <a:t>μετά από την εκτέλεση τους συνολικά με αυτή τη σειρά;</a:t>
            </a:r>
            <a:endParaRPr lang="en-US" sz="800" dirty="0"/>
          </a:p>
          <a:p>
            <a:endParaRPr lang="en-US" sz="800" dirty="0">
              <a:solidFill>
                <a:schemeClr val="accent1"/>
              </a:solidFill>
            </a:endParaRPr>
          </a:p>
          <a:p>
            <a:r>
              <a:rPr lang="en-US" dirty="0"/>
              <a:t>INSERT INTO S VALUES (1, 3);</a:t>
            </a:r>
          </a:p>
          <a:p>
            <a:r>
              <a:rPr lang="en-US" dirty="0"/>
              <a:t>INSERT INTO S(C) VALUES (2);</a:t>
            </a:r>
          </a:p>
          <a:p>
            <a:r>
              <a:rPr lang="en-US" dirty="0"/>
              <a:t>INSERT INTO S VALUES(1, 5);</a:t>
            </a:r>
          </a:p>
          <a:p>
            <a:r>
              <a:rPr lang="en-US" dirty="0"/>
              <a:t>INSERT INTO S VALUES (4, null);</a:t>
            </a:r>
          </a:p>
          <a:p>
            <a:r>
              <a:rPr lang="en-US" dirty="0"/>
              <a:t>INSERT INTO S VALUES (3, 3);</a:t>
            </a:r>
          </a:p>
          <a:p>
            <a:r>
              <a:rPr lang="en-US" dirty="0"/>
              <a:t>INSERT INTO S VALUES (6, 2);</a:t>
            </a:r>
          </a:p>
        </p:txBody>
      </p:sp>
      <p:sp>
        <p:nvSpPr>
          <p:cNvPr id="5" name="TextBox 4">
            <a:extLst>
              <a:ext uri="{FF2B5EF4-FFF2-40B4-BE49-F238E27FC236}">
                <a16:creationId xmlns:a16="http://schemas.microsoft.com/office/drawing/2014/main" id="{ABA33493-403F-7340-BF1A-B8A21FF4E9FA}"/>
              </a:ext>
            </a:extLst>
          </p:cNvPr>
          <p:cNvSpPr txBox="1"/>
          <p:nvPr/>
        </p:nvSpPr>
        <p:spPr>
          <a:xfrm>
            <a:off x="272089" y="39243"/>
            <a:ext cx="8508972" cy="203132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R </a:t>
            </a:r>
            <a:r>
              <a:rPr lang="el-GR" dirty="0">
                <a:solidFill>
                  <a:schemeClr val="accent1"/>
                </a:solidFill>
              </a:rPr>
              <a:t>μετά από την εκτέλεση τους συνολικά με αυτή τη σειρά;</a:t>
            </a:r>
            <a:endParaRPr lang="en-US" sz="800" dirty="0"/>
          </a:p>
          <a:p>
            <a:r>
              <a:rPr lang="en-US" dirty="0"/>
              <a:t>INSERT INTO R VALUES (0, 3);</a:t>
            </a:r>
          </a:p>
          <a:p>
            <a:r>
              <a:rPr lang="en-US" dirty="0"/>
              <a:t>INSERT INTO R(A) VALUES (5);</a:t>
            </a:r>
          </a:p>
          <a:p>
            <a:r>
              <a:rPr lang="en-US" dirty="0"/>
              <a:t>INSERT INTO R VALUES(0, 5);</a:t>
            </a:r>
          </a:p>
          <a:p>
            <a:r>
              <a:rPr lang="en-US" dirty="0"/>
              <a:t>INSERT INTO R VALUES (2, 3);</a:t>
            </a:r>
          </a:p>
          <a:p>
            <a:r>
              <a:rPr lang="en-US" dirty="0"/>
              <a:t>INSERT INTO R VALUES (3, 4);</a:t>
            </a:r>
          </a:p>
        </p:txBody>
      </p:sp>
      <p:sp>
        <p:nvSpPr>
          <p:cNvPr id="6" name="TextBox 5">
            <a:extLst>
              <a:ext uri="{FF2B5EF4-FFF2-40B4-BE49-F238E27FC236}">
                <a16:creationId xmlns:a16="http://schemas.microsoft.com/office/drawing/2014/main" id="{3F4140CF-DA8D-2966-EB74-27D29F847312}"/>
              </a:ext>
            </a:extLst>
          </p:cNvPr>
          <p:cNvSpPr txBox="1"/>
          <p:nvPr/>
        </p:nvSpPr>
        <p:spPr>
          <a:xfrm>
            <a:off x="281010" y="4387322"/>
            <a:ext cx="8581979" cy="2431435"/>
          </a:xfrm>
          <a:prstGeom prst="rect">
            <a:avLst/>
          </a:prstGeom>
          <a:noFill/>
        </p:spPr>
        <p:txBody>
          <a:bodyPr wrap="square" rtlCol="0">
            <a:spAutoFit/>
          </a:bodyPr>
          <a:lstStyle/>
          <a:p>
            <a:r>
              <a:rPr lang="el-GR" dirty="0">
                <a:solidFill>
                  <a:schemeClr val="accent1"/>
                </a:solidFill>
              </a:rPr>
              <a:t>Ποιες εισαγωγές  θα γίνουν δεκτές και ποιο θα είναι το περιεχόμενο της </a:t>
            </a:r>
            <a:r>
              <a:rPr lang="en-US" dirty="0">
                <a:solidFill>
                  <a:schemeClr val="accent1"/>
                </a:solidFill>
              </a:rPr>
              <a:t>T </a:t>
            </a:r>
            <a:r>
              <a:rPr lang="el-GR" dirty="0">
                <a:solidFill>
                  <a:schemeClr val="accent1"/>
                </a:solidFill>
              </a:rPr>
              <a:t>μετά από την εκτέλεση τους συνολικά με αυτή τη σειρά;</a:t>
            </a:r>
            <a:endParaRPr lang="en-US" sz="800" dirty="0"/>
          </a:p>
          <a:p>
            <a:endParaRPr lang="en-US" sz="800" dirty="0">
              <a:solidFill>
                <a:schemeClr val="accent1"/>
              </a:solidFill>
            </a:endParaRPr>
          </a:p>
          <a:p>
            <a:r>
              <a:rPr lang="en-US" dirty="0"/>
              <a:t>INSERT INTO T VALUES (5, 3);</a:t>
            </a:r>
          </a:p>
          <a:p>
            <a:r>
              <a:rPr lang="en-US" dirty="0"/>
              <a:t>INSERT INTO T(E) VALUES (2);</a:t>
            </a:r>
          </a:p>
          <a:p>
            <a:r>
              <a:rPr lang="en-US" dirty="0"/>
              <a:t>INSERT INTO T VALUES(1, 5);</a:t>
            </a:r>
          </a:p>
          <a:p>
            <a:r>
              <a:rPr lang="en-US" dirty="0"/>
              <a:t>INSERT INTO T VALUES (1, 3);</a:t>
            </a:r>
          </a:p>
          <a:p>
            <a:r>
              <a:rPr lang="en-US" dirty="0"/>
              <a:t>INSERT INTO T VALUES (4, </a:t>
            </a:r>
            <a:r>
              <a:rPr lang="el-GR" dirty="0"/>
              <a:t>1</a:t>
            </a:r>
            <a:r>
              <a:rPr lang="en-US" dirty="0"/>
              <a:t>);</a:t>
            </a:r>
          </a:p>
          <a:p>
            <a:r>
              <a:rPr lang="en-US" dirty="0"/>
              <a:t>INSERT INTO T VALUES (3, 6);</a:t>
            </a:r>
          </a:p>
        </p:txBody>
      </p:sp>
    </p:spTree>
    <p:extLst>
      <p:ext uri="{BB962C8B-B14F-4D97-AF65-F5344CB8AC3E}">
        <p14:creationId xmlns:p14="http://schemas.microsoft.com/office/powerpoint/2010/main" val="8467933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54</a:t>
            </a:fld>
            <a:endParaRPr lang="en-US" dirty="0"/>
          </a:p>
        </p:txBody>
      </p:sp>
      <p:sp>
        <p:nvSpPr>
          <p:cNvPr id="5" name="TextBox 4">
            <a:extLst>
              <a:ext uri="{FF2B5EF4-FFF2-40B4-BE49-F238E27FC236}">
                <a16:creationId xmlns:a16="http://schemas.microsoft.com/office/drawing/2014/main" id="{ABA33493-403F-7340-BF1A-B8A21FF4E9FA}"/>
              </a:ext>
            </a:extLst>
          </p:cNvPr>
          <p:cNvSpPr txBox="1"/>
          <p:nvPr/>
        </p:nvSpPr>
        <p:spPr>
          <a:xfrm>
            <a:off x="368968" y="465374"/>
            <a:ext cx="8164923" cy="2308324"/>
          </a:xfrm>
          <a:prstGeom prst="rect">
            <a:avLst/>
          </a:prstGeom>
          <a:noFill/>
        </p:spPr>
        <p:txBody>
          <a:bodyPr wrap="square" rtlCol="0">
            <a:spAutoFit/>
          </a:bodyPr>
          <a:lstStyle/>
          <a:p>
            <a:r>
              <a:rPr lang="el-GR" dirty="0">
                <a:solidFill>
                  <a:schemeClr val="accent1">
                    <a:lumMod val="75000"/>
                  </a:schemeClr>
                </a:solidFill>
              </a:rPr>
              <a:t>Δώστε θα είναι το περιεχόμενο των τριών πινάκων μετά την εκτέλεση της κάθε διαγραφής</a:t>
            </a:r>
            <a:r>
              <a:rPr lang="en-US" dirty="0">
                <a:solidFill>
                  <a:schemeClr val="accent1">
                    <a:lumMod val="75000"/>
                  </a:schemeClr>
                </a:solidFill>
              </a:rPr>
              <a:t>.</a:t>
            </a:r>
            <a:r>
              <a:rPr lang="el-GR" dirty="0">
                <a:solidFill>
                  <a:schemeClr val="accent1">
                    <a:lumMod val="75000"/>
                  </a:schemeClr>
                </a:solidFill>
              </a:rPr>
              <a:t> Θεωρείστε ότι κάθε διαγραφή γίνεται στους αρχικούς πίνακες όπως προέκυψαν από τις εισαγωγές.</a:t>
            </a:r>
            <a:r>
              <a:rPr lang="en-US" dirty="0">
                <a:solidFill>
                  <a:schemeClr val="accent1">
                    <a:lumMod val="75000"/>
                  </a:schemeClr>
                </a:solidFill>
              </a:rPr>
              <a:t> </a:t>
            </a:r>
          </a:p>
          <a:p>
            <a:endParaRPr lang="en-US" dirty="0"/>
          </a:p>
          <a:p>
            <a:r>
              <a:rPr lang="el-GR" dirty="0"/>
              <a:t>(1) </a:t>
            </a:r>
            <a:r>
              <a:rPr lang="en-US" dirty="0"/>
              <a:t>DELETE  FROM R WHERE A = 3;</a:t>
            </a:r>
          </a:p>
          <a:p>
            <a:r>
              <a:rPr lang="en-US" dirty="0"/>
              <a:t>(2) DELETE FROM R;</a:t>
            </a:r>
          </a:p>
          <a:p>
            <a:r>
              <a:rPr lang="en-US" dirty="0"/>
              <a:t>(3) DELETE FROM S</a:t>
            </a:r>
            <a:r>
              <a:rPr lang="el-GR" dirty="0"/>
              <a:t> </a:t>
            </a:r>
            <a:r>
              <a:rPr lang="en-US" dirty="0"/>
              <a:t>WHERE D = 2;</a:t>
            </a:r>
          </a:p>
          <a:p>
            <a:endParaRPr lang="en-US" dirty="0"/>
          </a:p>
        </p:txBody>
      </p:sp>
      <p:sp>
        <p:nvSpPr>
          <p:cNvPr id="7" name="TextBox 6">
            <a:extLst>
              <a:ext uri="{FF2B5EF4-FFF2-40B4-BE49-F238E27FC236}">
                <a16:creationId xmlns:a16="http://schemas.microsoft.com/office/drawing/2014/main" id="{508A0C2B-D22A-67F4-7828-3EE34FF0D347}"/>
              </a:ext>
            </a:extLst>
          </p:cNvPr>
          <p:cNvSpPr txBox="1"/>
          <p:nvPr/>
        </p:nvSpPr>
        <p:spPr>
          <a:xfrm>
            <a:off x="368968" y="3080084"/>
            <a:ext cx="8478253" cy="2308324"/>
          </a:xfrm>
          <a:prstGeom prst="rect">
            <a:avLst/>
          </a:prstGeom>
          <a:noFill/>
        </p:spPr>
        <p:txBody>
          <a:bodyPr wrap="square" rtlCol="0">
            <a:spAutoFit/>
          </a:bodyPr>
          <a:lstStyle/>
          <a:p>
            <a:r>
              <a:rPr lang="el-GR" dirty="0">
                <a:solidFill>
                  <a:schemeClr val="accent1">
                    <a:lumMod val="75000"/>
                  </a:schemeClr>
                </a:solidFill>
              </a:rPr>
              <a:t>Δώστε θα είναι το περιεχόμενο των τριών πινάκων μετά την εκτέλεση της κάθε τροποποίησης. Θεωρείστε ότι κάθε τροποποίηση γίνεται στους αρχικούς πίνακες όπως προέκυψαν από τις εισαγωγές.</a:t>
            </a:r>
            <a:r>
              <a:rPr lang="en-US" dirty="0">
                <a:solidFill>
                  <a:schemeClr val="accent1">
                    <a:lumMod val="75000"/>
                  </a:schemeClr>
                </a:solidFill>
              </a:rPr>
              <a:t> </a:t>
            </a:r>
          </a:p>
          <a:p>
            <a:endParaRPr lang="en-US" dirty="0"/>
          </a:p>
          <a:p>
            <a:r>
              <a:rPr lang="el-GR" dirty="0"/>
              <a:t>(1) </a:t>
            </a:r>
            <a:r>
              <a:rPr lang="en-US" dirty="0"/>
              <a:t>UPDATE  R SET A = 1 WHERE A = </a:t>
            </a:r>
            <a:r>
              <a:rPr lang="el-GR" dirty="0"/>
              <a:t>2</a:t>
            </a:r>
            <a:r>
              <a:rPr lang="en-US" dirty="0"/>
              <a:t>;</a:t>
            </a:r>
          </a:p>
          <a:p>
            <a:r>
              <a:rPr lang="en-US" dirty="0"/>
              <a:t>(2) UPDATE S SET C = 5 WHERE C = 3;</a:t>
            </a:r>
            <a:endParaRPr lang="el-GR" dirty="0"/>
          </a:p>
          <a:p>
            <a:endParaRPr lang="el-GR" dirty="0"/>
          </a:p>
          <a:p>
            <a:r>
              <a:rPr lang="el-GR" dirty="0">
                <a:solidFill>
                  <a:schemeClr val="accent1">
                    <a:lumMod val="75000"/>
                  </a:schemeClr>
                </a:solidFill>
              </a:rPr>
              <a:t>Επαναλάβετε τα παραπάνω αν είχαμε </a:t>
            </a:r>
            <a:r>
              <a:rPr lang="en-US" dirty="0">
                <a:solidFill>
                  <a:schemeClr val="accent1">
                    <a:lumMod val="75000"/>
                  </a:schemeClr>
                </a:solidFill>
              </a:rPr>
              <a:t>ON UPDATE CASCADE </a:t>
            </a:r>
            <a:r>
              <a:rPr lang="el-GR" dirty="0">
                <a:solidFill>
                  <a:schemeClr val="accent1">
                    <a:lumMod val="75000"/>
                  </a:schemeClr>
                </a:solidFill>
              </a:rPr>
              <a:t>και για την </a:t>
            </a:r>
            <a:r>
              <a:rPr lang="en-US" dirty="0">
                <a:solidFill>
                  <a:schemeClr val="accent1">
                    <a:lumMod val="75000"/>
                  </a:schemeClr>
                </a:solidFill>
              </a:rPr>
              <a:t>S </a:t>
            </a:r>
            <a:r>
              <a:rPr lang="el-GR" dirty="0">
                <a:solidFill>
                  <a:schemeClr val="accent1">
                    <a:lumMod val="75000"/>
                  </a:schemeClr>
                </a:solidFill>
              </a:rPr>
              <a:t>και για την </a:t>
            </a:r>
            <a:r>
              <a:rPr lang="en-US" dirty="0">
                <a:solidFill>
                  <a:schemeClr val="accent1">
                    <a:lumMod val="75000"/>
                  </a:schemeClr>
                </a:solidFill>
              </a:rPr>
              <a:t>T.</a:t>
            </a:r>
          </a:p>
        </p:txBody>
      </p:sp>
    </p:spTree>
    <p:extLst>
      <p:ext uri="{BB962C8B-B14F-4D97-AF65-F5344CB8AC3E}">
        <p14:creationId xmlns:p14="http://schemas.microsoft.com/office/powerpoint/2010/main" val="17533527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55</a:t>
            </a:fld>
            <a:endParaRPr lang="el-GR" altLang="en-US"/>
          </a:p>
        </p:txBody>
      </p:sp>
      <p:sp>
        <p:nvSpPr>
          <p:cNvPr id="9222" name="Text Box 3"/>
          <p:cNvSpPr txBox="1">
            <a:spLocks noChangeArrowheads="1"/>
          </p:cNvSpPr>
          <p:nvPr/>
        </p:nvSpPr>
        <p:spPr bwMode="auto">
          <a:xfrm>
            <a:off x="457200" y="1739405"/>
            <a:ext cx="8077200" cy="3785652"/>
          </a:xfrm>
          <a:prstGeom prst="rect">
            <a:avLst/>
          </a:prstGeom>
          <a:noFill/>
          <a:ln w="9525">
            <a:noFill/>
            <a:miter lim="800000"/>
            <a:headEnd/>
            <a:tailEnd/>
          </a:ln>
        </p:spPr>
        <p:txBody>
          <a:bodyPr wrap="square">
            <a:spAutoFit/>
          </a:bodyPr>
          <a:lstStyle/>
          <a:p>
            <a:pPr marL="457200" indent="-457200" algn="just"/>
            <a:r>
              <a:rPr lang="el-GR" sz="2400" dirty="0">
                <a:latin typeface="Calibri" pitchFamily="34" charset="0"/>
                <a:ea typeface="Calibri" pitchFamily="34" charset="0"/>
                <a:cs typeface="Calibri" pitchFamily="34" charset="0"/>
              </a:rPr>
              <a:t>Για την πρώτη άσκηση θα χρησιμοποιήσουμε την </a:t>
            </a:r>
            <a:r>
              <a:rPr lang="en-US" sz="2400" dirty="0">
                <a:solidFill>
                  <a:srgbClr val="FF0000"/>
                </a:solidFill>
                <a:latin typeface="Calibri" pitchFamily="34" charset="0"/>
                <a:ea typeface="Calibri" pitchFamily="34" charset="0"/>
                <a:cs typeface="Calibri" pitchFamily="34" charset="0"/>
              </a:rPr>
              <a:t>SQLite3</a:t>
            </a: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Μπορείτε να την κατεβάσετε από</a:t>
            </a:r>
          </a:p>
          <a:p>
            <a:pPr marL="457200" indent="-457200" algn="just"/>
            <a:r>
              <a:rPr lang="en-GB" sz="2400" dirty="0">
                <a:latin typeface="Calibri" pitchFamily="34" charset="0"/>
                <a:ea typeface="Calibri" pitchFamily="34" charset="0"/>
                <a:cs typeface="Calibri" pitchFamily="34" charset="0"/>
                <a:hlinkClick r:id="rId3"/>
              </a:rPr>
              <a:t>https://www.sqlite.org/index.html</a:t>
            </a:r>
            <a:endParaRPr lang="en-GB" sz="2400" dirty="0">
              <a:latin typeface="Calibri" pitchFamily="34" charset="0"/>
              <a:ea typeface="Calibri" pitchFamily="34" charset="0"/>
              <a:cs typeface="Calibri" pitchFamily="34" charset="0"/>
            </a:endParaRPr>
          </a:p>
          <a:p>
            <a:pPr marL="457200" indent="-457200" algn="just"/>
            <a:endParaRPr lang="en-GB" sz="2400" dirty="0">
              <a:latin typeface="Calibri" pitchFamily="34" charset="0"/>
              <a:ea typeface="Calibri" pitchFamily="34" charset="0"/>
              <a:cs typeface="Calibri" pitchFamily="34" charset="0"/>
            </a:endParaRPr>
          </a:p>
          <a:p>
            <a:pPr marL="457200" indent="-457200" algn="just"/>
            <a:r>
              <a:rPr lang="en-GB" sz="2400" dirty="0">
                <a:latin typeface="Calibri" pitchFamily="34" charset="0"/>
                <a:ea typeface="Calibri" pitchFamily="34" charset="0"/>
                <a:cs typeface="Calibri" pitchFamily="34" charset="0"/>
              </a:rPr>
              <a:t>Public domain, open source</a:t>
            </a:r>
          </a:p>
          <a:p>
            <a:pPr marL="457200" indent="-457200" algn="just"/>
            <a:endParaRPr lang="en-GB"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Σε επόμενες ασκήσεις, μπορεί να χρησιμοποιήσουμε την </a:t>
            </a:r>
            <a:r>
              <a:rPr lang="en-US" sz="2400" dirty="0">
                <a:solidFill>
                  <a:srgbClr val="FF0000"/>
                </a:solidFill>
                <a:latin typeface="Calibri" pitchFamily="34" charset="0"/>
                <a:ea typeface="Calibri" pitchFamily="34" charset="0"/>
                <a:cs typeface="Calibri" pitchFamily="34" charset="0"/>
              </a:rPr>
              <a:t>MySQL</a:t>
            </a:r>
            <a:endParaRPr lang="el-GR" sz="2400" dirty="0">
              <a:solidFill>
                <a:srgbClr val="FF0000"/>
              </a:solidFill>
              <a:latin typeface="Calibri" pitchFamily="34" charset="0"/>
              <a:ea typeface="Calibri" pitchFamily="34" charset="0"/>
              <a:cs typeface="Calibri" pitchFamily="34" charset="0"/>
            </a:endParaRPr>
          </a:p>
          <a:p>
            <a:pPr marL="457200" indent="-457200" algn="just"/>
            <a:endParaRPr lang="el-GR" sz="24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mc:AlternateContent xmlns:mc="http://schemas.openxmlformats.org/markup-compatibility/2006" xmlns:p14="http://schemas.microsoft.com/office/powerpoint/2010/main">
        <mc:Choice Requires="p14">
          <p:contentPart p14:bwMode="auto" r:id="rId4">
            <p14:nvContentPartPr>
              <p14:cNvPr id="2" name="Ink 1">
                <a:extLst>
                  <a:ext uri="{FF2B5EF4-FFF2-40B4-BE49-F238E27FC236}">
                    <a16:creationId xmlns:a16="http://schemas.microsoft.com/office/drawing/2014/main" id="{565C268C-1A93-4071-8587-6E6CE2C29E49}"/>
                  </a:ext>
                </a:extLst>
              </p14:cNvPr>
              <p14:cNvContentPartPr/>
              <p14:nvPr/>
            </p14:nvContentPartPr>
            <p14:xfrm>
              <a:off x="5128372" y="1039717"/>
              <a:ext cx="360" cy="360"/>
            </p14:xfrm>
          </p:contentPart>
        </mc:Choice>
        <mc:Fallback xmlns="">
          <p:pic>
            <p:nvPicPr>
              <p:cNvPr id="2" name="Ink 1">
                <a:extLst>
                  <a:ext uri="{FF2B5EF4-FFF2-40B4-BE49-F238E27FC236}">
                    <a16:creationId xmlns:a16="http://schemas.microsoft.com/office/drawing/2014/main" id="{565C268C-1A93-4071-8587-6E6CE2C29E49}"/>
                  </a:ext>
                </a:extLst>
              </p:cNvPr>
              <p:cNvPicPr/>
              <p:nvPr/>
            </p:nvPicPr>
            <p:blipFill>
              <a:blip r:embed="rId5"/>
              <a:stretch>
                <a:fillRect/>
              </a:stretch>
            </p:blipFill>
            <p:spPr>
              <a:xfrm>
                <a:off x="5119372" y="1031077"/>
                <a:ext cx="18000" cy="18000"/>
              </a:xfrm>
              <a:prstGeom prst="rect">
                <a:avLst/>
              </a:prstGeom>
            </p:spPr>
          </p:pic>
        </mc:Fallback>
      </mc:AlternateContent>
    </p:spTree>
    <p:extLst>
      <p:ext uri="{BB962C8B-B14F-4D97-AF65-F5344CB8AC3E}">
        <p14:creationId xmlns:p14="http://schemas.microsoft.com/office/powerpoint/2010/main" val="138207290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56</a:t>
            </a:fld>
            <a:endParaRPr lang="el-GR" altLang="en-US"/>
          </a:p>
        </p:txBody>
      </p:sp>
      <p:sp>
        <p:nvSpPr>
          <p:cNvPr id="9222" name="Text Box 3"/>
          <p:cNvSpPr txBox="1">
            <a:spLocks noChangeArrowheads="1"/>
          </p:cNvSpPr>
          <p:nvPr/>
        </p:nvSpPr>
        <p:spPr bwMode="auto">
          <a:xfrm>
            <a:off x="457200" y="1599445"/>
            <a:ext cx="8077200" cy="4093428"/>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Για να δημιουργήσετε μια νέα βάση δεδομένων </a:t>
            </a:r>
            <a:r>
              <a:rPr lang="en-US" sz="2000" dirty="0">
                <a:latin typeface="Calibri" pitchFamily="34" charset="0"/>
                <a:ea typeface="Calibri" pitchFamily="34" charset="0"/>
                <a:cs typeface="Calibri" pitchFamily="34" charset="0"/>
              </a:rPr>
              <a:t>(</a:t>
            </a:r>
            <a:r>
              <a:rPr lang="el-GR" sz="2000" dirty="0">
                <a:latin typeface="Calibri" pitchFamily="34" charset="0"/>
                <a:ea typeface="Calibri" pitchFamily="34" charset="0"/>
                <a:cs typeface="Calibri" pitchFamily="34" charset="0"/>
              </a:rPr>
              <a:t>αντί για </a:t>
            </a:r>
            <a:r>
              <a:rPr lang="en-US" sz="2000" dirty="0">
                <a:latin typeface="Calibri" pitchFamily="34" charset="0"/>
                <a:ea typeface="Calibri" pitchFamily="34" charset="0"/>
                <a:cs typeface="Calibri" pitchFamily="34" charset="0"/>
              </a:rPr>
              <a:t>CREATE</a:t>
            </a: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DATABASE </a:t>
            </a:r>
            <a:r>
              <a:rPr lang="en-US" sz="2000" dirty="0" err="1">
                <a:latin typeface="Calibri" pitchFamily="34" charset="0"/>
                <a:ea typeface="Calibri" pitchFamily="34" charset="0"/>
                <a:cs typeface="Calibri" pitchFamily="34" charset="0"/>
              </a:rPr>
              <a:t>testdb</a:t>
            </a:r>
            <a:r>
              <a:rPr lang="en-US" sz="2000" dirty="0">
                <a:latin typeface="Calibri" pitchFamily="34" charset="0"/>
                <a:ea typeface="Calibri" pitchFamily="34" charset="0"/>
                <a:cs typeface="Calibri" pitchFamily="34" charset="0"/>
              </a:rPr>
              <a:t>)</a:t>
            </a: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open </a:t>
            </a:r>
            <a:r>
              <a:rPr lang="en-US" sz="2000" dirty="0" err="1">
                <a:latin typeface="Calibri" pitchFamily="34" charset="0"/>
                <a:ea typeface="Calibri" pitchFamily="34" charset="0"/>
                <a:cs typeface="Calibri" pitchFamily="34" charset="0"/>
              </a:rPr>
              <a:t>testdb.db</a:t>
            </a:r>
            <a:endParaRPr lang="en-US" sz="2000" dirty="0">
              <a:latin typeface="Calibri" pitchFamily="34" charset="0"/>
              <a:ea typeface="Calibri" pitchFamily="34" charset="0"/>
              <a:cs typeface="Calibri" pitchFamily="34" charset="0"/>
            </a:endParaRP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Για να δείτε το </a:t>
            </a:r>
            <a:r>
              <a:rPr lang="en-US" sz="2000" dirty="0">
                <a:latin typeface="Calibri" pitchFamily="34" charset="0"/>
                <a:ea typeface="Calibri" pitchFamily="34" charset="0"/>
                <a:cs typeface="Calibri" pitchFamily="34" charset="0"/>
              </a:rPr>
              <a:t>schema </a:t>
            </a:r>
            <a:r>
              <a:rPr lang="el-GR" sz="2000" dirty="0">
                <a:latin typeface="Calibri" pitchFamily="34" charset="0"/>
                <a:ea typeface="Calibri" pitchFamily="34" charset="0"/>
                <a:cs typeface="Calibri" pitchFamily="34" charset="0"/>
              </a:rPr>
              <a:t>(τον ορισμό) ενός πίνακα</a:t>
            </a:r>
            <a:endParaRPr lang="en-US" sz="2000" dirty="0">
              <a:latin typeface="Calibri" pitchFamily="34" charset="0"/>
              <a:ea typeface="Calibri" pitchFamily="34" charset="0"/>
              <a:cs typeface="Calibri" pitchFamily="34" charset="0"/>
            </a:endParaRPr>
          </a:p>
          <a:p>
            <a:pPr algn="just"/>
            <a:r>
              <a:rPr lang="en-US" sz="2000" dirty="0">
                <a:latin typeface="Calibri" pitchFamily="34" charset="0"/>
                <a:ea typeface="Calibri" pitchFamily="34" charset="0"/>
                <a:cs typeface="Calibri" pitchFamily="34" charset="0"/>
              </a:rPr>
              <a:t>.schema &lt;table-name&gt;</a:t>
            </a:r>
          </a:p>
          <a:p>
            <a:pPr algn="just"/>
            <a:r>
              <a:rPr lang="el-GR" sz="2000" dirty="0">
                <a:latin typeface="Calibri" pitchFamily="34" charset="0"/>
                <a:ea typeface="Calibri" pitchFamily="34" charset="0"/>
                <a:cs typeface="Calibri" pitchFamily="34" charset="0"/>
              </a:rPr>
              <a:t>Για να δείτε τους πίνακες μιας βάσης δεδομένων</a:t>
            </a:r>
          </a:p>
          <a:p>
            <a:pPr algn="just"/>
            <a:r>
              <a:rPr lang="el-GR" sz="2000" dirty="0">
                <a:latin typeface="Calibri" pitchFamily="34" charset="0"/>
                <a:ea typeface="Calibri" pitchFamily="34" charset="0"/>
                <a:cs typeface="Calibri" pitchFamily="34" charset="0"/>
              </a:rPr>
              <a:t>.</a:t>
            </a:r>
            <a:r>
              <a:rPr lang="en-US" sz="2000" dirty="0">
                <a:latin typeface="Calibri" pitchFamily="34" charset="0"/>
                <a:ea typeface="Calibri" pitchFamily="34" charset="0"/>
                <a:cs typeface="Calibri" pitchFamily="34" charset="0"/>
              </a:rPr>
              <a:t>tables</a:t>
            </a:r>
          </a:p>
          <a:p>
            <a:pPr algn="just"/>
            <a:endParaRPr lang="en-US" sz="2000" dirty="0">
              <a:latin typeface="Calibri" pitchFamily="34" charset="0"/>
              <a:ea typeface="Calibri" pitchFamily="34" charset="0"/>
              <a:cs typeface="Calibri" pitchFamily="34" charset="0"/>
            </a:endParaRPr>
          </a:p>
          <a:p>
            <a:pPr algn="just"/>
            <a:r>
              <a:rPr lang="el-GR" sz="2000" dirty="0">
                <a:latin typeface="Calibri" pitchFamily="34" charset="0"/>
                <a:ea typeface="Calibri" pitchFamily="34" charset="0"/>
                <a:cs typeface="Calibri" pitchFamily="34" charset="0"/>
              </a:rPr>
              <a:t>. εντολές – δείτε το .</a:t>
            </a:r>
            <a:r>
              <a:rPr lang="en-US" sz="2000" dirty="0">
                <a:latin typeface="Calibri" pitchFamily="34" charset="0"/>
                <a:ea typeface="Calibri" pitchFamily="34" charset="0"/>
                <a:cs typeface="Calibri" pitchFamily="34" charset="0"/>
              </a:rPr>
              <a:t>help</a:t>
            </a:r>
          </a:p>
          <a:p>
            <a:pPr algn="just"/>
            <a:r>
              <a:rPr lang="el-GR" sz="2000" dirty="0">
                <a:latin typeface="Calibri" pitchFamily="34" charset="0"/>
                <a:ea typeface="Calibri" pitchFamily="34" charset="0"/>
                <a:cs typeface="Calibri" pitchFamily="34" charset="0"/>
              </a:rPr>
              <a:t>Χωρίς ερωτηματικό στο τέλος</a:t>
            </a:r>
            <a:endParaRPr lang="en-US"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 </a:t>
            </a:r>
            <a:r>
              <a:rPr lang="el-GR" dirty="0">
                <a:solidFill>
                  <a:schemeClr val="accent6">
                    <a:lumMod val="75000"/>
                  </a:schemeClr>
                </a:solidFill>
              </a:rPr>
              <a:t>Διαφορές από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6387800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57</a:t>
            </a:fld>
            <a:endParaRPr lang="el-GR" altLang="en-US"/>
          </a:p>
        </p:txBody>
      </p:sp>
      <p:sp>
        <p:nvSpPr>
          <p:cNvPr id="9222" name="Text Box 3"/>
          <p:cNvSpPr txBox="1">
            <a:spLocks noChangeArrowheads="1"/>
          </p:cNvSpPr>
          <p:nvPr/>
        </p:nvSpPr>
        <p:spPr bwMode="auto">
          <a:xfrm>
            <a:off x="373223" y="1435078"/>
            <a:ext cx="8077200" cy="1631216"/>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Υποστηρίζει μόνο </a:t>
            </a:r>
          </a:p>
          <a:p>
            <a:pPr algn="just"/>
            <a:r>
              <a:rPr lang="en-US" sz="2000" dirty="0">
                <a:latin typeface="Calibri" pitchFamily="34" charset="0"/>
                <a:ea typeface="Calibri" pitchFamily="34" charset="0"/>
                <a:cs typeface="Calibri" pitchFamily="34" charset="0"/>
              </a:rPr>
              <a:t>VARCHAR (text)</a:t>
            </a:r>
          </a:p>
          <a:p>
            <a:pPr algn="just"/>
            <a:r>
              <a:rPr lang="en-US" sz="2000" dirty="0">
                <a:latin typeface="Calibri" pitchFamily="34" charset="0"/>
                <a:ea typeface="Calibri" pitchFamily="34" charset="0"/>
                <a:cs typeface="Calibri" pitchFamily="34" charset="0"/>
              </a:rPr>
              <a:t>INT, REAL</a:t>
            </a:r>
          </a:p>
          <a:p>
            <a:pPr algn="just"/>
            <a:endParaRPr lang="en-US"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a:solidFill>
                  <a:schemeClr val="accent6">
                    <a:lumMod val="75000"/>
                  </a:schemeClr>
                </a:solidFill>
              </a:rPr>
              <a:t>SQLite: </a:t>
            </a:r>
            <a:r>
              <a:rPr lang="el-GR" dirty="0">
                <a:solidFill>
                  <a:schemeClr val="accent6">
                    <a:lumMod val="75000"/>
                  </a:schemeClr>
                </a:solidFill>
              </a:rPr>
              <a:t>Διαφορές από </a:t>
            </a:r>
            <a:r>
              <a:rPr lang="en-US" dirty="0">
                <a:solidFill>
                  <a:schemeClr val="accent6">
                    <a:lumMod val="75000"/>
                  </a:schemeClr>
                </a:solidFill>
              </a:rPr>
              <a:t>SQL</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24182337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58</a:t>
            </a:fld>
            <a:endParaRPr lang="el-GR" altLang="en-US"/>
          </a:p>
        </p:txBody>
      </p:sp>
      <p:sp>
        <p:nvSpPr>
          <p:cNvPr id="9222" name="Text Box 3"/>
          <p:cNvSpPr txBox="1">
            <a:spLocks noChangeArrowheads="1"/>
          </p:cNvSpPr>
          <p:nvPr/>
        </p:nvSpPr>
        <p:spPr bwMode="auto">
          <a:xfrm>
            <a:off x="382553" y="1463070"/>
            <a:ext cx="8077200" cy="3170099"/>
          </a:xfrm>
          <a:prstGeom prst="rect">
            <a:avLst/>
          </a:prstGeom>
          <a:noFill/>
          <a:ln w="9525">
            <a:noFill/>
            <a:miter lim="800000"/>
            <a:headEnd/>
            <a:tailEnd/>
          </a:ln>
        </p:spPr>
        <p:txBody>
          <a:bodyPr wrap="square">
            <a:spAutoFit/>
          </a:bodyPr>
          <a:lstStyle/>
          <a:p>
            <a:pPr algn="just"/>
            <a:r>
              <a:rPr lang="el-GR" sz="2000" dirty="0">
                <a:latin typeface="Calibri" pitchFamily="34" charset="0"/>
                <a:ea typeface="Calibri" pitchFamily="34" charset="0"/>
                <a:cs typeface="Calibri" pitchFamily="34" charset="0"/>
              </a:rPr>
              <a:t>Για υποστήριξη ξένων κλειδιών</a:t>
            </a:r>
          </a:p>
          <a:p>
            <a:pPr algn="just"/>
            <a:endParaRPr lang="el-GR" sz="2000" dirty="0">
              <a:latin typeface="Calibri" pitchFamily="34" charset="0"/>
              <a:ea typeface="Calibri" pitchFamily="34" charset="0"/>
              <a:cs typeface="Calibri" pitchFamily="34" charset="0"/>
            </a:endParaRPr>
          </a:p>
          <a:p>
            <a:pPr algn="just"/>
            <a:endParaRPr lang="el-GR" sz="2000" dirty="0">
              <a:latin typeface="Calibri" pitchFamily="34" charset="0"/>
              <a:ea typeface="Calibri" pitchFamily="34" charset="0"/>
              <a:cs typeface="Calibri" pitchFamily="34" charset="0"/>
            </a:endParaRPr>
          </a:p>
          <a:p>
            <a:pPr algn="just"/>
            <a:endParaRPr lang="el-GR" sz="2000" dirty="0"/>
          </a:p>
          <a:p>
            <a:pPr algn="just"/>
            <a:endParaRPr lang="el-GR" sz="2000" dirty="0"/>
          </a:p>
          <a:p>
            <a:pPr algn="just"/>
            <a:r>
              <a:rPr lang="el-GR" sz="2000" dirty="0"/>
              <a:t>Επίσης:</a:t>
            </a:r>
          </a:p>
          <a:p>
            <a:pPr algn="just"/>
            <a:r>
              <a:rPr lang="el-GR" sz="2000" dirty="0"/>
              <a:t>Τ</a:t>
            </a:r>
            <a:r>
              <a:rPr lang="en-US" sz="2000" dirty="0"/>
              <a:t>he parent key of a foreign key constraint is the primary key of the parent table.</a:t>
            </a:r>
            <a:endParaRPr lang="el-GR" sz="2000" dirty="0"/>
          </a:p>
          <a:p>
            <a:pPr algn="just"/>
            <a:r>
              <a:rPr lang="en-US" sz="2000" dirty="0"/>
              <a:t>If they are not the primary key, then the parent key columns must be collectively subject to a UNIQUE constraint or have a UNIQUE index. </a:t>
            </a:r>
            <a:endParaRPr lang="el-GR" sz="20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normAutofit/>
          </a:bodyPr>
          <a:lstStyle/>
          <a:p>
            <a:r>
              <a:rPr lang="en-US" dirty="0">
                <a:solidFill>
                  <a:schemeClr val="accent6">
                    <a:lumMod val="75000"/>
                  </a:schemeClr>
                </a:solidFill>
              </a:rPr>
              <a:t>SQLite: </a:t>
            </a:r>
            <a:r>
              <a:rPr lang="el-GR" dirty="0">
                <a:solidFill>
                  <a:schemeClr val="accent6">
                    <a:lumMod val="75000"/>
                  </a:schemeClr>
                </a:solidFill>
              </a:rPr>
              <a:t>Υποστήριξη ξένων κλειδιών</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
        <p:nvSpPr>
          <p:cNvPr id="4" name="TextBox 3"/>
          <p:cNvSpPr txBox="1"/>
          <p:nvPr/>
        </p:nvSpPr>
        <p:spPr>
          <a:xfrm>
            <a:off x="1524000" y="1864151"/>
            <a:ext cx="3592286" cy="369332"/>
          </a:xfrm>
          <a:prstGeom prst="rect">
            <a:avLst/>
          </a:prstGeom>
          <a:solidFill>
            <a:schemeClr val="bg1">
              <a:lumMod val="85000"/>
            </a:schemeClr>
          </a:solidFill>
        </p:spPr>
        <p:txBody>
          <a:bodyPr wrap="square" rtlCol="0">
            <a:spAutoFit/>
          </a:bodyPr>
          <a:lstStyle/>
          <a:p>
            <a:pPr lvl="0"/>
            <a:r>
              <a:rPr lang="el-GR" altLang="el-GR" dirty="0">
                <a:solidFill>
                  <a:srgbClr val="000000"/>
                </a:solidFill>
                <a:latin typeface="+mj-lt"/>
              </a:rPr>
              <a:t>PRAGMA </a:t>
            </a:r>
            <a:r>
              <a:rPr lang="el-GR" altLang="el-GR" dirty="0" err="1">
                <a:solidFill>
                  <a:srgbClr val="000000"/>
                </a:solidFill>
                <a:latin typeface="+mj-lt"/>
              </a:rPr>
              <a:t>foreign_keys</a:t>
            </a:r>
            <a:r>
              <a:rPr lang="el-GR" altLang="el-GR" dirty="0">
                <a:solidFill>
                  <a:srgbClr val="000000"/>
                </a:solidFill>
                <a:latin typeface="+mj-lt"/>
              </a:rPr>
              <a:t> = ON;</a:t>
            </a:r>
            <a:r>
              <a:rPr lang="el-GR" altLang="el-GR" sz="700" dirty="0">
                <a:latin typeface="+mj-lt"/>
              </a:rPr>
              <a:t> </a:t>
            </a:r>
            <a:endParaRPr lang="el-GR" altLang="el-GR" sz="4000" dirty="0">
              <a:latin typeface="+mj-lt"/>
            </a:endParaRPr>
          </a:p>
        </p:txBody>
      </p:sp>
    </p:spTree>
    <p:extLst>
      <p:ext uri="{BB962C8B-B14F-4D97-AF65-F5344CB8AC3E}">
        <p14:creationId xmlns:p14="http://schemas.microsoft.com/office/powerpoint/2010/main" val="280560752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59</a:t>
            </a:fld>
            <a:endParaRPr lang="el-GR" altLang="en-US"/>
          </a:p>
        </p:txBody>
      </p:sp>
      <p:sp>
        <p:nvSpPr>
          <p:cNvPr id="9222" name="Text Box 3"/>
          <p:cNvSpPr txBox="1">
            <a:spLocks noChangeArrowheads="1"/>
          </p:cNvSpPr>
          <p:nvPr/>
        </p:nvSpPr>
        <p:spPr bwMode="auto">
          <a:xfrm>
            <a:off x="382556" y="1114254"/>
            <a:ext cx="8077200" cy="4154984"/>
          </a:xfrm>
          <a:prstGeom prst="rect">
            <a:avLst/>
          </a:prstGeom>
          <a:noFill/>
          <a:ln w="9525">
            <a:noFill/>
            <a:miter lim="800000"/>
            <a:headEnd/>
            <a:tailEnd/>
          </a:ln>
        </p:spPr>
        <p:txBody>
          <a:bodyPr wrap="square">
            <a:spAutoFit/>
          </a:bodyPr>
          <a:lstStyle/>
          <a:p>
            <a:r>
              <a:rPr lang="el-GR" sz="2400" dirty="0">
                <a:latin typeface="Calibri" pitchFamily="34" charset="0"/>
                <a:ea typeface="Calibri" pitchFamily="34" charset="0"/>
                <a:cs typeface="Calibri" pitchFamily="34" charset="0"/>
              </a:rPr>
              <a:t>"</a:t>
            </a:r>
            <a:r>
              <a:rPr lang="el-GR" sz="2400" dirty="0" err="1">
                <a:latin typeface="Calibri" pitchFamily="34" charset="0"/>
                <a:ea typeface="Calibri" pitchFamily="34" charset="0"/>
                <a:cs typeface="Calibri" pitchFamily="34" charset="0"/>
              </a:rPr>
              <a:t>interactive</a:t>
            </a:r>
            <a:r>
              <a:rPr lang="el-GR" sz="2400" dirty="0">
                <a:latin typeface="Calibri" pitchFamily="34" charset="0"/>
                <a:ea typeface="Calibri" pitchFamily="34" charset="0"/>
                <a:cs typeface="Calibri" pitchFamily="34" charset="0"/>
              </a:rPr>
              <a:t>" SQL – εντολές που πληκτρολογούνται μετά από το </a:t>
            </a:r>
            <a:r>
              <a:rPr lang="el-GR" sz="2400" dirty="0" err="1">
                <a:latin typeface="Calibri" pitchFamily="34" charset="0"/>
                <a:ea typeface="Calibri" pitchFamily="34" charset="0"/>
                <a:cs typeface="Calibri" pitchFamily="34" charset="0"/>
              </a:rPr>
              <a:t>prompt</a:t>
            </a:r>
            <a:r>
              <a:rPr lang="el-GR" sz="2400" dirty="0">
                <a:latin typeface="Calibri" pitchFamily="34" charset="0"/>
                <a:ea typeface="Calibri" pitchFamily="34" charset="0"/>
                <a:cs typeface="Calibri" pitchFamily="34" charset="0"/>
              </a:rPr>
              <a:t> και οι απαντήσεις εμφανίζονται στην οθόνη ως πίνακες</a:t>
            </a: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n-US" sz="2400" dirty="0">
                <a:latin typeface="Calibri" pitchFamily="34" charset="0"/>
                <a:ea typeface="Calibri" pitchFamily="34" charset="0"/>
                <a:cs typeface="Calibri" pitchFamily="34" charset="0"/>
              </a:rPr>
              <a:t>Command line shell</a:t>
            </a:r>
          </a:p>
          <a:p>
            <a:pPr marL="457200" indent="-457200" algn="just"/>
            <a:r>
              <a:rPr lang="el-GR" sz="2400" dirty="0">
                <a:latin typeface="Calibri" pitchFamily="34" charset="0"/>
                <a:ea typeface="Calibri" pitchFamily="34" charset="0"/>
                <a:cs typeface="Calibri" pitchFamily="34" charset="0"/>
              </a:rPr>
              <a:t>Για κάποιο </a:t>
            </a:r>
            <a:r>
              <a:rPr lang="en-US" sz="2400" dirty="0">
                <a:latin typeface="Calibri" pitchFamily="34" charset="0"/>
                <a:ea typeface="Calibri" pitchFamily="34" charset="0"/>
                <a:cs typeface="Calibri" pitchFamily="34" charset="0"/>
              </a:rPr>
              <a:t>user interface </a:t>
            </a:r>
            <a:r>
              <a:rPr lang="en-US" sz="2400" dirty="0" err="1">
                <a:latin typeface="Calibri" pitchFamily="34" charset="0"/>
                <a:ea typeface="Calibri" pitchFamily="34" charset="0"/>
                <a:cs typeface="Calibri" pitchFamily="34" charset="0"/>
              </a:rPr>
              <a:t>SQLiteStudio</a:t>
            </a:r>
            <a:endParaRPr lang="en-US" sz="2400" dirty="0">
              <a:latin typeface="Calibri" pitchFamily="34" charset="0"/>
              <a:ea typeface="Calibri" pitchFamily="34" charset="0"/>
              <a:cs typeface="Calibri" pitchFamily="34" charset="0"/>
            </a:endParaRPr>
          </a:p>
          <a:p>
            <a:pPr marL="457200" indent="-457200" algn="just"/>
            <a:r>
              <a:rPr lang="en-GB" sz="2400" dirty="0">
                <a:latin typeface="Calibri" pitchFamily="34" charset="0"/>
                <a:ea typeface="Calibri" pitchFamily="34" charset="0"/>
                <a:cs typeface="Calibri" pitchFamily="34" charset="0"/>
                <a:hlinkClick r:id="rId3"/>
              </a:rPr>
              <a:t>https://sqlitestudio.pl/index.rvt</a:t>
            </a:r>
            <a:endParaRPr lang="en-GB" sz="2400" dirty="0">
              <a:latin typeface="Calibri" pitchFamily="34" charset="0"/>
              <a:ea typeface="Calibri" pitchFamily="34" charset="0"/>
              <a:cs typeface="Calibri" pitchFamily="34" charset="0"/>
            </a:endParaRPr>
          </a:p>
          <a:p>
            <a:pPr marL="457200" indent="-457200" algn="just"/>
            <a:endParaRPr lang="el-GR" sz="2400" dirty="0">
              <a:latin typeface="Calibri" pitchFamily="34" charset="0"/>
              <a:ea typeface="Calibri" pitchFamily="34" charset="0"/>
              <a:cs typeface="Calibri" pitchFamily="34" charset="0"/>
            </a:endParaRPr>
          </a:p>
          <a:p>
            <a:pPr marL="457200" indent="-457200" algn="just"/>
            <a:endParaRPr lang="en-US"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Συχνά οι εντολές μέσα από μια γλώσσα προγραμματισμού</a:t>
            </a:r>
          </a:p>
          <a:p>
            <a:pPr marL="457200" indent="-457200" algn="just"/>
            <a:endParaRPr lang="el-GR" sz="2400" dirty="0">
              <a:latin typeface="Calibri" pitchFamily="34" charset="0"/>
              <a:ea typeface="Calibri" pitchFamily="34" charset="0"/>
              <a:cs typeface="Calibri" pitchFamily="34" charset="0"/>
            </a:endParaRPr>
          </a:p>
          <a:p>
            <a:pPr marL="457200" indent="-457200" algn="just"/>
            <a:r>
              <a:rPr lang="el-GR" sz="2400" dirty="0">
                <a:latin typeface="Calibri" pitchFamily="34" charset="0"/>
                <a:ea typeface="Calibri" pitchFamily="34" charset="0"/>
                <a:cs typeface="Calibri" pitchFamily="34" charset="0"/>
              </a:rPr>
              <a:t>"</a:t>
            </a:r>
            <a:r>
              <a:rPr lang="el-GR" sz="2400" dirty="0" err="1">
                <a:latin typeface="Calibri" pitchFamily="34" charset="0"/>
                <a:ea typeface="Calibri" pitchFamily="34" charset="0"/>
                <a:cs typeface="Calibri" pitchFamily="34" charset="0"/>
              </a:rPr>
              <a:t>Embedded</a:t>
            </a:r>
            <a:r>
              <a:rPr lang="el-GR" sz="2400" dirty="0">
                <a:latin typeface="Calibri" pitchFamily="34" charset="0"/>
                <a:ea typeface="Calibri" pitchFamily="34" charset="0"/>
                <a:cs typeface="Calibri" pitchFamily="34" charset="0"/>
              </a:rPr>
              <a:t>" και "</a:t>
            </a:r>
            <a:r>
              <a:rPr lang="el-GR" sz="2400" dirty="0" err="1">
                <a:latin typeface="Calibri" pitchFamily="34" charset="0"/>
                <a:ea typeface="Calibri" pitchFamily="34" charset="0"/>
                <a:cs typeface="Calibri" pitchFamily="34" charset="0"/>
              </a:rPr>
              <a:t>dynamic</a:t>
            </a:r>
            <a:r>
              <a:rPr lang="el-GR" sz="2400" dirty="0">
                <a:latin typeface="Calibri" pitchFamily="34" charset="0"/>
                <a:ea typeface="Calibri" pitchFamily="34" charset="0"/>
                <a:cs typeface="Calibri" pitchFamily="34" charset="0"/>
              </a:rPr>
              <a:t>" SQL</a:t>
            </a:r>
            <a:endParaRPr lang="el-GR" sz="2400" b="1" i="1"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129874"/>
            <a:ext cx="8229600" cy="1143000"/>
          </a:xfrm>
        </p:spPr>
        <p:txBody>
          <a:bodyPr/>
          <a:lstStyle/>
          <a:p>
            <a:r>
              <a:rPr lang="en-US" dirty="0" err="1">
                <a:solidFill>
                  <a:schemeClr val="accent6">
                    <a:lumMod val="75000"/>
                  </a:schemeClr>
                </a:solidFill>
              </a:rPr>
              <a:t>SQLiteStudio</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196106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7172" name="Slide Number Placeholder 4"/>
          <p:cNvSpPr>
            <a:spLocks noGrp="1"/>
          </p:cNvSpPr>
          <p:nvPr>
            <p:ph type="sldNum" sz="quarter" idx="12"/>
          </p:nvPr>
        </p:nvSpPr>
        <p:spPr>
          <a:noFill/>
        </p:spPr>
        <p:txBody>
          <a:bodyPr/>
          <a:lstStyle/>
          <a:p>
            <a:fld id="{54647037-7E86-4327-B495-03C4B3D060C6}" type="slidenum">
              <a:rPr lang="el-GR" altLang="en-US" smtClean="0"/>
              <a:pPr/>
              <a:t>6</a:t>
            </a:fld>
            <a:endParaRPr lang="el-GR" altLang="en-US"/>
          </a:p>
        </p:txBody>
      </p:sp>
      <p:sp>
        <p:nvSpPr>
          <p:cNvPr id="7174" name="Text Box 3"/>
          <p:cNvSpPr txBox="1">
            <a:spLocks noChangeArrowheads="1"/>
          </p:cNvSpPr>
          <p:nvPr/>
        </p:nvSpPr>
        <p:spPr bwMode="auto">
          <a:xfrm>
            <a:off x="457200" y="1905000"/>
            <a:ext cx="7924800" cy="3785652"/>
          </a:xfrm>
          <a:prstGeom prst="rect">
            <a:avLst/>
          </a:prstGeom>
          <a:noFill/>
          <a:ln w="9525">
            <a:noFill/>
            <a:miter lim="800000"/>
            <a:headEnd/>
            <a:tailEnd/>
          </a:ln>
        </p:spPr>
        <p:txBody>
          <a:bodyPr>
            <a:spAutoFit/>
          </a:bodyPr>
          <a:lstStyle/>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Σχεδιασμός Σχήματος</a:t>
            </a:r>
          </a:p>
          <a:p>
            <a:pPr marL="457200" indent="-457200" algn="just"/>
            <a:endParaRPr lang="el-GR"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Δημιουργία Σχήματος χρησιμοποιώντας τη ΓΟΔ </a:t>
            </a:r>
            <a:r>
              <a:rPr lang="en-US" sz="2400" dirty="0">
                <a:solidFill>
                  <a:schemeClr val="tx1">
                    <a:lumMod val="95000"/>
                    <a:lumOff val="5000"/>
                  </a:schemeClr>
                </a:solidFill>
                <a:latin typeface="Calibri" pitchFamily="34" charset="0"/>
                <a:ea typeface="Calibri" pitchFamily="34" charset="0"/>
                <a:cs typeface="Calibri" pitchFamily="34" charset="0"/>
              </a:rPr>
              <a:t>(DDL)</a:t>
            </a:r>
            <a:endParaRPr lang="el-GR"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endParaRPr lang="en-US" sz="2400" dirty="0">
              <a:solidFill>
                <a:schemeClr val="tx1">
                  <a:lumMod val="95000"/>
                  <a:lumOff val="5000"/>
                </a:schemeClr>
              </a:solidFill>
              <a:latin typeface="Calibri" pitchFamily="34" charset="0"/>
              <a:ea typeface="Calibri" pitchFamily="34" charset="0"/>
              <a:cs typeface="Calibri" pitchFamily="34" charset="0"/>
            </a:endParaRPr>
          </a:p>
          <a:p>
            <a:pPr marL="457200" indent="-457200" algn="just"/>
            <a:r>
              <a:rPr lang="el-GR" sz="2400" dirty="0">
                <a:solidFill>
                  <a:schemeClr val="tx1">
                    <a:lumMod val="95000"/>
                    <a:lumOff val="5000"/>
                  </a:schemeClr>
                </a:solidFill>
                <a:latin typeface="Calibri" pitchFamily="34" charset="0"/>
                <a:ea typeface="Calibri" pitchFamily="34" charset="0"/>
                <a:cs typeface="Calibri" pitchFamily="34" charset="0"/>
              </a:rPr>
              <a:t>Μαζική φόρτωση των αρχικών δεδομένων</a:t>
            </a:r>
          </a:p>
          <a:p>
            <a:pPr marL="457200" indent="-457200" algn="just">
              <a:buFont typeface="Symbol" pitchFamily="18" charset="2"/>
              <a:buChar char="Þ"/>
            </a:pPr>
            <a:r>
              <a:rPr lang="el-GR" sz="2400" dirty="0">
                <a:solidFill>
                  <a:schemeClr val="tx1">
                    <a:lumMod val="95000"/>
                    <a:lumOff val="5000"/>
                  </a:schemeClr>
                </a:solidFill>
                <a:latin typeface="Calibri" pitchFamily="34" charset="0"/>
                <a:ea typeface="Calibri" pitchFamily="34" charset="0"/>
                <a:cs typeface="Calibri" pitchFamily="34" charset="0"/>
              </a:rPr>
              <a:t> Η βάση δεδομένων έχει δεδομένα</a:t>
            </a:r>
          </a:p>
          <a:p>
            <a:pPr marL="457200" indent="-457200" algn="just">
              <a:buFont typeface="Symbol" pitchFamily="18" charset="2"/>
              <a:buNone/>
            </a:pPr>
            <a:r>
              <a:rPr lang="el-GR" sz="2400" dirty="0">
                <a:solidFill>
                  <a:schemeClr val="tx1">
                    <a:lumMod val="95000"/>
                    <a:lumOff val="5000"/>
                  </a:schemeClr>
                </a:solidFill>
                <a:latin typeface="Calibri" pitchFamily="34" charset="0"/>
                <a:ea typeface="Calibri" pitchFamily="34" charset="0"/>
                <a:cs typeface="Calibri" pitchFamily="34" charset="0"/>
              </a:rPr>
              <a:t> </a:t>
            </a:r>
          </a:p>
          <a:p>
            <a:pPr marL="457200" indent="-457200" algn="just"/>
            <a:r>
              <a:rPr lang="el-GR" sz="2400" dirty="0" err="1">
                <a:solidFill>
                  <a:schemeClr val="tx1">
                    <a:lumMod val="95000"/>
                    <a:lumOff val="5000"/>
                  </a:schemeClr>
                </a:solidFill>
                <a:latin typeface="Calibri" pitchFamily="34" charset="0"/>
                <a:ea typeface="Calibri" pitchFamily="34" charset="0"/>
                <a:cs typeface="Calibri" pitchFamily="34" charset="0"/>
              </a:rPr>
              <a:t>Repeat</a:t>
            </a:r>
            <a:r>
              <a:rPr lang="el-GR" sz="2400" dirty="0">
                <a:solidFill>
                  <a:schemeClr val="tx1">
                    <a:lumMod val="95000"/>
                    <a:lumOff val="5000"/>
                  </a:schemeClr>
                </a:solidFill>
                <a:latin typeface="Calibri" pitchFamily="34" charset="0"/>
                <a:ea typeface="Calibri" pitchFamily="34" charset="0"/>
                <a:cs typeface="Calibri" pitchFamily="34" charset="0"/>
              </a:rPr>
              <a:t>: εκτέλεση ερωτήσεων (</a:t>
            </a:r>
            <a:r>
              <a:rPr lang="en-US" sz="2400" dirty="0">
                <a:solidFill>
                  <a:schemeClr val="tx1">
                    <a:lumMod val="95000"/>
                    <a:lumOff val="5000"/>
                  </a:schemeClr>
                </a:solidFill>
                <a:latin typeface="Calibri" pitchFamily="34" charset="0"/>
                <a:ea typeface="Calibri" pitchFamily="34" charset="0"/>
                <a:cs typeface="Calibri" pitchFamily="34" charset="0"/>
              </a:rPr>
              <a:t>select-from-where)</a:t>
            </a:r>
            <a:r>
              <a:rPr lang="el-GR" sz="2400" dirty="0">
                <a:solidFill>
                  <a:schemeClr val="tx1">
                    <a:lumMod val="95000"/>
                    <a:lumOff val="5000"/>
                  </a:schemeClr>
                </a:solidFill>
                <a:latin typeface="Calibri" pitchFamily="34" charset="0"/>
                <a:ea typeface="Calibri" pitchFamily="34" charset="0"/>
                <a:cs typeface="Calibri" pitchFamily="34" charset="0"/>
              </a:rPr>
              <a:t> και τροποποιήσεων </a:t>
            </a:r>
            <a:r>
              <a:rPr lang="en-US" sz="2400" dirty="0">
                <a:solidFill>
                  <a:schemeClr val="tx1">
                    <a:lumMod val="95000"/>
                    <a:lumOff val="5000"/>
                  </a:schemeClr>
                </a:solidFill>
                <a:latin typeface="Calibri" pitchFamily="34" charset="0"/>
                <a:ea typeface="Calibri" pitchFamily="34" charset="0"/>
                <a:cs typeface="Calibri" pitchFamily="34" charset="0"/>
              </a:rPr>
              <a:t>(insert-delete-update) </a:t>
            </a:r>
            <a:r>
              <a:rPr lang="el-GR" sz="2400" dirty="0">
                <a:solidFill>
                  <a:schemeClr val="tx1">
                    <a:lumMod val="95000"/>
                    <a:lumOff val="5000"/>
                  </a:schemeClr>
                </a:solidFill>
                <a:latin typeface="Calibri" pitchFamily="34" charset="0"/>
                <a:ea typeface="Calibri" pitchFamily="34" charset="0"/>
                <a:cs typeface="Calibri" pitchFamily="34" charset="0"/>
              </a:rPr>
              <a:t>στη βάση δεδομένων</a:t>
            </a:r>
            <a:endParaRPr lang="el-GR" sz="2400" b="1" dirty="0">
              <a:solidFill>
                <a:schemeClr val="tx1">
                  <a:lumMod val="95000"/>
                  <a:lumOff val="5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normAutofit fontScale="90000"/>
          </a:bodyPr>
          <a:lstStyle/>
          <a:p>
            <a:r>
              <a:rPr lang="el-GR" dirty="0">
                <a:solidFill>
                  <a:schemeClr val="accent6">
                    <a:lumMod val="75000"/>
                  </a:schemeClr>
                </a:solidFill>
              </a:rPr>
              <a:t>Βήματα Δημιουργίας και Χρήσης μιας ΒΔ</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60</a:t>
            </a:fld>
            <a:endParaRPr lang="el-GR" altLang="en-US"/>
          </a:p>
        </p:txBody>
      </p:sp>
      <p:sp>
        <p:nvSpPr>
          <p:cNvPr id="9222" name="Text Box 3"/>
          <p:cNvSpPr txBox="1">
            <a:spLocks noChangeArrowheads="1"/>
          </p:cNvSpPr>
          <p:nvPr/>
        </p:nvSpPr>
        <p:spPr bwMode="auto">
          <a:xfrm>
            <a:off x="125963" y="788859"/>
            <a:ext cx="8892073" cy="5570756"/>
          </a:xfrm>
          <a:prstGeom prst="rect">
            <a:avLst/>
          </a:prstGeom>
          <a:noFill/>
          <a:ln w="9525">
            <a:noFill/>
            <a:miter lim="800000"/>
            <a:headEnd/>
            <a:tailEnd/>
          </a:ln>
        </p:spPr>
        <p:txBody>
          <a:bodyPr wrap="square">
            <a:spAutoFit/>
          </a:bodyPr>
          <a:lstStyle/>
          <a:p>
            <a:pPr marL="342900" indent="-342900">
              <a:buFont typeface="Wingdings" panose="05000000000000000000" pitchFamily="2" charset="2"/>
              <a:buChar char="§"/>
            </a:pPr>
            <a:r>
              <a:rPr lang="en-US" sz="2400" dirty="0"/>
              <a:t>Most SQL database engines implemented as a separate </a:t>
            </a:r>
            <a:r>
              <a:rPr lang="en-US" sz="2400" i="1" dirty="0">
                <a:solidFill>
                  <a:schemeClr val="accent6">
                    <a:lumMod val="75000"/>
                  </a:schemeClr>
                </a:solidFill>
              </a:rPr>
              <a:t>server process</a:t>
            </a:r>
            <a:r>
              <a:rPr lang="en-US" sz="2400" dirty="0"/>
              <a:t> (including MySQL). </a:t>
            </a:r>
          </a:p>
          <a:p>
            <a:pPr marL="800100" lvl="1" indent="-342900">
              <a:buFont typeface="Wingdings" panose="05000000000000000000" pitchFamily="2" charset="2"/>
              <a:buChar char="§"/>
            </a:pPr>
            <a:r>
              <a:rPr lang="en-US" sz="2000" dirty="0"/>
              <a:t>Programs that want to access the database communicate with the server using some kind of </a:t>
            </a:r>
            <a:r>
              <a:rPr lang="en-US" sz="2000" dirty="0" err="1"/>
              <a:t>interprocess</a:t>
            </a:r>
            <a:r>
              <a:rPr lang="en-US" sz="2000" dirty="0"/>
              <a:t> communication (typically TCP/IP) </a:t>
            </a:r>
          </a:p>
          <a:p>
            <a:pPr marL="800100" lvl="1" indent="-342900">
              <a:buFont typeface="Wingdings" panose="05000000000000000000" pitchFamily="2" charset="2"/>
              <a:buChar char="§"/>
            </a:pPr>
            <a:r>
              <a:rPr lang="en-US" sz="2000" dirty="0"/>
              <a:t>Requires connect to database</a:t>
            </a:r>
          </a:p>
          <a:p>
            <a:pPr marL="93663" lvl="1" indent="-93663">
              <a:buFont typeface="Wingdings" panose="05000000000000000000" pitchFamily="2" charset="2"/>
              <a:buChar char="§"/>
            </a:pPr>
            <a:r>
              <a:rPr lang="en-US" sz="2400" dirty="0"/>
              <a:t> </a:t>
            </a:r>
            <a:r>
              <a:rPr lang="en-US" sz="2400" dirty="0" err="1">
                <a:solidFill>
                  <a:schemeClr val="accent6">
                    <a:lumMod val="75000"/>
                  </a:schemeClr>
                </a:solidFill>
              </a:rPr>
              <a:t>Serveless</a:t>
            </a:r>
            <a:endParaRPr lang="en-US" sz="2400" dirty="0">
              <a:solidFill>
                <a:schemeClr val="accent6">
                  <a:lumMod val="75000"/>
                </a:schemeClr>
              </a:solidFill>
            </a:endParaRPr>
          </a:p>
          <a:p>
            <a:pPr marL="550863" lvl="2" indent="-93663">
              <a:buFont typeface="Wingdings" panose="05000000000000000000" pitchFamily="2" charset="2"/>
              <a:buChar char="§"/>
            </a:pPr>
            <a:r>
              <a:rPr lang="en-US" sz="2400" dirty="0"/>
              <a:t> </a:t>
            </a:r>
            <a:r>
              <a:rPr lang="en-US" sz="2000" dirty="0"/>
              <a:t>The database engine runs </a:t>
            </a:r>
            <a:r>
              <a:rPr lang="en-US" sz="2000" i="1" dirty="0">
                <a:solidFill>
                  <a:schemeClr val="accent6">
                    <a:lumMod val="75000"/>
                  </a:schemeClr>
                </a:solidFill>
              </a:rPr>
              <a:t>within the same process</a:t>
            </a:r>
            <a:r>
              <a:rPr lang="en-US" sz="2000" dirty="0"/>
              <a:t>, thread, and address space as the application. </a:t>
            </a:r>
          </a:p>
          <a:p>
            <a:pPr marL="550863" lvl="2" indent="-93663">
              <a:buFont typeface="Wingdings" panose="05000000000000000000" pitchFamily="2" charset="2"/>
              <a:buChar char="§"/>
            </a:pPr>
            <a:r>
              <a:rPr lang="en-US" sz="2000" dirty="0"/>
              <a:t> No message passing or network activity.</a:t>
            </a:r>
          </a:p>
          <a:p>
            <a:pPr marL="550863" lvl="2" indent="-93663">
              <a:buFont typeface="Wingdings" panose="05000000000000000000" pitchFamily="2" charset="2"/>
              <a:buChar char="§"/>
            </a:pPr>
            <a:r>
              <a:rPr lang="en-US" sz="2000" dirty="0"/>
              <a:t> Reads and writes directly from the database files on disk </a:t>
            </a:r>
          </a:p>
          <a:p>
            <a:pPr marL="550863" lvl="2" indent="-93663">
              <a:buFont typeface="Wingdings" panose="05000000000000000000" pitchFamily="2" charset="2"/>
              <a:buChar char="§"/>
            </a:pPr>
            <a:endParaRPr lang="en-US" sz="2000" dirty="0"/>
          </a:p>
          <a:p>
            <a:r>
              <a:rPr lang="en-US" sz="2400" dirty="0"/>
              <a:t>(+) zero configuration (no separate server process to install, setup, configure, initialize, manage, and troubleshoot)</a:t>
            </a:r>
          </a:p>
          <a:p>
            <a:r>
              <a:rPr lang="en-US" sz="2400" dirty="0"/>
              <a:t>(-) protection, security, access writes, finer-grained locking and concurrency</a:t>
            </a:r>
          </a:p>
          <a:p>
            <a:r>
              <a:rPr lang="en-US" sz="2400" dirty="0">
                <a:latin typeface="Calibri" pitchFamily="34" charset="0"/>
                <a:ea typeface="Calibri" pitchFamily="34" charset="0"/>
                <a:cs typeface="Calibri" pitchFamily="34" charset="0"/>
              </a:rPr>
              <a:t>(-) memory, disk storage</a:t>
            </a:r>
            <a:endParaRPr lang="el-GR" sz="2400" dirty="0">
              <a:latin typeface="Calibri" pitchFamily="34" charset="0"/>
              <a:ea typeface="Calibri" pitchFamily="34" charset="0"/>
              <a:cs typeface="Calibri" pitchFamily="34" charset="0"/>
            </a:endParaRPr>
          </a:p>
        </p:txBody>
      </p:sp>
      <p:sp>
        <p:nvSpPr>
          <p:cNvPr id="7" name="Title 6"/>
          <p:cNvSpPr>
            <a:spLocks noGrp="1"/>
          </p:cNvSpPr>
          <p:nvPr>
            <p:ph type="title"/>
          </p:nvPr>
        </p:nvSpPr>
        <p:spPr>
          <a:xfrm>
            <a:off x="457200" y="0"/>
            <a:ext cx="8229600" cy="788859"/>
          </a:xfrm>
        </p:spPr>
        <p:txBody>
          <a:bodyPr/>
          <a:lstStyle/>
          <a:p>
            <a:r>
              <a:rPr lang="en-US" dirty="0">
                <a:solidFill>
                  <a:schemeClr val="accent6">
                    <a:lumMod val="75000"/>
                  </a:schemeClr>
                </a:solidFill>
              </a:rPr>
              <a:t>SQLite: </a:t>
            </a:r>
            <a:r>
              <a:rPr lang="en-US" dirty="0" err="1">
                <a:solidFill>
                  <a:schemeClr val="accent6">
                    <a:lumMod val="75000"/>
                  </a:schemeClr>
                </a:solidFill>
              </a:rPr>
              <a:t>serverless</a:t>
            </a:r>
            <a:endParaRPr lang="el-GR" dirty="0">
              <a:solidFill>
                <a:schemeClr val="accent6">
                  <a:lumMod val="75000"/>
                </a:schemeClr>
              </a:solidFill>
            </a:endParaRPr>
          </a:p>
        </p:txBody>
      </p:sp>
      <p:sp>
        <p:nvSpPr>
          <p:cNvPr id="9" name="Date Placeholder 1"/>
          <p:cNvSpPr>
            <a:spLocks noGrp="1"/>
          </p:cNvSpPr>
          <p:nvPr>
            <p:ph type="dt" sz="quarter" idx="10"/>
          </p:nvPr>
        </p:nvSpPr>
        <p:spPr>
          <a:xfrm>
            <a:off x="457200" y="6356364"/>
            <a:ext cx="2133600" cy="365125"/>
          </a:xfrm>
          <a:noFill/>
        </p:spPr>
        <p:txBody>
          <a:bodyPr/>
          <a:lstStyle/>
          <a:p>
            <a:pPr algn="ctr"/>
            <a:r>
              <a:rPr lang="el-GR" altLang="en-US" dirty="0"/>
              <a:t>Βάσεις Δεδομένων 20</a:t>
            </a:r>
            <a:r>
              <a:rPr lang="en-US" altLang="en-US" dirty="0"/>
              <a:t>18</a:t>
            </a:r>
            <a:r>
              <a:rPr lang="el-GR" altLang="en-US" dirty="0"/>
              <a:t>-20</a:t>
            </a:r>
            <a:r>
              <a:rPr lang="en-US" altLang="en-US" dirty="0"/>
              <a:t>19</a:t>
            </a:r>
            <a:endParaRPr lang="el-GR" altLang="en-US" dirty="0"/>
          </a:p>
        </p:txBody>
      </p:sp>
    </p:spTree>
    <p:extLst>
      <p:ext uri="{BB962C8B-B14F-4D97-AF65-F5344CB8AC3E}">
        <p14:creationId xmlns:p14="http://schemas.microsoft.com/office/powerpoint/2010/main" val="41171401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61</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1618747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9220" name="Slide Number Placeholder 4"/>
          <p:cNvSpPr>
            <a:spLocks noGrp="1"/>
          </p:cNvSpPr>
          <p:nvPr>
            <p:ph type="sldNum" sz="quarter" idx="12"/>
          </p:nvPr>
        </p:nvSpPr>
        <p:spPr>
          <a:noFill/>
        </p:spPr>
        <p:txBody>
          <a:bodyPr/>
          <a:lstStyle/>
          <a:p>
            <a:fld id="{CC33851C-7189-43A8-8352-37884AA563A5}" type="slidenum">
              <a:rPr lang="el-GR" altLang="en-US" smtClean="0"/>
              <a:pPr/>
              <a:t>62</a:t>
            </a:fld>
            <a:endParaRPr lang="el-GR" altLang="en-US"/>
          </a:p>
        </p:txBody>
      </p:sp>
      <p:sp>
        <p:nvSpPr>
          <p:cNvPr id="9222" name="Text Box 3"/>
          <p:cNvSpPr txBox="1">
            <a:spLocks noChangeArrowheads="1"/>
          </p:cNvSpPr>
          <p:nvPr/>
        </p:nvSpPr>
        <p:spPr bwMode="auto">
          <a:xfrm>
            <a:off x="457201" y="1580784"/>
            <a:ext cx="8077200" cy="4154984"/>
          </a:xfrm>
          <a:prstGeom prst="rect">
            <a:avLst/>
          </a:prstGeom>
          <a:noFill/>
          <a:ln w="9525">
            <a:noFill/>
            <a:miter lim="800000"/>
            <a:headEnd/>
            <a:tailEnd/>
          </a:ln>
        </p:spPr>
        <p:txBody>
          <a:bodyPr wrap="square">
            <a:spAutoFit/>
          </a:bodyPr>
          <a:lstStyle/>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Η </a:t>
            </a:r>
            <a:r>
              <a:rPr lang="el-GR" sz="2400" dirty="0" err="1">
                <a:solidFill>
                  <a:schemeClr val="tx2">
                    <a:lumMod val="50000"/>
                  </a:schemeClr>
                </a:solidFill>
                <a:latin typeface="Calibri" pitchFamily="34" charset="0"/>
                <a:ea typeface="Calibri" pitchFamily="34" charset="0"/>
                <a:cs typeface="Calibri" pitchFamily="34" charset="0"/>
              </a:rPr>
              <a:t>Oracle</a:t>
            </a:r>
            <a:r>
              <a:rPr lang="el-GR" sz="2400" dirty="0">
                <a:solidFill>
                  <a:schemeClr val="tx2">
                    <a:lumMod val="50000"/>
                  </a:schemeClr>
                </a:solidFill>
                <a:latin typeface="Calibri" pitchFamily="34" charset="0"/>
                <a:ea typeface="Calibri" pitchFamily="34" charset="0"/>
                <a:cs typeface="Calibri" pitchFamily="34" charset="0"/>
              </a:rPr>
              <a:t> SQL και η  </a:t>
            </a:r>
            <a:r>
              <a:rPr lang="el-GR" sz="2400" dirty="0" err="1">
                <a:solidFill>
                  <a:schemeClr val="tx2">
                    <a:lumMod val="50000"/>
                  </a:schemeClr>
                </a:solidFill>
                <a:latin typeface="Calibri" pitchFamily="34" charset="0"/>
                <a:ea typeface="Calibri" pitchFamily="34" charset="0"/>
                <a:cs typeface="Calibri" pitchFamily="34" charset="0"/>
              </a:rPr>
              <a:t>MySQL</a:t>
            </a:r>
            <a:r>
              <a:rPr lang="el-GR" sz="2400" dirty="0">
                <a:solidFill>
                  <a:schemeClr val="tx2">
                    <a:lumMod val="50000"/>
                  </a:schemeClr>
                </a:solidFill>
                <a:latin typeface="Calibri" pitchFamily="34" charset="0"/>
                <a:ea typeface="Calibri" pitchFamily="34" charset="0"/>
                <a:cs typeface="Calibri" pitchFamily="34" charset="0"/>
              </a:rPr>
              <a:t> μερικές φορές δεν ακολουθούν ακριβώς τα </a:t>
            </a:r>
            <a:r>
              <a:rPr lang="en-US" sz="2400" dirty="0">
                <a:solidFill>
                  <a:schemeClr val="tx2">
                    <a:lumMod val="50000"/>
                  </a:schemeClr>
                </a:solidFill>
                <a:latin typeface="Calibri" pitchFamily="34" charset="0"/>
                <a:ea typeface="Calibri" pitchFamily="34" charset="0"/>
                <a:cs typeface="Calibri" pitchFamily="34" charset="0"/>
              </a:rPr>
              <a:t>standards – </a:t>
            </a:r>
            <a:r>
              <a:rPr lang="el-GR" sz="2400" dirty="0">
                <a:solidFill>
                  <a:schemeClr val="tx2">
                    <a:lumMod val="50000"/>
                  </a:schemeClr>
                </a:solidFill>
                <a:latin typeface="Calibri" pitchFamily="34" charset="0"/>
                <a:ea typeface="Calibri" pitchFamily="34" charset="0"/>
                <a:cs typeface="Calibri" pitchFamily="34" charset="0"/>
              </a:rPr>
              <a:t>μερικές εντολές στις διαφάνειες μπορεί να μη «τρέχουν»</a:t>
            </a:r>
          </a:p>
          <a:p>
            <a:pPr marL="457200" indent="-457200" algn="just"/>
            <a:r>
              <a:rPr lang="el-GR" sz="2400" i="1" dirty="0">
                <a:solidFill>
                  <a:schemeClr val="accent3">
                    <a:lumMod val="50000"/>
                  </a:schemeClr>
                </a:solidFill>
                <a:latin typeface="Calibri" pitchFamily="34" charset="0"/>
                <a:ea typeface="Calibri" pitchFamily="34" charset="0"/>
                <a:cs typeface="Calibri" pitchFamily="34" charset="0"/>
              </a:rPr>
              <a:t>Κάποιες αποκλίσεις περιγράφονται στη </a:t>
            </a:r>
            <a:r>
              <a:rPr lang="en-US" sz="2400" i="1" dirty="0">
                <a:solidFill>
                  <a:schemeClr val="accent3">
                    <a:lumMod val="50000"/>
                  </a:schemeClr>
                </a:solidFill>
                <a:latin typeface="Calibri" pitchFamily="34" charset="0"/>
                <a:ea typeface="Calibri" pitchFamily="34" charset="0"/>
                <a:cs typeface="Calibri" pitchFamily="34" charset="0"/>
              </a:rPr>
              <a:t>web </a:t>
            </a:r>
            <a:r>
              <a:rPr lang="el-GR" sz="2400" i="1" dirty="0">
                <a:solidFill>
                  <a:schemeClr val="accent3">
                    <a:lumMod val="50000"/>
                  </a:schemeClr>
                </a:solidFill>
                <a:latin typeface="Calibri" pitchFamily="34" charset="0"/>
                <a:ea typeface="Calibri" pitchFamily="34" charset="0"/>
                <a:cs typeface="Calibri" pitchFamily="34" charset="0"/>
              </a:rPr>
              <a:t>σελίδα του μαθήματος</a:t>
            </a:r>
          </a:p>
          <a:p>
            <a:pPr marL="457200" indent="-457200" algn="just"/>
            <a:endParaRPr lang="el-GR" sz="2400" i="1" dirty="0">
              <a:solidFill>
                <a:schemeClr val="tx2">
                  <a:lumMod val="50000"/>
                </a:schemeClr>
              </a:solidFill>
              <a:latin typeface="Calibri" pitchFamily="34" charset="0"/>
              <a:ea typeface="Calibri" pitchFamily="34" charset="0"/>
              <a:cs typeface="Calibri" pitchFamily="34" charset="0"/>
            </a:endParaRPr>
          </a:p>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a:t>
            </a:r>
            <a:r>
              <a:rPr lang="el-GR" sz="2400" dirty="0" err="1">
                <a:solidFill>
                  <a:schemeClr val="tx2">
                    <a:lumMod val="50000"/>
                  </a:schemeClr>
                </a:solidFill>
                <a:latin typeface="Calibri" pitchFamily="34" charset="0"/>
                <a:ea typeface="Calibri" pitchFamily="34" charset="0"/>
                <a:cs typeface="Calibri" pitchFamily="34" charset="0"/>
              </a:rPr>
              <a:t>interactive</a:t>
            </a:r>
            <a:r>
              <a:rPr lang="el-GR" sz="2400" dirty="0">
                <a:solidFill>
                  <a:schemeClr val="tx2">
                    <a:lumMod val="50000"/>
                  </a:schemeClr>
                </a:solidFill>
                <a:latin typeface="Calibri" pitchFamily="34" charset="0"/>
                <a:ea typeface="Calibri" pitchFamily="34" charset="0"/>
                <a:cs typeface="Calibri" pitchFamily="34" charset="0"/>
              </a:rPr>
              <a:t>" SQL – εντολές που πληκτρολογούνται μετά από το </a:t>
            </a:r>
            <a:r>
              <a:rPr lang="el-GR" sz="2400" dirty="0" err="1">
                <a:solidFill>
                  <a:schemeClr val="tx2">
                    <a:lumMod val="50000"/>
                  </a:schemeClr>
                </a:solidFill>
                <a:latin typeface="Calibri" pitchFamily="34" charset="0"/>
                <a:ea typeface="Calibri" pitchFamily="34" charset="0"/>
                <a:cs typeface="Calibri" pitchFamily="34" charset="0"/>
              </a:rPr>
              <a:t>prompt</a:t>
            </a:r>
            <a:r>
              <a:rPr lang="el-GR" sz="2400" dirty="0">
                <a:solidFill>
                  <a:schemeClr val="tx2">
                    <a:lumMod val="50000"/>
                  </a:schemeClr>
                </a:solidFill>
                <a:latin typeface="Calibri" pitchFamily="34" charset="0"/>
                <a:ea typeface="Calibri" pitchFamily="34" charset="0"/>
                <a:cs typeface="Calibri" pitchFamily="34" charset="0"/>
              </a:rPr>
              <a:t> και οι απαντήσεις εμφανίζονται στην οθόνη ως πίνακες</a:t>
            </a:r>
          </a:p>
          <a:p>
            <a:pPr marL="457200" indent="-457200" algn="just"/>
            <a:endParaRPr lang="el-GR" sz="2400" dirty="0">
              <a:solidFill>
                <a:schemeClr val="tx2">
                  <a:lumMod val="50000"/>
                </a:schemeClr>
              </a:solidFill>
              <a:latin typeface="Calibri" pitchFamily="34" charset="0"/>
              <a:ea typeface="Calibri" pitchFamily="34" charset="0"/>
              <a:cs typeface="Calibri" pitchFamily="34" charset="0"/>
            </a:endParaRPr>
          </a:p>
          <a:p>
            <a:pPr marL="457200" indent="-457200" algn="just"/>
            <a:r>
              <a:rPr lang="el-GR" sz="2400" dirty="0">
                <a:solidFill>
                  <a:schemeClr val="tx2">
                    <a:lumMod val="50000"/>
                  </a:schemeClr>
                </a:solidFill>
                <a:latin typeface="Calibri" pitchFamily="34" charset="0"/>
                <a:ea typeface="Calibri" pitchFamily="34" charset="0"/>
                <a:cs typeface="Calibri" pitchFamily="34" charset="0"/>
              </a:rPr>
              <a:t>"</a:t>
            </a:r>
            <a:r>
              <a:rPr lang="el-GR" sz="2400" dirty="0" err="1">
                <a:solidFill>
                  <a:schemeClr val="tx2">
                    <a:lumMod val="50000"/>
                  </a:schemeClr>
                </a:solidFill>
                <a:latin typeface="Calibri" pitchFamily="34" charset="0"/>
                <a:ea typeface="Calibri" pitchFamily="34" charset="0"/>
                <a:cs typeface="Calibri" pitchFamily="34" charset="0"/>
              </a:rPr>
              <a:t>Embedded</a:t>
            </a:r>
            <a:r>
              <a:rPr lang="el-GR" sz="2400" dirty="0">
                <a:solidFill>
                  <a:schemeClr val="tx2">
                    <a:lumMod val="50000"/>
                  </a:schemeClr>
                </a:solidFill>
                <a:latin typeface="Calibri" pitchFamily="34" charset="0"/>
                <a:ea typeface="Calibri" pitchFamily="34" charset="0"/>
                <a:cs typeface="Calibri" pitchFamily="34" charset="0"/>
              </a:rPr>
              <a:t>" και "</a:t>
            </a:r>
            <a:r>
              <a:rPr lang="el-GR" sz="2400" dirty="0" err="1">
                <a:solidFill>
                  <a:schemeClr val="tx2">
                    <a:lumMod val="50000"/>
                  </a:schemeClr>
                </a:solidFill>
                <a:latin typeface="Calibri" pitchFamily="34" charset="0"/>
                <a:ea typeface="Calibri" pitchFamily="34" charset="0"/>
                <a:cs typeface="Calibri" pitchFamily="34" charset="0"/>
              </a:rPr>
              <a:t>dynamic</a:t>
            </a:r>
            <a:r>
              <a:rPr lang="el-GR" sz="2400" dirty="0">
                <a:solidFill>
                  <a:schemeClr val="tx2">
                    <a:lumMod val="50000"/>
                  </a:schemeClr>
                </a:solidFill>
                <a:latin typeface="Calibri" pitchFamily="34" charset="0"/>
                <a:ea typeface="Calibri" pitchFamily="34" charset="0"/>
                <a:cs typeface="Calibri" pitchFamily="34" charset="0"/>
              </a:rPr>
              <a:t>" SQL</a:t>
            </a:r>
            <a:endParaRPr lang="el-GR" sz="2400" b="1" i="1" dirty="0">
              <a:solidFill>
                <a:schemeClr val="tx2">
                  <a:lumMod val="50000"/>
                </a:schemeClr>
              </a:solidFill>
              <a:latin typeface="Calibri" pitchFamily="34" charset="0"/>
              <a:ea typeface="Calibri" pitchFamily="34" charset="0"/>
              <a:cs typeface="Calibri" pitchFamily="34" charset="0"/>
            </a:endParaRPr>
          </a:p>
        </p:txBody>
      </p:sp>
      <p:sp>
        <p:nvSpPr>
          <p:cNvPr id="7" name="Title 6"/>
          <p:cNvSpPr>
            <a:spLocks noGrp="1"/>
          </p:cNvSpPr>
          <p:nvPr>
            <p:ph type="title"/>
          </p:nvPr>
        </p:nvSpPr>
        <p:spPr/>
        <p:txBody>
          <a:bodyPr/>
          <a:lstStyle/>
          <a:p>
            <a:r>
              <a:rPr lang="el-GR" dirty="0">
                <a:solidFill>
                  <a:schemeClr val="accent6">
                    <a:lumMod val="75000"/>
                  </a:schemeClr>
                </a:solidFill>
              </a:rPr>
              <a:t>Παρατηρήσεις</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63</a:t>
            </a:fld>
            <a:endParaRPr lang="el-GR" altLang="en-US"/>
          </a:p>
        </p:txBody>
      </p:sp>
      <p:sp>
        <p:nvSpPr>
          <p:cNvPr id="2" name="Title 1"/>
          <p:cNvSpPr>
            <a:spLocks noGrp="1"/>
          </p:cNvSpPr>
          <p:nvPr>
            <p:ph type="title"/>
          </p:nvPr>
        </p:nvSpPr>
        <p:spPr/>
        <p:txBody>
          <a:bodyPr/>
          <a:lstStyle/>
          <a:p>
            <a:r>
              <a:rPr lang="el-GR" dirty="0">
                <a:solidFill>
                  <a:schemeClr val="accent6">
                    <a:lumMod val="75000"/>
                  </a:schemeClr>
                </a:solidFill>
              </a:rPr>
              <a:t>Ξένα κλειδιά στη</a:t>
            </a:r>
            <a:r>
              <a:rPr lang="en-US" dirty="0">
                <a:solidFill>
                  <a:schemeClr val="accent6">
                    <a:lumMod val="75000"/>
                  </a:schemeClr>
                </a:solidFill>
              </a:rPr>
              <a:t> MySQL</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4" name="Rectangle 3"/>
          <p:cNvSpPr/>
          <p:nvPr/>
        </p:nvSpPr>
        <p:spPr>
          <a:xfrm>
            <a:off x="1137138" y="2386746"/>
            <a:ext cx="6553200" cy="1938992"/>
          </a:xfrm>
          <a:prstGeom prst="rect">
            <a:avLst/>
          </a:prstGeom>
        </p:spPr>
        <p:txBody>
          <a:bodyPr wrap="square">
            <a:spAutoFit/>
          </a:bodyPr>
          <a:lstStyle/>
          <a:p>
            <a:r>
              <a:rPr lang="el-GR" sz="2400" dirty="0"/>
              <a:t>Για να ορίσετε ξένα κλειδιά θα</a:t>
            </a:r>
            <a:r>
              <a:rPr lang="en-US" sz="2400" dirty="0"/>
              <a:t> </a:t>
            </a:r>
            <a:r>
              <a:rPr lang="el-GR" sz="2400" dirty="0"/>
              <a:t>πρέπει να ορίσετε σε μηχανή</a:t>
            </a:r>
            <a:r>
              <a:rPr lang="en-US" sz="2400" dirty="0"/>
              <a:t> </a:t>
            </a:r>
            <a:r>
              <a:rPr lang="el-GR" sz="2400" dirty="0"/>
              <a:t>αποθήκευσης την INNODB σε κάθε</a:t>
            </a:r>
            <a:r>
              <a:rPr lang="en-US" sz="2400" dirty="0"/>
              <a:t> </a:t>
            </a:r>
            <a:r>
              <a:rPr lang="el-GR" sz="2400" dirty="0"/>
              <a:t>εντολή δημιουργίας πίνακα,</a:t>
            </a:r>
            <a:endParaRPr lang="en-US" sz="2400" dirty="0"/>
          </a:p>
          <a:p>
            <a:endParaRPr lang="el-GR" sz="2400" dirty="0"/>
          </a:p>
          <a:p>
            <a:r>
              <a:rPr lang="el-GR" sz="2400" dirty="0"/>
              <a:t>CREATE TABLE R ( … )   </a:t>
            </a:r>
            <a:r>
              <a:rPr lang="el-GR" sz="2400" dirty="0">
                <a:solidFill>
                  <a:srgbClr val="FF0000"/>
                </a:solidFill>
              </a:rPr>
              <a:t>ENGINE=INNODB</a:t>
            </a:r>
            <a:r>
              <a:rPr lang="el-GR" sz="2400" dirty="0"/>
              <a:t>;</a:t>
            </a:r>
          </a:p>
        </p:txBody>
      </p:sp>
    </p:spTree>
    <p:extLst>
      <p:ext uri="{BB962C8B-B14F-4D97-AF65-F5344CB8AC3E}">
        <p14:creationId xmlns:p14="http://schemas.microsoft.com/office/powerpoint/2010/main" val="20125191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23556" name="Slide Number Placeholder 4"/>
          <p:cNvSpPr>
            <a:spLocks noGrp="1"/>
          </p:cNvSpPr>
          <p:nvPr>
            <p:ph type="sldNum" sz="quarter" idx="12"/>
          </p:nvPr>
        </p:nvSpPr>
        <p:spPr>
          <a:noFill/>
        </p:spPr>
        <p:txBody>
          <a:bodyPr/>
          <a:lstStyle/>
          <a:p>
            <a:fld id="{69804015-5191-45D7-8671-9BA7DBE4D113}" type="slidenum">
              <a:rPr lang="el-GR" altLang="en-US" smtClean="0"/>
              <a:pPr/>
              <a:t>64</a:t>
            </a:fld>
            <a:endParaRPr lang="el-GR" altLang="en-US"/>
          </a:p>
        </p:txBody>
      </p:sp>
      <p:sp>
        <p:nvSpPr>
          <p:cNvPr id="2" name="Title 1"/>
          <p:cNvSpPr>
            <a:spLocks noGrp="1"/>
          </p:cNvSpPr>
          <p:nvPr>
            <p:ph type="title"/>
          </p:nvPr>
        </p:nvSpPr>
        <p:spPr/>
        <p:txBody>
          <a:bodyPr/>
          <a:lstStyle/>
          <a:p>
            <a:r>
              <a:rPr lang="el-GR" dirty="0">
                <a:solidFill>
                  <a:schemeClr val="accent6">
                    <a:lumMod val="75000"/>
                  </a:schemeClr>
                </a:solidFill>
              </a:rPr>
              <a:t>Ξένα κλειδιά στη</a:t>
            </a:r>
            <a:r>
              <a:rPr lang="en-US" dirty="0">
                <a:solidFill>
                  <a:schemeClr val="accent6">
                    <a:lumMod val="75000"/>
                  </a:schemeClr>
                </a:solidFill>
              </a:rPr>
              <a:t> MySQL</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5" name="TextBox 4"/>
          <p:cNvSpPr txBox="1"/>
          <p:nvPr/>
        </p:nvSpPr>
        <p:spPr>
          <a:xfrm>
            <a:off x="519723" y="1830259"/>
            <a:ext cx="8327292" cy="3416320"/>
          </a:xfrm>
          <a:prstGeom prst="rect">
            <a:avLst/>
          </a:prstGeom>
          <a:noFill/>
        </p:spPr>
        <p:txBody>
          <a:bodyPr wrap="square" rtlCol="0">
            <a:spAutoFit/>
          </a:bodyPr>
          <a:lstStyle/>
          <a:p>
            <a:r>
              <a:rPr lang="el-GR" dirty="0"/>
              <a:t>Αν θέλετε να ορίσετε ξένο κλειδί το οποίο να αναφέρεται σε κάποιο γνώρισμα Α μιας σχέσης </a:t>
            </a:r>
            <a:r>
              <a:rPr lang="en-US" dirty="0"/>
              <a:t>R </a:t>
            </a:r>
            <a:r>
              <a:rPr lang="el-GR" i="1" dirty="0">
                <a:solidFill>
                  <a:srgbClr val="FF0000"/>
                </a:solidFill>
              </a:rPr>
              <a:t>που δεν είναι κλειδί</a:t>
            </a:r>
            <a:r>
              <a:rPr lang="el-GR" dirty="0">
                <a:solidFill>
                  <a:srgbClr val="FF0000"/>
                </a:solidFill>
              </a:rPr>
              <a:t> </a:t>
            </a:r>
            <a:r>
              <a:rPr lang="el-GR" dirty="0"/>
              <a:t>θα πρέπει στον ορισμό της </a:t>
            </a:r>
            <a:r>
              <a:rPr lang="en-US" dirty="0"/>
              <a:t>R </a:t>
            </a:r>
            <a:r>
              <a:rPr lang="el-GR" dirty="0"/>
              <a:t>να ορίσετε ένα ευρετήριο στο γνώρισμα Α. Αυτό γίνεται με τη χρήση της εντολής </a:t>
            </a:r>
            <a:r>
              <a:rPr lang="en-US" dirty="0"/>
              <a:t>INDEX</a:t>
            </a:r>
            <a:r>
              <a:rPr lang="el-GR" dirty="0"/>
              <a:t>. </a:t>
            </a:r>
          </a:p>
          <a:p>
            <a:endParaRPr lang="el-GR" dirty="0"/>
          </a:p>
          <a:p>
            <a:pPr fontAlgn="base"/>
            <a:r>
              <a:rPr lang="en-US" dirty="0"/>
              <a:t>CREATE TABLE R (</a:t>
            </a:r>
            <a:endParaRPr lang="el-GR" dirty="0"/>
          </a:p>
          <a:p>
            <a:pPr fontAlgn="base"/>
            <a:r>
              <a:rPr lang="en-US" dirty="0"/>
              <a:t>    … ,</a:t>
            </a:r>
            <a:endParaRPr lang="el-GR" dirty="0"/>
          </a:p>
          <a:p>
            <a:pPr fontAlgn="base"/>
            <a:r>
              <a:rPr lang="en-US" dirty="0"/>
              <a:t>    INT A,</a:t>
            </a:r>
            <a:endParaRPr lang="el-GR" dirty="0"/>
          </a:p>
          <a:p>
            <a:pPr fontAlgn="base"/>
            <a:r>
              <a:rPr lang="en-US" dirty="0"/>
              <a:t>    …,</a:t>
            </a:r>
            <a:endParaRPr lang="el-GR" dirty="0"/>
          </a:p>
          <a:p>
            <a:pPr fontAlgn="base"/>
            <a:r>
              <a:rPr lang="en-US" dirty="0"/>
              <a:t>    </a:t>
            </a:r>
            <a:r>
              <a:rPr lang="en-US" b="1" dirty="0">
                <a:solidFill>
                  <a:srgbClr val="FF0000"/>
                </a:solidFill>
              </a:rPr>
              <a:t>INDEX (A)</a:t>
            </a:r>
            <a:r>
              <a:rPr lang="en-US" b="1" dirty="0"/>
              <a:t>,</a:t>
            </a:r>
            <a:endParaRPr lang="el-GR" dirty="0"/>
          </a:p>
          <a:p>
            <a:pPr fontAlgn="base"/>
            <a:r>
              <a:rPr lang="en-US" dirty="0"/>
              <a:t>    …, </a:t>
            </a:r>
            <a:endParaRPr lang="el-GR" dirty="0"/>
          </a:p>
          <a:p>
            <a:pPr fontAlgn="base"/>
            <a:r>
              <a:rPr lang="en-US" dirty="0"/>
              <a:t>)   ENGINE=INNODB;</a:t>
            </a:r>
            <a:endParaRPr lang="el-GR" dirty="0"/>
          </a:p>
          <a:p>
            <a:endParaRPr lang="el-GR" dirty="0"/>
          </a:p>
        </p:txBody>
      </p:sp>
    </p:spTree>
    <p:extLst>
      <p:ext uri="{BB962C8B-B14F-4D97-AF65-F5344CB8AC3E}">
        <p14:creationId xmlns:p14="http://schemas.microsoft.com/office/powerpoint/2010/main" val="29944830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65</a:t>
            </a:fld>
            <a:endParaRPr lang="en-US" dirty="0"/>
          </a:p>
        </p:txBody>
      </p:sp>
      <p:sp>
        <p:nvSpPr>
          <p:cNvPr id="4" name="TextBox 3"/>
          <p:cNvSpPr txBox="1"/>
          <p:nvPr/>
        </p:nvSpPr>
        <p:spPr>
          <a:xfrm>
            <a:off x="354563" y="335845"/>
            <a:ext cx="7809723" cy="6217087"/>
          </a:xfrm>
          <a:prstGeom prst="rect">
            <a:avLst/>
          </a:prstGeom>
          <a:noFill/>
        </p:spPr>
        <p:txBody>
          <a:bodyPr wrap="square" rtlCol="0">
            <a:spAutoFit/>
          </a:bodyPr>
          <a:lstStyle/>
          <a:p>
            <a:r>
              <a:rPr lang="el-GR" sz="2000" dirty="0">
                <a:solidFill>
                  <a:schemeClr val="accent6">
                    <a:lumMod val="75000"/>
                  </a:schemeClr>
                </a:solidFill>
              </a:rPr>
              <a:t>Παράδειγμα</a:t>
            </a:r>
          </a:p>
          <a:p>
            <a:r>
              <a:rPr lang="en-US" dirty="0"/>
              <a:t>Consider a database to store information for a social networking website. The database </a:t>
            </a:r>
            <a:r>
              <a:rPr lang="en-GB" dirty="0"/>
              <a:t>has the following properties:</a:t>
            </a:r>
          </a:p>
          <a:p>
            <a:pPr marL="285750" indent="-285750">
              <a:buFont typeface="Wingdings" panose="05000000000000000000" pitchFamily="2" charset="2"/>
              <a:buChar char="§"/>
            </a:pPr>
            <a:r>
              <a:rPr lang="en-US" dirty="0"/>
              <a:t>Every </a:t>
            </a:r>
            <a:r>
              <a:rPr lang="en-US" dirty="0">
                <a:solidFill>
                  <a:schemeClr val="accent6">
                    <a:lumMod val="75000"/>
                  </a:schemeClr>
                </a:solidFill>
              </a:rPr>
              <a:t>user</a:t>
            </a:r>
            <a:r>
              <a:rPr lang="en-US" dirty="0"/>
              <a:t> has a unique user ID (integer) along with a full name, age and phone </a:t>
            </a:r>
            <a:r>
              <a:rPr lang="en-GB" dirty="0"/>
              <a:t>number.</a:t>
            </a:r>
          </a:p>
          <a:p>
            <a:pPr marL="285750" indent="-285750">
              <a:buFont typeface="Wingdings" panose="05000000000000000000" pitchFamily="2" charset="2"/>
              <a:buChar char="§"/>
            </a:pPr>
            <a:r>
              <a:rPr lang="en-US" dirty="0"/>
              <a:t> Every </a:t>
            </a:r>
            <a:r>
              <a:rPr lang="en-US" dirty="0">
                <a:solidFill>
                  <a:schemeClr val="accent6">
                    <a:lumMod val="75000"/>
                  </a:schemeClr>
                </a:solidFill>
              </a:rPr>
              <a:t>group</a:t>
            </a:r>
            <a:r>
              <a:rPr lang="en-US" dirty="0"/>
              <a:t> has a unique group ID (integer) and a name. Every group must have at least one user that serves as </a:t>
            </a:r>
            <a:r>
              <a:rPr lang="en-US" dirty="0">
                <a:solidFill>
                  <a:schemeClr val="accent6">
                    <a:lumMod val="75000"/>
                  </a:schemeClr>
                </a:solidFill>
              </a:rPr>
              <a:t>moderator</a:t>
            </a:r>
            <a:r>
              <a:rPr lang="en-US" dirty="0"/>
              <a:t> of the group.</a:t>
            </a:r>
          </a:p>
          <a:p>
            <a:pPr marL="285750" indent="-285750">
              <a:buFont typeface="Wingdings" panose="05000000000000000000" pitchFamily="2" charset="2"/>
              <a:buChar char="§"/>
            </a:pPr>
            <a:r>
              <a:rPr lang="en-US" dirty="0"/>
              <a:t> A user may be a </a:t>
            </a:r>
            <a:r>
              <a:rPr lang="en-US" dirty="0">
                <a:solidFill>
                  <a:schemeClr val="accent6">
                    <a:lumMod val="75000"/>
                  </a:schemeClr>
                </a:solidFill>
              </a:rPr>
              <a:t>member</a:t>
            </a:r>
            <a:r>
              <a:rPr lang="en-US" dirty="0"/>
              <a:t> of zero or more groups; groups may contain zero or more members (and one or more moderators).</a:t>
            </a:r>
          </a:p>
          <a:p>
            <a:pPr marL="285750" indent="-285750">
              <a:buFont typeface="Wingdings" panose="05000000000000000000" pitchFamily="2" charset="2"/>
              <a:buChar char="§"/>
            </a:pPr>
            <a:r>
              <a:rPr lang="en-US" dirty="0"/>
              <a:t> Users are allowed to create zero or more </a:t>
            </a:r>
            <a:r>
              <a:rPr lang="en-US" dirty="0">
                <a:solidFill>
                  <a:schemeClr val="accent6">
                    <a:lumMod val="75000"/>
                  </a:schemeClr>
                </a:solidFill>
              </a:rPr>
              <a:t>albums</a:t>
            </a:r>
            <a:r>
              <a:rPr lang="en-US" dirty="0"/>
              <a:t>. An album has a unique album ID (integer), a creation date, and a name. An album is </a:t>
            </a:r>
            <a:r>
              <a:rPr lang="en-US" dirty="0">
                <a:solidFill>
                  <a:schemeClr val="accent6">
                    <a:lumMod val="75000"/>
                  </a:schemeClr>
                </a:solidFill>
              </a:rPr>
              <a:t>owned</a:t>
            </a:r>
            <a:r>
              <a:rPr lang="en-US" dirty="0"/>
              <a:t> by exactly one user: the user that created it.</a:t>
            </a:r>
          </a:p>
          <a:p>
            <a:pPr marL="285750" indent="-285750">
              <a:buFont typeface="Wingdings" panose="05000000000000000000" pitchFamily="2" charset="2"/>
              <a:buChar char="§"/>
            </a:pPr>
            <a:r>
              <a:rPr lang="en-US" dirty="0"/>
              <a:t> An album can </a:t>
            </a:r>
            <a:r>
              <a:rPr lang="en-US" dirty="0">
                <a:solidFill>
                  <a:schemeClr val="accent6">
                    <a:lumMod val="75000"/>
                  </a:schemeClr>
                </a:solidFill>
              </a:rPr>
              <a:t>contain</a:t>
            </a:r>
            <a:r>
              <a:rPr lang="en-US" dirty="0"/>
              <a:t> zero or more </a:t>
            </a:r>
            <a:r>
              <a:rPr lang="en-US" dirty="0">
                <a:solidFill>
                  <a:schemeClr val="accent6">
                    <a:lumMod val="75000"/>
                  </a:schemeClr>
                </a:solidFill>
              </a:rPr>
              <a:t>media files</a:t>
            </a:r>
            <a:r>
              <a:rPr lang="en-US" dirty="0"/>
              <a:t>. For every media file, we record its unique URL , the date the file was added to the album, and a caption (if one </a:t>
            </a:r>
            <a:r>
              <a:rPr lang="en-GB" dirty="0"/>
              <a:t>exists).</a:t>
            </a:r>
          </a:p>
          <a:p>
            <a:pPr marL="285750" indent="-285750">
              <a:buFont typeface="Wingdings" panose="05000000000000000000" pitchFamily="2" charset="2"/>
              <a:buChar char="§"/>
            </a:pPr>
            <a:r>
              <a:rPr lang="en-US" dirty="0"/>
              <a:t> Users can zero or more </a:t>
            </a:r>
            <a:r>
              <a:rPr lang="en-US" dirty="0">
                <a:solidFill>
                  <a:schemeClr val="accent6">
                    <a:lumMod val="75000"/>
                  </a:schemeClr>
                </a:solidFill>
              </a:rPr>
              <a:t>photos</a:t>
            </a:r>
            <a:r>
              <a:rPr lang="en-US" dirty="0"/>
              <a:t> to albums. Photos are a type of media file, but we also track the encoding (e.g., JPEG, PNG, etc.) and the size of the photo (in </a:t>
            </a:r>
            <a:r>
              <a:rPr lang="en-GB" dirty="0"/>
              <a:t>bytes).</a:t>
            </a:r>
          </a:p>
          <a:p>
            <a:pPr marL="285750" indent="-285750">
              <a:buFont typeface="Wingdings" panose="05000000000000000000" pitchFamily="2" charset="2"/>
              <a:buChar char="§"/>
            </a:pPr>
            <a:r>
              <a:rPr lang="en-US" dirty="0"/>
              <a:t> Users may add zero or more </a:t>
            </a:r>
            <a:r>
              <a:rPr lang="en-US" dirty="0">
                <a:solidFill>
                  <a:schemeClr val="accent6">
                    <a:lumMod val="75000"/>
                  </a:schemeClr>
                </a:solidFill>
              </a:rPr>
              <a:t>videos</a:t>
            </a:r>
            <a:r>
              <a:rPr lang="en-US" dirty="0"/>
              <a:t> to albums. Videos are a type of media file, and we track the codec used to encode the video (e.g., MPEG-4), the length of the video (in seconds), and the video's bitrate.</a:t>
            </a:r>
          </a:p>
          <a:p>
            <a:pPr marL="285750" indent="-285750">
              <a:buFont typeface="Wingdings" panose="05000000000000000000" pitchFamily="2" charset="2"/>
              <a:buChar char="§"/>
            </a:pPr>
            <a:r>
              <a:rPr lang="en-US" dirty="0"/>
              <a:t> A media file may belong to at most one album.</a:t>
            </a:r>
            <a:endParaRPr lang="el-GR" dirty="0"/>
          </a:p>
        </p:txBody>
      </p:sp>
    </p:spTree>
    <p:extLst>
      <p:ext uri="{BB962C8B-B14F-4D97-AF65-F5344CB8AC3E}">
        <p14:creationId xmlns:p14="http://schemas.microsoft.com/office/powerpoint/2010/main" val="289385887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Footer Placeholder 3"/>
          <p:cNvSpPr>
            <a:spLocks noGrp="1"/>
          </p:cNvSpPr>
          <p:nvPr>
            <p:ph type="ftr" sz="quarter" idx="11"/>
          </p:nvPr>
        </p:nvSpPr>
        <p:spPr>
          <a:noFill/>
        </p:spPr>
        <p:txBody>
          <a:bodyPr/>
          <a:lstStyle/>
          <a:p>
            <a:r>
              <a:rPr lang="el-GR" altLang="en-US" dirty="0" err="1"/>
              <a:t>Ευαγγε</a:t>
            </a:r>
            <a:r>
              <a:rPr lang="en-US" altLang="en-US" dirty="0"/>
              <a:t>λ</a:t>
            </a:r>
            <a:r>
              <a:rPr lang="el-GR" altLang="en-US" dirty="0"/>
              <a:t>ία </a:t>
            </a:r>
            <a:r>
              <a:rPr lang="el-GR" altLang="en-US" dirty="0" err="1"/>
              <a:t>Πιτουρά</a:t>
            </a:r>
            <a:endParaRPr lang="el-GR" altLang="en-US" dirty="0"/>
          </a:p>
        </p:txBody>
      </p:sp>
      <p:sp>
        <p:nvSpPr>
          <p:cNvPr id="47108" name="Slide Number Placeholder 4"/>
          <p:cNvSpPr>
            <a:spLocks noGrp="1"/>
          </p:cNvSpPr>
          <p:nvPr>
            <p:ph type="sldNum" sz="quarter" idx="12"/>
          </p:nvPr>
        </p:nvSpPr>
        <p:spPr>
          <a:noFill/>
        </p:spPr>
        <p:txBody>
          <a:bodyPr/>
          <a:lstStyle/>
          <a:p>
            <a:fld id="{1B8ABBF1-DDB9-430D-8A71-9D6CF5F7C5D7}" type="slidenum">
              <a:rPr lang="el-GR" altLang="en-US" smtClean="0"/>
              <a:pPr/>
              <a:t>66</a:t>
            </a:fld>
            <a:endParaRPr lang="el-GR" altLang="en-US"/>
          </a:p>
        </p:txBody>
      </p:sp>
      <p:sp>
        <p:nvSpPr>
          <p:cNvPr id="48134" name="Text Box 3"/>
          <p:cNvSpPr txBox="1">
            <a:spLocks noChangeArrowheads="1"/>
          </p:cNvSpPr>
          <p:nvPr/>
        </p:nvSpPr>
        <p:spPr bwMode="auto">
          <a:xfrm>
            <a:off x="545733" y="897060"/>
            <a:ext cx="8019929" cy="5262979"/>
          </a:xfrm>
          <a:prstGeom prst="rect">
            <a:avLst/>
          </a:prstGeom>
          <a:noFill/>
          <a:ln w="9525">
            <a:noFill/>
            <a:miter lim="800000"/>
            <a:headEnd/>
            <a:tailEnd/>
          </a:ln>
        </p:spPr>
        <p:txBody>
          <a:bodyPr wrap="square">
            <a:spAutoFit/>
          </a:bodyPr>
          <a:lstStyle/>
          <a:p>
            <a:pPr eaLnBrk="0" hangingPunct="0"/>
            <a:r>
              <a:rPr lang="en-US" sz="1400" b="1" dirty="0">
                <a:latin typeface="Calibri" pitchFamily="34" charset="0"/>
                <a:ea typeface="Calibri" pitchFamily="34" charset="0"/>
                <a:cs typeface="Calibri" pitchFamily="34" charset="0"/>
              </a:rPr>
              <a:t>CREATE DATABASE movie-database;</a:t>
            </a:r>
          </a:p>
          <a:p>
            <a:pPr eaLnBrk="0" hangingPunct="0"/>
            <a:r>
              <a:rPr lang="en-US" sz="1400" b="1" dirty="0">
                <a:latin typeface="Calibri" pitchFamily="34" charset="0"/>
                <a:ea typeface="Calibri" pitchFamily="34" charset="0"/>
                <a:cs typeface="Calibri" pitchFamily="34" charset="0"/>
              </a:rPr>
              <a:t>USE DATABASE movie-database;</a:t>
            </a:r>
          </a:p>
          <a:p>
            <a:pPr eaLnBrk="0" hangingPunct="0"/>
            <a:endParaRPr lang="en-US" sz="1400" b="1" dirty="0">
              <a:latin typeface="Calibri" pitchFamily="34" charset="0"/>
              <a:ea typeface="Calibri" pitchFamily="34" charset="0"/>
              <a:cs typeface="Calibri" pitchFamily="34" charset="0"/>
            </a:endParaRPr>
          </a:p>
          <a:p>
            <a:pPr eaLnBrk="0" hangingPunct="0"/>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Ταινία</a:t>
            </a:r>
          </a:p>
          <a:p>
            <a:pPr eaLnBrk="0" hangingPunct="0"/>
            <a:r>
              <a:rPr lang="el-GR" sz="1400" dirty="0">
                <a:latin typeface="Calibri" pitchFamily="34" charset="0"/>
                <a:ea typeface="Calibri" pitchFamily="34" charset="0"/>
                <a:cs typeface="Calibri" pitchFamily="34" charset="0"/>
              </a:rPr>
              <a:t>	(Τίτλος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a:t>
            </a:r>
            <a:r>
              <a:rPr lang="el-GR" sz="1400" dirty="0">
                <a:latin typeface="Calibri" pitchFamily="34" charset="0"/>
                <a:ea typeface="Calibri" pitchFamily="34" charset="0"/>
                <a:cs typeface="Calibri" pitchFamily="34" charset="0"/>
              </a:rPr>
              <a:t>(20),</a:t>
            </a:r>
          </a:p>
          <a:p>
            <a:pPr eaLnBrk="0" hangingPunct="0"/>
            <a:r>
              <a:rPr lang="el-GR" sz="1400" dirty="0">
                <a:latin typeface="Calibri" pitchFamily="34" charset="0"/>
                <a:ea typeface="Calibri" pitchFamily="34" charset="0"/>
                <a:cs typeface="Calibri" pitchFamily="34" charset="0"/>
              </a:rPr>
              <a:t>             Έτος </a:t>
            </a:r>
            <a:r>
              <a:rPr lang="en-US" sz="1400" b="1" dirty="0" err="1">
                <a:latin typeface="Calibri" pitchFamily="34" charset="0"/>
                <a:ea typeface="Calibri" pitchFamily="34" charset="0"/>
                <a:cs typeface="Calibri" pitchFamily="34" charset="0"/>
              </a:rPr>
              <a:t>int</a:t>
            </a:r>
            <a:r>
              <a:rPr lang="el-GR" sz="1400" dirty="0">
                <a:latin typeface="Calibri" pitchFamily="34" charset="0"/>
                <a:ea typeface="Calibri" pitchFamily="34" charset="0"/>
                <a:cs typeface="Calibri" pitchFamily="34" charset="0"/>
              </a:rPr>
              <a:t>, </a:t>
            </a:r>
          </a:p>
          <a:p>
            <a:pPr eaLnBrk="0" hangingPunct="0"/>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Διάρκεια </a:t>
            </a:r>
            <a:r>
              <a:rPr lang="en-US" sz="1400" b="1" dirty="0" err="1">
                <a:latin typeface="Calibri" pitchFamily="34" charset="0"/>
                <a:ea typeface="Calibri" pitchFamily="34" charset="0"/>
                <a:cs typeface="Calibri" pitchFamily="34" charset="0"/>
              </a:rPr>
              <a:t>int</a:t>
            </a:r>
            <a:r>
              <a:rPr lang="el-GR" sz="1400" dirty="0">
                <a:latin typeface="Calibri" pitchFamily="34" charset="0"/>
                <a:ea typeface="Calibri" pitchFamily="34" charset="0"/>
                <a:cs typeface="Calibri" pitchFamily="34" charset="0"/>
              </a:rPr>
              <a:t>,</a:t>
            </a:r>
            <a:endParaRPr lang="en-US" sz="1400" dirty="0">
              <a:latin typeface="Calibri" pitchFamily="34" charset="0"/>
              <a:ea typeface="Calibri" pitchFamily="34" charset="0"/>
              <a:cs typeface="Calibri" pitchFamily="34" charset="0"/>
            </a:endParaRPr>
          </a:p>
          <a:p>
            <a:pPr eaLnBrk="0" hangingPunct="0"/>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Τύπος </a:t>
            </a:r>
            <a:r>
              <a:rPr lang="en-US" sz="1400" b="1" dirty="0" err="1">
                <a:latin typeface="Calibri" pitchFamily="34" charset="0"/>
                <a:ea typeface="Calibri" pitchFamily="34" charset="0"/>
                <a:cs typeface="Calibri" pitchFamily="34" charset="0"/>
              </a:rPr>
              <a:t>varchar</a:t>
            </a:r>
            <a:r>
              <a:rPr lang="en-US" sz="1400" b="1" dirty="0">
                <a:latin typeface="Calibri" pitchFamily="34" charset="0"/>
                <a:ea typeface="Calibri" pitchFamily="34" charset="0"/>
                <a:cs typeface="Calibri" pitchFamily="34" charset="0"/>
              </a:rPr>
              <a:t>(20)</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dirty="0">
                <a:latin typeface="Calibri" pitchFamily="34" charset="0"/>
                <a:ea typeface="Calibri" pitchFamily="34" charset="0"/>
                <a:cs typeface="Calibri" pitchFamily="34" charset="0"/>
              </a:rPr>
              <a:t> (Τίτλος, Έτος))</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a:p>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Ηθοποιός</a:t>
            </a:r>
          </a:p>
          <a:p>
            <a:r>
              <a:rPr lang="el-GR" sz="1400" dirty="0">
                <a:latin typeface="Calibri" pitchFamily="34" charset="0"/>
                <a:ea typeface="Calibri" pitchFamily="34" charset="0"/>
                <a:cs typeface="Calibri" pitchFamily="34" charset="0"/>
              </a:rPr>
              <a:t>	(Όνομα </a:t>
            </a:r>
            <a:r>
              <a:rPr lang="en-US" sz="1400" b="1" dirty="0" err="1">
                <a:latin typeface="Calibri" pitchFamily="34" charset="0"/>
                <a:ea typeface="Calibri" pitchFamily="34" charset="0"/>
                <a:cs typeface="Calibri" pitchFamily="34" charset="0"/>
              </a:rPr>
              <a:t>var</a:t>
            </a:r>
            <a:r>
              <a:rPr lang="el-GR" sz="1400" b="1" dirty="0" err="1">
                <a:latin typeface="Calibri" pitchFamily="34" charset="0"/>
                <a:ea typeface="Calibri" pitchFamily="34" charset="0"/>
                <a:cs typeface="Calibri" pitchFamily="34" charset="0"/>
              </a:rPr>
              <a:t>char</a:t>
            </a:r>
            <a:r>
              <a:rPr lang="el-GR" sz="1400" b="1" dirty="0">
                <a:latin typeface="Calibri" pitchFamily="34" charset="0"/>
                <a:ea typeface="Calibri" pitchFamily="34" charset="0"/>
                <a:cs typeface="Calibri" pitchFamily="34" charset="0"/>
              </a:rPr>
              <a:t>(</a:t>
            </a:r>
            <a:r>
              <a:rPr lang="en-US" sz="1400" b="1" dirty="0">
                <a:latin typeface="Calibri" pitchFamily="34" charset="0"/>
                <a:ea typeface="Calibri" pitchFamily="34" charset="0"/>
                <a:cs typeface="Calibri" pitchFamily="34" charset="0"/>
              </a:rPr>
              <a:t>2</a:t>
            </a:r>
            <a:r>
              <a:rPr lang="el-GR" sz="1400" b="1" dirty="0">
                <a:latin typeface="Calibri" pitchFamily="34" charset="0"/>
                <a:ea typeface="Calibri" pitchFamily="34" charset="0"/>
                <a:cs typeface="Calibri" pitchFamily="34" charset="0"/>
              </a:rPr>
              <a:t>0)</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Διεύθυνση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char(15)</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Έτος-Γέννησης</a:t>
            </a:r>
            <a:r>
              <a:rPr lang="el-GR" sz="1400" b="1" dirty="0">
                <a:latin typeface="Calibri" pitchFamily="34" charset="0"/>
                <a:ea typeface="Calibri" pitchFamily="34" charset="0"/>
                <a:cs typeface="Calibri" pitchFamily="34" charset="0"/>
              </a:rPr>
              <a:t> </a:t>
            </a:r>
            <a:r>
              <a:rPr lang="en-US" sz="1400" b="1" dirty="0" err="1">
                <a:latin typeface="Calibri" pitchFamily="34" charset="0"/>
                <a:ea typeface="Calibri" pitchFamily="34" charset="0"/>
                <a:cs typeface="Calibri" pitchFamily="34" charset="0"/>
              </a:rPr>
              <a:t>int</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NOT NULL</a:t>
            </a:r>
            <a:r>
              <a:rPr lang="en-US" sz="1400" dirty="0">
                <a:latin typeface="Calibri" pitchFamily="34" charset="0"/>
                <a:ea typeface="Calibri" pitchFamily="34" charset="0"/>
                <a:cs typeface="Calibri" pitchFamily="34" charset="0"/>
              </a:rPr>
              <a:t>,</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b="1"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(Όνομα),</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check</a:t>
            </a:r>
            <a:r>
              <a:rPr lang="el-GR" sz="1400" dirty="0">
                <a:latin typeface="Calibri" pitchFamily="34" charset="0"/>
                <a:ea typeface="Calibri" pitchFamily="34" charset="0"/>
                <a:cs typeface="Calibri" pitchFamily="34" charset="0"/>
              </a:rPr>
              <a:t> (Έτος-Γέννησης &gt;= 1</a:t>
            </a:r>
            <a:r>
              <a:rPr lang="en-US" sz="1400" dirty="0">
                <a:latin typeface="Calibri" pitchFamily="34" charset="0"/>
                <a:ea typeface="Calibri" pitchFamily="34" charset="0"/>
                <a:cs typeface="Calibri" pitchFamily="34" charset="0"/>
              </a:rPr>
              <a:t>8</a:t>
            </a:r>
            <a:r>
              <a:rPr lang="el-GR" sz="1400" dirty="0">
                <a:latin typeface="Calibri" pitchFamily="34" charset="0"/>
                <a:ea typeface="Calibri" pitchFamily="34" charset="0"/>
                <a:cs typeface="Calibri" pitchFamily="34" charset="0"/>
              </a:rPr>
              <a:t>00))</a:t>
            </a:r>
            <a:r>
              <a:rPr lang="en-US" sz="1400" dirty="0">
                <a:latin typeface="Calibri" pitchFamily="34" charset="0"/>
                <a:ea typeface="Calibri" pitchFamily="34" charset="0"/>
                <a:cs typeface="Calibri" pitchFamily="34" charset="0"/>
              </a:rPr>
              <a:t>;</a:t>
            </a:r>
          </a:p>
          <a:p>
            <a:r>
              <a:rPr lang="en-US" sz="1400" b="1" dirty="0">
                <a:latin typeface="Calibri" pitchFamily="34" charset="0"/>
                <a:ea typeface="Calibri" pitchFamily="34" charset="0"/>
                <a:cs typeface="Calibri" pitchFamily="34" charset="0"/>
              </a:rPr>
              <a:t>CREATE TABLE</a:t>
            </a:r>
            <a:r>
              <a:rPr lang="el-GR" sz="1400" dirty="0">
                <a:latin typeface="Calibri" pitchFamily="34" charset="0"/>
                <a:ea typeface="Calibri" pitchFamily="34" charset="0"/>
                <a:cs typeface="Calibri" pitchFamily="34" charset="0"/>
              </a:rPr>
              <a:t> Παίζει</a:t>
            </a:r>
          </a:p>
          <a:p>
            <a:r>
              <a:rPr lang="el-GR" sz="1400" dirty="0">
                <a:latin typeface="Calibri" pitchFamily="34" charset="0"/>
                <a:ea typeface="Calibri" pitchFamily="34" charset="0"/>
                <a:cs typeface="Calibri" pitchFamily="34" charset="0"/>
              </a:rPr>
              <a:t>	(Όνομα </a:t>
            </a:r>
            <a:r>
              <a:rPr lang="en-US" sz="1400" b="1" dirty="0" err="1">
                <a:latin typeface="Calibri" pitchFamily="34" charset="0"/>
                <a:ea typeface="Calibri" pitchFamily="34" charset="0"/>
                <a:cs typeface="Calibri" pitchFamily="34" charset="0"/>
              </a:rPr>
              <a:t>var</a:t>
            </a:r>
            <a:r>
              <a:rPr lang="el-GR" sz="1400" b="1" dirty="0" err="1">
                <a:latin typeface="Calibri" pitchFamily="34" charset="0"/>
                <a:ea typeface="Calibri" pitchFamily="34" charset="0"/>
                <a:cs typeface="Calibri" pitchFamily="34" charset="0"/>
              </a:rPr>
              <a:t>char</a:t>
            </a:r>
            <a:r>
              <a:rPr lang="el-GR" sz="1400" b="1" dirty="0">
                <a:latin typeface="Calibri" pitchFamily="34" charset="0"/>
                <a:ea typeface="Calibri" pitchFamily="34" charset="0"/>
                <a:cs typeface="Calibri" pitchFamily="34" charset="0"/>
              </a:rPr>
              <a:t>(</a:t>
            </a:r>
            <a:r>
              <a:rPr lang="en-US" sz="1400" b="1" dirty="0">
                <a:latin typeface="Calibri" pitchFamily="34" charset="0"/>
                <a:ea typeface="Calibri" pitchFamily="34" charset="0"/>
                <a:cs typeface="Calibri" pitchFamily="34" charset="0"/>
              </a:rPr>
              <a:t>2</a:t>
            </a:r>
            <a:r>
              <a:rPr lang="el-GR" sz="1400" b="1" dirty="0">
                <a:latin typeface="Calibri" pitchFamily="34" charset="0"/>
                <a:ea typeface="Calibri" pitchFamily="34" charset="0"/>
                <a:cs typeface="Calibri" pitchFamily="34" charset="0"/>
              </a:rPr>
              <a:t>0)</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DEFAULT `John Doe’,</a:t>
            </a:r>
            <a:endParaRPr lang="el-GR" sz="1400" b="1"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Τίτλος </a:t>
            </a:r>
            <a:r>
              <a:rPr lang="en-US" sz="1400" b="1" dirty="0" err="1">
                <a:latin typeface="Calibri" pitchFamily="34" charset="0"/>
                <a:ea typeface="Calibri" pitchFamily="34" charset="0"/>
                <a:cs typeface="Calibri" pitchFamily="34" charset="0"/>
              </a:rPr>
              <a:t>var</a:t>
            </a:r>
            <a:r>
              <a:rPr lang="el-GR" sz="1400" b="1" dirty="0">
                <a:latin typeface="Calibri" pitchFamily="34" charset="0"/>
                <a:ea typeface="Calibri" pitchFamily="34" charset="0"/>
                <a:cs typeface="Calibri" pitchFamily="34" charset="0"/>
              </a:rPr>
              <a:t>char(20)</a:t>
            </a:r>
            <a:r>
              <a:rPr lang="el-GR" sz="1400" dirty="0">
                <a:latin typeface="Calibri" pitchFamily="34" charset="0"/>
                <a:ea typeface="Calibri" pitchFamily="34" charset="0"/>
                <a:cs typeface="Calibri" pitchFamily="34" charset="0"/>
              </a:rPr>
              <a:t>, </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Έτος</a:t>
            </a:r>
            <a:r>
              <a:rPr lang="el-GR" sz="1400" b="1" dirty="0">
                <a:latin typeface="Calibri" pitchFamily="34" charset="0"/>
                <a:ea typeface="Calibri" pitchFamily="34" charset="0"/>
                <a:cs typeface="Calibri" pitchFamily="34" charset="0"/>
              </a:rPr>
              <a:t> </a:t>
            </a:r>
            <a:r>
              <a:rPr lang="en-US" sz="1400" b="1" dirty="0" err="1">
                <a:latin typeface="Calibri" pitchFamily="34" charset="0"/>
                <a:ea typeface="Calibri" pitchFamily="34" charset="0"/>
                <a:cs typeface="Calibri" pitchFamily="34" charset="0"/>
              </a:rPr>
              <a:t>int</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primary</a:t>
            </a:r>
            <a:r>
              <a:rPr lang="el-GR" sz="1400" b="1" dirty="0">
                <a:latin typeface="Calibri" pitchFamily="34" charset="0"/>
                <a:ea typeface="Calibri" pitchFamily="34" charset="0"/>
                <a:cs typeface="Calibri" pitchFamily="34" charset="0"/>
              </a:rPr>
              <a:t> </a:t>
            </a:r>
            <a:r>
              <a:rPr lang="el-GR" sz="1400" b="1" dirty="0" err="1">
                <a:latin typeface="Calibri" pitchFamily="34" charset="0"/>
                <a:ea typeface="Calibri" pitchFamily="34" charset="0"/>
                <a:cs typeface="Calibri" pitchFamily="34" charset="0"/>
              </a:rPr>
              <a:t>key</a:t>
            </a:r>
            <a:r>
              <a:rPr lang="el-GR" sz="1400" b="1"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(Όνομα, Τίτλος, Έτος),</a:t>
            </a: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foreign key </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Όνομα</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references</a:t>
            </a:r>
            <a:r>
              <a:rPr lang="en-US" sz="1400" dirty="0">
                <a:latin typeface="Calibri" pitchFamily="34" charset="0"/>
                <a:ea typeface="Calibri" pitchFamily="34" charset="0"/>
                <a:cs typeface="Calibri" pitchFamily="34" charset="0"/>
              </a:rPr>
              <a:t> </a:t>
            </a:r>
            <a:r>
              <a:rPr lang="el-GR" sz="1400" dirty="0">
                <a:latin typeface="Calibri" pitchFamily="34" charset="0"/>
                <a:ea typeface="Calibri" pitchFamily="34" charset="0"/>
                <a:cs typeface="Calibri" pitchFamily="34" charset="0"/>
              </a:rPr>
              <a:t>Ηθοποιός(Όνομα)</a:t>
            </a:r>
            <a:endParaRPr lang="en-US" sz="1400" dirty="0">
              <a:latin typeface="Calibri" pitchFamily="34" charset="0"/>
              <a:ea typeface="Calibri" pitchFamily="34" charset="0"/>
              <a:cs typeface="Calibri" pitchFamily="34" charset="0"/>
            </a:endParaRPr>
          </a:p>
          <a:p>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on update cascade</a:t>
            </a:r>
            <a:endParaRPr lang="el-GR" sz="1400" b="1" dirty="0">
              <a:latin typeface="Calibri" pitchFamily="34" charset="0"/>
              <a:ea typeface="Calibri" pitchFamily="34" charset="0"/>
              <a:cs typeface="Calibri" pitchFamily="34" charset="0"/>
            </a:endParaRPr>
          </a:p>
          <a:p>
            <a:r>
              <a:rPr lang="el-GR" sz="1400" b="1"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on delete set default,</a:t>
            </a:r>
            <a:endParaRPr lang="el-GR" sz="1400" b="1" dirty="0">
              <a:latin typeface="Calibri" pitchFamily="34" charset="0"/>
              <a:ea typeface="Calibri" pitchFamily="34" charset="0"/>
              <a:cs typeface="Calibri" pitchFamily="34" charset="0"/>
            </a:endParaRPr>
          </a:p>
          <a:p>
            <a:r>
              <a:rPr lang="el-GR" sz="1400" dirty="0">
                <a:latin typeface="Calibri" pitchFamily="34" charset="0"/>
                <a:ea typeface="Calibri" pitchFamily="34" charset="0"/>
                <a:cs typeface="Calibri" pitchFamily="34" charset="0"/>
              </a:rPr>
              <a:t>	</a:t>
            </a:r>
            <a:r>
              <a:rPr lang="en-US"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foreign key </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Τίτλος, Έτος</a:t>
            </a:r>
            <a:r>
              <a:rPr lang="en-US" sz="1400" dirty="0">
                <a:latin typeface="Calibri" pitchFamily="34" charset="0"/>
                <a:ea typeface="Calibri" pitchFamily="34" charset="0"/>
                <a:cs typeface="Calibri" pitchFamily="34" charset="0"/>
              </a:rPr>
              <a:t>)</a:t>
            </a:r>
            <a:r>
              <a:rPr lang="el-GR" sz="1400" dirty="0">
                <a:latin typeface="Calibri" pitchFamily="34" charset="0"/>
                <a:ea typeface="Calibri" pitchFamily="34" charset="0"/>
                <a:cs typeface="Calibri" pitchFamily="34" charset="0"/>
              </a:rPr>
              <a:t> </a:t>
            </a:r>
            <a:r>
              <a:rPr lang="en-US" sz="1400" b="1" dirty="0">
                <a:latin typeface="Calibri" pitchFamily="34" charset="0"/>
                <a:ea typeface="Calibri" pitchFamily="34" charset="0"/>
                <a:cs typeface="Calibri" pitchFamily="34" charset="0"/>
              </a:rPr>
              <a:t>references</a:t>
            </a:r>
            <a:r>
              <a:rPr lang="en-US" sz="1400" dirty="0">
                <a:latin typeface="Calibri" pitchFamily="34" charset="0"/>
                <a:ea typeface="Calibri" pitchFamily="34" charset="0"/>
                <a:cs typeface="Calibri" pitchFamily="34" charset="0"/>
              </a:rPr>
              <a:t> </a:t>
            </a:r>
            <a:r>
              <a:rPr lang="el-GR" sz="1400" dirty="0" err="1">
                <a:latin typeface="Calibri" pitchFamily="34" charset="0"/>
                <a:ea typeface="Calibri" pitchFamily="34" charset="0"/>
                <a:cs typeface="Calibri" pitchFamily="34" charset="0"/>
              </a:rPr>
              <a:t>Ταινία(Τίτλος</a:t>
            </a:r>
            <a:r>
              <a:rPr lang="el-GR" sz="1400" dirty="0">
                <a:latin typeface="Calibri" pitchFamily="34" charset="0"/>
                <a:ea typeface="Calibri" pitchFamily="34" charset="0"/>
                <a:cs typeface="Calibri" pitchFamily="34" charset="0"/>
              </a:rPr>
              <a:t>, Έτος)</a:t>
            </a:r>
            <a:r>
              <a:rPr lang="en-US" sz="1400" dirty="0">
                <a:latin typeface="Calibri" pitchFamily="34" charset="0"/>
                <a:ea typeface="Calibri" pitchFamily="34" charset="0"/>
                <a:cs typeface="Calibri" pitchFamily="34" charset="0"/>
              </a:rPr>
              <a:t>;</a:t>
            </a:r>
            <a:endParaRPr lang="el-GR" sz="1400" dirty="0">
              <a:latin typeface="Calibri" pitchFamily="34" charset="0"/>
              <a:ea typeface="Calibri" pitchFamily="34" charset="0"/>
              <a:cs typeface="Calibri" pitchFamily="34" charset="0"/>
            </a:endParaRPr>
          </a:p>
        </p:txBody>
      </p:sp>
      <p:sp>
        <p:nvSpPr>
          <p:cNvPr id="7" name="Title 1"/>
          <p:cNvSpPr txBox="1">
            <a:spLocks/>
          </p:cNvSpPr>
          <p:nvPr/>
        </p:nvSpPr>
        <p:spPr>
          <a:xfrm>
            <a:off x="457200" y="0"/>
            <a:ext cx="8229600" cy="719625"/>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Ορισμοί Σχήματος</a:t>
            </a:r>
            <a:endParaRPr lang="en-US" sz="3600"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8196" name="Slide Number Placeholder 4"/>
          <p:cNvSpPr>
            <a:spLocks noGrp="1"/>
          </p:cNvSpPr>
          <p:nvPr>
            <p:ph type="sldNum" sz="quarter" idx="12"/>
          </p:nvPr>
        </p:nvSpPr>
        <p:spPr>
          <a:noFill/>
        </p:spPr>
        <p:txBody>
          <a:bodyPr/>
          <a:lstStyle/>
          <a:p>
            <a:fld id="{212FF870-370C-4E07-8719-D231C6A9B005}" type="slidenum">
              <a:rPr lang="el-GR" altLang="en-US" smtClean="0"/>
              <a:pPr/>
              <a:t>7</a:t>
            </a:fld>
            <a:endParaRPr lang="el-GR" altLang="en-US"/>
          </a:p>
        </p:txBody>
      </p:sp>
      <p:sp>
        <p:nvSpPr>
          <p:cNvPr id="8198" name="Text Box 3"/>
          <p:cNvSpPr txBox="1">
            <a:spLocks noChangeArrowheads="1"/>
          </p:cNvSpPr>
          <p:nvPr/>
        </p:nvSpPr>
        <p:spPr bwMode="auto">
          <a:xfrm>
            <a:off x="1419225" y="2270125"/>
            <a:ext cx="1066800"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Ταινία       </a:t>
            </a:r>
          </a:p>
        </p:txBody>
      </p:sp>
      <p:sp>
        <p:nvSpPr>
          <p:cNvPr id="8199" name="Text Box 4"/>
          <p:cNvSpPr txBox="1">
            <a:spLocks noChangeArrowheads="1"/>
          </p:cNvSpPr>
          <p:nvPr/>
        </p:nvSpPr>
        <p:spPr bwMode="auto">
          <a:xfrm>
            <a:off x="2667000" y="22701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latin typeface="Times New Roman" pitchFamily="18" charset="0"/>
              </a:rPr>
              <a:t>Τίτλος</a:t>
            </a:r>
            <a:r>
              <a:rPr lang="el-GR" sz="2000" dirty="0">
                <a:latin typeface="Times New Roman" pitchFamily="18" charset="0"/>
              </a:rPr>
              <a:t>   </a:t>
            </a:r>
            <a:r>
              <a:rPr lang="el-GR" sz="2000" u="sng" dirty="0">
                <a:latin typeface="Times New Roman" pitchFamily="18" charset="0"/>
              </a:rPr>
              <a:t>Έτος</a:t>
            </a:r>
            <a:r>
              <a:rPr lang="el-GR" sz="2000" dirty="0">
                <a:latin typeface="Times New Roman" pitchFamily="18" charset="0"/>
              </a:rPr>
              <a:t>     Διάρκεια   Τύπος</a:t>
            </a:r>
          </a:p>
        </p:txBody>
      </p:sp>
      <p:sp>
        <p:nvSpPr>
          <p:cNvPr id="8200" name="Rectangle 5"/>
          <p:cNvSpPr>
            <a:spLocks noChangeArrowheads="1"/>
          </p:cNvSpPr>
          <p:nvPr/>
        </p:nvSpPr>
        <p:spPr bwMode="auto">
          <a:xfrm>
            <a:off x="2667000" y="2270125"/>
            <a:ext cx="3810000" cy="457200"/>
          </a:xfrm>
          <a:prstGeom prst="rect">
            <a:avLst/>
          </a:prstGeom>
          <a:noFill/>
          <a:ln w="9525">
            <a:solidFill>
              <a:schemeClr val="tx1"/>
            </a:solidFill>
            <a:miter lim="800000"/>
            <a:headEnd/>
            <a:tailEnd/>
          </a:ln>
        </p:spPr>
        <p:txBody>
          <a:bodyPr wrap="none" anchor="ctr"/>
          <a:lstStyle/>
          <a:p>
            <a:endParaRPr lang="en-US"/>
          </a:p>
        </p:txBody>
      </p:sp>
      <p:sp>
        <p:nvSpPr>
          <p:cNvPr id="8201" name="Line 6"/>
          <p:cNvSpPr>
            <a:spLocks noChangeShapeType="1"/>
          </p:cNvSpPr>
          <p:nvPr/>
        </p:nvSpPr>
        <p:spPr bwMode="auto">
          <a:xfrm>
            <a:off x="3505200" y="2270125"/>
            <a:ext cx="0" cy="457200"/>
          </a:xfrm>
          <a:prstGeom prst="line">
            <a:avLst/>
          </a:prstGeom>
          <a:noFill/>
          <a:ln w="9525">
            <a:solidFill>
              <a:schemeClr val="tx1"/>
            </a:solidFill>
            <a:round/>
            <a:headEnd/>
            <a:tailEnd/>
          </a:ln>
        </p:spPr>
        <p:txBody>
          <a:bodyPr wrap="none" anchor="ctr"/>
          <a:lstStyle/>
          <a:p>
            <a:endParaRPr lang="el-GR"/>
          </a:p>
        </p:txBody>
      </p:sp>
      <p:sp>
        <p:nvSpPr>
          <p:cNvPr id="8202" name="Line 7"/>
          <p:cNvSpPr>
            <a:spLocks noChangeShapeType="1"/>
          </p:cNvSpPr>
          <p:nvPr/>
        </p:nvSpPr>
        <p:spPr bwMode="auto">
          <a:xfrm>
            <a:off x="4343400" y="2270125"/>
            <a:ext cx="0" cy="457200"/>
          </a:xfrm>
          <a:prstGeom prst="line">
            <a:avLst/>
          </a:prstGeom>
          <a:noFill/>
          <a:ln w="9525">
            <a:solidFill>
              <a:schemeClr val="tx1"/>
            </a:solidFill>
            <a:round/>
            <a:headEnd/>
            <a:tailEnd/>
          </a:ln>
        </p:spPr>
        <p:txBody>
          <a:bodyPr wrap="none" anchor="ctr"/>
          <a:lstStyle/>
          <a:p>
            <a:endParaRPr lang="el-GR"/>
          </a:p>
        </p:txBody>
      </p:sp>
      <p:sp>
        <p:nvSpPr>
          <p:cNvPr id="8203" name="Line 8"/>
          <p:cNvSpPr>
            <a:spLocks noChangeShapeType="1"/>
          </p:cNvSpPr>
          <p:nvPr/>
        </p:nvSpPr>
        <p:spPr bwMode="auto">
          <a:xfrm>
            <a:off x="5486400" y="2270125"/>
            <a:ext cx="0" cy="457200"/>
          </a:xfrm>
          <a:prstGeom prst="line">
            <a:avLst/>
          </a:prstGeom>
          <a:noFill/>
          <a:ln w="9525">
            <a:solidFill>
              <a:schemeClr val="tx1"/>
            </a:solidFill>
            <a:round/>
            <a:headEnd/>
            <a:tailEnd/>
          </a:ln>
        </p:spPr>
        <p:txBody>
          <a:bodyPr wrap="none" anchor="ctr"/>
          <a:lstStyle/>
          <a:p>
            <a:endParaRPr lang="el-GR"/>
          </a:p>
        </p:txBody>
      </p:sp>
      <p:sp>
        <p:nvSpPr>
          <p:cNvPr id="8204" name="Text Box 9"/>
          <p:cNvSpPr txBox="1">
            <a:spLocks noChangeArrowheads="1"/>
          </p:cNvSpPr>
          <p:nvPr/>
        </p:nvSpPr>
        <p:spPr bwMode="auto">
          <a:xfrm>
            <a:off x="1143000" y="3581400"/>
            <a:ext cx="1371600"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Παίζει</a:t>
            </a:r>
          </a:p>
        </p:txBody>
      </p:sp>
      <p:sp>
        <p:nvSpPr>
          <p:cNvPr id="8205" name="Text Box 10"/>
          <p:cNvSpPr txBox="1">
            <a:spLocks noChangeArrowheads="1"/>
          </p:cNvSpPr>
          <p:nvPr/>
        </p:nvSpPr>
        <p:spPr bwMode="auto">
          <a:xfrm>
            <a:off x="2819400" y="3641725"/>
            <a:ext cx="5181600" cy="396875"/>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Όνομα-Ηθοποιού</a:t>
            </a:r>
            <a:r>
              <a:rPr lang="el-GR" sz="2000">
                <a:latin typeface="Times New Roman" pitchFamily="18" charset="0"/>
              </a:rPr>
              <a:t>    </a:t>
            </a:r>
            <a:r>
              <a:rPr lang="el-GR" sz="2000" u="sng">
                <a:latin typeface="Times New Roman" pitchFamily="18" charset="0"/>
              </a:rPr>
              <a:t>Τίτλος</a:t>
            </a:r>
            <a:r>
              <a:rPr lang="el-GR" sz="2000">
                <a:latin typeface="Times New Roman" pitchFamily="18" charset="0"/>
              </a:rPr>
              <a:t>     </a:t>
            </a:r>
            <a:r>
              <a:rPr lang="el-GR" sz="2000" u="sng">
                <a:latin typeface="Times New Roman" pitchFamily="18" charset="0"/>
              </a:rPr>
              <a:t> Έτος</a:t>
            </a:r>
            <a:endParaRPr lang="el-GR" sz="2000">
              <a:latin typeface="Times New Roman" pitchFamily="18" charset="0"/>
            </a:endParaRPr>
          </a:p>
        </p:txBody>
      </p:sp>
      <p:sp>
        <p:nvSpPr>
          <p:cNvPr id="8206" name="Rectangle 11"/>
          <p:cNvSpPr>
            <a:spLocks noChangeArrowheads="1"/>
          </p:cNvSpPr>
          <p:nvPr/>
        </p:nvSpPr>
        <p:spPr bwMode="auto">
          <a:xfrm>
            <a:off x="2667000" y="3581400"/>
            <a:ext cx="3962400" cy="457200"/>
          </a:xfrm>
          <a:prstGeom prst="rect">
            <a:avLst/>
          </a:prstGeom>
          <a:noFill/>
          <a:ln w="9525">
            <a:solidFill>
              <a:schemeClr val="tx1"/>
            </a:solidFill>
            <a:miter lim="800000"/>
            <a:headEnd/>
            <a:tailEnd/>
          </a:ln>
        </p:spPr>
        <p:txBody>
          <a:bodyPr wrap="none" anchor="ctr"/>
          <a:lstStyle/>
          <a:p>
            <a:endParaRPr lang="en-US"/>
          </a:p>
        </p:txBody>
      </p:sp>
      <p:sp>
        <p:nvSpPr>
          <p:cNvPr id="8207" name="Line 12"/>
          <p:cNvSpPr>
            <a:spLocks noChangeShapeType="1"/>
          </p:cNvSpPr>
          <p:nvPr/>
        </p:nvSpPr>
        <p:spPr bwMode="auto">
          <a:xfrm>
            <a:off x="5867400" y="3581400"/>
            <a:ext cx="0" cy="457200"/>
          </a:xfrm>
          <a:prstGeom prst="line">
            <a:avLst/>
          </a:prstGeom>
          <a:noFill/>
          <a:ln w="9525">
            <a:solidFill>
              <a:schemeClr val="tx1"/>
            </a:solidFill>
            <a:round/>
            <a:headEnd/>
            <a:tailEnd/>
          </a:ln>
        </p:spPr>
        <p:txBody>
          <a:bodyPr wrap="none" anchor="ctr"/>
          <a:lstStyle/>
          <a:p>
            <a:endParaRPr lang="el-GR"/>
          </a:p>
        </p:txBody>
      </p:sp>
      <p:sp>
        <p:nvSpPr>
          <p:cNvPr id="8208" name="Line 13"/>
          <p:cNvSpPr>
            <a:spLocks noChangeShapeType="1"/>
          </p:cNvSpPr>
          <p:nvPr/>
        </p:nvSpPr>
        <p:spPr bwMode="auto">
          <a:xfrm>
            <a:off x="4800600" y="3581400"/>
            <a:ext cx="0" cy="457200"/>
          </a:xfrm>
          <a:prstGeom prst="line">
            <a:avLst/>
          </a:prstGeom>
          <a:noFill/>
          <a:ln w="9525">
            <a:solidFill>
              <a:schemeClr val="tx1"/>
            </a:solidFill>
            <a:round/>
            <a:headEnd/>
            <a:tailEnd/>
          </a:ln>
        </p:spPr>
        <p:txBody>
          <a:bodyPr wrap="none" anchor="ctr"/>
          <a:lstStyle/>
          <a:p>
            <a:endParaRPr lang="el-GR"/>
          </a:p>
        </p:txBody>
      </p:sp>
      <p:sp>
        <p:nvSpPr>
          <p:cNvPr id="8209" name="Line 14"/>
          <p:cNvSpPr>
            <a:spLocks noChangeShapeType="1"/>
          </p:cNvSpPr>
          <p:nvPr/>
        </p:nvSpPr>
        <p:spPr bwMode="auto">
          <a:xfrm flipV="1">
            <a:off x="5486400" y="3184525"/>
            <a:ext cx="0" cy="396875"/>
          </a:xfrm>
          <a:prstGeom prst="line">
            <a:avLst/>
          </a:prstGeom>
          <a:noFill/>
          <a:ln w="9525">
            <a:solidFill>
              <a:schemeClr val="tx1"/>
            </a:solidFill>
            <a:round/>
            <a:headEnd/>
            <a:tailEnd/>
          </a:ln>
        </p:spPr>
        <p:txBody>
          <a:bodyPr wrap="none" anchor="ctr"/>
          <a:lstStyle/>
          <a:p>
            <a:endParaRPr lang="el-GR"/>
          </a:p>
        </p:txBody>
      </p:sp>
      <p:sp>
        <p:nvSpPr>
          <p:cNvPr id="8210" name="Line 15"/>
          <p:cNvSpPr>
            <a:spLocks noChangeShapeType="1"/>
          </p:cNvSpPr>
          <p:nvPr/>
        </p:nvSpPr>
        <p:spPr bwMode="auto">
          <a:xfrm flipH="1">
            <a:off x="3276600" y="3184525"/>
            <a:ext cx="2209800" cy="0"/>
          </a:xfrm>
          <a:prstGeom prst="line">
            <a:avLst/>
          </a:prstGeom>
          <a:noFill/>
          <a:ln w="9525">
            <a:solidFill>
              <a:schemeClr val="tx1"/>
            </a:solidFill>
            <a:round/>
            <a:headEnd/>
            <a:tailEnd/>
          </a:ln>
        </p:spPr>
        <p:txBody>
          <a:bodyPr wrap="none" anchor="ctr"/>
          <a:lstStyle/>
          <a:p>
            <a:endParaRPr lang="el-GR"/>
          </a:p>
        </p:txBody>
      </p:sp>
      <p:sp>
        <p:nvSpPr>
          <p:cNvPr id="8211" name="Line 16"/>
          <p:cNvSpPr>
            <a:spLocks noChangeShapeType="1"/>
          </p:cNvSpPr>
          <p:nvPr/>
        </p:nvSpPr>
        <p:spPr bwMode="auto">
          <a:xfrm flipV="1">
            <a:off x="3276600" y="2727325"/>
            <a:ext cx="0" cy="457200"/>
          </a:xfrm>
          <a:prstGeom prst="line">
            <a:avLst/>
          </a:prstGeom>
          <a:noFill/>
          <a:ln w="9525">
            <a:solidFill>
              <a:schemeClr val="tx1"/>
            </a:solidFill>
            <a:round/>
            <a:headEnd/>
            <a:tailEnd type="triangle" w="med" len="med"/>
          </a:ln>
        </p:spPr>
        <p:txBody>
          <a:bodyPr wrap="none" anchor="ctr"/>
          <a:lstStyle/>
          <a:p>
            <a:endParaRPr lang="el-GR"/>
          </a:p>
        </p:txBody>
      </p:sp>
      <p:sp>
        <p:nvSpPr>
          <p:cNvPr id="8212" name="Line 17"/>
          <p:cNvSpPr>
            <a:spLocks noChangeShapeType="1"/>
          </p:cNvSpPr>
          <p:nvPr/>
        </p:nvSpPr>
        <p:spPr bwMode="auto">
          <a:xfrm>
            <a:off x="6165850" y="2911475"/>
            <a:ext cx="0" cy="669925"/>
          </a:xfrm>
          <a:prstGeom prst="line">
            <a:avLst/>
          </a:prstGeom>
          <a:noFill/>
          <a:ln w="9525">
            <a:solidFill>
              <a:schemeClr val="tx1"/>
            </a:solidFill>
            <a:round/>
            <a:headEnd/>
            <a:tailEnd/>
          </a:ln>
        </p:spPr>
        <p:txBody>
          <a:bodyPr wrap="none" anchor="ctr"/>
          <a:lstStyle/>
          <a:p>
            <a:endParaRPr lang="el-GR"/>
          </a:p>
        </p:txBody>
      </p:sp>
      <p:sp>
        <p:nvSpPr>
          <p:cNvPr id="8213" name="Line 18"/>
          <p:cNvSpPr>
            <a:spLocks noChangeShapeType="1"/>
          </p:cNvSpPr>
          <p:nvPr/>
        </p:nvSpPr>
        <p:spPr bwMode="auto">
          <a:xfrm>
            <a:off x="3925888" y="2911475"/>
            <a:ext cx="2239962" cy="0"/>
          </a:xfrm>
          <a:prstGeom prst="line">
            <a:avLst/>
          </a:prstGeom>
          <a:noFill/>
          <a:ln w="9525">
            <a:solidFill>
              <a:schemeClr val="tx1"/>
            </a:solidFill>
            <a:round/>
            <a:headEnd/>
            <a:tailEnd/>
          </a:ln>
        </p:spPr>
        <p:txBody>
          <a:bodyPr wrap="none" anchor="ctr"/>
          <a:lstStyle/>
          <a:p>
            <a:endParaRPr lang="el-GR"/>
          </a:p>
        </p:txBody>
      </p:sp>
      <p:sp>
        <p:nvSpPr>
          <p:cNvPr id="8214" name="Line 19"/>
          <p:cNvSpPr>
            <a:spLocks noChangeShapeType="1"/>
          </p:cNvSpPr>
          <p:nvPr/>
        </p:nvSpPr>
        <p:spPr bwMode="auto">
          <a:xfrm>
            <a:off x="3925888" y="2727325"/>
            <a:ext cx="0" cy="184150"/>
          </a:xfrm>
          <a:prstGeom prst="line">
            <a:avLst/>
          </a:prstGeom>
          <a:noFill/>
          <a:ln w="9525">
            <a:solidFill>
              <a:schemeClr val="tx1"/>
            </a:solidFill>
            <a:round/>
            <a:headEnd type="triangle" w="med" len="med"/>
            <a:tailEnd/>
          </a:ln>
        </p:spPr>
        <p:txBody>
          <a:bodyPr wrap="none" anchor="ctr"/>
          <a:lstStyle/>
          <a:p>
            <a:endParaRPr lang="el-GR"/>
          </a:p>
        </p:txBody>
      </p:sp>
      <p:sp>
        <p:nvSpPr>
          <p:cNvPr id="8215" name="Text Box 20"/>
          <p:cNvSpPr txBox="1">
            <a:spLocks noChangeArrowheads="1"/>
          </p:cNvSpPr>
          <p:nvPr/>
        </p:nvSpPr>
        <p:spPr bwMode="auto">
          <a:xfrm>
            <a:off x="1762125" y="5053013"/>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a:t>
            </a:r>
            <a:endParaRPr lang="el-GR" sz="2000" b="1">
              <a:latin typeface="Times New Roman" pitchFamily="18" charset="0"/>
            </a:endParaRPr>
          </a:p>
        </p:txBody>
      </p:sp>
      <p:sp>
        <p:nvSpPr>
          <p:cNvPr id="8216" name="Rectangle 21"/>
          <p:cNvSpPr>
            <a:spLocks noChangeArrowheads="1"/>
          </p:cNvSpPr>
          <p:nvPr/>
        </p:nvSpPr>
        <p:spPr bwMode="auto">
          <a:xfrm>
            <a:off x="1419225" y="5013325"/>
            <a:ext cx="4808538" cy="436563"/>
          </a:xfrm>
          <a:prstGeom prst="rect">
            <a:avLst/>
          </a:prstGeom>
          <a:noFill/>
          <a:ln w="9525">
            <a:solidFill>
              <a:schemeClr val="tx1"/>
            </a:solidFill>
            <a:miter lim="800000"/>
            <a:headEnd/>
            <a:tailEnd/>
          </a:ln>
        </p:spPr>
        <p:txBody>
          <a:bodyPr wrap="none" anchor="ctr"/>
          <a:lstStyle/>
          <a:p>
            <a:endParaRPr lang="en-US"/>
          </a:p>
        </p:txBody>
      </p:sp>
      <p:sp>
        <p:nvSpPr>
          <p:cNvPr id="8217" name="Line 22"/>
          <p:cNvSpPr>
            <a:spLocks noChangeShapeType="1"/>
          </p:cNvSpPr>
          <p:nvPr/>
        </p:nvSpPr>
        <p:spPr bwMode="auto">
          <a:xfrm>
            <a:off x="2781300" y="5053013"/>
            <a:ext cx="0" cy="396875"/>
          </a:xfrm>
          <a:prstGeom prst="line">
            <a:avLst/>
          </a:prstGeom>
          <a:noFill/>
          <a:ln w="9525">
            <a:solidFill>
              <a:schemeClr val="tx1"/>
            </a:solidFill>
            <a:round/>
            <a:headEnd/>
            <a:tailEnd/>
          </a:ln>
        </p:spPr>
        <p:txBody>
          <a:bodyPr wrap="none" anchor="ctr"/>
          <a:lstStyle/>
          <a:p>
            <a:endParaRPr lang="el-GR"/>
          </a:p>
        </p:txBody>
      </p:sp>
      <p:sp>
        <p:nvSpPr>
          <p:cNvPr id="8218" name="Line 23"/>
          <p:cNvSpPr>
            <a:spLocks noChangeShapeType="1"/>
          </p:cNvSpPr>
          <p:nvPr/>
        </p:nvSpPr>
        <p:spPr bwMode="auto">
          <a:xfrm>
            <a:off x="4152900" y="5053013"/>
            <a:ext cx="0" cy="396875"/>
          </a:xfrm>
          <a:prstGeom prst="line">
            <a:avLst/>
          </a:prstGeom>
          <a:noFill/>
          <a:ln w="9525">
            <a:solidFill>
              <a:schemeClr val="tx1"/>
            </a:solidFill>
            <a:round/>
            <a:headEnd/>
            <a:tailEnd/>
          </a:ln>
        </p:spPr>
        <p:txBody>
          <a:bodyPr wrap="none" anchor="ctr"/>
          <a:lstStyle/>
          <a:p>
            <a:endParaRPr lang="el-GR"/>
          </a:p>
        </p:txBody>
      </p:sp>
      <p:sp>
        <p:nvSpPr>
          <p:cNvPr id="8219" name="Text Box 27"/>
          <p:cNvSpPr txBox="1">
            <a:spLocks noChangeArrowheads="1"/>
          </p:cNvSpPr>
          <p:nvPr/>
        </p:nvSpPr>
        <p:spPr bwMode="auto">
          <a:xfrm>
            <a:off x="422275" y="4497388"/>
            <a:ext cx="1355725" cy="396875"/>
          </a:xfrm>
          <a:prstGeom prst="rect">
            <a:avLst/>
          </a:prstGeom>
          <a:noFill/>
          <a:ln w="9525">
            <a:noFill/>
            <a:miter lim="800000"/>
            <a:headEnd/>
            <a:tailEnd/>
          </a:ln>
        </p:spPr>
        <p:txBody>
          <a:bodyPr>
            <a:spAutoFit/>
          </a:bodyPr>
          <a:lstStyle/>
          <a:p>
            <a:pPr eaLnBrk="0" hangingPunct="0">
              <a:spcBef>
                <a:spcPct val="50000"/>
              </a:spcBef>
            </a:pPr>
            <a:r>
              <a:rPr lang="el-GR" sz="2000" b="1">
                <a:latin typeface="Times New Roman" pitchFamily="18" charset="0"/>
              </a:rPr>
              <a:t>Ηθοποιός</a:t>
            </a:r>
          </a:p>
        </p:txBody>
      </p:sp>
      <p:sp>
        <p:nvSpPr>
          <p:cNvPr id="8220" name="Line 28"/>
          <p:cNvSpPr>
            <a:spLocks noChangeShapeType="1"/>
          </p:cNvSpPr>
          <p:nvPr/>
        </p:nvSpPr>
        <p:spPr bwMode="auto">
          <a:xfrm>
            <a:off x="3925888" y="4038600"/>
            <a:ext cx="0" cy="685800"/>
          </a:xfrm>
          <a:prstGeom prst="line">
            <a:avLst/>
          </a:prstGeom>
          <a:noFill/>
          <a:ln w="9525">
            <a:solidFill>
              <a:schemeClr val="tx1"/>
            </a:solidFill>
            <a:round/>
            <a:headEnd/>
            <a:tailEnd/>
          </a:ln>
        </p:spPr>
        <p:txBody>
          <a:bodyPr wrap="none" anchor="ctr"/>
          <a:lstStyle/>
          <a:p>
            <a:endParaRPr lang="el-GR"/>
          </a:p>
        </p:txBody>
      </p:sp>
      <p:sp>
        <p:nvSpPr>
          <p:cNvPr id="8221" name="Line 29"/>
          <p:cNvSpPr>
            <a:spLocks noChangeShapeType="1"/>
          </p:cNvSpPr>
          <p:nvPr/>
        </p:nvSpPr>
        <p:spPr bwMode="auto">
          <a:xfrm>
            <a:off x="2514600" y="4724400"/>
            <a:ext cx="1411288" cy="0"/>
          </a:xfrm>
          <a:prstGeom prst="line">
            <a:avLst/>
          </a:prstGeom>
          <a:noFill/>
          <a:ln w="9525">
            <a:solidFill>
              <a:schemeClr val="tx1"/>
            </a:solidFill>
            <a:round/>
            <a:headEnd/>
            <a:tailEnd/>
          </a:ln>
        </p:spPr>
        <p:txBody>
          <a:bodyPr wrap="none" anchor="ctr"/>
          <a:lstStyle/>
          <a:p>
            <a:endParaRPr lang="el-GR"/>
          </a:p>
        </p:txBody>
      </p:sp>
      <p:sp>
        <p:nvSpPr>
          <p:cNvPr id="8222" name="Line 30"/>
          <p:cNvSpPr>
            <a:spLocks noChangeShapeType="1"/>
          </p:cNvSpPr>
          <p:nvPr/>
        </p:nvSpPr>
        <p:spPr bwMode="auto">
          <a:xfrm>
            <a:off x="2514600" y="4724400"/>
            <a:ext cx="0" cy="328613"/>
          </a:xfrm>
          <a:prstGeom prst="line">
            <a:avLst/>
          </a:prstGeom>
          <a:noFill/>
          <a:ln w="9525">
            <a:solidFill>
              <a:schemeClr val="tx1"/>
            </a:solidFill>
            <a:round/>
            <a:headEnd/>
            <a:tailEnd type="triangle" w="med" len="med"/>
          </a:ln>
        </p:spPr>
        <p:txBody>
          <a:bodyPr wrap="none" anchor="ctr"/>
          <a:lstStyle/>
          <a:p>
            <a:endParaRPr lang="el-GR"/>
          </a:p>
        </p:txBody>
      </p:sp>
      <p:sp>
        <p:nvSpPr>
          <p:cNvPr id="31" name="Title 30"/>
          <p:cNvSpPr>
            <a:spLocks noGrp="1"/>
          </p:cNvSpPr>
          <p:nvPr>
            <p:ph type="title"/>
          </p:nvPr>
        </p:nvSpPr>
        <p:spPr/>
        <p:txBody>
          <a:bodyPr/>
          <a:lstStyle/>
          <a:p>
            <a:r>
              <a:rPr lang="el-GR" dirty="0">
                <a:solidFill>
                  <a:schemeClr val="accent6">
                    <a:lumMod val="75000"/>
                  </a:schemeClr>
                </a:solidFill>
              </a:rPr>
              <a:t>Παράδειγμα</a:t>
            </a:r>
          </a:p>
        </p:txBody>
      </p:sp>
      <p:sp>
        <p:nvSpPr>
          <p:cNvPr id="3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0244" name="Slide Number Placeholder 4"/>
          <p:cNvSpPr>
            <a:spLocks noGrp="1"/>
          </p:cNvSpPr>
          <p:nvPr>
            <p:ph type="sldNum" sz="quarter" idx="12"/>
          </p:nvPr>
        </p:nvSpPr>
        <p:spPr>
          <a:noFill/>
        </p:spPr>
        <p:txBody>
          <a:bodyPr/>
          <a:lstStyle/>
          <a:p>
            <a:fld id="{CCB2C4DE-2656-4852-9451-ADA7E94D98EA}" type="slidenum">
              <a:rPr lang="el-GR" altLang="en-US" smtClean="0"/>
              <a:pPr/>
              <a:t>8</a:t>
            </a:fld>
            <a:endParaRPr lang="el-GR" altLang="en-US"/>
          </a:p>
        </p:txBody>
      </p:sp>
      <p:sp>
        <p:nvSpPr>
          <p:cNvPr id="10247" name="Text Box 4"/>
          <p:cNvSpPr txBox="1">
            <a:spLocks noChangeArrowheads="1"/>
          </p:cNvSpPr>
          <p:nvPr/>
        </p:nvSpPr>
        <p:spPr bwMode="auto">
          <a:xfrm>
            <a:off x="444500" y="1460501"/>
            <a:ext cx="8242300" cy="95410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latin typeface="Calibri" pitchFamily="34" charset="0"/>
                <a:ea typeface="Calibri" pitchFamily="34" charset="0"/>
                <a:cs typeface="Calibri" pitchFamily="34" charset="0"/>
              </a:rPr>
              <a:t>Με χρήση μιας </a:t>
            </a:r>
            <a:r>
              <a:rPr lang="el-GR" sz="2800" b="1" dirty="0">
                <a:latin typeface="Calibri" pitchFamily="34" charset="0"/>
                <a:ea typeface="Calibri" pitchFamily="34" charset="0"/>
                <a:cs typeface="Calibri" pitchFamily="34" charset="0"/>
              </a:rPr>
              <a:t>γλώσσας ορισμού δεδομένων </a:t>
            </a:r>
            <a:r>
              <a:rPr lang="el-GR" sz="2800" dirty="0">
                <a:latin typeface="Calibri" pitchFamily="34" charset="0"/>
                <a:ea typeface="Calibri" pitchFamily="34" charset="0"/>
                <a:cs typeface="Calibri" pitchFamily="34" charset="0"/>
              </a:rPr>
              <a:t>προσδιορίζεται </a:t>
            </a:r>
          </a:p>
        </p:txBody>
      </p:sp>
      <p:sp>
        <p:nvSpPr>
          <p:cNvPr id="10248" name="Text Box 5"/>
          <p:cNvSpPr txBox="1">
            <a:spLocks noChangeArrowheads="1"/>
          </p:cNvSpPr>
          <p:nvPr/>
        </p:nvSpPr>
        <p:spPr bwMode="auto">
          <a:xfrm>
            <a:off x="723900" y="2487593"/>
            <a:ext cx="7467600" cy="954107"/>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1. Ορισμός σχήματος (όνομα στη σχεσιακή βάση δεδομένων)</a:t>
            </a:r>
          </a:p>
        </p:txBody>
      </p:sp>
      <p:sp>
        <p:nvSpPr>
          <p:cNvPr id="10249" name="Text Box 6"/>
          <p:cNvSpPr txBox="1">
            <a:spLocks noChangeArrowheads="1"/>
          </p:cNvSpPr>
          <p:nvPr/>
        </p:nvSpPr>
        <p:spPr bwMode="auto">
          <a:xfrm>
            <a:off x="723900" y="3416300"/>
            <a:ext cx="7696200" cy="954107"/>
          </a:xfrm>
          <a:prstGeom prst="rect">
            <a:avLst/>
          </a:prstGeom>
          <a:noFill/>
          <a:ln w="9525">
            <a:noFill/>
            <a:miter lim="800000"/>
            <a:headEnd/>
            <a:tailEnd/>
          </a:ln>
        </p:spPr>
        <p:txBody>
          <a:bodyPr>
            <a:spAutoFit/>
          </a:bodyPr>
          <a:lstStyle/>
          <a:p>
            <a:pPr eaLnBrk="0" hangingPunct="0">
              <a:spcBef>
                <a:spcPct val="50000"/>
              </a:spcBef>
            </a:pPr>
            <a:r>
              <a:rPr lang="el-GR" sz="2800">
                <a:latin typeface="Calibri" pitchFamily="34" charset="0"/>
                <a:ea typeface="Calibri" pitchFamily="34" charset="0"/>
                <a:cs typeface="Calibri" pitchFamily="34" charset="0"/>
              </a:rPr>
              <a:t>2. Ορισμός των (σχημάτων) σχέσεων που αποτελούν τη βάση</a:t>
            </a:r>
            <a:endParaRPr lang="el-GR" sz="2800" b="1">
              <a:latin typeface="Calibri" pitchFamily="34" charset="0"/>
              <a:ea typeface="Calibri" pitchFamily="34" charset="0"/>
              <a:cs typeface="Calibri" pitchFamily="34" charset="0"/>
            </a:endParaRPr>
          </a:p>
        </p:txBody>
      </p:sp>
      <p:sp>
        <p:nvSpPr>
          <p:cNvPr id="10250" name="Text Box 7"/>
          <p:cNvSpPr txBox="1">
            <a:spLocks noChangeArrowheads="1"/>
          </p:cNvSpPr>
          <p:nvPr/>
        </p:nvSpPr>
        <p:spPr bwMode="auto">
          <a:xfrm>
            <a:off x="1485900" y="4370407"/>
            <a:ext cx="6934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latin typeface="Calibri" pitchFamily="34" charset="0"/>
                <a:ea typeface="Calibri" pitchFamily="34" charset="0"/>
                <a:cs typeface="Calibri" pitchFamily="34" charset="0"/>
              </a:rPr>
              <a:t>Όνομα σχέσης, ονόματα και πεδία ορισμού των γνωρισμάτων, περιορισμοί ορθότητας</a:t>
            </a:r>
          </a:p>
        </p:txBody>
      </p:sp>
      <p:sp>
        <p:nvSpPr>
          <p:cNvPr id="10251" name="Text Box 8"/>
          <p:cNvSpPr txBox="1">
            <a:spLocks noChangeArrowheads="1"/>
          </p:cNvSpPr>
          <p:nvPr/>
        </p:nvSpPr>
        <p:spPr bwMode="auto">
          <a:xfrm>
            <a:off x="723900" y="5285720"/>
            <a:ext cx="8077200" cy="523220"/>
          </a:xfrm>
          <a:prstGeom prst="rect">
            <a:avLst/>
          </a:prstGeom>
          <a:noFill/>
          <a:ln w="9525">
            <a:noFill/>
            <a:miter lim="800000"/>
            <a:headEnd/>
            <a:tailEnd/>
          </a:ln>
        </p:spPr>
        <p:txBody>
          <a:bodyPr>
            <a:spAutoFit/>
          </a:bodyPr>
          <a:lstStyle/>
          <a:p>
            <a:pPr eaLnBrk="0" hangingPunct="0">
              <a:spcBef>
                <a:spcPct val="50000"/>
              </a:spcBef>
            </a:pPr>
            <a:r>
              <a:rPr lang="el-GR" sz="2800" dirty="0">
                <a:latin typeface="Calibri" pitchFamily="34" charset="0"/>
                <a:ea typeface="Calibri" pitchFamily="34" charset="0"/>
                <a:cs typeface="Calibri" pitchFamily="34" charset="0"/>
              </a:rPr>
              <a:t>3. Ορισμοί πεδίων ορισμού</a:t>
            </a:r>
            <a:endParaRPr lang="el-GR" sz="2800" b="1" dirty="0">
              <a:latin typeface="Calibri" pitchFamily="34" charset="0"/>
              <a:ea typeface="Calibri" pitchFamily="34" charset="0"/>
              <a:cs typeface="Calibri" pitchFamily="34" charset="0"/>
            </a:endParaRPr>
          </a:p>
        </p:txBody>
      </p:sp>
      <p:sp>
        <p:nvSpPr>
          <p:cNvPr id="12" name="Title 11"/>
          <p:cNvSpPr>
            <a:spLocks noGrp="1"/>
          </p:cNvSpPr>
          <p:nvPr>
            <p:ph type="title"/>
          </p:nvPr>
        </p:nvSpPr>
        <p:spPr>
          <a:xfrm>
            <a:off x="342900" y="58004"/>
            <a:ext cx="8229600" cy="1143000"/>
          </a:xfrm>
        </p:spPr>
        <p:txBody>
          <a:bodyPr/>
          <a:lstStyle/>
          <a:p>
            <a:r>
              <a:rPr lang="el-GR" dirty="0">
                <a:solidFill>
                  <a:schemeClr val="accent6">
                    <a:lumMod val="75000"/>
                  </a:schemeClr>
                </a:solidFill>
              </a:rPr>
              <a:t>Ορισμός σχήματος</a:t>
            </a:r>
          </a:p>
        </p:txBody>
      </p:sp>
      <p:sp>
        <p:nvSpPr>
          <p:cNvPr id="13"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a:t>
            </a:r>
            <a:r>
              <a:rPr lang="en-US" altLang="en-US"/>
              <a:t>λ</a:t>
            </a:r>
            <a:r>
              <a:rPr lang="el-GR" altLang="en-US"/>
              <a:t>ία Πιτουρά</a:t>
            </a:r>
          </a:p>
        </p:txBody>
      </p:sp>
      <p:sp>
        <p:nvSpPr>
          <p:cNvPr id="11268" name="Slide Number Placeholder 4"/>
          <p:cNvSpPr>
            <a:spLocks noGrp="1"/>
          </p:cNvSpPr>
          <p:nvPr>
            <p:ph type="sldNum" sz="quarter" idx="12"/>
          </p:nvPr>
        </p:nvSpPr>
        <p:spPr>
          <a:noFill/>
        </p:spPr>
        <p:txBody>
          <a:bodyPr/>
          <a:lstStyle/>
          <a:p>
            <a:fld id="{9ADC6C66-0760-487B-9CC6-7D4BDB8E489C}" type="slidenum">
              <a:rPr lang="el-GR" altLang="en-US" smtClean="0"/>
              <a:pPr/>
              <a:t>9</a:t>
            </a:fld>
            <a:endParaRPr lang="el-GR" altLang="en-US"/>
          </a:p>
        </p:txBody>
      </p:sp>
      <p:sp>
        <p:nvSpPr>
          <p:cNvPr id="11271" name="Text Box 4"/>
          <p:cNvSpPr txBox="1">
            <a:spLocks noChangeArrowheads="1"/>
          </p:cNvSpPr>
          <p:nvPr/>
        </p:nvSpPr>
        <p:spPr bwMode="auto">
          <a:xfrm>
            <a:off x="762000" y="1993900"/>
            <a:ext cx="7924800" cy="1384995"/>
          </a:xfrm>
          <a:prstGeom prst="rect">
            <a:avLst/>
          </a:prstGeom>
          <a:noFill/>
          <a:ln w="9525">
            <a:noFill/>
            <a:miter lim="800000"/>
            <a:headEnd/>
            <a:tailEnd/>
          </a:ln>
        </p:spPr>
        <p:txBody>
          <a:bodyPr>
            <a:spAutoFit/>
          </a:bodyPr>
          <a:lstStyle/>
          <a:p>
            <a:pPr eaLnBrk="0" hangingPunct="0"/>
            <a:r>
              <a:rPr lang="en-US" sz="2800" b="1" dirty="0">
                <a:latin typeface="Calibri" pitchFamily="34" charset="0"/>
                <a:ea typeface="Calibri" pitchFamily="34" charset="0"/>
                <a:cs typeface="Calibri" pitchFamily="34" charset="0"/>
              </a:rPr>
              <a:t>CREATE DATABASE </a:t>
            </a:r>
            <a:r>
              <a:rPr lang="en-US" sz="2800" dirty="0">
                <a:latin typeface="Calibri" pitchFamily="34" charset="0"/>
                <a:ea typeface="Calibri" pitchFamily="34" charset="0"/>
                <a:cs typeface="Calibri" pitchFamily="34" charset="0"/>
              </a:rPr>
              <a:t>&lt;database-name&gt;;</a:t>
            </a:r>
          </a:p>
          <a:p>
            <a:pPr eaLnBrk="0" hangingPunct="0"/>
            <a:endParaRPr lang="en-US" sz="2800" dirty="0">
              <a:latin typeface="Calibri" pitchFamily="34" charset="0"/>
              <a:ea typeface="Calibri" pitchFamily="34" charset="0"/>
              <a:cs typeface="Calibri" pitchFamily="34" charset="0"/>
            </a:endParaRPr>
          </a:p>
          <a:p>
            <a:pPr eaLnBrk="0" hangingPunct="0"/>
            <a:r>
              <a:rPr lang="en-US" sz="2800" b="1" dirty="0">
                <a:latin typeface="Calibri" pitchFamily="34" charset="0"/>
                <a:ea typeface="Calibri" pitchFamily="34" charset="0"/>
                <a:cs typeface="Calibri" pitchFamily="34" charset="0"/>
              </a:rPr>
              <a:t>USE DATABASE </a:t>
            </a:r>
            <a:r>
              <a:rPr lang="en-US" sz="2800" dirty="0">
                <a:latin typeface="Calibri" pitchFamily="34" charset="0"/>
                <a:ea typeface="Calibri" pitchFamily="34" charset="0"/>
                <a:cs typeface="Calibri" pitchFamily="34" charset="0"/>
              </a:rPr>
              <a:t>&lt;database-name&gt;;</a:t>
            </a:r>
            <a:endParaRPr lang="el-GR" sz="2800" dirty="0">
              <a:latin typeface="Calibri" pitchFamily="34" charset="0"/>
              <a:ea typeface="Calibri" pitchFamily="34" charset="0"/>
              <a:cs typeface="Calibri" pitchFamily="34" charset="0"/>
            </a:endParaRPr>
          </a:p>
        </p:txBody>
      </p:sp>
      <p:sp>
        <p:nvSpPr>
          <p:cNvPr id="2" name="Title 1"/>
          <p:cNvSpPr>
            <a:spLocks noGrp="1"/>
          </p:cNvSpPr>
          <p:nvPr>
            <p:ph type="title"/>
          </p:nvPr>
        </p:nvSpPr>
        <p:spPr>
          <a:xfrm>
            <a:off x="457200" y="350838"/>
            <a:ext cx="8229600" cy="1143000"/>
          </a:xfrm>
        </p:spPr>
        <p:txBody>
          <a:bodyPr/>
          <a:lstStyle/>
          <a:p>
            <a:r>
              <a:rPr lang="el-GR" dirty="0">
                <a:solidFill>
                  <a:schemeClr val="accent6">
                    <a:lumMod val="75000"/>
                  </a:schemeClr>
                </a:solidFill>
              </a:rPr>
              <a:t>Γλώσσα Ορισμού Δεδομένων (ΓΟΔ)</a:t>
            </a:r>
            <a:endParaRPr lang="en-US"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393238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2794</TotalTime>
  <Words>5185</Words>
  <Application>Microsoft Office PowerPoint</Application>
  <PresentationFormat>Προβολή στην οθόνη (4:3)</PresentationFormat>
  <Paragraphs>868</Paragraphs>
  <Slides>66</Slides>
  <Notes>60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66</vt:i4>
      </vt:variant>
    </vt:vector>
  </HeadingPairs>
  <TitlesOfParts>
    <vt:vector size="73" baseType="lpstr">
      <vt:lpstr>Arial</vt:lpstr>
      <vt:lpstr>Calibri</vt:lpstr>
      <vt:lpstr>Courier New</vt:lpstr>
      <vt:lpstr>Symbol</vt:lpstr>
      <vt:lpstr>Times New Roman</vt:lpstr>
      <vt:lpstr>Wingdings</vt:lpstr>
      <vt:lpstr>Office Theme</vt:lpstr>
      <vt:lpstr>Παρουσίαση του PowerPoint</vt:lpstr>
      <vt:lpstr>Τι έχουμε δει</vt:lpstr>
      <vt:lpstr>Τι θα δούμε σήμερα</vt:lpstr>
      <vt:lpstr>Εισαγωγή</vt:lpstr>
      <vt:lpstr>Η γλώσσα SQL</vt:lpstr>
      <vt:lpstr>Βήματα Δημιουργίας και Χρήσης μιας ΒΔ</vt:lpstr>
      <vt:lpstr>Παράδειγμα</vt:lpstr>
      <vt:lpstr>Ορισμός σχήματος</vt:lpstr>
      <vt:lpstr>Γλώσσα Ορισμού Δεδομένων (ΓΟΔ)</vt:lpstr>
      <vt:lpstr>Γλώσσα Ορισμού Δεδομένων (ΓΟΔ)</vt:lpstr>
      <vt:lpstr>Γλώσσα Ορισμού Δεδομένων (ΓΟΔ)</vt:lpstr>
      <vt:lpstr>Πεδίο Ορισμού</vt:lpstr>
      <vt:lpstr>Πεδίο Ορισμού</vt:lpstr>
      <vt:lpstr>Πεδίο Ορισμού</vt:lpstr>
      <vt:lpstr>Πεδίο Ορισμού: περιορισμοί ακεραιότητας</vt:lpstr>
      <vt:lpstr>Πεδίο Ορισμού</vt:lpstr>
      <vt:lpstr>Πεδίο Ορισμού</vt:lpstr>
      <vt:lpstr>Πεδίο Ορισμού</vt:lpstr>
      <vt:lpstr>Τροποποίηση Σχήματος</vt:lpstr>
      <vt:lpstr>Τροποποίηση Σχήματος</vt:lpstr>
      <vt:lpstr>Τροποποίηση Σχήματος</vt:lpstr>
      <vt:lpstr>Διαγραφή Σχήματος</vt:lpstr>
      <vt:lpstr>Σχήμα</vt:lpstr>
      <vt:lpstr>Παρουσίαση του PowerPoint</vt:lpstr>
      <vt:lpstr>Τροποποίηση Βάσης Δεδομένων: Γλώσσα Χειρισμού Δεδομένων (ΓXΔ)  </vt:lpstr>
      <vt:lpstr>Εισαγωγή Πλειάδας</vt:lpstr>
      <vt:lpstr>Εισαγωγή Πλειάδας</vt:lpstr>
      <vt:lpstr>Εισαγωγή Πλειάδας</vt:lpstr>
      <vt:lpstr>Εισαγωγή Πλειάδας</vt:lpstr>
      <vt:lpstr>Εισαγωγή Πλειάδας</vt:lpstr>
      <vt:lpstr>Εμφάνιση Περιεχομένου</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Διαγραφή Πλειάδας</vt:lpstr>
      <vt:lpstr>Ορισμοί Σχήματος: περιορισμοί ακεραιότητας</vt:lpstr>
      <vt:lpstr>Ορισμοί Σχήματος: περιορισμοί ακεραιότητας</vt:lpstr>
      <vt:lpstr>Ορισμοί Σχήματος: περιορισμοί ακεραιότητας</vt:lpstr>
      <vt:lpstr>Διαγραφή Σχήματος και Πλειάδων</vt:lpstr>
      <vt:lpstr>Τροποποίηση Πλειάδας</vt:lpstr>
      <vt:lpstr>Τροποποίηση Πλειάδας</vt:lpstr>
      <vt:lpstr>Τροποποίηση Πλειάδας</vt:lpstr>
      <vt:lpstr>Ορισμοί Σχήματος: περιορισμοί ακεραιότητας</vt:lpstr>
      <vt:lpstr>Ορισμοί Σχήματος: περιορισμοί ακεραιότητας</vt:lpstr>
      <vt:lpstr>Γλώσσα Χειρισμού Δεδομένων</vt:lpstr>
      <vt:lpstr>Παρουσίαση του PowerPoint</vt:lpstr>
      <vt:lpstr>Μοντέλο Ο/Σ συμβολισμοί</vt:lpstr>
      <vt:lpstr>Παρουσίαση του PowerPoint</vt:lpstr>
      <vt:lpstr>Παρουσίαση του PowerPoint</vt:lpstr>
      <vt:lpstr>Παρουσίαση του PowerPoint</vt:lpstr>
      <vt:lpstr>SQLite</vt:lpstr>
      <vt:lpstr>SQLite: Διαφορές από SQL</vt:lpstr>
      <vt:lpstr>SQLite: Διαφορές από SQL</vt:lpstr>
      <vt:lpstr>SQLite: Υποστήριξη ξένων κλειδιών</vt:lpstr>
      <vt:lpstr>SQLiteStudio</vt:lpstr>
      <vt:lpstr>SQLite: serverless</vt:lpstr>
      <vt:lpstr>Παρουσίαση του PowerPoint</vt:lpstr>
      <vt:lpstr>Παρατηρήσεις</vt:lpstr>
      <vt:lpstr>Ξένα κλειδιά στη MySQL</vt:lpstr>
      <vt:lpstr>Ξένα κλειδιά στη MySQL</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βάσεις δεδομένων</dc:title>
  <dc:creator>Ευαγγελία Πιτουρά</dc:creator>
  <cp:lastModifiedBy>EVANGELIA PITOURA</cp:lastModifiedBy>
  <cp:revision>378</cp:revision>
  <dcterms:created xsi:type="dcterms:W3CDTF">2013-06-13T09:19:30Z</dcterms:created>
  <dcterms:modified xsi:type="dcterms:W3CDTF">2023-11-07T09:53:06Z</dcterms:modified>
</cp:coreProperties>
</file>