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30"/>
  </p:notesMasterIdLst>
  <p:sldIdLst>
    <p:sldId id="457" r:id="rId2"/>
    <p:sldId id="1178" r:id="rId3"/>
    <p:sldId id="1273" r:id="rId4"/>
    <p:sldId id="1274" r:id="rId5"/>
    <p:sldId id="1179" r:id="rId6"/>
    <p:sldId id="1180" r:id="rId7"/>
    <p:sldId id="1181" r:id="rId8"/>
    <p:sldId id="1182" r:id="rId9"/>
    <p:sldId id="1183" r:id="rId10"/>
    <p:sldId id="1184" r:id="rId11"/>
    <p:sldId id="1185" r:id="rId12"/>
    <p:sldId id="1186" r:id="rId13"/>
    <p:sldId id="1187" r:id="rId14"/>
    <p:sldId id="1188" r:id="rId15"/>
    <p:sldId id="1189" r:id="rId16"/>
    <p:sldId id="1190" r:id="rId17"/>
    <p:sldId id="1191" r:id="rId18"/>
    <p:sldId id="1192" r:id="rId19"/>
    <p:sldId id="1193" r:id="rId20"/>
    <p:sldId id="1194" r:id="rId21"/>
    <p:sldId id="1195" r:id="rId22"/>
    <p:sldId id="1196" r:id="rId23"/>
    <p:sldId id="1197" r:id="rId24"/>
    <p:sldId id="1198" r:id="rId25"/>
    <p:sldId id="1199" r:id="rId26"/>
    <p:sldId id="1201" r:id="rId27"/>
    <p:sldId id="1275" r:id="rId28"/>
    <p:sldId id="1272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4" d="100"/>
          <a:sy n="104" d="100"/>
        </p:scale>
        <p:origin x="2097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09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1DCF4-B659-495D-BAEA-9EDC023998D8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9656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28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87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/>
              <a:t>23-2024</a:t>
            </a:r>
            <a:endParaRPr lang="el-GR" altLang="en-US" sz="100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Ευρετήρια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E0E82-2D23-4C78-A119-851469D26301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468313" y="1738404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827088" y="2924175"/>
            <a:ext cx="800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 </a:t>
            </a:r>
            <a:r>
              <a:rPr lang="el-GR" sz="2800" dirty="0">
                <a:latin typeface="Calibri" pitchFamily="34" charset="0"/>
              </a:rPr>
              <a:t>στο πρωτεύον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Ανάγνωση του </a:t>
            </a:r>
            <a:r>
              <a:rPr lang="en-US" sz="2800" dirty="0">
                <a:latin typeface="Calibri" pitchFamily="34" charset="0"/>
              </a:rPr>
              <a:t>block </a:t>
            </a:r>
            <a:r>
              <a:rPr lang="el-GR" sz="2800" dirty="0">
                <a:latin typeface="Calibri" pitchFamily="34" charset="0"/>
              </a:rPr>
              <a:t>από το αρχείο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06487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AA1B27-7B41-424E-BB5D-CCCAD54ADB68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276083" y="1306631"/>
            <a:ext cx="8524875" cy="158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Δεδομένα όπως πριν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(Έστω διατεταγμένο αρχείο με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30.000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εγγραφές,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B = 1024 bytes,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= 100 bytes, </a:t>
            </a:r>
            <a:r>
              <a:rPr lang="el-GR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κλειδ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διάταξης έχει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V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9 bytes, 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μη εκτεινόμενη καταχώρηση. Κατασκευάζουμε πρωτεύον ευρετήριο, μέγεθος δείκτη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P = 6 bytes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1123950" y="3449329"/>
            <a:ext cx="74961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δεδομένων: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3.000 </a:t>
            </a:r>
            <a:r>
              <a:rPr lang="en-US" i="1" dirty="0">
                <a:latin typeface="Calibri" pitchFamily="34" charset="0"/>
              </a:rPr>
              <a:t>blocks 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ευρετηρίου: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45 </a:t>
            </a:r>
            <a:r>
              <a:rPr lang="en-US" i="1" dirty="0">
                <a:latin typeface="Calibri" pitchFamily="34" charset="0"/>
              </a:rPr>
              <a:t>blocks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457200" y="4458979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χωρίς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3.000</a:t>
            </a:r>
            <a:r>
              <a:rPr lang="el-GR">
                <a:latin typeface="Calibri" pitchFamily="34" charset="0"/>
                <a:sym typeface="Symbol" pitchFamily="18" charset="2"/>
              </a:rPr>
              <a:t> = 12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457200" y="5068579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με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45</a:t>
            </a:r>
            <a:r>
              <a:rPr lang="el-GR">
                <a:latin typeface="Calibri" pitchFamily="34" charset="0"/>
                <a:sym typeface="Symbol" pitchFamily="18" charset="2"/>
              </a:rPr>
              <a:t> + 1 = 7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6443663" y="3874779"/>
            <a:ext cx="2374900" cy="584775"/>
          </a:xfrm>
          <a:prstGeom prst="rect">
            <a:avLst/>
          </a:prstGeom>
          <a:noFill/>
          <a:ln w="38100">
            <a:solidFill>
              <a:srgbClr val="CC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CC0000"/>
                </a:solidFill>
                <a:latin typeface="Calibri" pitchFamily="34" charset="0"/>
              </a:rPr>
              <a:t>Δυαδική γιατί το αρχείο διατεταγμένο</a:t>
            </a:r>
          </a:p>
        </p:txBody>
      </p:sp>
      <p:sp>
        <p:nvSpPr>
          <p:cNvPr id="11274" name="Line 8"/>
          <p:cNvSpPr>
            <a:spLocks noChangeShapeType="1"/>
          </p:cNvSpPr>
          <p:nvPr/>
        </p:nvSpPr>
        <p:spPr bwMode="auto">
          <a:xfrm flipH="1">
            <a:off x="5651500" y="4163704"/>
            <a:ext cx="865188" cy="2873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6084094" y="2745427"/>
            <a:ext cx="14398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= 68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1997869" y="5572772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 dirty="0">
                <a:solidFill>
                  <a:srgbClr val="CC0000"/>
                </a:solidFill>
                <a:latin typeface="Calibri" pitchFamily="34" charset="0"/>
              </a:rPr>
              <a:t>ευρετηρίου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3891598" y="5639446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 dirty="0">
                <a:solidFill>
                  <a:srgbClr val="CC0000"/>
                </a:solidFill>
                <a:latin typeface="Calibri" pitchFamily="34" charset="0"/>
              </a:rPr>
              <a:t>αρχείου</a:t>
            </a:r>
          </a:p>
        </p:txBody>
      </p:sp>
      <p:sp>
        <p:nvSpPr>
          <p:cNvPr id="11278" name="Line 12"/>
          <p:cNvSpPr>
            <a:spLocks noChangeShapeType="1"/>
          </p:cNvSpPr>
          <p:nvPr/>
        </p:nvSpPr>
        <p:spPr bwMode="auto">
          <a:xfrm flipV="1">
            <a:off x="2988469" y="5387667"/>
            <a:ext cx="360362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9" name="Line 13"/>
          <p:cNvSpPr>
            <a:spLocks noChangeShapeType="1"/>
          </p:cNvSpPr>
          <p:nvPr/>
        </p:nvSpPr>
        <p:spPr bwMode="auto">
          <a:xfrm flipH="1" flipV="1">
            <a:off x="3961606" y="5404250"/>
            <a:ext cx="360363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72880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D7CB03-68FD-4E87-9D09-78754CE5F78A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 εγγραφής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8001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 	μη διατεταγμένο αρχείο υπερχείλισης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συνδεδεμένη λίστα εγγραφών υπερχείλισης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4267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 εγγραφής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143000" y="4800600"/>
            <a:ext cx="698988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	χρήση σημαδιών διαγραφής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41728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B71307-8F9F-4036-A8FC-0829FD22391B}" type="slidenum">
              <a:rPr lang="el-GR" altLang="en-US" smtClean="0"/>
              <a:pPr/>
              <a:t>13</a:t>
            </a:fld>
            <a:endParaRPr lang="el-GR" altLang="en-US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69177" y="1923955"/>
            <a:ext cx="8280400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ευρετήριο αρχείου είναι (πάντα)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διατεταγμένο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</a:t>
            </a:r>
            <a:r>
              <a:rPr lang="el-GR" sz="2400" dirty="0">
                <a:latin typeface="Calibri" pitchFamily="34" charset="0"/>
              </a:rPr>
              <a:t> με σταθερού μήκους εγγραφές</a:t>
            </a: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αρχείο ευρετηρίου καταλαμβάνει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χώρο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από το ίδιο το αρχείο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δεδομένων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</a:rPr>
              <a:t>οι καταχωρήσεις είναι μικρότερες και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</a:rPr>
              <a:t>αν μη πυκνό) λιγότερες</a:t>
            </a:r>
            <a:r>
              <a:rPr lang="en-US" sz="2400" dirty="0">
                <a:latin typeface="Calibri" pitchFamily="34" charset="0"/>
              </a:rPr>
              <a:t>)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Κάνοντας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στο ευρετήριο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</a:rPr>
              <a:t>γιατί το ευρετήριο είναι διατεταγμένο αρχείο) βρίσκουμε το </a:t>
            </a:r>
            <a:r>
              <a:rPr lang="en-US" sz="2400" dirty="0">
                <a:latin typeface="Calibri" pitchFamily="34" charset="0"/>
              </a:rPr>
              <a:t>block</a:t>
            </a:r>
            <a:r>
              <a:rPr lang="el-GR" sz="2400" dirty="0">
                <a:latin typeface="Calibri" pitchFamily="34" charset="0"/>
              </a:rPr>
              <a:t> όπου αποθηκεύεται η εγγραφή που αναζητούμε</a:t>
            </a:r>
            <a:endParaRPr lang="en-US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2033589" y="1341830"/>
            <a:ext cx="6408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1"/>
              </a:buClr>
              <a:buSzPct val="55000"/>
              <a:buFont typeface="Monotype Sorts" pitchFamily="2" charset="2"/>
              <a:buNone/>
            </a:pPr>
            <a:r>
              <a:rPr lang="en-US" sz="2400" dirty="0">
                <a:latin typeface="Calibri" pitchFamily="34" charset="0"/>
              </a:rPr>
              <a:t>Access paths (</a:t>
            </a:r>
            <a:r>
              <a:rPr lang="el-GR" sz="2400" dirty="0">
                <a:latin typeface="Calibri" pitchFamily="34" charset="0"/>
              </a:rPr>
              <a:t>μονοπάτια προσπέλασης)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77" y="11086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39077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9DC331-96C1-48D2-AD9F-9AAE3334A92A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49250" y="1412733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συστάδων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clustering index): </a:t>
            </a:r>
            <a:r>
              <a:rPr lang="el-GR" sz="2800" dirty="0">
                <a:latin typeface="Calibri" pitchFamily="34" charset="0"/>
              </a:rPr>
              <a:t>ορισμένο στο πεδίο διάταξης [το οποίο όμως </a:t>
            </a:r>
            <a:r>
              <a:rPr lang="el-GR" sz="2800" u="sng" dirty="0">
                <a:solidFill>
                  <a:srgbClr val="FF0000"/>
                </a:solidFill>
                <a:latin typeface="Calibri" pitchFamily="34" charset="0"/>
              </a:rPr>
              <a:t>δεν είναι </a:t>
            </a:r>
            <a:r>
              <a:rPr lang="el-GR" sz="2800" dirty="0">
                <a:latin typeface="Calibri" pitchFamily="34" charset="0"/>
              </a:rPr>
              <a:t>κλειδί]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539750" y="3025230"/>
            <a:ext cx="7848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Υπάρχει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διακεκριμένη τιμή </a:t>
            </a:r>
            <a:r>
              <a:rPr lang="el-GR" sz="2000" dirty="0">
                <a:latin typeface="Calibri" pitchFamily="34" charset="0"/>
              </a:rPr>
              <a:t>του πεδίου διάταξης (συστάδας)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αρχείου που περιέχει</a:t>
            </a:r>
            <a:r>
              <a:rPr lang="en-US" sz="20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την τιμή αυτή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ένα δείκτη προς το πρώτο </a:t>
            </a:r>
            <a:r>
              <a:rPr lang="el-GR" sz="2000" dirty="0" err="1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 του αρχείου δεδομένων που περιέχει μια εγγραφή με την τιμή αυτή στο πεδίο συστάδας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395288" y="5308779"/>
            <a:ext cx="8289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 Το ευρετήριο στο πεδίο διάταξης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σε πεδίο διάταξης (όχι κλειδί)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39461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E529E1-0E09-48B4-8D72-3D6E3A4B85BB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755649" y="1989138"/>
            <a:ext cx="77469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>
                <a:solidFill>
                  <a:srgbClr val="CC3300"/>
                </a:solidFill>
                <a:latin typeface="Calibri" pitchFamily="34" charset="0"/>
              </a:rPr>
              <a:t>  Ευρετήριο συστάδων ή συγκροτημένο ευρετήριο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1331913" y="2924175"/>
            <a:ext cx="6696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Όταν η διάταξη του ευρετηρίου ακολουθεί αυτή του αρχείου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56612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74322C-B266-47D9-8178-09350B8E60B1}" type="slidenum">
              <a:rPr lang="el-GR" altLang="en-US" smtClean="0"/>
              <a:pPr/>
              <a:t>16</a:t>
            </a:fld>
            <a:endParaRPr lang="el-GR" altLang="en-US"/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400050" y="16764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66725" y="2333625"/>
            <a:ext cx="82296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διατεταγμένο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 και υπάρχουν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1000 διαφορετικές</a:t>
            </a:r>
            <a:r>
              <a:rPr lang="el-GR" sz="1800" dirty="0">
                <a:latin typeface="Calibri" pitchFamily="34" charset="0"/>
              </a:rPr>
              <a:t> τιμές και οι εγγραφές είναι ομοιόμορφα κατανεμημένες ως προς τις τιμές αυτές. </a:t>
            </a: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Υποθέτουμε ότι χρησιμοποιούνται άγκυρες </a:t>
            </a:r>
            <a:r>
              <a:rPr lang="el-GR" sz="18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block. </a:t>
            </a:r>
            <a:r>
              <a:rPr lang="el-GR" sz="1800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838200" y="4953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ευρετηρίου συστάδων: 15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6372225" y="4581525"/>
            <a:ext cx="14398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= 68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2669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2A97F-53DE-4323-AFAB-A69334AD2BA0}" type="slidenum">
              <a:rPr lang="el-GR" altLang="en-US" smtClean="0"/>
              <a:pPr/>
              <a:t>17</a:t>
            </a:fld>
            <a:endParaRPr lang="el-GR" altLang="en-US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04800" y="176278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838200" y="2924175"/>
            <a:ext cx="697388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Δυαδική αναζήτηση στο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Ανάγνωση </a:t>
            </a:r>
            <a:r>
              <a:rPr lang="en-US" sz="2800" dirty="0">
                <a:latin typeface="Calibri" pitchFamily="34" charset="0"/>
              </a:rPr>
              <a:t>blocks </a:t>
            </a:r>
            <a:r>
              <a:rPr lang="el-GR" sz="2800" dirty="0">
                <a:latin typeface="Calibri" pitchFamily="34" charset="0"/>
              </a:rPr>
              <a:t> (τώρα μπορεί να είναι παραπάνω από ένα) από το αρχείο δεδομένων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l-GR" sz="2800" dirty="0">
                <a:latin typeface="Calibri" pitchFamily="34" charset="0"/>
              </a:rPr>
              <a:t>που περιέχουν την τιμή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43265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151736-F897-4E70-B597-93BD68E2953B}" type="slidenum">
              <a:rPr lang="el-GR" altLang="en-US" smtClean="0"/>
              <a:pPr/>
              <a:t>18</a:t>
            </a:fld>
            <a:endParaRPr lang="el-GR" altLang="en-US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755650" y="4076522"/>
            <a:ext cx="8001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Μέγεθος αρχείου δεδομένων: 3.000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i="1" dirty="0"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Μέγεθος αρχείου ευρετηρίου: 15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539750" y="5084585"/>
            <a:ext cx="807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3.000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ταιριάσματα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(= 3)  15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573088" y="5548135"/>
            <a:ext cx="754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Αναζήτηση με ευρετήριο: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>
                <a:latin typeface="Calibri" pitchFamily="34" charset="0"/>
                <a:sym typeface="Symbol" pitchFamily="18" charset="2"/>
              </a:rPr>
              <a:t>log 15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>
                <a:latin typeface="Calibri" pitchFamily="34" charset="0"/>
                <a:sym typeface="Symbol" pitchFamily="18" charset="2"/>
              </a:rPr>
              <a:t>+ 3</a:t>
            </a:r>
            <a:r>
              <a:rPr lang="el-GR" sz="1800">
                <a:latin typeface="Calibri" pitchFamily="34" charset="0"/>
                <a:sym typeface="Symbol" pitchFamily="18" charset="2"/>
              </a:rPr>
              <a:t> = 7 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180975" y="1314876"/>
            <a:ext cx="8534400" cy="26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(στοιχεία όπως πριν) Έστω διατεταγμένο αρχείο με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30.000 </a:t>
            </a:r>
            <a:r>
              <a:rPr lang="el-GR" dirty="0">
                <a:latin typeface="Calibri" pitchFamily="34" charset="0"/>
              </a:rPr>
              <a:t>εγγραφές, μέγεθος </a:t>
            </a:r>
            <a:r>
              <a:rPr lang="en-US" dirty="0">
                <a:latin typeface="Calibri" pitchFamily="34" charset="0"/>
              </a:rPr>
              <a:t>block B = 1024 bytes, </a:t>
            </a:r>
            <a:r>
              <a:rPr lang="el-GR" dirty="0">
                <a:latin typeface="Calibri" pitchFamily="34" charset="0"/>
              </a:rPr>
              <a:t>σταθερού μεγέθους εγγραφές μεγέθους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dirty="0">
                <a:latin typeface="Calibri" pitchFamily="34" charset="0"/>
              </a:rPr>
              <a:t> = 100 bytes, </a:t>
            </a:r>
            <a:r>
              <a:rPr lang="el-GR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l-GR" dirty="0">
                <a:latin typeface="Calibri" pitchFamily="34" charset="0"/>
              </a:rPr>
              <a:t> = 9 </a:t>
            </a:r>
            <a:r>
              <a:rPr lang="el-GR" dirty="0" err="1">
                <a:latin typeface="Calibri" pitchFamily="34" charset="0"/>
              </a:rPr>
              <a:t>bytes</a:t>
            </a:r>
            <a:r>
              <a:rPr lang="el-GR" dirty="0">
                <a:latin typeface="Calibri" pitchFamily="34" charset="0"/>
              </a:rPr>
              <a:t> και υπάρχουν 1000 διαφορετικές τιμές και οι εγγραφές είναι ομοιόμορφα κατανεμημένες ως προς τις τιμές αυτές. Υποθέτουμε ότι χρησιμοποιούνται άγκυρες </a:t>
            </a:r>
            <a:r>
              <a:rPr lang="el-GR" dirty="0" err="1">
                <a:latin typeface="Calibri" pitchFamily="34" charset="0"/>
              </a:rPr>
              <a:t>block</a:t>
            </a:r>
            <a:r>
              <a:rPr lang="el-GR" dirty="0"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dirty="0">
                <a:latin typeface="Calibri" pitchFamily="34" charset="0"/>
              </a:rPr>
              <a:t>block. </a:t>
            </a:r>
            <a:r>
              <a:rPr lang="el-GR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dirty="0">
                <a:latin typeface="Calibri" pitchFamily="34" charset="0"/>
              </a:rPr>
              <a:t>block P = 6 bytes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52259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92F49-71F5-4631-862B-B8428DD30D99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457200" y="19667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 ευρετήριο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(secondary index): </a:t>
            </a:r>
            <a:r>
              <a:rPr lang="el-GR" sz="3200" dirty="0">
                <a:latin typeface="Calibri" pitchFamily="34" charset="0"/>
              </a:rPr>
              <a:t>ορισμένο σε πεδίο διαφορετικό του πεδίου διάταξης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7876" y="4592419"/>
            <a:ext cx="7464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Θα εξετάσουμε την περίπτωση που το πεδίο </a:t>
            </a:r>
            <a:r>
              <a:rPr lang="el-GR" sz="2000" dirty="0" err="1"/>
              <a:t>ευρετηριοποίησης</a:t>
            </a:r>
            <a:r>
              <a:rPr lang="el-GR" sz="2000" dirty="0"/>
              <a:t> είναι κλειδί και την περίπτωση που δεν είναι</a:t>
            </a:r>
          </a:p>
        </p:txBody>
      </p:sp>
    </p:spTree>
    <p:extLst>
      <p:ext uri="{BB962C8B-B14F-4D97-AF65-F5344CB8AC3E}">
        <p14:creationId xmlns:p14="http://schemas.microsoft.com/office/powerpoint/2010/main" val="403486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83318-F705-4A04-B111-9DE742ECD019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755650" y="3213100"/>
            <a:ext cx="2089150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3708400" y="3357562"/>
            <a:ext cx="3276600" cy="2160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419622" y="4271963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Ευρετηρίου</a:t>
            </a:r>
            <a:endParaRPr lang="el-GR" sz="1400" dirty="0">
              <a:latin typeface="Calibri" pitchFamily="34" charset="0"/>
            </a:endParaRPr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7121478" y="4559135"/>
            <a:ext cx="191926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4106" name="Line 8"/>
          <p:cNvSpPr>
            <a:spLocks noChangeShapeType="1"/>
          </p:cNvSpPr>
          <p:nvPr/>
        </p:nvSpPr>
        <p:spPr bwMode="auto">
          <a:xfrm flipV="1">
            <a:off x="769984" y="3655998"/>
            <a:ext cx="2074815" cy="28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7" name="Text Box 9"/>
          <p:cNvSpPr txBox="1">
            <a:spLocks noChangeArrowheads="1"/>
          </p:cNvSpPr>
          <p:nvPr/>
        </p:nvSpPr>
        <p:spPr bwMode="auto">
          <a:xfrm>
            <a:off x="748056" y="3213100"/>
            <a:ext cx="1152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08" name="Line 10"/>
          <p:cNvSpPr>
            <a:spLocks noChangeShapeType="1"/>
          </p:cNvSpPr>
          <p:nvPr/>
        </p:nvSpPr>
        <p:spPr bwMode="auto">
          <a:xfrm flipH="1">
            <a:off x="1746504" y="3213101"/>
            <a:ext cx="148" cy="8502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9" name="Line 11"/>
          <p:cNvSpPr>
            <a:spLocks noChangeShapeType="1"/>
          </p:cNvSpPr>
          <p:nvPr/>
        </p:nvSpPr>
        <p:spPr bwMode="auto">
          <a:xfrm>
            <a:off x="2723171" y="3444180"/>
            <a:ext cx="912204" cy="7769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110" name="Line 12"/>
          <p:cNvSpPr>
            <a:spLocks noChangeShapeType="1"/>
          </p:cNvSpPr>
          <p:nvPr/>
        </p:nvSpPr>
        <p:spPr bwMode="auto">
          <a:xfrm>
            <a:off x="4716463" y="3357562"/>
            <a:ext cx="0" cy="21062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1" name="Text Box 13"/>
          <p:cNvSpPr txBox="1">
            <a:spLocks noChangeArrowheads="1"/>
          </p:cNvSpPr>
          <p:nvPr/>
        </p:nvSpPr>
        <p:spPr bwMode="auto">
          <a:xfrm>
            <a:off x="3681092" y="3934109"/>
            <a:ext cx="12231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12" name="Line 14"/>
          <p:cNvSpPr>
            <a:spLocks noChangeShapeType="1"/>
          </p:cNvSpPr>
          <p:nvPr/>
        </p:nvSpPr>
        <p:spPr bwMode="auto">
          <a:xfrm>
            <a:off x="3708400" y="3898271"/>
            <a:ext cx="3276599" cy="38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3" name="Line 15"/>
          <p:cNvSpPr>
            <a:spLocks noChangeShapeType="1"/>
          </p:cNvSpPr>
          <p:nvPr/>
        </p:nvSpPr>
        <p:spPr bwMode="auto">
          <a:xfrm>
            <a:off x="3708400" y="4437063"/>
            <a:ext cx="3276599" cy="95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4" name="Text Box 16"/>
          <p:cNvSpPr txBox="1">
            <a:spLocks noChangeArrowheads="1"/>
          </p:cNvSpPr>
          <p:nvPr/>
        </p:nvSpPr>
        <p:spPr bwMode="auto">
          <a:xfrm>
            <a:off x="4716463" y="4026859"/>
            <a:ext cx="2592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/>
              <a:t>υπόλοιπα γνωρίσματα</a:t>
            </a:r>
          </a:p>
        </p:txBody>
      </p:sp>
      <p:sp>
        <p:nvSpPr>
          <p:cNvPr id="4115" name="Rectangle 17"/>
          <p:cNvSpPr>
            <a:spLocks noChangeArrowheads="1"/>
          </p:cNvSpPr>
          <p:nvPr/>
        </p:nvSpPr>
        <p:spPr bwMode="auto">
          <a:xfrm>
            <a:off x="395288" y="5876925"/>
            <a:ext cx="6338887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16" name="Rectangle 18"/>
          <p:cNvSpPr>
            <a:spLocks noChangeArrowheads="1"/>
          </p:cNvSpPr>
          <p:nvPr/>
        </p:nvSpPr>
        <p:spPr bwMode="auto">
          <a:xfrm>
            <a:off x="395288" y="5868988"/>
            <a:ext cx="28209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Τιμή Πεδίου </a:t>
            </a:r>
            <a:r>
              <a:rPr lang="el-GR" sz="1600" dirty="0" err="1">
                <a:latin typeface="Calibri" pitchFamily="34" charset="0"/>
              </a:rPr>
              <a:t>Ευρετηριοποίησης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7" name="Rectangle 19"/>
          <p:cNvSpPr>
            <a:spLocks noChangeArrowheads="1"/>
          </p:cNvSpPr>
          <p:nvPr/>
        </p:nvSpPr>
        <p:spPr bwMode="auto">
          <a:xfrm>
            <a:off x="3605213" y="5868988"/>
            <a:ext cx="28575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Δείκτης στο </a:t>
            </a:r>
            <a:r>
              <a:rPr lang="el-GR" sz="1600" dirty="0" err="1">
                <a:latin typeface="Calibri" pitchFamily="34" charset="0"/>
              </a:rPr>
              <a:t>block</a:t>
            </a:r>
            <a:r>
              <a:rPr lang="el-GR" sz="1600" dirty="0">
                <a:latin typeface="Calibri" pitchFamily="34" charset="0"/>
              </a:rPr>
              <a:t> της εγγραφής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8" name="Line 20"/>
          <p:cNvSpPr>
            <a:spLocks noChangeShapeType="1"/>
          </p:cNvSpPr>
          <p:nvPr/>
        </p:nvSpPr>
        <p:spPr bwMode="auto">
          <a:xfrm>
            <a:off x="3419475" y="587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9" name="Text Box 21"/>
          <p:cNvSpPr txBox="1">
            <a:spLocks noChangeArrowheads="1"/>
          </p:cNvSpPr>
          <p:nvPr/>
        </p:nvSpPr>
        <p:spPr bwMode="auto">
          <a:xfrm>
            <a:off x="179388" y="537368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Εγγραφή στο ευρετήριο: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8416"/>
            <a:ext cx="8229600" cy="812057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2475" y="975233"/>
            <a:ext cx="86234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 μια βοηθητική δομή που κάνει πιο αποδοτική την αναζήτηση μιας εγγραφής σε ένα αρχείο</a:t>
            </a:r>
            <a:endParaRPr lang="en-US" sz="2000" dirty="0">
              <a:latin typeface="Calibri" pitchFamily="34" charset="0"/>
            </a:endParaRPr>
          </a:p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Το ευρετήριο ορίζεται (συνήθως) σε</a:t>
            </a:r>
            <a:r>
              <a:rPr lang="el-GR" sz="20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ένα γνώρισμα του αρχείου που καλείται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indexing field)</a:t>
            </a:r>
            <a:endParaRPr lang="el-G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Οι εγγραφές του ευρετηρίου είναι διατεταγμένες</a:t>
            </a:r>
            <a:r>
              <a:rPr lang="en-US" sz="2000" dirty="0">
                <a:latin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</a:rPr>
              <a:t>διατεταγμένο αρχείο)</a:t>
            </a: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96400403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B41A4F-6182-4778-820B-96DFAB0B04CC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450376" y="2784143"/>
            <a:ext cx="774906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Υπάρχει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εγγραφή του αρχείου </a:t>
            </a:r>
            <a:r>
              <a:rPr lang="el-GR" sz="2400" dirty="0">
                <a:latin typeface="Calibri" pitchFamily="34" charset="0"/>
              </a:rPr>
              <a:t>που περιέχει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την τιμή του κλειδιού για αυτήν την εγγραφή</a:t>
            </a:r>
            <a:endParaRPr lang="en-US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έν</a:t>
            </a:r>
            <a:r>
              <a:rPr lang="en-US" sz="2400" dirty="0">
                <a:latin typeface="Calibri" pitchFamily="34" charset="0"/>
              </a:rPr>
              <a:t>α </a:t>
            </a:r>
            <a:r>
              <a:rPr lang="el-GR" sz="2400" dirty="0">
                <a:latin typeface="Calibri" pitchFamily="34" charset="0"/>
              </a:rPr>
              <a:t>δείκτη προς το </a:t>
            </a:r>
            <a:r>
              <a:rPr lang="en-US" sz="2400" dirty="0">
                <a:latin typeface="Calibri" pitchFamily="34" charset="0"/>
              </a:rPr>
              <a:t>block (ή </a:t>
            </a:r>
            <a:r>
              <a:rPr lang="en-US" sz="2400" dirty="0" err="1">
                <a:latin typeface="Calibri" pitchFamily="34" charset="0"/>
              </a:rPr>
              <a:t>την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εγγρ</a:t>
            </a:r>
            <a:r>
              <a:rPr lang="en-US" sz="2400" dirty="0">
                <a:latin typeface="Calibri" pitchFamily="34" charset="0"/>
              </a:rPr>
              <a:t>αφή) του αρχείου δεδομένων που περιέχει την εγγραφή με την τιμή αυτή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23850" y="1794668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1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</a:t>
            </a:r>
            <a:r>
              <a:rPr lang="el-GR" sz="24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(καλείται και </a:t>
            </a:r>
            <a:r>
              <a:rPr lang="el-GR" sz="2400" i="1" dirty="0">
                <a:latin typeface="Calibri" pitchFamily="34" charset="0"/>
              </a:rPr>
              <a:t>δευτερεύον κλειδί</a:t>
            </a:r>
            <a:r>
              <a:rPr lang="el-GR" sz="2400" dirty="0">
                <a:latin typeface="Calibri" pitchFamily="34" charset="0"/>
              </a:rPr>
              <a:t>)</a:t>
            </a: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250825" y="5516563"/>
            <a:ext cx="8289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 Το ευρετήριο σε πεδίο </a:t>
            </a:r>
            <a:r>
              <a:rPr lang="el-GR" sz="2000" u="sng" dirty="0">
                <a:latin typeface="Calibri" pitchFamily="34" charset="0"/>
              </a:rPr>
              <a:t>ΟΧΙ</a:t>
            </a:r>
            <a:r>
              <a:rPr lang="el-GR" sz="2000" dirty="0">
                <a:latin typeface="Calibri" pitchFamily="34" charset="0"/>
              </a:rPr>
              <a:t> διάταξης (+ κλειδί)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52795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EBB282-015E-40E3-B90A-4BDFFE837419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866775" y="2123386"/>
            <a:ext cx="75057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αρχείο με </a:t>
            </a:r>
            <a:r>
              <a:rPr lang="en-US" sz="2000" dirty="0" err="1">
                <a:latin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30.000 </a:t>
            </a:r>
            <a:r>
              <a:rPr lang="el-GR" sz="2000" dirty="0">
                <a:latin typeface="Calibri" pitchFamily="34" charset="0"/>
              </a:rPr>
              <a:t>εγγραφές</a:t>
            </a:r>
            <a:r>
              <a:rPr lang="en-US" sz="2000" dirty="0">
                <a:latin typeface="Calibri" pitchFamily="34" charset="0"/>
              </a:rPr>
              <a:t>, μέγεθος block B = 1024 bytes, σταθερού μεγέθους εγγραφές μεγέθους R</a:t>
            </a:r>
            <a:r>
              <a:rPr lang="en-US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100 bytes, μη εκτεινόμενη καταχώρηση, όπου το </a:t>
            </a:r>
            <a:r>
              <a:rPr lang="en-US" sz="2000" i="1" dirty="0">
                <a:latin typeface="Calibri" pitchFamily="34" charset="0"/>
              </a:rPr>
              <a:t>πεδίο κλειδιού </a:t>
            </a:r>
            <a:r>
              <a:rPr lang="en-US" sz="2000" dirty="0">
                <a:latin typeface="Calibri" pitchFamily="34" charset="0"/>
              </a:rPr>
              <a:t>έχει μέγεθος V</a:t>
            </a:r>
            <a:r>
              <a:rPr lang="en-US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9 bytes αλλά </a:t>
            </a:r>
            <a:r>
              <a:rPr lang="en-US" sz="2000" i="1" dirty="0">
                <a:latin typeface="Calibri" pitchFamily="34" charset="0"/>
              </a:rPr>
              <a:t>δεν είναι πεδίο διάταξης</a:t>
            </a:r>
            <a:r>
              <a:rPr lang="en-US" sz="2000" dirty="0">
                <a:latin typeface="Calibri" pitchFamily="34" charset="0"/>
              </a:rPr>
              <a:t>. </a:t>
            </a:r>
            <a:r>
              <a:rPr lang="el-GR" sz="2000" dirty="0">
                <a:latin typeface="Calibri" pitchFamily="34" charset="0"/>
              </a:rPr>
              <a:t>Κατασκευάζουμε δευτερεύον ευρετήριο, μέγεθος δείκτη </a:t>
            </a:r>
            <a:r>
              <a:rPr lang="en-US" sz="2000" dirty="0">
                <a:latin typeface="Calibri" pitchFamily="34" charset="0"/>
              </a:rPr>
              <a:t>block P = 6 bytes</a:t>
            </a: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895350" y="44958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895350" y="4941888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Μέγεθος αρχείου ευρετηρίου: 442 </a:t>
            </a:r>
            <a:r>
              <a:rPr lang="en-US" sz="1800" dirty="0">
                <a:latin typeface="Calibri" pitchFamily="34" charset="0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5724525" y="4941888"/>
            <a:ext cx="1800225" cy="3683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45 για πρωτεύον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466725" y="1567834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6804818" y="3833977"/>
            <a:ext cx="14398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= 68</a:t>
            </a:r>
            <a:endParaRPr lang="el-GR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597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B8C8D-267A-41D3-926A-506460635B5A}" type="slidenum">
              <a:rPr lang="el-GR" altLang="en-US" smtClean="0"/>
              <a:pPr/>
              <a:t>22</a:t>
            </a:fld>
            <a:endParaRPr lang="el-GR" altLang="en-US" dirty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1331913" y="3500438"/>
            <a:ext cx="49149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δεδομένων: 3.000 </a:t>
            </a:r>
            <a:r>
              <a:rPr lang="en-US" sz="1800" i="1">
                <a:latin typeface="Calibri" pitchFamily="34" charset="0"/>
              </a:rPr>
              <a:t>blocks </a:t>
            </a:r>
            <a:endParaRPr lang="el-GR" sz="1800" i="1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ευρετηρίου: 442 </a:t>
            </a:r>
            <a:r>
              <a:rPr lang="en-US" sz="1800" i="1">
                <a:latin typeface="Calibri" pitchFamily="34" charset="0"/>
              </a:rPr>
              <a:t>blocks</a:t>
            </a:r>
            <a:endParaRPr lang="el-GR" sz="1800" i="1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50825" y="4437063"/>
            <a:ext cx="8308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 (σειριακή αναζήτηση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γιατί το αρχείο δεδομένων δεν είναι ταξινομημένο): </a:t>
            </a:r>
            <a:r>
              <a:rPr lang="el-GR" dirty="0">
                <a:latin typeface="Calibri" pitchFamily="34" charset="0"/>
              </a:rPr>
              <a:t>κατά μέσο όρο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3.000/2 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1500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304800" y="5334000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με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442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+ 1 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6" name="Text Box 6"/>
          <p:cNvSpPr txBox="1">
            <a:spLocks noChangeArrowheads="1"/>
          </p:cNvSpPr>
          <p:nvPr/>
        </p:nvSpPr>
        <p:spPr bwMode="auto">
          <a:xfrm>
            <a:off x="419100" y="1969827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Στοιχεία όπως πριν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latin typeface="Calibri" pitchFamily="34" charset="0"/>
              </a:rPr>
              <a:t>(Έστω αρχείο με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b="1" dirty="0">
                <a:latin typeface="Calibri" pitchFamily="34" charset="0"/>
              </a:rPr>
              <a:t> </a:t>
            </a:r>
            <a:r>
              <a:rPr lang="en-US" sz="1200" dirty="0">
                <a:latin typeface="Calibri" pitchFamily="34" charset="0"/>
              </a:rPr>
              <a:t>= 30.000 </a:t>
            </a:r>
            <a:r>
              <a:rPr lang="el-GR" sz="1200" dirty="0">
                <a:latin typeface="Calibri" pitchFamily="34" charset="0"/>
              </a:rPr>
              <a:t>εγγραφές, μέγεθος </a:t>
            </a:r>
            <a:r>
              <a:rPr lang="en-US" sz="1200" dirty="0">
                <a:latin typeface="Calibri" pitchFamily="34" charset="0"/>
              </a:rPr>
              <a:t>block B = 1024 bytes, </a:t>
            </a:r>
            <a:r>
              <a:rPr lang="el-GR" sz="12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100 bytes, </a:t>
            </a:r>
            <a:r>
              <a:rPr lang="el-GR" sz="1200" dirty="0">
                <a:latin typeface="Calibri" pitchFamily="34" charset="0"/>
              </a:rPr>
              <a:t>μη εκτεινόμενη καταχώρηση</a:t>
            </a:r>
            <a:r>
              <a:rPr lang="en-US" sz="1200" dirty="0">
                <a:latin typeface="Calibri" pitchFamily="34" charset="0"/>
              </a:rPr>
              <a:t>, όπ</a:t>
            </a:r>
            <a:r>
              <a:rPr lang="en-US" sz="1200" dirty="0" err="1">
                <a:latin typeface="Calibri" pitchFamily="34" charset="0"/>
              </a:rPr>
              <a:t>ου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l-GR" sz="1200" dirty="0">
                <a:latin typeface="Calibri" pitchFamily="34" charset="0"/>
              </a:rPr>
              <a:t>το πεδίο κλειδιού έχει μέγεθος </a:t>
            </a:r>
            <a:r>
              <a:rPr lang="en-US" sz="1200" dirty="0">
                <a:latin typeface="Calibri" pitchFamily="34" charset="0"/>
              </a:rPr>
              <a:t>V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9 bytes α</a:t>
            </a:r>
            <a:r>
              <a:rPr lang="en-US" sz="1200" dirty="0" err="1">
                <a:latin typeface="Calibri" pitchFamily="34" charset="0"/>
              </a:rPr>
              <a:t>λλά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δεν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είν</a:t>
            </a:r>
            <a:r>
              <a:rPr lang="en-US" sz="1200" dirty="0">
                <a:latin typeface="Calibri" pitchFamily="34" charset="0"/>
              </a:rPr>
              <a:t>αι πεδίο διάταξης</a:t>
            </a:r>
            <a:r>
              <a:rPr lang="el-GR" sz="12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200" dirty="0">
                <a:latin typeface="Calibri" pitchFamily="34" charset="0"/>
              </a:rPr>
              <a:t>block P = 6 bytes</a:t>
            </a:r>
            <a:r>
              <a:rPr lang="el-GR" sz="1200" dirty="0">
                <a:latin typeface="Calibri" pitchFamily="34" charset="0"/>
              </a:rPr>
              <a:t>)</a:t>
            </a:r>
          </a:p>
        </p:txBody>
      </p:sp>
      <p:sp>
        <p:nvSpPr>
          <p:cNvPr id="22537" name="Text Box 7"/>
          <p:cNvSpPr txBox="1">
            <a:spLocks noChangeArrowheads="1"/>
          </p:cNvSpPr>
          <p:nvPr/>
        </p:nvSpPr>
        <p:spPr bwMode="auto">
          <a:xfrm>
            <a:off x="5927725" y="5181600"/>
            <a:ext cx="2378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πρωτεύον ήταν 45 και 7 </a:t>
            </a:r>
            <a:r>
              <a:rPr lang="en-US" sz="1800">
                <a:latin typeface="Calibri" pitchFamily="34" charset="0"/>
              </a:rPr>
              <a:t>blocks </a:t>
            </a:r>
            <a:r>
              <a:rPr lang="el-GR" sz="1800">
                <a:latin typeface="Calibri" pitchFamily="34" charset="0"/>
              </a:rPr>
              <a:t>αντίστοιχα</a:t>
            </a:r>
          </a:p>
        </p:txBody>
      </p:sp>
      <p:sp>
        <p:nvSpPr>
          <p:cNvPr id="22538" name="Rectangle 8"/>
          <p:cNvSpPr>
            <a:spLocks noChangeArrowheads="1"/>
          </p:cNvSpPr>
          <p:nvPr/>
        </p:nvSpPr>
        <p:spPr bwMode="auto">
          <a:xfrm>
            <a:off x="5791200" y="5181600"/>
            <a:ext cx="2741613" cy="695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39" name="Text Box 9"/>
          <p:cNvSpPr txBox="1">
            <a:spLocks noChangeArrowheads="1"/>
          </p:cNvSpPr>
          <p:nvPr/>
        </p:nvSpPr>
        <p:spPr bwMode="auto">
          <a:xfrm>
            <a:off x="593725" y="1269242"/>
            <a:ext cx="7939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22540" name="Text Box 10"/>
          <p:cNvSpPr txBox="1">
            <a:spLocks noChangeArrowheads="1"/>
          </p:cNvSpPr>
          <p:nvPr/>
        </p:nvSpPr>
        <p:spPr bwMode="auto">
          <a:xfrm>
            <a:off x="6948488" y="3284538"/>
            <a:ext cx="1439862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48469" y="12624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75293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1FB847-CF9D-4662-90C8-08817EB0BC30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2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είναι κλειδί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304800" y="2895600"/>
            <a:ext cx="7543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 1. Πυκνό ευρετήριο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όπως πριν με μία καταχώρηση για κάθε εγγραφή</a:t>
            </a: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381000" y="3644900"/>
            <a:ext cx="85121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2. </a:t>
            </a:r>
            <a:r>
              <a:rPr lang="el-GR" sz="2000" i="1" dirty="0">
                <a:latin typeface="Calibri" pitchFamily="34" charset="0"/>
              </a:rPr>
              <a:t>Μεταβλητού μήκους εγγραφές με ένα επαναλαμβανόμενο πεδίο για το δείκτη</a:t>
            </a: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381000" y="4397435"/>
            <a:ext cx="8458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Πυκνό ευρετήριο με δύο επίπεδα: 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Μία εγγραφή ευρετηρίου για κάθε τιμή του πεδίου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+ 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Ένα ενδιάμεσο επίπεδο για την διαχείριση των πολλαπλών δεικτών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45824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D0D652-81A7-4FE9-A08D-5B455A7489E8}" type="slidenum">
              <a:rPr lang="el-GR" altLang="en-US" smtClean="0"/>
              <a:pPr/>
              <a:t>24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00050" y="1426163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400050" y="2260765"/>
            <a:ext cx="82296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μη διατεταγμένο αρχείο (αρχείο σωρού)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 (δηλαδή, το πεδίο στο οποίο θα κατασκευάσουμε το ευρετήριο)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. Υπάρχουν </a:t>
            </a:r>
            <a:r>
              <a:rPr lang="el-GR" sz="1800" u="sng" dirty="0">
                <a:latin typeface="Calibri" pitchFamily="34" charset="0"/>
              </a:rPr>
              <a:t>1000</a:t>
            </a:r>
            <a:r>
              <a:rPr lang="el-GR" sz="1800" dirty="0">
                <a:latin typeface="Calibri" pitchFamily="34" charset="0"/>
              </a:rPr>
              <a:t> διαφορετικές τιμές και οι εγγραφές είναι ομοιόμορφα κατανεμημένες ως προς τις τιμές αυτές. Κατασκευάζουμε ευρετήριο συστάδων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χρησιμοποιώντας την επιλογή (3),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755650" y="4724400"/>
            <a:ext cx="74882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Ευρετήριο </a:t>
            </a:r>
            <a:r>
              <a:rPr lang="en-US" dirty="0" err="1">
                <a:latin typeface="Calibri" pitchFamily="34" charset="0"/>
              </a:rPr>
              <a:t>bfr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l-GR" dirty="0">
                <a:latin typeface="Calibri" pitchFamily="34" charset="0"/>
              </a:rPr>
              <a:t> = 68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l-GR" dirty="0">
                <a:latin typeface="Calibri" pitchFamily="34" charset="0"/>
              </a:rPr>
              <a:t>15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Ενδιάμεσο επίπεδο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(ΕΕ) -- </a:t>
            </a:r>
            <a:r>
              <a:rPr lang="el-GR" i="1" dirty="0">
                <a:latin typeface="Calibri" pitchFamily="34" charset="0"/>
              </a:rPr>
              <a:t>Ποια είναι η οργάνωση του;</a:t>
            </a:r>
            <a:endParaRPr lang="en-US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</a:rPr>
              <a:t>bfr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n-US" baseline="-25000" dirty="0">
                <a:latin typeface="Calibri" pitchFamily="34" charset="0"/>
              </a:rPr>
              <a:t>E</a:t>
            </a:r>
            <a:r>
              <a:rPr lang="el-GR" dirty="0">
                <a:latin typeface="Calibri" pitchFamily="34" charset="0"/>
              </a:rPr>
              <a:t> = 170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EE</a:t>
            </a:r>
            <a:r>
              <a:rPr lang="en-US" dirty="0">
                <a:latin typeface="Calibri" pitchFamily="34" charset="0"/>
              </a:rPr>
              <a:t> = 177 blocks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5724525" y="472440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κόστος αναζήτησης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93481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A00501-0385-4F0C-91A2-DCE9DC989F0E}" type="slidenum">
              <a:rPr lang="el-GR" altLang="en-US" smtClean="0"/>
              <a:pPr/>
              <a:t>25</a:t>
            </a:fld>
            <a:endParaRPr lang="el-GR" altLang="en-US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468313" y="1700213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755650" y="2420938"/>
            <a:ext cx="8001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Δυαδική αναζήτηση στο δευτερεύον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του </a:t>
            </a:r>
            <a:r>
              <a:rPr lang="en-US" dirty="0">
                <a:latin typeface="Calibri" pitchFamily="34" charset="0"/>
              </a:rPr>
              <a:t>block (ή </a:t>
            </a:r>
            <a:r>
              <a:rPr lang="en-US" dirty="0" err="1">
                <a:latin typeface="Calibri" pitchFamily="34" charset="0"/>
              </a:rPr>
              <a:t>των</a:t>
            </a:r>
            <a:r>
              <a:rPr lang="en-US" dirty="0">
                <a:latin typeface="Calibri" pitchFamily="34" charset="0"/>
              </a:rPr>
              <a:t> blocks) </a:t>
            </a:r>
            <a:r>
              <a:rPr lang="el-GR" dirty="0">
                <a:latin typeface="Calibri" pitchFamily="34" charset="0"/>
              </a:rPr>
              <a:t>από το ενδιάμεσο επίπεδο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των </a:t>
            </a:r>
            <a:r>
              <a:rPr lang="en-US" dirty="0">
                <a:latin typeface="Calibri" pitchFamily="34" charset="0"/>
              </a:rPr>
              <a:t>blocks</a:t>
            </a:r>
            <a:r>
              <a:rPr lang="el-GR" dirty="0">
                <a:latin typeface="Calibri" pitchFamily="34" charset="0"/>
              </a:rPr>
              <a:t> με τα ταιριάσματα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(στη χειρότερη περίπτωση όσες οι εγγραφές που ταιριάζουν, γιατί δεν υπάρχει διάταξη) από το αρχείο δεδομένων</a:t>
            </a: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95288" y="4543781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928688" y="5186363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Απλή αν δεν αφορά εισαγωγή νέας τιμής στο ευρετήριο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739543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13BBD-CC58-4CBD-AE4A-E84167D4C366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84213" y="2110238"/>
            <a:ext cx="74168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Επιπρόσθετες δομές για την πιο αποδοτική εκτέλεση ερωτήσεων/αναζητήσεων – προκαλούν όμως επιβάρυνση στις ενημερώσεις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Εύκολη η λογική διάταξη των εγγραφών με βάση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Ανακτήσεις με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σύνθετες συνθήκες</a:t>
            </a:r>
            <a:r>
              <a:rPr lang="el-GR" sz="2400" i="1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μπορεί να γίνουν χρησιμοποιώντας τα </a:t>
            </a:r>
            <a:r>
              <a:rPr lang="en-US" sz="2400" dirty="0">
                <a:latin typeface="Calibri" pitchFamily="34" charset="0"/>
              </a:rPr>
              <a:t>blocks </a:t>
            </a:r>
            <a:r>
              <a:rPr lang="el-GR" sz="2400" dirty="0">
                <a:latin typeface="Calibri" pitchFamily="34" charset="0"/>
              </a:rPr>
              <a:t>του ευρετηρίου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79829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</a:t>
            </a:r>
            <a:r>
              <a:rPr lang="en-US" altLang="en-US" sz="1000" dirty="0"/>
              <a:t>1</a:t>
            </a:r>
            <a:r>
              <a:rPr lang="el-GR" altLang="en-US" sz="1000" dirty="0"/>
              <a:t>-20</a:t>
            </a:r>
            <a:r>
              <a:rPr lang="en-US" altLang="en-US" sz="1000"/>
              <a:t>2</a:t>
            </a:r>
            <a:r>
              <a:rPr lang="en-US" altLang="en-US" sz="1000" dirty="0"/>
              <a:t>2</a:t>
            </a:r>
            <a:endParaRPr lang="el-GR" altLang="en-US" sz="1000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263769" y="1028700"/>
            <a:ext cx="808892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Οι εγγραφές εξαρτώνται από το πεδίο </a:t>
            </a:r>
            <a:r>
              <a:rPr lang="el-GR" sz="2400" dirty="0" err="1"/>
              <a:t>ευρετηριοποίησης</a:t>
            </a:r>
            <a:r>
              <a:rPr lang="el-GR" sz="2400" dirty="0"/>
              <a:t>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/>
              <a:t>Κλειδί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/>
              <a:t>Πεδίο διάταξης</a:t>
            </a:r>
          </a:p>
          <a:p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Είδη ευρετηρίων</a:t>
            </a:r>
          </a:p>
          <a:p>
            <a:endParaRPr lang="el-G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b="1" dirty="0"/>
              <a:t>Πυκνό</a:t>
            </a:r>
            <a:r>
              <a:rPr lang="el-GR" sz="2400" dirty="0"/>
              <a:t>: μια εγγραφή στο ευρετήριο για κάθε εγγραφή στο αρχείο δεδομένων (πλειάδα του πίνακα)</a:t>
            </a:r>
          </a:p>
          <a:p>
            <a:r>
              <a:rPr lang="el-GR" sz="2400" dirty="0"/>
              <a:t>     Μη πυκνό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b="1" dirty="0"/>
              <a:t>Πρωτεύον</a:t>
            </a:r>
            <a:r>
              <a:rPr lang="el-GR" sz="2400" dirty="0"/>
              <a:t>: ευρετήριο σε πεδίο που είναι κλειδί και πεδίο διάταξης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/>
              <a:t>Συστάδων: σε πεδίο που είναι πεδίο διάταξης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33754" y="109876"/>
            <a:ext cx="8229600" cy="70181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(σύνοψη)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46652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28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6600" dirty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455005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62905" y="4604900"/>
            <a:ext cx="427552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*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Russian_Novels</a:t>
            </a:r>
            <a:b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Published &gt; 1867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312174"/>
              </p:ext>
            </p:extLst>
          </p:nvPr>
        </p:nvGraphicFramePr>
        <p:xfrm>
          <a:off x="1337328" y="1927603"/>
          <a:ext cx="6246905" cy="203885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34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3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3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93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9199">
                <a:tc>
                  <a:txBody>
                    <a:bodyPr/>
                    <a:lstStyle/>
                    <a:p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Full_text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War and Peace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Tolstoy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/>
                        <a:t>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Crime and Punishment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Dostoyevsky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/>
                        <a:t>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Anna Karenina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Tolstoy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2736" y="1231026"/>
            <a:ext cx="2787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Russian_Novels</a:t>
            </a:r>
            <a:endParaRPr lang="en-US" sz="24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</a:t>
            </a:r>
            <a:r>
              <a:rPr lang="el-GR" altLang="en-US" sz="1000" dirty="0"/>
              <a:t>7-20</a:t>
            </a:r>
            <a:r>
              <a:rPr lang="en-US" altLang="en-US" sz="1000" dirty="0"/>
              <a:t>1</a:t>
            </a:r>
            <a:r>
              <a:rPr lang="el-GR" altLang="en-US" sz="1000" dirty="0"/>
              <a:t>8</a:t>
            </a:r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3116384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75367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24174"/>
              </p:ext>
            </p:extLst>
          </p:nvPr>
        </p:nvGraphicFramePr>
        <p:xfrm>
          <a:off x="4379107" y="1874652"/>
          <a:ext cx="4594639" cy="182384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70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690">
                <a:tc>
                  <a:txBody>
                    <a:bodyPr/>
                    <a:lstStyle/>
                    <a:p>
                      <a:r>
                        <a:rPr lang="en-US" sz="1200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Full_text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War and Peace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Tolstoy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/>
                        <a:t>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Crime and Punishment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Dostoyevsky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/>
                        <a:t>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Anna Karenina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Tolstoy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840067"/>
              </p:ext>
            </p:extLst>
          </p:nvPr>
        </p:nvGraphicFramePr>
        <p:xfrm>
          <a:off x="110412" y="1735291"/>
          <a:ext cx="2248646" cy="191528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226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199">
                <a:tc>
                  <a:txBody>
                    <a:bodyPr/>
                    <a:lstStyle/>
                    <a:p>
                      <a:r>
                        <a:rPr lang="en-US" dirty="0"/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/>
                        <a:t>1866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b="1" i="1" dirty="0"/>
                        <a:t>1869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b="1" i="1" dirty="0"/>
                        <a:t>1877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031023" y="2287468"/>
            <a:ext cx="2348084" cy="59991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101362" y="2309158"/>
            <a:ext cx="2277745" cy="5782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031023" y="3353483"/>
            <a:ext cx="2348084" cy="454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79107" y="1163540"/>
            <a:ext cx="216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Russian_Novels</a:t>
            </a:r>
            <a:endParaRPr lang="en-US" sz="20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412" y="1231026"/>
            <a:ext cx="1739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By_Yr_Index</a:t>
            </a:r>
            <a:endParaRPr lang="en-US" sz="20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</a:t>
            </a:r>
            <a:r>
              <a:rPr lang="el-GR" altLang="en-US" sz="1000" dirty="0"/>
              <a:t>7-20</a:t>
            </a:r>
            <a:r>
              <a:rPr lang="en-US" altLang="en-US" sz="1000" dirty="0"/>
              <a:t>1</a:t>
            </a:r>
            <a:r>
              <a:rPr lang="el-GR" altLang="en-US" sz="1000" dirty="0"/>
              <a:t>8</a:t>
            </a:r>
          </a:p>
        </p:txBody>
      </p:sp>
      <p:sp>
        <p:nvSpPr>
          <p:cNvPr id="16" name="Footer Placeholder 2"/>
          <p:cNvSpPr txBox="1">
            <a:spLocks/>
          </p:cNvSpPr>
          <p:nvPr/>
        </p:nvSpPr>
        <p:spPr>
          <a:xfrm>
            <a:off x="3116384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0505" y="4254759"/>
            <a:ext cx="7884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Συνήθως, μόνο δείκτη (στη σελίδα που περιέχεται η εγγραφή (</a:t>
            </a:r>
            <a:r>
              <a:rPr lang="en-US" dirty="0">
                <a:solidFill>
                  <a:srgbClr val="FF0000"/>
                </a:solidFill>
              </a:rPr>
              <a:t>id </a:t>
            </a:r>
            <a:r>
              <a:rPr lang="el-GR" dirty="0">
                <a:solidFill>
                  <a:srgbClr val="FF0000"/>
                </a:solidFill>
              </a:rPr>
              <a:t>σελίδας</a:t>
            </a:r>
            <a:r>
              <a:rPr lang="el-GR" dirty="0"/>
              <a:t>) ή και στη συγκεκριμένη εγγραφή στη σελίδα </a:t>
            </a:r>
            <a:r>
              <a:rPr lang="el-GR" dirty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id-</a:t>
            </a:r>
            <a:r>
              <a:rPr lang="el-GR" dirty="0">
                <a:solidFill>
                  <a:srgbClr val="FF0000"/>
                </a:solidFill>
              </a:rPr>
              <a:t>σελίδας, </a:t>
            </a:r>
            <a:r>
              <a:rPr lang="en-US" dirty="0">
                <a:solidFill>
                  <a:srgbClr val="FF0000"/>
                </a:solidFill>
              </a:rPr>
              <a:t>id-</a:t>
            </a:r>
            <a:r>
              <a:rPr lang="el-GR" dirty="0">
                <a:solidFill>
                  <a:srgbClr val="FF0000"/>
                </a:solidFill>
              </a:rPr>
              <a:t>εγγραφής)</a:t>
            </a:r>
          </a:p>
          <a:p>
            <a:endParaRPr lang="el-GR" dirty="0"/>
          </a:p>
          <a:p>
            <a:r>
              <a:rPr lang="el-GR" dirty="0"/>
              <a:t>Ορισμένα είδη ευρετηρίου την ίδια την εγγραφή</a:t>
            </a:r>
          </a:p>
        </p:txBody>
      </p:sp>
    </p:spTree>
    <p:extLst>
      <p:ext uri="{BB962C8B-B14F-4D97-AF65-F5344CB8AC3E}">
        <p14:creationId xmlns:p14="http://schemas.microsoft.com/office/powerpoint/2010/main" val="54059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D510D-BB00-4C2A-B75A-8AE2BE327DCB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457200" y="3146253"/>
            <a:ext cx="809928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i="1" dirty="0">
                <a:latin typeface="Calibri" pitchFamily="34" charset="0"/>
              </a:rPr>
              <a:t>Ποιες</a:t>
            </a:r>
            <a:r>
              <a:rPr lang="el-GR" sz="2400" dirty="0">
                <a:latin typeface="Calibri" pitchFamily="34" charset="0"/>
              </a:rPr>
              <a:t> εγγραφές μπαίνουν στο ευρετήριο;</a:t>
            </a:r>
          </a:p>
          <a:p>
            <a:pPr marL="536575"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Ανάλογα με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: </a:t>
            </a:r>
          </a:p>
          <a:p>
            <a:pPr marL="536575"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(α) πεδίο διάταξης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αρχείου ή όχι </a:t>
            </a:r>
          </a:p>
          <a:p>
            <a:pPr marL="536575"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(β) κλειδί ή όχι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539749" y="1588567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Στόχος: αποδοτικές </a:t>
            </a: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λειτουργίες αναζήτησης</a:t>
            </a: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Οι λειτουργίες ενημέρωσης γίνονται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γενικά πιο αργές, γιατί απαιτούν ενημέρωση </a:t>
            </a:r>
            <a:r>
              <a:rPr lang="el-GR" sz="2400" b="1" dirty="0">
                <a:latin typeface="Calibri" pitchFamily="34" charset="0"/>
              </a:rPr>
              <a:t>και</a:t>
            </a:r>
            <a:r>
              <a:rPr lang="el-GR" sz="2400" dirty="0">
                <a:latin typeface="Calibri" pitchFamily="34" charset="0"/>
              </a:rPr>
              <a:t> του ευρετηρίου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539749" y="5711403"/>
            <a:ext cx="7705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(πρωτεύον/</a:t>
            </a:r>
            <a:r>
              <a:rPr lang="el-GR" sz="20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δευτερεύο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ν) – διαφορετικοί ορισμοί στα βιβλία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67688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950840" y="2191603"/>
            <a:ext cx="754221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Πυκνό ευρετήριο</a:t>
            </a:r>
            <a:r>
              <a:rPr lang="el-GR" sz="3200" dirty="0">
                <a:latin typeface="Calibri" pitchFamily="34" charset="0"/>
              </a:rPr>
              <a:t>: μια καταχώρηση για κάθε εγγραφή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l-GR" sz="3200" dirty="0">
                <a:latin typeface="Calibri" pitchFamily="34" charset="0"/>
              </a:rPr>
              <a:t>του αρχείου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 ευρετήριο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87771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75DA9A-3DF7-4C7B-8894-CEDCA3A9E19A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495300" y="1558451"/>
            <a:ext cx="83075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ευρετήριο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primary index)</a:t>
            </a:r>
            <a:r>
              <a:rPr lang="el-GR" sz="2800" dirty="0">
                <a:latin typeface="Calibri" pitchFamily="34" charset="0"/>
              </a:rPr>
              <a:t>: ορισμένο στο </a:t>
            </a:r>
            <a:r>
              <a:rPr lang="el-GR" sz="2800" i="1" dirty="0">
                <a:latin typeface="Calibri" pitchFamily="34" charset="0"/>
              </a:rPr>
              <a:t>κλειδί διάταξης </a:t>
            </a:r>
            <a:r>
              <a:rPr lang="el-GR" sz="28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609600" y="2710450"/>
            <a:ext cx="7848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Για κάθε </a:t>
            </a:r>
            <a:r>
              <a:rPr lang="en-US" sz="2400" dirty="0">
                <a:latin typeface="Calibri" pitchFamily="34" charset="0"/>
              </a:rPr>
              <a:t>block </a:t>
            </a:r>
            <a:r>
              <a:rPr lang="el-GR" sz="2400" dirty="0">
                <a:latin typeface="Calibri" pitchFamily="34" charset="0"/>
              </a:rPr>
              <a:t>του αρχείου (μη πυκνό ευρετήριο) η εγγραφή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ευρετηρίου είναι της μορφής </a:t>
            </a:r>
            <a:r>
              <a:rPr lang="el-GR" sz="2400" b="1" dirty="0">
                <a:latin typeface="Calibri" pitchFamily="34" charset="0"/>
              </a:rPr>
              <a:t>(&lt;Κ(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), 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)&gt;)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όπου: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b="1" dirty="0">
                <a:latin typeface="Calibri" pitchFamily="34" charset="0"/>
              </a:rPr>
              <a:t>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η τιμή του πρωτεύοντος κλειδιού της πρώτης εγγραφής του </a:t>
            </a:r>
            <a:r>
              <a:rPr lang="en-US" sz="2400" dirty="0">
                <a:latin typeface="Calibri" pitchFamily="34" charset="0"/>
              </a:rPr>
              <a:t>block (</a:t>
            </a:r>
            <a:r>
              <a:rPr lang="el-GR" sz="2400" i="1" dirty="0">
                <a:latin typeface="Calibri" pitchFamily="34" charset="0"/>
              </a:rPr>
              <a:t>άγκυρα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block)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δείκτης προς το </a:t>
            </a:r>
            <a:r>
              <a:rPr lang="en-US" sz="2400" dirty="0">
                <a:latin typeface="Calibri" pitchFamily="34" charset="0"/>
              </a:rPr>
              <a:t>block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71500" y="5210326"/>
            <a:ext cx="82313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  Ένα ευρετήριο στο πεδίο διάταξης (+ κλειδί) είναι ένα 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638425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E495CF-944D-4AD1-9A6F-167EB0DB58AE}" type="slidenum">
              <a:rPr lang="el-GR" altLang="en-US" smtClean="0"/>
              <a:pPr/>
              <a:t>8</a:t>
            </a:fld>
            <a:endParaRPr lang="el-GR" altLang="en-US"/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168525" y="18446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992313" y="1773238"/>
            <a:ext cx="1223962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5519738" y="1801813"/>
            <a:ext cx="903287" cy="4219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0" name="Line 6"/>
          <p:cNvSpPr>
            <a:spLocks noChangeShapeType="1"/>
          </p:cNvSpPr>
          <p:nvPr/>
        </p:nvSpPr>
        <p:spPr bwMode="auto">
          <a:xfrm>
            <a:off x="2168525" y="19542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2168525" y="20605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2" name="Line 8"/>
          <p:cNvSpPr>
            <a:spLocks noChangeShapeType="1"/>
          </p:cNvSpPr>
          <p:nvPr/>
        </p:nvSpPr>
        <p:spPr bwMode="auto">
          <a:xfrm>
            <a:off x="2181225" y="22479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2744788" y="1916113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4" name="Rectangle 10"/>
          <p:cNvSpPr>
            <a:spLocks noChangeArrowheads="1"/>
          </p:cNvSpPr>
          <p:nvPr/>
        </p:nvSpPr>
        <p:spPr bwMode="auto">
          <a:xfrm>
            <a:off x="2203450" y="35845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5" name="Line 11"/>
          <p:cNvSpPr>
            <a:spLocks noChangeShapeType="1"/>
          </p:cNvSpPr>
          <p:nvPr/>
        </p:nvSpPr>
        <p:spPr bwMode="auto">
          <a:xfrm>
            <a:off x="2203450" y="36941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6" name="Line 12"/>
          <p:cNvSpPr>
            <a:spLocks noChangeShapeType="1"/>
          </p:cNvSpPr>
          <p:nvPr/>
        </p:nvSpPr>
        <p:spPr bwMode="auto">
          <a:xfrm>
            <a:off x="2203450" y="38004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7" name="Line 13"/>
          <p:cNvSpPr>
            <a:spLocks noChangeShapeType="1"/>
          </p:cNvSpPr>
          <p:nvPr/>
        </p:nvSpPr>
        <p:spPr bwMode="auto">
          <a:xfrm>
            <a:off x="2216150" y="39878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8" name="Rectangle 14"/>
          <p:cNvSpPr>
            <a:spLocks noChangeArrowheads="1"/>
          </p:cNvSpPr>
          <p:nvPr/>
        </p:nvSpPr>
        <p:spPr bwMode="auto">
          <a:xfrm>
            <a:off x="2174875" y="24511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5"/>
          <p:cNvSpPr>
            <a:spLocks noChangeShapeType="1"/>
          </p:cNvSpPr>
          <p:nvPr/>
        </p:nvSpPr>
        <p:spPr bwMode="auto">
          <a:xfrm>
            <a:off x="2174875" y="25606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0" name="Line 16"/>
          <p:cNvSpPr>
            <a:spLocks noChangeShapeType="1"/>
          </p:cNvSpPr>
          <p:nvPr/>
        </p:nvSpPr>
        <p:spPr bwMode="auto">
          <a:xfrm>
            <a:off x="2174875" y="26670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1" name="Line 17"/>
          <p:cNvSpPr>
            <a:spLocks noChangeShapeType="1"/>
          </p:cNvSpPr>
          <p:nvPr/>
        </p:nvSpPr>
        <p:spPr bwMode="auto">
          <a:xfrm>
            <a:off x="2187575" y="2854325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2" name="Line 18"/>
          <p:cNvSpPr>
            <a:spLocks noChangeShapeType="1"/>
          </p:cNvSpPr>
          <p:nvPr/>
        </p:nvSpPr>
        <p:spPr bwMode="auto">
          <a:xfrm>
            <a:off x="260985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3" name="Line 19"/>
          <p:cNvSpPr>
            <a:spLocks noChangeShapeType="1"/>
          </p:cNvSpPr>
          <p:nvPr/>
        </p:nvSpPr>
        <p:spPr bwMode="auto">
          <a:xfrm>
            <a:off x="2616200" y="24638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4" name="Line 20"/>
          <p:cNvSpPr>
            <a:spLocks noChangeShapeType="1"/>
          </p:cNvSpPr>
          <p:nvPr/>
        </p:nvSpPr>
        <p:spPr bwMode="auto">
          <a:xfrm>
            <a:off x="2663825" y="35877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5" name="Rectangle 21"/>
          <p:cNvSpPr>
            <a:spLocks noChangeArrowheads="1"/>
          </p:cNvSpPr>
          <p:nvPr/>
        </p:nvSpPr>
        <p:spPr bwMode="auto">
          <a:xfrm>
            <a:off x="5584825" y="258445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6" name="Rectangle 22"/>
          <p:cNvSpPr>
            <a:spLocks noChangeArrowheads="1"/>
          </p:cNvSpPr>
          <p:nvPr/>
        </p:nvSpPr>
        <p:spPr bwMode="auto">
          <a:xfrm>
            <a:off x="5581650" y="187642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7" name="Rectangle 23"/>
          <p:cNvSpPr>
            <a:spLocks noChangeArrowheads="1"/>
          </p:cNvSpPr>
          <p:nvPr/>
        </p:nvSpPr>
        <p:spPr bwMode="auto">
          <a:xfrm>
            <a:off x="5603875" y="54610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4"/>
          <p:cNvSpPr>
            <a:spLocks noChangeShapeType="1"/>
          </p:cNvSpPr>
          <p:nvPr/>
        </p:nvSpPr>
        <p:spPr bwMode="auto">
          <a:xfrm>
            <a:off x="2800350" y="2009775"/>
            <a:ext cx="2752725" cy="61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19" name="Line 25"/>
          <p:cNvSpPr>
            <a:spLocks noChangeShapeType="1"/>
          </p:cNvSpPr>
          <p:nvPr/>
        </p:nvSpPr>
        <p:spPr bwMode="auto">
          <a:xfrm>
            <a:off x="2781300" y="2295525"/>
            <a:ext cx="2686050" cy="153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0" name="Line 26"/>
          <p:cNvSpPr>
            <a:spLocks noChangeShapeType="1"/>
          </p:cNvSpPr>
          <p:nvPr/>
        </p:nvSpPr>
        <p:spPr bwMode="auto">
          <a:xfrm>
            <a:off x="2838450" y="3619500"/>
            <a:ext cx="2752725" cy="187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1" name="Text Box 27"/>
          <p:cNvSpPr txBox="1">
            <a:spLocks noChangeArrowheads="1"/>
          </p:cNvSpPr>
          <p:nvPr/>
        </p:nvSpPr>
        <p:spPr bwMode="auto">
          <a:xfrm>
            <a:off x="352425" y="2324100"/>
            <a:ext cx="1943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8222" name="Text Box 28"/>
          <p:cNvSpPr txBox="1">
            <a:spLocks noChangeArrowheads="1"/>
          </p:cNvSpPr>
          <p:nvPr/>
        </p:nvSpPr>
        <p:spPr bwMode="auto">
          <a:xfrm>
            <a:off x="7038975" y="2847975"/>
            <a:ext cx="1495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8223" name="Text Box 29"/>
          <p:cNvSpPr txBox="1">
            <a:spLocks noChangeArrowheads="1"/>
          </p:cNvSpPr>
          <p:nvPr/>
        </p:nvSpPr>
        <p:spPr bwMode="auto">
          <a:xfrm>
            <a:off x="876299" y="4674500"/>
            <a:ext cx="25622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Ποιο είναι το μέγεθος του ευρετηρίου (πόσα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blocks);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9643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A3C23B-7990-43B0-8212-10A7DCC007DA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651610" y="1558688"/>
            <a:ext cx="774176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αρχείου ευρετηρίου)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διατεταγμένο αρχείο με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A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= 30.000 </a:t>
            </a:r>
            <a:r>
              <a:rPr lang="el-GR" sz="2400" dirty="0">
                <a:latin typeface="Calibri" pitchFamily="34" charset="0"/>
              </a:rPr>
              <a:t>εγγραφές, μέγεθος </a:t>
            </a:r>
            <a:r>
              <a:rPr lang="en-US" sz="2400" dirty="0">
                <a:latin typeface="Calibri" pitchFamily="34" charset="0"/>
              </a:rPr>
              <a:t>block B = 1024 bytes, </a:t>
            </a:r>
            <a:r>
              <a:rPr lang="el-GR" sz="24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100 bytes, </a:t>
            </a:r>
            <a:r>
              <a:rPr lang="el-GR" sz="2400" dirty="0">
                <a:latin typeface="Calibri" pitchFamily="34" charset="0"/>
              </a:rPr>
              <a:t>το κλειδί διάταξης έχει μέγεθος </a:t>
            </a:r>
            <a:r>
              <a:rPr lang="en-US" sz="2400" dirty="0">
                <a:latin typeface="Calibri" pitchFamily="34" charset="0"/>
              </a:rPr>
              <a:t>V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9 bytes,  </a:t>
            </a:r>
            <a:r>
              <a:rPr lang="el-GR" sz="2400" dirty="0">
                <a:latin typeface="Calibri" pitchFamily="34" charset="0"/>
              </a:rPr>
              <a:t>μη εκτεινόμενη καταχώρηση.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Κατασκευάζουμε πρωτεύον ευρετήριο, μέγεθος δείκτη </a:t>
            </a:r>
            <a:r>
              <a:rPr lang="en-US" sz="2400" dirty="0">
                <a:latin typeface="Calibri" pitchFamily="34" charset="0"/>
              </a:rPr>
              <a:t>block P = 6 bytes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990600" y="4804113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δεδομένων: 3.000 </a:t>
            </a:r>
            <a:r>
              <a:rPr lang="en-US" sz="2000" dirty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1042988" y="5229225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ευρετηρίου: (68 εγγραφές/</a:t>
            </a:r>
            <a:r>
              <a:rPr lang="en-US" sz="2000" dirty="0">
                <a:latin typeface="Calibri" pitchFamily="34" charset="0"/>
              </a:rPr>
              <a:t>block), </a:t>
            </a:r>
            <a:r>
              <a:rPr lang="el-GR" sz="2000" dirty="0">
                <a:latin typeface="Calibri" pitchFamily="34" charset="0"/>
              </a:rPr>
              <a:t>45 </a:t>
            </a:r>
            <a:r>
              <a:rPr lang="en-US" sz="2000" dirty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93091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3473</TotalTime>
  <Words>1988</Words>
  <Application>Microsoft Office PowerPoint</Application>
  <PresentationFormat>On-screen Show (4:3)</PresentationFormat>
  <Paragraphs>308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Menlo</vt:lpstr>
      <vt:lpstr>Monotype Sorts</vt:lpstr>
      <vt:lpstr>Wingdings</vt:lpstr>
      <vt:lpstr>Office Theme</vt:lpstr>
      <vt:lpstr>PowerPoint Presentation</vt:lpstr>
      <vt:lpstr>Ευρετήρια</vt:lpstr>
      <vt:lpstr>Παράδειγμα</vt:lpstr>
      <vt:lpstr>Παράδειγμα</vt:lpstr>
      <vt:lpstr>Ευρετήρια</vt:lpstr>
      <vt:lpstr>Ευρετήρια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Ευρετήρια</vt:lpstr>
      <vt:lpstr>Ευρετήριο σε πεδίο διάταξης (όχι κλειδί)</vt:lpstr>
      <vt:lpstr>Ευρετήριο Συστάδων</vt:lpstr>
      <vt:lpstr>Ευρετήριο Συστάδων</vt:lpstr>
      <vt:lpstr>Ευρετήριο Συστάδων</vt:lpstr>
      <vt:lpstr>Ευρετήριο Συστάδων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Ευρετήρια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EVANGELIA PITOURA</cp:lastModifiedBy>
  <cp:revision>438</cp:revision>
  <dcterms:created xsi:type="dcterms:W3CDTF">2013-06-13T09:19:30Z</dcterms:created>
  <dcterms:modified xsi:type="dcterms:W3CDTF">2023-12-27T11:26:21Z</dcterms:modified>
</cp:coreProperties>
</file>