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3.xml" ContentType="application/inkml+xml"/>
  <Override PartName="/ppt/notesSlides/notesSlide51.xml" ContentType="application/vnd.openxmlformats-officedocument.presentationml.notesSlide+xml"/>
  <Override PartName="/ppt/ink/ink4.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6.xml" ContentType="application/inkml+xml"/>
  <Override PartName="/ppt/ink/ink7.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2.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12"/>
  </p:notesMasterIdLst>
  <p:sldIdLst>
    <p:sldId id="457" r:id="rId2"/>
    <p:sldId id="458" r:id="rId3"/>
    <p:sldId id="566" r:id="rId4"/>
    <p:sldId id="459" r:id="rId5"/>
    <p:sldId id="609" r:id="rId6"/>
    <p:sldId id="567" r:id="rId7"/>
    <p:sldId id="594" r:id="rId8"/>
    <p:sldId id="583" r:id="rId9"/>
    <p:sldId id="571" r:id="rId10"/>
    <p:sldId id="500" r:id="rId11"/>
    <p:sldId id="572" r:id="rId12"/>
    <p:sldId id="593" r:id="rId13"/>
    <p:sldId id="495" r:id="rId14"/>
    <p:sldId id="497" r:id="rId15"/>
    <p:sldId id="619" r:id="rId16"/>
    <p:sldId id="570" r:id="rId17"/>
    <p:sldId id="503" r:id="rId18"/>
    <p:sldId id="505" r:id="rId19"/>
    <p:sldId id="595" r:id="rId20"/>
    <p:sldId id="575" r:id="rId21"/>
    <p:sldId id="506" r:id="rId22"/>
    <p:sldId id="620" r:id="rId23"/>
    <p:sldId id="630" r:id="rId24"/>
    <p:sldId id="640" r:id="rId25"/>
    <p:sldId id="507" r:id="rId26"/>
    <p:sldId id="508" r:id="rId27"/>
    <p:sldId id="509" r:id="rId28"/>
    <p:sldId id="597" r:id="rId29"/>
    <p:sldId id="510" r:id="rId30"/>
    <p:sldId id="576" r:id="rId31"/>
    <p:sldId id="511" r:id="rId32"/>
    <p:sldId id="621" r:id="rId33"/>
    <p:sldId id="672" r:id="rId34"/>
    <p:sldId id="512" r:id="rId35"/>
    <p:sldId id="622" r:id="rId36"/>
    <p:sldId id="514" r:id="rId37"/>
    <p:sldId id="513" r:id="rId38"/>
    <p:sldId id="644" r:id="rId39"/>
    <p:sldId id="516" r:id="rId40"/>
    <p:sldId id="598" r:id="rId41"/>
    <p:sldId id="518" r:id="rId42"/>
    <p:sldId id="521" r:id="rId43"/>
    <p:sldId id="522" r:id="rId44"/>
    <p:sldId id="524" r:id="rId45"/>
    <p:sldId id="523" r:id="rId46"/>
    <p:sldId id="525" r:id="rId47"/>
    <p:sldId id="526" r:id="rId48"/>
    <p:sldId id="646" r:id="rId49"/>
    <p:sldId id="528" r:id="rId50"/>
    <p:sldId id="529" r:id="rId51"/>
    <p:sldId id="647" r:id="rId52"/>
    <p:sldId id="527" r:id="rId53"/>
    <p:sldId id="654" r:id="rId54"/>
    <p:sldId id="655" r:id="rId55"/>
    <p:sldId id="607" r:id="rId56"/>
    <p:sldId id="657" r:id="rId57"/>
    <p:sldId id="658" r:id="rId58"/>
    <p:sldId id="661" r:id="rId59"/>
    <p:sldId id="633" r:id="rId60"/>
    <p:sldId id="625" r:id="rId61"/>
    <p:sldId id="634" r:id="rId62"/>
    <p:sldId id="531" r:id="rId63"/>
    <p:sldId id="599" r:id="rId64"/>
    <p:sldId id="606" r:id="rId65"/>
    <p:sldId id="533" r:id="rId66"/>
    <p:sldId id="664" r:id="rId67"/>
    <p:sldId id="534" r:id="rId68"/>
    <p:sldId id="536" r:id="rId69"/>
    <p:sldId id="615" r:id="rId70"/>
    <p:sldId id="564" r:id="rId71"/>
    <p:sldId id="578" r:id="rId72"/>
    <p:sldId id="538" r:id="rId73"/>
    <p:sldId id="638" r:id="rId74"/>
    <p:sldId id="549" r:id="rId75"/>
    <p:sldId id="550" r:id="rId76"/>
    <p:sldId id="551" r:id="rId77"/>
    <p:sldId id="552" r:id="rId78"/>
    <p:sldId id="554" r:id="rId79"/>
    <p:sldId id="553" r:id="rId80"/>
    <p:sldId id="591" r:id="rId81"/>
    <p:sldId id="592" r:id="rId82"/>
    <p:sldId id="555" r:id="rId83"/>
    <p:sldId id="631" r:id="rId84"/>
    <p:sldId id="556" r:id="rId85"/>
    <p:sldId id="557" r:id="rId86"/>
    <p:sldId id="558" r:id="rId87"/>
    <p:sldId id="666" r:id="rId88"/>
    <p:sldId id="667" r:id="rId89"/>
    <p:sldId id="603" r:id="rId90"/>
    <p:sldId id="670" r:id="rId91"/>
    <p:sldId id="671" r:id="rId92"/>
    <p:sldId id="627" r:id="rId93"/>
    <p:sldId id="628" r:id="rId94"/>
    <p:sldId id="559" r:id="rId95"/>
    <p:sldId id="492" r:id="rId96"/>
    <p:sldId id="676" r:id="rId97"/>
    <p:sldId id="639" r:id="rId98"/>
    <p:sldId id="537" r:id="rId99"/>
    <p:sldId id="562" r:id="rId100"/>
    <p:sldId id="604" r:id="rId101"/>
    <p:sldId id="637" r:id="rId102"/>
    <p:sldId id="539" r:id="rId103"/>
    <p:sldId id="587" r:id="rId104"/>
    <p:sldId id="608" r:id="rId105"/>
    <p:sldId id="540" r:id="rId106"/>
    <p:sldId id="541" r:id="rId107"/>
    <p:sldId id="542" r:id="rId108"/>
    <p:sldId id="543" r:id="rId109"/>
    <p:sldId id="544" r:id="rId110"/>
    <p:sldId id="611" r:id="rId11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71" autoAdjust="0"/>
  </p:normalViewPr>
  <p:slideViewPr>
    <p:cSldViewPr snapToGrid="0">
      <p:cViewPr varScale="1">
        <p:scale>
          <a:sx n="104" d="100"/>
          <a:sy n="104" d="100"/>
        </p:scale>
        <p:origin x="2034" y="51"/>
      </p:cViewPr>
      <p:guideLst>
        <p:guide orient="horz" pos="2160"/>
        <p:guide pos="2880"/>
      </p:guideLst>
    </p:cSldViewPr>
  </p:slideViewPr>
  <p:notesTextViewPr>
    <p:cViewPr>
      <p:scale>
        <a:sx n="1" d="1"/>
        <a:sy n="1" d="1"/>
      </p:scale>
      <p:origin x="0" y="0"/>
    </p:cViewPr>
  </p:notesTextViewPr>
  <p:sorterViewPr>
    <p:cViewPr varScale="1">
      <p:scale>
        <a:sx n="1" d="1"/>
        <a:sy n="1" d="1"/>
      </p:scale>
      <p:origin x="0" y="-14226"/>
    </p:cViewPr>
  </p:sorterViewPr>
  <p:notesViewPr>
    <p:cSldViewPr snapToGrid="0">
      <p:cViewPr varScale="1">
        <p:scale>
          <a:sx n="90" d="100"/>
          <a:sy n="90" d="100"/>
        </p:scale>
        <p:origin x="371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2:27:33.045"/>
    </inkml:context>
    <inkml:brush xml:id="br0">
      <inkml:brushProperty name="width" value="0.1" units="cm"/>
      <inkml:brushProperty name="height" value="0.1" units="cm"/>
      <inkml:brushProperty name="color" value="#66CC00"/>
    </inkml:brush>
  </inkml:definitions>
  <inkml:trace contextRef="#ctx0" brushRef="#br0">0 0 440,'0'0'184,"25"0"-807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3:24:23.894"/>
    </inkml:context>
    <inkml:brush xml:id="br0">
      <inkml:brushProperty name="width" value="0.05" units="cm"/>
      <inkml:brushProperty name="height" value="0.05" units="cm"/>
      <inkml:brushProperty name="color" value="#E71224"/>
    </inkml:brush>
  </inkml:definitions>
  <inkml:trace contextRef="#ctx0" brushRef="#br0">93 15 288,'0'0'2104,"-73"-10"-2040,68 10 184,0-4-88,0 4-160,0 0-1000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12:28.1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4:10:00.648"/>
    </inkml:context>
    <inkml:brush xml:id="br0">
      <inkml:brushProperty name="width" value="0.05" units="cm"/>
      <inkml:brushProperty name="height" value="0.05" units="cm"/>
      <inkml:brushProperty name="color" value="#E71224"/>
    </inkml:brush>
  </inkml:definitions>
  <inkml:trace contextRef="#ctx0" brushRef="#br0">123 1 280,'0'0'136,"-88"37"-208,54-23-271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4:32.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6:04.3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5569" tIns="47785" rIns="95569" bIns="47785" rtlCol="0"/>
          <a:lstStyle>
            <a:lvl1pPr algn="l">
              <a:defRPr sz="13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5569" tIns="47785" rIns="95569" bIns="47785" rtlCol="0"/>
          <a:lstStyle>
            <a:lvl1pPr algn="r">
              <a:defRPr sz="1300"/>
            </a:lvl1pPr>
          </a:lstStyle>
          <a:p>
            <a:fld id="{AB1D4467-F767-4192-8C2C-9C235F6643CF}" type="datetimeFigureOut">
              <a:rPr lang="en-US" smtClean="0"/>
              <a:pPr/>
              <a:t>10/29/2023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9" tIns="47785" rIns="95569" bIns="47785"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69" tIns="47785" rIns="95569"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5569" tIns="47785" rIns="95569"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5569" tIns="47785" rIns="95569" bIns="47785"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10</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36153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109</a:t>
            </a:fld>
            <a:endParaRPr lang="el-G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97237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110</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16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11</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95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6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13</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64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14</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97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05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34" eaLnBrk="0" hangingPunct="0">
              <a:defRPr sz="1500">
                <a:solidFill>
                  <a:schemeClr val="tx1"/>
                </a:solidFill>
                <a:latin typeface="Arial" pitchFamily="34" charset="0"/>
              </a:defRPr>
            </a:lvl1pPr>
            <a:lvl2pPr marL="717251" indent="-275866" defTabSz="956334" eaLnBrk="0" hangingPunct="0">
              <a:defRPr sz="1500">
                <a:solidFill>
                  <a:schemeClr val="tx1"/>
                </a:solidFill>
                <a:latin typeface="Arial" pitchFamily="34" charset="0"/>
              </a:defRPr>
            </a:lvl2pPr>
            <a:lvl3pPr marL="1103462" indent="-220693" defTabSz="956334" eaLnBrk="0" hangingPunct="0">
              <a:defRPr sz="1500">
                <a:solidFill>
                  <a:schemeClr val="tx1"/>
                </a:solidFill>
                <a:latin typeface="Arial" pitchFamily="34" charset="0"/>
              </a:defRPr>
            </a:lvl3pPr>
            <a:lvl4pPr marL="1544847" indent="-220693" defTabSz="956334" eaLnBrk="0" hangingPunct="0">
              <a:defRPr sz="1500">
                <a:solidFill>
                  <a:schemeClr val="tx1"/>
                </a:solidFill>
                <a:latin typeface="Arial" pitchFamily="34" charset="0"/>
              </a:defRPr>
            </a:lvl4pPr>
            <a:lvl5pPr marL="1986231" indent="-220693" defTabSz="956334" eaLnBrk="0" hangingPunct="0">
              <a:defRPr sz="1500">
                <a:solidFill>
                  <a:schemeClr val="tx1"/>
                </a:solidFill>
                <a:latin typeface="Arial" pitchFamily="34" charset="0"/>
              </a:defRPr>
            </a:lvl5pPr>
            <a:lvl6pPr marL="2427617" indent="-220693" defTabSz="956334" eaLnBrk="0" fontAlgn="base" hangingPunct="0">
              <a:spcBef>
                <a:spcPct val="0"/>
              </a:spcBef>
              <a:spcAft>
                <a:spcPct val="0"/>
              </a:spcAft>
              <a:defRPr sz="1500">
                <a:solidFill>
                  <a:schemeClr val="tx1"/>
                </a:solidFill>
                <a:latin typeface="Arial" pitchFamily="34" charset="0"/>
              </a:defRPr>
            </a:lvl6pPr>
            <a:lvl7pPr marL="2869002" indent="-220693" defTabSz="956334" eaLnBrk="0" fontAlgn="base" hangingPunct="0">
              <a:spcBef>
                <a:spcPct val="0"/>
              </a:spcBef>
              <a:spcAft>
                <a:spcPct val="0"/>
              </a:spcAft>
              <a:defRPr sz="1500">
                <a:solidFill>
                  <a:schemeClr val="tx1"/>
                </a:solidFill>
                <a:latin typeface="Arial" pitchFamily="34" charset="0"/>
              </a:defRPr>
            </a:lvl7pPr>
            <a:lvl8pPr marL="3310386" indent="-220693" defTabSz="956334" eaLnBrk="0" fontAlgn="base" hangingPunct="0">
              <a:spcBef>
                <a:spcPct val="0"/>
              </a:spcBef>
              <a:spcAft>
                <a:spcPct val="0"/>
              </a:spcAft>
              <a:defRPr sz="1500">
                <a:solidFill>
                  <a:schemeClr val="tx1"/>
                </a:solidFill>
                <a:latin typeface="Arial" pitchFamily="34" charset="0"/>
              </a:defRPr>
            </a:lvl8pPr>
            <a:lvl9pPr marL="3751771" indent="-220693" defTabSz="956334" eaLnBrk="0" fontAlgn="base" hangingPunct="0">
              <a:spcBef>
                <a:spcPct val="0"/>
              </a:spcBef>
              <a:spcAft>
                <a:spcPct val="0"/>
              </a:spcAft>
              <a:defRPr sz="1500">
                <a:solidFill>
                  <a:schemeClr val="tx1"/>
                </a:solidFill>
                <a:latin typeface="Arial" pitchFamily="34" charset="0"/>
              </a:defRPr>
            </a:lvl9pPr>
          </a:lstStyle>
          <a:p>
            <a:fld id="{08457A4D-0C1A-454C-A595-425E79A91FE6}" type="slidenum">
              <a:rPr lang="el-GR" altLang="en-US" sz="1300">
                <a:latin typeface="Times New Roman" pitchFamily="18" charset="0"/>
              </a:rPr>
              <a:pPr/>
              <a:t>16</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7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20</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992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21</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200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10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23</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42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25</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04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26</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27</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30</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31</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34</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048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35</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607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36</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4388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37</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948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39</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7959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40</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0454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41</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4493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42</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55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43</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6478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44</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6515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45</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1003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46</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4852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47</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06157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49</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1019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50</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37394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52</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525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53</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2907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54</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474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7460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59</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7393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60</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2140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70923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62</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0759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63</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1776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64</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9945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65</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6653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66</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0879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67</a:t>
            </a:fld>
            <a:endParaRPr lang="el-G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394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68</a:t>
            </a:fld>
            <a:endParaRPr lang="el-G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312663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850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70</a:t>
            </a:fld>
            <a:endParaRPr lang="el-G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6156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71</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0746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72</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2519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73</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2249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74</a:t>
            </a:fld>
            <a:endParaRPr lang="el-G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1028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75</a:t>
            </a:fld>
            <a:endParaRPr lang="el-G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2867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76</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00513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77</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645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7</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947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78</a:t>
            </a:fld>
            <a:endParaRPr lang="el-G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5782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79</a:t>
            </a:fld>
            <a:endParaRPr lang="el-G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64802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80</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52939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81</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2706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82</a:t>
            </a:fld>
            <a:endParaRPr lang="el-G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9451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83</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5499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84</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8238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85</a:t>
            </a:fld>
            <a:endParaRPr lang="el-G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485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86</a:t>
            </a:fld>
            <a:endParaRPr lang="el-G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1545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589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81098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88</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0852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89</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49746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90</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2153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91</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4351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92</a:t>
            </a:fld>
            <a:endParaRPr lang="el-G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63052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93</a:t>
            </a:fld>
            <a:endParaRPr lang="el-G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29593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94</a:t>
            </a:fld>
            <a:endParaRPr lang="el-G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531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95</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9733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96</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3245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817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6010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98</a:t>
            </a:fld>
            <a:endParaRPr lang="el-G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50327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99</a:t>
            </a:fld>
            <a:endParaRPr lang="el-G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4165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100</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55705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102</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5988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103</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9804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1719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105</a:t>
            </a:fld>
            <a:endParaRPr lang="el-G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17212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106</a:t>
            </a:fld>
            <a:endParaRPr lang="el-G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959741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107</a:t>
            </a:fld>
            <a:endParaRPr lang="el-G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05892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108</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302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C8965-12A5-42B6-9587-775B0C92BBE0}" type="datetime1">
              <a:rPr lang="en-US" smtClean="0"/>
              <a:pPr/>
              <a:t>10/29/2023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4F8C0-775D-4C86-9912-48CE32DF3814}" type="datetime1">
              <a:rPr lang="en-US" smtClean="0"/>
              <a:pPr/>
              <a:t>10/29/2023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1709-3B43-46B9-9561-13844D15F033}" type="datetime1">
              <a:rPr lang="en-US" smtClean="0"/>
              <a:pPr/>
              <a:t>10/29/2023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7DE42-E6E6-41B3-97AE-B6CA5833C18A}" type="datetime1">
              <a:rPr lang="en-US" smtClean="0"/>
              <a:pPr/>
              <a:t>10/29/2023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4101F-9917-4AB4-85A1-8A5B41A96093}" type="datetime1">
              <a:rPr lang="en-US" smtClean="0"/>
              <a:pPr/>
              <a:t>10/29/2023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01F15-B326-4CB5-BB3A-483D5BD187D7}" type="datetime1">
              <a:rPr lang="en-US" smtClean="0"/>
              <a:pPr/>
              <a:t>10/29/2023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30E4B-7F52-4321-8DA4-44A83280689A}" type="datetime1">
              <a:rPr lang="en-US" smtClean="0"/>
              <a:pPr/>
              <a:t>10/29/2023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a:t>
            </a:r>
            <a:r>
              <a:rPr lang="en-US" dirty="0" err="1"/>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10/29/2023</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5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841.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customXml" Target="../ink/ink5.xml"/><Relationship Id="rId4" Type="http://schemas.openxmlformats.org/officeDocument/2006/relationships/image" Target="../media/image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customXml" Target="../ink/ink7.xml"/><Relationship Id="rId4" Type="http://schemas.openxmlformats.org/officeDocument/2006/relationships/image" Target="../media/image53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22</a:t>
            </a:r>
            <a:r>
              <a:rPr lang="el-GR" altLang="en-US" dirty="0"/>
              <a:t>-20</a:t>
            </a:r>
            <a:r>
              <a:rPr lang="en-US" altLang="en-US" dirty="0"/>
              <a:t>23</a:t>
            </a:r>
            <a:endParaRPr lang="el-GR" altLang="en-US" dirty="0"/>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Οντοτήτων-Συσχετίσεων</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10</a:t>
            </a:fld>
            <a:endParaRPr lang="el-GR" altLang="en-US"/>
          </a:p>
        </p:txBody>
      </p:sp>
      <p:sp>
        <p:nvSpPr>
          <p:cNvPr id="11270" name="Text Box 3"/>
          <p:cNvSpPr txBox="1">
            <a:spLocks noChangeArrowheads="1"/>
          </p:cNvSpPr>
          <p:nvPr/>
        </p:nvSpPr>
        <p:spPr bwMode="auto">
          <a:xfrm>
            <a:off x="423863" y="1423990"/>
            <a:ext cx="8153400" cy="2985433"/>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3.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σε 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638223" cy="830997"/>
          </a:xfrm>
          <a:prstGeom prst="rect">
            <a:avLst/>
          </a:prstGeom>
          <a:solidFill>
            <a:schemeClr val="bg2"/>
          </a:solidFill>
          <a:ln w="9525">
            <a:noFill/>
            <a:miter lim="800000"/>
            <a:headEnd/>
            <a:tailEnd/>
          </a:ln>
        </p:spPr>
        <p:txBody>
          <a:bodyPr wrap="none">
            <a:spAutoFit/>
          </a:bodyPr>
          <a:lstStyle/>
          <a:p>
            <a:r>
              <a:rPr lang="el-GR" sz="2400" dirty="0">
                <a:solidFill>
                  <a:schemeClr val="accent3">
                    <a:lumMod val="75000"/>
                  </a:schemeClr>
                </a:solidFill>
              </a:rPr>
              <a:t>χρήση σχεσιακού</a:t>
            </a:r>
          </a:p>
          <a:p>
            <a:r>
              <a:rPr lang="el-GR" sz="2400" dirty="0">
                <a:solidFill>
                  <a:schemeClr val="accent3">
                    <a:lumMod val="75000"/>
                  </a:schemeClr>
                </a:solidFill>
              </a:rPr>
              <a:t>μοντέλου</a:t>
            </a:r>
            <a:r>
              <a:rPr lang="en-US" sz="2400" dirty="0">
                <a:solidFill>
                  <a:schemeClr val="accent3">
                    <a:lumMod val="75000"/>
                  </a:schemeClr>
                </a:solidFill>
              </a:rPr>
              <a:t> (</a:t>
            </a:r>
            <a:r>
              <a:rPr lang="el-GR" sz="2400"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100</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γυμναστήρι</a:t>
            </a:r>
            <a:r>
              <a:rPr lang="el-GR" sz="1600" i="1" dirty="0">
                <a:latin typeface="Calibri" pitchFamily="34" charset="0"/>
                <a:ea typeface="Calibri" pitchFamily="34" charset="0"/>
                <a:cs typeface="Calibri" pitchFamily="34" charset="0"/>
              </a:rPr>
              <a:t>ο</a:t>
            </a:r>
            <a:r>
              <a:rPr lang="el-GR" sz="1600" dirty="0">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εργαζόμενος</a:t>
            </a:r>
            <a:r>
              <a:rPr lang="el-GR" sz="1600" dirty="0">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Ένας εργαζόμενος μπορεί να </a:t>
            </a:r>
            <a:r>
              <a:rPr lang="el-GR" sz="1600" i="1" dirty="0">
                <a:solidFill>
                  <a:schemeClr val="accent6">
                    <a:lumMod val="75000"/>
                  </a:schemeClr>
                </a:solidFill>
                <a:latin typeface="Calibri" pitchFamily="34" charset="0"/>
                <a:ea typeface="Calibri" pitchFamily="34" charset="0"/>
                <a:cs typeface="Calibri" pitchFamily="34" charset="0"/>
              </a:rPr>
              <a:t>δουλεύει</a:t>
            </a:r>
            <a:r>
              <a:rPr lang="el-GR" sz="1600" dirty="0">
                <a:solidFill>
                  <a:schemeClr val="accent6">
                    <a:lumMod val="75000"/>
                  </a:schemeClr>
                </a:solidFill>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σε πολλά γυμναστήρια. </a:t>
            </a:r>
            <a:r>
              <a:rPr lang="el-GR" sz="1400" dirty="0">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στο γυμναστήριο με όνομα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εργαζόμενο, καταγράφουμε και το </a:t>
            </a:r>
            <a:r>
              <a:rPr lang="el-GR" sz="1600" i="1" dirty="0">
                <a:latin typeface="Calibri" pitchFamily="34" charset="0"/>
                <a:ea typeface="Calibri" pitchFamily="34" charset="0"/>
                <a:cs typeface="Calibri" pitchFamily="34" charset="0"/>
              </a:rPr>
              <a:t>ποσοστό του χρόνου  </a:t>
            </a:r>
            <a:r>
              <a:rPr lang="el-GR" sz="1600" dirty="0">
                <a:latin typeface="Calibri" pitchFamily="34" charset="0"/>
                <a:ea typeface="Calibri" pitchFamily="34" charset="0"/>
                <a:cs typeface="Calibri" pitchFamily="34" charset="0"/>
              </a:rPr>
              <a:t>που δουλεύει σε ένα γυμναστήριο. </a:t>
            </a:r>
            <a:r>
              <a:rPr lang="el-GR" sz="1400" dirty="0">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50% στο γυμναστήριο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Κάποιοι από τους εργαζομένους έχουν μία από τις παρακάτω </a:t>
            </a:r>
            <a:r>
              <a:rPr lang="el-GR" sz="1600" i="1" dirty="0">
                <a:solidFill>
                  <a:schemeClr val="accent6">
                    <a:lumMod val="75000"/>
                  </a:schemeClr>
                </a:solidFill>
                <a:latin typeface="Calibri" pitchFamily="34" charset="0"/>
                <a:ea typeface="Calibri" pitchFamily="34" charset="0"/>
                <a:cs typeface="Calibri" pitchFamily="34" charset="0"/>
              </a:rPr>
              <a:t>ειδικότητες</a:t>
            </a:r>
            <a:r>
              <a:rPr lang="el-GR" sz="1600" dirty="0">
                <a:latin typeface="Calibri" pitchFamily="34" charset="0"/>
                <a:ea typeface="Calibri" pitchFamily="34" charset="0"/>
                <a:cs typeface="Calibri" pitchFamily="34" charset="0"/>
              </a:rPr>
              <a:t>: γραμματέας, προσωπικός γυμναστής και διευθυντής. Κάθε εργαζόμενος έχει το πολύ μία (δηλαδή, μία ή καμία) ειδικότητα.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διευθυντής </a:t>
            </a:r>
            <a:r>
              <a:rPr lang="el-GR" sz="1600" i="1" dirty="0">
                <a:solidFill>
                  <a:schemeClr val="accent6">
                    <a:lumMod val="75000"/>
                  </a:schemeClr>
                </a:solidFill>
                <a:latin typeface="Calibri" pitchFamily="34" charset="0"/>
                <a:ea typeface="Calibri" pitchFamily="34" charset="0"/>
                <a:cs typeface="Calibri" pitchFamily="34" charset="0"/>
              </a:rPr>
              <a:t>διευθύνει</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ένα ή περισσότερα γυμναστήρια. Κάθε γυμναστήριο έχει ακριβώς έναν διευθυντή. </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a:latin typeface="Calibri" pitchFamily="34" charset="0"/>
                <a:ea typeface="Calibri" pitchFamily="34" charset="0"/>
                <a:cs typeface="Calibri" pitchFamily="34" charset="0"/>
              </a:rPr>
              <a:t>yoga</a:t>
            </a:r>
            <a:r>
              <a:rPr lang="el-GR" sz="1600" dirty="0">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a:solidFill>
                  <a:schemeClr val="accent6">
                    <a:lumMod val="75000"/>
                  </a:schemeClr>
                </a:solidFill>
              </a:rPr>
              <a:t>Άσκηση </a:t>
            </a:r>
            <a:r>
              <a:rPr lang="el-GR" sz="2400" dirty="0">
                <a:solidFill>
                  <a:schemeClr val="accent6">
                    <a:lumMod val="75000"/>
                  </a:schemeClr>
                </a:solidFill>
              </a:rPr>
              <a:t>(ιεραρχίες)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101</a:t>
            </a:fld>
            <a:endParaRPr lang="en-US" dirty="0"/>
          </a:p>
        </p:txBody>
      </p:sp>
      <p:sp>
        <p:nvSpPr>
          <p:cNvPr id="4" name="TextBox 3"/>
          <p:cNvSpPr txBox="1"/>
          <p:nvPr/>
        </p:nvSpPr>
        <p:spPr>
          <a:xfrm>
            <a:off x="1934308" y="2690446"/>
            <a:ext cx="5445369" cy="707886"/>
          </a:xfrm>
          <a:prstGeom prst="rect">
            <a:avLst/>
          </a:prstGeom>
          <a:noFill/>
        </p:spPr>
        <p:txBody>
          <a:bodyPr wrap="square" rtlCol="0">
            <a:spAutoFit/>
          </a:bodyPr>
          <a:lstStyle/>
          <a:p>
            <a:pPr algn="ctr"/>
            <a:r>
              <a:rPr lang="el-GR" sz="4000" dirty="0"/>
              <a:t>Τριαδικές συσχετίσεις</a:t>
            </a:r>
          </a:p>
        </p:txBody>
      </p:sp>
    </p:spTree>
    <p:extLst>
      <p:ext uri="{BB962C8B-B14F-4D97-AF65-F5344CB8AC3E}">
        <p14:creationId xmlns:p14="http://schemas.microsoft.com/office/powerpoint/2010/main" val="2481498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102</a:t>
            </a:fld>
            <a:endParaRPr lang="el-GR" altLang="en-US"/>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41337" y="2713393"/>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465763" y="262290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2892425" y="4291368"/>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612775" y="2640368"/>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6225" y="4215168"/>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83187" y="2510022"/>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2425" y="2233968"/>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30425" y="2919768"/>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21225" y="2919768"/>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30625" y="3529368"/>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7044" y="2683786"/>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3" name="Text Box 14"/>
          <p:cNvSpPr txBox="1">
            <a:spLocks noChangeArrowheads="1"/>
          </p:cNvSpPr>
          <p:nvPr/>
        </p:nvSpPr>
        <p:spPr bwMode="auto">
          <a:xfrm>
            <a:off x="457200" y="5491518"/>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a:t>Επίσης, (1 1 </a:t>
            </a:r>
            <a:r>
              <a:rPr lang="el-GR" sz="1800" dirty="0" err="1"/>
              <a:t>1</a:t>
            </a:r>
            <a:r>
              <a:rPr lang="el-GR" sz="1800" dirty="0"/>
              <a:t>) (1 1 Ν) , …, </a:t>
            </a:r>
          </a:p>
        </p:txBody>
      </p:sp>
      <p:sp>
        <p:nvSpPr>
          <p:cNvPr id="50194" name="Text Box 15"/>
          <p:cNvSpPr txBox="1">
            <a:spLocks noChangeArrowheads="1"/>
          </p:cNvSpPr>
          <p:nvPr/>
        </p:nvSpPr>
        <p:spPr bwMode="auto">
          <a:xfrm>
            <a:off x="4852987" y="3378556"/>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a:solidFill>
                  <a:schemeClr val="bg2">
                    <a:lumMod val="10000"/>
                  </a:schemeClr>
                </a:solidFill>
                <a:latin typeface="Calibri" pitchFamily="34" charset="0"/>
                <a:ea typeface="Calibri" pitchFamily="34" charset="0"/>
                <a:cs typeface="Calibri" pitchFamily="34" charset="0"/>
              </a:rPr>
              <a:t>(και οι δύο μαζί)</a:t>
            </a:r>
            <a:r>
              <a:rPr lang="el-GR" sz="1800" i="1" dirty="0">
                <a:solidFill>
                  <a:schemeClr val="bg2">
                    <a:lumMod val="10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συσχετίζονται με μια μόνο οντότητα του Ε</a:t>
            </a:r>
          </a:p>
        </p:txBody>
      </p:sp>
      <p:sp>
        <p:nvSpPr>
          <p:cNvPr id="50195" name="Text Box 16"/>
          <p:cNvSpPr txBox="1">
            <a:spLocks noChangeArrowheads="1"/>
          </p:cNvSpPr>
          <p:nvPr/>
        </p:nvSpPr>
        <p:spPr bwMode="auto">
          <a:xfrm>
            <a:off x="2327275" y="2399068"/>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3587" y="24244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4200" y="34912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238173" y="831177"/>
            <a:ext cx="8667653" cy="861774"/>
          </a:xfrm>
          <a:prstGeom prst="rect">
            <a:avLst/>
          </a:prstGeom>
          <a:noFill/>
          <a:ln w="9525">
            <a:noFill/>
            <a:miter lim="800000"/>
            <a:headEnd/>
            <a:tailEnd/>
          </a:ln>
        </p:spPr>
        <p:txBody>
          <a:bodyPr wrap="square">
            <a:spAutoFit/>
          </a:bodyPr>
          <a:lstStyle/>
          <a:p>
            <a:pPr>
              <a:spcBef>
                <a:spcPct val="50000"/>
              </a:spcBef>
            </a:pPr>
            <a:r>
              <a:rPr lang="el-GR" sz="2000" dirty="0">
                <a:ea typeface="Calibri" pitchFamily="34" charset="0"/>
                <a:cs typeface="Calibri" pitchFamily="34" charset="0"/>
              </a:rPr>
              <a:t>Η ολική συμμετοχή έχει την ίδια σημασία</a:t>
            </a:r>
          </a:p>
          <a:p>
            <a:pPr>
              <a:spcBef>
                <a:spcPct val="50000"/>
              </a:spcBef>
            </a:pPr>
            <a:r>
              <a:rPr lang="el-GR" sz="2000" dirty="0">
                <a:ea typeface="Calibri" pitchFamily="34" charset="0"/>
                <a:cs typeface="Calibri" pitchFamily="34" charset="0"/>
              </a:rPr>
              <a:t>Οι περιορισμοί </a:t>
            </a:r>
            <a:r>
              <a:rPr lang="el-GR" sz="2000" dirty="0" err="1">
                <a:ea typeface="Calibri" pitchFamily="34" charset="0"/>
                <a:cs typeface="Calibri" pitchFamily="34" charset="0"/>
              </a:rPr>
              <a:t>πληθικότητας</a:t>
            </a:r>
            <a:r>
              <a:rPr lang="el-GR" sz="2000" dirty="0">
                <a:ea typeface="Calibri" pitchFamily="34" charset="0"/>
                <a:cs typeface="Calibri" pitchFamily="34" charset="0"/>
              </a:rPr>
              <a:t> έχουν την παρακάτω σημασία</a:t>
            </a:r>
          </a:p>
        </p:txBody>
      </p:sp>
      <p:sp>
        <p:nvSpPr>
          <p:cNvPr id="50199" name="Text Box 31"/>
          <p:cNvSpPr txBox="1">
            <a:spLocks noChangeArrowheads="1"/>
          </p:cNvSpPr>
          <p:nvPr/>
        </p:nvSpPr>
        <p:spPr bwMode="auto">
          <a:xfrm>
            <a:off x="5081588" y="5232756"/>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προμηθευτής προμηθεύει σε ένα έργο μόνο ένα εξάρτημα - Συνδυασμός (π, </a:t>
            </a:r>
            <a:r>
              <a:rPr lang="el-GR" sz="1400" dirty="0" err="1">
                <a:solidFill>
                  <a:schemeClr val="bg2">
                    <a:lumMod val="10000"/>
                  </a:schemeClr>
                </a:solidFill>
              </a:rPr>
              <a:t>ερ</a:t>
            </a:r>
            <a:r>
              <a:rPr lang="el-GR" sz="1400" dirty="0">
                <a:solidFill>
                  <a:schemeClr val="bg2">
                    <a:lumMod val="10000"/>
                  </a:schemeClr>
                </a:solidFill>
              </a:rPr>
              <a:t>) με ένα μοναδικό εξ</a:t>
            </a: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103</a:t>
            </a:fld>
            <a:endParaRPr lang="el-GR" altLang="en-US"/>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a:t>Τι σημαίνει το παραπάνω;</a:t>
            </a:r>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104</a:t>
            </a:fld>
            <a:endParaRPr lang="el-GR" altLang="en-US"/>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a:solidFill>
                  <a:schemeClr val="tx2">
                    <a:lumMod val="50000"/>
                  </a:schemeClr>
                </a:solidFill>
                <a:latin typeface="Calibri" pitchFamily="34" charset="0"/>
                <a:cs typeface="Calibri" pitchFamily="34" charset="0"/>
              </a:rPr>
              <a:t>Παρατήρηση για το </a:t>
            </a:r>
            <a:r>
              <a:rPr lang="el-GR" dirty="0">
                <a:solidFill>
                  <a:schemeClr val="accent6">
                    <a:lumMod val="75000"/>
                  </a:schemeClr>
                </a:solidFill>
                <a:latin typeface="Calibri" pitchFamily="34" charset="0"/>
                <a:cs typeface="Calibri" pitchFamily="34" charset="0"/>
              </a:rPr>
              <a:t>συμβολισμό στο </a:t>
            </a:r>
            <a:r>
              <a:rPr lang="en-US" dirty="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a:solidFill>
                  <a:schemeClr val="tx2">
                    <a:lumMod val="50000"/>
                  </a:schemeClr>
                </a:solidFill>
                <a:latin typeface="Calibri" pitchFamily="34" charset="0"/>
                <a:cs typeface="Calibri" pitchFamily="34" charset="0"/>
              </a:rPr>
              <a:t>Ο συμβολισμός με το «βέλος» μοναδική εμφάνιση κάθε εξαρτήματος, ή αλλιώς</a:t>
            </a:r>
          </a:p>
          <a:p>
            <a:pPr algn="just">
              <a:spcBef>
                <a:spcPct val="50000"/>
              </a:spcBef>
            </a:pPr>
            <a:r>
              <a:rPr lang="el-GR" dirty="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a:solidFill>
                  <a:srgbClr val="FF0000"/>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p>
        </p:txBody>
      </p:sp>
      <p:sp>
        <p:nvSpPr>
          <p:cNvPr id="39" name="Title 1"/>
          <p:cNvSpPr>
            <a:spLocks noGrp="1"/>
          </p:cNvSpPr>
          <p:nvPr>
            <p:ph type="title"/>
          </p:nvPr>
        </p:nvSpPr>
        <p:spPr>
          <a:xfrm>
            <a:off x="653464" y="19871"/>
            <a:ext cx="8229600" cy="1143000"/>
          </a:xfrm>
        </p:spPr>
        <p:txBody>
          <a:bodyPr/>
          <a:lstStyle/>
          <a:p>
            <a:r>
              <a:rPr lang="el-GR" dirty="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454205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105</a:t>
            </a:fld>
            <a:endParaRPr lang="el-GR" altLang="en-US"/>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a:solidFill>
                  <a:schemeClr val="tx2">
                    <a:lumMod val="75000"/>
                  </a:schemeClr>
                </a:solidFill>
              </a:rPr>
              <a:t>ΑΣΚΗΣΗ:</a:t>
            </a:r>
            <a:r>
              <a:rPr lang="el-GR" sz="2400" dirty="0">
                <a:solidFill>
                  <a:schemeClr val="tx2">
                    <a:lumMod val="75000"/>
                  </a:schemeClr>
                </a:solidFill>
              </a:rPr>
              <a:t> Πως θα μετατρέψουμε το παρακάτω σε ένα σχήμα που έχει μόνο δυαδικές συσχετίσεις;</a:t>
            </a: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a:t>ΕΞΑΡΤΗΜΑ</a:t>
            </a:r>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ΠΡΟΜΗΘΕΥΕΙ</a:t>
            </a:r>
          </a:p>
        </p:txBody>
      </p:sp>
      <p:grpSp>
        <p:nvGrpSpPr>
          <p:cNvPr id="2" name="Group 14"/>
          <p:cNvGrpSpPr>
            <a:grpSpLocks/>
          </p:cNvGrpSpPr>
          <p:nvPr/>
        </p:nvGrpSpPr>
        <p:grpSpPr bwMode="auto">
          <a:xfrm>
            <a:off x="2443161" y="5277702"/>
            <a:ext cx="1407457" cy="545975"/>
            <a:chOff x="2971" y="3067"/>
            <a:chExt cx="783" cy="273"/>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3028" y="3088"/>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3" name="Group 17"/>
          <p:cNvGrpSpPr>
            <a:grpSpLocks/>
          </p:cNvGrpSpPr>
          <p:nvPr/>
        </p:nvGrpSpPr>
        <p:grpSpPr bwMode="auto">
          <a:xfrm>
            <a:off x="7221538" y="2954338"/>
            <a:ext cx="1296987" cy="287337"/>
            <a:chOff x="431" y="1480"/>
            <a:chExt cx="817"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522" y="1480"/>
              <a:ext cx="726" cy="154"/>
            </a:xfrm>
            <a:prstGeom prst="rect">
              <a:avLst/>
            </a:prstGeom>
            <a:noFill/>
            <a:ln w="9525">
              <a:noFill/>
              <a:miter lim="800000"/>
              <a:headEnd/>
              <a:tailEnd/>
            </a:ln>
          </p:spPr>
          <p:txBody>
            <a:bodyPr>
              <a:spAutoFit/>
            </a:bodyPr>
            <a:lstStyle/>
            <a:p>
              <a:pPr>
                <a:spcBef>
                  <a:spcPct val="50000"/>
                </a:spcBef>
              </a:pPr>
              <a:r>
                <a:rPr lang="el-GR" sz="1000" u="sng" dirty="0"/>
                <a:t>‘</a:t>
              </a:r>
              <a:r>
                <a:rPr lang="el-GR" sz="1000" u="sng" dirty="0" err="1"/>
                <a:t>Ονομα</a:t>
              </a:r>
              <a:r>
                <a:rPr lang="el-GR" sz="1000" u="sng" dirty="0"/>
                <a:t>-έργου</a:t>
              </a:r>
            </a:p>
          </p:txBody>
        </p:sp>
      </p:grpSp>
      <p:grpSp>
        <p:nvGrpSpPr>
          <p:cNvPr id="4" name="Group 20"/>
          <p:cNvGrpSpPr>
            <a:grpSpLocks/>
          </p:cNvGrpSpPr>
          <p:nvPr/>
        </p:nvGrpSpPr>
        <p:grpSpPr bwMode="auto">
          <a:xfrm>
            <a:off x="1820863" y="3052027"/>
            <a:ext cx="1551155" cy="536766"/>
            <a:chOff x="431" y="1480"/>
            <a:chExt cx="804" cy="261"/>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509" y="1489"/>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a:t>Αμοιβή</a:t>
              </a:r>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a:t>Ευαγγελία </a:t>
            </a:r>
            <a:r>
              <a:rPr lang="el-GR" altLang="en-US" dirty="0" err="1"/>
              <a:t>Πιτουρά</a:t>
            </a:r>
            <a:endParaRPr lang="el-GR" altLang="en-US" dirty="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106</a:t>
            </a:fld>
            <a:endParaRPr lang="el-GR" altLang="en-US"/>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a:t>ΕΞΑΡΤΗΜΑ</a:t>
              </a:r>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4899" y="5352909"/>
            <a:ext cx="3898901" cy="954107"/>
          </a:xfrm>
          <a:prstGeom prst="rect">
            <a:avLst/>
          </a:prstGeom>
          <a:noFill/>
          <a:ln w="9525">
            <a:noFill/>
            <a:miter lim="800000"/>
            <a:headEnd/>
            <a:tailEnd/>
          </a:ln>
        </p:spPr>
        <p:txBody>
          <a:bodyPr wrap="square">
            <a:spAutoFit/>
          </a:bodyPr>
          <a:lstStyle/>
          <a:p>
            <a:pPr>
              <a:spcBef>
                <a:spcPct val="50000"/>
              </a:spcBef>
            </a:pPr>
            <a:r>
              <a:rPr lang="el-GR" sz="1400" dirty="0">
                <a:ea typeface="Calibri" pitchFamily="34" charset="0"/>
                <a:cs typeface="Calibri" pitchFamily="34" charset="0"/>
              </a:rPr>
              <a:t>Ποιος προμήθευσε το π2 το εξ1 για το έργο ερ1;</a:t>
            </a:r>
          </a:p>
          <a:p>
            <a:pPr>
              <a:spcBef>
                <a:spcPct val="50000"/>
              </a:spcBef>
            </a:pPr>
            <a:r>
              <a:rPr lang="el-GR" sz="1400" dirty="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a:solidFill>
                  <a:schemeClr val="bg2">
                    <a:lumMod val="10000"/>
                  </a:schemeClr>
                </a:solidFill>
                <a:ea typeface="Calibri" pitchFamily="34" charset="0"/>
                <a:cs typeface="Calibri" pitchFamily="34" charset="0"/>
              </a:rPr>
              <a:t>Δηλαδή,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ΣΥΜΜΕΤΕΧΕΙ</a:t>
            </a:r>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a:t>ΧΡΕΙΑΖΕΤΑΙ</a:t>
            </a:r>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a:t>ΠΑΡΕΧΕΙ</a:t>
            </a:r>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τριαδική 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a:t>π</a:t>
            </a:r>
            <a:r>
              <a:rPr lang="en-US" sz="1400" dirty="0"/>
              <a:t>1 </a:t>
            </a:r>
            <a:r>
              <a:rPr lang="el-GR" sz="1400" dirty="0"/>
              <a:t>   </a:t>
            </a:r>
            <a:r>
              <a:rPr lang="el-GR" sz="1400" dirty="0" err="1"/>
              <a:t>ερ</a:t>
            </a:r>
            <a:r>
              <a:rPr lang="en-US" sz="1400" dirty="0"/>
              <a:t>1 </a:t>
            </a:r>
            <a:r>
              <a:rPr lang="el-GR" sz="1400" dirty="0"/>
              <a:t>  εξ</a:t>
            </a:r>
            <a:r>
              <a:rPr lang="en-US" sz="1400" dirty="0"/>
              <a:t>1   </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a:solidFill>
                  <a:schemeClr val="tx2">
                    <a:lumMod val="60000"/>
                    <a:lumOff val="40000"/>
                  </a:schemeClr>
                </a:solidFill>
              </a:rPr>
              <a:t>π2</a:t>
            </a:r>
            <a:r>
              <a:rPr lang="en-US" sz="1400" dirty="0">
                <a:solidFill>
                  <a:schemeClr val="tx2">
                    <a:lumMod val="60000"/>
                    <a:lumOff val="40000"/>
                  </a:schemeClr>
                </a:solidFill>
              </a:rPr>
              <a:t> </a:t>
            </a:r>
            <a:r>
              <a:rPr lang="el-GR" sz="1400" dirty="0">
                <a:solidFill>
                  <a:schemeClr val="tx2">
                    <a:lumMod val="60000"/>
                    <a:lumOff val="40000"/>
                  </a:schemeClr>
                </a:solidFill>
              </a:rPr>
              <a:t>   ερ1</a:t>
            </a:r>
            <a:r>
              <a:rPr lang="en-US" sz="1400" dirty="0">
                <a:solidFill>
                  <a:schemeClr val="tx2">
                    <a:lumMod val="60000"/>
                    <a:lumOff val="40000"/>
                  </a:schemeClr>
                </a:solidFill>
              </a:rPr>
              <a:t> </a:t>
            </a:r>
            <a:r>
              <a:rPr lang="el-GR" sz="1400" dirty="0">
                <a:solidFill>
                  <a:schemeClr val="tx2">
                    <a:lumMod val="60000"/>
                    <a:lumOff val="40000"/>
                  </a:schemeClr>
                </a:solidFill>
              </a:rPr>
              <a:t>  εξ2</a:t>
            </a:r>
            <a:r>
              <a:rPr lang="en-US" sz="1400" dirty="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a:t>π2    ερ3</a:t>
            </a:r>
            <a:r>
              <a:rPr lang="en-US" sz="1400" dirty="0"/>
              <a:t> </a:t>
            </a:r>
            <a:r>
              <a:rPr lang="el-GR" sz="1400" dirty="0"/>
              <a:t>  εξ</a:t>
            </a:r>
            <a:r>
              <a:rPr lang="en-US" sz="1400" dirty="0"/>
              <a:t>1  </a:t>
            </a:r>
            <a:r>
              <a:rPr lang="el-GR" sz="1400" dirty="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3302794" y="1504149"/>
            <a:ext cx="1079500" cy="954107"/>
          </a:xfrm>
          <a:prstGeom prst="rect">
            <a:avLst/>
          </a:prstGeom>
          <a:noFill/>
          <a:ln w="9525">
            <a:noFill/>
            <a:miter lim="800000"/>
            <a:headEnd/>
            <a:tailEnd/>
          </a:ln>
        </p:spPr>
        <p:txBody>
          <a:bodyPr>
            <a:spAutoFit/>
          </a:bodyPr>
          <a:lstStyle/>
          <a:p>
            <a:pPr>
              <a:spcBef>
                <a:spcPct val="50000"/>
              </a:spcBef>
            </a:pPr>
            <a:r>
              <a:rPr lang="el-GR" sz="1400" dirty="0"/>
              <a:t>π1 ερ1</a:t>
            </a:r>
          </a:p>
          <a:p>
            <a:pPr>
              <a:spcBef>
                <a:spcPct val="50000"/>
              </a:spcBef>
            </a:pPr>
            <a:r>
              <a:rPr lang="el-GR" sz="1400" dirty="0">
                <a:solidFill>
                  <a:srgbClr val="FF0000"/>
                </a:solidFill>
              </a:rPr>
              <a:t>π2 ερ1</a:t>
            </a:r>
          </a:p>
          <a:p>
            <a:pPr>
              <a:spcBef>
                <a:spcPct val="50000"/>
              </a:spcBef>
            </a:pPr>
            <a:r>
              <a:rPr lang="el-GR" sz="1400" dirty="0"/>
              <a:t>π2 ερ3</a:t>
            </a:r>
          </a:p>
        </p:txBody>
      </p:sp>
      <p:sp>
        <p:nvSpPr>
          <p:cNvPr id="52259" name="Text Box 42"/>
          <p:cNvSpPr txBox="1">
            <a:spLocks noChangeArrowheads="1"/>
          </p:cNvSpPr>
          <p:nvPr/>
        </p:nvSpPr>
        <p:spPr bwMode="auto">
          <a:xfrm>
            <a:off x="7641545" y="4286686"/>
            <a:ext cx="1045255" cy="954107"/>
          </a:xfrm>
          <a:prstGeom prst="rect">
            <a:avLst/>
          </a:prstGeom>
          <a:noFill/>
          <a:ln w="9525">
            <a:noFill/>
            <a:miter lim="800000"/>
            <a:headEnd/>
            <a:tailEnd/>
          </a:ln>
        </p:spPr>
        <p:txBody>
          <a:bodyPr wrap="square">
            <a:spAutoFit/>
          </a:bodyPr>
          <a:lstStyle/>
          <a:p>
            <a:pPr>
              <a:spcBef>
                <a:spcPct val="50000"/>
              </a:spcBef>
            </a:pPr>
            <a:r>
              <a:rPr lang="el-GR" sz="1400" dirty="0">
                <a:solidFill>
                  <a:srgbClr val="FF0000"/>
                </a:solidFill>
              </a:rPr>
              <a:t>ερ1 εξ1</a:t>
            </a:r>
          </a:p>
          <a:p>
            <a:pPr>
              <a:spcBef>
                <a:spcPct val="50000"/>
              </a:spcBef>
            </a:pPr>
            <a:r>
              <a:rPr lang="el-GR" sz="1400" dirty="0">
                <a:solidFill>
                  <a:srgbClr val="FF0000"/>
                </a:solidFill>
              </a:rPr>
              <a:t>ερ1 εξ2</a:t>
            </a:r>
          </a:p>
          <a:p>
            <a:pPr>
              <a:spcBef>
                <a:spcPct val="50000"/>
              </a:spcBef>
            </a:pPr>
            <a:r>
              <a:rPr lang="el-GR" sz="1400" dirty="0"/>
              <a:t>ερ3 εξ1</a:t>
            </a:r>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a:t>π1 εξ1</a:t>
            </a:r>
          </a:p>
          <a:p>
            <a:pPr>
              <a:spcBef>
                <a:spcPct val="50000"/>
              </a:spcBef>
            </a:pPr>
            <a:r>
              <a:rPr lang="el-GR" sz="1400" dirty="0">
                <a:solidFill>
                  <a:srgbClr val="FF0000"/>
                </a:solidFill>
              </a:rPr>
              <a:t>π2 εξ2</a:t>
            </a:r>
          </a:p>
          <a:p>
            <a:pPr>
              <a:spcBef>
                <a:spcPct val="50000"/>
              </a:spcBef>
            </a:pPr>
            <a:r>
              <a:rPr lang="el-GR" sz="1400" dirty="0">
                <a:solidFill>
                  <a:srgbClr val="FF0000"/>
                </a:solidFill>
              </a:rPr>
              <a:t>π2 εξ1</a:t>
            </a: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107</a:t>
            </a:fld>
            <a:endParaRPr lang="el-GR" altLang="en-US"/>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a:t>ΠΡΟΜΗΘΕΥΤΗ</a:t>
            </a:r>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a:t>ΕΡΓΟ</a:t>
            </a:r>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a:t>ΕΞΑΡΤΗΜΑ</a:t>
            </a:r>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ΣΥΜΒΑΣΗ</a:t>
            </a:r>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a:t>ΠΡΟΜΗΘΕΥΕΙ</a:t>
            </a:r>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a:t>ΧΡΕΙΑΖΕΤΑΙ</a:t>
            </a:r>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a:t>ΑΦΟΡΑ</a:t>
            </a:r>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να 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a:t>Αμοιβή</a:t>
            </a:r>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της Σύμβασης;</a:t>
            </a: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108</a:t>
            </a:fld>
            <a:endParaRPr lang="el-GR" altLang="en-US"/>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015663"/>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400110"/>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109</a:t>
            </a:fld>
            <a:endParaRPr lang="el-GR" altLang="en-US"/>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a:t> </a:t>
            </a:r>
            <a:r>
              <a:rPr lang="en-US" sz="1800" b="1" dirty="0">
                <a:solidFill>
                  <a:srgbClr val="009900"/>
                </a:solidFill>
              </a:rPr>
              <a:t>e2</a:t>
            </a:r>
            <a:endParaRPr lang="en-US" sz="1800" b="1" dirty="0"/>
          </a:p>
          <a:p>
            <a:pPr eaLnBrk="0" hangingPunct="0">
              <a:spcBef>
                <a:spcPct val="50000"/>
              </a:spcBef>
            </a:pPr>
            <a:r>
              <a:rPr lang="en-US" sz="1800" dirty="0"/>
              <a:t>a2 b3 c1    </a:t>
            </a:r>
            <a:r>
              <a:rPr lang="en-US" sz="1800" b="1" dirty="0">
                <a:solidFill>
                  <a:srgbClr val="009900"/>
                </a:solidFill>
              </a:rPr>
              <a:t>e3</a:t>
            </a:r>
          </a:p>
          <a:p>
            <a:pPr algn="ctr" eaLnBrk="0" hangingPunct="0">
              <a:spcBef>
                <a:spcPct val="50000"/>
              </a:spcBef>
            </a:pPr>
            <a:r>
              <a:rPr lang="en-US" sz="1200" dirty="0"/>
              <a:t>…</a:t>
            </a:r>
            <a:r>
              <a:rPr lang="en-US" sz="3200" dirty="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234950" y="1119983"/>
            <a:ext cx="5257800" cy="922337"/>
          </a:xfrm>
          <a:prstGeom prst="rect">
            <a:avLst/>
          </a:prstGeom>
          <a:no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Στην πράξη, μερικές φορές, αντί για «ασθενή» οντότητα», ει</a:t>
            </a:r>
            <a:r>
              <a:rPr lang="el-GR" dirty="0">
                <a:latin typeface="Calibri" pitchFamily="34" charset="0"/>
                <a:ea typeface="Calibri" pitchFamily="34" charset="0"/>
                <a:cs typeface="Calibri" pitchFamily="34" charset="0"/>
              </a:rPr>
              <a:t>σάγουμε</a:t>
            </a:r>
            <a:r>
              <a:rPr lang="el-GR" sz="1800" dirty="0">
                <a:latin typeface="Calibri" pitchFamily="34" charset="0"/>
                <a:ea typeface="Calibri" pitchFamily="34" charset="0"/>
                <a:cs typeface="Calibri" pitchFamily="34" charset="0"/>
              </a:rPr>
              <a:t> «τεχνητό» κλειδί για την συσχέτιση (πχ αριθμό </a:t>
            </a:r>
            <a:r>
              <a:rPr lang="el-GR" dirty="0">
                <a:latin typeface="Calibri" pitchFamily="34" charset="0"/>
                <a:ea typeface="Calibri" pitchFamily="34" charset="0"/>
                <a:cs typeface="Calibri" pitchFamily="34" charset="0"/>
              </a:rPr>
              <a:t>σύμβασης</a:t>
            </a:r>
            <a:r>
              <a:rPr lang="en-US" sz="1800" dirty="0">
                <a:latin typeface="Calibri" pitchFamily="34" charset="0"/>
                <a:ea typeface="Calibri" pitchFamily="34" charset="0"/>
                <a:cs typeface="Calibri" pitchFamily="34" charset="0"/>
              </a:rPr>
              <a:t>)</a:t>
            </a:r>
            <a:endParaRPr lang="el-GR" sz="1800" dirty="0">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539750" y="-29367"/>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11</a:t>
            </a:fld>
            <a:endParaRPr lang="el-GR" altLang="en-US"/>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4.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p>
          <a:p>
            <a:pPr algn="just" eaLnBrk="0" hangingPunct="0">
              <a:spcBef>
                <a:spcPct val="50000"/>
              </a:spcBef>
            </a:pPr>
            <a:endParaRPr lang="el-GR" dirty="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Λίγες δυνατότητες σε επίπεδο </a:t>
            </a:r>
            <a:r>
              <a:rPr lang="en-US" i="1" dirty="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110</a:t>
            </a:fld>
            <a:endParaRPr lang="el-GR" altLang="en-US"/>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a:ea typeface="Calibri" pitchFamily="34" charset="0"/>
                <a:cs typeface="Calibri" pitchFamily="34" charset="0"/>
              </a:rPr>
              <a:t>Τι αλ</a:t>
            </a:r>
            <a:r>
              <a:rPr lang="el-GR" dirty="0">
                <a:ea typeface="Calibri" pitchFamily="34" charset="0"/>
                <a:cs typeface="Calibri" pitchFamily="34" charset="0"/>
              </a:rPr>
              <a:t>λάζει αν έχουμε τις παρακάτω </a:t>
            </a:r>
            <a:r>
              <a:rPr lang="el-GR" dirty="0" err="1">
                <a:ea typeface="Calibri" pitchFamily="34" charset="0"/>
                <a:cs typeface="Calibri" pitchFamily="34" charset="0"/>
              </a:rPr>
              <a:t>πληθικότητες</a:t>
            </a:r>
            <a:r>
              <a:rPr lang="el-GR" dirty="0">
                <a:ea typeface="Calibri" pitchFamily="34" charset="0"/>
                <a:cs typeface="Calibri" pitchFamily="34" charset="0"/>
              </a:rPr>
              <a:t>;</a:t>
            </a:r>
            <a:endParaRPr lang="el-GR" sz="1800" dirty="0">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02715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name="Visio" r:id="rId3" imgW="5926337" imgH="2697776" progId="Visio.Drawing.11">
                  <p:embed/>
                </p:oleObj>
              </mc:Choice>
              <mc:Fallback>
                <p:oleObj name="Visio" r:id="rId3" imgW="5926337" imgH="2697776"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13</a:t>
            </a:fld>
            <a:endParaRPr lang="el-GR" altLang="en-US"/>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14</a:t>
            </a:fld>
            <a:endParaRPr lang="el-GR" altLang="en-US"/>
          </a:p>
        </p:txBody>
      </p:sp>
      <p:sp>
        <p:nvSpPr>
          <p:cNvPr id="8210" name="Text Box 19"/>
          <p:cNvSpPr txBox="1">
            <a:spLocks noChangeArrowheads="1"/>
          </p:cNvSpPr>
          <p:nvPr/>
        </p:nvSpPr>
        <p:spPr bwMode="auto">
          <a:xfrm>
            <a:off x="410210" y="1011378"/>
            <a:ext cx="8137525" cy="1015663"/>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a:t> </a:t>
            </a:r>
            <a:r>
              <a:rPr lang="el-GR" sz="2000" dirty="0">
                <a:solidFill>
                  <a:schemeClr val="accent6">
                    <a:lumMod val="75000"/>
                  </a:schemeClr>
                </a:solidFill>
              </a:rPr>
              <a:t>Ανεξαρτησία 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a:t>
            </a:r>
            <a:r>
              <a:rPr lang="en-US" sz="2000" dirty="0"/>
              <a:t>, </a:t>
            </a:r>
            <a:r>
              <a:rPr lang="el-GR" sz="2000" dirty="0"/>
              <a:t>αρκεί αλλαγή της απεικόνισης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a:t>αλλαγή 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a:t>αλλαγή του φυσικού 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15</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solidFill>
                  <a:schemeClr val="tx1">
                    <a:lumMod val="50000"/>
                    <a:lumOff val="50000"/>
                  </a:schemeClr>
                </a:solidFill>
              </a:rPr>
              <a:t>Σχεδιασμός</a:t>
            </a:r>
          </a:p>
          <a:p>
            <a:pPr marL="971550" lvl="1" indent="-514350">
              <a:buFont typeface="+mj-lt"/>
              <a:buAutoNum type="romanUcPeriod"/>
            </a:pPr>
            <a:r>
              <a:rPr lang="el-GR" sz="3200" dirty="0" err="1">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301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16</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457200" y="1546217"/>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Σχήμα</a:t>
            </a:r>
            <a:r>
              <a:rPr lang="el-GR" altLang="en-US" sz="2400" dirty="0">
                <a:solidFill>
                  <a:schemeClr val="tx2">
                    <a:lumMod val="50000"/>
                  </a:schemeClr>
                </a:solidFill>
                <a:latin typeface="+mn-lt"/>
              </a:rPr>
              <a:t> της βάσης</a:t>
            </a:r>
            <a:r>
              <a:rPr lang="en-US" altLang="en-US" sz="2400" dirty="0">
                <a:solidFill>
                  <a:schemeClr val="tx2">
                    <a:lumMod val="50000"/>
                  </a:schemeClr>
                </a:solidFill>
                <a:latin typeface="+mn-lt"/>
              </a:rPr>
              <a:t> </a:t>
            </a:r>
            <a:r>
              <a:rPr lang="el-GR" altLang="en-US" sz="2400" dirty="0">
                <a:solidFill>
                  <a:schemeClr val="tx2">
                    <a:lumMod val="50000"/>
                  </a:schemeClr>
                </a:solidFill>
                <a:latin typeface="+mn-lt"/>
              </a:rPr>
              <a:t>δεδομένων</a:t>
            </a: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Μοντέλο : (1) δομικά στοιχεία  </a:t>
            </a:r>
          </a:p>
          <a:p>
            <a:pPr>
              <a:spcBef>
                <a:spcPct val="50000"/>
              </a:spcBef>
            </a:pPr>
            <a:r>
              <a:rPr lang="el-GR" altLang="en-US" sz="2000" dirty="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Στιγμιότυπο</a:t>
            </a:r>
            <a:r>
              <a:rPr lang="el-GR" altLang="en-US" sz="2400" dirty="0">
                <a:solidFill>
                  <a:schemeClr val="tx2">
                    <a:lumMod val="50000"/>
                  </a:schemeClr>
                </a:solidFill>
                <a:latin typeface="+mn-lt"/>
              </a:rPr>
              <a:t> της βάσης δεδομένων (κατάσταση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32442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Οντοτήτων/Συσχετίσεων (Ο/Σ) - </a:t>
            </a:r>
            <a:r>
              <a:rPr lang="en-US" sz="2800" dirty="0">
                <a:solidFill>
                  <a:schemeClr val="accent6">
                    <a:lumMod val="75000"/>
                  </a:schemeClr>
                </a:solidFill>
                <a:latin typeface="Calibri" pitchFamily="34" charset="0"/>
                <a:ea typeface="Calibri" pitchFamily="34" charset="0"/>
                <a:cs typeface="Calibri" pitchFamily="34" charset="0"/>
              </a:rPr>
              <a:t>Entity-Relationship Model (ER)</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a:p>
        </p:txBody>
      </p:sp>
      <p:sp>
        <p:nvSpPr>
          <p:cNvPr id="18" name="TextBox 17"/>
          <p:cNvSpPr txBox="1"/>
          <p:nvPr/>
        </p:nvSpPr>
        <p:spPr>
          <a:xfrm>
            <a:off x="381000" y="1049212"/>
            <a:ext cx="8382000" cy="298543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οντότητα</a:t>
            </a:r>
            <a:r>
              <a:rPr lang="el-GR" sz="2800" dirty="0">
                <a:solidFill>
                  <a:schemeClr val="tx2">
                    <a:lumMod val="50000"/>
                  </a:schemeClr>
                </a:solidFill>
                <a:latin typeface="Calibri" pitchFamily="34" charset="0"/>
                <a:ea typeface="Calibri" pitchFamily="34" charset="0"/>
                <a:cs typeface="Calibri" pitchFamily="34" charset="0"/>
              </a:rPr>
              <a:t> αντιστοιχεί σε ένα αντικείμενο/πρόσωπο/πράγμα/έννοια του πραγματικού 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βιβλίο, φοιτητής, μάθημα, υπάλληλος, πιστωτική-κάρτα, τραπεζικός-λογαριασμός</a:t>
            </a:r>
            <a:endParaRPr lang="en-US"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(παραλληλόγραμμο)</a:t>
            </a:r>
          </a:p>
          <a:p>
            <a:pPr algn="just"/>
            <a:r>
              <a:rPr lang="el-GR" sz="2400" dirty="0">
                <a:solidFill>
                  <a:schemeClr val="accent6">
                    <a:lumMod val="75000"/>
                  </a:schemeClr>
                </a:solidFill>
                <a:latin typeface="Calibri" pitchFamily="34" charset="0"/>
                <a:ea typeface="Calibri" pitchFamily="34" charset="0"/>
                <a:cs typeface="Calibri" pitchFamily="34" charset="0"/>
              </a:rPr>
              <a:t>Γνωρίσματα</a:t>
            </a:r>
            <a:r>
              <a:rPr lang="el-GR" sz="2400" dirty="0">
                <a:solidFill>
                  <a:schemeClr val="tx2">
                    <a:lumMod val="50000"/>
                  </a:schemeClr>
                </a:solidFill>
                <a:latin typeface="Calibri" pitchFamily="34" charset="0"/>
                <a:ea typeface="Calibri" pitchFamily="34" charset="0"/>
                <a:cs typeface="Calibri" pitchFamily="34" charset="0"/>
              </a:rPr>
              <a:t> τι πληροφορία </a:t>
            </a:r>
            <a:r>
              <a:rPr lang="el-GR" sz="2400" u="sng" dirty="0">
                <a:solidFill>
                  <a:schemeClr val="tx2">
                    <a:lumMod val="50000"/>
                  </a:schemeClr>
                </a:solidFill>
                <a:latin typeface="Calibri" pitchFamily="34" charset="0"/>
                <a:ea typeface="Calibri" pitchFamily="34" charset="0"/>
                <a:cs typeface="Calibri" pitchFamily="34" charset="0"/>
              </a:rPr>
              <a:t>(έλλειψη)</a:t>
            </a:r>
          </a:p>
        </p:txBody>
      </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21184"/>
            <a:ext cx="8229600" cy="206210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n-US" sz="2800" i="1" dirty="0">
                <a:solidFill>
                  <a:schemeClr val="accent6">
                    <a:lumMod val="75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rPr>
              <a:t>αντιστοιχεί </a:t>
            </a:r>
            <a:r>
              <a:rPr lang="el-GR" sz="2800" dirty="0">
                <a:solidFill>
                  <a:schemeClr val="tx2">
                    <a:lumMod val="50000"/>
                  </a:schemeClr>
                </a:solidFill>
                <a:latin typeface="Calibri" pitchFamily="34" charset="0"/>
                <a:ea typeface="Calibri" pitchFamily="34" charset="0"/>
                <a:cs typeface="Calibri" pitchFamily="34" charset="0"/>
              </a:rPr>
              <a:t>σε μια διασύνδεση μεταξύ δύο ή περισσότερων οντοτήτων (ρήμα):</a:t>
            </a: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a:solidFill>
                  <a:schemeClr val="tx2">
                    <a:lumMod val="50000"/>
                  </a:schemeClr>
                </a:solidFill>
                <a:latin typeface="Calibri" pitchFamily="34" charset="0"/>
                <a:ea typeface="Calibri" pitchFamily="34" charset="0"/>
                <a:cs typeface="Calibri" pitchFamily="34" charset="0"/>
              </a:rPr>
              <a:t>ι-τμήμα, πελάτης-</a:t>
            </a:r>
            <a:r>
              <a:rPr lang="el-GR" sz="2400" i="1" dirty="0">
                <a:solidFill>
                  <a:schemeClr val="tx2">
                    <a:lumMod val="60000"/>
                    <a:lumOff val="40000"/>
                  </a:schemeClr>
                </a:solidFill>
                <a:latin typeface="Calibri" pitchFamily="34" charset="0"/>
                <a:ea typeface="Calibri" pitchFamily="34" charset="0"/>
                <a:cs typeface="Calibri" pitchFamily="34" charset="0"/>
              </a:rPr>
              <a:t>έχει</a:t>
            </a:r>
            <a:r>
              <a:rPr lang="el-GR" sz="2400" i="1" dirty="0">
                <a:solidFill>
                  <a:schemeClr val="tx2">
                    <a:lumMod val="50000"/>
                  </a:schemeClr>
                </a:solidFill>
                <a:latin typeface="Calibri" pitchFamily="34" charset="0"/>
                <a:ea typeface="Calibri" pitchFamily="34" charset="0"/>
                <a:cs typeface="Calibri" pitchFamily="34" charset="0"/>
              </a:rPr>
              <a:t>-λογαριασμό,  </a:t>
            </a:r>
            <a:r>
              <a:rPr lang="el-GR" sz="2400" i="1" dirty="0" err="1">
                <a:solidFill>
                  <a:schemeClr val="tx2">
                    <a:lumMod val="50000"/>
                  </a:schemeClr>
                </a:solidFill>
                <a:latin typeface="Calibri" pitchFamily="34" charset="0"/>
                <a:ea typeface="Calibri" pitchFamily="34" charset="0"/>
                <a:cs typeface="Calibri" pitchFamily="34" charset="0"/>
              </a:rPr>
              <a:t>κλπ</a:t>
            </a:r>
            <a:endParaRPr lang="el-GR"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(ρόμβος)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Το</a:t>
            </a:r>
            <a:r>
              <a:rPr lang="en-US" dirty="0">
                <a:solidFill>
                  <a:schemeClr val="accent6">
                    <a:lumMod val="75000"/>
                  </a:schemeClr>
                </a:solidFill>
              </a:rPr>
              <a:t> </a:t>
            </a:r>
            <a:r>
              <a:rPr lang="el-GR" dirty="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name="Visio" r:id="rId3" imgW="6402418" imgH="2239275" progId="Visio.Drawing.11">
                  <p:embed/>
                </p:oleObj>
              </mc:Choice>
              <mc:Fallback>
                <p:oleObj name="Visio" r:id="rId3" imgW="6402418" imgH="223927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a:ln>
            <a:solidFill>
              <a:schemeClr val="tx1"/>
            </a:solidFill>
          </a:ln>
        </p:spPr>
        <p:txBody>
          <a:bodyPr wrap="square" rtlCol="0">
            <a:spAutoFit/>
          </a:bodyPr>
          <a:lstStyle/>
          <a:p>
            <a:pPr>
              <a:buFont typeface="Wingdings" pitchFamily="2" charset="2"/>
              <a:buChar char="ü"/>
            </a:pPr>
            <a:r>
              <a:rPr lang="el-GR" sz="2000" dirty="0"/>
              <a:t> Οντότητες – παραλληλόγραμμα</a:t>
            </a:r>
          </a:p>
          <a:p>
            <a:pPr>
              <a:buFont typeface="Wingdings" pitchFamily="2" charset="2"/>
              <a:buChar char="ü"/>
            </a:pPr>
            <a:r>
              <a:rPr lang="el-GR" sz="2000" dirty="0"/>
              <a:t> Συσχετίσεις – ρόμβοι</a:t>
            </a:r>
          </a:p>
          <a:p>
            <a:pPr>
              <a:buFont typeface="Wingdings" pitchFamily="2" charset="2"/>
              <a:buChar char="ü"/>
            </a:pPr>
            <a:r>
              <a:rPr lang="el-GR" sz="2000" dirty="0"/>
              <a:t> Γνωρίσματα </a:t>
            </a:r>
            <a:r>
              <a:rPr lang="en-US" sz="2000" dirty="0"/>
              <a:t>(</a:t>
            </a:r>
            <a:r>
              <a:rPr lang="el-GR" sz="2000" dirty="0"/>
              <a:t>πληροφορία για οντότητες/συσχετίσεις) - ελλείψεις</a:t>
            </a:r>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a:solidFill>
                  <a:schemeClr val="accent6">
                    <a:lumMod val="75000"/>
                  </a:schemeClr>
                </a:solidFill>
              </a:rPr>
              <a:t>Database Management System (DBMS) </a:t>
            </a:r>
            <a:r>
              <a:rPr lang="el-GR" sz="2400" dirty="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τη δημιουργία 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20</a:t>
            </a:fld>
            <a:endParaRPr lang="el-GR" altLang="en-US"/>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Τύπος 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n-US" sz="2000" dirty="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ύπαρξη</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a:solidFill>
                  <a:schemeClr val="accent6">
                    <a:lumMod val="75000"/>
                  </a:schemeClr>
                </a:solidFill>
                <a:latin typeface="Calibri" pitchFamily="34" charset="0"/>
                <a:ea typeface="Calibri" pitchFamily="34" charset="0"/>
                <a:cs typeface="Calibri" pitchFamily="34" charset="0"/>
              </a:rPr>
              <a:t>Γνώρισμα/Πεδίο (</a:t>
            </a:r>
            <a:r>
              <a:rPr lang="en-US" sz="2400" dirty="0">
                <a:solidFill>
                  <a:schemeClr val="accent6">
                    <a:lumMod val="75000"/>
                  </a:schemeClr>
                </a:solidFill>
                <a:latin typeface="Calibri" pitchFamily="34" charset="0"/>
                <a:ea typeface="Calibri" pitchFamily="34" charset="0"/>
                <a:cs typeface="Calibri" pitchFamily="34" charset="0"/>
              </a:rPr>
              <a:t>attribute):</a:t>
            </a:r>
            <a:r>
              <a:rPr lang="el-GR" sz="2400" dirty="0">
                <a:solidFill>
                  <a:schemeClr val="accent6">
                    <a:lumMod val="75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004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21</a:t>
            </a:fld>
            <a:endParaRPr lang="el-GR" altLang="en-US"/>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408" name="Text Box 29"/>
          <p:cNvSpPr txBox="1">
            <a:spLocks noChangeArrowheads="1"/>
          </p:cNvSpPr>
          <p:nvPr/>
        </p:nvSpPr>
        <p:spPr bwMode="auto">
          <a:xfrm>
            <a:off x="2343150" y="3812687"/>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7352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23</a:t>
            </a:fld>
            <a:endParaRPr lang="el-GR" altLang="en-US" dirty="0"/>
          </a:p>
        </p:txBody>
      </p:sp>
      <p:sp>
        <p:nvSpPr>
          <p:cNvPr id="40966" name="Text Box 3"/>
          <p:cNvSpPr txBox="1">
            <a:spLocks noChangeArrowheads="1"/>
          </p:cNvSpPr>
          <p:nvPr/>
        </p:nvSpPr>
        <p:spPr bwMode="auto">
          <a:xfrm>
            <a:off x="399255" y="1458414"/>
            <a:ext cx="8345489" cy="4339650"/>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a:bodyPr>
          <a:lstStyle/>
          <a:p>
            <a:r>
              <a:rPr lang="el-GR" i="1" dirty="0">
                <a:solidFill>
                  <a:schemeClr val="accent6">
                    <a:lumMod val="75000"/>
                  </a:schemeClr>
                </a:solidFill>
              </a:rPr>
              <a:t>Παράδειγμα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0391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27C87-9E5E-4386-AE28-EF0B59F283EB}"/>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
        <p:nvSpPr>
          <p:cNvPr id="4" name="TextBox 3">
            <a:extLst>
              <a:ext uri="{FF2B5EF4-FFF2-40B4-BE49-F238E27FC236}">
                <a16:creationId xmlns:a16="http://schemas.microsoft.com/office/drawing/2014/main" id="{DC1A84B3-EE42-4E86-8FC6-A0AB67F349C9}"/>
              </a:ext>
            </a:extLst>
          </p:cNvPr>
          <p:cNvSpPr txBox="1"/>
          <p:nvPr/>
        </p:nvSpPr>
        <p:spPr>
          <a:xfrm>
            <a:off x="417442" y="3328755"/>
            <a:ext cx="7507356" cy="2585323"/>
          </a:xfrm>
          <a:prstGeom prst="rect">
            <a:avLst/>
          </a:prstGeom>
          <a:noFill/>
        </p:spPr>
        <p:txBody>
          <a:bodyPr wrap="square" rtlCol="0">
            <a:spAutoFit/>
          </a:bodyPr>
          <a:lstStyle/>
          <a:p>
            <a:r>
              <a:rPr lang="el-GR" dirty="0"/>
              <a:t>Κάντε </a:t>
            </a:r>
            <a:r>
              <a:rPr lang="en-US" dirty="0"/>
              <a:t>like </a:t>
            </a:r>
            <a:r>
              <a:rPr lang="el-GR" dirty="0"/>
              <a:t>στο σωστό</a:t>
            </a:r>
          </a:p>
          <a:p>
            <a:endParaRPr lang="el-GR" dirty="0"/>
          </a:p>
          <a:p>
            <a:r>
              <a:rPr lang="el-GR" dirty="0"/>
              <a:t>Α. Θα έχουμε 2 οντότητες: ΧΡΗΣΤΗΣ, ΕΣΤΙΑΤΟΡΙΟ και 1 συσχέτιση: ΑΞΙΟΛΟΓΩ ανάμεσα στο ΧΡΗΣΤΗ και στο ΕΣΤΙΑΤΟΡΙΟ</a:t>
            </a:r>
          </a:p>
          <a:p>
            <a:r>
              <a:rPr lang="el-GR" dirty="0"/>
              <a:t>Β. Θα έχουμε 3 οντότητες: ΧΡΗΣΤΗΣ, ΕΣΤΙΑΤΟΡΙΟ, ΑΞΙΟΛΟΓΗΣΗ και 1 συσχέτιση: ΑΞΙΟΛΟΓΩ ανάμεσα σε ΧΡΗΣΤΗΣ, ΕΣΤΙΑΤΟΡΙΟ, ΑΞΙΟΛΟΓΗΣΗ</a:t>
            </a:r>
          </a:p>
          <a:p>
            <a:r>
              <a:rPr lang="el-GR" dirty="0"/>
              <a:t>Γ. Θα έχουμε 2 οντότητες: ΧΡΗΣΤΗΣ, ΑΞΙΟΛΟΓΗΣΗ και 1 συσχέτιση: ΕΣΤΙΑΤΟΡΙΟ ανάμεσα σε ΧΡΗΣΤΗΣ, ΑΞΙΟΛΟΓΗΣΗ</a:t>
            </a:r>
          </a:p>
          <a:p>
            <a:endParaRPr lang="el-GR" dirty="0"/>
          </a:p>
        </p:txBody>
      </p:sp>
      <p:sp>
        <p:nvSpPr>
          <p:cNvPr id="5" name="TextBox 4">
            <a:extLst>
              <a:ext uri="{FF2B5EF4-FFF2-40B4-BE49-F238E27FC236}">
                <a16:creationId xmlns:a16="http://schemas.microsoft.com/office/drawing/2014/main"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Tree>
    <p:extLst>
      <p:ext uri="{BB962C8B-B14F-4D97-AF65-F5344CB8AC3E}">
        <p14:creationId xmlns:p14="http://schemas.microsoft.com/office/powerpoint/2010/main" val="385188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25</a:t>
            </a:fld>
            <a:endParaRPr lang="el-GR" altLang="en-US"/>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απλά ή ατομικά 	  (</a:t>
            </a:r>
            <a:r>
              <a:rPr lang="en-US" sz="2400" dirty="0">
                <a:solidFill>
                  <a:schemeClr val="accent6">
                    <a:lumMod val="75000"/>
                  </a:schemeClr>
                </a:solidFill>
                <a:latin typeface="Calibri" pitchFamily="34" charset="0"/>
                <a:ea typeface="Calibri" pitchFamily="34" charset="0"/>
                <a:cs typeface="Calibri" pitchFamily="34" charset="0"/>
              </a:rPr>
              <a:t>simple)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σύνθετα</a:t>
            </a:r>
            <a:r>
              <a:rPr lang="en-US" sz="2400" dirty="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χρήσιμα όταν γίνεται αναφορά τόσο 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όσο και ενιαία σε αυτό</a:t>
            </a: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a:t>Ονοματεπώνυμο</a:t>
              </a:r>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a:t>Επώνυμο</a:t>
              </a:r>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a:t>Όνομα</a:t>
              </a:r>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26</a:t>
            </a:fld>
            <a:endParaRPr lang="el-GR" altLang="en-US"/>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(multi-value) </a:t>
            </a:r>
            <a:r>
              <a:rPr lang="el-GR" sz="2000" i="1" dirty="0">
                <a:latin typeface="Calibri" pitchFamily="34" charset="0"/>
                <a:ea typeface="Calibri" pitchFamily="34" charset="0"/>
                <a:cs typeface="Calibri" pitchFamily="34" charset="0"/>
              </a:rPr>
              <a:t>σύνολο 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679510" y="4191000"/>
            <a:ext cx="190189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27</a:t>
            </a:fld>
            <a:endParaRPr lang="el-GR" altLang="en-US"/>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a:solidFill>
                  <a:schemeClr val="accent6">
                    <a:lumMod val="75000"/>
                  </a:schemeClr>
                </a:solidFill>
                <a:latin typeface="Calibri" pitchFamily="34" charset="0"/>
                <a:ea typeface="Calibri" pitchFamily="34" charset="0"/>
                <a:cs typeface="Calibri" pitchFamily="34" charset="0"/>
              </a:rPr>
              <a:t>(derived) </a:t>
            </a:r>
            <a:r>
              <a:rPr lang="el-GR" sz="2400" dirty="0">
                <a:solidFill>
                  <a:schemeClr val="accent6">
                    <a:lumMod val="75000"/>
                  </a:schemeClr>
                </a:solidFill>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μπορούν να υπολογιστούν από 	σχετιζόμενες 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28</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Picture 1"/>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συνδέεται με ένα </a:t>
            </a:r>
            <a:r>
              <a:rPr lang="el-GR" sz="2800" b="1" dirty="0">
                <a:solidFill>
                  <a:schemeClr val="accent6">
                    <a:lumMod val="75000"/>
                  </a:schemeClr>
                </a:solidFill>
                <a:latin typeface="Calibri" pitchFamily="34" charset="0"/>
                <a:ea typeface="Calibri" pitchFamily="34" charset="0"/>
                <a:cs typeface="Calibri" pitchFamily="34" charset="0"/>
              </a:rPr>
              <a:t>σύνολο τιμών </a:t>
            </a:r>
            <a:r>
              <a:rPr lang="el-GR" sz="2800" dirty="0">
                <a:solidFill>
                  <a:schemeClr val="accent1">
                    <a:lumMod val="50000"/>
                  </a:schemeClr>
                </a:solidFill>
                <a:latin typeface="Calibri" pitchFamily="34" charset="0"/>
                <a:ea typeface="Calibri" pitchFamily="34" charset="0"/>
                <a:cs typeface="Calibri" pitchFamily="34" charset="0"/>
              </a:rPr>
              <a:t>ή  </a:t>
            </a:r>
            <a:r>
              <a:rPr lang="el-GR" sz="2800" b="1" dirty="0">
                <a:solidFill>
                  <a:schemeClr val="accent6">
                    <a:lumMod val="75000"/>
                  </a:schemeClr>
                </a:solidFill>
                <a:latin typeface="Calibri" pitchFamily="34" charset="0"/>
                <a:ea typeface="Calibri" pitchFamily="34" charset="0"/>
                <a:cs typeface="Calibri" pitchFamily="34" charset="0"/>
              </a:rPr>
              <a:t>πεδίο ορισμού </a:t>
            </a:r>
            <a:r>
              <a:rPr lang="en-US" sz="2800" b="1" dirty="0">
                <a:solidFill>
                  <a:schemeClr val="accent6">
                    <a:lumMod val="75000"/>
                  </a:schemeClr>
                </a:solidFill>
                <a:latin typeface="Calibri" pitchFamily="34" charset="0"/>
                <a:ea typeface="Calibri" pitchFamily="34" charset="0"/>
                <a:cs typeface="Calibri" pitchFamily="34" charset="0"/>
              </a:rPr>
              <a:t>(value domain) </a:t>
            </a:r>
            <a:r>
              <a:rPr lang="el-GR" sz="2800" dirty="0">
                <a:solidFill>
                  <a:schemeClr val="accent1">
                    <a:lumMod val="50000"/>
                  </a:schemeClr>
                </a:solidFill>
                <a:latin typeface="Calibri" pitchFamily="34" charset="0"/>
                <a:ea typeface="Calibri" pitchFamily="34" charset="0"/>
                <a:cs typeface="Calibri" pitchFamily="34" charset="0"/>
              </a:rPr>
              <a:t>που 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a:p>
        </p:txBody>
      </p:sp>
      <p:sp>
        <p:nvSpPr>
          <p:cNvPr id="9" name="Title 8"/>
          <p:cNvSpPr>
            <a:spLocks noGrp="1"/>
          </p:cNvSpPr>
          <p:nvPr>
            <p:ph type="title"/>
          </p:nvPr>
        </p:nvSpPr>
        <p:spPr>
          <a:xfrm>
            <a:off x="241300" y="361044"/>
            <a:ext cx="8229600" cy="1143000"/>
          </a:xfrm>
        </p:spPr>
        <p:txBody>
          <a:bodyPr>
            <a:normAutofit fontScale="90000"/>
          </a:bodyPr>
          <a:lstStyle/>
          <a:p>
            <a:r>
              <a:rPr lang="el-GR" dirty="0">
                <a:solidFill>
                  <a:schemeClr val="accent6">
                    <a:lumMod val="75000"/>
                  </a:schemeClr>
                </a:solidFill>
              </a:rPr>
              <a:t>Γιατί θα μιλήσουμε στα επόμενα μαθήματα;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a:t>Πως θα σχεδιάσουμε και υλοποιήσουμε μια βάση δεδομένων χρησιμοποιώντας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Γιατί θα μιλήσουμε στα επόμενα 3 μαθήματα;</a:t>
            </a: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a:t>Σχεδιασμός</a:t>
            </a:r>
            <a:r>
              <a:rPr lang="en-US" sz="2400" dirty="0"/>
              <a:t> </a:t>
            </a:r>
            <a:r>
              <a:rPr lang="el-GR" sz="2400" dirty="0"/>
              <a:t>σχήματος/δημιουργία βάσης δεδομένων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30</a:t>
            </a:fld>
            <a:endParaRPr lang="el-GR" altLang="en-US"/>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Γενικά,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420688" y="3774751"/>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a:solidFill>
                  <a:schemeClr val="accent3">
                    <a:lumMod val="75000"/>
                  </a:schemeClr>
                </a:solidFill>
                <a:latin typeface="Calibri" pitchFamily="34" charset="0"/>
                <a:ea typeface="Calibri" pitchFamily="34" charset="0"/>
                <a:cs typeface="Calibri" pitchFamily="34" charset="0"/>
              </a:rPr>
              <a:t>μονότιμα</a:t>
            </a:r>
            <a:r>
              <a:rPr lang="el-GR" sz="2400" i="1" dirty="0">
                <a:solidFill>
                  <a:schemeClr val="accent3">
                    <a:lumMod val="75000"/>
                  </a:schemeClr>
                </a:solidFill>
                <a:latin typeface="Calibri" pitchFamily="34" charset="0"/>
                <a:ea typeface="Calibri" pitchFamily="34" charset="0"/>
                <a:cs typeface="Calibri" pitchFamily="34" charset="0"/>
              </a:rPr>
              <a:t> –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a:solidFill>
                  <a:schemeClr val="accent3">
                    <a:lumMod val="75000"/>
                  </a:schemeClr>
                </a:solidFill>
                <a:latin typeface="Calibri" pitchFamily="34" charset="0"/>
                <a:ea typeface="Calibri" pitchFamily="34" charset="0"/>
                <a:cs typeface="Calibri" pitchFamily="34" charset="0"/>
              </a:rPr>
              <a:t>σύνθετα -</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5956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31</a:t>
            </a:fld>
            <a:endParaRPr lang="el-GR" altLang="en-US"/>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a:latin typeface="Calibri" pitchFamily="34" charset="0"/>
                <a:ea typeface="Calibri" pitchFamily="34" charset="0"/>
                <a:cs typeface="Calibri" pitchFamily="34" charset="0"/>
              </a:rPr>
              <a:t> Ειδική τιμή για ένα γνώρισμα </a:t>
            </a: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n-US" sz="2400" dirty="0">
                <a:latin typeface="Calibri" pitchFamily="34" charset="0"/>
                <a:ea typeface="Calibri" pitchFamily="34" charset="0"/>
                <a:cs typeface="Calibri" pitchFamily="34" charset="0"/>
              </a:rPr>
              <a:t>not applicable</a:t>
            </a:r>
            <a:r>
              <a:rPr lang="el-GR" sz="2400" dirty="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n-US" sz="2400" dirty="0">
                <a:latin typeface="Calibri" pitchFamily="34" charset="0"/>
                <a:ea typeface="Calibri" pitchFamily="34" charset="0"/>
                <a:cs typeface="Calibri" pitchFamily="34" charset="0"/>
              </a:rPr>
              <a:t>not known</a:t>
            </a:r>
            <a:r>
              <a:rPr lang="el-GR" sz="2400" dirty="0">
                <a:latin typeface="Calibri" pitchFamily="34" charset="0"/>
                <a:ea typeface="Calibri" pitchFamily="34" charset="0"/>
                <a:cs typeface="Calibri" pitchFamily="34" charset="0"/>
              </a:rPr>
              <a:t>) (πχ τηλέφωνο)</a:t>
            </a:r>
          </a:p>
        </p:txBody>
      </p:sp>
      <p:sp>
        <p:nvSpPr>
          <p:cNvPr id="2" name="Title 1"/>
          <p:cNvSpPr>
            <a:spLocks noGrp="1"/>
          </p:cNvSpPr>
          <p:nvPr>
            <p:ph type="title"/>
          </p:nvPr>
        </p:nvSpPr>
        <p:spPr/>
        <p:txBody>
          <a:bodyPr/>
          <a:lstStyle/>
          <a:p>
            <a:r>
              <a:rPr lang="el-GR" dirty="0">
                <a:solidFill>
                  <a:schemeClr val="accent6">
                    <a:lumMod val="75000"/>
                  </a:schemeClr>
                </a:solidFill>
              </a:rPr>
              <a:t>Η τιμή </a:t>
            </a:r>
            <a:r>
              <a:rPr lang="en-US" dirty="0">
                <a:solidFill>
                  <a:schemeClr val="accent6">
                    <a:lumMod val="75000"/>
                  </a:schemeClr>
                </a:solidFill>
              </a:rPr>
              <a:t>null</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807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27C87-9E5E-4386-AE28-EF0B59F283EB}"/>
              </a:ext>
            </a:extLst>
          </p:cNvPr>
          <p:cNvSpPr>
            <a:spLocks noGrp="1"/>
          </p:cNvSpPr>
          <p:nvPr>
            <p:ph type="sldNum" sz="quarter" idx="12"/>
          </p:nvPr>
        </p:nvSpPr>
        <p:spPr/>
        <p:txBody>
          <a:bodyPr/>
          <a:lstStyle/>
          <a:p>
            <a:fld id="{6D22F896-40B5-4ADD-8801-0D06FADFA095}" type="slidenum">
              <a:rPr lang="en-US" smtClean="0"/>
              <a:pPr/>
              <a:t>33</a:t>
            </a:fld>
            <a:endParaRPr lang="en-US" dirty="0"/>
          </a:p>
        </p:txBody>
      </p:sp>
      <p:sp>
        <p:nvSpPr>
          <p:cNvPr id="5" name="TextBox 4">
            <a:extLst>
              <a:ext uri="{FF2B5EF4-FFF2-40B4-BE49-F238E27FC236}">
                <a16:creationId xmlns:a16="http://schemas.microsoft.com/office/drawing/2014/main"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897DDE02-FAA4-48C4-ADC4-217711A8DF28}"/>
              </a:ext>
            </a:extLst>
          </p:cNvPr>
          <p:cNvSpPr txBox="1"/>
          <p:nvPr/>
        </p:nvSpPr>
        <p:spPr>
          <a:xfrm>
            <a:off x="6070658" y="2929536"/>
            <a:ext cx="1974960" cy="646331"/>
          </a:xfrm>
          <a:prstGeom prst="rect">
            <a:avLst/>
          </a:prstGeom>
          <a:noFill/>
        </p:spPr>
        <p:txBody>
          <a:bodyPr wrap="square" rtlCol="0">
            <a:spAutoFit/>
          </a:bodyPr>
          <a:lstStyle/>
          <a:p>
            <a:r>
              <a:rPr lang="el-GR" dirty="0">
                <a:solidFill>
                  <a:schemeClr val="accent4">
                    <a:lumMod val="75000"/>
                  </a:schemeClr>
                </a:solidFill>
              </a:rPr>
              <a:t>τύποι οντοτήτων και γνωρίσματα</a:t>
            </a:r>
            <a:endParaRPr lang="en-US" dirty="0">
              <a:solidFill>
                <a:schemeClr val="accent4">
                  <a:lumMod val="75000"/>
                </a:schemeClr>
              </a:solidFill>
            </a:endParaRPr>
          </a:p>
        </p:txBody>
      </p:sp>
    </p:spTree>
    <p:extLst>
      <p:ext uri="{BB962C8B-B14F-4D97-AF65-F5344CB8AC3E}">
        <p14:creationId xmlns:p14="http://schemas.microsoft.com/office/powerpoint/2010/main" val="363054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34</a:t>
            </a:fld>
            <a:endParaRPr lang="el-GR" altLang="en-US"/>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a:solidFill>
                  <a:schemeClr val="accent6">
                    <a:lumMod val="75000"/>
                  </a:schemeClr>
                </a:solidFill>
                <a:ea typeface="Calibri" pitchFamily="34" charset="0"/>
                <a:cs typeface="Calibri" pitchFamily="34" charset="0"/>
              </a:rPr>
              <a:t>Περιορισμός κλειδιού ή μοναδικότητας</a:t>
            </a: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(υπέρ)-κλειδί</a:t>
            </a:r>
            <a:r>
              <a:rPr lang="el-GR" sz="2400" dirty="0">
                <a:solidFill>
                  <a:schemeClr val="tx2">
                    <a:lumMod val="50000"/>
                  </a:schemeClr>
                </a:solidFill>
                <a:latin typeface="Calibri" pitchFamily="34" charset="0"/>
                <a:ea typeface="Calibri" pitchFamily="34" charset="0"/>
                <a:cs typeface="Calibri" pitchFamily="34" charset="0"/>
              </a:rPr>
              <a:t> είναι </a:t>
            </a:r>
            <a:r>
              <a:rPr lang="el-GR" sz="2400" b="1" dirty="0">
                <a:latin typeface="Calibri" pitchFamily="34" charset="0"/>
                <a:ea typeface="Calibri" pitchFamily="34" charset="0"/>
                <a:cs typeface="Calibri" pitchFamily="34" charset="0"/>
              </a:rPr>
              <a:t>ένα σύνολο από γνωρίσματα </a:t>
            </a:r>
            <a:r>
              <a:rPr lang="el-GR" sz="2400" dirty="0">
                <a:solidFill>
                  <a:schemeClr val="tx2">
                    <a:lumMod val="50000"/>
                  </a:schemeClr>
                </a:solidFill>
                <a:latin typeface="Calibri" pitchFamily="34" charset="0"/>
                <a:ea typeface="Calibri" pitchFamily="34" charset="0"/>
                <a:cs typeface="Calibri" pitchFamily="34" charset="0"/>
              </a:rPr>
              <a:t>τέτοια ώστε </a:t>
            </a:r>
            <a:r>
              <a:rPr lang="el-GR" sz="2400" b="1" dirty="0">
                <a:latin typeface="Calibri" pitchFamily="34" charset="0"/>
                <a:ea typeface="Calibri" pitchFamily="34" charset="0"/>
                <a:cs typeface="Calibri" pitchFamily="34" charset="0"/>
              </a:rPr>
              <a:t>δεν μπορεί να υπάρχουν δυο οντότητες με την ίδια τιμή </a:t>
            </a:r>
            <a:r>
              <a:rPr lang="el-GR" sz="2400" dirty="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solidFill>
                  <a:schemeClr val="tx2">
                    <a:lumMod val="50000"/>
                  </a:schemeClr>
                </a:solidFill>
                <a:latin typeface="Calibri" pitchFamily="34" charset="0"/>
                <a:ea typeface="Calibri" pitchFamily="34" charset="0"/>
                <a:cs typeface="Calibri" pitchFamily="34" charset="0"/>
              </a:rPr>
              <a:t>Δηλαδή, οι τιμές στα γνωρίσματα του κλειδιού προσδιορίζουν μία οντότητα </a:t>
            </a:r>
            <a:r>
              <a:rPr lang="el-GR" sz="2400" u="sng" dirty="0">
                <a:solidFill>
                  <a:schemeClr val="tx2">
                    <a:lumMod val="50000"/>
                  </a:schemeClr>
                </a:solidFill>
                <a:latin typeface="Calibri" pitchFamily="34" charset="0"/>
                <a:ea typeface="Calibri" pitchFamily="34" charset="0"/>
                <a:cs typeface="Calibri" pitchFamily="34" charset="0"/>
              </a:rPr>
              <a:t>μοναδικά</a:t>
            </a: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a:solidFill>
                  <a:schemeClr val="accent6">
                    <a:lumMod val="75000"/>
                  </a:schemeClr>
                </a:solidFill>
              </a:rPr>
              <a:t>Κλειδί (</a:t>
            </a:r>
            <a:r>
              <a:rPr lang="en-US" dirty="0">
                <a:solidFill>
                  <a:schemeClr val="accent6">
                    <a:lumMod val="75000"/>
                  </a:schemeClr>
                </a:solidFill>
              </a:rPr>
              <a:t>key)</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35</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8041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36</a:t>
            </a:fld>
            <a:endParaRPr lang="el-GR" altLang="en-US"/>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Κάθε υπερσύνολο ενός (υπέρ) κλειδιού είναι επίσης (υπέρ)-κλειδί</a:t>
            </a: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a:t>Συμβολισμός</a:t>
            </a:r>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37</a:t>
            </a:fld>
            <a:endParaRPr lang="el-GR" altLang="en-US"/>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Κλειδί </a:t>
            </a:r>
            <a:r>
              <a:rPr lang="el-GR" sz="2800" dirty="0">
                <a:solidFill>
                  <a:srgbClr val="002060"/>
                </a:solidFill>
                <a:latin typeface="Calibri" pitchFamily="34" charset="0"/>
                <a:ea typeface="Calibri" pitchFamily="34" charset="0"/>
                <a:cs typeface="Calibri" pitchFamily="34" charset="0"/>
              </a:rPr>
              <a:t>ή</a:t>
            </a:r>
            <a:r>
              <a:rPr lang="el-GR" sz="2800" dirty="0">
                <a:solidFill>
                  <a:schemeClr val="accent6">
                    <a:lumMod val="75000"/>
                  </a:schemeClr>
                </a:solidFill>
                <a:latin typeface="Calibri" pitchFamily="34" charset="0"/>
                <a:ea typeface="Calibri" pitchFamily="34" charset="0"/>
                <a:cs typeface="Calibri" pitchFamily="34" charset="0"/>
              </a:rPr>
              <a:t> </a:t>
            </a:r>
            <a:r>
              <a:rPr lang="el-GR" sz="2800" dirty="0" err="1">
                <a:solidFill>
                  <a:schemeClr val="accent6">
                    <a:lumMod val="75000"/>
                  </a:schemeClr>
                </a:solidFill>
                <a:latin typeface="Calibri" pitchFamily="34" charset="0"/>
                <a:ea typeface="Calibri" pitchFamily="34" charset="0"/>
                <a:cs typeface="Calibri" pitchFamily="34" charset="0"/>
              </a:rPr>
              <a:t>Υπερκλειδί</a:t>
            </a:r>
            <a:r>
              <a:rPr lang="en-US" sz="2800" dirty="0">
                <a:solidFill>
                  <a:schemeClr val="accent6">
                    <a:lumMod val="75000"/>
                  </a:schemeClr>
                </a:solidFill>
                <a:latin typeface="Calibri" pitchFamily="34" charset="0"/>
                <a:ea typeface="Calibri" pitchFamily="34" charset="0"/>
                <a:cs typeface="Calibri" pitchFamily="34" charset="0"/>
              </a:rPr>
              <a:t> (</a:t>
            </a:r>
            <a:r>
              <a:rPr lang="en-US" sz="2800" dirty="0" err="1">
                <a:solidFill>
                  <a:schemeClr val="accent6">
                    <a:lumMod val="75000"/>
                  </a:schemeClr>
                </a:solidFill>
                <a:latin typeface="Calibri" pitchFamily="34" charset="0"/>
                <a:ea typeface="Calibri" pitchFamily="34" charset="0"/>
                <a:cs typeface="Calibri" pitchFamily="34" charset="0"/>
              </a:rPr>
              <a:t>superkey</a:t>
            </a:r>
            <a:r>
              <a:rPr lang="en-US"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σύνολο 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κλειδί, δηλαδή, ένα κλειδί που αν αφαιρέσουμε ένα από τα γνώρισμα του παύει να είναι κλειδί</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57200" y="2723322"/>
            <a:ext cx="7918174" cy="2585323"/>
          </a:xfrm>
          <a:prstGeom prst="rect">
            <a:avLst/>
          </a:prstGeom>
          <a:noFill/>
        </p:spPr>
        <p:txBody>
          <a:bodyPr wrap="square" rtlCol="0">
            <a:spAutoFit/>
          </a:bodyPr>
          <a:lstStyle/>
          <a:p>
            <a:r>
              <a:rPr lang="el-GR" dirty="0"/>
              <a:t>Α. (Υποψήφιο) κλειδί για το Χρήστη είναι το </a:t>
            </a:r>
            <a:r>
              <a:rPr lang="en-US" dirty="0"/>
              <a:t>{ID} </a:t>
            </a:r>
            <a:r>
              <a:rPr lang="el-GR" dirty="0"/>
              <a:t>και για το Εστιατόριο το {Όνομα}</a:t>
            </a:r>
          </a:p>
          <a:p>
            <a:r>
              <a:rPr lang="el-GR" dirty="0"/>
              <a:t>Β. (Υποψήφιο) κλειδί για το Χρήστη είναι το </a:t>
            </a:r>
            <a:r>
              <a:rPr lang="en-US" dirty="0"/>
              <a:t>{ID} </a:t>
            </a:r>
            <a:r>
              <a:rPr lang="el-GR" dirty="0"/>
              <a:t>και για το Εστιατόριο το {Όνομα, Πόλη}</a:t>
            </a:r>
          </a:p>
          <a:p>
            <a:r>
              <a:rPr lang="el-GR" dirty="0"/>
              <a:t>Γ. (Υποψήφιο) κλειδί για το Χρήστη είναι το </a:t>
            </a:r>
            <a:r>
              <a:rPr lang="en-US" dirty="0"/>
              <a:t>{ID} </a:t>
            </a:r>
            <a:r>
              <a:rPr lang="el-GR" dirty="0"/>
              <a:t>και για το Εστιατόριο δεν υπάρχει κλειδί</a:t>
            </a:r>
          </a:p>
          <a:p>
            <a:r>
              <a:rPr lang="el-GR" dirty="0"/>
              <a:t>Δ. (Υποψήφιο) κλειδί για το Χρήστη είναι το </a:t>
            </a:r>
            <a:r>
              <a:rPr lang="en-US" dirty="0"/>
              <a:t>{ID} </a:t>
            </a:r>
            <a:r>
              <a:rPr lang="el-GR" dirty="0"/>
              <a:t>και για το Εστιατόριο έχουμε 2 (υποψήφια) κλειδιά τα </a:t>
            </a:r>
            <a:r>
              <a:rPr lang="en-US" dirty="0"/>
              <a:t>{</a:t>
            </a:r>
            <a:r>
              <a:rPr lang="el-GR" dirty="0"/>
              <a:t>Όνομα} και {Πόλη}</a:t>
            </a:r>
          </a:p>
          <a:p>
            <a:endParaRPr lang="en-US" dirty="0"/>
          </a:p>
          <a:p>
            <a:endParaRPr lang="en-US" dirty="0"/>
          </a:p>
        </p:txBody>
      </p:sp>
    </p:spTree>
    <p:extLst>
      <p:ext uri="{BB962C8B-B14F-4D97-AF65-F5344CB8AC3E}">
        <p14:creationId xmlns:p14="http://schemas.microsoft.com/office/powerpoint/2010/main" val="102244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39</a:t>
            </a:fld>
            <a:endParaRPr lang="el-GR" altLang="en-US"/>
          </a:p>
        </p:txBody>
      </p:sp>
      <p:sp>
        <p:nvSpPr>
          <p:cNvPr id="26629" name="Rectangle 2"/>
          <p:cNvSpPr>
            <a:spLocks noGrp="1" noChangeArrowheads="1"/>
          </p:cNvSpPr>
          <p:nvPr>
            <p:ph type="title"/>
          </p:nvPr>
        </p:nvSpPr>
        <p:spPr/>
        <p:txBody>
          <a:bodyPr/>
          <a:lstStyle/>
          <a:p>
            <a:pPr eaLnBrk="1" hangingPunct="1"/>
            <a:r>
              <a:rPr lang="el-GR" dirty="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συσχέτισης </a:t>
            </a:r>
            <a:r>
              <a:rPr lang="el-GR" sz="2000" i="1" dirty="0">
                <a:latin typeface="Calibri" pitchFamily="34" charset="0"/>
                <a:ea typeface="Calibri" pitchFamily="34" charset="0"/>
                <a:cs typeface="Calibri" pitchFamily="34" charset="0"/>
              </a:rPr>
              <a:t>μεταξύ </a:t>
            </a:r>
            <a:r>
              <a:rPr lang="en-US" sz="2000" i="1" dirty="0">
                <a:latin typeface="Calibri" pitchFamily="34" charset="0"/>
                <a:ea typeface="Calibri" pitchFamily="34" charset="0"/>
                <a:cs typeface="Calibri" pitchFamily="34" charset="0"/>
              </a:rPr>
              <a:t>n </a:t>
            </a:r>
            <a:r>
              <a:rPr lang="el-GR" sz="2000" i="1" dirty="0">
                <a:latin typeface="Calibri" pitchFamily="34" charset="0"/>
                <a:ea typeface="Calibri" pitchFamily="34" charset="0"/>
                <a:cs typeface="Calibri" pitchFamily="34" charset="0"/>
              </a:rPr>
              <a:t>τύπων οντοτήτων</a:t>
            </a:r>
            <a:r>
              <a:rPr lang="el-GR" sz="2000" dirty="0">
                <a:latin typeface="Calibri" pitchFamily="34" charset="0"/>
                <a:ea typeface="Calibri" pitchFamily="34" charset="0"/>
                <a:cs typeface="Calibri" pitchFamily="34" charset="0"/>
              </a:rPr>
              <a:t>:</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ορίζει μια σύνδεση (σχέση) μεταξύ τους </a:t>
            </a:r>
            <a:r>
              <a:rPr lang="en-US" sz="2000" dirty="0">
                <a:latin typeface="Calibri" pitchFamily="34" charset="0"/>
                <a:ea typeface="Calibri" pitchFamily="34" charset="0"/>
                <a:cs typeface="Calibri" pitchFamily="34" charset="0"/>
              </a:rPr>
              <a:t>(</a:t>
            </a:r>
            <a:r>
              <a:rPr lang="el-GR" sz="2000" dirty="0">
                <a:latin typeface="Calibri" pitchFamily="34" charset="0"/>
                <a:ea typeface="Calibri" pitchFamily="34" charset="0"/>
                <a:cs typeface="Calibri" pitchFamily="34" charset="0"/>
              </a:rPr>
              <a:t>συνήθως </a:t>
            </a:r>
            <a:r>
              <a:rPr lang="en-US" sz="2000" dirty="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a:t>Ένα σύνολο συσχετίσεων </a:t>
            </a:r>
            <a:r>
              <a:rPr lang="en-US" i="1" dirty="0"/>
              <a:t>R</a:t>
            </a:r>
            <a:r>
              <a:rPr lang="el-GR" dirty="0"/>
              <a:t> αποτελείται από στιγμιότυπα συσχετίσεων όπου κάθε </a:t>
            </a:r>
            <a:r>
              <a:rPr lang="el-GR" i="1" dirty="0"/>
              <a:t>στιγμιότυπο συσχέτισης</a:t>
            </a:r>
            <a:r>
              <a:rPr lang="el-GR" dirty="0"/>
              <a:t> </a:t>
            </a:r>
            <a:r>
              <a:rPr lang="en-US" i="1" dirty="0"/>
              <a:t>r</a:t>
            </a:r>
            <a:r>
              <a:rPr lang="en-US" dirty="0"/>
              <a:t> </a:t>
            </a:r>
            <a:r>
              <a:rPr lang="el-GR" dirty="0"/>
              <a:t>είναι μια </a:t>
            </a:r>
            <a:r>
              <a:rPr lang="en-US" i="1" dirty="0"/>
              <a:t>n</a:t>
            </a:r>
            <a:r>
              <a:rPr lang="en-US" dirty="0"/>
              <a:t>-</a:t>
            </a:r>
            <a:r>
              <a:rPr lang="el-GR" dirty="0"/>
              <a:t>τιμή ή </a:t>
            </a:r>
            <a:r>
              <a:rPr lang="el-GR" i="1" dirty="0"/>
              <a:t>πλειάδα</a:t>
            </a:r>
            <a:r>
              <a:rPr lang="el-GR" dirty="0"/>
              <a:t>,  </a:t>
            </a:r>
            <a:r>
              <a:rPr lang="en-US" i="1" dirty="0"/>
              <a:t>r</a:t>
            </a:r>
            <a:r>
              <a:rPr lang="en-US" dirty="0"/>
              <a:t> </a:t>
            </a:r>
            <a:r>
              <a:rPr lang="el-GR" dirty="0"/>
              <a:t>= </a:t>
            </a:r>
            <a:r>
              <a:rPr lang="en-US" dirty="0"/>
              <a:t>(</a:t>
            </a:r>
            <a:r>
              <a:rPr lang="en-US" i="1" dirty="0"/>
              <a:t>e</a:t>
            </a:r>
            <a:r>
              <a:rPr lang="en-US" i="1" baseline="-25000" dirty="0"/>
              <a:t>1</a:t>
            </a:r>
            <a:r>
              <a:rPr lang="en-US" dirty="0"/>
              <a:t>, </a:t>
            </a:r>
            <a:r>
              <a:rPr lang="en-US" i="1" dirty="0"/>
              <a:t>e</a:t>
            </a:r>
            <a:r>
              <a:rPr lang="en-US" i="1" baseline="-25000" dirty="0"/>
              <a:t>2</a:t>
            </a:r>
            <a:r>
              <a:rPr lang="en-US" dirty="0"/>
              <a:t>, …, </a:t>
            </a:r>
            <a:r>
              <a:rPr lang="en-US" i="1" dirty="0"/>
              <a:t>e</a:t>
            </a:r>
            <a:r>
              <a:rPr lang="en-US" i="1" baseline="-25000" dirty="0"/>
              <a:t>n</a:t>
            </a:r>
            <a:r>
              <a:rPr lang="en-US" i="1" dirty="0"/>
              <a:t>)</a:t>
            </a:r>
            <a:r>
              <a:rPr lang="el-GR" dirty="0"/>
              <a:t>,  όπου </a:t>
            </a:r>
            <a:r>
              <a:rPr lang="en-US" i="1" dirty="0"/>
              <a:t>e</a:t>
            </a:r>
            <a:r>
              <a:rPr lang="en-US" i="1" baseline="-25000" dirty="0"/>
              <a:t>1</a:t>
            </a:r>
            <a:r>
              <a:rPr lang="en-US" dirty="0"/>
              <a:t> </a:t>
            </a:r>
            <a:r>
              <a:rPr lang="en-US" dirty="0">
                <a:sym typeface="Symbol"/>
              </a:rPr>
              <a:t></a:t>
            </a:r>
            <a:r>
              <a:rPr lang="en-US" dirty="0"/>
              <a:t> </a:t>
            </a:r>
            <a:r>
              <a:rPr lang="en-US" i="1" dirty="0"/>
              <a:t>E</a:t>
            </a:r>
            <a:r>
              <a:rPr lang="en-US" i="1" baseline="-25000" dirty="0"/>
              <a:t>1</a:t>
            </a:r>
            <a:r>
              <a:rPr lang="en-US" dirty="0"/>
              <a:t>, </a:t>
            </a:r>
            <a:r>
              <a:rPr lang="en-US" i="1" dirty="0"/>
              <a:t>e</a:t>
            </a:r>
            <a:r>
              <a:rPr lang="el-GR" i="1" baseline="-25000" dirty="0"/>
              <a:t>2</a:t>
            </a:r>
            <a:r>
              <a:rPr lang="el-GR" dirty="0"/>
              <a:t> </a:t>
            </a:r>
            <a:r>
              <a:rPr lang="en-US" dirty="0">
                <a:sym typeface="Symbol"/>
              </a:rPr>
              <a:t></a:t>
            </a:r>
            <a:r>
              <a:rPr lang="en-US" dirty="0"/>
              <a:t> </a:t>
            </a:r>
            <a:r>
              <a:rPr lang="en-US" i="1" dirty="0"/>
              <a:t>E</a:t>
            </a:r>
            <a:r>
              <a:rPr lang="el-GR" i="1" baseline="-25000" dirty="0"/>
              <a:t>2</a:t>
            </a:r>
            <a:r>
              <a:rPr lang="en-US" i="1" dirty="0"/>
              <a:t>,</a:t>
            </a:r>
            <a:r>
              <a:rPr lang="en-US" dirty="0"/>
              <a:t> …,  </a:t>
            </a:r>
            <a:r>
              <a:rPr lang="en-US" i="1" dirty="0"/>
              <a:t>e</a:t>
            </a:r>
            <a:r>
              <a:rPr lang="en-US" i="1" baseline="-25000" dirty="0"/>
              <a:t>n</a:t>
            </a:r>
            <a:r>
              <a:rPr lang="en-US" dirty="0"/>
              <a:t> </a:t>
            </a:r>
            <a:r>
              <a:rPr lang="en-US" dirty="0">
                <a:sym typeface="Symbol"/>
              </a:rPr>
              <a:t></a:t>
            </a:r>
            <a:r>
              <a:rPr lang="en-US" dirty="0"/>
              <a:t> </a:t>
            </a:r>
            <a:r>
              <a:rPr lang="en-US" i="1" dirty="0"/>
              <a:t>E</a:t>
            </a:r>
            <a:r>
              <a:rPr lang="en-US" i="1" baseline="-25000" dirty="0"/>
              <a:t>n</a:t>
            </a:r>
            <a:endParaRPr lang="el-GR" i="1" baseline="-25000" dirty="0"/>
          </a:p>
          <a:p>
            <a:pPr algn="just" eaLnBrk="0" hangingPunct="0">
              <a:spcBef>
                <a:spcPct val="50000"/>
              </a:spcBef>
            </a:pPr>
            <a:r>
              <a:rPr lang="el-GR" dirty="0"/>
              <a:t>Στιγμιότυπο συσχέτισης: (</a:t>
            </a:r>
            <a:r>
              <a:rPr lang="en-US" dirty="0">
                <a:solidFill>
                  <a:schemeClr val="tx2">
                    <a:lumMod val="60000"/>
                    <a:lumOff val="40000"/>
                  </a:schemeClr>
                </a:solidFill>
              </a:rPr>
              <a:t>(George Clooney, (6, May, 1961), Male, American), </a:t>
            </a:r>
            <a:r>
              <a:rPr lang="en-US" dirty="0">
                <a:solidFill>
                  <a:schemeClr val="accent3">
                    <a:lumMod val="75000"/>
                  </a:schemeClr>
                </a:solidFill>
              </a:rPr>
              <a:t>(Gravity, 2013, {science-fiction, drama, thriller}, 91), </a:t>
            </a:r>
            <a:r>
              <a:rPr lang="en-US" dirty="0">
                <a:solidFill>
                  <a:schemeClr val="accent6">
                    <a:lumMod val="75000"/>
                  </a:schemeClr>
                </a:solidFill>
              </a:rPr>
              <a:t>Mark </a:t>
            </a:r>
            <a:r>
              <a:rPr lang="en-US" dirty="0" err="1">
                <a:solidFill>
                  <a:schemeClr val="accent6">
                    <a:lumMod val="75000"/>
                  </a:schemeClr>
                </a:solidFill>
              </a:rPr>
              <a:t>Kowalsky</a:t>
            </a:r>
            <a:r>
              <a:rPr lang="el-GR" dirty="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name="Visio" r:id="rId3" imgW="6402418" imgH="2239275" progId="Visio.Drawing.11">
                  <p:embed/>
                </p:oleObj>
              </mc:Choice>
              <mc:Fallback>
                <p:oleObj name="Visio" r:id="rId3" imgW="6402418" imgH="223927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Σχεδιασμός</a:t>
            </a:r>
          </a:p>
          <a:p>
            <a:pPr marL="971550" lvl="1" indent="-514350">
              <a:buFont typeface="+mj-lt"/>
              <a:buAutoNum type="romanUcPeriod"/>
            </a:pPr>
            <a:r>
              <a:rPr lang="el-GR" sz="3200" dirty="0" err="1"/>
              <a:t>Μοντελοποίηση</a:t>
            </a:r>
            <a:endParaRPr lang="el-GR" sz="3200" dirty="0"/>
          </a:p>
          <a:p>
            <a:pPr marL="1028700" lvl="1" indent="-571500">
              <a:buFont typeface="+mj-lt"/>
              <a:buAutoNum type="romanUcPeriod"/>
            </a:pPr>
            <a:r>
              <a:rPr lang="el-GR" sz="3200" dirty="0"/>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40</a:t>
            </a:fld>
            <a:endParaRPr lang="el-GR" altLang="en-US"/>
          </a:p>
        </p:txBody>
      </p:sp>
      <p:sp>
        <p:nvSpPr>
          <p:cNvPr id="4" name="Title 3"/>
          <p:cNvSpPr>
            <a:spLocks noGrp="1"/>
          </p:cNvSpPr>
          <p:nvPr>
            <p:ph type="title"/>
          </p:nvPr>
        </p:nvSpPr>
        <p:spPr>
          <a:xfrm>
            <a:off x="463550" y="53822"/>
            <a:ext cx="8229600" cy="1143000"/>
          </a:xfrm>
        </p:spPr>
        <p:txBody>
          <a:bodyPr/>
          <a:lstStyle/>
          <a:p>
            <a:r>
              <a:rPr lang="el-GR" dirty="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name="Visio" r:id="rId3" imgW="6011034" imgH="3184915" progId="Visio.Drawing.11">
                  <p:embed/>
                </p:oleObj>
              </mc:Choice>
              <mc:Fallback>
                <p:oleObj name="Visio" r:id="rId3" imgW="6011034" imgH="318491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a:t>Μαθηματικά, ένας τύπος συσχέτισης </a:t>
            </a:r>
            <a:r>
              <a:rPr lang="en-US" sz="2000" i="1" dirty="0"/>
              <a:t>R</a:t>
            </a:r>
            <a:r>
              <a:rPr lang="en-US" sz="2000" dirty="0"/>
              <a:t> </a:t>
            </a:r>
            <a:r>
              <a:rPr lang="el-GR" sz="2000" dirty="0"/>
              <a:t>ορίζει ένα υποσύνολο του καρτεσιανού γινομένου </a:t>
            </a:r>
            <a:r>
              <a:rPr lang="el-GR" sz="2000" i="1" dirty="0"/>
              <a:t>Ε</a:t>
            </a:r>
            <a:r>
              <a:rPr lang="el-GR" sz="2000" i="1" baseline="-25000" dirty="0"/>
              <a:t>1</a:t>
            </a:r>
            <a:r>
              <a:rPr lang="en-US" sz="2000" dirty="0"/>
              <a:t> x </a:t>
            </a:r>
            <a:r>
              <a:rPr lang="el-GR" sz="2000" i="1" dirty="0"/>
              <a:t>Ε</a:t>
            </a:r>
            <a:r>
              <a:rPr lang="en-US" sz="2000" i="1" baseline="-25000" dirty="0"/>
              <a:t>2</a:t>
            </a:r>
            <a:r>
              <a:rPr lang="en-US" sz="2000" dirty="0"/>
              <a:t> x … x </a:t>
            </a:r>
            <a:r>
              <a:rPr lang="el-GR" sz="2000" i="1" dirty="0"/>
              <a:t>Ε</a:t>
            </a:r>
            <a:r>
              <a:rPr lang="en-US" sz="2000" i="1" baseline="-25000" dirty="0"/>
              <a:t>n</a:t>
            </a:r>
            <a:r>
              <a:rPr lang="el-GR" sz="2000" dirty="0"/>
              <a:t>.</a:t>
            </a:r>
            <a:r>
              <a:rPr lang="el-GR" sz="2000" dirty="0">
                <a:solidFill>
                  <a:schemeClr val="tx2">
                    <a:lumMod val="50000"/>
                  </a:schemeClr>
                </a:solidFill>
                <a:latin typeface="Calibri" pitchFamily="34" charset="0"/>
                <a:ea typeface="Calibri" pitchFamily="34" charset="0"/>
                <a:cs typeface="Calibri" pitchFamily="34" charset="0"/>
              </a:rPr>
              <a:t>:  </a:t>
            </a:r>
            <a:r>
              <a:rPr lang="en-US" sz="2000" dirty="0">
                <a:solidFill>
                  <a:schemeClr val="tx2">
                    <a:lumMod val="50000"/>
                  </a:schemeClr>
                </a:solidFill>
                <a:latin typeface="Calibri" pitchFamily="34" charset="0"/>
                <a:ea typeface="Calibri" pitchFamily="34" charset="0"/>
                <a:cs typeface="Calibri" pitchFamily="34" charset="0"/>
              </a:rPr>
              <a:t>R </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41</a:t>
            </a:fld>
            <a:endParaRPr lang="el-GR" altLang="en-US"/>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n-US" sz="1000" b="1" dirty="0"/>
              <a:t>(</a:t>
            </a:r>
            <a:r>
              <a:rPr lang="el-GR" sz="1000" b="1" dirty="0"/>
              <a:t>Ρέα </a:t>
            </a:r>
            <a:r>
              <a:rPr lang="el-GR" sz="1000" b="1" dirty="0" err="1"/>
              <a:t>Γαλανάκη</a:t>
            </a:r>
            <a:r>
              <a:rPr lang="en-US" sz="1000" b="1" dirty="0"/>
              <a:t>,</a:t>
            </a:r>
            <a:r>
              <a:rPr lang="el-GR" sz="1000" b="1" dirty="0"/>
              <a:t> Ηράκλειο</a:t>
            </a:r>
            <a:r>
              <a:rPr lang="en-US" sz="1000" b="1" dirty="0"/>
              <a:t>)</a:t>
            </a:r>
            <a:endParaRPr lang="el-GR" sz="1000" b="1" dirty="0"/>
          </a:p>
          <a:p>
            <a:pPr eaLnBrk="0" hangingPunct="0">
              <a:spcBef>
                <a:spcPct val="50000"/>
              </a:spcBef>
            </a:pPr>
            <a:r>
              <a:rPr lang="el-GR" sz="1000" b="1" dirty="0"/>
              <a:t>(Ιωάννα </a:t>
            </a:r>
            <a:r>
              <a:rPr lang="el-GR" sz="1000" b="1" dirty="0" err="1"/>
              <a:t>Καρυστιάνη</a:t>
            </a:r>
            <a:r>
              <a:rPr lang="el-GR" sz="1000" b="1" dirty="0"/>
              <a:t>, Χανιά)</a:t>
            </a:r>
          </a:p>
          <a:p>
            <a:pPr eaLnBrk="0" hangingPunct="0">
              <a:spcBef>
                <a:spcPct val="50000"/>
              </a:spcBef>
            </a:pPr>
            <a:r>
              <a:rPr lang="el-GR" sz="1000" b="1" dirty="0"/>
              <a:t>(Πέτρος </a:t>
            </a:r>
            <a:r>
              <a:rPr lang="el-GR" sz="1000" b="1" dirty="0" err="1"/>
              <a:t>Τατσόπουλος</a:t>
            </a:r>
            <a:r>
              <a:rPr lang="el-GR" sz="1000" b="1" dirty="0"/>
              <a:t>,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dirty="0"/>
              <a:t>(960-03-3343-2, Ο Αιώνας των Λαβυρίνθων)</a:t>
            </a:r>
          </a:p>
          <a:p>
            <a:pPr eaLnBrk="0" hangingPunct="0">
              <a:spcBef>
                <a:spcPct val="50000"/>
              </a:spcBef>
            </a:pPr>
            <a:r>
              <a:rPr lang="el-GR" sz="1000" b="1" dirty="0"/>
              <a:t>(960-03-2985-0, Οι Ανήλικοι)</a:t>
            </a:r>
          </a:p>
          <a:p>
            <a:pPr eaLnBrk="0" hangingPunct="0">
              <a:spcBef>
                <a:spcPct val="50000"/>
              </a:spcBef>
            </a:pPr>
            <a:r>
              <a:rPr lang="el-GR" sz="1000" b="1" dirty="0"/>
              <a:t>(960-03-3544-3, Ο Άγιος της Μοναξιάς)</a:t>
            </a:r>
          </a:p>
          <a:p>
            <a:pPr eaLnBrk="0" hangingPunct="0">
              <a:spcBef>
                <a:spcPct val="50000"/>
              </a:spcBef>
            </a:pPr>
            <a:r>
              <a:rPr lang="el-GR" sz="1000" b="1" dirty="0"/>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42</a:t>
            </a:fld>
            <a:endParaRPr lang="el-GR" altLang="en-US"/>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n-US" sz="2400" dirty="0">
                <a:latin typeface="Calibri" pitchFamily="34" charset="0"/>
                <a:ea typeface="Calibri" pitchFamily="34" charset="0"/>
                <a:cs typeface="Calibri" pitchFamily="34" charset="0"/>
              </a:rPr>
              <a:t>degree</a:t>
            </a:r>
            <a:r>
              <a:rPr lang="el-GR" sz="2400" dirty="0">
                <a:latin typeface="Calibri" pitchFamily="34" charset="0"/>
                <a:ea typeface="Calibri" pitchFamily="34" charset="0"/>
                <a:cs typeface="Calibri" pitchFamily="34" charset="0"/>
              </a:rPr>
              <a:t>): πλήθος των τύπων οντοτήτων που συμμετέχουν </a:t>
            </a:r>
          </a:p>
          <a:p>
            <a:pPr eaLnBrk="0" hangingPunct="0">
              <a:spcBef>
                <a:spcPct val="50000"/>
              </a:spcBef>
            </a:pP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Συνήθως δυαδικές συσχετίσεις, δηλαδή, συσχετίσεις βαθμού 2</a:t>
            </a: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43</a:t>
            </a:fld>
            <a:endParaRPr lang="el-GR" altLang="en-US"/>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οντότητα</a:t>
            </a:r>
            <a:r>
              <a:rPr lang="el-GR" sz="2400" dirty="0">
                <a:latin typeface="Calibri" pitchFamily="34" charset="0"/>
                <a:ea typeface="Calibri" pitchFamily="34" charset="0"/>
                <a:cs typeface="Calibri" pitchFamily="34" charset="0"/>
              </a:rPr>
              <a:t> μπορεί να συμμετέχει</a:t>
            </a:r>
          </a:p>
        </p:txBody>
      </p:sp>
      <p:sp>
        <p:nvSpPr>
          <p:cNvPr id="2" name="Title 1"/>
          <p:cNvSpPr>
            <a:spLocks noGrp="1"/>
          </p:cNvSpPr>
          <p:nvPr>
            <p:ph type="title"/>
          </p:nvPr>
        </p:nvSpPr>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44</a:t>
            </a:fld>
            <a:endParaRPr lang="el-GR" altLang="en-US"/>
          </a:p>
        </p:txBody>
      </p:sp>
      <p:sp>
        <p:nvSpPr>
          <p:cNvPr id="34822" name="Text Box 3"/>
          <p:cNvSpPr txBox="1">
            <a:spLocks noChangeArrowheads="1"/>
          </p:cNvSpPr>
          <p:nvPr/>
        </p:nvSpPr>
        <p:spPr bwMode="auto">
          <a:xfrm>
            <a:off x="1601788" y="1361544"/>
            <a:ext cx="4000224" cy="2739211"/>
          </a:xfrm>
          <a:prstGeom prst="rect">
            <a:avLst/>
          </a:prstGeom>
          <a:noFill/>
          <a:ln w="9525">
            <a:noFill/>
            <a:miter lim="800000"/>
            <a:headEnd/>
            <a:tailEnd/>
          </a:ln>
        </p:spPr>
        <p:txBody>
          <a:bodyPr wrap="square">
            <a:spAutoFit/>
          </a:bodyPr>
          <a:lstStyle/>
          <a:p>
            <a:pPr algn="just" eaLnBrk="0" hangingPunct="0">
              <a:spcBef>
                <a:spcPct val="50000"/>
              </a:spcBef>
            </a:pPr>
            <a:r>
              <a:rPr lang="el-GR" sz="2800" dirty="0">
                <a:latin typeface="Calibri" pitchFamily="34" charset="0"/>
                <a:ea typeface="Calibri" pitchFamily="34" charset="0"/>
                <a:cs typeface="Calibri" pitchFamily="34" charset="0"/>
              </a:rPr>
              <a:t>Για δυαδικές συσχετίσεις</a:t>
            </a:r>
            <a:r>
              <a:rPr lang="el-GR" sz="2400" dirty="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88969" y="4332289"/>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4594338-1A39-4A4C-89FF-353013EDFC91}"/>
                  </a:ext>
                </a:extLst>
              </p14:cNvPr>
              <p14:cNvContentPartPr/>
              <p14:nvPr/>
            </p14:nvContentPartPr>
            <p14:xfrm>
              <a:off x="2626012" y="5767237"/>
              <a:ext cx="9000" cy="360"/>
            </p14:xfrm>
          </p:contentPart>
        </mc:Choice>
        <mc:Fallback xmlns="">
          <p:pic>
            <p:nvPicPr>
              <p:cNvPr id="8" name="Ink 7">
                <a:extLst>
                  <a:ext uri="{FF2B5EF4-FFF2-40B4-BE49-F238E27FC236}">
                    <a16:creationId xmlns:a16="http://schemas.microsoft.com/office/drawing/2014/main" id="{54594338-1A39-4A4C-89FF-353013EDFC91}"/>
                  </a:ext>
                </a:extLst>
              </p:cNvPr>
              <p:cNvPicPr/>
              <p:nvPr/>
            </p:nvPicPr>
            <p:blipFill>
              <a:blip r:embed="rId6"/>
              <a:stretch>
                <a:fillRect/>
              </a:stretch>
            </p:blipFill>
            <p:spPr>
              <a:xfrm>
                <a:off x="2608012" y="5749237"/>
                <a:ext cx="44640" cy="3600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45</a:t>
            </a:fld>
            <a:endParaRPr lang="el-GR" altLang="en-US"/>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l-GR" sz="1800" dirty="0"/>
              <a:t>          </a:t>
            </a:r>
            <a:r>
              <a:rPr lang="el-GR" sz="1800" i="1" dirty="0">
                <a:solidFill>
                  <a:schemeClr val="accent6">
                    <a:lumMod val="75000"/>
                  </a:schemeClr>
                </a:solidFill>
              </a:rPr>
              <a:t>Πολλά-προς-?</a:t>
            </a:r>
            <a:r>
              <a:rPr lang="en-US" sz="1800" dirty="0"/>
              <a:t>		</a:t>
            </a:r>
            <a:r>
              <a:rPr lang="el-GR" dirty="0"/>
              <a:t>     </a:t>
            </a:r>
            <a:r>
              <a:rPr lang="el-GR" sz="1800" dirty="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a:t>Ορίζεται στο σχήμα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46</a:t>
            </a:fld>
            <a:endParaRPr lang="el-GR" altLang="en-US"/>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55" name="Text Box 12"/>
          <p:cNvSpPr txBox="1">
            <a:spLocks noChangeArrowheads="1"/>
          </p:cNvSpPr>
          <p:nvPr/>
        </p:nvSpPr>
        <p:spPr bwMode="auto">
          <a:xfrm>
            <a:off x="144705" y="1711387"/>
            <a:ext cx="8713788" cy="1061829"/>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συγκεκριμένο Τμήμα/Υπάλληλος μπορεί να εμφανίζεται στη συσχέτιση</a:t>
            </a:r>
          </a:p>
        </p:txBody>
      </p:sp>
      <p:sp>
        <p:nvSpPr>
          <p:cNvPr id="35848" name="AutoShape 5"/>
          <p:cNvSpPr>
            <a:spLocks noChangeArrowheads="1"/>
          </p:cNvSpPr>
          <p:nvPr/>
        </p:nvSpPr>
        <p:spPr bwMode="auto">
          <a:xfrm>
            <a:off x="5777950" y="4867193"/>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830087" y="46512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1074187" y="4898943"/>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275800" y="4960856"/>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4031700" y="4898943"/>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846212" y="4867193"/>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179462" y="5083093"/>
            <a:ext cx="576263" cy="0"/>
          </a:xfrm>
          <a:prstGeom prst="line">
            <a:avLst/>
          </a:prstGeom>
          <a:noFill/>
          <a:ln w="6350">
            <a:solidFill>
              <a:srgbClr val="FF0000"/>
            </a:solidFill>
            <a:round/>
            <a:headEnd type="triangle" w="med" len="med"/>
            <a:tailEnd/>
          </a:ln>
        </p:spPr>
        <p:txBody>
          <a:bodyPr/>
          <a:lstStyle/>
          <a:p>
            <a:endParaRPr lang="el-GR"/>
          </a:p>
        </p:txBody>
      </p:sp>
      <p:sp>
        <p:nvSpPr>
          <p:cNvPr id="35856" name="Text Box 13"/>
          <p:cNvSpPr txBox="1">
            <a:spLocks noChangeArrowheads="1"/>
          </p:cNvSpPr>
          <p:nvPr/>
        </p:nvSpPr>
        <p:spPr bwMode="auto">
          <a:xfrm>
            <a:off x="3090312"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706512" y="3757531"/>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758650" y="35717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1002750" y="3819443"/>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204362" y="3881356"/>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960262" y="3819443"/>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774775" y="3787693"/>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750587" y="4005181"/>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5096912" y="4005181"/>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106437"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874412" y="5156118"/>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572000" y="2837187"/>
            <a:ext cx="2689226" cy="738664"/>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συγκεκριμένος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1524000" y="2863014"/>
            <a:ext cx="2097159" cy="707886"/>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συγκεκριμένο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386799" y="78582"/>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47</a:t>
            </a:fld>
            <a:endParaRPr lang="el-GR" altLang="en-US"/>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175">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48</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122272"/>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71798" y="4499632"/>
            <a:ext cx="7918174" cy="1200329"/>
          </a:xfrm>
          <a:prstGeom prst="rect">
            <a:avLst/>
          </a:prstGeom>
          <a:noFill/>
        </p:spPr>
        <p:txBody>
          <a:bodyPr wrap="square" rtlCol="0">
            <a:spAutoFit/>
          </a:bodyPr>
          <a:lstStyle/>
          <a:p>
            <a:r>
              <a:rPr lang="el-GR" dirty="0"/>
              <a:t>Α. Η συσχέτιση ΑΞΙΟΛΟΓΕΙ είναι 1-Ν από το ΧΡΗΣΤΗ στο ΕΣΤΙΑΤΟΡΙΟ</a:t>
            </a:r>
          </a:p>
          <a:p>
            <a:r>
              <a:rPr lang="el-GR" dirty="0"/>
              <a:t>Β. Η συσχέτιση ΑΞΙΟΛΟΓΕΙ είναι Ν-1 από το ΧΡΗΣΤΗ στο ΕΣΤΙΑΤΟΡΙΟ</a:t>
            </a:r>
          </a:p>
          <a:p>
            <a:r>
              <a:rPr lang="el-GR" dirty="0"/>
              <a:t>Γ. Η συσχέτιση ΑΞΙΟΛΟΓΕΙ είναι Ν-Μ από το ΧΡΗΣΤΗ στο ΕΣΤΙΑΤΟΡΙΟ</a:t>
            </a:r>
            <a:endParaRPr lang="en-US" dirty="0"/>
          </a:p>
          <a:p>
            <a:endParaRPr lang="en-US" dirty="0"/>
          </a:p>
        </p:txBody>
      </p:sp>
    </p:spTree>
    <p:extLst>
      <p:ext uri="{BB962C8B-B14F-4D97-AF65-F5344CB8AC3E}">
        <p14:creationId xmlns:p14="http://schemas.microsoft.com/office/powerpoint/2010/main" val="166676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49</a:t>
            </a:fld>
            <a:endParaRPr lang="el-GR" altLang="en-US"/>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a:solidFill>
                  <a:schemeClr val="accent6">
                    <a:lumMod val="75000"/>
                  </a:schemeClr>
                </a:solidFill>
                <a:latin typeface="Calibri" pitchFamily="34" charset="0"/>
                <a:ea typeface="Calibri" pitchFamily="34" charset="0"/>
                <a:cs typeface="Calibri" pitchFamily="34" charset="0"/>
              </a:rPr>
              <a:t>Participation constraint</a:t>
            </a:r>
            <a:r>
              <a:rPr lang="el-GR" sz="2400" dirty="0">
                <a:solidFill>
                  <a:schemeClr val="accent6">
                    <a:lumMod val="75000"/>
                  </a:schemeClr>
                </a:solidFill>
                <a:latin typeface="Calibri" pitchFamily="34" charset="0"/>
                <a:ea typeface="Calibri" pitchFamily="34" charset="0"/>
                <a:cs typeface="Calibri" pitchFamily="34" charset="0"/>
              </a:rPr>
              <a:t> (περιορισμός συμμετοχής)</a:t>
            </a:r>
            <a:endParaRPr lang="en-US"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Η 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είναι</a:t>
            </a:r>
            <a:r>
              <a:rPr lang="en-US" sz="2400" dirty="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πληροφορίας και τους περιορισμούς</a:t>
            </a: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Σχήμα (</a:t>
            </a:r>
            <a:r>
              <a:rPr lang="en-US" sz="2800" dirty="0">
                <a:solidFill>
                  <a:schemeClr val="accent6">
                    <a:lumMod val="75000"/>
                  </a:schemeClr>
                </a:solidFill>
                <a:latin typeface="Calibri" pitchFamily="34" charset="0"/>
                <a:ea typeface="Calibri" pitchFamily="34" charset="0"/>
                <a:cs typeface="Calibri" pitchFamily="34" charset="0"/>
              </a:rPr>
              <a:t>database schema)</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καθώς και των </a:t>
            </a:r>
            <a:r>
              <a:rPr lang="el-GR" sz="2800" u="sng" dirty="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192199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50</a:t>
            </a:fld>
            <a:endParaRPr lang="el-GR" altLang="en-US" dirty="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a:t>Μερική συμμετοχή για το Ε2</a:t>
            </a:r>
            <a:r>
              <a:rPr lang="en-US" sz="1400" b="1" dirty="0"/>
              <a:t>     </a:t>
            </a:r>
            <a:r>
              <a:rPr lang="el-GR" sz="1400" b="1" dirty="0"/>
              <a:t> </a:t>
            </a:r>
            <a:r>
              <a:rPr lang="en-US" sz="1400" b="1" dirty="0"/>
              <a:t>	</a:t>
            </a:r>
            <a:r>
              <a:rPr lang="el-GR" sz="1400" b="1" dirty="0"/>
              <a:t>Μερική συμμετοχή για το Ε1  </a:t>
            </a:r>
            <a:r>
              <a:rPr lang="en-US" sz="1400" b="1" dirty="0"/>
              <a:t> 	</a:t>
            </a:r>
            <a:r>
              <a:rPr lang="el-GR" sz="1400" b="1" dirty="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51</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399255" y="2838107"/>
            <a:ext cx="7918174" cy="2308324"/>
          </a:xfrm>
          <a:prstGeom prst="rect">
            <a:avLst/>
          </a:prstGeom>
          <a:noFill/>
        </p:spPr>
        <p:txBody>
          <a:bodyPr wrap="square" rtlCol="0">
            <a:spAutoFit/>
          </a:bodyPr>
          <a:lstStyle/>
          <a:p>
            <a:r>
              <a:rPr lang="el-GR" dirty="0"/>
              <a:t>Α. Η συμμετοχή του ΧΡΗΣΤΗ στο  ΑΞΙΟΛΟΓΕΙ είναι μερική, και η συμμετοχή του ΕΣΤΙΑΤΟΡΙΟ στο ΑΞΙΟΛΟΓΕΙ είναι μερική</a:t>
            </a:r>
          </a:p>
          <a:p>
            <a:r>
              <a:rPr lang="el-GR" dirty="0"/>
              <a:t>Β. Η συμμετοχή του ΧΡΗΣΤΗ στο  ΑΞΙΟΛΟΓΕΙ είναι μερική, και η συμμετοχή του ΕΣΤΙΑΤΟΡΙΟ στο ΑΞΙΟΛΟΓΕΙ είναι ολική</a:t>
            </a:r>
          </a:p>
          <a:p>
            <a:r>
              <a:rPr lang="el-GR" dirty="0"/>
              <a:t>Γ. Η συμμετοχή του ΧΡΗΣΤΗ στο  ΑΞΙΟΛΟΓΕΙ είναι ολική, και η συμμετοχή του ΕΣΤΙΑΤΟΡΙΟ στο ΑΞΙΟΛΟΓΕΙ είναι μερική</a:t>
            </a:r>
          </a:p>
          <a:p>
            <a:r>
              <a:rPr lang="el-GR" dirty="0"/>
              <a:t>Δ.  συμμετοχή του ΧΡΗΣΤΗ στο  ΑΞΙΟΛΟΓΕΙ είναι ολική, και η συμμετοχή του ΕΣΤΙΑΤΟΡΙΟ στο ΑΞΙΟΛΟΓΕΙ είναι ολική</a:t>
            </a:r>
            <a:endParaRPr lang="en-US" dirty="0"/>
          </a:p>
        </p:txBody>
      </p:sp>
    </p:spTree>
    <p:extLst>
      <p:ext uri="{BB962C8B-B14F-4D97-AF65-F5344CB8AC3E}">
        <p14:creationId xmlns:p14="http://schemas.microsoft.com/office/powerpoint/2010/main" val="156739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52</a:t>
            </a:fld>
            <a:endParaRPr lang="el-GR" altLang="en-US"/>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2" name="Title 1"/>
          <p:cNvSpPr>
            <a:spLocks noGrp="1"/>
          </p:cNvSpPr>
          <p:nvPr>
            <p:ph type="title"/>
          </p:nvPr>
        </p:nvSpPr>
        <p:spPr/>
        <p:txBody>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53</a:t>
            </a:fld>
            <a:endParaRPr lang="el-GR" altLang="en-US"/>
          </a:p>
        </p:txBody>
      </p:sp>
      <p:sp>
        <p:nvSpPr>
          <p:cNvPr id="37897" name="Text Box 6"/>
          <p:cNvSpPr txBox="1">
            <a:spLocks noChangeArrowheads="1"/>
          </p:cNvSpPr>
          <p:nvPr/>
        </p:nvSpPr>
        <p:spPr bwMode="auto">
          <a:xfrm>
            <a:off x="263672" y="802154"/>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9" name="Text Box 8"/>
          <p:cNvSpPr txBox="1">
            <a:spLocks noChangeArrowheads="1"/>
          </p:cNvSpPr>
          <p:nvPr/>
        </p:nvSpPr>
        <p:spPr bwMode="auto">
          <a:xfrm>
            <a:off x="4886893" y="1755616"/>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a:t>Σχολή</a:t>
            </a:r>
            <a:r>
              <a:rPr lang="el-GR" sz="1800" i="1" dirty="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5043698" y="3903902"/>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695474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54</a:t>
            </a:fld>
            <a:endParaRPr lang="el-GR" altLang="en-US"/>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Text Box 5">
            <a:extLst>
              <a:ext uri="{FF2B5EF4-FFF2-40B4-BE49-F238E27FC236}">
                <a16:creationId xmlns:a16="http://schemas.microsoft.com/office/drawing/2014/main" id="{E4A780F1-1063-41F4-8317-4ADE4FA75CFA}"/>
              </a:ext>
            </a:extLst>
          </p:cNvPr>
          <p:cNvSpPr txBox="1">
            <a:spLocks noChangeArrowheads="1"/>
          </p:cNvSpPr>
          <p:nvPr/>
        </p:nvSpPr>
        <p:spPr bwMode="auto">
          <a:xfrm>
            <a:off x="545007" y="1355367"/>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4" name="Text Box 7">
            <a:extLst>
              <a:ext uri="{FF2B5EF4-FFF2-40B4-BE49-F238E27FC236}">
                <a16:creationId xmlns:a16="http://schemas.microsoft.com/office/drawing/2014/main" id="{C12ACD46-EE4F-46B6-9F48-528E85DCF396}"/>
              </a:ext>
            </a:extLst>
          </p:cNvPr>
          <p:cNvSpPr txBox="1">
            <a:spLocks noChangeArrowheads="1"/>
          </p:cNvSpPr>
          <p:nvPr/>
        </p:nvSpPr>
        <p:spPr bwMode="auto">
          <a:xfrm>
            <a:off x="3417258" y="2185630"/>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Tree>
    <p:extLst>
      <p:ext uri="{BB962C8B-B14F-4D97-AF65-F5344CB8AC3E}">
        <p14:creationId xmlns:p14="http://schemas.microsoft.com/office/powerpoint/2010/main" val="2184187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55</a:t>
            </a:fld>
            <a:endParaRPr lang="el-GR" altLang="en-US"/>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266701" y="1173798"/>
            <a:ext cx="8280400" cy="4216539"/>
          </a:xfrm>
          <a:prstGeom prst="rect">
            <a:avLst/>
          </a:prstGeom>
          <a:noFill/>
        </p:spPr>
        <p:txBody>
          <a:bodyPr wrap="square" rtlCol="0">
            <a:spAutoFit/>
          </a:bodyPr>
          <a:lstStyle/>
          <a:p>
            <a:pPr algn="just"/>
            <a:r>
              <a:rPr lang="el-GR" sz="2400" dirty="0">
                <a:solidFill>
                  <a:schemeClr val="accent3">
                    <a:lumMod val="75000"/>
                  </a:schemeClr>
                </a:solidFill>
              </a:rPr>
              <a:t>Δομικοί περιορισμοί</a:t>
            </a:r>
          </a:p>
          <a:p>
            <a:pPr algn="just"/>
            <a:endParaRPr lang="el-GR" sz="2400" dirty="0">
              <a:solidFill>
                <a:schemeClr val="accent3">
                  <a:lumMod val="75000"/>
                </a:schemeClr>
              </a:solidFill>
            </a:endParaRPr>
          </a:p>
          <a:p>
            <a:pPr marL="342900" indent="-342900" algn="just">
              <a:buFont typeface="Wingdings" panose="05000000000000000000" pitchFamily="2" charset="2"/>
              <a:buChar char="§"/>
            </a:pPr>
            <a:r>
              <a:rPr lang="el-GR" sz="2400" i="1" dirty="0">
                <a:solidFill>
                  <a:schemeClr val="accent3">
                    <a:lumMod val="75000"/>
                  </a:schemeClr>
                </a:solidFill>
              </a:rPr>
              <a:t>  </a:t>
            </a:r>
            <a:r>
              <a:rPr lang="el-GR" sz="2000" i="1" dirty="0">
                <a:solidFill>
                  <a:schemeClr val="accent3">
                    <a:lumMod val="75000"/>
                  </a:schemeClr>
                </a:solidFill>
              </a:rPr>
              <a:t>περιορισμοί </a:t>
            </a:r>
            <a:r>
              <a:rPr lang="el-GR" sz="2000" i="1" dirty="0" err="1">
                <a:solidFill>
                  <a:schemeClr val="accent3">
                    <a:lumMod val="75000"/>
                  </a:schemeClr>
                </a:solidFill>
              </a:rPr>
              <a:t>πληθικότητας</a:t>
            </a:r>
            <a:r>
              <a:rPr lang="el-GR" sz="2000" i="1" dirty="0">
                <a:solidFill>
                  <a:schemeClr val="accent3">
                    <a:lumMod val="75000"/>
                  </a:schemeClr>
                </a:solidFill>
              </a:rPr>
              <a:t>: </a:t>
            </a:r>
            <a:r>
              <a:rPr lang="el-GR" sz="2000" dirty="0"/>
              <a:t>καθορίζουν το μέγιστο αριθμό των στιγμιότυπων μιας συσχέτισης στο οποίο μπορεί να συμμετέχει μία συγκεκριμένη οντότητα (για δυαδικές 1-1, 1-Ν, Ν-1, Ν-Μ)</a:t>
            </a:r>
          </a:p>
          <a:p>
            <a:pPr marL="342900" indent="-342900" algn="just">
              <a:buFont typeface="Wingdings" panose="05000000000000000000" pitchFamily="2" charset="2"/>
              <a:buChar char="§"/>
            </a:pPr>
            <a:endParaRPr lang="el-GR" sz="2000" dirty="0">
              <a:solidFill>
                <a:schemeClr val="tx2">
                  <a:lumMod val="75000"/>
                </a:schemeClr>
              </a:solidFill>
            </a:endParaRPr>
          </a:p>
          <a:p>
            <a:pPr marL="342900" indent="-342900" algn="just">
              <a:buFont typeface="Wingdings" panose="05000000000000000000" pitchFamily="2" charset="2"/>
              <a:buChar char="§"/>
            </a:pPr>
            <a:r>
              <a:rPr lang="el-GR" sz="2000" i="1" dirty="0">
                <a:solidFill>
                  <a:schemeClr val="accent3">
                    <a:lumMod val="75000"/>
                  </a:schemeClr>
                </a:solidFill>
              </a:rPr>
              <a:t>  περιορισμοί συμμετοχής:  </a:t>
            </a:r>
            <a:r>
              <a:rPr lang="el-GR" sz="2000" i="1" dirty="0">
                <a:solidFill>
                  <a:schemeClr val="tx2">
                    <a:lumMod val="60000"/>
                    <a:lumOff val="40000"/>
                  </a:schemeClr>
                </a:solidFill>
              </a:rPr>
              <a:t>ολική</a:t>
            </a:r>
            <a:r>
              <a:rPr lang="el-GR" sz="2000" dirty="0">
                <a:solidFill>
                  <a:schemeClr val="tx2">
                    <a:lumMod val="75000"/>
                  </a:schemeClr>
                </a:solidFill>
              </a:rPr>
              <a:t> </a:t>
            </a:r>
            <a:r>
              <a:rPr lang="en-US" sz="2000" dirty="0"/>
              <a:t> </a:t>
            </a:r>
            <a:r>
              <a:rPr lang="el-GR" sz="2000" dirty="0"/>
              <a:t>όταν κάθε οντότητα συμμετέχει σε ένα τουλάχιστον στιγμιότυπο της συσχέτισης, </a:t>
            </a:r>
            <a:r>
              <a:rPr lang="el-GR" sz="2000" i="1" dirty="0">
                <a:solidFill>
                  <a:schemeClr val="tx2">
                    <a:lumMod val="60000"/>
                    <a:lumOff val="40000"/>
                  </a:schemeClr>
                </a:solidFill>
              </a:rPr>
              <a:t>μερική</a:t>
            </a:r>
            <a:r>
              <a:rPr lang="el-GR" sz="2000" i="1" dirty="0">
                <a:solidFill>
                  <a:schemeClr val="tx2">
                    <a:lumMod val="75000"/>
                  </a:schemeClr>
                </a:solidFill>
              </a:rPr>
              <a:t> </a:t>
            </a:r>
            <a:r>
              <a:rPr lang="el-GR" sz="2000" dirty="0"/>
              <a:t>αλλιώς </a:t>
            </a:r>
          </a:p>
          <a:p>
            <a:pPr algn="just"/>
            <a:endParaRPr lang="el-GR" sz="2400" dirty="0"/>
          </a:p>
          <a:p>
            <a:pPr algn="just"/>
            <a:r>
              <a:rPr lang="el-GR" sz="2000" dirty="0"/>
              <a:t>ολική ονομάζεται και </a:t>
            </a:r>
            <a:r>
              <a:rPr lang="el-GR" sz="2000" i="1" dirty="0">
                <a:solidFill>
                  <a:schemeClr val="tx2">
                    <a:lumMod val="60000"/>
                    <a:lumOff val="40000"/>
                  </a:schemeClr>
                </a:solidFill>
              </a:rPr>
              <a:t>εξάρτηση ύπαρξης</a:t>
            </a:r>
            <a:r>
              <a:rPr lang="el-GR" sz="2000" dirty="0"/>
              <a:t>, γιατί  η ύπαρξη μια οντότητας εξαρτάται ή όχι από το αν αυτή σχετίζεται με μια άλλη οντότητα μέσω του τύπου της συσχέτισης</a:t>
            </a:r>
            <a:r>
              <a:rPr lang="el-GR" sz="2400" dirty="0"/>
              <a:t>. </a:t>
            </a:r>
            <a:endParaRPr lang="el-GR" sz="2400" dirty="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331304" y="1259459"/>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highlight>
                  <a:srgbClr val="FFFF00"/>
                </a:highlight>
                <a:latin typeface="Calibri" pitchFamily="34" charset="0"/>
                <a:ea typeface="Calibri" pitchFamily="34" charset="0"/>
                <a:cs typeface="Calibri" pitchFamily="34" charset="0"/>
              </a:rPr>
              <a:t>1</a:t>
            </a:r>
            <a:r>
              <a:rPr lang="el-GR" sz="1400" dirty="0">
                <a:highlight>
                  <a:srgbClr val="FFFF00"/>
                </a:highlight>
                <a:latin typeface="Calibri" pitchFamily="34" charset="0"/>
                <a:ea typeface="Calibri" pitchFamily="34" charset="0"/>
                <a:cs typeface="Calibri" pitchFamily="34" charset="0"/>
              </a:rPr>
              <a:t>. Κάθε καθηγητής πρέπει να διδάσκει </a:t>
            </a:r>
            <a:r>
              <a:rPr lang="el-GR" sz="1400" i="1" dirty="0">
                <a:highlight>
                  <a:srgbClr val="FFFF00"/>
                </a:highlight>
                <a:latin typeface="Calibri" pitchFamily="34" charset="0"/>
                <a:ea typeface="Calibri" pitchFamily="34" charset="0"/>
                <a:cs typeface="Calibri" pitchFamily="34" charset="0"/>
              </a:rPr>
              <a:t>τουλάχιστον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1</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συμμετοχή του ΚΑΘΗΓΗΤΗΣ στο ΔΙΔΑΣΚΕΙ  είναι ΟΛΙΚΗ</a:t>
            </a:r>
            <a:endParaRPr lang="en-US" dirty="0"/>
          </a:p>
          <a:p>
            <a:r>
              <a:rPr lang="en-US" dirty="0"/>
              <a:t>D. </a:t>
            </a:r>
            <a:r>
              <a:rPr lang="el-GR" dirty="0"/>
              <a:t>Η συμμετοχή του ΜΑΘΗΜΑ-τος στο ΔΙΔΑΣΚΕΙ  είναι ΟΛΙΚΗ</a:t>
            </a:r>
            <a:endParaRPr lang="en-US" dirty="0"/>
          </a:p>
        </p:txBody>
      </p:sp>
      <mc:AlternateContent xmlns:mc="http://schemas.openxmlformats.org/markup-compatibility/2006" xmlns:p14="http://schemas.microsoft.com/office/powerpoint/2010/main">
        <mc:Choice Requires="p14">
          <p:contentPart p14:bwMode="auto" r:id="rId2">
            <p14:nvContentPartPr>
              <p14:cNvPr id="68" name="Ink 67">
                <a:extLst>
                  <a:ext uri="{FF2B5EF4-FFF2-40B4-BE49-F238E27FC236}">
                    <a16:creationId xmlns:a16="http://schemas.microsoft.com/office/drawing/2014/main" id="{A0E9A6E3-C3DA-4176-BA4B-F79CEE40BA68}"/>
                  </a:ext>
                </a:extLst>
              </p14:cNvPr>
              <p14:cNvContentPartPr/>
              <p14:nvPr/>
            </p14:nvContentPartPr>
            <p14:xfrm>
              <a:off x="-1016009" y="2349397"/>
              <a:ext cx="33840" cy="5400"/>
            </p14:xfrm>
          </p:contentPart>
        </mc:Choice>
        <mc:Fallback xmlns="">
          <p:pic>
            <p:nvPicPr>
              <p:cNvPr id="68" name="Ink 67">
                <a:extLst>
                  <a:ext uri="{FF2B5EF4-FFF2-40B4-BE49-F238E27FC236}">
                    <a16:creationId xmlns:a16="http://schemas.microsoft.com/office/drawing/2014/main" id="{A0E9A6E3-C3DA-4176-BA4B-F79CEE40BA68}"/>
                  </a:ext>
                </a:extLst>
              </p:cNvPr>
              <p:cNvPicPr/>
              <p:nvPr/>
            </p:nvPicPr>
            <p:blipFill>
              <a:blip r:embed="rId5"/>
              <a:stretch>
                <a:fillRect/>
              </a:stretch>
            </p:blipFill>
            <p:spPr>
              <a:xfrm>
                <a:off x="-1025009" y="2340757"/>
                <a:ext cx="51480" cy="23040"/>
              </a:xfrm>
              <a:prstGeom prst="rect">
                <a:avLst/>
              </a:prstGeom>
            </p:spPr>
          </p:pic>
        </mc:Fallback>
      </mc:AlternateContent>
      <p:sp>
        <p:nvSpPr>
          <p:cNvPr id="9" name="Title 6">
            <a:extLst>
              <a:ext uri="{FF2B5EF4-FFF2-40B4-BE49-F238E27FC236}">
                <a16:creationId xmlns:a16="http://schemas.microsoft.com/office/drawing/2014/main" id="{5134A208-70BB-4B2B-BA63-97A034B4BEE3}"/>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2773558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57</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261730" y="1397675"/>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2</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2031325"/>
          </a:xfrm>
          <a:prstGeom prst="rect">
            <a:avLst/>
          </a:prstGeom>
          <a:noFill/>
        </p:spPr>
        <p:txBody>
          <a:bodyPr wrap="square" rtlCol="0">
            <a:spAutoFit/>
          </a:bodyPr>
          <a:lstStyle/>
          <a:p>
            <a:r>
              <a:rPr lang="el-GR" dirty="0"/>
              <a:t>Για το 2</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συσχέτιση ΔΙΔΑΣΚΕΙ είναι 1-Ν από ΚΑΘΗΓΗΤΗΣ στο ΜΑΘΗΜΑ και  η συμμετοχή του ΚΑΘΗΓΗΤΗ στο ΔΙΔΑΣΚΕΙ  είναι ΟΛΙΚΗ</a:t>
            </a:r>
            <a:endParaRPr lang="en-US" dirty="0"/>
          </a:p>
          <a:p>
            <a:r>
              <a:rPr lang="en-US" dirty="0"/>
              <a:t>D. </a:t>
            </a:r>
            <a:r>
              <a:rPr lang="el-GR" dirty="0"/>
              <a:t>Η συσχέτιση ΔΙΔΑΣΚΕΙ  είναι Ν-1 από ΚΑΘΗΓΗΤΗΣ στο ΜΑΘΗΜΑ και  η συμμετοχή του ΚΑΘΗΓΗΤΗ στο ΔΙΔΑΣΚΕΙ  είναι ΟΛΙΚΗ</a:t>
            </a:r>
            <a:endParaRPr lang="en-US" dirty="0"/>
          </a:p>
        </p:txBody>
      </p:sp>
      <p:sp>
        <p:nvSpPr>
          <p:cNvPr id="6" name="Title 6">
            <a:extLst>
              <a:ext uri="{FF2B5EF4-FFF2-40B4-BE49-F238E27FC236}">
                <a16:creationId xmlns:a16="http://schemas.microsoft.com/office/drawing/2014/main" id="{42C51F16-D32E-454B-BA58-09279316909B}"/>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1170607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58</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261730" y="101408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3</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και </a:t>
            </a:r>
            <a:r>
              <a:rPr lang="el-GR" sz="1400" i="1" dirty="0">
                <a:highlight>
                  <a:srgbClr val="FFFF00"/>
                </a:highlight>
                <a:latin typeface="Calibri" pitchFamily="34" charset="0"/>
                <a:ea typeface="Calibri" pitchFamily="34" charset="0"/>
                <a:cs typeface="Calibri" pitchFamily="34" charset="0"/>
              </a:rPr>
              <a:t>κάθε μάθημα πρέπει να διδάσκεται</a:t>
            </a:r>
            <a:r>
              <a:rPr lang="el-GR" sz="1400" dirty="0">
                <a:highlight>
                  <a:srgbClr val="FFFF00"/>
                </a:highlight>
                <a:latin typeface="Calibri" pitchFamily="34" charset="0"/>
                <a:ea typeface="Calibri" pitchFamily="34" charset="0"/>
                <a:cs typeface="Calibri" pitchFamily="34" charset="0"/>
              </a:rPr>
              <a:t> από κάποιον καθηγητή</a:t>
            </a:r>
            <a:r>
              <a:rPr lang="el-GR" sz="1400" dirty="0">
                <a:latin typeface="Calibri" pitchFamily="34" charset="0"/>
                <a:ea typeface="Calibri" pitchFamily="34" charset="0"/>
                <a:cs typeface="Calibri" pitchFamily="34" charset="0"/>
              </a:rPr>
              <a:t>.</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3, θα πρέπει να αλλάξουμε το 2 ως εξής</a:t>
            </a:r>
          </a:p>
          <a:p>
            <a:r>
              <a:rPr lang="el-GR" dirty="0"/>
              <a:t>Α.</a:t>
            </a:r>
            <a:r>
              <a:rPr lang="en-US" dirty="0"/>
              <a:t> </a:t>
            </a:r>
            <a:r>
              <a:rPr lang="el-GR" dirty="0"/>
              <a:t>Η συσχέτιση ΔΙΔΑΣΚΕΙ να γίνει 1-1 από  ΚΑΘΗΓΗΤΗΣ στο ΜΑΘΗΜΑ</a:t>
            </a:r>
          </a:p>
          <a:p>
            <a:r>
              <a:rPr lang="el-GR" dirty="0"/>
              <a:t>Β. Η συσχέτιση ΔΙΔΑΣΚΕΙ  είναι Ν-Μ από  ΚΑΘΗΓΗΤΗΣ στο ΜΑΘΗΜΑ</a:t>
            </a:r>
          </a:p>
          <a:p>
            <a:r>
              <a:rPr lang="en-US" dirty="0"/>
              <a:t>C</a:t>
            </a:r>
            <a:r>
              <a:rPr lang="el-GR" dirty="0"/>
              <a:t>. Η συμμετοχή του </a:t>
            </a:r>
            <a:r>
              <a:rPr lang="el-GR" dirty="0" err="1"/>
              <a:t>ΜΑΘΗΜΑτος</a:t>
            </a:r>
            <a:r>
              <a:rPr lang="el-GR" dirty="0"/>
              <a:t> στο ΔΙΔΑΣΚΕΙ  να γίνει  ΟΛΙΚΗ</a:t>
            </a:r>
            <a:endParaRPr lang="en-US" dirty="0"/>
          </a:p>
          <a:p>
            <a:r>
              <a:rPr lang="en-US" dirty="0"/>
              <a:t>D. </a:t>
            </a:r>
            <a:r>
              <a:rPr lang="el-GR" dirty="0"/>
              <a:t>Η συμμετοχή του ΚΑΘΗΓΗΤΗ στο ΔΙΔΑΣΚΕΙ  να γίνει ΜΕΡΙΚΗ</a:t>
            </a:r>
            <a:endParaRPr lang="en-US" dirty="0"/>
          </a:p>
        </p:txBody>
      </p:sp>
      <p:sp>
        <p:nvSpPr>
          <p:cNvPr id="6" name="Title 6">
            <a:extLst>
              <a:ext uri="{FF2B5EF4-FFF2-40B4-BE49-F238E27FC236}">
                <a16:creationId xmlns:a16="http://schemas.microsoft.com/office/drawing/2014/main" id="{219E7F6E-CE74-4869-861B-09F957C33636}"/>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1142951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59</a:t>
            </a:fld>
            <a:endParaRPr lang="el-GR" altLang="en-US"/>
          </a:p>
        </p:txBody>
      </p:sp>
      <p:sp>
        <p:nvSpPr>
          <p:cNvPr id="5126" name="TextBox 8"/>
          <p:cNvSpPr txBox="1">
            <a:spLocks noChangeArrowheads="1"/>
          </p:cNvSpPr>
          <p:nvPr/>
        </p:nvSpPr>
        <p:spPr bwMode="auto">
          <a:xfrm>
            <a:off x="337039" y="1146817"/>
            <a:ext cx="8229600" cy="4862870"/>
          </a:xfrm>
          <a:prstGeom prst="rect">
            <a:avLst/>
          </a:prstGeom>
          <a:noFill/>
          <a:ln w="9525">
            <a:noFill/>
            <a:miter lim="800000"/>
            <a:headEnd/>
            <a:tailEnd/>
          </a:ln>
        </p:spPr>
        <p:txBody>
          <a:bodyPr wrap="square">
            <a:spAutoFit/>
          </a:bodyPr>
          <a:lstStyle/>
          <a:p>
            <a:pPr marL="0" lvl="1"/>
            <a:r>
              <a:rPr lang="el-GR" sz="2000" dirty="0"/>
              <a:t>Σχεδιασμός (</a:t>
            </a:r>
            <a:r>
              <a:rPr lang="el-GR" sz="2000" dirty="0" err="1"/>
              <a:t>μοντελοποίηση</a:t>
            </a:r>
            <a:r>
              <a:rPr lang="el-GR" sz="2000" dirty="0"/>
              <a:t>): περιγραφή του </a:t>
            </a:r>
            <a:r>
              <a:rPr lang="el-GR" sz="2000" i="1" dirty="0">
                <a:solidFill>
                  <a:srgbClr val="FF0000"/>
                </a:solidFill>
              </a:rPr>
              <a:t>σχήματος</a:t>
            </a:r>
            <a:r>
              <a:rPr lang="el-GR" sz="2000" dirty="0"/>
              <a:t> της </a:t>
            </a:r>
            <a:r>
              <a:rPr lang="el-GR" sz="2000" dirty="0" err="1"/>
              <a:t>βδ</a:t>
            </a:r>
            <a:r>
              <a:rPr lang="el-GR" sz="2000" dirty="0"/>
              <a:t>, δηλαδή περιγραφή της </a:t>
            </a:r>
            <a:r>
              <a:rPr lang="el-GR" sz="2000" dirty="0">
                <a:solidFill>
                  <a:srgbClr val="FF0000"/>
                </a:solidFill>
              </a:rPr>
              <a:t>δομής </a:t>
            </a:r>
            <a:r>
              <a:rPr lang="el-GR" sz="2000" dirty="0"/>
              <a:t>της πληροφορίας που είναι </a:t>
            </a:r>
            <a:r>
              <a:rPr lang="el-GR" sz="2000" dirty="0" err="1"/>
              <a:t>αποθηκευμένη</a:t>
            </a:r>
            <a:r>
              <a:rPr lang="el-GR" sz="2000" dirty="0"/>
              <a:t> καθώς και και των </a:t>
            </a:r>
            <a:r>
              <a:rPr lang="el-GR" sz="2000" i="1" dirty="0">
                <a:solidFill>
                  <a:srgbClr val="FF0000"/>
                </a:solidFill>
              </a:rPr>
              <a:t>περιορισμών ακεραιότητας </a:t>
            </a:r>
            <a:r>
              <a:rPr lang="el-GR" sz="2000" dirty="0"/>
              <a:t>με τη χρήση ενός μοντέλου δεδομένων</a:t>
            </a:r>
          </a:p>
          <a:p>
            <a:pPr algn="just" eaLnBrk="0" hangingPunct="0">
              <a:spcBef>
                <a:spcPct val="50000"/>
              </a:spcBef>
            </a:pPr>
            <a:r>
              <a:rPr lang="el-GR" sz="2000" dirty="0">
                <a:solidFill>
                  <a:srgbClr val="FF0000"/>
                </a:solidFill>
                <a:latin typeface="Calibri" pitchFamily="34" charset="0"/>
                <a:ea typeface="Calibri" pitchFamily="34" charset="0"/>
                <a:cs typeface="Calibri" pitchFamily="34" charset="0"/>
              </a:rPr>
              <a:t>Μοντέλο Δεδομένων</a:t>
            </a:r>
            <a:r>
              <a:rPr lang="el-GR" sz="2000" dirty="0">
                <a:latin typeface="Calibri" pitchFamily="34" charset="0"/>
                <a:ea typeface="Calibri" pitchFamily="34" charset="0"/>
                <a:cs typeface="Calibri" pitchFamily="34" charset="0"/>
              </a:rPr>
              <a:t>: ένα σύνολο από έννοιες (δομικά στοιχεία) που μπορούν να χρησιμοποιηθούν για την περιγραφή της δομής της πληροφορίας και τους περιορισμούς</a:t>
            </a:r>
          </a:p>
          <a:p>
            <a:pPr marL="0" lvl="1"/>
            <a:endParaRPr lang="el-GR" sz="2000" dirty="0"/>
          </a:p>
          <a:p>
            <a:pPr marL="0" lvl="1"/>
            <a:endParaRPr lang="el-GR" sz="2000" dirty="0"/>
          </a:p>
          <a:p>
            <a:pPr marL="0" lvl="1"/>
            <a:r>
              <a:rPr lang="el-GR" sz="2000" dirty="0">
                <a:solidFill>
                  <a:srgbClr val="FF0000"/>
                </a:solidFill>
                <a:latin typeface="Calibri" pitchFamily="34" charset="0"/>
                <a:ea typeface="Calibri" pitchFamily="34" charset="0"/>
                <a:cs typeface="Calibri" pitchFamily="34" charset="0"/>
              </a:rPr>
              <a:t>Μοντέλο Οντοτήτων/Συσχετίσεων </a:t>
            </a:r>
            <a:r>
              <a:rPr lang="en-US" sz="2000" dirty="0">
                <a:solidFill>
                  <a:srgbClr val="FF0000"/>
                </a:solidFill>
                <a:latin typeface="Calibri" pitchFamily="34" charset="0"/>
                <a:ea typeface="Calibri" pitchFamily="34" charset="0"/>
                <a:cs typeface="Calibri" pitchFamily="34" charset="0"/>
              </a:rPr>
              <a:t>(Entity-Relationship Model)</a:t>
            </a:r>
            <a:endParaRPr lang="el-GR" sz="2000" dirty="0">
              <a:solidFill>
                <a:srgbClr val="FF0000"/>
              </a:solidFill>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Δύο βασικά δομικά στοιχεία: (Τύποι) οντοτήτων και (τύποι) συσχετίσεων</a:t>
            </a:r>
          </a:p>
          <a:p>
            <a:pPr marL="0" lvl="1"/>
            <a:r>
              <a:rPr lang="el-GR" sz="2000" dirty="0">
                <a:latin typeface="Calibri" pitchFamily="34" charset="0"/>
                <a:ea typeface="Calibri" pitchFamily="34" charset="0"/>
                <a:cs typeface="Calibri" pitchFamily="34" charset="0"/>
              </a:rPr>
              <a:t>						      Γνωρίσματα (σύνθετα, </a:t>
            </a:r>
            <a:r>
              <a:rPr lang="el-GR" sz="2000" dirty="0" err="1">
                <a:latin typeface="Calibri" pitchFamily="34" charset="0"/>
                <a:ea typeface="Calibri" pitchFamily="34" charset="0"/>
                <a:cs typeface="Calibri" pitchFamily="34" charset="0"/>
              </a:rPr>
              <a:t>πλειότιμα</a:t>
            </a:r>
            <a:r>
              <a:rPr lang="el-GR" sz="2000" dirty="0">
                <a:latin typeface="Calibri" pitchFamily="34" charset="0"/>
                <a:ea typeface="Calibri" pitchFamily="34" charset="0"/>
                <a:cs typeface="Calibri" pitchFamily="34" charset="0"/>
              </a:rPr>
              <a:t>, παραγόμενα)</a:t>
            </a:r>
          </a:p>
          <a:p>
            <a:pPr marL="0" lvl="1"/>
            <a:r>
              <a:rPr lang="el-GR" sz="2000" dirty="0">
                <a:latin typeface="Calibri" pitchFamily="34" charset="0"/>
                <a:ea typeface="Calibri" pitchFamily="34" charset="0"/>
                <a:cs typeface="Calibri" pitchFamily="34" charset="0"/>
              </a:rPr>
              <a:t>Περιορισμοί ακεραιότητας:  Κλειδιού</a:t>
            </a:r>
          </a:p>
          <a:p>
            <a:pPr marL="0" lvl="1"/>
            <a:r>
              <a:rPr lang="el-GR" sz="2000" dirty="0">
                <a:latin typeface="Calibri" pitchFamily="34" charset="0"/>
                <a:ea typeface="Calibri" pitchFamily="34" charset="0"/>
                <a:cs typeface="Calibri" pitchFamily="34" charset="0"/>
              </a:rPr>
              <a:t>						    Δομικοί</a:t>
            </a:r>
          </a:p>
          <a:p>
            <a:pPr marL="0" lvl="1"/>
            <a:r>
              <a:rPr lang="el-GR" sz="2000" dirty="0">
                <a:latin typeface="Calibri" pitchFamily="34" charset="0"/>
                <a:ea typeface="Calibri" pitchFamily="34" charset="0"/>
                <a:cs typeface="Calibri" pitchFamily="34" charset="0"/>
              </a:rPr>
              <a:t>								</a:t>
            </a:r>
            <a:r>
              <a:rPr lang="el-GR" sz="2000" dirty="0" err="1">
                <a:latin typeface="Calibri" pitchFamily="34" charset="0"/>
                <a:ea typeface="Calibri" pitchFamily="34" charset="0"/>
                <a:cs typeface="Calibri" pitchFamily="34" charset="0"/>
              </a:rPr>
              <a:t>Πληθικότητας</a:t>
            </a:r>
            <a:endParaRPr lang="el-GR" sz="2000" dirty="0">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						    		</a:t>
            </a:r>
            <a:r>
              <a:rPr lang="el-GR" sz="2000" dirty="0">
                <a:latin typeface="Calibri" pitchFamily="34" charset="0"/>
              </a:rPr>
              <a:t>Συμμετοχής</a:t>
            </a:r>
          </a:p>
        </p:txBody>
      </p:sp>
      <p:sp>
        <p:nvSpPr>
          <p:cNvPr id="7" name="Title 1"/>
          <p:cNvSpPr txBox="1">
            <a:spLocks/>
          </p:cNvSpPr>
          <p:nvPr/>
        </p:nvSpPr>
        <p:spPr>
          <a:xfrm>
            <a:off x="249116" y="254977"/>
            <a:ext cx="8229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noProof="0" dirty="0">
                <a:latin typeface="+mj-lt"/>
                <a:ea typeface="+mj-ea"/>
                <a:cs typeface="+mj-cs"/>
              </a:rPr>
              <a:t>Περίληψη</a:t>
            </a:r>
            <a:endParaRPr kumimoji="0" lang="el-GR" sz="3200" b="0" i="0" u="none" strike="noStrike" kern="1200" cap="none" spc="0" normalizeH="0" baseline="0" noProof="0" dirty="0">
              <a:ln>
                <a:noFill/>
              </a:ln>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BFFE7D6-51F1-4BF2-ACF0-AA2E6DD43F6F}"/>
                  </a:ext>
                </a:extLst>
              </p14:cNvPr>
              <p14:cNvContentPartPr/>
              <p14:nvPr/>
            </p14:nvContentPartPr>
            <p14:xfrm>
              <a:off x="310951" y="483517"/>
              <a:ext cx="360" cy="360"/>
            </p14:xfrm>
          </p:contentPart>
        </mc:Choice>
        <mc:Fallback xmlns="">
          <p:pic>
            <p:nvPicPr>
              <p:cNvPr id="3" name="Ink 2">
                <a:extLst>
                  <a:ext uri="{FF2B5EF4-FFF2-40B4-BE49-F238E27FC236}">
                    <a16:creationId xmlns:a16="http://schemas.microsoft.com/office/drawing/2014/main" id="{BBFFE7D6-51F1-4BF2-ACF0-AA2E6DD43F6F}"/>
                  </a:ext>
                </a:extLst>
              </p:cNvPr>
              <p:cNvPicPr/>
              <p:nvPr/>
            </p:nvPicPr>
            <p:blipFill>
              <a:blip r:embed="rId6"/>
              <a:stretch>
                <a:fillRect/>
              </a:stretch>
            </p:blipFill>
            <p:spPr>
              <a:xfrm>
                <a:off x="302311" y="474877"/>
                <a:ext cx="18000" cy="18000"/>
              </a:xfrm>
              <a:prstGeom prst="rect">
                <a:avLst/>
              </a:prstGeom>
            </p:spPr>
          </p:pic>
        </mc:Fallback>
      </mc:AlternateContent>
    </p:spTree>
    <p:extLst>
      <p:ext uri="{BB962C8B-B14F-4D97-AF65-F5344CB8AC3E}">
        <p14:creationId xmlns:p14="http://schemas.microsoft.com/office/powerpoint/2010/main" val="24104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a:p>
        </p:txBody>
      </p:sp>
      <p:sp>
        <p:nvSpPr>
          <p:cNvPr id="82949" name="Text Box 5"/>
          <p:cNvSpPr txBox="1">
            <a:spLocks noChangeArrowheads="1"/>
          </p:cNvSpPr>
          <p:nvPr/>
        </p:nvSpPr>
        <p:spPr bwMode="auto">
          <a:xfrm>
            <a:off x="457200" y="841571"/>
            <a:ext cx="8338038" cy="4708981"/>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μοντέλα </a:t>
            </a:r>
            <a:r>
              <a:rPr lang="en-US" sz="2800" dirty="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Υψηλού επιπέδου, περισσότερο αφηρημένη περιγραφή της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δομής </a:t>
            </a: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Μοντέλο 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μοντέλα</a:t>
            </a:r>
            <a:r>
              <a:rPr lang="en-US" sz="2800" dirty="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Σχεσιακό Μοντέλο</a:t>
            </a:r>
            <a:endParaRPr lang="el-GR" sz="2400" dirty="0">
              <a:solidFill>
                <a:schemeClr val="tx2">
                  <a:lumMod val="50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μοντέλα</a:t>
            </a:r>
          </a:p>
        </p:txBody>
      </p:sp>
      <p:sp>
        <p:nvSpPr>
          <p:cNvPr id="9" name="Title 8"/>
          <p:cNvSpPr>
            <a:spLocks noGrp="1"/>
          </p:cNvSpPr>
          <p:nvPr>
            <p:ph type="title"/>
          </p:nvPr>
        </p:nvSpPr>
        <p:spPr>
          <a:xfrm>
            <a:off x="457200" y="0"/>
            <a:ext cx="8229600" cy="1143000"/>
          </a:xfrm>
        </p:spPr>
        <p:txBody>
          <a:bodyPr/>
          <a:lstStyle/>
          <a:p>
            <a:r>
              <a:rPr lang="el-GR" dirty="0">
                <a:solidFill>
                  <a:schemeClr val="accent6">
                    <a:lumMod val="75000"/>
                  </a:schemeClr>
                </a:solidFill>
              </a:rPr>
              <a:t>Μοντελοποίηση</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682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038041601"/>
              </p:ext>
            </p:extLst>
          </p:nvPr>
        </p:nvGraphicFramePr>
        <p:xfrm>
          <a:off x="127420" y="1468438"/>
          <a:ext cx="4937242" cy="2334941"/>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27420" y="1468438"/>
                        <a:ext cx="4937242" cy="2334941"/>
                      </a:xfrm>
                      <a:prstGeom prst="rect">
                        <a:avLst/>
                      </a:prstGeom>
                      <a:noFill/>
                    </p:spPr>
                  </p:pic>
                </p:oleObj>
              </mc:Fallback>
            </mc:AlternateContent>
          </a:graphicData>
        </a:graphic>
      </p:graphicFrame>
      <p:sp>
        <p:nvSpPr>
          <p:cNvPr id="11" name="Title 1"/>
          <p:cNvSpPr>
            <a:spLocks noGrp="1"/>
          </p:cNvSpPr>
          <p:nvPr>
            <p:ph type="title"/>
          </p:nvPr>
        </p:nvSpPr>
        <p:spPr>
          <a:xfrm>
            <a:off x="127420" y="233355"/>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3750858560"/>
              </p:ext>
            </p:extLst>
          </p:nvPr>
        </p:nvGraphicFramePr>
        <p:xfrm>
          <a:off x="2395632" y="3517785"/>
          <a:ext cx="5225547" cy="2763692"/>
        </p:xfrm>
        <a:graphic>
          <a:graphicData uri="http://schemas.openxmlformats.org/presentationml/2006/ole">
            <mc:AlternateContent xmlns:mc="http://schemas.openxmlformats.org/markup-compatibility/2006">
              <mc:Choice xmlns:v="urn:schemas-microsoft-com:vml" Requires="v">
                <p:oleObj name="Visio" r:id="rId7" imgW="6011034" imgH="3184915" progId="Visio.Drawing.11">
                  <p:embed/>
                </p:oleObj>
              </mc:Choice>
              <mc:Fallback>
                <p:oleObj name="Visio" r:id="rId7" imgW="6011034" imgH="3184915"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5632" y="3517785"/>
                        <a:ext cx="5225547" cy="2763692"/>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D39DBCA6-F6C4-4CF1-BA5D-8C8CCC885B01}"/>
              </a:ext>
            </a:extLst>
          </p:cNvPr>
          <p:cNvSpPr txBox="1"/>
          <p:nvPr/>
        </p:nvSpPr>
        <p:spPr>
          <a:xfrm>
            <a:off x="6346299" y="1671354"/>
            <a:ext cx="1737966" cy="646331"/>
          </a:xfrm>
          <a:prstGeom prst="rect">
            <a:avLst/>
          </a:prstGeom>
          <a:noFill/>
        </p:spPr>
        <p:txBody>
          <a:bodyPr wrap="square" rtlCol="0">
            <a:spAutoFit/>
          </a:bodyPr>
          <a:lstStyle/>
          <a:p>
            <a:r>
              <a:rPr lang="el-GR" dirty="0">
                <a:solidFill>
                  <a:schemeClr val="accent1">
                    <a:lumMod val="75000"/>
                  </a:schemeClr>
                </a:solidFill>
              </a:rPr>
              <a:t>Σχήμα σε μοντέλο Ο/Σ</a:t>
            </a:r>
            <a:endParaRPr lang="en-US" dirty="0">
              <a:solidFill>
                <a:schemeClr val="accent1">
                  <a:lumMod val="75000"/>
                </a:schemeClr>
              </a:solidFill>
            </a:endParaRPr>
          </a:p>
        </p:txBody>
      </p:sp>
    </p:spTree>
    <p:extLst>
      <p:ext uri="{BB962C8B-B14F-4D97-AF65-F5344CB8AC3E}">
        <p14:creationId xmlns:p14="http://schemas.microsoft.com/office/powerpoint/2010/main" val="3413536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61</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t>Ασθενείς τύποι οντοτήτων</a:t>
            </a:r>
          </a:p>
          <a:p>
            <a:pPr marL="971550" lvl="1" indent="-514350">
              <a:buFont typeface="+mj-lt"/>
              <a:buAutoNum type="romanUcPeriod"/>
            </a:pPr>
            <a:r>
              <a:rPr lang="el-GR" sz="3200" dirty="0"/>
              <a:t>Παραδείγματα</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421254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62</a:t>
            </a:fld>
            <a:endParaRPr lang="el-GR" altLang="en-US"/>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παίζει 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p>
        </p:txBody>
      </p:sp>
      <p:sp>
        <p:nvSpPr>
          <p:cNvPr id="2" name="Title 1"/>
          <p:cNvSpPr>
            <a:spLocks noGrp="1"/>
          </p:cNvSpPr>
          <p:nvPr>
            <p:ph type="title"/>
          </p:nvPr>
        </p:nvSpPr>
        <p:spPr/>
        <p:txBody>
          <a:bodyPr/>
          <a:lstStyle/>
          <a:p>
            <a:r>
              <a:rPr lang="el-GR" dirty="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63</a:t>
            </a:fld>
            <a:endParaRPr lang="el-GR" altLang="en-US"/>
          </a:p>
        </p:txBody>
      </p:sp>
      <p:sp>
        <p:nvSpPr>
          <p:cNvPr id="2" name="Title 1"/>
          <p:cNvSpPr>
            <a:spLocks noGrp="1"/>
          </p:cNvSpPr>
          <p:nvPr>
            <p:ph type="title"/>
          </p:nvPr>
        </p:nvSpPr>
        <p:spPr/>
        <p:txBody>
          <a:bodyPr>
            <a:normAutofit fontScale="90000"/>
          </a:bodyPr>
          <a:lstStyle/>
          <a:p>
            <a:r>
              <a:rPr lang="el-GR" dirty="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name="Visio" r:id="rId3" imgW="6178210" imgH="3458723" progId="Visio.Drawing.11">
                    <p:embed/>
                  </p:oleObj>
                </mc:Choice>
                <mc:Fallback>
                  <p:oleObj name="Visio" r:id="rId3" imgW="6178210" imgH="3458723" progId="Visio.Drawing.11">
                    <p:embed/>
                    <p:pic>
                      <p:nvPicPr>
                        <p:cNvPr id="0" name="Picture 1"/>
                        <p:cNvPicPr>
                          <a:picLocks noChangeAspect="1" noChangeArrowheads="1"/>
                        </p:cNvPicPr>
                        <p:nvPr/>
                      </p:nvPicPr>
                      <p:blipFill>
                        <a:blip r:embed="rId4"/>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0E120A0-E784-41BD-841B-FC52AEFCD475}"/>
                  </a:ext>
                </a:extLst>
              </p14:cNvPr>
              <p14:cNvContentPartPr/>
              <p14:nvPr/>
            </p14:nvContentPartPr>
            <p14:xfrm>
              <a:off x="9238951" y="1829557"/>
              <a:ext cx="44280" cy="18720"/>
            </p14:xfrm>
          </p:contentPart>
        </mc:Choice>
        <mc:Fallback xmlns="">
          <p:pic>
            <p:nvPicPr>
              <p:cNvPr id="5" name="Ink 4">
                <a:extLst>
                  <a:ext uri="{FF2B5EF4-FFF2-40B4-BE49-F238E27FC236}">
                    <a16:creationId xmlns:a16="http://schemas.microsoft.com/office/drawing/2014/main" id="{D0E120A0-E784-41BD-841B-FC52AEFCD475}"/>
                  </a:ext>
                </a:extLst>
              </p:cNvPr>
              <p:cNvPicPr/>
              <p:nvPr/>
            </p:nvPicPr>
            <p:blipFill>
              <a:blip r:embed="rId7"/>
              <a:stretch>
                <a:fillRect/>
              </a:stretch>
            </p:blipFill>
            <p:spPr>
              <a:xfrm>
                <a:off x="9230311" y="1820917"/>
                <a:ext cx="61920" cy="36360"/>
              </a:xfrm>
              <a:prstGeom prst="rect">
                <a:avLst/>
              </a:prstGeom>
            </p:spPr>
          </p:pic>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64</a:t>
            </a:fld>
            <a:endParaRPr lang="el-GR" altLang="en-US"/>
          </a:p>
        </p:txBody>
      </p:sp>
      <p:sp>
        <p:nvSpPr>
          <p:cNvPr id="2" name="Title 1"/>
          <p:cNvSpPr>
            <a:spLocks noGrp="1"/>
          </p:cNvSpPr>
          <p:nvPr>
            <p:ph type="title"/>
          </p:nvPr>
        </p:nvSpPr>
        <p:spPr>
          <a:xfrm>
            <a:off x="457200" y="514692"/>
            <a:ext cx="8229600" cy="633706"/>
          </a:xfrm>
        </p:spPr>
        <p:txBody>
          <a:bodyPr>
            <a:normAutofit fontScale="90000"/>
          </a:bodyPr>
          <a:lstStyle/>
          <a:p>
            <a:r>
              <a:rPr lang="el-GR" dirty="0">
                <a:solidFill>
                  <a:schemeClr val="accent6">
                    <a:lumMod val="75000"/>
                  </a:schemeClr>
                </a:solidFill>
              </a:rPr>
              <a:t>Παράδειγμα </a:t>
            </a:r>
            <a:r>
              <a:rPr lang="el-GR" sz="2700" dirty="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642731" y="1996043"/>
            <a:ext cx="76581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Θέλουμε να σχεδιάσουμε μια βάση δεδομένων για </a:t>
            </a:r>
            <a:r>
              <a:rPr lang="el-GR" i="1" dirty="0">
                <a:solidFill>
                  <a:schemeClr val="accent6">
                    <a:lumMod val="75000"/>
                  </a:schemeClr>
                </a:solidFill>
                <a:latin typeface="Calibri" pitchFamily="34" charset="0"/>
                <a:ea typeface="Calibri" pitchFamily="34" charset="0"/>
                <a:cs typeface="Calibri" pitchFamily="34" charset="0"/>
              </a:rPr>
              <a:t>πόλεις</a:t>
            </a:r>
            <a:r>
              <a:rPr lang="el-GR" dirty="0">
                <a:latin typeface="Calibri" pitchFamily="34" charset="0"/>
                <a:ea typeface="Calibri" pitchFamily="34" charset="0"/>
                <a:cs typeface="Calibri" pitchFamily="34" charset="0"/>
              </a:rPr>
              <a:t> και </a:t>
            </a:r>
            <a:r>
              <a:rPr lang="el-GR" i="1" dirty="0">
                <a:solidFill>
                  <a:schemeClr val="accent6">
                    <a:lumMod val="75000"/>
                  </a:schemeClr>
                </a:solidFill>
                <a:latin typeface="Calibri" pitchFamily="34" charset="0"/>
                <a:ea typeface="Calibri" pitchFamily="34" charset="0"/>
                <a:cs typeface="Calibri" pitchFamily="34" charset="0"/>
              </a:rPr>
              <a:t>αποστάσεις</a:t>
            </a:r>
            <a:r>
              <a:rPr lang="el-GR" dirty="0">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καθώς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Δώστε ένα κατάλληλο διάγραμμα Οντοτήτων-Συσχετίσεων  και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65</a:t>
            </a:fld>
            <a:endParaRPr lang="el-GR" altLang="en-US"/>
          </a:p>
        </p:txBody>
      </p:sp>
      <p:sp>
        <p:nvSpPr>
          <p:cNvPr id="44038" name="Text Box 3"/>
          <p:cNvSpPr txBox="1">
            <a:spLocks noChangeArrowheads="1"/>
          </p:cNvSpPr>
          <p:nvPr/>
        </p:nvSpPr>
        <p:spPr bwMode="auto">
          <a:xfrm>
            <a:off x="702200" y="1841694"/>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838200" y="2862637"/>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2" name="Title 1"/>
          <p:cNvSpPr>
            <a:spLocks noGrp="1"/>
          </p:cNvSpPr>
          <p:nvPr>
            <p:ph type="title"/>
          </p:nvPr>
        </p:nvSpPr>
        <p:spPr>
          <a:xfrm>
            <a:off x="457200" y="60006"/>
            <a:ext cx="8229600" cy="1143000"/>
          </a:xfrm>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66</a:t>
            </a:fld>
            <a:endParaRPr lang="el-GR" altLang="en-US"/>
          </a:p>
        </p:txBody>
      </p:sp>
      <p:sp>
        <p:nvSpPr>
          <p:cNvPr id="44040" name="Text Box 5"/>
          <p:cNvSpPr txBox="1">
            <a:spLocks noChangeArrowheads="1"/>
          </p:cNvSpPr>
          <p:nvPr/>
        </p:nvSpPr>
        <p:spPr bwMode="auto">
          <a:xfrm>
            <a:off x="274984" y="1956905"/>
            <a:ext cx="8267700" cy="3170099"/>
          </a:xfrm>
          <a:prstGeom prst="rect">
            <a:avLst/>
          </a:prstGeom>
          <a:noFill/>
          <a:ln w="9525">
            <a:noFill/>
            <a:miter lim="800000"/>
            <a:headEnd/>
            <a:tailEnd/>
          </a:ln>
        </p:spPr>
        <p:txBody>
          <a:bodyPr wrap="square">
            <a:spAutoFit/>
          </a:bodyPr>
          <a:lstStyle/>
          <a:p>
            <a:pPr algn="just" eaLnBrk="0" hangingPunct="0"/>
            <a:r>
              <a:rPr lang="el-GR" sz="2000" i="1" dirty="0">
                <a:latin typeface="Calibri" pitchFamily="34" charset="0"/>
                <a:ea typeface="Calibri" pitchFamily="34" charset="0"/>
                <a:cs typeface="Calibri" pitchFamily="34" charset="0"/>
              </a:rPr>
              <a:t>Παράδειγμα (τμήματα μαθημάτων)</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Ένα </a:t>
            </a:r>
            <a:r>
              <a:rPr lang="el-GR" sz="2000" dirty="0">
                <a:solidFill>
                  <a:schemeClr val="accent6">
                    <a:lumMod val="75000"/>
                  </a:schemeClr>
                </a:solidFill>
                <a:latin typeface="Calibri" pitchFamily="34" charset="0"/>
                <a:ea typeface="Calibri" pitchFamily="34" charset="0"/>
                <a:cs typeface="Calibri" pitchFamily="34" charset="0"/>
              </a:rPr>
              <a:t>μάθημα</a:t>
            </a:r>
            <a:r>
              <a:rPr lang="el-GR" sz="2000" dirty="0">
                <a:latin typeface="Calibri" pitchFamily="34" charset="0"/>
                <a:ea typeface="Calibri" pitchFamily="34" charset="0"/>
                <a:cs typeface="Calibri" pitchFamily="34" charset="0"/>
              </a:rPr>
              <a:t> έχει έναν μοναδικό κωδικό, διδακτικές μονάδες και ένα όνομα</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a:t>
            </a:r>
            <a:r>
              <a:rPr lang="el-GR" sz="2000" dirty="0">
                <a:solidFill>
                  <a:schemeClr val="accent6">
                    <a:lumMod val="75000"/>
                  </a:schemeClr>
                </a:solidFill>
                <a:latin typeface="Calibri" pitchFamily="34" charset="0"/>
                <a:ea typeface="Calibri" pitchFamily="34" charset="0"/>
                <a:cs typeface="Calibri" pitchFamily="34" charset="0"/>
              </a:rPr>
              <a:t>καθηγητής</a:t>
            </a:r>
            <a:r>
              <a:rPr lang="el-GR" sz="2000" dirty="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Κάποια μαθήματα έχουν </a:t>
            </a:r>
            <a:r>
              <a:rPr lang="el-GR" sz="2000" dirty="0">
                <a:solidFill>
                  <a:schemeClr val="accent6">
                    <a:lumMod val="75000"/>
                  </a:schemeClr>
                </a:solidFill>
                <a:latin typeface="Calibri" pitchFamily="34" charset="0"/>
                <a:ea typeface="Calibri" pitchFamily="34" charset="0"/>
                <a:cs typeface="Calibri" pitchFamily="34" charset="0"/>
              </a:rPr>
              <a:t>τμήματα</a:t>
            </a:r>
            <a:r>
              <a:rPr lang="el-GR" sz="2000" dirty="0">
                <a:latin typeface="Calibri" pitchFamily="34" charset="0"/>
                <a:ea typeface="Calibri" pitchFamily="34" charset="0"/>
                <a:cs typeface="Calibri" pitchFamily="34" charset="0"/>
              </a:rPr>
              <a:t>, τα οποία προσδιορίζονται από έναν αριθμό (π.χ., 1</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2</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κλπ), που είναι μοναδικός ανά τμήμα μαθήματος</a:t>
            </a: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αλλά υπάρχουν τμήματα με τον ίδιο αριθμό σε διαφορετικά μαθήματα. Κάθε τμήμα μαθήματος γίνεται σε μια </a:t>
            </a:r>
            <a:r>
              <a:rPr lang="el-GR" sz="2000" i="1" dirty="0">
                <a:latin typeface="Calibri" pitchFamily="34" charset="0"/>
                <a:ea typeface="Calibri" pitchFamily="34" charset="0"/>
                <a:cs typeface="Calibri" pitchFamily="34" charset="0"/>
              </a:rPr>
              <a:t>αίθουσα</a:t>
            </a:r>
            <a:r>
              <a:rPr lang="en-US" sz="2000" i="1" dirty="0">
                <a:latin typeface="Calibri" pitchFamily="34" charset="0"/>
                <a:ea typeface="Calibri" pitchFamily="34" charset="0"/>
                <a:cs typeface="Calibri" pitchFamily="34" charset="0"/>
              </a:rPr>
              <a:t> </a:t>
            </a:r>
            <a:r>
              <a:rPr lang="el-GR" sz="2000" i="1" dirty="0">
                <a:latin typeface="Calibri" pitchFamily="34" charset="0"/>
                <a:ea typeface="Calibri" pitchFamily="34" charset="0"/>
                <a:cs typeface="Calibri" pitchFamily="34" charset="0"/>
              </a:rPr>
              <a:t>διδασκαλίας</a:t>
            </a:r>
            <a:r>
              <a:rPr lang="el-GR" sz="2000" dirty="0">
                <a:latin typeface="Calibri" pitchFamily="34" charset="0"/>
                <a:ea typeface="Calibri" pitchFamily="34" charset="0"/>
                <a:cs typeface="Calibri" pitchFamily="34" charset="0"/>
              </a:rPr>
              <a:t>.</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καθηγητής </a:t>
            </a:r>
            <a:r>
              <a:rPr lang="el-GR" sz="2000" dirty="0">
                <a:solidFill>
                  <a:schemeClr val="accent6">
                    <a:lumMod val="75000"/>
                  </a:schemeClr>
                </a:solidFill>
                <a:latin typeface="Calibri" pitchFamily="34" charset="0"/>
                <a:ea typeface="Calibri" pitchFamily="34" charset="0"/>
                <a:cs typeface="Calibri" pitchFamily="34" charset="0"/>
              </a:rPr>
              <a:t>διδάσκει</a:t>
            </a:r>
            <a:r>
              <a:rPr lang="el-GR" sz="2000" dirty="0">
                <a:latin typeface="Calibri" pitchFamily="34" charset="0"/>
                <a:ea typeface="Calibri" pitchFamily="34" charset="0"/>
                <a:cs typeface="Calibri" pitchFamily="34" charset="0"/>
              </a:rPr>
              <a:t> ένα </a:t>
            </a:r>
            <a:r>
              <a:rPr lang="el-GR" sz="2000" i="1" dirty="0">
                <a:latin typeface="Calibri" pitchFamily="34" charset="0"/>
                <a:ea typeface="Calibri" pitchFamily="34" charset="0"/>
                <a:cs typeface="Calibri" pitchFamily="34" charset="0"/>
              </a:rPr>
              <a:t>τμήμα</a:t>
            </a:r>
            <a:r>
              <a:rPr lang="el-GR" sz="2000" dirty="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sz="2000" dirty="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457200" y="444319"/>
            <a:ext cx="8229600" cy="755003"/>
          </a:xfrm>
        </p:spPr>
        <p:txBody>
          <a:bodyPr>
            <a:normAutofit fontScale="90000"/>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17993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67</a:t>
            </a:fld>
            <a:endParaRPr lang="el-GR" altLang="en-US"/>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με ένα </a:t>
            </a:r>
            <a:r>
              <a:rPr lang="en-US" sz="2400" dirty="0" err="1">
                <a:latin typeface="Calibri" pitchFamily="34" charset="0"/>
                <a:ea typeface="Calibri" pitchFamily="34" charset="0"/>
                <a:cs typeface="Calibri" pitchFamily="34" charset="0"/>
              </a:rPr>
              <a:t>τύ</a:t>
            </a:r>
            <a:r>
              <a:rPr lang="en-US" sz="2400" dirty="0">
                <a:latin typeface="Calibri" pitchFamily="34" charset="0"/>
                <a:ea typeface="Calibri" pitchFamily="34" charset="0"/>
                <a:cs typeface="Calibri" pitchFamily="34" charset="0"/>
              </a:rPr>
              <a:t>πο 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68</a:t>
            </a:fld>
            <a:endParaRPr lang="el-GR" altLang="en-US"/>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Πότε 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69</a:t>
            </a:fld>
            <a:endParaRPr lang="el-GR" altLang="en-US"/>
          </a:p>
        </p:txBody>
      </p:sp>
      <p:sp>
        <p:nvSpPr>
          <p:cNvPr id="56326" name="Text Box 3"/>
          <p:cNvSpPr txBox="1">
            <a:spLocks noChangeArrowheads="1"/>
          </p:cNvSpPr>
          <p:nvPr/>
        </p:nvSpPr>
        <p:spPr bwMode="auto">
          <a:xfrm>
            <a:off x="218342" y="1055444"/>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latin typeface="Calibri" pitchFamily="34" charset="0"/>
                <a:cs typeface="Calibri" pitchFamily="34" charset="0"/>
              </a:rPr>
              <a:t>Υποθέστε ότι σας έχουν προσλάβει σε ένα τμήμα «Επιστήμης Πουλερικών»</a:t>
            </a:r>
            <a:br>
              <a:rPr lang="el-GR" dirty="0">
                <a:latin typeface="Calibri" pitchFamily="34" charset="0"/>
                <a:cs typeface="Calibri" pitchFamily="34" charset="0"/>
              </a:rPr>
            </a:br>
            <a:r>
              <a:rPr lang="el-GR" dirty="0">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latin typeface="Calibri" pitchFamily="34" charset="0"/>
                <a:cs typeface="Calibri" pitchFamily="34" charset="0"/>
              </a:rPr>
              <a:t>Το βασικό πρόβλημα είναι η αποθήκευση πληροφορίας σχετικά με μια σειρά από</a:t>
            </a:r>
            <a:br>
              <a:rPr lang="el-GR" dirty="0">
                <a:latin typeface="Calibri" pitchFamily="34" charset="0"/>
                <a:cs typeface="Calibri" pitchFamily="34" charset="0"/>
              </a:rPr>
            </a:br>
            <a:r>
              <a:rPr lang="el-GR" dirty="0">
                <a:latin typeface="Calibri" pitchFamily="34" charset="0"/>
                <a:cs typeface="Calibri" pitchFamily="34" charset="0"/>
              </a:rPr>
              <a:t>πειράματα πάνω στον τρόπο εκτροφής κοτόπουλων. </a:t>
            </a:r>
            <a:endParaRPr lang="en-US" dirty="0">
              <a:latin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cs typeface="Calibri" pitchFamily="34" charset="0"/>
              </a:rPr>
              <a:t> Κάθε </a:t>
            </a:r>
            <a:r>
              <a:rPr lang="el-GR" sz="1800" i="1" dirty="0">
                <a:latin typeface="Calibri" pitchFamily="34" charset="0"/>
                <a:cs typeface="Calibri" pitchFamily="34" charset="0"/>
              </a:rPr>
              <a:t>κοτόπουλο</a:t>
            </a:r>
            <a:r>
              <a:rPr lang="el-GR" dirty="0">
                <a:latin typeface="Calibri" pitchFamily="34" charset="0"/>
                <a:cs typeface="Calibri" pitchFamily="34" charset="0"/>
              </a:rPr>
              <a:t> έχει έναν όνομα, ένα είδος, μια ημερομηνία γέννησης και ένα</a:t>
            </a:r>
            <a:r>
              <a:rPr lang="en-US" dirty="0">
                <a:latin typeface="Calibri" pitchFamily="34" charset="0"/>
                <a:cs typeface="Calibri" pitchFamily="34" charset="0"/>
              </a:rPr>
              <a:t> </a:t>
            </a:r>
            <a:r>
              <a:rPr lang="el-GR" dirty="0">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latin typeface="Calibri" pitchFamily="34" charset="0"/>
                <a:cs typeface="Calibri" pitchFamily="34" charset="0"/>
              </a:rPr>
              <a:t> Τα </a:t>
            </a:r>
            <a:r>
              <a:rPr lang="el-GR" sz="1800" i="1" dirty="0">
                <a:latin typeface="Calibri" pitchFamily="34" charset="0"/>
                <a:cs typeface="Calibri" pitchFamily="34" charset="0"/>
              </a:rPr>
              <a:t>πειράματα</a:t>
            </a:r>
            <a:r>
              <a:rPr lang="el-GR" dirty="0">
                <a:latin typeface="Calibri" pitchFamily="34" charset="0"/>
                <a:cs typeface="Calibri" pitchFamily="34" charset="0"/>
              </a:rPr>
              <a:t> έχουν ένα όνομα, ένα μοναδικό αριθμό που ονομάζεται</a:t>
            </a:r>
            <a:r>
              <a:rPr lang="en-US" dirty="0">
                <a:latin typeface="Calibri" pitchFamily="34" charset="0"/>
                <a:cs typeface="Calibri" pitchFamily="34" charset="0"/>
              </a:rPr>
              <a:t> </a:t>
            </a:r>
            <a:r>
              <a:rPr lang="el-GR" dirty="0">
                <a:latin typeface="Calibri" pitchFamily="34" charset="0"/>
                <a:cs typeface="Calibri" pitchFamily="34" charset="0"/>
              </a:rPr>
              <a:t>ID-πειράματος</a:t>
            </a:r>
            <a:r>
              <a:rPr lang="el-GR" sz="2000" dirty="0">
                <a:latin typeface="Calibri" pitchFamily="34" charset="0"/>
                <a:cs typeface="Calibri" pitchFamily="34" charset="0"/>
              </a:rPr>
              <a:t>, </a:t>
            </a:r>
            <a:r>
              <a:rPr lang="el-GR" dirty="0">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latin typeface="Calibri" pitchFamily="34" charset="0"/>
                <a:cs typeface="Calibri" pitchFamily="34" charset="0"/>
              </a:rPr>
              <a:t> Για </a:t>
            </a:r>
            <a:r>
              <a:rPr lang="el-GR" i="1" dirty="0">
                <a:latin typeface="Calibri" pitchFamily="34" charset="0"/>
                <a:cs typeface="Calibri" pitchFamily="34" charset="0"/>
              </a:rPr>
              <a:t>κάθε κοτόπουλο που συμμετέχει σε ένα πείραμα</a:t>
            </a:r>
            <a:r>
              <a:rPr lang="el-GR" dirty="0">
                <a:latin typeface="Calibri" pitchFamily="34" charset="0"/>
                <a:cs typeface="Calibri" pitchFamily="34" charset="0"/>
              </a:rPr>
              <a:t>, πρέπει να καταγράψετε το </a:t>
            </a:r>
            <a:r>
              <a:rPr lang="el-GR" i="1" dirty="0">
                <a:latin typeface="Calibri" pitchFamily="34" charset="0"/>
                <a:cs typeface="Calibri" pitchFamily="34" charset="0"/>
              </a:rPr>
              <a:t>βάρος</a:t>
            </a:r>
            <a:r>
              <a:rPr lang="el-GR" i="1" dirty="0">
                <a:solidFill>
                  <a:schemeClr val="accent6">
                    <a:lumMod val="75000"/>
                  </a:schemeClr>
                </a:solidFill>
                <a:latin typeface="Calibri" pitchFamily="34" charset="0"/>
                <a:cs typeface="Calibri" pitchFamily="34" charset="0"/>
              </a:rPr>
              <a:t> </a:t>
            </a:r>
            <a:r>
              <a:rPr lang="el-GR" i="1" dirty="0">
                <a:latin typeface="Calibri" pitchFamily="34" charset="0"/>
                <a:cs typeface="Calibri" pitchFamily="34" charset="0"/>
              </a:rPr>
              <a:t>του </a:t>
            </a:r>
            <a:r>
              <a:rPr lang="el-GR" dirty="0">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latin typeface="Calibri" pitchFamily="34" charset="0"/>
                <a:cs typeface="Calibri" pitchFamily="34" charset="0"/>
              </a:rPr>
              <a:t> Κάθε κοτόπουλο συμμετέχει το </a:t>
            </a:r>
            <a:r>
              <a:rPr lang="el-GR" i="1" dirty="0">
                <a:latin typeface="Calibri" pitchFamily="34" charset="0"/>
                <a:cs typeface="Calibri" pitchFamily="34" charset="0"/>
              </a:rPr>
              <a:t>πολύ σε ένα</a:t>
            </a:r>
            <a:r>
              <a:rPr lang="el-GR" dirty="0">
                <a:latin typeface="Calibri" pitchFamily="34" charset="0"/>
                <a:cs typeface="Calibri" pitchFamily="34" charset="0"/>
              </a:rPr>
              <a:t> πείραμα άλλα σε ένα πείραμα μπορούν να συμμετέχουν </a:t>
            </a:r>
            <a:r>
              <a:rPr lang="el-GR" i="1" dirty="0">
                <a:latin typeface="Calibri" pitchFamily="34" charset="0"/>
                <a:cs typeface="Calibri" pitchFamily="34" charset="0"/>
              </a:rPr>
              <a:t>πολλά κοτόπουλα</a:t>
            </a:r>
            <a:r>
              <a:rPr lang="el-GR" dirty="0">
                <a:latin typeface="Calibri" pitchFamily="34" charset="0"/>
                <a:cs typeface="Calibri" pitchFamily="34" charset="0"/>
              </a:rPr>
              <a:t>. Επίσης, κάθε πείραμα αφορά </a:t>
            </a:r>
            <a:r>
              <a:rPr lang="el-GR" i="1" dirty="0">
                <a:latin typeface="Calibri" pitchFamily="34" charset="0"/>
                <a:cs typeface="Calibri" pitchFamily="34" charset="0"/>
              </a:rPr>
              <a:t>τουλάχιστον ένα</a:t>
            </a:r>
            <a:r>
              <a:rPr lang="el-GR" dirty="0">
                <a:latin typeface="Calibri" pitchFamily="34" charset="0"/>
                <a:cs typeface="Calibri" pitchFamily="34" charset="0"/>
              </a:rPr>
              <a:t> κοτόπουλο.</a:t>
            </a:r>
          </a:p>
          <a:p>
            <a:pPr algn="just" eaLnBrk="0" hangingPunct="0">
              <a:spcBef>
                <a:spcPct val="50000"/>
              </a:spcBef>
            </a:pPr>
            <a:r>
              <a:rPr lang="el-GR" i="1" dirty="0">
                <a:latin typeface="Calibri" pitchFamily="34" charset="0"/>
                <a:cs typeface="Calibri" pitchFamily="34" charset="0"/>
              </a:rPr>
              <a:t>Σχεδιάστε το διάγραμμα Οντοτήτων/Συσχετίσεων (Ο/Σ) που αναπαριστά την παραπάνω</a:t>
            </a:r>
            <a:r>
              <a:rPr lang="el-GR" sz="2000" i="1" dirty="0">
                <a:latin typeface="Calibri" pitchFamily="34" charset="0"/>
                <a:cs typeface="Calibri" pitchFamily="34" charset="0"/>
              </a:rPr>
              <a:t> </a:t>
            </a:r>
            <a:r>
              <a:rPr lang="el-GR" i="1" dirty="0">
                <a:latin typeface="Calibri" pitchFamily="34" charset="0"/>
                <a:cs typeface="Calibri" pitchFamily="34" charset="0"/>
              </a:rPr>
              <a:t>πληροφορία</a:t>
            </a:r>
            <a:r>
              <a:rPr lang="el-GR" dirty="0">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6885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7</a:t>
            </a:fld>
            <a:endParaRPr lang="el-GR" altLang="en-US"/>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1.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Τι δεδομένα θα αποθηκευτούν</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εφαρμογές θα κτιστούν πάνω στα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λειτουργίες είναι συχνές</a:t>
            </a:r>
          </a:p>
          <a:p>
            <a:pPr algn="just" eaLnBrk="0" hangingPunct="0">
              <a:spcBef>
                <a:spcPct val="50000"/>
              </a:spcBef>
            </a:pPr>
            <a:endParaRPr lang="el-GR" sz="2000" b="1" i="1" dirty="0">
              <a:solidFill>
                <a:schemeClr val="accent3">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b="1" i="1" dirty="0">
                <a:solidFill>
                  <a:schemeClr val="accent3">
                    <a:lumMod val="75000"/>
                  </a:schemeClr>
                </a:solidFill>
                <a:latin typeface="Calibri" pitchFamily="34" charset="0"/>
                <a:ea typeface="Calibri" pitchFamily="34" charset="0"/>
                <a:cs typeface="Calibri" pitchFamily="34" charset="0"/>
              </a:rPr>
              <a:t>Περιγραφή σε φυσική γλώσσα</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70</a:t>
            </a:fld>
            <a:endParaRPr lang="el-GR" altLang="en-US"/>
          </a:p>
        </p:txBody>
      </p:sp>
      <p:sp>
        <p:nvSpPr>
          <p:cNvPr id="75782" name="Text Box 3"/>
          <p:cNvSpPr txBox="1">
            <a:spLocks noChangeArrowheads="1"/>
          </p:cNvSpPr>
          <p:nvPr/>
        </p:nvSpPr>
        <p:spPr bwMode="auto">
          <a:xfrm>
            <a:off x="207169" y="1209076"/>
            <a:ext cx="8497887" cy="4524315"/>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p>
          <a:p>
            <a:pPr algn="just">
              <a:buFont typeface="Wingdings" pitchFamily="2" charset="2"/>
              <a:buChar char="§"/>
            </a:pPr>
            <a:r>
              <a:rPr lang="el-GR"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 ανά κανάλι, τη διεύθυνση και το έτος ίδρυσης του.</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τίτλο</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περισσότερα είδη.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Επεισόδια</a:t>
            </a:r>
            <a:r>
              <a:rPr lang="el-GR" sz="1600" dirty="0">
                <a:latin typeface="Calibri" pitchFamily="34" charset="0"/>
                <a:ea typeface="Calibri" pitchFamily="34" charset="0"/>
                <a:cs typeface="Calibri" pitchFamily="34" charset="0"/>
              </a:rPr>
              <a:t>: Κάθε τηλεοπτική σειρά έχει επεισόδια. Κάθε επεισόδιο έχει έναν αριθμό επεισοδίου, μια ημερομηνία προβολής</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p>
          <a:p>
            <a:pPr algn="just">
              <a:buFont typeface="Wingdings" pitchFamily="2" charset="2"/>
              <a:buChar char="§"/>
            </a:pPr>
            <a:r>
              <a:rPr lang="el-GR" sz="1600" dirty="0">
                <a:latin typeface="Calibri" pitchFamily="34" charset="0"/>
                <a:ea typeface="Calibri" pitchFamily="34" charset="0"/>
                <a:cs typeface="Calibri" pitchFamily="34" charset="0"/>
              </a:rPr>
              <a:t> Όλες οι σειρές προβάλλονται σε κάποιο κανάλι, αλλά μπορεί να υπάρχουν κανάλια που δεν προβάλλουν σειρές. Όλα τα επεισόδια μιας σειράς προβάλλονται από το ίδιο κανάλι.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Εμφανίσεις 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207169" y="411450"/>
            <a:ext cx="8229600" cy="515493"/>
          </a:xfrm>
        </p:spPr>
        <p:txBody>
          <a:bodyPr>
            <a:normAutofit fontScale="90000"/>
          </a:bodyPr>
          <a:lstStyle/>
          <a:p>
            <a:r>
              <a:rPr lang="el-GR" dirty="0">
                <a:solidFill>
                  <a:schemeClr val="accent6">
                    <a:lumMod val="75000"/>
                  </a:schemeClr>
                </a:solidFill>
              </a:rPr>
              <a:t>Παράδειγμα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71</a:t>
            </a:fld>
            <a:endParaRPr lang="el-GR" altLang="en-US"/>
          </a:p>
        </p:txBody>
      </p:sp>
      <p:sp>
        <p:nvSpPr>
          <p:cNvPr id="40966" name="Text Box 3"/>
          <p:cNvSpPr txBox="1">
            <a:spLocks noChangeArrowheads="1"/>
          </p:cNvSpPr>
          <p:nvPr/>
        </p:nvSpPr>
        <p:spPr bwMode="auto">
          <a:xfrm>
            <a:off x="297286" y="1732960"/>
            <a:ext cx="8425598" cy="2862322"/>
          </a:xfrm>
          <a:prstGeom prst="rect">
            <a:avLst/>
          </a:prstGeom>
          <a:noFill/>
          <a:ln w="9525">
            <a:noFill/>
            <a:miter lim="800000"/>
            <a:headEnd/>
            <a:tailEnd/>
          </a:ln>
        </p:spPr>
        <p:txBody>
          <a:bodyPr wrap="square">
            <a:spAutoFit/>
          </a:bodyPr>
          <a:lstStyle/>
          <a:p>
            <a:pPr algn="just" eaLnBrk="0" hangingPunct="0"/>
            <a:r>
              <a:rPr lang="el-GR" sz="2000" dirty="0">
                <a:latin typeface="Calibri" pitchFamily="34" charset="0"/>
                <a:ea typeface="Calibri" pitchFamily="34" charset="0"/>
                <a:cs typeface="Calibri" pitchFamily="34" charset="0"/>
              </a:rPr>
              <a:t>Θέλουμε να κατασκευάσουμε μια </a:t>
            </a:r>
            <a:r>
              <a:rPr lang="el-GR" sz="2000" dirty="0" err="1">
                <a:latin typeface="Calibri" pitchFamily="34" charset="0"/>
                <a:ea typeface="Calibri" pitchFamily="34" charset="0"/>
                <a:cs typeface="Calibri" pitchFamily="34" charset="0"/>
              </a:rPr>
              <a:t>βδ</a:t>
            </a:r>
            <a:r>
              <a:rPr lang="el-GR" sz="2000" dirty="0">
                <a:latin typeface="Calibri" pitchFamily="34" charset="0"/>
                <a:ea typeface="Calibri" pitchFamily="34" charset="0"/>
                <a:cs typeface="Calibri" pitchFamily="34" charset="0"/>
              </a:rPr>
              <a:t> για δρομολόγια τρένων.</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a:t>
            </a:r>
            <a:r>
              <a:rPr lang="el-GR" sz="2000" i="1" dirty="0">
                <a:latin typeface="Calibri" pitchFamily="34" charset="0"/>
                <a:ea typeface="Calibri" pitchFamily="34" charset="0"/>
                <a:cs typeface="Calibri" pitchFamily="34" charset="0"/>
              </a:rPr>
              <a:t>περνά</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από σταθμούς.</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σταθμός</a:t>
            </a:r>
            <a:r>
              <a:rPr lang="el-GR" sz="2000" dirty="0">
                <a:latin typeface="Calibri" pitchFamily="34" charset="0"/>
                <a:ea typeface="Calibri" pitchFamily="34" charset="0"/>
                <a:cs typeface="Calibri" pitchFamily="34" charset="0"/>
              </a:rPr>
              <a:t> έχει ένα (μοναδικό) όνομα και μια διεύθυνση.</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δρομολόγιο</a:t>
            </a:r>
            <a:r>
              <a:rPr lang="el-GR" sz="2000" dirty="0">
                <a:solidFill>
                  <a:srgbClr val="FF9933"/>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χαρακτηρίζεται από ένα (μοναδικό) αριθμό.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έχει έναν σταθμό ως </a:t>
            </a:r>
            <a:r>
              <a:rPr lang="el-GR" sz="2000" i="1" dirty="0">
                <a:latin typeface="Calibri" pitchFamily="34" charset="0"/>
                <a:ea typeface="Calibri" pitchFamily="34" charset="0"/>
                <a:cs typeface="Calibri" pitchFamily="34" charset="0"/>
              </a:rPr>
              <a:t>αφετηρία</a:t>
            </a:r>
            <a:r>
              <a:rPr lang="el-GR" sz="2000" dirty="0">
                <a:latin typeface="Calibri" pitchFamily="34" charset="0"/>
                <a:ea typeface="Calibri" pitchFamily="34" charset="0"/>
                <a:cs typeface="Calibri" pitchFamily="34" charset="0"/>
              </a:rPr>
              <a:t>, έναν σταθμό ως </a:t>
            </a:r>
            <a:r>
              <a:rPr lang="el-GR" sz="2000" i="1" dirty="0">
                <a:latin typeface="Calibri" pitchFamily="34" charset="0"/>
                <a:ea typeface="Calibri" pitchFamily="34" charset="0"/>
                <a:cs typeface="Calibri" pitchFamily="34" charset="0"/>
              </a:rPr>
              <a:t>προορισμό</a:t>
            </a:r>
            <a:r>
              <a:rPr lang="el-GR" sz="2000" dirty="0">
                <a:latin typeface="Calibri" pitchFamily="34" charset="0"/>
                <a:ea typeface="Calibri" pitchFamily="34" charset="0"/>
                <a:cs typeface="Calibri" pitchFamily="34" charset="0"/>
              </a:rPr>
              <a:t>, καθώς και  ένα </a:t>
            </a:r>
            <a:r>
              <a:rPr lang="el-GR" sz="2000" i="1" dirty="0">
                <a:latin typeface="Calibri" pitchFamily="34" charset="0"/>
                <a:ea typeface="Calibri" pitchFamily="34" charset="0"/>
                <a:cs typeface="Calibri" pitchFamily="34" charset="0"/>
              </a:rPr>
              <a:t>χρόνο αναχώρησης </a:t>
            </a:r>
            <a:r>
              <a:rPr lang="el-GR" sz="2000" dirty="0">
                <a:latin typeface="Calibri" pitchFamily="34" charset="0"/>
                <a:ea typeface="Calibri" pitchFamily="34" charset="0"/>
                <a:cs typeface="Calibri" pitchFamily="34" charset="0"/>
              </a:rPr>
              <a:t>από την αφετηρία και ένα </a:t>
            </a:r>
            <a:r>
              <a:rPr lang="el-GR" sz="2000" i="1" dirty="0">
                <a:latin typeface="Calibri" pitchFamily="34" charset="0"/>
                <a:ea typeface="Calibri" pitchFamily="34" charset="0"/>
                <a:cs typeface="Calibri" pitchFamily="34" charset="0"/>
              </a:rPr>
              <a:t>χρόνο άφιξης </a:t>
            </a:r>
            <a:r>
              <a:rPr lang="el-GR" sz="2000" dirty="0">
                <a:latin typeface="Calibri" pitchFamily="34" charset="0"/>
                <a:ea typeface="Calibri" pitchFamily="34" charset="0"/>
                <a:cs typeface="Calibri" pitchFamily="34" charset="0"/>
              </a:rPr>
              <a:t>στον προορισμό.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Επίσης κάθε δρομολόγιο έχει </a:t>
            </a:r>
            <a:r>
              <a:rPr lang="el-GR" sz="2000" i="1" dirty="0">
                <a:latin typeface="Calibri" pitchFamily="34" charset="0"/>
                <a:ea typeface="Calibri" pitchFamily="34" charset="0"/>
                <a:cs typeface="Calibri" pitchFamily="34" charset="0"/>
              </a:rPr>
              <a:t>τουλάχιστον έναν </a:t>
            </a:r>
            <a:r>
              <a:rPr lang="el-GR" sz="2000" dirty="0">
                <a:latin typeface="Calibri" pitchFamily="34" charset="0"/>
                <a:ea typeface="Calibri" pitchFamily="34" charset="0"/>
                <a:cs typeface="Calibri" pitchFamily="34" charset="0"/>
              </a:rPr>
              <a:t>ενδιάμεσο σταθμό και ένα χρόνο άφιξης σε αυτόν.</a:t>
            </a:r>
          </a:p>
        </p:txBody>
      </p:sp>
      <p:sp>
        <p:nvSpPr>
          <p:cNvPr id="2" name="Title 1"/>
          <p:cNvSpPr>
            <a:spLocks noGrp="1"/>
          </p:cNvSpPr>
          <p:nvPr>
            <p:ph type="title"/>
          </p:nvPr>
        </p:nvSpPr>
        <p:spPr>
          <a:xfrm>
            <a:off x="297286" y="208548"/>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4794253"/>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
            </a:pPr>
            <a:r>
              <a:rPr lang="el-GR" sz="2000" dirty="0">
                <a:solidFill>
                  <a:schemeClr val="accent3">
                    <a:lumMod val="50000"/>
                  </a:schemeClr>
                </a:solidFill>
                <a:latin typeface="Calibri" pitchFamily="34" charset="0"/>
                <a:ea typeface="Calibri" pitchFamily="34" charset="0"/>
                <a:cs typeface="Calibri" pitchFamily="34" charset="0"/>
              </a:rPr>
              <a:t>Τι αλλάζει αν αντί για </a:t>
            </a:r>
            <a:r>
              <a:rPr lang="el-GR" sz="2000"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i="1" dirty="0">
                <a:solidFill>
                  <a:schemeClr val="accent3">
                    <a:lumMod val="50000"/>
                  </a:schemeClr>
                </a:solidFill>
                <a:latin typeface="Calibri" pitchFamily="34" charset="0"/>
                <a:ea typeface="Calibri" pitchFamily="34" charset="0"/>
                <a:cs typeface="Calibri" pitchFamily="34" charset="0"/>
              </a:rPr>
              <a:t>«μηδέν ή περισσότερους» ή με άλλα λόγια υπάρχουν και απευθείας δρομολόγια (δηλαδή, δρομολόγια χωρίς ενδιάμεσες στάσεις)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04206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72</a:t>
            </a:fld>
            <a:endParaRPr lang="el-GR" altLang="en-US"/>
          </a:p>
        </p:txBody>
      </p:sp>
      <p:sp>
        <p:nvSpPr>
          <p:cNvPr id="49158" name="Text Box 3"/>
          <p:cNvSpPr txBox="1">
            <a:spLocks noChangeArrowheads="1"/>
          </p:cNvSpPr>
          <p:nvPr/>
        </p:nvSpPr>
        <p:spPr bwMode="auto">
          <a:xfrm>
            <a:off x="761085" y="1829696"/>
            <a:ext cx="7349246" cy="3139321"/>
          </a:xfrm>
          <a:prstGeom prst="rect">
            <a:avLst/>
          </a:prstGeom>
          <a:noFill/>
          <a:ln w="9525">
            <a:noFill/>
            <a:miter lim="800000"/>
            <a:headEnd/>
            <a:tailEnd/>
          </a:ln>
        </p:spPr>
        <p:txBody>
          <a:bodyPr wrap="square">
            <a:spAutoFit/>
          </a:bodyPr>
          <a:lstStyle/>
          <a:p>
            <a:pPr eaLnBrk="0" hangingPunct="0">
              <a:buFont typeface="Wingdings" pitchFamily="2" charset="2"/>
              <a:buChar char="§"/>
            </a:pPr>
            <a:r>
              <a:rPr lang="el-GR" dirty="0">
                <a:latin typeface="Calibri" pitchFamily="34" charset="0"/>
                <a:ea typeface="Calibri" pitchFamily="34" charset="0"/>
                <a:cs typeface="Calibri" pitchFamily="34" charset="0"/>
              </a:rPr>
              <a:t> Οντότητες: </a:t>
            </a:r>
            <a:r>
              <a:rPr lang="el-GR" dirty="0">
                <a:solidFill>
                  <a:schemeClr val="accent6">
                    <a:lumMod val="75000"/>
                  </a:schemeClr>
                </a:solidFill>
                <a:latin typeface="Calibri" pitchFamily="34" charset="0"/>
                <a:ea typeface="Calibri" pitchFamily="34" charset="0"/>
                <a:cs typeface="Calibri" pitchFamily="34" charset="0"/>
              </a:rPr>
              <a:t>Πρωτάθλημα</a:t>
            </a:r>
            <a:r>
              <a:rPr lang="el-GR" dirty="0">
                <a:latin typeface="Calibri" pitchFamily="34" charset="0"/>
                <a:ea typeface="Calibri" pitchFamily="34" charset="0"/>
                <a:cs typeface="Calibri" pitchFamily="34" charset="0"/>
              </a:rPr>
              <a:t>, </a:t>
            </a:r>
            <a:r>
              <a:rPr lang="el-GR" dirty="0">
                <a:solidFill>
                  <a:schemeClr val="accent6">
                    <a:lumMod val="75000"/>
                  </a:schemeClr>
                </a:solidFill>
                <a:latin typeface="Calibri" pitchFamily="34" charset="0"/>
                <a:ea typeface="Calibri" pitchFamily="34" charset="0"/>
                <a:cs typeface="Calibri" pitchFamily="34" charset="0"/>
              </a:rPr>
              <a:t>Ομάδα</a:t>
            </a:r>
            <a:r>
              <a:rPr lang="el-GR" dirty="0">
                <a:latin typeface="Calibri" pitchFamily="34" charset="0"/>
                <a:ea typeface="Calibri" pitchFamily="34" charset="0"/>
                <a:cs typeface="Calibri" pitchFamily="34" charset="0"/>
              </a:rPr>
              <a:t> και </a:t>
            </a:r>
            <a:r>
              <a:rPr lang="el-GR" dirty="0">
                <a:solidFill>
                  <a:schemeClr val="accent6">
                    <a:lumMod val="75000"/>
                  </a:schemeClr>
                </a:solidFill>
                <a:latin typeface="Calibri" pitchFamily="34" charset="0"/>
                <a:ea typeface="Calibri" pitchFamily="34" charset="0"/>
                <a:cs typeface="Calibri" pitchFamily="34" charset="0"/>
              </a:rPr>
              <a:t>Παίκτης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Οι ομάδες </a:t>
            </a:r>
            <a:r>
              <a:rPr lang="el-GR" dirty="0">
                <a:solidFill>
                  <a:schemeClr val="accent6">
                    <a:lumMod val="75000"/>
                  </a:schemeClr>
                </a:solidFill>
                <a:latin typeface="Calibri" pitchFamily="34" charset="0"/>
                <a:ea typeface="Calibri" pitchFamily="34" charset="0"/>
                <a:cs typeface="Calibri" pitchFamily="34" charset="0"/>
              </a:rPr>
              <a:t>συμμετέχουν</a:t>
            </a:r>
            <a:r>
              <a:rPr lang="el-GR" dirty="0">
                <a:latin typeface="Calibri" pitchFamily="34" charset="0"/>
                <a:ea typeface="Calibri" pitchFamily="34" charset="0"/>
                <a:cs typeface="Calibri" pitchFamily="34" charset="0"/>
              </a:rPr>
              <a:t> σε πρωταθλήματα και οι παίκτες </a:t>
            </a:r>
            <a:r>
              <a:rPr lang="el-GR" dirty="0">
                <a:solidFill>
                  <a:schemeClr val="accent6">
                    <a:lumMod val="75000"/>
                  </a:schemeClr>
                </a:solidFill>
                <a:latin typeface="Calibri" pitchFamily="34" charset="0"/>
                <a:ea typeface="Calibri" pitchFamily="34" charset="0"/>
                <a:cs typeface="Calibri" pitchFamily="34" charset="0"/>
              </a:rPr>
              <a:t>παίζουν</a:t>
            </a:r>
            <a:r>
              <a:rPr lang="el-GR" dirty="0">
                <a:latin typeface="Calibri" pitchFamily="34" charset="0"/>
                <a:ea typeface="Calibri" pitchFamily="34" charset="0"/>
                <a:cs typeface="Calibri" pitchFamily="34" charset="0"/>
              </a:rPr>
              <a:t> σε ομάδες.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Για τα </a:t>
            </a:r>
            <a:r>
              <a:rPr lang="el-GR" i="1" dirty="0">
                <a:latin typeface="Calibri" pitchFamily="34" charset="0"/>
                <a:ea typeface="Calibri" pitchFamily="34" charset="0"/>
                <a:cs typeface="Calibri" pitchFamily="34" charset="0"/>
              </a:rPr>
              <a:t>πρωταθλήματα</a:t>
            </a:r>
            <a:r>
              <a:rPr lang="el-GR" dirty="0">
                <a:latin typeface="Calibri" pitchFamily="34" charset="0"/>
                <a:ea typeface="Calibri" pitchFamily="34" charset="0"/>
                <a:cs typeface="Calibri" pitchFamily="34" charset="0"/>
              </a:rPr>
              <a:t> και τις </a:t>
            </a:r>
            <a:r>
              <a:rPr lang="el-GR" i="1" dirty="0">
                <a:latin typeface="Calibri" pitchFamily="34" charset="0"/>
                <a:ea typeface="Calibri" pitchFamily="34" charset="0"/>
                <a:cs typeface="Calibri" pitchFamily="34" charset="0"/>
              </a:rPr>
              <a:t>ομάδες</a:t>
            </a:r>
            <a:r>
              <a:rPr lang="el-GR" dirty="0">
                <a:latin typeface="Calibri" pitchFamily="34" charset="0"/>
                <a:ea typeface="Calibri" pitchFamily="34" charset="0"/>
                <a:cs typeface="Calibri" pitchFamily="34" charset="0"/>
              </a:rPr>
              <a:t> έχουμε το όνομα τους και για τους </a:t>
            </a:r>
            <a:r>
              <a:rPr lang="el-GR" i="1" dirty="0">
                <a:latin typeface="Calibri" pitchFamily="34" charset="0"/>
                <a:ea typeface="Calibri" pitchFamily="34" charset="0"/>
                <a:cs typeface="Calibri" pitchFamily="34" charset="0"/>
              </a:rPr>
              <a:t>παίκτες</a:t>
            </a:r>
            <a:r>
              <a:rPr lang="el-GR" dirty="0">
                <a:latin typeface="Calibri" pitchFamily="34" charset="0"/>
                <a:ea typeface="Calibri" pitchFamily="34" charset="0"/>
                <a:cs typeface="Calibri" pitchFamily="34" charset="0"/>
              </a:rPr>
              <a:t> τον αριθμό τους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Τα ονόματα των πρωταθλημάτων είναι μοναδικά.</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καμιά ομάδα δεν υπάρχουν παίκτες με το ίδιο αριθμό. Ωστόσο, μπορεί να υπάρχουν παίκτες με το ίδιο αριθμό σε διαφορετικές ομάδες.</a:t>
            </a:r>
          </a:p>
        </p:txBody>
      </p:sp>
      <p:sp>
        <p:nvSpPr>
          <p:cNvPr id="2" name="Title 1"/>
          <p:cNvSpPr>
            <a:spLocks noGrp="1"/>
          </p:cNvSpPr>
          <p:nvPr>
            <p:ph type="title"/>
          </p:nvPr>
        </p:nvSpPr>
        <p:spPr>
          <a:xfrm>
            <a:off x="320908" y="706185"/>
            <a:ext cx="8229600" cy="348214"/>
          </a:xfrm>
        </p:spPr>
        <p:txBody>
          <a:bodyPr>
            <a:normAutofit fontScale="90000"/>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49204" name="Ink 49203">
                <a:extLst>
                  <a:ext uri="{FF2B5EF4-FFF2-40B4-BE49-F238E27FC236}">
                    <a16:creationId xmlns:a16="http://schemas.microsoft.com/office/drawing/2014/main" id="{8124C568-59D0-42AD-999B-0F566163F772}"/>
                  </a:ext>
                </a:extLst>
              </p14:cNvPr>
              <p14:cNvContentPartPr/>
              <p14:nvPr/>
            </p14:nvContentPartPr>
            <p14:xfrm>
              <a:off x="1357831" y="218197"/>
              <a:ext cx="360" cy="360"/>
            </p14:xfrm>
          </p:contentPart>
        </mc:Choice>
        <mc:Fallback xmlns="">
          <p:pic>
            <p:nvPicPr>
              <p:cNvPr id="49204" name="Ink 49203">
                <a:extLst>
                  <a:ext uri="{FF2B5EF4-FFF2-40B4-BE49-F238E27FC236}">
                    <a16:creationId xmlns:a16="http://schemas.microsoft.com/office/drawing/2014/main" id="{8124C568-59D0-42AD-999B-0F566163F772}"/>
                  </a:ext>
                </a:extLst>
              </p:cNvPr>
              <p:cNvPicPr/>
              <p:nvPr/>
            </p:nvPicPr>
            <p:blipFill>
              <a:blip r:embed="rId4"/>
              <a:stretch>
                <a:fillRect/>
              </a:stretch>
            </p:blipFill>
            <p:spPr>
              <a:xfrm>
                <a:off x="1349191" y="209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269" name="Ink 49268">
                <a:extLst>
                  <a:ext uri="{FF2B5EF4-FFF2-40B4-BE49-F238E27FC236}">
                    <a16:creationId xmlns:a16="http://schemas.microsoft.com/office/drawing/2014/main" id="{A7472978-FD18-432D-8793-F7E9D0CA7A88}"/>
                  </a:ext>
                </a:extLst>
              </p14:cNvPr>
              <p14:cNvContentPartPr/>
              <p14:nvPr/>
            </p14:nvContentPartPr>
            <p14:xfrm>
              <a:off x="1165951" y="556237"/>
              <a:ext cx="360" cy="360"/>
            </p14:xfrm>
          </p:contentPart>
        </mc:Choice>
        <mc:Fallback xmlns="">
          <p:pic>
            <p:nvPicPr>
              <p:cNvPr id="49269" name="Ink 49268">
                <a:extLst>
                  <a:ext uri="{FF2B5EF4-FFF2-40B4-BE49-F238E27FC236}">
                    <a16:creationId xmlns:a16="http://schemas.microsoft.com/office/drawing/2014/main" id="{A7472978-FD18-432D-8793-F7E9D0CA7A88}"/>
                  </a:ext>
                </a:extLst>
              </p:cNvPr>
              <p:cNvPicPr/>
              <p:nvPr/>
            </p:nvPicPr>
            <p:blipFill>
              <a:blip r:embed="rId4"/>
              <a:stretch>
                <a:fillRect/>
              </a:stretch>
            </p:blipFill>
            <p:spPr>
              <a:xfrm>
                <a:off x="1157311" y="547597"/>
                <a:ext cx="18000" cy="18000"/>
              </a:xfrm>
              <a:prstGeom prst="rect">
                <a:avLst/>
              </a:prstGeom>
            </p:spPr>
          </p:pic>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73</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a:t>Μερικά στοιχεία για το </a:t>
            </a:r>
            <a:r>
              <a:rPr lang="el-GR" sz="3200" dirty="0" err="1"/>
              <a:t>επεκταμένο</a:t>
            </a:r>
            <a:r>
              <a:rPr lang="el-GR" sz="3200" dirty="0"/>
              <a:t>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88432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74</a:t>
            </a:fld>
            <a:endParaRPr lang="el-GR" altLang="en-US"/>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a:latin typeface="Calibri" pitchFamily="34" charset="0"/>
                <a:ea typeface="Calibri" pitchFamily="34" charset="0"/>
                <a:cs typeface="Calibri" pitchFamily="34" charset="0"/>
              </a:rPr>
              <a:t>Θα 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a:solidFill>
                  <a:schemeClr val="accent6">
                    <a:lumMod val="75000"/>
                  </a:schemeClr>
                </a:solidFill>
              </a:rPr>
              <a:t>Επεκταμένο Μοντέλο ΟΣ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75</a:t>
            </a:fld>
            <a:endParaRPr lang="el-GR" altLang="en-US"/>
          </a:p>
        </p:txBody>
      </p:sp>
      <p:sp>
        <p:nvSpPr>
          <p:cNvPr id="61446" name="Text Box 3"/>
          <p:cNvSpPr txBox="1">
            <a:spLocks noChangeArrowheads="1"/>
          </p:cNvSpPr>
          <p:nvPr/>
        </p:nvSpPr>
        <p:spPr bwMode="auto">
          <a:xfrm>
            <a:off x="457200" y="1859452"/>
            <a:ext cx="7777162" cy="2677656"/>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rPr>
              <a:t>Κλάσεις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76</a:t>
            </a:fld>
            <a:endParaRPr lang="el-GR" altLang="en-US"/>
          </a:p>
        </p:txBody>
      </p:sp>
      <p:sp>
        <p:nvSpPr>
          <p:cNvPr id="62470" name="Rectangle 3"/>
          <p:cNvSpPr>
            <a:spLocks noChangeArrowheads="1"/>
          </p:cNvSpPr>
          <p:nvPr/>
        </p:nvSpPr>
        <p:spPr bwMode="auto">
          <a:xfrm>
            <a:off x="3725312" y="32432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487312" y="46910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95050" y="11890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3039512" y="20526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dirty="0" err="1"/>
                <a:t>isa</a:t>
              </a:r>
              <a:endParaRPr lang="el-GR" sz="2000" dirty="0"/>
            </a:p>
          </p:txBody>
        </p:sp>
      </p:grpSp>
      <p:sp>
        <p:nvSpPr>
          <p:cNvPr id="62474" name="Text Box 11"/>
          <p:cNvSpPr txBox="1">
            <a:spLocks noChangeArrowheads="1"/>
          </p:cNvSpPr>
          <p:nvPr/>
        </p:nvSpPr>
        <p:spPr bwMode="auto">
          <a:xfrm>
            <a:off x="807487" y="3421063"/>
            <a:ext cx="1939925" cy="369332"/>
          </a:xfrm>
          <a:prstGeom prst="rect">
            <a:avLst/>
          </a:prstGeom>
          <a:noFill/>
          <a:ln w="9525">
            <a:noFill/>
            <a:miter lim="800000"/>
            <a:headEnd/>
            <a:tailEnd/>
          </a:ln>
        </p:spPr>
        <p:txBody>
          <a:bodyPr>
            <a:spAutoFit/>
          </a:bodyPr>
          <a:lstStyle/>
          <a:p>
            <a:pPr eaLnBrk="0" hangingPunct="0">
              <a:spcBef>
                <a:spcPct val="50000"/>
              </a:spcBef>
            </a:pPr>
            <a:r>
              <a:rPr lang="en-US" dirty="0"/>
              <a:t>Book adaptation</a:t>
            </a:r>
            <a:endParaRPr lang="el-GR" dirty="0"/>
          </a:p>
        </p:txBody>
      </p:sp>
      <p:sp>
        <p:nvSpPr>
          <p:cNvPr id="62475" name="Text Box 12"/>
          <p:cNvSpPr txBox="1">
            <a:spLocks noChangeArrowheads="1"/>
          </p:cNvSpPr>
          <p:nvPr/>
        </p:nvSpPr>
        <p:spPr bwMode="auto">
          <a:xfrm>
            <a:off x="3785637" y="32924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878925" y="34210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734712" y="41497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752175" y="44291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547637" y="47402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744112" y="39370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44112" y="46228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831675" y="45021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127075" y="45021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919237" y="23860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300237" y="23780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147837" y="28352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44337" y="16922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504854" y="259079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87212" y="27019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a:xfrm>
            <a:off x="578791" y="-33632"/>
            <a:ext cx="8229600" cy="884364"/>
          </a:xfrm>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3" name="Text Box 12"/>
          <p:cNvSpPr txBox="1">
            <a:spLocks noChangeArrowheads="1"/>
          </p:cNvSpPr>
          <p:nvPr/>
        </p:nvSpPr>
        <p:spPr bwMode="auto">
          <a:xfrm>
            <a:off x="230771" y="5301972"/>
            <a:ext cx="8224157" cy="1061829"/>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Τα </a:t>
            </a:r>
            <a:r>
              <a:rPr lang="en-US" dirty="0">
                <a:latin typeface="Calibri" pitchFamily="34" charset="0"/>
                <a:ea typeface="Calibri" pitchFamily="34" charset="0"/>
                <a:cs typeface="Calibri" pitchFamily="34" charset="0"/>
              </a:rPr>
              <a:t>cartoons, murder</a:t>
            </a:r>
            <a:r>
              <a:rPr lang="el-GR"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mysteries  </a:t>
            </a:r>
            <a:r>
              <a:rPr lang="el-GR" dirty="0">
                <a:latin typeface="Calibri" pitchFamily="34" charset="0"/>
                <a:ea typeface="Calibri" pitchFamily="34" charset="0"/>
                <a:cs typeface="Calibri" pitchFamily="34" charset="0"/>
              </a:rPr>
              <a:t>ορίζουν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-ομάδες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Περιλαμβάνουν όλα τα γνωρίσματα της </a:t>
            </a:r>
            <a:r>
              <a:rPr lang="el-GR" dirty="0" err="1">
                <a:latin typeface="Calibri" pitchFamily="34" charset="0"/>
                <a:ea typeface="Calibri" pitchFamily="34" charset="0"/>
                <a:cs typeface="Calibri" pitchFamily="34" charset="0"/>
              </a:rPr>
              <a:t>υπερκλάσης</a:t>
            </a:r>
            <a:r>
              <a:rPr lang="el-GR" dirty="0">
                <a:latin typeface="Calibri" pitchFamily="34" charset="0"/>
                <a:ea typeface="Calibri" pitchFamily="34" charset="0"/>
                <a:cs typeface="Calibri" pitchFamily="34" charset="0"/>
              </a:rPr>
              <a:t> +  ιδιαίτερα γνωρίσματα ή συσχετίσεις</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l-GR" dirty="0">
                <a:solidFill>
                  <a:schemeClr val="accent6">
                    <a:lumMod val="75000"/>
                  </a:schemeClr>
                </a:solidFill>
              </a:rPr>
              <a:t>Εξειδίκευση</a:t>
            </a:r>
          </a:p>
        </p:txBody>
      </p:sp>
      <p:sp>
        <p:nvSpPr>
          <p:cNvPr id="8" name="Date Placeholder 1"/>
          <p:cNvSpPr>
            <a:spLocks noGrp="1"/>
          </p:cNvSpPr>
          <p:nvPr>
            <p:ph type="dt" sz="half" idx="10"/>
          </p:nvPr>
        </p:nvSpPr>
        <p:spPr>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77</a:t>
            </a:fld>
            <a:endParaRPr lang="el-GR" altLang="en-US"/>
          </a:p>
        </p:txBody>
      </p:sp>
      <p:sp>
        <p:nvSpPr>
          <p:cNvPr id="63502" name="Text Box 11"/>
          <p:cNvSpPr txBox="1">
            <a:spLocks noChangeArrowheads="1"/>
          </p:cNvSpPr>
          <p:nvPr/>
        </p:nvSpPr>
        <p:spPr bwMode="auto">
          <a:xfrm>
            <a:off x="273050" y="1519238"/>
            <a:ext cx="8401050" cy="3600986"/>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a:latin typeface="Calibri" pitchFamily="34" charset="0"/>
                <a:ea typeface="Calibri" pitchFamily="34" charset="0"/>
                <a:cs typeface="Calibri" pitchFamily="34" charset="0"/>
              </a:rPr>
              <a:t>υπό-ομάδες</a:t>
            </a:r>
            <a:r>
              <a:rPr lang="el-GR" sz="2400" dirty="0">
                <a:latin typeface="Calibri" pitchFamily="34" charset="0"/>
                <a:ea typeface="Calibri" pitchFamily="34" charset="0"/>
                <a:cs typeface="Calibri" pitchFamily="34" charset="0"/>
              </a:rPr>
              <a:t> 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γνωρίσματα</a:t>
            </a: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υπό-ομάδα) (</a:t>
            </a:r>
            <a:r>
              <a:rPr lang="en-US" sz="2400" dirty="0" err="1">
                <a:latin typeface="Calibri" pitchFamily="34" charset="0"/>
                <a:ea typeface="Calibri" pitchFamily="34" charset="0"/>
                <a:cs typeface="Calibri" pitchFamily="34" charset="0"/>
              </a:rPr>
              <a:t>IsA</a:t>
            </a:r>
            <a:r>
              <a:rPr lang="el-GR" sz="2400" dirty="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78</a:t>
            </a:fld>
            <a:endParaRPr lang="el-GR" altLang="en-US"/>
          </a:p>
        </p:txBody>
      </p:sp>
      <p:sp>
        <p:nvSpPr>
          <p:cNvPr id="65542" name="Text Box 3"/>
          <p:cNvSpPr txBox="1">
            <a:spLocks noChangeArrowheads="1"/>
          </p:cNvSpPr>
          <p:nvPr/>
        </p:nvSpPr>
        <p:spPr bwMode="auto">
          <a:xfrm>
            <a:off x="558411" y="1959234"/>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Το σύνολο των οντοτήτων που ανήκουν σε μια υπό-κλάση είναι </a:t>
            </a:r>
            <a:r>
              <a:rPr lang="el-GR" sz="2800" i="1" dirty="0">
                <a:latin typeface="Calibri" pitchFamily="34" charset="0"/>
                <a:ea typeface="Calibri" pitchFamily="34" charset="0"/>
                <a:cs typeface="Calibri" pitchFamily="34" charset="0"/>
              </a:rPr>
              <a:t>υποσύνολο</a:t>
            </a:r>
            <a:r>
              <a:rPr lang="el-GR" sz="2800" dirty="0">
                <a:latin typeface="Calibri" pitchFamily="34" charset="0"/>
                <a:ea typeface="Calibri" pitchFamily="34" charset="0"/>
                <a:cs typeface="Calibri" pitchFamily="34" charset="0"/>
              </a:rPr>
              <a:t> των οντοτήτων που ανήκουν στην υπέρ-κλάση</a:t>
            </a:r>
          </a:p>
          <a:p>
            <a:pPr algn="just">
              <a:spcBef>
                <a:spcPct val="50000"/>
              </a:spcBef>
              <a:buFont typeface="Wingdings" pitchFamily="2" charset="2"/>
              <a:buNone/>
            </a:pPr>
            <a:r>
              <a:rPr lang="el-GR" sz="2800" dirty="0">
                <a:latin typeface="Calibri" pitchFamily="34" charset="0"/>
                <a:ea typeface="Calibri" pitchFamily="34" charset="0"/>
                <a:cs typeface="Calibri" pitchFamily="34" charset="0"/>
              </a:rPr>
              <a:t>	Δηλαδή, κάθε ταινία </a:t>
            </a:r>
            <a:r>
              <a:rPr lang="en-US" sz="2800" dirty="0">
                <a:latin typeface="Calibri" pitchFamily="34" charset="0"/>
                <a:ea typeface="Calibri" pitchFamily="34" charset="0"/>
                <a:cs typeface="Calibri" pitchFamily="34" charset="0"/>
              </a:rPr>
              <a:t>murder mystery </a:t>
            </a:r>
            <a:r>
              <a:rPr lang="el-GR" sz="2800" dirty="0">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latin typeface="Calibri" pitchFamily="34" charset="0"/>
                <a:ea typeface="Calibri" pitchFamily="34" charset="0"/>
                <a:cs typeface="Calibri" pitchFamily="34" charset="0"/>
              </a:rPr>
              <a:t>	</a:t>
            </a:r>
            <a:r>
              <a:rPr lang="el-GR" sz="2800" dirty="0">
                <a:latin typeface="Calibri" pitchFamily="34" charset="0"/>
                <a:ea typeface="Calibri" pitchFamily="34" charset="0"/>
                <a:cs typeface="Calibri" pitchFamily="34" charset="0"/>
              </a:rPr>
              <a:t>η </a:t>
            </a:r>
            <a:r>
              <a:rPr lang="el-GR" sz="2800" i="1" u="sng" dirty="0">
                <a:latin typeface="Calibri" pitchFamily="34" charset="0"/>
                <a:ea typeface="Calibri" pitchFamily="34" charset="0"/>
                <a:cs typeface="Calibri" pitchFamily="34" charset="0"/>
              </a:rPr>
              <a:t>ίδια</a:t>
            </a:r>
            <a:r>
              <a:rPr lang="el-GR" sz="2800" dirty="0">
                <a:latin typeface="Calibri" pitchFamily="34" charset="0"/>
                <a:ea typeface="Calibri" pitchFamily="34" charset="0"/>
                <a:cs typeface="Calibri" pitchFamily="34" charset="0"/>
              </a:rPr>
              <a:t> οντότητα ανήκει και στους δύο τύπους</a:t>
            </a:r>
          </a:p>
        </p:txBody>
      </p:sp>
      <p:sp>
        <p:nvSpPr>
          <p:cNvPr id="7" name="Title 6"/>
          <p:cNvSpPr>
            <a:spLocks noGrp="1"/>
          </p:cNvSpPr>
          <p:nvPr>
            <p:ph type="title"/>
          </p:nvPr>
        </p:nvSpPr>
        <p:spPr/>
        <p:txBody>
          <a:bodyPr/>
          <a:lstStyle/>
          <a:p>
            <a:r>
              <a:rPr lang="el-GR" dirty="0">
                <a:solidFill>
                  <a:schemeClr val="accent6">
                    <a:lumMod val="75000"/>
                  </a:schemeClr>
                </a:solidFill>
              </a:rPr>
              <a:t>Συμμετοχή σε στιγμιότυπα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79</a:t>
            </a:fld>
            <a:endParaRPr lang="el-GR" altLang="en-US"/>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Τα </a:t>
            </a:r>
            <a:r>
              <a:rPr lang="el-GR" sz="2400" i="1" dirty="0">
                <a:solidFill>
                  <a:schemeClr val="accent6">
                    <a:lumMod val="75000"/>
                  </a:schemeClr>
                </a:solidFill>
                <a:latin typeface="Calibri" pitchFamily="34" charset="0"/>
                <a:ea typeface="Calibri" pitchFamily="34" charset="0"/>
                <a:cs typeface="Calibri" pitchFamily="34" charset="0"/>
              </a:rPr>
              <a:t>γνωρίσματα</a:t>
            </a:r>
            <a:r>
              <a:rPr lang="el-GR" sz="2400" dirty="0">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75000"/>
                  </a:schemeClr>
                </a:solidFill>
                <a:latin typeface="Calibri" pitchFamily="34" charset="0"/>
                <a:ea typeface="Calibri" pitchFamily="34" charset="0"/>
                <a:cs typeface="Calibri" pitchFamily="34" charset="0"/>
              </a:rPr>
              <a:t>κληρονομούνται</a:t>
            </a:r>
            <a:r>
              <a:rPr lang="el-GR" sz="2400" dirty="0">
                <a:latin typeface="Calibri" pitchFamily="34" charset="0"/>
                <a:ea typeface="Calibri" pitchFamily="34" charset="0"/>
                <a:cs typeface="Calibri" pitchFamily="34" charset="0"/>
              </a:rPr>
              <a:t> από τις οντότητες που βρίσκονται στα χαμηλότερα επίπεδα</a:t>
            </a:r>
          </a:p>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Επίσης, </a:t>
            </a:r>
            <a:r>
              <a:rPr lang="el-GR" sz="2400" i="1" dirty="0">
                <a:solidFill>
                  <a:schemeClr val="accent6">
                    <a:lumMod val="75000"/>
                  </a:schemeClr>
                </a:solidFill>
                <a:latin typeface="Calibri" pitchFamily="34" charset="0"/>
                <a:ea typeface="Calibri" pitchFamily="34" charset="0"/>
                <a:cs typeface="Calibri" pitchFamily="34" charset="0"/>
              </a:rPr>
              <a:t>κληρονομείται η συμμετοχή </a:t>
            </a:r>
            <a:r>
              <a:rPr lang="el-GR" sz="2400" dirty="0">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(δηλαδή, κληρονομεί </a:t>
            </a:r>
            <a:r>
              <a:rPr lang="el-GR" sz="2400" i="1" dirty="0">
                <a:latin typeface="Calibri" pitchFamily="34" charset="0"/>
                <a:ea typeface="Calibri" pitchFamily="34" charset="0"/>
                <a:cs typeface="Calibri" pitchFamily="34" charset="0"/>
              </a:rPr>
              <a:t>όλα τα στιγμιότυπα</a:t>
            </a:r>
            <a:r>
              <a:rPr lang="el-GR" sz="2400" dirty="0">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υπέρ-κλάση)</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a:solidFill>
                  <a:schemeClr val="accent6">
                    <a:lumMod val="75000"/>
                  </a:schemeClr>
                </a:solidFill>
              </a:rPr>
              <a:t>Κληρονομικότητα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8</a:t>
            </a:fld>
            <a:endParaRPr lang="el-GR" altLang="en-US" dirty="0"/>
          </a:p>
        </p:txBody>
      </p:sp>
      <p:sp>
        <p:nvSpPr>
          <p:cNvPr id="40966" name="Text Box 3"/>
          <p:cNvSpPr txBox="1">
            <a:spLocks noChangeArrowheads="1"/>
          </p:cNvSpPr>
          <p:nvPr/>
        </p:nvSpPr>
        <p:spPr bwMode="auto">
          <a:xfrm>
            <a:off x="399255" y="1417638"/>
            <a:ext cx="8345489" cy="4647426"/>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(π.χ., ιταλικό, κινέζικο, </a:t>
            </a:r>
            <a:r>
              <a:rPr lang="el-GR" sz="2000" dirty="0" err="1"/>
              <a:t>κλπ</a:t>
            </a:r>
            <a:r>
              <a:rPr lang="el-GR" sz="2000" dirty="0"/>
              <a:t>).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endParaRPr lang="en-US" sz="2000" dirty="0"/>
          </a:p>
          <a:p>
            <a:pPr algn="just"/>
            <a:endParaRPr lang="el-GR" sz="2000" dirty="0"/>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fontScale="90000"/>
          </a:bodyPr>
          <a:lstStyle/>
          <a:p>
            <a:r>
              <a:rPr lang="el-GR" i="1" dirty="0">
                <a:solidFill>
                  <a:schemeClr val="accent6">
                    <a:lumMod val="75000"/>
                  </a:schemeClr>
                </a:solidFill>
              </a:rPr>
              <a:t>Απλό</a:t>
            </a:r>
            <a:r>
              <a:rPr lang="el-GR" dirty="0">
                <a:solidFill>
                  <a:schemeClr val="accent6">
                    <a:lumMod val="75000"/>
                  </a:schemeClr>
                </a:solidFill>
              </a:rPr>
              <a:t> παράδειγμα περιγραφής απαιτήσεων </a:t>
            </a:r>
            <a:r>
              <a:rPr lang="el-GR" u="sng" dirty="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80</a:t>
            </a:fld>
            <a:endParaRPr lang="el-GR" altLang="en-US"/>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a:t>Φοιτητής</a:t>
              </a:r>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a:t>Μεταπτυχιακός</a:t>
            </a:r>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a:t>Προπτυχιακός</a:t>
            </a:r>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a:t>Έχει-επιβλέποντα</a:t>
            </a:r>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Καθηγητή</a:t>
            </a:r>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Όνομα</a:t>
            </a:r>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a:t>Κατεύθυνση</a:t>
            </a:r>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a:t>ΑΜ</a:t>
            </a:r>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81</a:t>
            </a:fld>
            <a:endParaRPr lang="el-GR" altLang="en-US"/>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478624" y="3017707"/>
            <a:ext cx="628358" cy="369332"/>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6">
                    <a:lumMod val="75000"/>
                  </a:schemeClr>
                </a:solidFill>
              </a:rPr>
              <a:t>d</a:t>
            </a:r>
            <a:r>
              <a:rPr lang="el-GR" sz="1800" b="1" dirty="0">
                <a:solidFill>
                  <a:schemeClr val="accent6">
                    <a:lumMod val="75000"/>
                  </a:schemeClr>
                </a:solidFill>
              </a:rPr>
              <a:t>/ο</a:t>
            </a: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a:xfrm>
            <a:off x="508000" y="145281"/>
            <a:ext cx="8229600" cy="1143000"/>
          </a:xfrm>
        </p:spPr>
        <p:txBody>
          <a:bodyPr/>
          <a:lstStyle/>
          <a:p>
            <a:r>
              <a:rPr lang="el-GR" dirty="0">
                <a:solidFill>
                  <a:schemeClr val="accent6">
                    <a:lumMod val="75000"/>
                  </a:schemeClr>
                </a:solidFill>
              </a:rPr>
              <a:t>Εξειδίκευση</a:t>
            </a: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82</a:t>
            </a:fld>
            <a:endParaRPr lang="el-GR" altLang="en-US"/>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a:solidFill>
                  <a:schemeClr val="accent6">
                    <a:lumMod val="75000"/>
                  </a:schemeClr>
                </a:solidFill>
                <a:ea typeface="Calibri" pitchFamily="34" charset="0"/>
                <a:cs typeface="Calibri" pitchFamily="34" charset="0"/>
              </a:rPr>
              <a:t>Περιορισμοί επικάλυψης  (</a:t>
            </a:r>
            <a:r>
              <a:rPr lang="en-US" sz="2400" dirty="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Στη γενική περίπτωση, μια οντότητα μπορεί να ανήκει σε </a:t>
            </a:r>
            <a:r>
              <a:rPr lang="el-GR" sz="2000" i="1" dirty="0">
                <a:ea typeface="Calibri" pitchFamily="34" charset="0"/>
                <a:cs typeface="Calibri" pitchFamily="34" charset="0"/>
              </a:rPr>
              <a:t>παραπάνω από μια</a:t>
            </a:r>
            <a:r>
              <a:rPr lang="el-GR" sz="2000" dirty="0">
                <a:ea typeface="Calibri" pitchFamily="34" charset="0"/>
                <a:cs typeface="Calibri" pitchFamily="34" charset="0"/>
              </a:rPr>
              <a:t> υποκλάσεις (</a:t>
            </a:r>
            <a:r>
              <a:rPr lang="el-GR" sz="2000" dirty="0" err="1">
                <a:ea typeface="Calibri" pitchFamily="34" charset="0"/>
                <a:cs typeface="Calibri" pitchFamily="34" charset="0"/>
              </a:rPr>
              <a:t>murder</a:t>
            </a:r>
            <a:r>
              <a:rPr lang="el-GR" sz="2000" dirty="0">
                <a:ea typeface="Calibri" pitchFamily="34" charset="0"/>
                <a:cs typeface="Calibri" pitchFamily="34" charset="0"/>
              </a:rPr>
              <a:t> </a:t>
            </a:r>
            <a:r>
              <a:rPr lang="el-GR" sz="2000" dirty="0" err="1">
                <a:ea typeface="Calibri" pitchFamily="34" charset="0"/>
                <a:cs typeface="Calibri" pitchFamily="34" charset="0"/>
              </a:rPr>
              <a:t>mystery</a:t>
            </a:r>
            <a:r>
              <a:rPr lang="el-GR" sz="2000" dirty="0">
                <a:ea typeface="Calibri" pitchFamily="34" charset="0"/>
                <a:cs typeface="Calibri" pitchFamily="34" charset="0"/>
              </a:rPr>
              <a:t> + </a:t>
            </a:r>
            <a:r>
              <a:rPr lang="el-GR" sz="2000" dirty="0" err="1">
                <a:ea typeface="Calibri" pitchFamily="34" charset="0"/>
                <a:cs typeface="Calibri" pitchFamily="34" charset="0"/>
              </a:rPr>
              <a:t>cartoon</a:t>
            </a:r>
            <a:r>
              <a:rPr lang="el-GR" sz="2000" dirty="0">
                <a:ea typeface="Calibri" pitchFamily="34" charset="0"/>
                <a:cs typeface="Calibri" pitchFamily="34" charset="0"/>
              </a:rPr>
              <a:t>: </a:t>
            </a:r>
            <a:r>
              <a:rPr lang="el-GR" sz="2000" dirty="0" err="1">
                <a:ea typeface="Calibri" pitchFamily="34" charset="0"/>
                <a:cs typeface="Calibri" pitchFamily="34" charset="0"/>
              </a:rPr>
              <a:t>Roger</a:t>
            </a:r>
            <a:r>
              <a:rPr lang="el-GR" sz="2000" dirty="0">
                <a:ea typeface="Calibri" pitchFamily="34" charset="0"/>
                <a:cs typeface="Calibri" pitchFamily="34" charset="0"/>
              </a:rPr>
              <a:t> </a:t>
            </a:r>
            <a:r>
              <a:rPr lang="el-GR" sz="2000" dirty="0" err="1">
                <a:ea typeface="Calibri" pitchFamily="34" charset="0"/>
                <a:cs typeface="Calibri" pitchFamily="34" charset="0"/>
              </a:rPr>
              <a:t>Rabbit</a:t>
            </a:r>
            <a:r>
              <a:rPr lang="el-GR" sz="2000" dirty="0">
                <a:ea typeface="Calibri" pitchFamily="34" charset="0"/>
                <a:cs typeface="Calibri" pitchFamily="34" charset="0"/>
              </a:rPr>
              <a:t>)</a:t>
            </a:r>
          </a:p>
          <a:p>
            <a:pPr algn="just">
              <a:spcBef>
                <a:spcPct val="50000"/>
              </a:spcBef>
              <a:buClr>
                <a:schemeClr val="tx1"/>
              </a:buClr>
              <a:buFont typeface="Wingdings" pitchFamily="2" charset="2"/>
              <a:buNone/>
            </a:pPr>
            <a:r>
              <a:rPr lang="el-GR" sz="2000" dirty="0">
                <a:ea typeface="Calibri" pitchFamily="34" charset="0"/>
                <a:cs typeface="Calibri" pitchFamily="34" charset="0"/>
              </a:rPr>
              <a:t>Συμβολισμός - </a:t>
            </a:r>
            <a:r>
              <a:rPr lang="en-US" sz="2000" b="1" dirty="0">
                <a:ea typeface="Calibri" pitchFamily="34" charset="0"/>
                <a:cs typeface="Calibri" pitchFamily="34" charset="0"/>
              </a:rPr>
              <a:t>d</a:t>
            </a:r>
            <a:r>
              <a:rPr lang="en-US" sz="2000" dirty="0">
                <a:ea typeface="Calibri" pitchFamily="34" charset="0"/>
                <a:cs typeface="Calibri" pitchFamily="34" charset="0"/>
              </a:rPr>
              <a:t>: disjoint </a:t>
            </a:r>
            <a:r>
              <a:rPr lang="el-GR" sz="2000" dirty="0">
                <a:ea typeface="Calibri" pitchFamily="34" charset="0"/>
                <a:cs typeface="Calibri" pitchFamily="34" charset="0"/>
              </a:rPr>
              <a:t>(ανήκει σε μία το πολύ) </a:t>
            </a:r>
            <a:r>
              <a:rPr lang="en-US" sz="2000" b="1" dirty="0">
                <a:ea typeface="Calibri" pitchFamily="34" charset="0"/>
                <a:cs typeface="Calibri" pitchFamily="34" charset="0"/>
              </a:rPr>
              <a:t>o</a:t>
            </a:r>
            <a:r>
              <a:rPr lang="en-US" sz="2000" dirty="0">
                <a:ea typeface="Calibri" pitchFamily="34" charset="0"/>
                <a:cs typeface="Calibri" pitchFamily="34" charset="0"/>
              </a:rPr>
              <a:t>: overlap</a:t>
            </a:r>
            <a:r>
              <a:rPr lang="el-GR" sz="2000" dirty="0">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a:solidFill>
                  <a:schemeClr val="accent6">
                    <a:lumMod val="75000"/>
                  </a:schemeClr>
                </a:solidFill>
              </a:rPr>
              <a:t>Συμμετοχή σε στιγμιότυπα</a:t>
            </a: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83</a:t>
            </a:fld>
            <a:endParaRPr lang="el-GR" altLang="en-US"/>
          </a:p>
        </p:txBody>
      </p:sp>
      <p:sp>
        <p:nvSpPr>
          <p:cNvPr id="67590" name="Text Box 3"/>
          <p:cNvSpPr txBox="1">
            <a:spLocks noChangeArrowheads="1"/>
          </p:cNvSpPr>
          <p:nvPr/>
        </p:nvSpPr>
        <p:spPr bwMode="auto">
          <a:xfrm>
            <a:off x="504031" y="1928593"/>
            <a:ext cx="8135937" cy="3600986"/>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400" dirty="0">
                <a:latin typeface="Calibri" pitchFamily="34" charset="0"/>
                <a:ea typeface="Calibri" pitchFamily="34" charset="0"/>
                <a:cs typeface="Calibri" pitchFamily="34" charset="0"/>
              </a:rPr>
              <a:t>Στη γενική περίπτωση </a:t>
            </a:r>
            <a:r>
              <a:rPr lang="el-GR" sz="2400" i="1" dirty="0">
                <a:latin typeface="Calibri" pitchFamily="34" charset="0"/>
                <a:ea typeface="Calibri" pitchFamily="34" charset="0"/>
                <a:cs typeface="Calibri" pitchFamily="34" charset="0"/>
              </a:rPr>
              <a:t>δεν</a:t>
            </a:r>
            <a:r>
              <a:rPr lang="el-GR" sz="2400" dirty="0">
                <a:latin typeface="Calibri" pitchFamily="34" charset="0"/>
                <a:ea typeface="Calibri" pitchFamily="34" charset="0"/>
                <a:cs typeface="Calibri" pitchFamily="34" charset="0"/>
              </a:rPr>
              <a:t> είναι απαραίτητο κάθε οντότητα μιας υπέρ-κλάσης να είναι μέλος μιας υποκλάσης</a:t>
            </a:r>
            <a:r>
              <a:rPr lang="en-US" sz="2400" dirty="0">
                <a:latin typeface="Calibri" pitchFamily="34" charset="0"/>
                <a:ea typeface="Calibri" pitchFamily="34" charset="0"/>
                <a:cs typeface="Calibri" pitchFamily="34" charset="0"/>
              </a:rPr>
              <a:t> (covering</a:t>
            </a:r>
            <a:r>
              <a:rPr lang="el-GR"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completeness constraint)</a:t>
            </a:r>
          </a:p>
          <a:p>
            <a:pPr marL="342900" indent="-342900" algn="just">
              <a:spcBef>
                <a:spcPct val="50000"/>
              </a:spcBef>
              <a:buClr>
                <a:schemeClr val="tx1"/>
              </a:buClr>
              <a:buFont typeface="Wingdings" panose="05000000000000000000" pitchFamily="2" charset="2"/>
              <a:buChar char="§"/>
            </a:pPr>
            <a:r>
              <a:rPr lang="en-US"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ολική</a:t>
            </a:r>
            <a:r>
              <a:rPr lang="en-US" sz="2400" i="1" dirty="0">
                <a:solidFill>
                  <a:schemeClr val="accent6">
                    <a:lumMod val="75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κάθε οντότητα της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 είναι μέλος κάποιας υποκλάσης</a:t>
            </a:r>
          </a:p>
          <a:p>
            <a:pPr marL="342900" indent="-342900" algn="just">
              <a:spcBef>
                <a:spcPct val="50000"/>
              </a:spcBef>
              <a:buClr>
                <a:schemeClr val="tx1"/>
              </a:buClr>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αλλιώς</a:t>
            </a:r>
            <a:r>
              <a:rPr lang="el-GR"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1550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84</a:t>
            </a:fld>
            <a:endParaRPr lang="el-GR" altLang="en-US"/>
          </a:p>
        </p:txBody>
      </p:sp>
      <p:sp>
        <p:nvSpPr>
          <p:cNvPr id="67590" name="Text Box 3"/>
          <p:cNvSpPr txBox="1">
            <a:spLocks noChangeArrowheads="1"/>
          </p:cNvSpPr>
          <p:nvPr/>
        </p:nvSpPr>
        <p:spPr bwMode="auto">
          <a:xfrm>
            <a:off x="468313" y="1484313"/>
            <a:ext cx="8135937" cy="2523768"/>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endParaRPr lang="en-US"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i="1" dirty="0">
                <a:solidFill>
                  <a:schemeClr val="accent6">
                    <a:lumMod val="75000"/>
                  </a:schemeClr>
                </a:solidFill>
                <a:latin typeface="Calibri" pitchFamily="34" charset="0"/>
                <a:ea typeface="Calibri" pitchFamily="34" charset="0"/>
                <a:cs typeface="Calibri" pitchFamily="34" charset="0"/>
              </a:rPr>
              <a:t>ολική</a:t>
            </a:r>
            <a:r>
              <a:rPr lang="en-US" sz="2000" i="1" dirty="0">
                <a:solidFill>
                  <a:schemeClr val="accent6">
                    <a:lumMod val="75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κάθε οντότητα της </a:t>
            </a:r>
            <a:r>
              <a:rPr lang="el-GR" sz="2000" dirty="0" err="1">
                <a:latin typeface="Calibri" pitchFamily="34" charset="0"/>
                <a:ea typeface="Calibri" pitchFamily="34" charset="0"/>
                <a:cs typeface="Calibri" pitchFamily="34" charset="0"/>
              </a:rPr>
              <a:t>υπερκλάσης</a:t>
            </a:r>
            <a:r>
              <a:rPr lang="el-GR" sz="2000" dirty="0">
                <a:latin typeface="Calibri" pitchFamily="34" charset="0"/>
                <a:ea typeface="Calibri" pitchFamily="34" charset="0"/>
                <a:cs typeface="Calibri" pitchFamily="34" charset="0"/>
              </a:rPr>
              <a:t> είναι μέλος κάποιας </a:t>
            </a:r>
            <a:r>
              <a:rPr lang="el-GR" sz="2000" dirty="0" err="1">
                <a:latin typeface="Calibri" pitchFamily="34" charset="0"/>
                <a:ea typeface="Calibri" pitchFamily="34" charset="0"/>
                <a:cs typeface="Calibri" pitchFamily="34" charset="0"/>
              </a:rPr>
              <a:t>υποκλάσης</a:t>
            </a:r>
            <a:endParaRPr lang="el-GR"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85</a:t>
            </a:fld>
            <a:endParaRPr lang="el-GR" altLang="en-US"/>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οντότητα μπορεί να έχει </a:t>
            </a:r>
            <a:r>
              <a:rPr lang="el-GR" sz="2400" i="1" dirty="0">
                <a:latin typeface="Calibri" pitchFamily="34" charset="0"/>
                <a:ea typeface="Calibri" pitchFamily="34" charset="0"/>
                <a:cs typeface="Calibri" pitchFamily="34" charset="0"/>
              </a:rPr>
              <a:t>παραπάνω από μια</a:t>
            </a:r>
            <a:r>
              <a:rPr lang="el-GR" sz="2400" dirty="0">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Ωρομίσθιος, Μισθωτός</a:t>
            </a:r>
          </a:p>
          <a:p>
            <a:endParaRPr lang="el-GR" sz="2400" dirty="0">
              <a:latin typeface="Calibri" pitchFamily="34" charset="0"/>
              <a:ea typeface="Calibri" pitchFamily="34" charset="0"/>
              <a:cs typeface="Calibri" pitchFamily="34" charset="0"/>
            </a:endParaRPr>
          </a:p>
          <a:p>
            <a:pPr>
              <a:buFont typeface="Wingdings" pitchFamily="2" charset="2"/>
              <a:buChar char="§"/>
            </a:pPr>
            <a:r>
              <a:rPr lang="el-GR" sz="2400" dirty="0">
                <a:latin typeface="Calibri" pitchFamily="34" charset="0"/>
                <a:ea typeface="Calibri" pitchFamily="34" charset="0"/>
                <a:cs typeface="Calibri" pitchFamily="34" charset="0"/>
              </a:rPr>
              <a:t> Η εξειδίκευση μπορεί να εφαρμοστεί </a:t>
            </a:r>
            <a:r>
              <a:rPr lang="el-GR" sz="2400" i="1" dirty="0">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latin typeface="Calibri" pitchFamily="34" charset="0"/>
              <a:ea typeface="Calibri" pitchFamily="34" charset="0"/>
              <a:cs typeface="Calibri" pitchFamily="34" charset="0"/>
            </a:endParaRPr>
          </a:p>
          <a:p>
            <a:pPr lvl="1">
              <a:buFont typeface="Wingdings" pitchFamily="2" charset="2"/>
              <a:buChar char="§"/>
            </a:pPr>
            <a:r>
              <a:rPr lang="el-GR" sz="2400" dirty="0">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Εξειδίκευση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86</a:t>
            </a:fld>
            <a:endParaRPr lang="el-GR" altLang="en-US"/>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Η εξειδίκευση αντιστοιχεί σε </a:t>
            </a:r>
            <a:r>
              <a:rPr lang="en-US" sz="2400" i="1" dirty="0">
                <a:solidFill>
                  <a:schemeClr val="accent6">
                    <a:lumMod val="75000"/>
                  </a:schemeClr>
                </a:solidFill>
                <a:latin typeface="Calibri" pitchFamily="34" charset="0"/>
                <a:ea typeface="Calibri" pitchFamily="34" charset="0"/>
                <a:cs typeface="Calibri" pitchFamily="34" charset="0"/>
              </a:rPr>
              <a:t>top-down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Γενίκευση</a:t>
            </a:r>
            <a:r>
              <a:rPr lang="en-US" sz="2400" dirty="0">
                <a:latin typeface="Calibri" pitchFamily="34" charset="0"/>
                <a:ea typeface="Calibri" pitchFamily="34" charset="0"/>
                <a:cs typeface="Calibri" pitchFamily="34" charset="0"/>
              </a:rPr>
              <a:t>: </a:t>
            </a:r>
            <a:r>
              <a:rPr lang="en-US" sz="2400" i="1" dirty="0">
                <a:solidFill>
                  <a:schemeClr val="accent6">
                    <a:lumMod val="75000"/>
                  </a:schemeClr>
                </a:solidFill>
                <a:latin typeface="Calibri" pitchFamily="34" charset="0"/>
                <a:ea typeface="Calibri" pitchFamily="34" charset="0"/>
                <a:cs typeface="Calibri" pitchFamily="34" charset="0"/>
              </a:rPr>
              <a:t>bottom-up</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Γενίκευση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Θεωρείστε μια βάση δεδομένων που διατηρεί πληροφορίες για συλλόγους, φοιτητές και καθηγητές ενός Πανεπιστημίου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a:t>
            </a:r>
            <a:r>
              <a:rPr lang="el-GR" sz="1600" i="1" dirty="0">
                <a:solidFill>
                  <a:srgbClr val="FF0000"/>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rgbClr val="FF0000"/>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rgbClr val="FF0000"/>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 σε πολύ έναν </a:t>
            </a:r>
            <a:r>
              <a:rPr lang="el-GR" sz="1600" dirty="0">
                <a:latin typeface="Calibri" pitchFamily="34" charset="0"/>
                <a:ea typeface="Calibri" pitchFamily="34" charset="0"/>
                <a:cs typeface="Calibri" pitchFamily="34" charset="0"/>
              </a:rPr>
              <a:t>από τους συλλόγους. Καταγράφουμε την ημερομηνία εγγραφής του φοιτητή στο σύλλογο. Κάθε σύλλογος έχει τουλάχιστον έναν φοιτητή ως μέλος.</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565763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88</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214881" y="3473301"/>
            <a:ext cx="4661920" cy="1754326"/>
          </a:xfrm>
          <a:prstGeom prst="rect">
            <a:avLst/>
          </a:prstGeom>
          <a:noFill/>
        </p:spPr>
        <p:txBody>
          <a:bodyPr wrap="square" rtlCol="0">
            <a:spAutoFit/>
          </a:bodyPr>
          <a:lstStyle/>
          <a:p>
            <a:r>
              <a:rPr lang="el-GR" dirty="0"/>
              <a:t>Για τη συσχέτιση ΑΝΗΚΕΙ</a:t>
            </a:r>
            <a:r>
              <a:rPr lang="en-US" dirty="0"/>
              <a:t> </a:t>
            </a:r>
            <a:r>
              <a:rPr lang="el-GR" dirty="0"/>
              <a:t>ισχύει ότι:</a:t>
            </a:r>
          </a:p>
          <a:p>
            <a:pPr marL="342900" indent="-342900">
              <a:buAutoNum type="arabicParenBoth"/>
            </a:pPr>
            <a:r>
              <a:rPr lang="el-GR" dirty="0"/>
              <a:t>Είναι 1-Ν από ΦΟΙΤΗΤΗΣ σε ΣΥΛΛΟΓΟΣ</a:t>
            </a:r>
          </a:p>
          <a:p>
            <a:pPr marL="342900" indent="-342900">
              <a:buAutoNum type="arabicParenBoth"/>
            </a:pPr>
            <a:r>
              <a:rPr lang="el-GR" dirty="0"/>
              <a:t>Είναι Ν-1 από ΦΟΙΤΗΤΗΣ σε ΣΥΛΛΟΓΟΣ</a:t>
            </a:r>
          </a:p>
          <a:p>
            <a:pPr marL="342900" indent="-342900">
              <a:buAutoNum type="arabicParenBoth"/>
            </a:pPr>
            <a:r>
              <a:rPr lang="el-GR" dirty="0"/>
              <a:t>Είναι Ν-Μ από ΦΟΙΤΗΤΗΣ σε ΣΥΛΛΟΓΟΣ</a:t>
            </a:r>
          </a:p>
          <a:p>
            <a:pPr marL="342900" indent="-342900">
              <a:buAutoNum type="arabicParenBoth"/>
            </a:pPr>
            <a:r>
              <a:rPr lang="el-GR" dirty="0"/>
              <a:t>Η συμμετοχή του ΦΟΙΤΗΤΗΣ είναι ολική</a:t>
            </a:r>
          </a:p>
          <a:p>
            <a:pPr marL="342900" indent="-342900">
              <a:buAutoNum type="arabicParenBoth"/>
            </a:pPr>
            <a:r>
              <a:rPr lang="el-GR" dirty="0"/>
              <a:t>Η συμμετοχή του ΣΥΛΛΟΓΟΣ είναι ολική</a:t>
            </a:r>
          </a:p>
        </p:txBody>
      </p:sp>
      <p:sp>
        <p:nvSpPr>
          <p:cNvPr id="3" name="TextBox 2">
            <a:extLst>
              <a:ext uri="{FF2B5EF4-FFF2-40B4-BE49-F238E27FC236}">
                <a16:creationId xmlns:a16="http://schemas.microsoft.com/office/drawing/2014/main" id="{F5145AAB-68A0-4474-A171-1A726B8944A5}"/>
              </a:ext>
            </a:extLst>
          </p:cNvPr>
          <p:cNvSpPr txBox="1"/>
          <p:nvPr/>
        </p:nvSpPr>
        <p:spPr>
          <a:xfrm>
            <a:off x="4691270" y="3650974"/>
            <a:ext cx="3778610" cy="1754326"/>
          </a:xfrm>
          <a:prstGeom prst="rect">
            <a:avLst/>
          </a:prstGeom>
          <a:noFill/>
        </p:spPr>
        <p:txBody>
          <a:bodyPr wrap="square" rtlCol="0">
            <a:spAutoFit/>
          </a:bodyPr>
          <a:lstStyle/>
          <a:p>
            <a:r>
              <a:rPr lang="el-GR" dirty="0"/>
              <a:t>Α. Ισχύουν μόνο τα (2), (4) και (5)</a:t>
            </a:r>
          </a:p>
          <a:p>
            <a:r>
              <a:rPr lang="el-GR" dirty="0"/>
              <a:t>Β. Ισχύουν μόνο τα (2) και (5)</a:t>
            </a:r>
          </a:p>
          <a:p>
            <a:r>
              <a:rPr lang="en-US" dirty="0"/>
              <a:t>C. </a:t>
            </a:r>
            <a:r>
              <a:rPr lang="el-GR" dirty="0"/>
              <a:t>Ισχύουν μόνο τα (3) και (5)</a:t>
            </a:r>
          </a:p>
          <a:p>
            <a:r>
              <a:rPr lang="en-US" dirty="0"/>
              <a:t>D. </a:t>
            </a:r>
            <a:r>
              <a:rPr lang="el-GR" dirty="0"/>
              <a:t>Ισχύουν μόνο το (3), (4) και (5)</a:t>
            </a:r>
            <a:endParaRPr lang="en-US" dirty="0"/>
          </a:p>
          <a:p>
            <a:r>
              <a:rPr lang="en-US" dirty="0"/>
              <a:t>E. </a:t>
            </a:r>
            <a:r>
              <a:rPr lang="el-GR" dirty="0"/>
              <a:t>Ισχύουν μόνο το (1) και (5)</a:t>
            </a:r>
          </a:p>
          <a:p>
            <a:endParaRPr lang="en-US" dirty="0"/>
          </a:p>
        </p:txBody>
      </p:sp>
    </p:spTree>
    <p:extLst>
      <p:ext uri="{BB962C8B-B14F-4D97-AF65-F5344CB8AC3E}">
        <p14:creationId xmlns:p14="http://schemas.microsoft.com/office/powerpoint/2010/main" val="609488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89</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solidFill>
                  <a:schemeClr val="accent6">
                    <a:lumMod val="75000"/>
                  </a:schemeClr>
                </a:solidFill>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a:t>
            </a:r>
            <a:r>
              <a:rPr lang="el-GR" sz="1600" dirty="0">
                <a:solidFill>
                  <a:schemeClr val="accent6">
                    <a:lumMod val="75000"/>
                  </a:schemeClr>
                </a:solidFill>
                <a:latin typeface="Calibri" pitchFamily="34" charset="0"/>
                <a:ea typeface="Calibri" pitchFamily="34" charset="0"/>
                <a:cs typeface="Calibri" pitchFamily="34" charset="0"/>
              </a:rPr>
              <a:t>είτε </a:t>
            </a:r>
            <a:r>
              <a:rPr lang="el-GR" sz="1600" i="1" dirty="0">
                <a:solidFill>
                  <a:schemeClr val="accent6">
                    <a:lumMod val="75000"/>
                  </a:schemeClr>
                </a:solidFill>
                <a:latin typeface="Calibri" pitchFamily="34" charset="0"/>
                <a:ea typeface="Calibri" pitchFamily="34" charset="0"/>
                <a:cs typeface="Calibri" pitchFamily="34" charset="0"/>
              </a:rPr>
              <a:t>μερικής</a:t>
            </a:r>
            <a:r>
              <a:rPr lang="el-GR" sz="1600" dirty="0">
                <a:solidFill>
                  <a:schemeClr val="accent6">
                    <a:lumMod val="75000"/>
                  </a:schemeClr>
                </a:solidFill>
                <a:latin typeface="Calibri" pitchFamily="34" charset="0"/>
                <a:ea typeface="Calibri" pitchFamily="34" charset="0"/>
                <a:cs typeface="Calibri" pitchFamily="34" charset="0"/>
              </a:rPr>
              <a:t> είτε </a:t>
            </a:r>
            <a:r>
              <a:rPr lang="el-GR" sz="1600" i="1" dirty="0">
                <a:solidFill>
                  <a:schemeClr val="accent6">
                    <a:lumMod val="75000"/>
                  </a:schemeClr>
                </a:solidFill>
                <a:latin typeface="Calibri" pitchFamily="34" charset="0"/>
                <a:ea typeface="Calibri" pitchFamily="34" charset="0"/>
                <a:cs typeface="Calibri" pitchFamily="34" charset="0"/>
              </a:rPr>
              <a:t>πλήρους</a:t>
            </a:r>
            <a:r>
              <a:rPr lang="el-GR" sz="1600" dirty="0">
                <a:solidFill>
                  <a:schemeClr val="accent6">
                    <a:lumMod val="75000"/>
                  </a:schemeClr>
                </a:solidFill>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1007165" y="3559996"/>
            <a:ext cx="6964017" cy="1477328"/>
          </a:xfrm>
          <a:prstGeom prst="rect">
            <a:avLst/>
          </a:prstGeom>
          <a:noFill/>
        </p:spPr>
        <p:txBody>
          <a:bodyPr wrap="square" rtlCol="0">
            <a:spAutoFit/>
          </a:bodyPr>
          <a:lstStyle/>
          <a:p>
            <a:r>
              <a:rPr lang="el-GR" dirty="0"/>
              <a:t>Το γνώρισμα Ημερομηνία-Εγγραφής μπορεί να </a:t>
            </a:r>
            <a:r>
              <a:rPr lang="el-GR" dirty="0" err="1"/>
              <a:t>μοντελοποιηθεί</a:t>
            </a:r>
            <a:r>
              <a:rPr lang="el-GR" dirty="0"/>
              <a:t>   </a:t>
            </a:r>
          </a:p>
          <a:p>
            <a:r>
              <a:rPr lang="el-GR" dirty="0"/>
              <a:t>Α. Μόνο ως γνώρισμα της συσχέτισης ΑΝΗΚΕΙ</a:t>
            </a:r>
          </a:p>
          <a:p>
            <a:r>
              <a:rPr lang="el-GR" dirty="0"/>
              <a:t>Β. Ως γνώρισμα της συσχέτισης ΑΝΗΚΕΙ ή ως γνώρισμα του ΦΟΙΤΗΤΗΣ</a:t>
            </a:r>
          </a:p>
          <a:p>
            <a:r>
              <a:rPr lang="en-US" dirty="0"/>
              <a:t>C. </a:t>
            </a:r>
            <a:r>
              <a:rPr lang="el-GR" dirty="0"/>
              <a:t>Ως γνώρισμα της συσχέτισης ΑΝΗΚΕΙ ή ως γνώρισμα του ΣΥΛΛΟΓΟΣ</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dirty="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(α) Δεδομένα (οντότητες και συσχετίσεις) που θα αποθηκευτούν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(β) Τι είδους πληροφορία για αυτά θα αποθηκεύσουμε</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(γ) Περιορισμοί 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bg2"/>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90</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solidFill>
                  <a:schemeClr val="accent6">
                    <a:lumMod val="75000"/>
                  </a:schemeClr>
                </a:solidFill>
                <a:latin typeface="Calibri" pitchFamily="34" charset="0"/>
                <a:ea typeface="Calibri" pitchFamily="34" charset="0"/>
                <a:cs typeface="Calibri" pitchFamily="34" charset="0"/>
              </a:rPr>
              <a:t>Ένας καθηγητής μπορεί να είναι σύμβουλος κάποιων συλλόγων.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solidFill>
                  <a:schemeClr val="accent6">
                    <a:lumMod val="75000"/>
                  </a:schemeClr>
                </a:solidFill>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35461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91</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855648"/>
            <a:ext cx="8255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μπορεί να είναι σύμβουλος κάποιων συλλόγων.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a:p>
            <a:pPr marL="285750" indent="-285750" algn="just" eaLnBrk="0" fontAlgn="base" hangingPunct="0">
              <a:spcAft>
                <a:spcPct val="0"/>
              </a:spcAft>
              <a:buFont typeface="Wingdings" pitchFamily="2" charset="2"/>
              <a:buChar char="§"/>
            </a:pPr>
            <a:r>
              <a:rPr lang="el-GR" sz="1600" dirty="0">
                <a:solidFill>
                  <a:schemeClr val="accent6">
                    <a:lumMod val="75000"/>
                  </a:schemeClr>
                </a:solidFill>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6257035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92</a:t>
            </a:fld>
            <a:endParaRPr lang="el-GR" altLang="en-US"/>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a:t> Πρέπει 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a:t> Αποφυγή πλεονασμού (αποθηκευτικός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a:t> Απλότητα</a:t>
            </a:r>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a:solidFill>
                  <a:schemeClr val="accent6">
                    <a:lumMod val="75000"/>
                  </a:schemeClr>
                </a:solidFill>
              </a:rPr>
              <a:t>Πότε ένα σχήμα είναι «καλό»;</a:t>
            </a:r>
          </a:p>
        </p:txBody>
      </p:sp>
      <p:sp>
        <p:nvSpPr>
          <p:cNvPr id="10" name="Title 9"/>
          <p:cNvSpPr>
            <a:spLocks noGrp="1"/>
          </p:cNvSpPr>
          <p:nvPr>
            <p:ph type="title"/>
          </p:nvPr>
        </p:nvSpPr>
        <p:spPr/>
        <p:txBody>
          <a:bodyPr/>
          <a:lstStyle/>
          <a:p>
            <a:r>
              <a:rPr lang="el-GR" dirty="0">
                <a:solidFill>
                  <a:schemeClr val="accent6">
                    <a:lumMod val="75000"/>
                  </a:schemeClr>
                </a:solidFill>
              </a:rPr>
              <a:t>Κριτήρια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a:solidFill>
                  <a:schemeClr val="accent1">
                    <a:lumMod val="75000"/>
                  </a:schemeClr>
                </a:solidFill>
              </a:rPr>
              <a:t>Αρκετές διαφορές στα διαγράμματα Ο/Σ</a:t>
            </a:r>
            <a:br>
              <a:rPr lang="el-GR" dirty="0">
                <a:solidFill>
                  <a:schemeClr val="accent1">
                    <a:lumMod val="75000"/>
                  </a:schemeClr>
                </a:solidFill>
              </a:rPr>
            </a:br>
            <a:r>
              <a:rPr lang="el-GR" dirty="0">
                <a:solidFill>
                  <a:schemeClr val="accent1">
                    <a:lumMod val="75000"/>
                  </a:schemeClr>
                </a:solidFill>
              </a:rPr>
              <a:t>	στο συμβολισμό (είδαμε για τις συμμετοχές),</a:t>
            </a:r>
          </a:p>
          <a:p>
            <a:r>
              <a:rPr lang="el-GR" dirty="0">
                <a:solidFill>
                  <a:schemeClr val="accent1">
                    <a:lumMod val="75000"/>
                  </a:schemeClr>
                </a:solidFill>
              </a:rPr>
              <a:t>	αλλά και στη σημασιολογία</a:t>
            </a:r>
          </a:p>
          <a:p>
            <a:r>
              <a:rPr lang="el-GR" dirty="0">
                <a:solidFill>
                  <a:schemeClr val="accent1">
                    <a:lumMod val="75000"/>
                  </a:schemeClr>
                </a:solidFill>
              </a:rPr>
              <a:t>Θα ακολουθήσουμε το συμβολισμό/σημασιολογία που ορίσαμε στο μάθημα</a:t>
            </a:r>
          </a:p>
        </p:txBody>
      </p:sp>
    </p:spTree>
    <p:extLst>
      <p:ext uri="{BB962C8B-B14F-4D97-AF65-F5344CB8AC3E}">
        <p14:creationId xmlns:p14="http://schemas.microsoft.com/office/powerpoint/2010/main" val="793605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93</a:t>
            </a:fld>
            <a:endParaRPr lang="el-GR" altLang="en-US"/>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στοιχείου, συχνά ερωτήματα</a:t>
            </a: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4. Γνωρίσματα 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a:solidFill>
                  <a:schemeClr val="accent6">
                    <a:lumMod val="75000"/>
                  </a:schemeClr>
                </a:solidFill>
              </a:rPr>
              <a:t>Κριτήρια Σχεδιασμού</a:t>
            </a: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6. Χρήση ιεραρχίας;</a:t>
            </a:r>
          </a:p>
        </p:txBody>
      </p:sp>
    </p:spTree>
    <p:extLst>
      <p:ext uri="{BB962C8B-B14F-4D97-AF65-F5344CB8AC3E}">
        <p14:creationId xmlns:p14="http://schemas.microsoft.com/office/powerpoint/2010/main" val="41030587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94</a:t>
            </a:fld>
            <a:endParaRPr lang="el-GR" altLang="en-US"/>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latin typeface="Calibri" pitchFamily="34" charset="0"/>
                <a:ea typeface="Calibri" pitchFamily="34" charset="0"/>
                <a:cs typeface="Calibri" pitchFamily="34" charset="0"/>
              </a:rPr>
              <a:t> [Chen, ACM TODS 1(1), Jan 1976]</a:t>
            </a:r>
            <a:endParaRPr lang="el-GR" sz="2400" dirty="0">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a:solidFill>
                  <a:schemeClr val="accent6">
                    <a:lumMod val="75000"/>
                  </a:schemeClr>
                </a:solidFill>
              </a:rPr>
              <a:t>Ιστορία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95</a:t>
            </a:fld>
            <a:endParaRPr lang="el-GR" altLang="en-US"/>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96</a:t>
            </a:fld>
            <a:endParaRPr lang="el-GR" altLang="en-US"/>
          </a:p>
        </p:txBody>
      </p:sp>
      <p:sp>
        <p:nvSpPr>
          <p:cNvPr id="38917" name="Text Box 2"/>
          <p:cNvSpPr txBox="1">
            <a:spLocks noChangeArrowheads="1"/>
          </p:cNvSpPr>
          <p:nvPr/>
        </p:nvSpPr>
        <p:spPr bwMode="auto">
          <a:xfrm>
            <a:off x="1258888" y="2205038"/>
            <a:ext cx="6119812" cy="707886"/>
          </a:xfrm>
          <a:prstGeom prst="rect">
            <a:avLst/>
          </a:prstGeom>
          <a:noFill/>
          <a:ln w="9525">
            <a:noFill/>
            <a:miter lim="800000"/>
            <a:headEnd/>
            <a:tailEnd/>
          </a:ln>
        </p:spPr>
        <p:txBody>
          <a:bodyPr>
            <a:spAutoFit/>
          </a:bodyPr>
          <a:lstStyle/>
          <a:p>
            <a:pPr algn="r">
              <a:spcBef>
                <a:spcPct val="50000"/>
              </a:spcBef>
            </a:pPr>
            <a:r>
              <a:rPr lang="el-GR" sz="4000">
                <a:solidFill>
                  <a:schemeClr val="accent3">
                    <a:lumMod val="75000"/>
                  </a:schemeClr>
                </a:solidFill>
              </a:rPr>
              <a:t>Ασκήσεις</a:t>
            </a:r>
            <a:endParaRPr lang="el-GR" sz="4000" dirty="0">
              <a:solidFill>
                <a:schemeClr val="accent3">
                  <a:lumMod val="75000"/>
                </a:schemeClr>
              </a:solidFill>
            </a:endParaRP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extLst>
      <p:ext uri="{BB962C8B-B14F-4D97-AF65-F5344CB8AC3E}">
        <p14:creationId xmlns:p14="http://schemas.microsoft.com/office/powerpoint/2010/main" val="2589332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97</a:t>
            </a:fld>
            <a:endParaRPr lang="el-GR" altLang="en-US" dirty="0"/>
          </a:p>
        </p:txBody>
      </p:sp>
      <p:sp>
        <p:nvSpPr>
          <p:cNvPr id="8" name="Title 7"/>
          <p:cNvSpPr>
            <a:spLocks noGrp="1"/>
          </p:cNvSpPr>
          <p:nvPr>
            <p:ph type="title"/>
          </p:nvPr>
        </p:nvSpPr>
        <p:spPr>
          <a:xfrm>
            <a:off x="383442" y="0"/>
            <a:ext cx="8229600" cy="1143000"/>
          </a:xfrm>
        </p:spPr>
        <p:txBody>
          <a:bodyPr/>
          <a:lstStyle/>
          <a:p>
            <a:r>
              <a:rPr lang="el-GR" dirty="0">
                <a:solidFill>
                  <a:schemeClr val="accent6">
                    <a:lumMod val="75000"/>
                  </a:schemeClr>
                </a:solidFill>
              </a:rPr>
              <a:t>Άσκηση</a:t>
            </a:r>
            <a:endParaRPr lang="el-GR" sz="2400" dirty="0">
              <a:solidFill>
                <a:schemeClr val="accent6">
                  <a:lumMod val="75000"/>
                </a:schemeClr>
              </a:solidFill>
            </a:endParaRPr>
          </a:p>
        </p:txBody>
      </p:sp>
      <p:sp>
        <p:nvSpPr>
          <p:cNvPr id="265217" name="Rectangle 1"/>
          <p:cNvSpPr>
            <a:spLocks noChangeArrowheads="1"/>
          </p:cNvSpPr>
          <p:nvPr/>
        </p:nvSpPr>
        <p:spPr bwMode="auto">
          <a:xfrm>
            <a:off x="248138" y="1249369"/>
            <a:ext cx="85002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t>Θέλουμε να κατασκευάσουμε μια βάση δεδομένων η οποία θα διατηρεί πληροφορίες για </a:t>
            </a:r>
            <a:r>
              <a:rPr lang="el-GR" i="1" dirty="0"/>
              <a:t>πτήσεις αεροπορικών εταιριών</a:t>
            </a:r>
            <a:r>
              <a:rPr lang="el-GR" dirty="0"/>
              <a:t>. </a:t>
            </a:r>
          </a:p>
          <a:p>
            <a:endParaRPr lang="el-GR" dirty="0"/>
          </a:p>
          <a:p>
            <a:pPr marL="285750" lvl="0" indent="-285750">
              <a:buFont typeface="Wingdings" panose="05000000000000000000" pitchFamily="2" charset="2"/>
              <a:buChar char="§"/>
            </a:pPr>
            <a:r>
              <a:rPr lang="el-GR" dirty="0"/>
              <a:t>Για κάθε </a:t>
            </a:r>
            <a:r>
              <a:rPr lang="el-GR" i="1" dirty="0"/>
              <a:t>αεροπορική εταιρία </a:t>
            </a:r>
            <a:r>
              <a:rPr lang="el-GR" dirty="0"/>
              <a:t>έχουμε έναν μοναδικό κωδικό, ένα όνομα, μια διεύθυνση και ένα ή περισσότερα τηλέφωνα επικοινωνίας. </a:t>
            </a:r>
          </a:p>
          <a:p>
            <a:pPr marL="285750" lvl="0" indent="-285750">
              <a:buFont typeface="Wingdings" panose="05000000000000000000" pitchFamily="2" charset="2"/>
              <a:buChar char="§"/>
            </a:pPr>
            <a:r>
              <a:rPr lang="el-GR" dirty="0"/>
              <a:t>Για κάθε </a:t>
            </a:r>
            <a:r>
              <a:rPr lang="el-GR" i="1" dirty="0"/>
              <a:t>πτήση </a:t>
            </a:r>
            <a:r>
              <a:rPr lang="el-GR" dirty="0"/>
              <a:t>έχουμε ένα μοναδικό κωδικό πτήσης, μια προγραμματισμένη ώρα αναχώρησης, μια προγραμματισμένη ώρα άφιξης, τον κωδικό του αεροδρομίου αναχώρησης, τον κωδικό του αεροδρομίου προορισμού και τον κωδικό της αεροπορικής εταιρίας που την πραγματοποιεί.</a:t>
            </a:r>
          </a:p>
          <a:p>
            <a:pPr marL="285750" lvl="0" indent="-285750">
              <a:buFont typeface="Wingdings" panose="05000000000000000000" pitchFamily="2" charset="2"/>
              <a:buChar char="§"/>
            </a:pPr>
            <a:r>
              <a:rPr lang="el-GR" dirty="0"/>
              <a:t>Κρατάμε επίσης </a:t>
            </a:r>
            <a:r>
              <a:rPr lang="el-GR" i="1" dirty="0"/>
              <a:t>ιστορικό</a:t>
            </a:r>
            <a:r>
              <a:rPr lang="el-GR" dirty="0"/>
              <a:t> για τις πτήσεις. Συγκεκριμένα, για κάθε ημερομηνία που πραγματοποιήθηκε μια πτήση  έχουμε την πραγματική ώρα αναχώρησης και την πραγματική ώρα άφιξης.</a:t>
            </a:r>
          </a:p>
          <a:p>
            <a:endParaRPr lang="el-GR" dirty="0"/>
          </a:p>
          <a:p>
            <a:r>
              <a:rPr lang="el-GR" dirty="0"/>
              <a:t>Σχεδιάστε ένα κατάλληλο μοντέλο οντοτήτων/συσχετίσεων.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9-2020</a:t>
            </a:r>
          </a:p>
        </p:txBody>
      </p:sp>
    </p:spTree>
    <p:extLst>
      <p:ext uri="{BB962C8B-B14F-4D97-AF65-F5344CB8AC3E}">
        <p14:creationId xmlns:p14="http://schemas.microsoft.com/office/powerpoint/2010/main" val="80634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98</a:t>
            </a:fld>
            <a:endParaRPr lang="el-GR" altLang="en-US" dirty="0"/>
          </a:p>
        </p:txBody>
      </p:sp>
      <p:sp>
        <p:nvSpPr>
          <p:cNvPr id="48134" name="TextBox 6"/>
          <p:cNvSpPr txBox="1">
            <a:spLocks noChangeArrowheads="1"/>
          </p:cNvSpPr>
          <p:nvPr/>
        </p:nvSpPr>
        <p:spPr bwMode="auto">
          <a:xfrm>
            <a:off x="266700" y="1088321"/>
            <a:ext cx="8610600" cy="5201424"/>
          </a:xfrm>
          <a:prstGeom prst="rect">
            <a:avLst/>
          </a:prstGeom>
          <a:noFill/>
          <a:ln w="9525">
            <a:noFill/>
            <a:miter lim="800000"/>
            <a:headEnd/>
            <a:tailEnd/>
          </a:ln>
        </p:spPr>
        <p:txBody>
          <a:bodyPr wrap="square">
            <a:spAutoFit/>
          </a:bodyPr>
          <a:lstStyle/>
          <a:p>
            <a:pPr algn="just"/>
            <a:r>
              <a:rPr lang="el-GR" dirty="0">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latin typeface="Calibri" pitchFamily="34" charset="0"/>
                <a:ea typeface="Calibri" pitchFamily="34" charset="0"/>
                <a:cs typeface="Calibri" pitchFamily="34" charset="0"/>
              </a:rPr>
              <a:t>προτιμήσεις φοιτητών σε φαγητά που σερβίρουν εστιατόρια</a:t>
            </a:r>
            <a:r>
              <a:rPr lang="el-GR" dirty="0">
                <a:latin typeface="Calibri" pitchFamily="34" charset="0"/>
                <a:ea typeface="Calibri" pitchFamily="34" charset="0"/>
                <a:cs typeface="Calibri" pitchFamily="34" charset="0"/>
              </a:rPr>
              <a:t>.</a:t>
            </a: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 </a:t>
            </a:r>
            <a:endParaRPr lang="el-GR" sz="1600" i="1" dirty="0">
              <a:latin typeface="Calibri" pitchFamily="34" charset="0"/>
              <a:ea typeface="Calibri" pitchFamily="34" charset="0"/>
              <a:cs typeface="Calibri" pitchFamily="34" charset="0"/>
            </a:endParaRPr>
          </a:p>
          <a:p>
            <a:pPr algn="just"/>
            <a:endParaRPr lang="el-GR" sz="800"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latin typeface="Calibri" pitchFamily="34" charset="0"/>
                <a:ea typeface="Calibri" pitchFamily="34" charset="0"/>
                <a:cs typeface="Calibri" pitchFamily="34" charset="0"/>
              </a:rPr>
              <a:t> έχει ένα όνομα (που είναι μοναδικό) και μια διεύθυνση. </a:t>
            </a:r>
          </a:p>
          <a:p>
            <a:pPr algn="just">
              <a:buFont typeface="Wingdings" pitchFamily="2" charset="2"/>
              <a:buChar char="§"/>
            </a:pPr>
            <a:r>
              <a:rPr lang="el-GR" dirty="0">
                <a:latin typeface="Calibri" pitchFamily="34" charset="0"/>
                <a:ea typeface="Calibri" pitchFamily="34" charset="0"/>
                <a:cs typeface="Calibri" pitchFamily="34" charset="0"/>
              </a:rPr>
              <a:t> Ένα εστιατόριο </a:t>
            </a:r>
            <a:r>
              <a:rPr lang="el-GR" dirty="0">
                <a:solidFill>
                  <a:schemeClr val="accent6">
                    <a:lumMod val="75000"/>
                  </a:schemeClr>
                </a:solidFill>
                <a:latin typeface="Calibri" pitchFamily="34" charset="0"/>
                <a:ea typeface="Calibri" pitchFamily="34" charset="0"/>
                <a:cs typeface="Calibri" pitchFamily="34" charset="0"/>
              </a:rPr>
              <a:t>σερβίρει</a:t>
            </a:r>
            <a:r>
              <a:rPr lang="el-GR" dirty="0">
                <a:latin typeface="Calibri" pitchFamily="34" charset="0"/>
                <a:ea typeface="Calibri" pitchFamily="34" charset="0"/>
                <a:cs typeface="Calibri" pitchFamily="34" charset="0"/>
              </a:rPr>
              <a:t> φαγητά.</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a:t>
            </a:r>
            <a:r>
              <a:rPr lang="el-GR" dirty="0">
                <a:latin typeface="Calibri" pitchFamily="34" charset="0"/>
                <a:ea typeface="Calibri" pitchFamily="34" charset="0"/>
                <a:cs typeface="Calibri" pitchFamily="34" charset="0"/>
              </a:rPr>
              <a:t> έχει ένα όνομα (</a:t>
            </a:r>
            <a:r>
              <a:rPr lang="el-GR" dirty="0" err="1">
                <a:latin typeface="Calibri" pitchFamily="34" charset="0"/>
                <a:ea typeface="Calibri" pitchFamily="34" charset="0"/>
                <a:cs typeface="Calibri" pitchFamily="34" charset="0"/>
              </a:rPr>
              <a:t>π.χ</a:t>
            </a:r>
            <a:r>
              <a:rPr lang="el-GR" dirty="0">
                <a:latin typeface="Calibri" pitchFamily="34" charset="0"/>
                <a:ea typeface="Calibri" pitchFamily="34" charset="0"/>
                <a:cs typeface="Calibri" pitchFamily="34" charset="0"/>
              </a:rPr>
              <a:t>, παστίτσιο, καρμπονάρα) και μια τιμή. Το όνομα του φαγητού είναι μοναδικό σε κάθε εστιατόριο. </a:t>
            </a:r>
            <a:r>
              <a:rPr lang="el-GR" i="1" dirty="0">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a:latin typeface="Calibri" pitchFamily="34" charset="0"/>
                <a:ea typeface="Calibri" pitchFamily="34" charset="0"/>
                <a:cs typeface="Calibri" pitchFamily="34" charset="0"/>
              </a:rPr>
              <a:t> Η </a:t>
            </a:r>
            <a:r>
              <a:rPr lang="el-GR"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ενός φαγητού μπορεί να είναι διαφορετική σε διαφορετικά εστιατόριο. </a:t>
            </a:r>
            <a:endParaRPr lang="el-GR" i="1" dirty="0">
              <a:latin typeface="Calibri" pitchFamily="34" charset="0"/>
              <a:ea typeface="Calibri" pitchFamily="34" charset="0"/>
              <a:cs typeface="Calibri" pitchFamily="34" charset="0"/>
            </a:endParaRPr>
          </a:p>
          <a:p>
            <a:pPr algn="just">
              <a:buFont typeface="Wingdings" pitchFamily="2" charset="2"/>
              <a:buChar char="§"/>
            </a:pP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Σε ένα φοιτητή </a:t>
            </a:r>
            <a:r>
              <a:rPr lang="el-GR" dirty="0">
                <a:solidFill>
                  <a:schemeClr val="accent6">
                    <a:lumMod val="75000"/>
                  </a:schemeClr>
                </a:solidFill>
                <a:latin typeface="Calibri" pitchFamily="34" charset="0"/>
                <a:ea typeface="Calibri" pitchFamily="34" charset="0"/>
                <a:cs typeface="Calibri" pitchFamily="34" charset="0"/>
              </a:rPr>
              <a:t>αρέσει</a:t>
            </a:r>
            <a:r>
              <a:rPr lang="el-GR" dirty="0">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αρέσει η «καρμπονάρα» που σερβίρει το εστιατόριο «</a:t>
            </a:r>
            <a:r>
              <a:rPr lang="en-US" dirty="0">
                <a:latin typeface="Calibri" pitchFamily="34" charset="0"/>
                <a:ea typeface="Calibri" pitchFamily="34" charset="0"/>
                <a:cs typeface="Calibri" pitchFamily="34" charset="0"/>
              </a:rPr>
              <a:t>La </a:t>
            </a:r>
            <a:r>
              <a:rPr lang="en-US" dirty="0" err="1">
                <a:latin typeface="Calibri" pitchFamily="34" charset="0"/>
                <a:ea typeface="Calibri" pitchFamily="34" charset="0"/>
                <a:cs typeface="Calibri" pitchFamily="34" charset="0"/>
              </a:rPr>
              <a:t>Trattoria</a:t>
            </a:r>
            <a:r>
              <a:rPr lang="el-GR" dirty="0">
                <a:latin typeface="Calibri" pitchFamily="34" charset="0"/>
                <a:ea typeface="Calibri" pitchFamily="34" charset="0"/>
                <a:cs typeface="Calibri" pitchFamily="34" charset="0"/>
              </a:rPr>
              <a:t>» (αλλά πιθανών όχι η «καρμπονάρα» που σερβίρει το εστιατόριο «</a:t>
            </a:r>
            <a:r>
              <a:rPr lang="en-US" dirty="0">
                <a:latin typeface="Calibri" pitchFamily="34" charset="0"/>
                <a:ea typeface="Calibri" pitchFamily="34" charset="0"/>
                <a:cs typeface="Calibri" pitchFamily="34" charset="0"/>
              </a:rPr>
              <a:t>Il </a:t>
            </a:r>
            <a:r>
              <a:rPr lang="en-US" dirty="0" err="1">
                <a:latin typeface="Calibri" pitchFamily="34" charset="0"/>
                <a:ea typeface="Calibri" pitchFamily="34" charset="0"/>
                <a:cs typeface="Calibri" pitchFamily="34" charset="0"/>
              </a:rPr>
              <a:t>Forno</a:t>
            </a:r>
            <a:r>
              <a:rPr lang="el-GR" dirty="0">
                <a:latin typeface="Calibri" pitchFamily="34" charset="0"/>
                <a:ea typeface="Calibri" pitchFamily="34" charset="0"/>
                <a:cs typeface="Calibri" pitchFamily="34" charset="0"/>
              </a:rPr>
              <a:t>»), ενώ στη φοιτήτρια Μαρία αρέσει ο «μουσακάς» που σερβίρει  το εστιατόριο «Θωμάς».</a:t>
            </a:r>
          </a:p>
          <a:p>
            <a:pPr algn="just">
              <a:buFont typeface="Wingdings" pitchFamily="2" charset="2"/>
              <a:buChar char="§"/>
            </a:pPr>
            <a:r>
              <a:rPr lang="el-GR" dirty="0">
                <a:latin typeface="Calibri" pitchFamily="34" charset="0"/>
                <a:ea typeface="Calibri" pitchFamily="34" charset="0"/>
                <a:cs typeface="Calibri" pitchFamily="34" charset="0"/>
              </a:rPr>
              <a:t> Κάθε 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κανέναν φοιτητή.</a:t>
            </a:r>
          </a:p>
        </p:txBody>
      </p:sp>
      <p:sp>
        <p:nvSpPr>
          <p:cNvPr id="2" name="Title 1"/>
          <p:cNvSpPr>
            <a:spLocks noGrp="1"/>
          </p:cNvSpPr>
          <p:nvPr>
            <p:ph type="title"/>
          </p:nvPr>
        </p:nvSpPr>
        <p:spPr>
          <a:xfrm>
            <a:off x="419100" y="121298"/>
            <a:ext cx="8229600" cy="900404"/>
          </a:xfrm>
        </p:spPr>
        <p:txBody>
          <a:bodyPr/>
          <a:lstStyle/>
          <a:p>
            <a:r>
              <a:rPr lang="el-GR" dirty="0">
                <a:solidFill>
                  <a:schemeClr val="accent6">
                    <a:lumMod val="75000"/>
                  </a:schemeClr>
                </a:solidFill>
              </a:rPr>
              <a:t>Άσκηση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99</a:t>
            </a:fld>
            <a:endParaRPr lang="el-GR" altLang="en-US" dirty="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5016758"/>
          </a:xfrm>
          <a:prstGeom prst="rect">
            <a:avLst/>
          </a:prstGeom>
          <a:noFill/>
          <a:ln w="9525">
            <a:noFill/>
            <a:miter lim="800000"/>
            <a:headEnd/>
            <a:tailEnd/>
          </a:ln>
        </p:spPr>
        <p:txBody>
          <a:bodyPr>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θέλουμε να διατηρούμε πληροφορία για επισκευές αυτοκινήτων: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latin typeface="Calibri" pitchFamily="34" charset="0"/>
                <a:ea typeface="Calibri" pitchFamily="34" charset="0"/>
                <a:cs typeface="Calibri" pitchFamily="34" charset="0"/>
              </a:rPr>
              <a:t> έχουμε το μοναδικό αριθμό πινακίδων του, τη μάρκα </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πχ </a:t>
            </a:r>
            <a:r>
              <a:rPr lang="en-US" sz="1600" dirty="0">
                <a:latin typeface="Calibri" pitchFamily="34" charset="0"/>
                <a:ea typeface="Calibri" pitchFamily="34" charset="0"/>
                <a:cs typeface="Calibri" pitchFamily="34" charset="0"/>
              </a:rPr>
              <a:t>FIAT, BMW)</a:t>
            </a:r>
            <a:r>
              <a:rPr lang="el-GR" sz="1600" dirty="0">
                <a:latin typeface="Calibri" pitchFamily="34" charset="0"/>
                <a:ea typeface="Calibri" pitchFamily="34" charset="0"/>
                <a:cs typeface="Calibri" pitchFamily="34" charset="0"/>
              </a:rPr>
              <a:t> και το μοντέλο του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a:t>
            </a:r>
            <a:r>
              <a:rPr lang="en-US" sz="1600" dirty="0" err="1">
                <a:latin typeface="Calibri" pitchFamily="34" charset="0"/>
                <a:ea typeface="Calibri" pitchFamily="34" charset="0"/>
                <a:cs typeface="Calibri" pitchFamily="34" charset="0"/>
              </a:rPr>
              <a:t>Punto</a:t>
            </a:r>
            <a:r>
              <a:rPr lang="en-US" sz="1600" dirty="0">
                <a:latin typeface="Calibri" pitchFamily="34" charset="0"/>
                <a:ea typeface="Calibri" pitchFamily="34" charset="0"/>
                <a:cs typeface="Calibri" pitchFamily="34" charset="0"/>
              </a:rPr>
              <a:t>, Polo)</a:t>
            </a:r>
            <a:r>
              <a:rPr lang="el-GR" sz="1600" dirty="0">
                <a:latin typeface="Calibri" pitchFamily="34" charset="0"/>
                <a:ea typeface="Calibri" pitchFamily="34" charset="0"/>
                <a:cs typeface="Calibri" pitchFamily="34" charset="0"/>
              </a:rPr>
              <a:t> καθώς και τον πελάτη που είναι ιδιοκτήτης του αυτοκινήτου.</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επισκευή</a:t>
            </a:r>
            <a:r>
              <a:rPr lang="el-GR" sz="1600" dirty="0">
                <a:latin typeface="Calibri" pitchFamily="34" charset="0"/>
                <a:ea typeface="Calibri" pitchFamily="34" charset="0"/>
                <a:cs typeface="Calibri" pitchFamily="34" charset="0"/>
              </a:rPr>
              <a:t>, διατηρούμε έναν μοναδικό αριθμό, μια περιγραφή της εργασίας που έγινε, την ημερομηνία, και το συνολικό κόστος της. </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Μια επισκευή περιλαμβάνει την αλλαγή μηδέν ή περισσοτέρων ειδών από </a:t>
            </a:r>
            <a:r>
              <a:rPr lang="el-GR" sz="1600" i="1" dirty="0">
                <a:solidFill>
                  <a:schemeClr val="accent6">
                    <a:lumMod val="75000"/>
                  </a:schemeClr>
                </a:solidFill>
                <a:latin typeface="Calibri" pitchFamily="34" charset="0"/>
                <a:ea typeface="Calibri" pitchFamily="34" charset="0"/>
                <a:cs typeface="Calibri" pitchFamily="34" charset="0"/>
              </a:rPr>
              <a:t>εξαρτήματα</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μπαταρία, τακάκια </a:t>
            </a:r>
            <a:r>
              <a:rPr lang="el-GR" sz="1600" dirty="0" err="1">
                <a:latin typeface="Calibri" pitchFamily="34" charset="0"/>
                <a:ea typeface="Calibri" pitchFamily="34" charset="0"/>
                <a:cs typeface="Calibri" pitchFamily="34" charset="0"/>
              </a:rPr>
              <a:t>κλπ</a:t>
            </a:r>
            <a:r>
              <a:rPr lang="el-GR" sz="1600" dirty="0">
                <a:latin typeface="Calibri" pitchFamily="34" charset="0"/>
                <a:ea typeface="Calibri" pitchFamily="34" charset="0"/>
                <a:cs typeface="Calibri" pitchFamily="34" charset="0"/>
              </a:rPr>
              <a:t>). Για κάθε εξάρτημα καταγράφουμε το μοναδικό όνομα του εξαρτήματος (π.χ.,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a:latin typeface="Calibri" pitchFamily="34" charset="0"/>
                <a:ea typeface="Calibri" pitchFamily="34" charset="0"/>
                <a:cs typeface="Calibri" pitchFamily="34" charset="0"/>
              </a:rPr>
              <a:t>και τον αριθμό του ίδιου είδους εξαρτήματος </a:t>
            </a:r>
            <a:r>
              <a:rPr lang="el-GR" sz="1600" dirty="0">
                <a:latin typeface="Calibri" pitchFamily="34" charset="0"/>
                <a:ea typeface="Calibri" pitchFamily="34" charset="0"/>
                <a:cs typeface="Calibri" pitchFamily="34" charset="0"/>
              </a:rPr>
              <a:t>που αλλάξαμε (πχ 1 μπαταρία, 2 τακάκια).</a:t>
            </a:r>
          </a:p>
          <a:p>
            <a:pPr algn="just">
              <a:buFont typeface="Wingdings" pitchFamily="2" charset="2"/>
              <a:buChar char="§"/>
            </a:pP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πελάτης είναι </a:t>
            </a:r>
            <a:r>
              <a:rPr lang="el-GR" sz="1600" i="1" dirty="0">
                <a:latin typeface="Calibri" pitchFamily="34" charset="0"/>
                <a:ea typeface="Calibri" pitchFamily="34" charset="0"/>
                <a:cs typeface="Calibri" pitchFamily="34" charset="0"/>
              </a:rPr>
              <a:t>ιδιοκτήτης</a:t>
            </a:r>
            <a:r>
              <a:rPr lang="el-GR" sz="1600" dirty="0">
                <a:latin typeface="Calibri" pitchFamily="34" charset="0"/>
                <a:ea typeface="Calibri" pitchFamily="34" charset="0"/>
                <a:cs typeface="Calibri" pitchFamily="34" charset="0"/>
              </a:rPr>
              <a:t> ενός ή περισσοτέρων αυτοκινήτων.</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αυτοκίνητο έχει ένα μοναδικό ιδιοκτήτη (αγνοούμε συν-ιδιοκτησίες αυτοκινήτων).</a:t>
            </a:r>
          </a:p>
          <a:p>
            <a:pPr algn="just"/>
            <a:endParaRPr lang="el-GR" sz="1600" dirty="0">
              <a:latin typeface="Calibri" pitchFamily="34" charset="0"/>
              <a:ea typeface="Calibri" pitchFamily="34" charset="0"/>
              <a:cs typeface="Calibri" pitchFamily="34" charset="0"/>
            </a:endParaRPr>
          </a:p>
          <a:p>
            <a:pPr algn="just"/>
            <a:r>
              <a:rPr lang="el-GR" sz="1600" i="1" dirty="0">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p>
        </p:txBody>
      </p:sp>
      <p:sp>
        <p:nvSpPr>
          <p:cNvPr id="8" name="Title 7"/>
          <p:cNvSpPr>
            <a:spLocks noGrp="1"/>
          </p:cNvSpPr>
          <p:nvPr>
            <p:ph type="title"/>
          </p:nvPr>
        </p:nvSpPr>
        <p:spPr>
          <a:xfrm>
            <a:off x="457200" y="151984"/>
            <a:ext cx="8229600" cy="1143000"/>
          </a:xfrm>
        </p:spPr>
        <p:txBody>
          <a:bodyPr>
            <a:normAutofit/>
          </a:bodyPr>
          <a:lstStyle/>
          <a:p>
            <a:r>
              <a:rPr lang="el-GR" dirty="0">
                <a:solidFill>
                  <a:schemeClr val="accent6">
                    <a:lumMod val="75000"/>
                  </a:schemeClr>
                </a:solidFill>
              </a:rPr>
              <a:t>Άσκηση </a:t>
            </a:r>
            <a:br>
              <a:rPr lang="el-GR" dirty="0">
                <a:solidFill>
                  <a:schemeClr val="accent6">
                    <a:lumMod val="75000"/>
                  </a:schemeClr>
                </a:solidFill>
              </a:rPr>
            </a:b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3802</TotalTime>
  <Words>8599</Words>
  <Application>Microsoft Office PowerPoint</Application>
  <PresentationFormat>On-screen Show (4:3)</PresentationFormat>
  <Paragraphs>1259</Paragraphs>
  <Slides>110</Slides>
  <Notes>101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8" baseType="lpstr">
      <vt:lpstr>Arial</vt:lpstr>
      <vt:lpstr>Calibri</vt:lpstr>
      <vt:lpstr>Comic Sans MS</vt:lpstr>
      <vt:lpstr>Courier New</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Η αρχιτεκτονική τριών επιπέδων</vt:lpstr>
      <vt:lpstr>Η αρχιτεκτονική τριών επιπέδων</vt:lpstr>
      <vt:lpstr>PowerPoint Presentation</vt:lpstr>
      <vt:lpstr>Σχήμα και Στιγμιότυπο </vt:lpstr>
      <vt:lpstr>Εννοιολογικός σχεδιασμός με το Μοντέλο Οντοτήτων/Συσχετίσεων</vt:lpstr>
      <vt:lpstr>PowerPoint Presentation</vt:lpstr>
      <vt:lpstr>PowerPoint Presentation</vt:lpstr>
      <vt:lpstr>PowerPoint Presentation</vt:lpstr>
      <vt:lpstr>PowerPoint Presentation</vt:lpstr>
      <vt:lpstr>Παράδειγμα</vt:lpstr>
      <vt:lpstr>Παράδειγμα</vt:lpstr>
      <vt:lpstr>PowerPoint Presentation</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PowerPoint Presentation</vt:lpstr>
      <vt:lpstr>Κλειδί (key)</vt:lpstr>
      <vt:lpstr>Παράδειγμα</vt:lpstr>
      <vt:lpstr>Κλειδί</vt:lpstr>
      <vt:lpstr>Κλειδί</vt:lpstr>
      <vt:lpstr>PowerPoint Presentation</vt:lpstr>
      <vt:lpstr>Συσχετίσεις </vt:lpstr>
      <vt:lpstr>Στιγμιότυπο συνόλου συσχετίσεων</vt:lpstr>
      <vt:lpstr>Συσχετίσεις</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PowerPoint Presentation</vt:lpstr>
      <vt:lpstr>Ολική Συμμετοχή</vt:lpstr>
      <vt:lpstr>Ολική Συμμετοχή</vt:lpstr>
      <vt:lpstr>PowerPoint Presentation</vt:lpstr>
      <vt:lpstr>Γνωρίσματα Συσχετίσεων</vt:lpstr>
      <vt:lpstr>Γνωρίσματα Συσχετίσεων</vt:lpstr>
      <vt:lpstr>Γνωρίσματα Συσχετίσεων</vt:lpstr>
      <vt:lpstr>PowerPoint Presentation</vt:lpstr>
      <vt:lpstr>PowerPoint Presentation</vt:lpstr>
      <vt:lpstr>PowerPoint Presentation</vt:lpstr>
      <vt:lpstr>PowerPoint Presentation</vt:lpstr>
      <vt:lpstr>PowerPoint Presentation</vt:lpstr>
      <vt:lpstr>Παράδειγμα</vt:lpstr>
      <vt:lpstr>PowerPoint Presentation</vt:lpstr>
      <vt:lpstr>Αναδρομικές Συσχετίσεις</vt:lpstr>
      <vt:lpstr>Αναδρομικές Συσχετίσεις: παράδειγμα</vt:lpstr>
      <vt:lpstr>Παράδειγμα (αναδρομική συσχέτιση)</vt:lpstr>
      <vt:lpstr>Ασθενείς Τύποι Οντοτήτων</vt:lpstr>
      <vt:lpstr>Ασθενείς Τύποι Οντοτήτων</vt:lpstr>
      <vt:lpstr>Ασθενείς Τύποι Οντοτήτων</vt:lpstr>
      <vt:lpstr>Ασθενείς Τύποι Οντοτήτων</vt:lpstr>
      <vt:lpstr>Άσκηση</vt:lpstr>
      <vt:lpstr>Παράδειγμα</vt:lpstr>
      <vt:lpstr>Παράδειγμα</vt:lpstr>
      <vt:lpstr>Παράδειγμα (ασθενείς οντότητες)</vt:lpstr>
      <vt:lpstr>PowerPoint Presentation</vt:lpstr>
      <vt:lpstr>Επεκταμένο Μοντέλο ΟΣ</vt:lpstr>
      <vt:lpstr>PowerPoint Presentation</vt:lpstr>
      <vt:lpstr>Ιεραρχία ISA</vt:lpstr>
      <vt:lpstr>Εξειδίκευση</vt:lpstr>
      <vt:lpstr>Συμμετοχή σε στιγμιότυπα</vt:lpstr>
      <vt:lpstr>Κληρονομικότητα</vt:lpstr>
      <vt:lpstr>Ιεραρχία ISA</vt:lpstr>
      <vt:lpstr>Εξειδίκευση</vt:lpstr>
      <vt:lpstr>Συμμετοχή σε στιγμιότυπα</vt:lpstr>
      <vt:lpstr>Συμμετοχή σε στιγμιότυπα</vt:lpstr>
      <vt:lpstr>Συμμετοχή σε στιγμιότυπα</vt:lpstr>
      <vt:lpstr>Εξειδίκευση</vt:lpstr>
      <vt:lpstr>Γενίκευση</vt:lpstr>
      <vt:lpstr>Παράδειγμα (ιεραρχίες)</vt:lpstr>
      <vt:lpstr>Παράδειγμα (ιεραρχίες)</vt:lpstr>
      <vt:lpstr>Παράδειγμα (ιεραρχίες)</vt:lpstr>
      <vt:lpstr>Παράδειγμα (ιεραρχίες)</vt:lpstr>
      <vt:lpstr>Παράδειγμα (ιεραρχίες)</vt:lpstr>
      <vt:lpstr>Κριτήρια</vt:lpstr>
      <vt:lpstr>Κριτήρια Σχεδιασμού</vt:lpstr>
      <vt:lpstr>Ιστορία</vt:lpstr>
      <vt:lpstr>PowerPoint Presentation</vt:lpstr>
      <vt:lpstr>PowerPoint Presentation</vt:lpstr>
      <vt:lpstr>Άσκηση</vt:lpstr>
      <vt:lpstr>Άσκηση (ασθενείς οντότητες)</vt:lpstr>
      <vt:lpstr>Άσκηση  </vt:lpstr>
      <vt:lpstr>Άσκηση (ιεραρχίες)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EVANGELIA PITOURA</cp:lastModifiedBy>
  <cp:revision>450</cp:revision>
  <dcterms:created xsi:type="dcterms:W3CDTF">2013-06-13T09:19:30Z</dcterms:created>
  <dcterms:modified xsi:type="dcterms:W3CDTF">2023-10-29T08:56:00Z</dcterms:modified>
</cp:coreProperties>
</file>