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07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1112" r:id="rId16"/>
    <p:sldId id="1113" r:id="rId17"/>
    <p:sldId id="1114" r:id="rId18"/>
    <p:sldId id="1115" r:id="rId19"/>
    <p:sldId id="978" r:id="rId20"/>
    <p:sldId id="1127" r:id="rId21"/>
    <p:sldId id="1126" r:id="rId22"/>
    <p:sldId id="1128" r:id="rId23"/>
    <p:sldId id="980" r:id="rId24"/>
    <p:sldId id="981" r:id="rId25"/>
    <p:sldId id="982" r:id="rId26"/>
    <p:sldId id="983" r:id="rId27"/>
    <p:sldId id="984" r:id="rId28"/>
    <p:sldId id="986" r:id="rId29"/>
    <p:sldId id="987" r:id="rId30"/>
    <p:sldId id="988" r:id="rId31"/>
    <p:sldId id="989" r:id="rId32"/>
    <p:sldId id="990" r:id="rId33"/>
    <p:sldId id="991" r:id="rId34"/>
    <p:sldId id="1129" r:id="rId35"/>
    <p:sldId id="992" r:id="rId36"/>
    <p:sldId id="993" r:id="rId37"/>
    <p:sldId id="994" r:id="rId38"/>
    <p:sldId id="995" r:id="rId39"/>
    <p:sldId id="996" r:id="rId40"/>
    <p:sldId id="1003" r:id="rId41"/>
    <p:sldId id="1117" r:id="rId42"/>
    <p:sldId id="1000" r:id="rId43"/>
    <p:sldId id="1001" r:id="rId44"/>
    <p:sldId id="1002" r:id="rId45"/>
    <p:sldId id="1004" r:id="rId46"/>
    <p:sldId id="1005" r:id="rId47"/>
    <p:sldId id="1006" r:id="rId48"/>
    <p:sldId id="1008" r:id="rId49"/>
    <p:sldId id="1007" r:id="rId50"/>
    <p:sldId id="1009" r:id="rId51"/>
    <p:sldId id="1010" r:id="rId52"/>
    <p:sldId id="1011" r:id="rId53"/>
    <p:sldId id="1012" r:id="rId54"/>
    <p:sldId id="1014" r:id="rId55"/>
    <p:sldId id="1015" r:id="rId56"/>
    <p:sldId id="1013" r:id="rId57"/>
    <p:sldId id="657" r:id="rId58"/>
    <p:sldId id="1090" r:id="rId59"/>
    <p:sldId id="1027" r:id="rId60"/>
    <p:sldId id="1028" r:id="rId61"/>
    <p:sldId id="1029" r:id="rId62"/>
    <p:sldId id="1031" r:id="rId63"/>
    <p:sldId id="1035" r:id="rId64"/>
    <p:sldId id="1032" r:id="rId65"/>
    <p:sldId id="1033" r:id="rId66"/>
    <p:sldId id="1034" r:id="rId67"/>
    <p:sldId id="1091" r:id="rId68"/>
    <p:sldId id="1036" r:id="rId69"/>
    <p:sldId id="1037" r:id="rId70"/>
    <p:sldId id="1038" r:id="rId71"/>
    <p:sldId id="1039" r:id="rId72"/>
    <p:sldId id="1041" r:id="rId73"/>
    <p:sldId id="1136" r:id="rId74"/>
    <p:sldId id="1042" r:id="rId75"/>
    <p:sldId id="1043" r:id="rId76"/>
    <p:sldId id="1137" r:id="rId77"/>
    <p:sldId id="1094" r:id="rId78"/>
    <p:sldId id="1016" r:id="rId79"/>
    <p:sldId id="1092" r:id="rId80"/>
    <p:sldId id="1045" r:id="rId81"/>
    <p:sldId id="1048" r:id="rId82"/>
    <p:sldId id="1050" r:id="rId83"/>
    <p:sldId id="1049" r:id="rId84"/>
    <p:sldId id="1053" r:id="rId85"/>
    <p:sldId id="1054" r:id="rId86"/>
    <p:sldId id="1138" r:id="rId87"/>
    <p:sldId id="1055" r:id="rId88"/>
    <p:sldId id="1119" r:id="rId89"/>
    <p:sldId id="1120" r:id="rId90"/>
    <p:sldId id="1121" r:id="rId91"/>
    <p:sldId id="1122" r:id="rId92"/>
    <p:sldId id="1060" r:id="rId93"/>
    <p:sldId id="1061" r:id="rId94"/>
    <p:sldId id="1062" r:id="rId95"/>
    <p:sldId id="1118" r:id="rId96"/>
    <p:sldId id="1064" r:id="rId97"/>
    <p:sldId id="1065" r:id="rId98"/>
    <p:sldId id="1125" r:id="rId99"/>
    <p:sldId id="1068" r:id="rId100"/>
    <p:sldId id="1139" r:id="rId101"/>
    <p:sldId id="1076" r:id="rId102"/>
    <p:sldId id="1077" r:id="rId103"/>
    <p:sldId id="1078" r:id="rId104"/>
    <p:sldId id="1109" r:id="rId105"/>
    <p:sldId id="1110" r:id="rId10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4" d="100"/>
          <a:sy n="104" d="100"/>
        </p:scale>
        <p:origin x="2097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49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commentAuthors" Target="commentAuthor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3:33:31.3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0 728,'0'0'384,"109"27"-536,-93-23-240,-8-2-56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30T14:34:19.520"/>
    </inkml:context>
    <inkml:brush xml:id="br0">
      <inkml:brushProperty name="width" value="0.1" units="cm"/>
      <inkml:brushProperty name="height" value="0.1" units="cm"/>
      <inkml:brushProperty name="color" value="#FFC114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15:42:26.0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12547,'0'0'0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1T12:39:43.4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1 232,'0'0'472,"23"0"-640,-21 0 168,-2 4-392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102</a:t>
            </a:fld>
            <a:endParaRPr lang="el-G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103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101</a:t>
            </a:fld>
            <a:endParaRPr lang="el-G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4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23" Type="http://schemas.openxmlformats.org/officeDocument/2006/relationships/image" Target="../media/image417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59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569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23</a:t>
            </a:r>
            <a:r>
              <a:rPr lang="el-GR" altLang="en-US" sz="1000" dirty="0"/>
              <a:t>-20</a:t>
            </a:r>
            <a:r>
              <a:rPr lang="en-US" altLang="en-US" sz="1000" dirty="0"/>
              <a:t>24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5AFA11-6108-4257-99DB-71CC98B46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και 2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2D1D171-33F2-42E9-B262-3BA1FCEE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2B0B4B9-1049-4576-9674-1D920C41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A7872A-76F6-448A-9198-111E4B8EDF7E}"/>
                  </a:ext>
                </a:extLst>
              </p:cNvPr>
              <p:cNvSpPr txBox="1"/>
              <p:nvPr/>
            </p:nvSpPr>
            <p:spPr>
              <a:xfrm>
                <a:off x="641684" y="2197768"/>
                <a:ext cx="7146758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1NF: </a:t>
                </a:r>
                <a:r>
                  <a:rPr lang="el-GR" dirty="0"/>
                  <a:t>δεν υπάρχουν </a:t>
                </a:r>
                <a:r>
                  <a:rPr lang="el-GR" dirty="0" err="1"/>
                  <a:t>πλειότιμα</a:t>
                </a:r>
                <a:r>
                  <a:rPr lang="el-GR" dirty="0"/>
                  <a:t> γνωρίσματα</a:t>
                </a:r>
              </a:p>
              <a:p>
                <a:endParaRPr lang="el-GR" dirty="0"/>
              </a:p>
              <a:p>
                <a:r>
                  <a:rPr lang="el-GR" dirty="0"/>
                  <a:t>2Ν</a:t>
                </a:r>
                <a:r>
                  <a:rPr lang="en-US" dirty="0"/>
                  <a:t>F: </a:t>
                </a:r>
                <a:r>
                  <a:rPr lang="el-GR" dirty="0"/>
                  <a:t>Είναι σε 1</a:t>
                </a:r>
                <a:r>
                  <a:rPr lang="en-US" dirty="0"/>
                  <a:t>NF </a:t>
                </a:r>
                <a:r>
                  <a:rPr lang="el-GR" dirty="0"/>
                  <a:t>και δεν έχει μερικές εξαρτήσεις</a:t>
                </a:r>
              </a:p>
              <a:p>
                <a:r>
                  <a:rPr lang="el-GR" dirty="0"/>
                  <a:t> </a:t>
                </a:r>
              </a:p>
              <a:p>
                <a:r>
                  <a:rPr lang="el-GR" dirty="0"/>
                  <a:t>Δεν υπάρχει συναρτησιακή εξάρτηση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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 pitchFamily="18" charset="2"/>
                        </a:rPr>
                        <m:t>𝑌</m:t>
                      </m:r>
                    </m:oMath>
                  </m:oMathPara>
                </a14:m>
                <a:endParaRPr lang="en-US" dirty="0">
                  <a:latin typeface="Calibri" pitchFamily="34" charset="0"/>
                  <a:sym typeface="Symbol" pitchFamily="18" charset="2"/>
                </a:endParaRPr>
              </a:p>
              <a:p>
                <a:r>
                  <a:rPr lang="el-GR" dirty="0">
                    <a:latin typeface="Calibri" pitchFamily="34" charset="0"/>
                    <a:sym typeface="Symbol" pitchFamily="18" charset="2"/>
                  </a:rPr>
                  <a:t>όπου </a:t>
                </a:r>
                <a:r>
                  <a:rPr lang="el-GR" i="1" dirty="0">
                    <a:latin typeface="Cambria Math" panose="02040503050406030204" pitchFamily="18" charset="0"/>
                    <a:sym typeface="Symbol" pitchFamily="18" charset="2"/>
                  </a:rPr>
                  <a:t>Χ</a:t>
                </a:r>
                <a:r>
                  <a:rPr lang="el-GR" dirty="0">
                    <a:latin typeface="Calibri" pitchFamily="34" charset="0"/>
                    <a:sym typeface="Symbol" pitchFamily="18" charset="2"/>
                  </a:rPr>
                  <a:t> </a:t>
                </a:r>
                <a:r>
                  <a:rPr lang="el-GR" dirty="0"/>
                  <a:t>⊂ υποψήφιου κλειδιού </a:t>
                </a:r>
                <a:r>
                  <a:rPr lang="el-GR" b="1" dirty="0"/>
                  <a:t>και</a:t>
                </a:r>
                <a:r>
                  <a:rPr lang="el-GR" dirty="0"/>
                  <a:t> </a:t>
                </a:r>
                <a:r>
                  <a:rPr lang="en-US" dirty="0"/>
                  <a:t>Y</a:t>
                </a:r>
                <a:r>
                  <a:rPr lang="el-GR" dirty="0"/>
                  <a:t> – Χ </a:t>
                </a:r>
                <a:r>
                  <a:rPr lang="en-US" dirty="0"/>
                  <a:t> </a:t>
                </a:r>
                <a:r>
                  <a:rPr lang="el-GR" dirty="0"/>
                  <a:t>περιέχει πρωτεύον γνώρισμα</a:t>
                </a:r>
                <a:endParaRPr lang="en-US" dirty="0"/>
              </a:p>
              <a:p>
                <a:endParaRPr lang="en-US" dirty="0"/>
              </a:p>
              <a:p>
                <a:r>
                  <a:rPr lang="el-GR" dirty="0"/>
                  <a:t>Δηλαδή επιτρέπει </a:t>
                </a:r>
                <a:r>
                  <a:rPr lang="el-GR" dirty="0" err="1"/>
                  <a:t>εξαρτήση</a:t>
                </a:r>
                <a:r>
                  <a:rPr lang="el-GR" dirty="0"/>
                  <a:t> μη πρωτεύοντος γνωρίσματος από μη πρωτεύον γνώρισμα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A7872A-76F6-448A-9198-111E4B8ED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4" y="2197768"/>
                <a:ext cx="7146758" cy="3139321"/>
              </a:xfrm>
              <a:prstGeom prst="rect">
                <a:avLst/>
              </a:prstGeom>
              <a:blipFill>
                <a:blip r:embed="rId2"/>
                <a:stretch>
                  <a:fillRect l="-682" t="-11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863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101</a:t>
            </a:fld>
            <a:endParaRPr lang="el-GR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Η διαδικασία </a:t>
            </a:r>
            <a:r>
              <a:rPr lang="el-GR" sz="2400" dirty="0" err="1">
                <a:latin typeface="Calibri" pitchFamily="34" charset="0"/>
              </a:rPr>
              <a:t>κανονικοποίησης</a:t>
            </a:r>
            <a:r>
              <a:rPr lang="el-GR" sz="2400" dirty="0">
                <a:latin typeface="Calibri" pitchFamily="34" charset="0"/>
              </a:rPr>
              <a:t> έχει και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latin typeface="Calibri" pitchFamily="34" charset="0"/>
              </a:rPr>
              <a:t>μειονεκτήματα</a:t>
            </a:r>
            <a:r>
              <a:rPr lang="en-US" sz="2400" i="1" dirty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είναι δημιουργική</a:t>
            </a:r>
            <a:r>
              <a:rPr lang="en-US" sz="2400" dirty="0">
                <a:latin typeface="Calibri" pitchFamily="34" charset="0"/>
              </a:rPr>
              <a:t>  </a:t>
            </a:r>
            <a:endParaRPr lang="el-GR" sz="2400" dirty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>
                <a:latin typeface="Calibri" pitchFamily="34" charset="0"/>
              </a:rPr>
              <a:t>	Όμως</a:t>
            </a:r>
            <a:r>
              <a:rPr lang="en-US" sz="2400" dirty="0">
                <a:latin typeface="Calibri" pitchFamily="34" charset="0"/>
              </a:rPr>
              <a:t>,  </a:t>
            </a:r>
            <a:r>
              <a:rPr lang="el-GR" sz="2400" dirty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102</a:t>
            </a:fld>
            <a:endParaRPr lang="el-GR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συναρτησιακών εξαρτήσεων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σχήματα σχέσεων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σε μορφή </a:t>
            </a:r>
            <a:r>
              <a:rPr lang="en-US" sz="2000" i="1" dirty="0">
                <a:latin typeface="Calibri" pitchFamily="34" charset="0"/>
              </a:rPr>
              <a:t>3NF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σπάνια πάνε σε</a:t>
            </a:r>
            <a:r>
              <a:rPr lang="en-US" sz="2000" dirty="0">
                <a:latin typeface="Calibri" pitchFamily="34" charset="0"/>
              </a:rPr>
              <a:t> BCNF, 4NF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5NF)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>
                <a:latin typeface="Calibri" pitchFamily="34" charset="0"/>
              </a:rPr>
              <a:t> μιας σχέσης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</a:rPr>
              <a:t>- γενικά,  η χρήση ως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ευριστικό</a:t>
            </a:r>
            <a:r>
              <a:rPr lang="el-GR" sz="2000" dirty="0">
                <a:latin typeface="Calibri" pitchFamily="34" charset="0"/>
              </a:rPr>
              <a:t> εργαλείο επιλογής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>
                <a:latin typeface="Calibri" pitchFamily="34" charset="0"/>
              </a:rPr>
              <a:t>: 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>
                <a:latin typeface="Calibri" pitchFamily="34" charset="0"/>
              </a:rPr>
              <a:t> 3NF </a:t>
            </a:r>
            <a:r>
              <a:rPr lang="el-GR" sz="1600" dirty="0">
                <a:latin typeface="Calibri" pitchFamily="34" charset="0"/>
              </a:rPr>
              <a:t>και κάθε υποψήφιο κλειδί 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>
                <a:latin typeface="Calibri" pitchFamily="34" charset="0"/>
              </a:rPr>
              <a:t>, </a:t>
            </a:r>
            <a:r>
              <a:rPr lang="el-GR" sz="1600" dirty="0">
                <a:latin typeface="Calibri" pitchFamily="34" charset="0"/>
              </a:rPr>
              <a:t>τότε είναι και σε</a:t>
            </a:r>
            <a:r>
              <a:rPr lang="en-US" sz="1600" dirty="0">
                <a:latin typeface="Calibri" pitchFamily="34" charset="0"/>
              </a:rPr>
              <a:t> 5NF   (Fagin, 1991)</a:t>
            </a:r>
            <a:endParaRPr lang="el-GR" sz="16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7241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103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104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Έστω το σχεσιακό σχήμα R( A, B, C, D)  στο οποίο ισχύει </a:t>
            </a:r>
            <a:r>
              <a:rPr lang="el-GR" i="1" dirty="0"/>
              <a:t>μόνο</a:t>
            </a:r>
            <a:r>
              <a:rPr lang="el-GR" dirty="0"/>
              <a:t> η συναρτησιακή εξάρτηση  A → B. </a:t>
            </a:r>
          </a:p>
          <a:p>
            <a:endParaRPr lang="el-GR" dirty="0"/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Δώστε το υποψήφια (υποψήφιο) κλειδιά.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Είναι σε </a:t>
            </a:r>
            <a:r>
              <a:rPr lang="en-US" dirty="0"/>
              <a:t>BCNF  </a:t>
            </a:r>
            <a:r>
              <a:rPr lang="el-GR" dirty="0"/>
              <a:t>ή όχι και γιατί. Αν όχι διασπάστε τη σχέση σε σχέσεις που να είναι σε </a:t>
            </a:r>
            <a:r>
              <a:rPr lang="en-US" dirty="0"/>
              <a:t>BCNF </a:t>
            </a:r>
            <a:r>
              <a:rPr lang="el-GR" dirty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/>
              <a:t> </a:t>
            </a:r>
          </a:p>
          <a:p>
            <a:endParaRPr lang="el-GR" dirty="0"/>
          </a:p>
          <a:p>
            <a:r>
              <a:rPr lang="el-GR" dirty="0"/>
              <a:t>2. Έστω μια σχεσιακή βάση με σχήμα  S(E, F, G) και το στιγμιότυπο με 2 πλειάδες: {(123, </a:t>
            </a:r>
            <a:r>
              <a:rPr lang="el-GR" dirty="0" err="1"/>
              <a:t>smith</a:t>
            </a:r>
            <a:r>
              <a:rPr lang="el-GR" dirty="0"/>
              <a:t>, </a:t>
            </a:r>
            <a:r>
              <a:rPr lang="el-GR" dirty="0" err="1"/>
              <a:t>main-street</a:t>
            </a:r>
            <a:r>
              <a:rPr lang="el-GR" dirty="0"/>
              <a:t>), (123, </a:t>
            </a:r>
            <a:r>
              <a:rPr lang="el-GR" dirty="0" err="1"/>
              <a:t>johnson</a:t>
            </a:r>
            <a:r>
              <a:rPr lang="el-GR" dirty="0"/>
              <a:t>, </a:t>
            </a:r>
            <a:r>
              <a:rPr lang="el-GR" dirty="0" err="1"/>
              <a:t>forbes</a:t>
            </a:r>
            <a:r>
              <a:rPr lang="el-GR" dirty="0"/>
              <a:t>)}. Για κάθε μία από τις συναρτησιακές εξαρτήσεις (</a:t>
            </a:r>
            <a:r>
              <a:rPr lang="en-US" dirty="0" err="1"/>
              <a:t>i</a:t>
            </a:r>
            <a:r>
              <a:rPr lang="el-GR" dirty="0"/>
              <a:t>)-(</a:t>
            </a:r>
            <a:r>
              <a:rPr lang="en-US" dirty="0"/>
              <a:t>iii</a:t>
            </a:r>
            <a:r>
              <a:rPr lang="el-GR" dirty="0"/>
              <a:t>) παρακάτω εξηγείστε αν μπορείτε ή όχι να πείτε αν ισχύουν ή όχι.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 → F </a:t>
            </a:r>
            <a:endParaRPr lang="el-GR" dirty="0"/>
          </a:p>
          <a:p>
            <a:r>
              <a:rPr lang="en-US" dirty="0"/>
              <a:t>(ii) EF → G</a:t>
            </a:r>
            <a:endParaRPr lang="el-GR" dirty="0"/>
          </a:p>
          <a:p>
            <a:r>
              <a:rPr lang="en-US" dirty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105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3.  Έστω ότι στο σχεσιακό σχήμα  R = (</a:t>
            </a:r>
            <a:r>
              <a:rPr lang="en-US" dirty="0"/>
              <a:t>P</a:t>
            </a:r>
            <a:r>
              <a:rPr lang="el-GR" dirty="0"/>
              <a:t>, </a:t>
            </a:r>
            <a:r>
              <a:rPr lang="en-US" dirty="0"/>
              <a:t>Q</a:t>
            </a:r>
            <a:r>
              <a:rPr lang="el-GR" dirty="0"/>
              <a:t>, </a:t>
            </a:r>
            <a:r>
              <a:rPr lang="en-US" dirty="0"/>
              <a:t>S</a:t>
            </a:r>
            <a:r>
              <a:rPr lang="el-GR" dirty="0"/>
              <a:t>,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U, V</a:t>
            </a:r>
            <a:r>
              <a:rPr lang="el-GR" dirty="0"/>
              <a:t>) ισχύει το σύνολο των συναρτησιακών εξαρτήσεων </a:t>
            </a:r>
            <a:r>
              <a:rPr lang="en-US" dirty="0"/>
              <a:t>F</a:t>
            </a:r>
            <a:r>
              <a:rPr lang="el-GR" dirty="0"/>
              <a:t> = {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ST</a:t>
            </a:r>
            <a:r>
              <a:rPr lang="el-GR" dirty="0"/>
              <a:t>, </a:t>
            </a:r>
            <a:r>
              <a:rPr lang="en-US" dirty="0"/>
              <a:t>P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PS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QU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V</a:t>
            </a:r>
            <a:r>
              <a:rPr lang="el-GR" dirty="0"/>
              <a:t>}. 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Υπάρχει κάποια εξάρτηση που είναι περιττή. Εξηγείστε.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Ισχύει ή όχι 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n-US" dirty="0"/>
              <a:t> S. </a:t>
            </a:r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iii</a:t>
            </a:r>
            <a:r>
              <a:rPr lang="el-GR" dirty="0"/>
              <a:t>) Είναι το {</a:t>
            </a:r>
            <a:r>
              <a:rPr lang="en-US" dirty="0"/>
              <a:t>Q, P} </a:t>
            </a:r>
            <a:r>
              <a:rPr lang="el-GR" dirty="0"/>
              <a:t>κλειδί ή όχι; </a:t>
            </a:r>
          </a:p>
          <a:p>
            <a:r>
              <a:rPr lang="el-GR" dirty="0"/>
              <a:t>(</a:t>
            </a:r>
            <a:r>
              <a:rPr lang="en-US" dirty="0"/>
              <a:t>iv</a:t>
            </a:r>
            <a:r>
              <a:rPr lang="el-GR" dirty="0"/>
              <a:t>) Είναι το {</a:t>
            </a:r>
            <a:r>
              <a:rPr lang="en-US" dirty="0"/>
              <a:t>Q, P, V</a:t>
            </a:r>
            <a:r>
              <a:rPr lang="el-GR" dirty="0"/>
              <a:t>, </a:t>
            </a:r>
            <a:r>
              <a:rPr lang="en-US" dirty="0"/>
              <a:t>U} </a:t>
            </a:r>
            <a:r>
              <a:rPr lang="el-GR" dirty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Τι είναι</a:t>
            </a:r>
            <a:r>
              <a:rPr lang="en-US" sz="2400" i="1" dirty="0"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Εξαρτήσεις ανάμεσα σε σύνολα από γνωρίσματα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S1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Αν ίδιες τιμές στα 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21481" y="1528196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Παράδειγμα:</a:t>
            </a:r>
            <a:r>
              <a:rPr lang="el-GR" sz="2000" dirty="0">
                <a:latin typeface="Calibri" pitchFamily="34" charset="0"/>
              </a:rPr>
              <a:t> Σχήμα σχέσης </a:t>
            </a:r>
            <a:r>
              <a:rPr lang="en-US" sz="2000" dirty="0">
                <a:latin typeface="Calibri" pitchFamily="34" charset="0"/>
              </a:rPr>
              <a:t>R(A, B, C, D)</a:t>
            </a:r>
            <a:r>
              <a:rPr lang="el-GR" sz="2000" dirty="0">
                <a:latin typeface="Calibri" pitchFamily="34" charset="0"/>
              </a:rPr>
              <a:t> (Υπενθύμιση συμβολισμού)</a:t>
            </a:r>
            <a:endParaRPr lang="en-US" sz="2000" b="1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135" name="Text Box 5"/>
          <p:cNvSpPr txBox="1">
            <a:spLocks noChangeArrowheads="1"/>
          </p:cNvSpPr>
          <p:nvPr/>
        </p:nvSpPr>
        <p:spPr bwMode="auto">
          <a:xfrm>
            <a:off x="1652040" y="2685807"/>
            <a:ext cx="2246411" cy="267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Times New Roman" pitchFamily="18" charset="0"/>
              </a:rPr>
              <a:t>Α   Β    </a:t>
            </a:r>
            <a:r>
              <a:rPr lang="en-US" sz="24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  </a:t>
            </a:r>
            <a:r>
              <a:rPr lang="en-US" sz="2400" dirty="0">
                <a:latin typeface="Times New Roman" pitchFamily="18" charset="0"/>
              </a:rPr>
              <a:t>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4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326271" y="4695215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Στιγμιότυπο,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R)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r1</a:t>
            </a:r>
            <a:endParaRPr lang="el-GR" b="1" dirty="0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r1[A] = a</a:t>
            </a:r>
            <a:r>
              <a:rPr lang="en-US" baseline="-25000" dirty="0"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r2[BC] = b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c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85228" y="2206132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X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	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</a:rPr>
              <a:t>Υ </a:t>
            </a:r>
          </a:p>
          <a:p>
            <a:pPr algn="just" eaLnBrk="0" hangingPunct="0">
              <a:defRPr/>
            </a:pPr>
            <a:r>
              <a:rPr lang="el-GR" sz="2400" u="sng" dirty="0">
                <a:latin typeface="Calibri" pitchFamily="34" charset="0"/>
              </a:rPr>
              <a:t>ισχύει</a:t>
            </a:r>
            <a:r>
              <a:rPr lang="el-GR" sz="2400" dirty="0">
                <a:latin typeface="Calibri" pitchFamily="34" charset="0"/>
              </a:rPr>
              <a:t> στο σχήμα </a:t>
            </a:r>
            <a:r>
              <a:rPr lang="en-US" sz="2400" dirty="0">
                <a:latin typeface="Calibri" pitchFamily="34" charset="0"/>
              </a:rPr>
              <a:t>R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αν για κάθε σχέση </a:t>
            </a:r>
            <a:r>
              <a:rPr lang="en-US" sz="2400" dirty="0">
                <a:latin typeface="Calibri" pitchFamily="34" charset="0"/>
              </a:rPr>
              <a:t>r(R),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κάθε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ζεύγος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πλειάδων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r, </a:t>
            </a:r>
            <a:r>
              <a:rPr lang="el-GR" sz="2400" dirty="0">
                <a:latin typeface="Calibri" pitchFamily="34" charset="0"/>
              </a:rPr>
              <a:t>ισχύει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</a:rPr>
              <a:t>If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19914" y="4805170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μας λέει ότι αν οποιεσδήποτε δυο πλειάδες μιας σχέσης της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latin typeface="Calibri" pitchFamily="34" charset="0"/>
              </a:rPr>
              <a:t>τότε συμφωνούν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1130588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σχήμα σχέσης </a:t>
            </a:r>
            <a:r>
              <a:rPr lang="en-US" dirty="0">
                <a:latin typeface="Calibri" pitchFamily="34" charset="0"/>
              </a:rPr>
              <a:t>R(Α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Θα συμβολίζουμε με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dirty="0">
                <a:latin typeface="Calibri" pitchFamily="34" charset="0"/>
              </a:rPr>
              <a:t> = {Α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} </a:t>
            </a:r>
            <a:r>
              <a:rPr lang="el-GR" dirty="0"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latin typeface="Calibri" pitchFamily="34" charset="0"/>
              </a:rPr>
              <a:t>R.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Παράδειγμα: Ποιες (μη τετριμμένες) συναρτησιακές εξαρτήσεις δεν παραβιάζει η 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086159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Αντί </a:t>
            </a:r>
            <a:r>
              <a:rPr lang="en-US" sz="2000" dirty="0">
                <a:latin typeface="Calibri" pitchFamily="34" charset="0"/>
              </a:rPr>
              <a:t>{Α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Αn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{Β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	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Α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baseline="-25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478" y="2132758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latin typeface="Calibri" pitchFamily="34" charset="0"/>
              </a:rPr>
              <a:t>δηλαδή για όλες τις πιθανές σχέσεις (πλειάδες)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(επανάληψη)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…</a:t>
            </a:r>
            <a:r>
              <a:rPr lang="el-GR" sz="1350" dirty="0"/>
              <a:t> συμφωνούν και εδώ</a:t>
            </a:r>
            <a:r>
              <a:rPr lang="en-US" sz="1350" dirty="0"/>
              <a:t>!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To Y </a:t>
            </a:r>
            <a:r>
              <a:rPr lang="el-GR" sz="2400" dirty="0"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latin typeface="Calibri" pitchFamily="34" charset="0"/>
              </a:rPr>
              <a:t>X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latin typeface="Calibri" pitchFamily="34" charset="0"/>
              </a:rPr>
              <a:t>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Κ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latin typeface="Calibri" pitchFamily="34" charset="0"/>
              </a:rPr>
              <a:t>R  </a:t>
            </a:r>
            <a:r>
              <a:rPr lang="en-US" sz="2400" dirty="0" err="1">
                <a:latin typeface="Calibri" pitchFamily="34" charset="0"/>
              </a:rPr>
              <a:t>κλειδί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της</a:t>
            </a:r>
            <a:r>
              <a:rPr lang="en-US" sz="2400" dirty="0">
                <a:latin typeface="Calibri" pitchFamily="34" charset="0"/>
              </a:rPr>
              <a:t> R </a:t>
            </a:r>
            <a:r>
              <a:rPr lang="el-GR" sz="2400" dirty="0" err="1">
                <a:latin typeface="Calibri" pitchFamily="34" charset="0"/>
              </a:rPr>
              <a:t>ανν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K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 ?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Υπενθύμιση: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57200" y="4175547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Θα εξετάσουμε πότε ένα σχεσιακό σχήμα για μια βάση δεδομένων είναι </a:t>
            </a:r>
            <a:r>
              <a:rPr lang="el-GR" sz="2800" i="1" dirty="0">
                <a:latin typeface="Calibri" pitchFamily="34" charset="0"/>
              </a:rPr>
              <a:t>«καλό»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</a:rPr>
              <a:t> Μη τυπικές γενικές κατευθύνσεις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Θεωρία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>
                <a:latin typeface="Calibri" pitchFamily="34" charset="0"/>
              </a:rPr>
              <a:t>η οποία βασίζεται στην έννοια των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3035" y="1819236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21407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386211" y="2326510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προβλήματος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δηλαδή από 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63687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6537" y="803635"/>
            <a:ext cx="867092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Ποιες συναρτησιακές εξαρτήσεις εκφράζουν τα 1 έως 4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Τα 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σε 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Οι 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Ένας φοιτητής παίρνει μόνο ένα βαθμό σε κάθε 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Α.  ΒΜ -&gt; Φ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Β.  ΦΒ -&gt; Μ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</a:t>
            </a:r>
            <a:r>
              <a:rPr lang="en-US" sz="1600" dirty="0">
                <a:latin typeface="Calibri" pitchFamily="34" charset="0"/>
              </a:rPr>
              <a:t>C. </a:t>
            </a:r>
            <a:r>
              <a:rPr lang="el-GR" sz="1600" dirty="0">
                <a:latin typeface="Calibri" pitchFamily="34" charset="0"/>
              </a:rPr>
              <a:t>ΦΜ -&gt; Β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14:cNvPr>
              <p14:cNvContentPartPr/>
              <p14:nvPr/>
            </p14:nvContentPartPr>
            <p14:xfrm>
              <a:off x="887572" y="4545397"/>
              <a:ext cx="360" cy="360"/>
            </p14:xfrm>
          </p:contentPart>
        </mc:Choice>
        <mc:Fallback xmlns="">
          <p:pic>
            <p:nvPicPr>
              <p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69572" y="45273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2928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22250" y="1676048"/>
            <a:ext cx="84963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l-GR" sz="1600" dirty="0">
                <a:latin typeface="Calibri" pitchFamily="34" charset="0"/>
              </a:rPr>
              <a:t>Τι σημαίνει </a:t>
            </a:r>
            <a:endParaRPr lang="en-US" sz="1600" dirty="0">
              <a:latin typeface="Calibri" pitchFamily="34" charset="0"/>
            </a:endParaRPr>
          </a:p>
          <a:p>
            <a:pPr marL="457200" indent="-457200"/>
            <a:endParaRPr lang="el-GR" sz="1600" dirty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Μ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 μάθημα μπορεί να το πάρει μόνο ένας φοιτητής.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μπορεί να πάρει μόνο ένα μάθημα,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δε μπορεί να πάρει βαθμό σε ένα μάθημα.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Κανένα από τα παραπάνω.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lvl="1"/>
            <a:endParaRPr lang="el-GR" sz="1600" dirty="0"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1600" dirty="0">
                <a:latin typeface="Calibri" pitchFamily="34" charset="0"/>
                <a:sym typeface="Symbol" pitchFamily="18" charset="2"/>
              </a:rPr>
              <a:t>2.    ΜΒ  Φ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1 έως 4</a:t>
            </a:r>
            <a:endParaRPr lang="en-US" sz="1600" dirty="0"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-2650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74625" y="725437"/>
            <a:ext cx="85121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1: Στο παρακάτω σχήμα </a:t>
            </a:r>
            <a:r>
              <a:rPr lang="el-GR" b="1" dirty="0">
                <a:latin typeface="Calibri" pitchFamily="34" charset="0"/>
              </a:rPr>
              <a:t>Λογαριασμός</a:t>
            </a:r>
            <a:r>
              <a:rPr lang="el-GR" dirty="0"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latin typeface="Calibri" pitchFamily="34" charset="0"/>
              </a:rPr>
              <a:t>πολλούς λογαριασμούς</a:t>
            </a:r>
            <a:r>
              <a:rPr lang="el-GR" dirty="0">
                <a:latin typeface="Calibri" pitchFamily="34" charset="0"/>
              </a:rPr>
              <a:t>. </a:t>
            </a:r>
            <a:endParaRPr lang="el-GR" sz="2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Είναι καλός σχεδιασμός; Ποιες άλλες (εκτός του κλειδιού) συναρτησιακές εξαρτήσεις ισχύουν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         </a:t>
              </a:r>
              <a:r>
                <a:rPr lang="el-GR" u="sng" dirty="0"/>
                <a:t>Αριθμός-Λογαριασμού</a:t>
              </a:r>
              <a:r>
                <a:rPr lang="el-GR" dirty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/>
                <a:t>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/>
                <a:t>Όνομα-Πελάτη</a:t>
              </a:r>
              <a:r>
                <a:rPr lang="el-GR" dirty="0"/>
                <a:t>      Οδός     Πόλη        </a:t>
              </a:r>
              <a:r>
                <a:rPr lang="el-GR" u="sng" dirty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2: Παρόμοια, στο παρακάτω σχήμα </a:t>
            </a:r>
            <a:r>
              <a:rPr lang="el-GR" b="1" dirty="0">
                <a:latin typeface="Calibri" pitchFamily="34" charset="0"/>
              </a:rPr>
              <a:t>Πελάτης</a:t>
            </a:r>
            <a:r>
              <a:rPr lang="el-GR" dirty="0">
                <a:latin typeface="Calibri" pitchFamily="34" charset="0"/>
              </a:rPr>
              <a:t> (ένας πελάτης έχει μόνο μια διεύθυνση)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Στα παραπάνω σχεσιακά μοντέλα, με τα κλειδιά εκφράζεται μόνο ένα υποσύνολο των περιορισμών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Διαισθητικά,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70321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>
                <a:latin typeface="Calibri" pitchFamily="34" charset="0"/>
              </a:rPr>
              <a:t> (trivial) </a:t>
            </a:r>
            <a:r>
              <a:rPr lang="el-GR" sz="2400" dirty="0">
                <a:latin typeface="Calibri" pitchFamily="34" charset="0"/>
              </a:rPr>
              <a:t>εξαρτήσεις: ισχύουν για όλα τα σχήματα</a:t>
            </a: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8570" y="1874021"/>
            <a:ext cx="84083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Οι 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σχέσης, εκφράζουν περιορισμούς ορθότητας (</a:t>
            </a:r>
            <a:r>
              <a:rPr lang="en-US" sz="2400" dirty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88569" y="3452191"/>
            <a:ext cx="84083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>
                <a:latin typeface="Calibri" pitchFamily="34" charset="0"/>
              </a:rPr>
              <a:t>ισχύει </a:t>
            </a:r>
            <a:r>
              <a:rPr lang="el-GR" sz="2400" dirty="0">
                <a:latin typeface="Calibri" pitchFamily="34" charset="0"/>
              </a:rPr>
              <a:t>σε ένα σχήμα, όλα τα έγκυρα (</a:t>
            </a:r>
            <a:r>
              <a:rPr lang="en-US" sz="2400" dirty="0">
                <a:latin typeface="Calibri" pitchFamily="34" charset="0"/>
              </a:rPr>
              <a:t>valid</a:t>
            </a:r>
            <a:r>
              <a:rPr lang="el-GR" sz="2400" dirty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el-GR" sz="16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>
                <a:latin typeface="Calibri" pitchFamily="34" charset="0"/>
              </a:rPr>
              <a:t>ικανοποιεί </a:t>
            </a:r>
            <a:r>
              <a:rPr lang="el-GR" sz="2400" dirty="0">
                <a:latin typeface="Calibri" pitchFamily="34" charset="0"/>
              </a:rPr>
              <a:t>το σύνολο F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Πως μπορούμε να συνάγουμε 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 F    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  Y 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(inferred/implied) </a:t>
              </a:r>
              <a:r>
                <a:rPr lang="el-GR" dirty="0">
                  <a:latin typeface="Calibri" pitchFamily="34" charset="0"/>
                </a:rPr>
                <a:t>από 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r>
                  <a:rPr lang="el-GR" sz="2400" dirty="0">
                    <a:latin typeface="Calibri" pitchFamily="34" charset="0"/>
                  </a:rPr>
                  <a:t> 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δημιουργία εξαρτήσεων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l-GR" dirty="0"/>
              <a:t> Χ </a:t>
            </a:r>
            <a:r>
              <a:rPr lang="el-GR" dirty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28</a:t>
            </a:fld>
            <a:endParaRPr lang="el-GR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Κανόνας</a:t>
              </a:r>
              <a:r>
                <a:rPr lang="en-US" sz="2400" dirty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Κανόνας</a:t>
              </a:r>
              <a:r>
                <a:rPr lang="en-US" sz="2400" dirty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/>
                  <a:t>      </a:t>
                </a:r>
                <a:r>
                  <a:rPr lang="en-US" dirty="0"/>
                  <a:t>    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Κανόνας</a:t>
              </a:r>
              <a:r>
                <a:rPr lang="en-US" sz="2400" dirty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/>
                  <a:t>              </a:t>
                </a:r>
                <a:r>
                  <a:rPr lang="en-US" dirty="0"/>
                  <a:t> 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>
                <a:latin typeface="Calibri" pitchFamily="34" charset="0"/>
              </a:rPr>
              <a:t>βάσιμοι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sound</a:t>
            </a:r>
            <a:r>
              <a:rPr lang="el-GR" dirty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>
                <a:latin typeface="Calibri" pitchFamily="34" charset="0"/>
              </a:rPr>
              <a:t>πλήρεις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complete</a:t>
            </a:r>
            <a:r>
              <a:rPr lang="el-GR" dirty="0">
                <a:latin typeface="Calibri" pitchFamily="34" charset="0"/>
              </a:rPr>
              <a:t>) μας δίνουν όλο το F</a:t>
            </a:r>
            <a:r>
              <a:rPr lang="el-GR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29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     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(με επαγωγή σε άτοπο:) </a:t>
            </a:r>
            <a:r>
              <a:rPr lang="el-GR" sz="1600" dirty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ισχύει</a:t>
            </a:r>
            <a:r>
              <a:rPr lang="el-GR" sz="1800" dirty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 (1)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όχι</a:t>
            </a:r>
            <a:r>
              <a:rPr lang="en-US" sz="1800" dirty="0">
                <a:latin typeface="Calibri" pitchFamily="34" charset="0"/>
              </a:rPr>
              <a:t>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>
                <a:latin typeface="Calibri" pitchFamily="34" charset="0"/>
              </a:rPr>
              <a:t> (2)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(2</a:t>
            </a:r>
            <a:r>
              <a:rPr lang="en-US" sz="1800" dirty="0">
                <a:latin typeface="Calibri" pitchFamily="34" charset="0"/>
              </a:rPr>
              <a:t> &amp; </a:t>
            </a:r>
            <a:r>
              <a:rPr lang="el-GR" sz="1800" dirty="0">
                <a:latin typeface="Calibri" pitchFamily="34" charset="0"/>
              </a:rPr>
              <a:t>ορισμό), υπάρχουν δυο πλειάδες, </a:t>
            </a:r>
            <a:r>
              <a:rPr lang="en-US" sz="1800" dirty="0">
                <a:latin typeface="Calibri" pitchFamily="34" charset="0"/>
              </a:rPr>
              <a:t>t1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t2, </a:t>
            </a:r>
            <a:r>
              <a:rPr lang="el-GR" sz="1800" dirty="0">
                <a:latin typeface="Calibri" pitchFamily="34" charset="0"/>
              </a:rPr>
              <a:t>τέτοιες ώστε </a:t>
            </a:r>
            <a:r>
              <a:rPr lang="en-US" sz="1800" dirty="0">
                <a:latin typeface="Calibri" pitchFamily="34" charset="0"/>
              </a:rPr>
              <a:t>t1[XZ] = t2[XZ] (3)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	        και </a:t>
            </a:r>
            <a:r>
              <a:rPr lang="en-US" sz="1800" dirty="0">
                <a:latin typeface="Calibri" pitchFamily="34" charset="0"/>
              </a:rPr>
              <a:t>t1[YZ]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(3),  </a:t>
            </a:r>
            <a:r>
              <a:rPr lang="en-US" sz="1800" dirty="0">
                <a:latin typeface="Calibri" pitchFamily="34" charset="0"/>
              </a:rPr>
              <a:t>t1[X] = t2[X] (4)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(1) και (4), </a:t>
            </a:r>
            <a:r>
              <a:rPr lang="en-US" sz="1800" dirty="0">
                <a:latin typeface="Calibri" pitchFamily="34" charset="0"/>
              </a:rPr>
              <a:t>t1[Y] = t2[</a:t>
            </a:r>
            <a:r>
              <a:rPr lang="el-GR" sz="1800" dirty="0">
                <a:latin typeface="Calibri" pitchFamily="34" charset="0"/>
              </a:rPr>
              <a:t>Υ</a:t>
            </a:r>
            <a:r>
              <a:rPr lang="en-US" sz="1800" dirty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(5) και (6), </a:t>
            </a:r>
            <a:r>
              <a:rPr lang="en-US" sz="1800" dirty="0">
                <a:latin typeface="Calibri" pitchFamily="34" charset="0"/>
              </a:rPr>
              <a:t>t1[ΥZ] = t2[ΥZ] </a:t>
            </a:r>
            <a:r>
              <a:rPr lang="en-US" sz="1800" dirty="0" err="1">
                <a:latin typeface="Calibri" pitchFamily="34" charset="0"/>
              </a:rPr>
              <a:t>Άτο</a:t>
            </a:r>
            <a:r>
              <a:rPr lang="en-US" sz="1800" dirty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Κανόνας</a:t>
            </a:r>
            <a:r>
              <a:rPr lang="en-US" sz="2400" dirty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Κανόνας</a:t>
            </a:r>
            <a:r>
              <a:rPr lang="en-US" sz="2400" dirty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>
                  <a:latin typeface="Calibri" pitchFamily="34" charset="0"/>
                </a:rPr>
                <a:t>           </a:t>
              </a:r>
              <a:r>
                <a:rPr lang="en-US" dirty="0">
                  <a:latin typeface="Calibri" pitchFamily="34" charset="0"/>
                </a:rPr>
                <a:t>      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1424037" y="307806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{</a:t>
            </a:r>
            <a:r>
              <a:rPr lang="en-US">
                <a:latin typeface="Calibri" pitchFamily="34" charset="0"/>
              </a:rPr>
              <a:t>X </a:t>
            </a:r>
            <a:r>
              <a:rPr lang="en-US">
                <a:latin typeface="Calibri" pitchFamily="34" charset="0"/>
                <a:sym typeface="Symbol" pitchFamily="18" charset="2"/>
              </a:rPr>
              <a:t></a:t>
            </a:r>
            <a:r>
              <a:rPr lang="en-US">
                <a:latin typeface="Calibri" pitchFamily="34" charset="0"/>
              </a:rPr>
              <a:t> Y, Χ </a:t>
            </a:r>
            <a:r>
              <a:rPr lang="en-US">
                <a:latin typeface="Calibri" pitchFamily="34" charset="0"/>
                <a:sym typeface="Symbol" pitchFamily="18" charset="2"/>
              </a:rPr>
              <a:t> Z</a:t>
            </a:r>
            <a:r>
              <a:rPr lang="en-US">
                <a:latin typeface="Calibri" pitchFamily="34" charset="0"/>
              </a:rPr>
              <a:t> }                  Χ </a:t>
            </a:r>
            <a:r>
              <a:rPr lang="en-US">
                <a:latin typeface="Calibri" pitchFamily="34" charset="0"/>
                <a:sym typeface="Symbol" pitchFamily="18" charset="2"/>
              </a:rPr>
              <a:t> YZ</a:t>
            </a:r>
            <a:r>
              <a:rPr lang="en-US">
                <a:latin typeface="Calibri" pitchFamily="34" charset="0"/>
              </a:rPr>
              <a:t> </a:t>
            </a:r>
            <a:endParaRPr lang="el-GR">
              <a:latin typeface="Calibri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06541" y="3031217"/>
            <a:ext cx="381000" cy="457200"/>
            <a:chOff x="1968" y="1824"/>
            <a:chExt cx="240" cy="288"/>
          </a:xfrm>
        </p:grpSpPr>
        <p:sp>
          <p:nvSpPr>
            <p:cNvPr id="18447" name="Text Box 20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=</a:t>
              </a:r>
            </a:p>
          </p:txBody>
        </p:sp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 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Υ, τότε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latin typeface="Calibri" pitchFamily="34" charset="0"/>
              </a:rPr>
              <a:t>Επαυξητικός</a:t>
            </a:r>
            <a:r>
              <a:rPr lang="el-GR" sz="1800" dirty="0"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Y}        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Y, Υ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}             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52932" y="19409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13784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43836" y="3202191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43836" y="375837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888690" y="1270791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48488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Χ</a:t>
            </a:r>
            <a:r>
              <a:rPr lang="el-GR" sz="2800" baseline="30000" dirty="0">
                <a:latin typeface="Calibri" pitchFamily="34" charset="0"/>
              </a:rPr>
              <a:t>+</a:t>
            </a:r>
            <a:r>
              <a:rPr lang="el-GR" sz="28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από 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: σύνολο 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1280218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12976" y="30321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ισχύει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δηλαδή, αν συνάγεται από ένα σύνολο εξαρτήσεων  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61730" y="3871974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7200" y="1994550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ισχύει (συνάγεται από την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663682" y="1186536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066368" y="2573162"/>
            <a:ext cx="13995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5581" y="206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267" name="Text Box 3">
            <a:extLst>
              <a:ext uri="{FF2B5EF4-FFF2-40B4-BE49-F238E27FC236}">
                <a16:creationId xmlns:a16="http://schemas.microsoft.com/office/drawing/2014/main" id="{030E98BF-8262-4E79-924A-33978BF7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28992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Υπολογισμός κλειδιών</a:t>
            </a:r>
          </a:p>
        </p:txBody>
      </p:sp>
      <p:sp>
        <p:nvSpPr>
          <p:cNvPr id="268" name="Text Box 3">
            <a:extLst>
              <a:ext uri="{FF2B5EF4-FFF2-40B4-BE49-F238E27FC236}">
                <a16:creationId xmlns:a16="http://schemas.microsoft.com/office/drawing/2014/main" id="{52538539-C328-4AD9-8BC3-A3744E519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0691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Διάρκεια  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n-US" dirty="0">
                  <a:latin typeface="Calibri" pitchFamily="34" charset="0"/>
                </a:rPr>
                <a:t>  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     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</a:rPr>
              <a:t>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 ?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>
                <a:latin typeface="Calibri" pitchFamily="34" charset="0"/>
              </a:rPr>
              <a:t>Στόχος η απλοποίηση </a:t>
            </a:r>
            <a:r>
              <a:rPr lang="el-GR" sz="2400" dirty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Ε 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48223" y="1424521"/>
            <a:ext cx="333917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AB 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8152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>
                <a:latin typeface="Calibri" pitchFamily="34" charset="0"/>
              </a:rPr>
              <a:t> αν: 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. κάθε ΣΕ στο F έχει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>
                <a:latin typeface="Calibri" pitchFamily="34" charset="0"/>
              </a:rPr>
              <a:t>της μέρος</a:t>
            </a: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3</a:t>
            </a:r>
            <a:r>
              <a:rPr lang="el-GR" sz="2000" dirty="0">
                <a:latin typeface="Calibri" pitchFamily="34" charset="0"/>
              </a:rPr>
              <a:t>. δε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>
                <a:latin typeface="Calibri" pitchFamily="34" charset="0"/>
              </a:rPr>
              <a:t>μια ΣΕ</a:t>
            </a:r>
            <a:r>
              <a:rPr lang="el-GR" sz="2000" dirty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>
                <a:latin typeface="Calibri" pitchFamily="34" charset="0"/>
              </a:rPr>
              <a:t>στο F με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>
                <a:latin typeface="Calibri" pitchFamily="34" charset="0"/>
              </a:rPr>
              <a:t>τέτοια ώστε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>
                <a:latin typeface="Calibri" pitchFamily="34" charset="0"/>
              </a:rPr>
              <a:t>στο </a:t>
            </a:r>
            <a:r>
              <a:rPr lang="el-GR" sz="2000" i="1" dirty="0" err="1">
                <a:latin typeface="Calibri" pitchFamily="34" charset="0"/>
              </a:rPr>
              <a:t>α.μ</a:t>
            </a:r>
            <a:r>
              <a:rPr lang="el-GR" sz="2000" dirty="0">
                <a:latin typeface="Calibri" pitchFamily="34" charset="0"/>
              </a:rPr>
              <a:t> της συναρτησιακής εξάρτησης)</a:t>
            </a: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14:cNvPr>
              <p14:cNvContentPartPr/>
              <p14:nvPr/>
            </p14:nvContentPartPr>
            <p14:xfrm>
              <a:off x="5530852" y="4060117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12852" y="404247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Χ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και 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(i)  Βρες τα </a:t>
            </a:r>
            <a:r>
              <a:rPr lang="el-GR" sz="2000" i="1" dirty="0">
                <a:latin typeface="Calibri" pitchFamily="34" charset="0"/>
              </a:rPr>
              <a:t>περιττά γνωρίσματα</a:t>
            </a:r>
            <a:r>
              <a:rPr lang="el-GR" sz="2000" dirty="0">
                <a:latin typeface="Calibri" pitchFamily="34" charset="0"/>
              </a:rPr>
              <a:t> στο </a:t>
            </a:r>
            <a:r>
              <a:rPr lang="el-GR" sz="2000" dirty="0" err="1">
                <a:latin typeface="Calibri" pitchFamily="34" charset="0"/>
              </a:rPr>
              <a:t>α.μ.</a:t>
            </a:r>
            <a:r>
              <a:rPr lang="el-GR" sz="2000" dirty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</a:t>
            </a:r>
            <a:r>
              <a:rPr lang="el-GR" sz="2000" dirty="0" err="1">
                <a:latin typeface="Calibri" pitchFamily="34" charset="0"/>
              </a:rPr>
              <a:t>ii</a:t>
            </a:r>
            <a:r>
              <a:rPr lang="el-GR" sz="2000" dirty="0">
                <a:latin typeface="Calibri" pitchFamily="34" charset="0"/>
              </a:rPr>
              <a:t>) Έλεγξε αν είναι </a:t>
            </a:r>
            <a:r>
              <a:rPr lang="el-GR" sz="2000" i="1" dirty="0">
                <a:latin typeface="Calibri" pitchFamily="34" charset="0"/>
              </a:rPr>
              <a:t>περιττή</a:t>
            </a:r>
            <a:r>
              <a:rPr lang="el-GR" sz="2000" dirty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(στο αριστερό μέρος)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Προφανώς 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(F 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Τίτλος </a:t>
            </a:r>
            <a:r>
              <a:rPr lang="el-GR" dirty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dirty="0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85748" y="269306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την εισαγωγή μιας νέας ταινίας πρέπει να εισάγουμε τουλάχιστον έναν ηθοποιό (τιμή </a:t>
            </a:r>
            <a:r>
              <a:rPr lang="en-US" sz="2000" dirty="0">
                <a:latin typeface="Calibri" pitchFamily="34" charset="0"/>
              </a:rPr>
              <a:t>null;)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603750" y="2392654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17499" y="461393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Ορισμό συναρτησιακής εξάρτησης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Υπολογίστε ένα ελάχιστο κάλυμμα της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κάποια κανονική μορφή)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32095" y="24937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57200" y="3602139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0158" y="1518079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508246" y="1578989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14:cNvPr>
              <p14:cNvContentPartPr/>
              <p14:nvPr/>
            </p14:nvContentPartPr>
            <p14:xfrm>
              <a:off x="5197132" y="2132317"/>
              <a:ext cx="48240" cy="12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88492" y="2123317"/>
                <a:ext cx="65880" cy="2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να εφαρμόσουμε αυτόν τον τρόπο και 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ή για 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685800" y="2708879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</a:t>
            </a:r>
            <a:r>
              <a:rPr lang="el-GR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όλα</a:t>
            </a:r>
            <a:r>
              <a:rPr lang="el-GR" dirty="0">
                <a:latin typeface="Calibri" pitchFamily="34" charset="0"/>
              </a:rPr>
              <a:t>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2057400" y="15446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97681" y="2499946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32906" y="1128364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F = {</a:t>
            </a:r>
            <a:r>
              <a:rPr lang="el-GR" sz="1800" dirty="0">
                <a:latin typeface="Calibri" pitchFamily="34" charset="0"/>
              </a:rPr>
              <a:t>Τίτλος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Είδος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Διάρκεια</a:t>
            </a:r>
            <a:r>
              <a:rPr lang="en-US" dirty="0">
                <a:latin typeface="Calibri" pitchFamily="34" charset="0"/>
              </a:rPr>
              <a:t>,      </a:t>
            </a:r>
            <a:r>
              <a:rPr lang="el-GR" sz="1800" dirty="0">
                <a:latin typeface="Calibri" pitchFamily="34" charset="0"/>
              </a:rPr>
              <a:t>Όνομα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Διεύθυνση Έτος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Γέννησης</a:t>
            </a:r>
            <a:r>
              <a:rPr lang="en-US" sz="1800" dirty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427545" y="4920837"/>
            <a:ext cx="8254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Ποια είναι μια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καλή</a:t>
            </a:r>
            <a:r>
              <a:rPr lang="el-GR" i="1" dirty="0">
                <a:latin typeface="Calibri" pitchFamily="34" charset="0"/>
              </a:rPr>
              <a:t> διάσπαση; 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Πως μπορούμε να πάρουμε την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αρχική σχέση</a:t>
            </a:r>
            <a:r>
              <a:rPr lang="el-GR" i="1" dirty="0">
                <a:latin typeface="Calibri" pitchFamily="34" charset="0"/>
              </a:rPr>
              <a:t>; </a:t>
            </a:r>
            <a:endParaRPr lang="el-GR" sz="800" i="1" dirty="0">
              <a:latin typeface="Calibri" pitchFamily="34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Μπορούμε να διασπάσουμε την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i="1" baseline="-25000" dirty="0">
                <a:latin typeface="Calibri" pitchFamily="34" charset="0"/>
              </a:rPr>
              <a:t>2</a:t>
            </a:r>
            <a:r>
              <a:rPr lang="en-US" i="1" dirty="0">
                <a:latin typeface="Calibri" pitchFamily="34" charset="0"/>
              </a:rPr>
              <a:t>  </a:t>
            </a:r>
            <a:r>
              <a:rPr lang="el-GR" i="1" dirty="0">
                <a:latin typeface="Calibri" pitchFamily="34" charset="0"/>
              </a:rPr>
              <a:t>με τον ίδιο τρόπο</a:t>
            </a: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Οι σχέσεις που προκύπτουν αν είναι σε κάποια κανονική μορφή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>
                <a:latin typeface="Calibri" pitchFamily="34" charset="0"/>
              </a:rPr>
              <a:t>}.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του σε 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1.</a:t>
            </a:r>
            <a:r>
              <a:rPr lang="el-GR" sz="1800" dirty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89819" y="841368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572000" y="952947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r(R) </a:t>
            </a:r>
            <a:endParaRPr lang="el-GR" sz="1600" b="1" dirty="0">
              <a:latin typeface="Calibri" pitchFamily="34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184149" y="873570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B2E0B74-E2DC-41C3-8977-058F30021C14}"/>
              </a:ext>
            </a:extLst>
          </p:cNvPr>
          <p:cNvGrpSpPr/>
          <p:nvPr/>
        </p:nvGrpSpPr>
        <p:grpSpPr>
          <a:xfrm>
            <a:off x="3535607" y="2377095"/>
            <a:ext cx="3059112" cy="1587627"/>
            <a:chOff x="6084888" y="2395252"/>
            <a:chExt cx="3059112" cy="1587627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7772400" y="2665987"/>
              <a:ext cx="1371600" cy="1311275"/>
              <a:chOff x="2880" y="2496"/>
              <a:chExt cx="864" cy="826"/>
            </a:xfrm>
          </p:grpSpPr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3   4</a:t>
                </a:r>
              </a:p>
            </p:txBody>
          </p:sp>
          <p:sp>
            <p:nvSpPr>
              <p:cNvPr id="19474" name="Line 13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1B24B9A-A099-4C2C-8D19-EC09FF1B297E}"/>
                </a:ext>
              </a:extLst>
            </p:cNvPr>
            <p:cNvGrpSpPr/>
            <p:nvPr/>
          </p:nvGrpSpPr>
          <p:grpSpPr>
            <a:xfrm>
              <a:off x="6084888" y="2395252"/>
              <a:ext cx="2266705" cy="1587627"/>
              <a:chOff x="6084888" y="2395252"/>
              <a:chExt cx="2266705" cy="1587627"/>
            </a:xfrm>
          </p:grpSpPr>
          <p:grpSp>
            <p:nvGrpSpPr>
              <p:cNvPr id="3" name="Group 7"/>
              <p:cNvGrpSpPr>
                <a:grpSpLocks/>
              </p:cNvGrpSpPr>
              <p:nvPr/>
            </p:nvGrpSpPr>
            <p:grpSpPr bwMode="auto">
              <a:xfrm>
                <a:off x="6598993" y="2671604"/>
                <a:ext cx="1600200" cy="1311275"/>
                <a:chOff x="1440" y="2880"/>
                <a:chExt cx="1008" cy="826"/>
              </a:xfrm>
            </p:grpSpPr>
            <p:sp>
              <p:nvSpPr>
                <p:cNvPr id="1947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880"/>
                  <a:ext cx="960" cy="8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A   B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1    3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2    3</a:t>
                  </a:r>
                </a:p>
              </p:txBody>
            </p:sp>
            <p:sp>
              <p:nvSpPr>
                <p:cNvPr id="19476" name="Line 9"/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EABBCD7-7630-4F82-9D71-86736CBF9D90}"/>
                  </a:ext>
                </a:extLst>
              </p:cNvPr>
              <p:cNvGrpSpPr/>
              <p:nvPr/>
            </p:nvGrpSpPr>
            <p:grpSpPr>
              <a:xfrm>
                <a:off x="6084888" y="2434348"/>
                <a:ext cx="2211417" cy="481466"/>
                <a:chOff x="6084888" y="2434348"/>
                <a:chExt cx="2447925" cy="1115302"/>
              </a:xfrm>
            </p:grpSpPr>
            <p:sp>
              <p:nvSpPr>
                <p:cNvPr id="1946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134100" y="2434348"/>
                  <a:ext cx="838200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dirty="0">
                      <a:latin typeface="Calibri" pitchFamily="34" charset="0"/>
                    </a:rPr>
                    <a:t>r</a:t>
                  </a:r>
                  <a:r>
                    <a:rPr lang="en-US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(R</a:t>
                  </a:r>
                  <a:r>
                    <a:rPr lang="el-GR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)</a:t>
                  </a:r>
                  <a:endParaRPr lang="el-GR" sz="1600" b="1" dirty="0">
                    <a:latin typeface="Calibri" pitchFamily="34" charset="0"/>
                  </a:endParaRPr>
                </a:p>
              </p:txBody>
            </p:sp>
            <p:sp>
              <p:nvSpPr>
                <p:cNvPr id="1946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084888" y="3213100"/>
                  <a:ext cx="2447925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l-GR" sz="2400" b="1" baseline="-25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9470" name="Text Box 17"/>
              <p:cNvSpPr txBox="1">
                <a:spLocks noChangeArrowheads="1"/>
              </p:cNvSpPr>
              <p:nvPr/>
            </p:nvSpPr>
            <p:spPr bwMode="auto">
              <a:xfrm>
                <a:off x="7513393" y="2395252"/>
                <a:ext cx="838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latin typeface="Calibri" pitchFamily="34" charset="0"/>
                  </a:rPr>
                  <a:t>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(R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)</a:t>
                </a:r>
                <a:endParaRPr lang="el-GR" sz="1600" b="1" dirty="0">
                  <a:latin typeface="Calibri" pitchFamily="34" charset="0"/>
                </a:endParaRPr>
              </a:p>
            </p:txBody>
          </p:sp>
        </p:grpSp>
      </p:grp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351370" y="5447307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359394" y="5929584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57200" y="-52119"/>
            <a:ext cx="8229600" cy="765194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85387" y="1632026"/>
            <a:ext cx="57356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1</a:t>
            </a:r>
            <a:r>
              <a:rPr lang="en-US" u="sng" dirty="0">
                <a:latin typeface="Calibri" pitchFamily="34" charset="0"/>
              </a:rPr>
              <a:t>(A, B)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2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753" y="3478813"/>
            <a:ext cx="8435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3</a:t>
            </a:r>
            <a:r>
              <a:rPr lang="en-US" u="sng" dirty="0">
                <a:latin typeface="Calibri" pitchFamily="34" charset="0"/>
              </a:rPr>
              <a:t>(A, C)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4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B9B85B4-AFF3-4639-8779-2222114F9301}"/>
              </a:ext>
            </a:extLst>
          </p:cNvPr>
          <p:cNvGrpSpPr/>
          <p:nvPr/>
        </p:nvGrpSpPr>
        <p:grpSpPr>
          <a:xfrm>
            <a:off x="4865397" y="4246750"/>
            <a:ext cx="3230043" cy="1280533"/>
            <a:chOff x="6074050" y="3982631"/>
            <a:chExt cx="3230043" cy="1280533"/>
          </a:xfrm>
        </p:grpSpPr>
        <p:grpSp>
          <p:nvGrpSpPr>
            <p:cNvPr id="31" name="Group 7"/>
            <p:cNvGrpSpPr>
              <a:grpSpLocks/>
            </p:cNvGrpSpPr>
            <p:nvPr/>
          </p:nvGrpSpPr>
          <p:grpSpPr bwMode="auto">
            <a:xfrm>
              <a:off x="6594719" y="4063014"/>
              <a:ext cx="1600200" cy="1200150"/>
              <a:chOff x="1440" y="2880"/>
              <a:chExt cx="1008" cy="756"/>
            </a:xfrm>
          </p:grpSpPr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2     4</a:t>
                </a:r>
              </a:p>
            </p:txBody>
          </p:sp>
          <p:sp>
            <p:nvSpPr>
              <p:cNvPr id="33" name="Line 9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7932493" y="4063014"/>
              <a:ext cx="1371600" cy="1200150"/>
              <a:chOff x="2880" y="2496"/>
              <a:chExt cx="864" cy="756"/>
            </a:xfrm>
          </p:grpSpPr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</a:t>
                </a:r>
                <a:r>
                  <a:rPr lang="en-US" dirty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36" name="Line 12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37" name="Text Box 10"/>
            <p:cNvSpPr txBox="1">
              <a:spLocks noChangeArrowheads="1"/>
            </p:cNvSpPr>
            <p:nvPr/>
          </p:nvSpPr>
          <p:spPr bwMode="auto">
            <a:xfrm>
              <a:off x="6074050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7458105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673028" y="1484966"/>
            <a:ext cx="1405510" cy="3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98741" y="4279433"/>
            <a:ext cx="1465982" cy="3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το σύνολο περιορισμών στην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</a:rPr>
              <a:t>. Μια διάσπαση 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άνευ απωλειών στη συνένωση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68</a:t>
            </a:fld>
            <a:endParaRPr lang="el-GR" alt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3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4</a:t>
            </a: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4</a:t>
            </a:r>
            <a:r>
              <a:rPr lang="en-US" baseline="-25000" dirty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=  </a:t>
            </a:r>
            <a:r>
              <a:rPr lang="en-US" dirty="0">
                <a:latin typeface="Calibri" pitchFamily="34" charset="0"/>
              </a:rPr>
              <a:t>C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διάσπαση 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>
                    <a:latin typeface="Calibri" pitchFamily="34" charset="0"/>
                  </a:rPr>
                  <a:t>    </a:t>
                </a:r>
                <a:r>
                  <a:rPr lang="el-GR" dirty="0">
                    <a:latin typeface="Calibri" pitchFamily="34" charset="0"/>
                  </a:rPr>
                  <a:t> Διεύθυνση      </a:t>
                </a:r>
                <a:r>
                  <a:rPr lang="en-US" dirty="0">
                    <a:latin typeface="Calibri" pitchFamily="34" charset="0"/>
                  </a:rPr>
                  <a:t>   </a:t>
                </a:r>
                <a:r>
                  <a:rPr lang="el-GR" dirty="0">
                    <a:latin typeface="Calibri" pitchFamily="34" charset="0"/>
                  </a:rPr>
                  <a:t> 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null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70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Στόχος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Για να ελέγξουμε ότι διατηρούνται οι Σ.Ε. στο αρχικό σχήμα, όταν γίνονται τροποποιήσεις σε μία από τις σχέσεις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να αρκεί να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ελέγξουμε μόνο τη συγκεκριμένη σχέση</a:t>
            </a:r>
            <a:r>
              <a:rPr lang="el-G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(δηλαδή, να μη χρειάζεται να υπολογίσουμε την αρχική σχέση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 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διάσπαση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50888" y="1786352"/>
            <a:ext cx="7935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b="1" dirty="0">
                <a:latin typeface="Calibri" pitchFamily="34" charset="0"/>
              </a:rPr>
              <a:t>Παράδειγμα 1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/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73</a:t>
            </a:fld>
            <a:endParaRPr lang="el-GR" altLang="en-US"/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457200" y="1846877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Παράδειγμα 2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80534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74</a:t>
            </a:fld>
            <a:endParaRPr lang="el-GR" altLang="en-US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Μια διάσπαση είναι 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(dependency preserving) </a:t>
            </a:r>
            <a:r>
              <a:rPr lang="el-GR" sz="2400" dirty="0">
                <a:latin typeface="Calibri" pitchFamily="34" charset="0"/>
              </a:rPr>
              <a:t>αν F’</a:t>
            </a:r>
            <a:r>
              <a:rPr lang="el-GR" sz="2400" baseline="30000" dirty="0">
                <a:latin typeface="Calibri" pitchFamily="34" charset="0"/>
              </a:rPr>
              <a:t>+ </a:t>
            </a:r>
            <a:r>
              <a:rPr lang="el-GR" sz="2400" dirty="0">
                <a:latin typeface="Calibri" pitchFamily="34" charset="0"/>
              </a:rPr>
              <a:t>= F</a:t>
            </a:r>
            <a:r>
              <a:rPr lang="el-GR" sz="2400" baseline="30000" dirty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, R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, ..,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</a:rPr>
              <a:t>} μια διάσπαση του R και </a:t>
            </a:r>
            <a:r>
              <a:rPr lang="el-GR" sz="2400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).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5200" y="3020797"/>
            <a:ext cx="3643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14:cNvPr>
              <p14:cNvContentPartPr/>
              <p14:nvPr/>
            </p14:nvContentPartPr>
            <p14:xfrm>
              <a:off x="1908892" y="4775437"/>
              <a:ext cx="9360" cy="1800"/>
            </p14:xfrm>
          </p:contentPart>
        </mc:Choice>
        <mc:Fallback xmlns="">
          <p:pic>
            <p:nvPicPr>
              <p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890892" y="4757797"/>
                <a:ext cx="45000" cy="3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75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33113" y="1490755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C,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ΒD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A} και η  διάσπαση του R σε  R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dirty="0">
                <a:latin typeface="Calibri" pitchFamily="34" charset="0"/>
              </a:rPr>
              <a:t>(A, C)  και R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dirty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6092" y="19492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76</a:t>
            </a:fld>
            <a:endParaRPr lang="el-G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57200" y="1530472"/>
            <a:ext cx="79930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D, E),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D,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Ε, DE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474670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77</a:t>
            </a:fld>
            <a:endParaRPr lang="el-GR" altLang="en-US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Διάσπαση 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διατήρηση εξαρτήσεων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  Διάρκεια      Είδος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     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Χάνουμε πληροφορία δεν μπορούμε να βρούμε ποιος ηθοποιός έπαιξε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80</a:t>
            </a:fld>
            <a:endParaRPr lang="el-GR" altLang="en-US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Αποφυγή Επανάληψης 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κανονική μορφή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81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07251" y="1234459"/>
            <a:ext cx="792949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Δοθέντος ενός σχήματος, αν είναι «καλό» ή χρειάζεται περαιτέρω διάσπαση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 err="1">
                <a:latin typeface="Calibri" pitchFamily="34" charset="0"/>
              </a:rPr>
              <a:t>κανονικοποίηση</a:t>
            </a:r>
            <a:r>
              <a:rPr lang="el-GR" sz="2400" dirty="0">
                <a:latin typeface="Calibri" pitchFamily="34" charset="0"/>
              </a:rPr>
              <a:t> σχήματος – </a:t>
            </a:r>
            <a:r>
              <a:rPr lang="en-US" sz="2400" dirty="0">
                <a:latin typeface="Calibri" pitchFamily="34" charset="0"/>
              </a:rPr>
              <a:t>schema normalization)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Ξέρουμε ότι αν ένα σχήμα είναι σε κάποια κανονική μορφή δεν υπάρχουν συγκεκριμένα 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5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ισχύει: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19881" y="1740059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611188" y="4900223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Διάσπαση 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9" y="1923067"/>
            <a:ext cx="6882456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ΣΕ 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              έστω 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Διάσπαση 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78636" y="117652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15038" y="1919412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Δείξτε ότι οποιαδήποτε 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1417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87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παραπάνω από μία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της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Πιθανών συνεχείς διασπάσεις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Αφού παίρνουμε σχέσεις με αυστηρά μικρότερο αριθμό γνωρισμάτων, η διαδικασία τερματίζει  (στη χειρότερη περίπτωση όταν 2 γνωρίσματα)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88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6081" y="1417638"/>
            <a:ext cx="8351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Παραβίαση του </a:t>
            </a:r>
            <a:r>
              <a:rPr lang="en-US" dirty="0">
                <a:latin typeface="Calibri" pitchFamily="34" charset="0"/>
              </a:rPr>
              <a:t>BCNF </a:t>
            </a:r>
            <a:r>
              <a:rPr lang="el-GR" dirty="0">
                <a:latin typeface="Calibri" pitchFamily="34" charset="0"/>
              </a:rPr>
              <a:t>σημαίνει ότι υπάρχει </a:t>
            </a:r>
            <a:r>
              <a:rPr lang="en-US" dirty="0">
                <a:latin typeface="Calibri" pitchFamily="34" charset="0"/>
              </a:rPr>
              <a:t>X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όπου το Χ δεν είναι </a:t>
            </a:r>
            <a:r>
              <a:rPr lang="el-GR" dirty="0" err="1">
                <a:latin typeface="Calibri" pitchFamily="34" charset="0"/>
                <a:sym typeface="Symbol" pitchFamily="18" charset="2"/>
              </a:rPr>
              <a:t>υπερκλειδί</a:t>
            </a:r>
            <a:endParaRPr lang="en-US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7200" y="2149251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89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46185" y="2500978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457200" y="4426586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2970681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      Ποσό 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" y="4778124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      Οδός       Πόλη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53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235810" y="5596618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845411" y="47327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37135" y="1243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74285" y="14176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</a:t>
            </a:r>
            <a:r>
              <a:rPr lang="el-GR" sz="2000" u="sng" dirty="0">
                <a:latin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</a:rPr>
              <a:t>,  </a:t>
            </a:r>
            <a:r>
              <a:rPr lang="el-GR" sz="2000" u="sng" dirty="0">
                <a:latin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</a:rPr>
              <a:t>,  Διάρκεια, Είδος, </a:t>
            </a:r>
            <a:r>
              <a:rPr lang="el-GR" sz="2000" u="sng" dirty="0">
                <a:latin typeface="Calibri" pitchFamily="34" charset="0"/>
              </a:rPr>
              <a:t>Όνομα-Ηθοποιού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444380" y="2108115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Λογαριασμός με πολλούς δικαιούχους: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075" y="4008664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Πελάτης με πολλούς λογαριασμούς:</a:t>
            </a:r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latin typeface="Calibri" pitchFamily="34" charset="0"/>
              </a:rPr>
              <a:t> από το εννοιολογικό στο σχεσιακό μοντέλο</a:t>
            </a:r>
          </a:p>
          <a:p>
            <a:pPr algn="just" eaLnBrk="0" hangingPunct="0">
              <a:spcBef>
                <a:spcPct val="50000"/>
              </a:spcBef>
            </a:pPr>
            <a:endParaRPr lang="el-GR" sz="1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τυπικό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latin typeface="Calibri" pitchFamily="34" charset="0"/>
              </a:rPr>
              <a:t>έτσι ώστε τα σχήματα που προκύπτουν να ικανοποιούν κάποιες ιδιότητες (με βάση συναρτησιακές εξαρτήσεις)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90</a:t>
            </a:fld>
            <a:endParaRPr lang="el-GR" altLang="en-US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76257" y="104001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1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87813" y="3821672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Ισχύει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6257" y="4761012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347942" y="5086037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5542" y="3534993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91</a:t>
            </a:fld>
            <a:endParaRPr lang="el-GR" altLang="en-US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903386" y="3349976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</a:t>
            </a:r>
            <a:r>
              <a:rPr lang="el-GR" sz="1800" b="1" dirty="0">
                <a:latin typeface="Calibri" pitchFamily="34" charset="0"/>
              </a:rPr>
              <a:t>Εταιρεία-Παραγωγής</a:t>
            </a:r>
            <a:r>
              <a:rPr lang="el-GR" sz="1800" dirty="0">
                <a:latin typeface="Calibri" pitchFamily="34" charset="0"/>
              </a:rPr>
              <a:t>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903386" y="3716688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</a:t>
            </a:r>
            <a:r>
              <a:rPr lang="el-GR" sz="1800" b="1" dirty="0">
                <a:latin typeface="Calibri" pitchFamily="34" charset="0"/>
              </a:rPr>
              <a:t>Εταιρεία-Παραγωγής</a:t>
            </a:r>
            <a:r>
              <a:rPr lang="el-GR" sz="1800" dirty="0">
                <a:latin typeface="Calibri" pitchFamily="34" charset="0"/>
              </a:rPr>
              <a:t>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55542" y="1515822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92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82575" y="1822042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Δεν είναι </a:t>
            </a:r>
            <a:r>
              <a:rPr lang="el-GR" sz="2000" i="1" dirty="0">
                <a:latin typeface="Calibri" pitchFamily="34" charset="0"/>
              </a:rPr>
              <a:t>πάντα</a:t>
            </a:r>
            <a:r>
              <a:rPr lang="el-GR" sz="2000" dirty="0">
                <a:latin typeface="Calibri" pitchFamily="34" charset="0"/>
              </a:rPr>
              <a:t> δυνατή διάσπαση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Κινηματογράφος, Πόλη)</a:t>
            </a:r>
            <a:r>
              <a:rPr lang="el-GR" sz="1600" dirty="0">
                <a:latin typeface="Calibri" pitchFamily="34" charset="0"/>
              </a:rPr>
              <a:t> με τους περιορισμούς: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Κινηματογράφος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93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250825" y="2028491"/>
            <a:ext cx="67844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Διάσπαση 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>
                <a:latin typeface="Calibri" pitchFamily="34" charset="0"/>
              </a:rPr>
              <a:t>		</a:t>
            </a:r>
            <a:r>
              <a:rPr lang="en-US" sz="1400" dirty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94</a:t>
            </a:fld>
            <a:endParaRPr lang="el-GR" altLang="en-US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της μορφής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X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dirty="0" err="1">
                <a:latin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</a:rPr>
              <a:t> 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846992" y="4998527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69417" y="3565582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Δηλαδή, επιπρόσθετα επιτρέπει συναρτησιακές εξαρτήσεις που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 έχουν πρωτεύοντα γνωρίσματα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-5688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7457" y="5631305"/>
            <a:ext cx="8389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Υπάρχει μια μεταβατική εξάρτηση, αλλά απαιτούμε να είναι σε πρωτεύον γνώρισμα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95</a:t>
            </a:fld>
            <a:endParaRPr lang="el-GR" altLang="en-US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96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9859" y="219995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F</a:t>
            </a:r>
            <a:r>
              <a:rPr lang="en-US" sz="2400" baseline="-25000" dirty="0">
                <a:latin typeface="Calibri" pitchFamily="34" charset="0"/>
              </a:rPr>
              <a:t>min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529859" y="2582607"/>
            <a:ext cx="7848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Y</a:t>
            </a:r>
            <a:endParaRPr lang="el-GR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Αν για κάποια σχέση, τα γνωρίσματα της είναι υποσύνολο μιας άλλης, τη διαγράφουμε</a:t>
            </a: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29859" y="4798598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5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97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98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842474" y="1517792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Β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Ε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2400" dirty="0">
                <a:latin typeface="Calibri" pitchFamily="34" charset="0"/>
              </a:rPr>
              <a:t>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457200" y="2552083"/>
            <a:ext cx="811285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 {Α}, {</a:t>
            </a:r>
            <a:r>
              <a:rPr lang="en-US" dirty="0">
                <a:latin typeface="Calibri" pitchFamily="34" charset="0"/>
              </a:rPr>
              <a:t>C}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Παράδειγμα εφαρμογής </a:t>
            </a:r>
            <a:r>
              <a:rPr lang="en-US" u="sng" dirty="0">
                <a:latin typeface="Calibri" pitchFamily="34" charset="0"/>
              </a:rPr>
              <a:t>3NF </a:t>
            </a:r>
            <a:r>
              <a:rPr lang="el-GR" u="sng" dirty="0">
                <a:latin typeface="Calibri" pitchFamily="34" charset="0"/>
              </a:rPr>
              <a:t>διάσπασης</a:t>
            </a:r>
            <a:endParaRPr lang="en-US" u="sng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Ελάχιστο κάλυμμα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</a:rPr>
              <a:t> , B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BCNF </a:t>
            </a:r>
            <a:r>
              <a:rPr lang="el-GR" u="sng" dirty="0">
                <a:latin typeface="Calibri" pitchFamily="34" charset="0"/>
              </a:rPr>
              <a:t>διάσπαση;</a:t>
            </a:r>
            <a:endParaRPr lang="en-US" u="sng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485" y="469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767038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99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	ναι	  			     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	ναι	       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				όχι πάντα	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 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7802</Words>
  <Application>Microsoft Office PowerPoint</Application>
  <PresentationFormat>On-screen Show (4:3)</PresentationFormat>
  <Paragraphs>1098</Paragraphs>
  <Slides>105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13" baseType="lpstr">
      <vt:lpstr>Arial</vt:lpstr>
      <vt:lpstr>Calibri</vt:lpstr>
      <vt:lpstr>Cambria Math</vt:lpstr>
      <vt:lpstr>Comic Sans MS</vt:lpstr>
      <vt:lpstr>Courier New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Συναρτησιακές Εξαρτήσεις</vt:lpstr>
      <vt:lpstr>Συναρτησιακές Εξαρτήσεις</vt:lpstr>
      <vt:lpstr>Παράδειγμα I (φυσική σημασία)</vt:lpstr>
      <vt:lpstr>PowerPoint Presentation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PowerPoint Presentation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Άσκηση</vt:lpstr>
      <vt:lpstr>Άσκηση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Ελάχιστο Κάλυμμα</vt:lpstr>
      <vt:lpstr>Σύνοψη</vt:lpstr>
      <vt:lpstr>Άσκηση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Παραδείγματα</vt:lpstr>
      <vt:lpstr>Διατήρηση Εξαρτήσεων</vt:lpstr>
      <vt:lpstr>Παραδείγματα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Διάσπαση σε 3NF</vt:lpstr>
      <vt:lpstr>3NF</vt:lpstr>
      <vt:lpstr>Άσκηση</vt:lpstr>
      <vt:lpstr>Κανονικές Μορφές (επανάληψη)</vt:lpstr>
      <vt:lpstr>1NF και 2NF</vt:lpstr>
      <vt:lpstr>Σχεδιασμός Σχεσιακών Σχημάτων</vt:lpstr>
      <vt:lpstr>Σχεδιασμός Σχεσιακών Σχημάτων</vt:lpstr>
      <vt:lpstr>PowerPoint Presentation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EVANGELIA PITOURA</dc:creator>
  <cp:lastModifiedBy>EVANGELIA PITOURA</cp:lastModifiedBy>
  <cp:revision>10</cp:revision>
  <dcterms:created xsi:type="dcterms:W3CDTF">2022-11-29T11:07:59Z</dcterms:created>
  <dcterms:modified xsi:type="dcterms:W3CDTF">2023-12-27T11:21:42Z</dcterms:modified>
</cp:coreProperties>
</file>