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ink/ink1.xml" ContentType="application/inkml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73"/>
  </p:notesMasterIdLst>
  <p:sldIdLst>
    <p:sldId id="457" r:id="rId2"/>
    <p:sldId id="716" r:id="rId3"/>
    <p:sldId id="715" r:id="rId4"/>
    <p:sldId id="719" r:id="rId5"/>
    <p:sldId id="720" r:id="rId6"/>
    <p:sldId id="721" r:id="rId7"/>
    <p:sldId id="722" r:id="rId8"/>
    <p:sldId id="723" r:id="rId9"/>
    <p:sldId id="724" r:id="rId10"/>
    <p:sldId id="725" r:id="rId11"/>
    <p:sldId id="726" r:id="rId12"/>
    <p:sldId id="727" r:id="rId13"/>
    <p:sldId id="728" r:id="rId14"/>
    <p:sldId id="808" r:id="rId15"/>
    <p:sldId id="729" r:id="rId16"/>
    <p:sldId id="730" r:id="rId17"/>
    <p:sldId id="731" r:id="rId18"/>
    <p:sldId id="732" r:id="rId19"/>
    <p:sldId id="733" r:id="rId20"/>
    <p:sldId id="734" r:id="rId21"/>
    <p:sldId id="735" r:id="rId22"/>
    <p:sldId id="811" r:id="rId23"/>
    <p:sldId id="736" r:id="rId24"/>
    <p:sldId id="737" r:id="rId25"/>
    <p:sldId id="831" r:id="rId26"/>
    <p:sldId id="738" r:id="rId27"/>
    <p:sldId id="739" r:id="rId28"/>
    <p:sldId id="740" r:id="rId29"/>
    <p:sldId id="813" r:id="rId30"/>
    <p:sldId id="741" r:id="rId31"/>
    <p:sldId id="742" r:id="rId32"/>
    <p:sldId id="744" r:id="rId33"/>
    <p:sldId id="743" r:id="rId34"/>
    <p:sldId id="745" r:id="rId35"/>
    <p:sldId id="748" r:id="rId36"/>
    <p:sldId id="749" r:id="rId37"/>
    <p:sldId id="757" r:id="rId38"/>
    <p:sldId id="759" r:id="rId39"/>
    <p:sldId id="758" r:id="rId40"/>
    <p:sldId id="794" r:id="rId41"/>
    <p:sldId id="750" r:id="rId42"/>
    <p:sldId id="751" r:id="rId43"/>
    <p:sldId id="832" r:id="rId44"/>
    <p:sldId id="761" r:id="rId45"/>
    <p:sldId id="762" r:id="rId46"/>
    <p:sldId id="763" r:id="rId47"/>
    <p:sldId id="764" r:id="rId48"/>
    <p:sldId id="765" r:id="rId49"/>
    <p:sldId id="768" r:id="rId50"/>
    <p:sldId id="797" r:id="rId51"/>
    <p:sldId id="834" r:id="rId52"/>
    <p:sldId id="746" r:id="rId53"/>
    <p:sldId id="747" r:id="rId54"/>
    <p:sldId id="795" r:id="rId55"/>
    <p:sldId id="769" r:id="rId56"/>
    <p:sldId id="830" r:id="rId57"/>
    <p:sldId id="770" r:id="rId58"/>
    <p:sldId id="835" r:id="rId59"/>
    <p:sldId id="785" r:id="rId60"/>
    <p:sldId id="773" r:id="rId61"/>
    <p:sldId id="774" r:id="rId62"/>
    <p:sldId id="775" r:id="rId63"/>
    <p:sldId id="776" r:id="rId64"/>
    <p:sldId id="777" r:id="rId65"/>
    <p:sldId id="772" r:id="rId66"/>
    <p:sldId id="778" r:id="rId67"/>
    <p:sldId id="780" r:id="rId68"/>
    <p:sldId id="779" r:id="rId69"/>
    <p:sldId id="786" r:id="rId70"/>
    <p:sldId id="787" r:id="rId71"/>
    <p:sldId id="657" r:id="rId7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08" userDrawn="1">
          <p15:clr>
            <a:srgbClr val="A4A3A4"/>
          </p15:clr>
        </p15:guide>
        <p15:guide id="2" pos="30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2" autoAdjust="0"/>
    <p:restoredTop sz="94671" autoAdjust="0"/>
  </p:normalViewPr>
  <p:slideViewPr>
    <p:cSldViewPr snapToGrid="0">
      <p:cViewPr varScale="1">
        <p:scale>
          <a:sx n="119" d="100"/>
          <a:sy n="119" d="100"/>
        </p:scale>
        <p:origin x="1194" y="114"/>
      </p:cViewPr>
      <p:guideLst>
        <p:guide orient="horz" pos="4008"/>
        <p:guide pos="300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732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commentAuthors" Target="commentAuthor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27T12:27:39.041"/>
    </inkml:context>
    <inkml:brush xml:id="br0">
      <inkml:brushProperty name="width" value="0.05" units="cm"/>
      <inkml:brushProperty name="height" value="0.05" units="cm"/>
      <inkml:brushProperty name="color" value="#66CC00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20.541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306 28 256,'0'0'2257,"15"0"-1755,3 1-306,-8 0-37,0 0 0,0-1 0,1-1 0,10-1 0,-19 1 44,1 1 1,-1-1-1,1 1 0,0-1 1,-1 0-1,1 0 0,-1 0 0,0-1 1,1 1-1,-1-1 0,0 1 1,0-1-1,3-2 1775,-62-4-1898,26 6-120,0 2 0,0 2 0,-32 5 0,52-5 31,-1 0 0,1 1-1,0 0 1,0 1-1,0 1 1,1 0-1,-1 0 1,1 1-1,1 0 1,-1 0-1,-13 13 1,20-16-35,1 0-1,0 0 1,0 0 0,0 0 0,0 0 0,0 1-1,0-1 1,1 1 0,0-1 0,-1 1 0,1 0 0,1-1-1,-1 1 1,0 0 0,1 0 0,0-1 0,0 1-1,0 0 1,1 0 0,-1 0 0,2 5 0,-1-8 27,0 1 1,-1 0 0,1-1-1,0 1 1,1-1 0,-1 0 0,0 1-1,0-1 1,1 0 0,-1 1-1,0-1 1,1 0 0,-1 0-1,1 0 1,2 1 0,30 13 38,-24-11-66,66 24-14,-50-20 43,-1 1 1,0 1 0,-1 2 0,44 27 0,-64-35 18,0 0 0,0 0 0,-1 0 0,1 0 0,-1 0 0,0 1 0,0 0 0,-1-1 0,0 1 0,1 0 0,-2 0 0,1 0 0,0 1 0,0 8 0,0-1 51,0-1 0,-1 0 1,-1 1-1,0-1 0,-3 18 1,2-27-34,0 0 0,0 0-1,0 0 1,-1 0 0,1 0 0,-1 0 0,0 0 0,0 0 0,0-1 0,0 1 0,-1-1 0,1 0 0,0 1 0,-1-1 0,0 0 0,0 0 0,1-1 0,-7 4 0,-2 0 149,-1 0 1,1 0-1,-23 5 0,-11-2-169,0-3-1,-1-1 1,-71-2-1,77-3-2316,29 1 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8.93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58 108 208,'0'0'1151,"-14"-7"360,9-27 408,-5 84-1958,-7 121 89,5 194-1,12-365 131,0-10-193,1 1 0,-1 0 1,2-1-1,-1 1 0,1 0 0,5-15 0,0 1-5,9-43 174,-3 0 0,-2-1 0,2-111 0,-14 141 90,0 18-29,4-39-1,-3 56-219,1 0 1,-1 0-1,1 1 0,0-1 0,0 0 1,0 1-1,0-1 0,0 1 0,0-1 1,0 1-1,0 0 0,1-1 0,-1 1 1,0 0-1,1 0 0,-1 0 1,1 0-1,-1 0 0,1 0 0,0 0 1,-1 1-1,4-2 0,45-10-97,-35 9 79,16-2-101,0 1 0,0 2 0,34 1 0,-65 1 113,1 0 0,0 1 0,0-1 0,-1 0 0,1 1-1,0-1 1,-1 0 0,1 1 0,0-1 0,-1 1 0,1-1 0,-1 1 0,1-1 0,-1 1 0,1-1 0,-1 1 0,1 0 0,-1-1 0,1 1-1,-1 0 1,0 0 0,0-1 0,1 1 0,-1 0 0,0-1 0,0 1 0,0 0 0,0 0 0,0 0 0,0-1 0,0 2 0,1 32-297,-2-25 271,1-4 38,-1 0 0,1 0 0,-2 0 0,1 0 0,0 0 0,-1 0 0,0 0 0,0 0 0,-1-1 0,-3 7 0,-35 44 41,30-42-41,-4 4 1,0-1 0,-1-1 1,-1 0-1,0-1 0,-1-1 0,-1-1 0,-34 18 0,97-28 71,236 8 629,-226-10-449,124 4 148,-168 0 515,-17 1-1709,-17 4-1543,10-8 415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49.995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1 109 888,'0'0'1797,"0"-9"-1343,0-56 2347,3 116-2754,2 0-1,18 77 1,-6-37 78,-16-265-1773,-2 35 2157,1 137-429,0-1 0,0 1 0,0-1-1,1 1 1,-1-1 0,1 1 0,0-1 0,0 1-1,0 0 1,0-1 0,0 1 0,0 0-1,0 0 1,1 0 0,2-4 0,-2 6-91,-1-1 1,1 1 0,-1 0-1,1-1 1,-1 1 0,1 0-1,-1 0 1,1 0 0,-1 0-1,1 0 1,2 1 0,4 0 11,13 0 74,0 2-1,-1 0 1,36 11 0,1 0-31,648 94 484,-691-107-338,-24-3-744,-15-5-1413,6-1-304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0.587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1113 6 2841,'0'0'2017,"0"0"-1992,0 0-1,-1-1 1,1 1-1,0 0 1,0-1-1,0 1 0,0 0 1,0-1-1,-1 1 1,1 0-1,0 0 1,0-1-1,0 1 1,-1 0-1,1 0 0,0 0 1,-1-1-1,1 1 1,0 0-1,0 0 1,-1 0-1,1 0 0,0-1 1,-1 1-1,1 0 1,0 0-1,-1 0 1,1 0-1,0 0 1,-1 0-1,1 0 0,0 0 1,-1 0-1,1 0 1,0 0-1,-1 0 1,-11 3-12,0 1 1,-1 0 0,2 0 0,-1 1 0,0 1 0,1 0 0,-18 13-1,-5 1 47,-708 427 184,528-303-44,214-144-226,0 0-1,0 0 0,0 0 0,0 0 0,0 0 1,0 0-1,0 0 0,1 0 0,-1 0 1,0 0-1,0 0 0,0 0 0,0 1 0,0-1 1,0 0-1,0 0 0,0 0 0,0 0 1,0 0-1,0 0 0,0 0 0,0 0 0,0 1 1,1-1-1,-1 0 0,0 0 0,0 0 1,0 0-1,0 0 0,0 0 0,0 0 0,0 1 1,0-1-1,-1 0 0,1 0 0,0 0 1,0 0-1,0 0 0,21-4-406,77-30-1130,-46 14 234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02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145 15 2481,'0'0'1704,"0"-2"-1381,0-8 47,0 8-220,0 2-148,0 0 0,0 0-1,0 0 1,-1 0 0,1 0 0,0 0 0,0-1 0,0 1 0,-1 0 0,1 0 0,0 0 0,0 0-1,0 0 1,0 0 0,-1 0 0,1 0 0,0 0 0,0 0 0,0 0 0,0 1 0,-1-1-1,1 0 1,0 0 0,0 0 0,0 0 0,0 0 0,-1 0 0,1 0 0,0 0 0,0 0 0,0 1-1,0-1 1,0 0 0,0 0 0,-1 0 0,1 0 0,0 0 0,0 1 0,0-1 0,0 0 0,0 0-1,0 0 1,0 0 0,0 1 0,-12 19 40,2 0 1,0 1-1,2 0 0,0 1 0,-6 29 0,5-20 12,-10 42 233,3 1 0,-12 145 0,28-205-177,0-13-12,-2-20-993,2 15 509,-2-16-1701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38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56 3545,'0'0'496,"25"0"-543,166-1 599,441-21 477,-488 16 843,-151 2-1933,-80-11-3411,49 7 1030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2:51.850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3 90 3873,'0'0'1048,"-2"-3"-837,2 3-195,0 0 0,0-1 0,0 1 0,0-1 0,-1 1 0,1 0 0,0-1 0,0 1 0,0 0 0,0-1 0,0 1 0,0-1 0,0 1 0,0 0 0,0-1 0,0 1 0,1-1 0,-1 1 1,0 0-1,0-1 0,0 1 0,0 0 0,0-1 0,1 1 0,-1 0 0,0-1 0,0 1 0,1 0 0,-1-1 0,16-7 316,30 0 140,-29 5-269,486-43 912,-342 37-864,-151 7-530,-18 2-523,-18 1-843,-3 4-270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3:03.7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669 141 3025,'0'0'692,"11"-7"-574,67-41 667,-77 47-710,0 1 1,0-1-1,0 0 1,0 1-1,-1-1 1,1 0-1,0 0 1,0 0 0,0 0-1,-1 1 1,1-1-1,-1 0 1,1 0-1,-1 0 1,1-1-1,-1 1 1,1 0-1,-1 0 1,0 0-1,0 0 1,1 0 0,-1 0-1,0-1 1,0 1-1,0 0 1,0 0-1,0 0 1,-1 0-1,1 0 1,-1-2-1,1 1-69,-1 1 0,0-1 0,0 1-1,0-1 1,0 1 0,-1-1 0,1 1-1,0 0 1,-1 0 0,1-1 0,0 1 0,-1 0-1,1 0 1,-1 0 0,0 1 0,1-1-1,-1 0 1,-3 0 0,-30-8-72,-1 2 0,0 1 0,-41 0 0,-114 4 18,108 3 8,55-2 6,9 0 58,-1 2 0,-20 2 0,35-3-35,0 1 0,0 0 0,0 0 0,1 1 0,-1-1 0,0 1 0,1 0 0,0 0 0,-1 1 0,1-1 0,0 1 0,0 0 0,-5 5 0,7-5-2,0 0 0,0 0 1,0 0-1,0 1 0,1-1 1,-1 0-1,1 1 0,0-1 1,0 1-1,0 0 0,1-1 0,-1 1 1,1 0-1,0-1 0,0 1 1,0 0-1,1-1 0,-1 1 1,1 0-1,0-1 0,0 1 1,0-1-1,0 1 0,1-1 0,-1 1 1,1-1-1,0 0 0,0 0 1,0 0-1,4 4 0,24 18 17,53 32 0,-52-37-1,-1 1 0,30 27-1,-44-34-20,-2 1 0,0 1 0,20 27-1,-29-34 10,0-1 0,-1 1 0,0-1 0,0 1 0,-1 1 0,0-1 0,0 0 0,-1 1 0,0-1 0,0 12 0,-1-12-5,-1 0-1,0 0 0,-1 0 1,1 0-1,-2 0 0,1 0 1,-1 0-1,-1-1 0,-5 15 1,5-18 15,0 0 1,0 0 0,0-1 0,-1 1-1,0-1 1,1 0 0,-2 0-1,1 0 1,0 0 0,-1-1 0,0 0-1,1 0 1,-1 0 0,0 0 0,-1-1-1,-8 3 1,-3 0 73,0-1 0,0-1-1,-1-1 1,1-1 0,-1 0 0,1-1 0,-32-4 0,18-6 196,27 8-275,1 0 0,-1 1 0,0-1-1,0 1 1,0 0 0,-1 0 0,1 0-1,-6 0 1,0 1-270,0 0 1,0 1-1,0 0 0,1 0 0,-1 1 1,0 1-1,-10 3 0,-15 5-1055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3.97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78 122 24,'0'0'7276,"-1"12"-7414,-2 4 131,-1 0-1,-1 0 1,-9 20 0,-5 17 29,10-24 8,2 0 1,2 0-1,0 0 0,0 44 1,5-96 678,7-144 578,-5 147-1310,1 1 0,1-1 0,1 0-1,1 1 1,1 0 0,17-34 0,-21 46 13,1 1 0,1-1 1,-1 1-1,1 1 1,0-1-1,0 1 0,1-1 1,0 2-1,0-1 0,0 1 1,0 0-1,1 0 1,-1 0-1,1 1 0,11-4 1,-1 3-76,1 0 1,-1 1-1,1 0 0,0 2 1,25 0-1,-41 1 50,0 0 1,0 0-1,0 0 0,-1 0 0,1 0 0,0 0 0,0 1 1,0-1-1,0 1 0,0-1 0,-1 1 0,1 0 0,0-1 1,0 1-1,2 2 0,-2-1 11,-1 0 0,0 0 0,0 0 0,0 0 0,0 0 0,0 1 0,-1-1 0,1 0 0,-1 0 0,1 1 0,-1-1 0,0 0 0,0 3 0,1 2 17,0 0 0,-1-1 0,1 1 1,-2-1-1,1 1 0,-1 0 0,0-1 1,0 1-1,-1-1 0,1 0 0,-1 1 1,-1-1-1,0 0 0,1 0 0,-2 0 1,1-1-1,-6 8 0,1-4 22,-1 0-1,0 0 0,0-1 1,-1-1-1,0 1 1,0-2-1,-1 1 1,1-1-1,-1-1 0,-1 0 1,-12 4-1,-12 1 20,0-2 0,-51 5 0,93-9-925,17 3 774,29 7 295,67 15-94,79 15 147,-185-41 28,-11-2-352,1 0 1,-1-1-1,0 1 1,0-1-1,0 0 1,0 0-1,0 1 1,0-2-1,1 1 1,2 0-1,6-6-2571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118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114 1 2865,'0'0'1580,"-2"12"-1423,-4 18 51,-2 1-1,-1-1 1,-1 0 0,-17 33-1,10-22 78,-16 52 1,32-79-322,1-14-95,39 0-1953,-15-4 613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5.61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0 0 3273,'0'0'402,"5"5"-123,12 10-41,1 0 0,0-2-1,1 0 1,1-1 0,0-1-1,33 13 1,140 43 290,-181-64-523,121 32 130,-47-14 315,-90-20 1033,-17 0-3526,2-1-516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6.16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834 0 3833,'0'0'476,"-3"1"-528,-7 1 128,1 1-1,-1 1 1,1 0 0,0 0 0,0 1-1,0 0 1,-12 9 0,-25 14 298,-34 7-3,-2-4 0,-94 23 0,-77 29 144,145-36-349,139-46-3040,-12-4 1622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129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132 1 568,'0'0'5679,"-5"2"-5590,-4 8-89,2 1 0,-1-1 0,2 1-1,-1 0 1,-6 17 0,-20 63 330,22-59-291,2 0 0,2 1-1,1 1 1,1-1 0,0 37 610,5-77-5068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7.642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1008,'0'0'4623,"17"2"-4509,101 14-1086,-92-14-264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8.424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1 912,'0'0'3876,"7"0"-3784,150 7 776,4 0 488,-161-7-1269,0 2-142,0-2-218,0 1 66,0-1 0,0 1 0,-1 0 0,1-1 1,0 1-1,0 0 0,-1-1 0,1 1 0,0-1 0,-1 1 1,1-1-1,0 1 0,-1 0 0,1-1 0,-1 1 0,1-1 1,-1 0-1,1 1 0,-1-1 0,0 1 0,-8 1-1592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2T15:11:19.123"/>
    </inkml:context>
    <inkml:brush xml:id="br0">
      <inkml:brushProperty name="width" value="0.05" units="cm"/>
      <inkml:brushProperty name="height" value="0.05" units="cm"/>
      <inkml:brushProperty name="color" value="#66CC00"/>
    </inkml:brush>
  </inkml:definitions>
  <inkml:trace contextRef="#ctx0" brushRef="#br0">1 7 144,'3'0'5248,"20"0"-5160,228 0 2991,-258-1-7828,2-4 1731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21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A76E8-108E-472C-9E00-9A468855BF2D}" type="slidenum">
              <a:rPr lang="el-GR" smtClean="0"/>
              <a:pPr/>
              <a:t>10</a:t>
            </a:fld>
            <a:endParaRPr lang="el-GR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085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AF2BCE-FEA3-49E6-B7CC-F6CD10D77A60}" type="slidenum">
              <a:rPr lang="el-GR" smtClean="0"/>
              <a:pPr/>
              <a:t>11</a:t>
            </a:fld>
            <a:endParaRPr lang="el-GR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792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B006A-3AC1-48C5-AE18-FDFC8EDFB3C7}" type="slidenum">
              <a:rPr lang="el-GR" smtClean="0"/>
              <a:pPr/>
              <a:t>12</a:t>
            </a:fld>
            <a:endParaRPr lang="el-GR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EFA0E3-34BD-4049-94BE-C2B87BD77C72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33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4E8B53-7871-4E78-9583-3F81E4A2B229}" type="slidenum">
              <a:rPr lang="el-GR" smtClean="0"/>
              <a:pPr/>
              <a:t>15</a:t>
            </a:fld>
            <a:endParaRPr lang="el-GR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130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AFF26A-AB32-49B5-A384-9ADD72FE5CC5}" type="slidenum">
              <a:rPr lang="el-GR" smtClean="0"/>
              <a:pPr/>
              <a:t>16</a:t>
            </a:fld>
            <a:endParaRPr lang="el-GR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0661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DFFF76-D13E-486B-B267-7BF47669DC10}" type="slidenum">
              <a:rPr lang="el-GR" smtClean="0"/>
              <a:pPr/>
              <a:t>17</a:t>
            </a:fld>
            <a:endParaRPr lang="el-GR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253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1E979-A42B-4B6E-AB35-CB3EADDD7A9A}" type="slidenum">
              <a:rPr lang="el-GR" smtClean="0"/>
              <a:pPr/>
              <a:t>18</a:t>
            </a:fld>
            <a:endParaRPr lang="el-GR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503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06251-3711-4C4E-8398-DF5B53BF7232}" type="slidenum">
              <a:rPr lang="el-GR" smtClean="0"/>
              <a:pPr/>
              <a:t>19</a:t>
            </a:fld>
            <a:endParaRPr lang="el-GR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145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7BB425-B031-4A49-B992-3AD3722290DD}" type="slidenum">
              <a:rPr lang="el-GR" smtClean="0"/>
              <a:pPr/>
              <a:t>20</a:t>
            </a:fld>
            <a:endParaRPr lang="el-GR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33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131260-0BDE-4A5B-A4E0-786944C546F6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660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0511E-F8C6-4B4D-8B3D-B8FAF4386AC6}" type="slidenum">
              <a:rPr lang="el-GR" smtClean="0"/>
              <a:pPr/>
              <a:t>21</a:t>
            </a:fld>
            <a:endParaRPr lang="el-GR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7307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3C65C5-E940-4BCE-80F5-ADFBBACF9454}" type="slidenum">
              <a:rPr lang="el-GR" smtClean="0"/>
              <a:pPr/>
              <a:t>23</a:t>
            </a:fld>
            <a:endParaRPr lang="el-GR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778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5D7BAF-531B-4272-BA93-291CC8348ECE}" type="slidenum">
              <a:rPr lang="el-GR" smtClean="0"/>
              <a:pPr/>
              <a:t>24</a:t>
            </a:fld>
            <a:endParaRPr lang="el-GR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7483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BA0DA1-2F82-451E-A80A-D5DABE5E85F5}" type="slidenum">
              <a:rPr lang="el-GR" smtClean="0"/>
              <a:pPr/>
              <a:t>26</a:t>
            </a:fld>
            <a:endParaRPr lang="el-GR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82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7E9818-F407-413F-A147-EBAB34253842}" type="slidenum">
              <a:rPr lang="el-GR" smtClean="0"/>
              <a:pPr/>
              <a:t>27</a:t>
            </a:fld>
            <a:endParaRPr lang="el-GR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576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A6A900-056A-4D92-9C5C-0F8F8B7C6F2B}" type="slidenum">
              <a:rPr lang="el-GR" smtClean="0"/>
              <a:pPr/>
              <a:t>28</a:t>
            </a:fld>
            <a:endParaRPr lang="el-GR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641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57A1D-747D-4874-B353-81F2C9BEECF3}" type="slidenum">
              <a:rPr lang="el-GR" smtClean="0"/>
              <a:pPr/>
              <a:t>30</a:t>
            </a:fld>
            <a:endParaRPr lang="el-GR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8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31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91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596BD9-2EE4-4734-921C-D3E7088EBD72}" type="slidenum">
              <a:rPr lang="el-GR" smtClean="0"/>
              <a:pPr/>
              <a:t>32</a:t>
            </a:fld>
            <a:endParaRPr lang="el-GR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1520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22D6A7-034E-4381-93D8-19FA6E035FDE}" type="slidenum">
              <a:rPr lang="el-GR" smtClean="0"/>
              <a:pPr/>
              <a:t>33</a:t>
            </a:fld>
            <a:endParaRPr lang="el-GR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8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152F78-23F0-4458-A305-B3A59FE061C5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715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46ED2A-C570-4DF7-BCD2-29DCBE9B27FE}" type="slidenum">
              <a:rPr lang="el-GR" smtClean="0"/>
              <a:pPr/>
              <a:t>34</a:t>
            </a:fld>
            <a:endParaRPr lang="el-GR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857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4FDCF8-A032-4C28-AEFD-8C1F5B9623BE}" type="slidenum">
              <a:rPr lang="el-GR" smtClean="0"/>
              <a:pPr/>
              <a:t>35</a:t>
            </a:fld>
            <a:endParaRPr lang="el-GR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93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9C7A2-163A-486F-9C6D-9AFE123CD354}" type="slidenum">
              <a:rPr lang="el-GR" smtClean="0"/>
              <a:pPr/>
              <a:t>36</a:t>
            </a:fld>
            <a:endParaRPr lang="el-GR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59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05F30-F72F-4597-9D78-022E8ADA4705}" type="slidenum">
              <a:rPr lang="el-GR" smtClean="0"/>
              <a:pPr/>
              <a:t>37</a:t>
            </a:fld>
            <a:endParaRPr lang="el-GR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41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8CDB30-259A-4BD8-94A8-E08564FEB0DC}" type="slidenum">
              <a:rPr lang="el-GR" smtClean="0"/>
              <a:pPr/>
              <a:t>38</a:t>
            </a:fld>
            <a:endParaRPr lang="el-GR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3178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FC83BB-AA7C-4C44-92B7-8C0403A98543}" type="slidenum">
              <a:rPr lang="el-GR" smtClean="0"/>
              <a:pPr/>
              <a:t>39</a:t>
            </a:fld>
            <a:endParaRPr lang="el-GR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736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40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41146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41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1338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784688-D7F2-4B1F-8903-75EF11EF5235}" type="slidenum">
              <a:rPr lang="el-GR" smtClean="0"/>
              <a:pPr/>
              <a:t>42</a:t>
            </a:fld>
            <a:endParaRPr lang="el-GR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4228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A129-5A00-4D9A-A4A8-A874EE59D261}" type="slidenum">
              <a:rPr lang="el-GR" smtClean="0"/>
              <a:pPr/>
              <a:t>43</a:t>
            </a:fld>
            <a:endParaRPr lang="el-GR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27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E24478-788A-43ED-AF5A-38284EBB120D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395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5FE1B-BF88-4B78-A5F6-12165655DBD5}" type="slidenum">
              <a:rPr lang="el-GR" smtClean="0"/>
              <a:pPr/>
              <a:t>44</a:t>
            </a:fld>
            <a:endParaRPr lang="el-GR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7338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2D53FA-DE9B-4A8C-9313-86AE59FBAF3F}" type="slidenum">
              <a:rPr lang="el-GR" smtClean="0"/>
              <a:pPr/>
              <a:t>45</a:t>
            </a:fld>
            <a:endParaRPr lang="el-GR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3151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0E8E40-6D06-47EE-927E-FE22D7E65BA2}" type="slidenum">
              <a:rPr lang="el-GR" smtClean="0"/>
              <a:pPr/>
              <a:t>46</a:t>
            </a:fld>
            <a:endParaRPr lang="el-GR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2659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66A70B-87C9-4C77-96FC-CAAE205773DA}" type="slidenum">
              <a:rPr lang="el-GR" smtClean="0"/>
              <a:pPr/>
              <a:t>47</a:t>
            </a:fld>
            <a:endParaRPr lang="el-GR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75263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68157D-F4F9-4BEC-B48A-96A6C5A865F0}" type="slidenum">
              <a:rPr lang="el-GR" smtClean="0"/>
              <a:pPr/>
              <a:t>48</a:t>
            </a:fld>
            <a:endParaRPr lang="el-GR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70411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A17DE53-ED23-4302-B012-6E52E9FFF207}" type="slidenum">
              <a:rPr lang="el-GR" smtClean="0"/>
              <a:pPr/>
              <a:t>49</a:t>
            </a:fld>
            <a:endParaRPr lang="el-GR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4908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647B9F-6E17-4925-BECE-D23523B38F71}" type="slidenum">
              <a:rPr lang="el-GR" smtClean="0"/>
              <a:pPr/>
              <a:t>50</a:t>
            </a:fld>
            <a:endParaRPr lang="el-GR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6641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51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573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52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18147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48DEDB-55BD-4436-A923-FEBF5AF87DD4}" type="slidenum">
              <a:rPr lang="el-GR" smtClean="0"/>
              <a:pPr/>
              <a:t>53</a:t>
            </a:fld>
            <a:endParaRPr lang="el-GR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231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EF88-341E-4B5B-AD5B-24F2BFF7630E}" type="slidenum">
              <a:rPr lang="el-GR" smtClean="0"/>
              <a:pPr/>
              <a:t>5</a:t>
            </a:fld>
            <a:endParaRPr lang="el-GR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7796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319029-4C11-46EB-B149-F158F7117EC4}" type="slidenum">
              <a:rPr lang="el-GR" smtClean="0"/>
              <a:pPr/>
              <a:t>54</a:t>
            </a:fld>
            <a:endParaRPr lang="el-GR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85752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40CF84-1FE0-4A53-9F03-08E0E58A62E9}" type="slidenum">
              <a:rPr lang="el-GR" smtClean="0"/>
              <a:pPr/>
              <a:t>55</a:t>
            </a:fld>
            <a:endParaRPr lang="el-GR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3318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E17A5D-4418-4D83-8661-0443FF06E321}" type="slidenum">
              <a:rPr lang="el-GR" smtClean="0"/>
              <a:pPr/>
              <a:t>56</a:t>
            </a:fld>
            <a:endParaRPr lang="el-GR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22536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0A78EC-5F15-4B0D-A8F1-69BA975E00B8}" type="slidenum">
              <a:rPr lang="el-GR" smtClean="0"/>
              <a:pPr/>
              <a:t>57</a:t>
            </a:fld>
            <a:endParaRPr lang="el-G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77462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58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199163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F0ED67-2208-469C-A721-95B1DDB441E1}" type="slidenum">
              <a:rPr lang="el-GR" smtClean="0"/>
              <a:pPr/>
              <a:t>59</a:t>
            </a:fld>
            <a:endParaRPr lang="el-GR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407852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DD9B-D6E9-43B8-9DF0-05E022CD4ADF}" type="slidenum">
              <a:rPr lang="el-GR" smtClean="0"/>
              <a:pPr/>
              <a:t>60</a:t>
            </a:fld>
            <a:endParaRPr lang="el-GR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31159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58B51-44DA-45E6-A550-BE1BB7A15EF0}" type="slidenum">
              <a:rPr lang="el-GR" smtClean="0"/>
              <a:pPr/>
              <a:t>61</a:t>
            </a:fld>
            <a:endParaRPr lang="el-GR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40535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AD85C0-394B-412C-AB50-C58AEC556C65}" type="slidenum">
              <a:rPr lang="el-GR" smtClean="0"/>
              <a:pPr/>
              <a:t>62</a:t>
            </a:fld>
            <a:endParaRPr lang="el-GR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6243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4068A-6475-44D6-B6F7-0179ADBD9C6E}" type="slidenum">
              <a:rPr lang="el-GR" smtClean="0"/>
              <a:pPr/>
              <a:t>63</a:t>
            </a:fld>
            <a:endParaRPr lang="el-GR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84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D98D64-9990-470F-8B6B-D74731E62F11}" type="slidenum">
              <a:rPr lang="el-GR" smtClean="0"/>
              <a:pPr/>
              <a:t>6</a:t>
            </a:fld>
            <a:endParaRPr lang="el-GR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5563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11B14-9E4B-4FDA-AFFD-A536881249D0}" type="slidenum">
              <a:rPr lang="el-GR" smtClean="0"/>
              <a:pPr/>
              <a:t>64</a:t>
            </a:fld>
            <a:endParaRPr lang="el-GR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096129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71FC0A-AEB4-4414-8E25-FCC96AEFFBAC}" type="slidenum">
              <a:rPr lang="el-GR" smtClean="0"/>
              <a:pPr/>
              <a:t>65</a:t>
            </a:fld>
            <a:endParaRPr lang="el-GR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27484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E931C-837D-4BD7-97FD-0786E67B1546}" type="slidenum">
              <a:rPr lang="el-GR" smtClean="0"/>
              <a:pPr/>
              <a:t>66</a:t>
            </a:fld>
            <a:endParaRPr lang="el-GR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98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FF927-ACDD-4103-B6F1-E4E9432CDD3D}" type="slidenum">
              <a:rPr lang="el-GR" smtClean="0"/>
              <a:pPr/>
              <a:t>67</a:t>
            </a:fld>
            <a:endParaRPr lang="el-GR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4999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5C7CA1-B0A7-4CEE-A583-BF14DE744F10}" type="slidenum">
              <a:rPr lang="el-GR" smtClean="0"/>
              <a:pPr/>
              <a:t>68</a:t>
            </a:fld>
            <a:endParaRPr lang="el-GR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3967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F00C12-949B-4737-91B8-C5412E0E31D6}" type="slidenum">
              <a:rPr lang="el-GR" smtClean="0"/>
              <a:pPr/>
              <a:t>69</a:t>
            </a:fld>
            <a:endParaRPr lang="el-GR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440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70</a:t>
            </a:fld>
            <a:endParaRPr lang="el-GR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3303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71</a:t>
            </a:fld>
            <a:endParaRPr lang="el-G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90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8859C-3536-4EBB-A3C0-730C7C9C5E1A}" type="slidenum">
              <a:rPr lang="el-GR" smtClean="0"/>
              <a:pPr/>
              <a:t>7</a:t>
            </a:fld>
            <a:endParaRPr lang="el-GR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23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92EA2-AA71-43F0-B923-EAA4C7E2C0E8}" type="slidenum">
              <a:rPr lang="el-GR" smtClean="0"/>
              <a:pPr/>
              <a:t>8</a:t>
            </a:fld>
            <a:endParaRPr lang="el-GR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59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4A048-A9F1-4C9B-A678-D30EBE94FEEC}" type="slidenum">
              <a:rPr lang="el-GR" smtClean="0"/>
              <a:pPr/>
              <a:t>9</a:t>
            </a:fld>
            <a:endParaRPr lang="el-GR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5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/>
              <a:t>Βάσεις Δεδομένων 20</a:t>
            </a:r>
            <a:r>
              <a:rPr lang="en-US"/>
              <a:t>11</a:t>
            </a:r>
            <a:r>
              <a:rPr lang="el-GR"/>
              <a:t>-20</a:t>
            </a:r>
            <a:r>
              <a:rPr lang="en-US"/>
              <a:t>12</a:t>
            </a:r>
            <a:endParaRPr lang="el-G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Ευαγγε</a:t>
            </a:r>
            <a:r>
              <a:rPr lang="en-US" altLang="en-US"/>
              <a:t>λ</a:t>
            </a:r>
            <a:r>
              <a:rPr lang="el-GR" altLang="en-US"/>
              <a:t>ία Πιτουρά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E5F4B-6605-4344-8EE5-FFA6F19D98D1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@</a:t>
            </a:r>
            <a:r>
              <a:rPr lang="en-US" dirty="0" err="1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11/7/2023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1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0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38" Type="http://schemas.openxmlformats.org/officeDocument/2006/relationships/image" Target="../media/image679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6.xml"/><Relationship Id="rId3" Type="http://schemas.openxmlformats.org/officeDocument/2006/relationships/customXml" Target="../ink/ink2.xml"/><Relationship Id="rId112" Type="http://schemas.openxmlformats.org/officeDocument/2006/relationships/image" Target="../media/image2872.png"/><Relationship Id="rId120" Type="http://schemas.openxmlformats.org/officeDocument/2006/relationships/image" Target="../media/image2876.png"/><Relationship Id="rId125" Type="http://schemas.openxmlformats.org/officeDocument/2006/relationships/customXml" Target="../ink/ink10.xml"/><Relationship Id="rId138" Type="http://schemas.openxmlformats.org/officeDocument/2006/relationships/image" Target="../media/image2885.png"/><Relationship Id="rId141" Type="http://schemas.openxmlformats.org/officeDocument/2006/relationships/customXml" Target="../ink/ink14.xml"/><Relationship Id="rId146" Type="http://schemas.openxmlformats.org/officeDocument/2006/relationships/image" Target="../media/image2889.png"/><Relationship Id="rId116" Type="http://schemas.openxmlformats.org/officeDocument/2006/relationships/image" Target="../media/image2874.png"/><Relationship Id="rId124" Type="http://schemas.openxmlformats.org/officeDocument/2006/relationships/image" Target="../media/image2878.png"/><Relationship Id="rId137" Type="http://schemas.openxmlformats.org/officeDocument/2006/relationships/customXml" Target="../ink/ink12.xml"/><Relationship Id="rId2" Type="http://schemas.openxmlformats.org/officeDocument/2006/relationships/notesSlide" Target="../notesSlides/notesSlide55.xml"/><Relationship Id="rId111" Type="http://schemas.openxmlformats.org/officeDocument/2006/relationships/customXml" Target="../ink/ink3.xml"/><Relationship Id="rId140" Type="http://schemas.openxmlformats.org/officeDocument/2006/relationships/image" Target="../media/image2886.png"/><Relationship Id="rId145" Type="http://schemas.openxmlformats.org/officeDocument/2006/relationships/customXml" Target="../ink/ink16.xml"/><Relationship Id="rId1" Type="http://schemas.openxmlformats.org/officeDocument/2006/relationships/slideLayout" Target="../slideLayouts/slideLayout6.xml"/><Relationship Id="rId110" Type="http://schemas.openxmlformats.org/officeDocument/2006/relationships/image" Target="../media/image2871.png"/><Relationship Id="rId115" Type="http://schemas.openxmlformats.org/officeDocument/2006/relationships/customXml" Target="../ink/ink5.xml"/><Relationship Id="rId123" Type="http://schemas.openxmlformats.org/officeDocument/2006/relationships/customXml" Target="../ink/ink9.xml"/><Relationship Id="rId136" Type="http://schemas.openxmlformats.org/officeDocument/2006/relationships/image" Target="../media/image2884.png"/><Relationship Id="rId144" Type="http://schemas.openxmlformats.org/officeDocument/2006/relationships/image" Target="../media/image2888.png"/><Relationship Id="rId114" Type="http://schemas.openxmlformats.org/officeDocument/2006/relationships/image" Target="../media/image2873.png"/><Relationship Id="rId119" Type="http://schemas.openxmlformats.org/officeDocument/2006/relationships/customXml" Target="../ink/ink7.xml"/><Relationship Id="rId127" Type="http://schemas.openxmlformats.org/officeDocument/2006/relationships/customXml" Target="../ink/ink11.xml"/><Relationship Id="rId122" Type="http://schemas.openxmlformats.org/officeDocument/2006/relationships/image" Target="../media/image2877.png"/><Relationship Id="rId143" Type="http://schemas.openxmlformats.org/officeDocument/2006/relationships/customXml" Target="../ink/ink15.xml"/><Relationship Id="rId148" Type="http://schemas.openxmlformats.org/officeDocument/2006/relationships/image" Target="../media/image2890.png"/><Relationship Id="rId113" Type="http://schemas.openxmlformats.org/officeDocument/2006/relationships/customXml" Target="../ink/ink4.xml"/><Relationship Id="rId118" Type="http://schemas.openxmlformats.org/officeDocument/2006/relationships/image" Target="../media/image2875.png"/><Relationship Id="rId126" Type="http://schemas.openxmlformats.org/officeDocument/2006/relationships/image" Target="../media/image2879.png"/><Relationship Id="rId139" Type="http://schemas.openxmlformats.org/officeDocument/2006/relationships/customXml" Target="../ink/ink13.xml"/><Relationship Id="rId147" Type="http://schemas.openxmlformats.org/officeDocument/2006/relationships/customXml" Target="../ink/ink17.xml"/><Relationship Id="rId121" Type="http://schemas.openxmlformats.org/officeDocument/2006/relationships/customXml" Target="../ink/ink8.xml"/><Relationship Id="rId142" Type="http://schemas.openxmlformats.org/officeDocument/2006/relationships/image" Target="../media/image288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1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22</a:t>
            </a:r>
            <a:r>
              <a:rPr lang="el-GR" altLang="en-US" sz="1100" dirty="0"/>
              <a:t>-20</a:t>
            </a:r>
            <a:r>
              <a:rPr lang="en-US" altLang="en-US" sz="1100" dirty="0"/>
              <a:t>23</a:t>
            </a:r>
            <a:endParaRPr lang="el-GR" altLang="en-US" sz="1100" dirty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92100" y="2574330"/>
            <a:ext cx="8648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Σχεσιακή Άλγεβρα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D39315-0B6C-4E6D-9F59-4716F73B3171}" type="slidenum">
              <a:rPr lang="el-GR" altLang="en-US" smtClean="0"/>
              <a:pPr/>
              <a:t>10</a:t>
            </a:fld>
            <a:endParaRPr lang="el-GR" altLang="en-US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1930400" y="2413000"/>
            <a:ext cx="601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επιλογής&gt;</a:t>
            </a:r>
            <a:r>
              <a:rPr lang="el-GR" sz="24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44500" y="153035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648200" y="3978275"/>
            <a:ext cx="3200400" cy="517525"/>
            <a:chOff x="2592" y="2756"/>
            <a:chExt cx="2016" cy="32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15377" name="Rectangle 7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8" name="Text Box 8"/>
              <p:cNvSpPr txBox="1">
                <a:spLocks noChangeArrowheads="1"/>
              </p:cNvSpPr>
              <p:nvPr/>
            </p:nvSpPr>
            <p:spPr bwMode="auto">
              <a:xfrm>
                <a:off x="3216" y="2832"/>
                <a:ext cx="1392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>
                    <a:latin typeface="Times New Roman" pitchFamily="18" charset="0"/>
                  </a:rPr>
                  <a:t>=, &gt;, &lt;, </a:t>
                </a:r>
                <a:r>
                  <a:rPr lang="el-GR" sz="2000">
                    <a:latin typeface="Times New Roman" pitchFamily="18" charset="0"/>
                    <a:sym typeface="Symbol" pitchFamily="18" charset="2"/>
                  </a:rPr>
                  <a:t>,     , </a:t>
                </a:r>
                <a:endParaRPr lang="el-GR" sz="2000" b="1">
                  <a:latin typeface="Times New Roman" pitchFamily="18" charset="0"/>
                </a:endParaRPr>
              </a:p>
            </p:txBody>
          </p:sp>
        </p:grpSp>
        <p:sp>
          <p:nvSpPr>
            <p:cNvPr id="15375" name="Line 9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376" name="Line 10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369" name="Text Box 11"/>
          <p:cNvSpPr txBox="1">
            <a:spLocks noChangeArrowheads="1"/>
          </p:cNvSpPr>
          <p:nvPr/>
        </p:nvSpPr>
        <p:spPr bwMode="auto">
          <a:xfrm>
            <a:off x="2362200" y="5654675"/>
            <a:ext cx="523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AND, OR, NOT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406400" y="3200400"/>
            <a:ext cx="8356600" cy="2530475"/>
            <a:chOff x="256" y="2544"/>
            <a:chExt cx="5264" cy="1594"/>
          </a:xfrm>
        </p:grpSpPr>
        <p:sp>
          <p:nvSpPr>
            <p:cNvPr id="15371" name="Text Box 13"/>
            <p:cNvSpPr txBox="1">
              <a:spLocks noChangeArrowheads="1"/>
            </p:cNvSpPr>
            <p:nvPr/>
          </p:nvSpPr>
          <p:spPr bwMode="auto">
            <a:xfrm>
              <a:off x="528" y="3120"/>
              <a:ext cx="4992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		&lt;τελεστής σύγκρισης&gt;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&lt;όνομα γνωρίσματος&gt; ή &lt;σταθερή τιμή από το πεδίο ορισμού του γνωρίσματος&gt;</a:t>
              </a:r>
            </a:p>
          </p:txBody>
        </p:sp>
        <p:sp>
          <p:nvSpPr>
            <p:cNvPr id="15372" name="Text Box 14"/>
            <p:cNvSpPr txBox="1">
              <a:spLocks noChangeArrowheads="1"/>
            </p:cNvSpPr>
            <p:nvPr/>
          </p:nvSpPr>
          <p:spPr bwMode="auto">
            <a:xfrm>
              <a:off x="288" y="2806"/>
              <a:ext cx="204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προτάσεις της μορφής</a:t>
              </a:r>
            </a:p>
          </p:txBody>
        </p:sp>
        <p:sp>
          <p:nvSpPr>
            <p:cNvPr id="15373" name="Text Box 15"/>
            <p:cNvSpPr txBox="1">
              <a:spLocks noChangeArrowheads="1"/>
            </p:cNvSpPr>
            <p:nvPr/>
          </p:nvSpPr>
          <p:spPr bwMode="auto">
            <a:xfrm>
              <a:off x="256" y="2544"/>
              <a:ext cx="22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rPr>
                <a:t>&lt;συνθήκη επιλογής&gt;</a:t>
              </a:r>
            </a:p>
          </p:txBody>
        </p:sp>
      </p:grpSp>
      <p:sp>
        <p:nvSpPr>
          <p:cNvPr id="20" name="Title 8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0BCA0D-436F-4CA9-9270-D186C797AE18}" type="slidenum">
              <a:rPr lang="el-GR" altLang="en-US" smtClean="0"/>
              <a:pPr/>
              <a:t>11</a:t>
            </a:fld>
            <a:endParaRPr lang="el-GR" altLang="en-US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1419225" y="23082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Times New Roman" pitchFamily="18" charset="0"/>
              </a:rPr>
              <a:t>Ταινία       </a:t>
            </a: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</a:t>
            </a:r>
            <a:r>
              <a:rPr lang="el-GR" sz="2000" u="sng">
                <a:latin typeface="Times New Roman" pitchFamily="18" charset="0"/>
              </a:rPr>
              <a:t>Έτος</a:t>
            </a:r>
            <a:r>
              <a:rPr lang="el-GR" sz="2000">
                <a:latin typeface="Times New Roman" pitchFamily="18" charset="0"/>
              </a:rPr>
              <a:t>     Διάρκεια   Είδος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396" name="Text Box 9"/>
          <p:cNvSpPr txBox="1">
            <a:spLocks noChangeArrowheads="1"/>
          </p:cNvSpPr>
          <p:nvPr/>
        </p:nvSpPr>
        <p:spPr bwMode="auto">
          <a:xfrm>
            <a:off x="1143000" y="36195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16397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16398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4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5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6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07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       Σύζυγος-Ηθοποιού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6408" name="Rectangle 21"/>
          <p:cNvSpPr>
            <a:spLocks noChangeArrowheads="1"/>
          </p:cNvSpPr>
          <p:nvPr/>
        </p:nvSpPr>
        <p:spPr bwMode="auto">
          <a:xfrm>
            <a:off x="1419225" y="5053013"/>
            <a:ext cx="7126288" cy="39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9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0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1" name="Line 24"/>
          <p:cNvSpPr>
            <a:spLocks noChangeShapeType="1"/>
          </p:cNvSpPr>
          <p:nvPr/>
        </p:nvSpPr>
        <p:spPr bwMode="auto">
          <a:xfrm>
            <a:off x="63627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2" name="Line 25"/>
          <p:cNvSpPr>
            <a:spLocks noChangeShapeType="1"/>
          </p:cNvSpPr>
          <p:nvPr/>
        </p:nvSpPr>
        <p:spPr bwMode="auto">
          <a:xfrm>
            <a:off x="7505700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3" name="Line 26"/>
          <p:cNvSpPr>
            <a:spLocks noChangeShapeType="1"/>
          </p:cNvSpPr>
          <p:nvPr/>
        </p:nvSpPr>
        <p:spPr bwMode="auto">
          <a:xfrm>
            <a:off x="2143125" y="4497388"/>
            <a:ext cx="5362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4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16415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6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7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6418" name="Line 31"/>
          <p:cNvSpPr>
            <a:spLocks noChangeShapeType="1"/>
          </p:cNvSpPr>
          <p:nvPr/>
        </p:nvSpPr>
        <p:spPr bwMode="auto">
          <a:xfrm>
            <a:off x="2143125" y="4497388"/>
            <a:ext cx="0" cy="55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" name="Title 8"/>
          <p:cNvSpPr>
            <a:spLocks noGrp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65900" y="6492875"/>
            <a:ext cx="2133600" cy="365125"/>
          </a:xfrm>
          <a:noFill/>
        </p:spPr>
        <p:txBody>
          <a:bodyPr/>
          <a:lstStyle/>
          <a:p>
            <a:fld id="{DE5C4B0F-786F-4BC6-8D32-93D5E1E2F89B}" type="slidenum">
              <a:rPr lang="el-GR" altLang="en-US" smtClean="0"/>
              <a:pPr/>
              <a:t>12</a:t>
            </a:fld>
            <a:endParaRPr lang="el-GR" altLang="en-US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81000" y="1508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43000" y="2209800"/>
            <a:ext cx="7188200" cy="1635125"/>
            <a:chOff x="720" y="1546"/>
            <a:chExt cx="4528" cy="1030"/>
          </a:xfrm>
        </p:grpSpPr>
        <p:sp>
          <p:nvSpPr>
            <p:cNvPr id="17424" name="Text Box 5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     Έτος 	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7425" name="Line 6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6" name="Line 7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7" name="Line 8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7428" name="Line 9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415" name="Text Box 10"/>
          <p:cNvSpPr txBox="1">
            <a:spLocks noChangeArrowheads="1"/>
          </p:cNvSpPr>
          <p:nvPr/>
        </p:nvSpPr>
        <p:spPr bwMode="auto">
          <a:xfrm>
            <a:off x="381000" y="40386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1. Ταινίες με διάρκεια μεγαλύτερη των 100 λεπτών)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6" name="Text Box 11"/>
          <p:cNvSpPr txBox="1">
            <a:spLocks noChangeArrowheads="1"/>
          </p:cNvSpPr>
          <p:nvPr/>
        </p:nvSpPr>
        <p:spPr bwMode="auto">
          <a:xfrm>
            <a:off x="2819400" y="4419600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&gt; 100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2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50B3F1-9E2C-43B8-A42D-BD12B06F30AA}" type="slidenum">
              <a:rPr lang="el-GR" altLang="en-US" smtClean="0"/>
              <a:pPr/>
              <a:t>13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2486" y="1301001"/>
            <a:ext cx="7188200" cy="1635125"/>
            <a:chOff x="720" y="1546"/>
            <a:chExt cx="4528" cy="1030"/>
          </a:xfrm>
        </p:grpSpPr>
        <p:sp>
          <p:nvSpPr>
            <p:cNvPr id="18447" name="Text Box 4"/>
            <p:cNvSpPr txBox="1">
              <a:spLocks noChangeArrowheads="1"/>
            </p:cNvSpPr>
            <p:nvPr/>
          </p:nvSpPr>
          <p:spPr bwMode="auto">
            <a:xfrm>
              <a:off x="720" y="154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	Διάρκεια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1997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124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1991 			104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95 	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8" name="Line 5"/>
            <p:cNvSpPr>
              <a:spLocks noChangeShapeType="1"/>
            </p:cNvSpPr>
            <p:nvPr/>
          </p:nvSpPr>
          <p:spPr bwMode="auto">
            <a:xfrm>
              <a:off x="720" y="177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9" name="Line 6"/>
            <p:cNvSpPr>
              <a:spLocks noChangeShapeType="1"/>
            </p:cNvSpPr>
            <p:nvPr/>
          </p:nvSpPr>
          <p:spPr bwMode="auto">
            <a:xfrm>
              <a:off x="1776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0" name="Line 7"/>
            <p:cNvSpPr>
              <a:spLocks noChangeShapeType="1"/>
            </p:cNvSpPr>
            <p:nvPr/>
          </p:nvSpPr>
          <p:spPr bwMode="auto">
            <a:xfrm>
              <a:off x="26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3888" y="154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8438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1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2. Ταινίες με διάρκεια μεγαλύτερη των 100 λεπτών που γυρίστηκαν μετά το 1995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2057400" y="40640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σ</a:t>
            </a:r>
            <a:r>
              <a:rPr lang="el-GR" sz="2400" baseline="-25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Διάρκεια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&gt; 100 </a:t>
            </a:r>
            <a:r>
              <a:rPr lang="en-US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AND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Έτος &gt; 1995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(Ταινία)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43000" y="4953000"/>
            <a:ext cx="7188200" cy="809625"/>
            <a:chOff x="720" y="3360"/>
            <a:chExt cx="4528" cy="510"/>
          </a:xfrm>
        </p:grpSpPr>
        <p:sp>
          <p:nvSpPr>
            <p:cNvPr id="18442" name="Text Box 12"/>
            <p:cNvSpPr txBox="1">
              <a:spLocks noChangeArrowheads="1"/>
            </p:cNvSpPr>
            <p:nvPr/>
          </p:nvSpPr>
          <p:spPr bwMode="auto">
            <a:xfrm>
              <a:off x="720" y="3360"/>
              <a:ext cx="4528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 1997 		124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720" y="3600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776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26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3888" y="3360"/>
              <a:ext cx="0" cy="5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1" name="Title 8"/>
          <p:cNvSpPr>
            <a:spLocks noGrp="1"/>
          </p:cNvSpPr>
          <p:nvPr>
            <p:ph type="title"/>
          </p:nvPr>
        </p:nvSpPr>
        <p:spPr>
          <a:xfrm>
            <a:off x="457200" y="3064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14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/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AND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en-US" b="0" i="0" smtClean="0">
                              <a:latin typeface="Cambria Math" panose="02040503050406030204" pitchFamily="18" charset="0"/>
                            </a:rPr>
                            <m:t> &lt; 3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D17848A-5065-45A8-A0DF-4A3B46F01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65" y="2304553"/>
                <a:ext cx="1816395" cy="276999"/>
              </a:xfrm>
              <a:prstGeom prst="rect">
                <a:avLst/>
              </a:prstGeom>
              <a:blipFill>
                <a:blip r:embed="rId2"/>
                <a:stretch>
                  <a:fillRect l="-1342" t="-2222" r="-4362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5095462" y="84367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3 στήλες και 3 γραμμές</a:t>
            </a:r>
          </a:p>
          <a:p>
            <a:r>
              <a:rPr lang="el-GR" dirty="0"/>
              <a:t>Β.  Ένας πίνακας με 3 στήλες και 2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3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2 στήλες και 2 γραμμές 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4922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FDCBEC-DC58-497F-BA15-2DF1E5D555D2}" type="slidenum">
              <a:rPr lang="el-GR" altLang="en-US" smtClean="0"/>
              <a:pPr/>
              <a:t>15</a:t>
            </a:fld>
            <a:endParaRPr lang="el-GR" altLang="en-US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001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επιλογής εφαρμόζεται ανεξάρτητα 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κάθε πλειάδα </a:t>
            </a:r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4" name="Text Box 5"/>
          <p:cNvSpPr txBox="1">
            <a:spLocks noChangeArrowheads="1"/>
          </p:cNvSpPr>
          <p:nvPr/>
        </p:nvSpPr>
        <p:spPr bwMode="auto">
          <a:xfrm>
            <a:off x="508000" y="3429000"/>
            <a:ext cx="8102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που προκύπτει είναι ίδιος με τον βαθμό της αρχικής σχέσης</a:t>
            </a:r>
          </a:p>
        </p:txBody>
      </p:sp>
      <p:sp>
        <p:nvSpPr>
          <p:cNvPr id="19465" name="Text Box 6"/>
          <p:cNvSpPr txBox="1">
            <a:spLocks noChangeArrowheads="1"/>
          </p:cNvSpPr>
          <p:nvPr/>
        </p:nvSpPr>
        <p:spPr bwMode="auto">
          <a:xfrm>
            <a:off x="546100" y="44450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με την αρχική σχέση</a:t>
            </a:r>
            <a:r>
              <a:rPr lang="el-GR" sz="2400" b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ποσοστό που επιλέγονται - </a:t>
            </a:r>
            <a:r>
              <a:rPr lang="el-GR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</a:t>
            </a:r>
            <a:r>
              <a:rPr lang="en-US" sz="2400" i="1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(selectivity)</a:t>
            </a:r>
            <a:endParaRPr lang="el-GR" sz="2400" i="1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44500" y="682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621446-53C5-4621-87B3-8EBB63CC5BD6}" type="slidenum">
              <a:rPr lang="el-GR" altLang="en-US" smtClean="0"/>
              <a:pPr/>
              <a:t>16</a:t>
            </a:fld>
            <a:endParaRPr lang="el-GR" altLang="en-US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713898" y="1484348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0487" name="Text Box 4"/>
          <p:cNvSpPr txBox="1">
            <a:spLocks noChangeArrowheads="1"/>
          </p:cNvSpPr>
          <p:nvPr/>
        </p:nvSpPr>
        <p:spPr bwMode="auto">
          <a:xfrm>
            <a:off x="1066800" y="2398713"/>
            <a:ext cx="69977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4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ντιμεταθετική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 =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R))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5"/>
          <p:cNvSpPr txBox="1">
            <a:spLocks noChangeArrowheads="1"/>
          </p:cNvSpPr>
          <p:nvPr/>
        </p:nvSpPr>
        <p:spPr bwMode="auto">
          <a:xfrm>
            <a:off x="1143000" y="4038600"/>
            <a:ext cx="5105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&lt;συνθ2&gt;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 … σ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 ..)) =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9" name="Text Box 6"/>
          <p:cNvSpPr txBox="1">
            <a:spLocks noChangeArrowheads="1"/>
          </p:cNvSpPr>
          <p:nvPr/>
        </p:nvSpPr>
        <p:spPr bwMode="auto">
          <a:xfrm>
            <a:off x="1905000" y="4800600"/>
            <a:ext cx="6338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&lt;συνθ1&gt;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 &lt;συνθ2&gt; ... AND</a:t>
            </a:r>
            <a:r>
              <a:rPr lang="el-GR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</a:t>
            </a:r>
            <a:r>
              <a:rPr lang="en-US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n&gt;</a:t>
            </a:r>
            <a:r>
              <a:rPr lang="en-US" sz="2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000" b="1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0850" y="281017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6F4A4C-6A3C-4110-8A39-AEA9BF7155C3}" type="slidenum">
              <a:rPr lang="el-GR" altLang="en-US" smtClean="0"/>
              <a:pPr/>
              <a:t>17</a:t>
            </a:fld>
            <a:endParaRPr lang="el-GR" altLang="en-US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23462" y="1749424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προβολής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project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645557" y="3359757"/>
            <a:ext cx="4762500" cy="46166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sz="2400" baseline="-250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&lt;λίστα γνωρισμάτων&gt;</a:t>
            </a:r>
            <a:r>
              <a:rPr lang="el-GR" sz="2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21512" name="Text Box 5"/>
          <p:cNvSpPr txBox="1">
            <a:spLocks noChangeArrowheads="1"/>
          </p:cNvSpPr>
          <p:nvPr/>
        </p:nvSpPr>
        <p:spPr bwMode="auto">
          <a:xfrm>
            <a:off x="908050" y="2600323"/>
            <a:ext cx="662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συγκεκριμένων στηλών (γνωρισμάτων)</a:t>
            </a:r>
          </a:p>
        </p:txBody>
      </p:sp>
      <p:sp>
        <p:nvSpPr>
          <p:cNvPr id="10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0098" y="4627227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καθορίζεται από τη λίστα γνωρισμάτων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F712C0-6A8E-4150-B5F0-474E724970CC}" type="slidenum">
              <a:rPr lang="el-GR" altLang="en-US" smtClean="0"/>
              <a:pPr/>
              <a:t>18</a:t>
            </a:fld>
            <a:endParaRPr lang="el-GR" altLang="en-US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533400" y="2209800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5314" y="3263811"/>
            <a:ext cx="7188200" cy="1635125"/>
            <a:chOff x="720" y="1968"/>
            <a:chExt cx="4528" cy="1030"/>
          </a:xfrm>
        </p:grpSpPr>
        <p:sp>
          <p:nvSpPr>
            <p:cNvPr id="22536" name="Text Box 5"/>
            <p:cNvSpPr txBox="1">
              <a:spLocks noChangeArrowheads="1"/>
            </p:cNvSpPr>
            <p:nvPr/>
          </p:nvSpPr>
          <p:spPr bwMode="auto">
            <a:xfrm>
              <a:off x="720" y="1968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  Έτος		Διάρκεια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	   1997 		124 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	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		 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 1992 		95 		</a:t>
              </a:r>
              <a:r>
                <a:rPr lang="el-GR" dirty="0">
                  <a:latin typeface="Times New Roman" pitchFamily="18" charset="0"/>
                </a:rPr>
                <a:t>		</a:t>
              </a:r>
              <a:r>
                <a:rPr lang="en-US" dirty="0">
                  <a:latin typeface="Times New Roman" pitchFamily="18" charset="0"/>
                </a:rPr>
                <a:t> </a:t>
              </a:r>
              <a:r>
                <a:rPr lang="el-GR" dirty="0">
                  <a:latin typeface="Times New Roman" pitchFamily="18" charset="0"/>
                </a:rPr>
                <a:t>έγχρωμη</a:t>
              </a:r>
            </a:p>
          </p:txBody>
        </p:sp>
        <p:sp>
          <p:nvSpPr>
            <p:cNvPr id="22537" name="Line 6"/>
            <p:cNvSpPr>
              <a:spLocks noChangeShapeType="1"/>
            </p:cNvSpPr>
            <p:nvPr/>
          </p:nvSpPr>
          <p:spPr bwMode="auto">
            <a:xfrm>
              <a:off x="720" y="2208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776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9" name="Line 8"/>
            <p:cNvSpPr>
              <a:spLocks noChangeShapeType="1"/>
            </p:cNvSpPr>
            <p:nvPr/>
          </p:nvSpPr>
          <p:spPr bwMode="auto">
            <a:xfrm>
              <a:off x="26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40" name="Line 9"/>
            <p:cNvSpPr>
              <a:spLocks noChangeShapeType="1"/>
            </p:cNvSpPr>
            <p:nvPr/>
          </p:nvSpPr>
          <p:spPr bwMode="auto">
            <a:xfrm>
              <a:off x="3888" y="1968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218A46-4F26-455B-B989-7E69C54A2964}" type="slidenum">
              <a:rPr lang="el-GR" altLang="en-US" smtClean="0"/>
              <a:pPr/>
              <a:t>19</a:t>
            </a:fld>
            <a:endParaRPr lang="el-GR" altLang="en-US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09600" y="19812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1. Τίτλος, χρόνος, διάρκεια των ταινιών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905000" y="27432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Έτος, Διάρκεια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371600" y="3733800"/>
            <a:ext cx="7188200" cy="1635125"/>
            <a:chOff x="720" y="2576"/>
            <a:chExt cx="4528" cy="103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720" y="2576"/>
              <a:ext cx="4528" cy="10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Τίτλος			Έτος		Διάρκεια	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Star Wars 	 </a:t>
              </a:r>
              <a:r>
                <a:rPr lang="el-GR" dirty="0">
                  <a:latin typeface="Times New Roman" pitchFamily="18" charset="0"/>
                </a:rPr>
                <a:t>	</a:t>
              </a:r>
              <a:r>
                <a:rPr lang="en-US" dirty="0">
                  <a:latin typeface="Times New Roman" pitchFamily="18" charset="0"/>
                </a:rPr>
                <a:t>  1997 		124 		</a:t>
              </a:r>
              <a:endParaRPr lang="el-GR" dirty="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Times New Roman" pitchFamily="18" charset="0"/>
                </a:rPr>
                <a:t>Mighty</a:t>
              </a:r>
              <a:r>
                <a:rPr lang="el-GR" dirty="0">
                  <a:latin typeface="Times New Roman" pitchFamily="18" charset="0"/>
                </a:rPr>
                <a:t> </a:t>
              </a:r>
              <a:r>
                <a:rPr lang="el-GR" dirty="0" err="1">
                  <a:latin typeface="Times New Roman" pitchFamily="18" charset="0"/>
                </a:rPr>
                <a:t>Ducks</a:t>
              </a:r>
              <a:r>
                <a:rPr lang="el-GR" dirty="0">
                  <a:latin typeface="Times New Roman" pitchFamily="18" charset="0"/>
                </a:rPr>
                <a:t> 	   1991 		104		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Wayne’s World         1992 		95 		</a:t>
              </a:r>
              <a:endParaRPr lang="el-GR" dirty="0">
                <a:latin typeface="Times New Roman" pitchFamily="18" charset="0"/>
              </a:endParaRPr>
            </a:p>
          </p:txBody>
        </p:sp>
        <p:sp>
          <p:nvSpPr>
            <p:cNvPr id="23562" name="Line 7"/>
            <p:cNvSpPr>
              <a:spLocks noChangeShapeType="1"/>
            </p:cNvSpPr>
            <p:nvPr/>
          </p:nvSpPr>
          <p:spPr bwMode="auto">
            <a:xfrm>
              <a:off x="720" y="2832"/>
              <a:ext cx="31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3" name="Line 8"/>
            <p:cNvSpPr>
              <a:spLocks noChangeShapeType="1"/>
            </p:cNvSpPr>
            <p:nvPr/>
          </p:nvSpPr>
          <p:spPr bwMode="auto">
            <a:xfrm>
              <a:off x="1776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64" name="Line 9"/>
            <p:cNvSpPr>
              <a:spLocks noChangeShapeType="1"/>
            </p:cNvSpPr>
            <p:nvPr/>
          </p:nvSpPr>
          <p:spPr bwMode="auto">
            <a:xfrm>
              <a:off x="2688" y="2576"/>
              <a:ext cx="0" cy="10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A3A00D-4CCD-49E1-B9DE-8D5A6432DF66}" type="slidenum">
              <a:rPr lang="el-GR" altLang="en-US" smtClean="0"/>
              <a:pPr/>
              <a:t>2</a:t>
            </a:fld>
            <a:endParaRPr lang="el-GR" altLang="en-US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429846" y="1291615"/>
            <a:ext cx="8208962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 βάσεων δεδομένων	(ορισμός σχήματος)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Οντοτήτων/Συσχετίσεων</a:t>
            </a:r>
          </a:p>
          <a:p>
            <a:pPr marL="914400" lvl="1" indent="-457200" algn="just" eaLnBrk="0" hangingPunct="0">
              <a:buFont typeface="Wingdings" panose="05000000000000000000" pitchFamily="2" charset="2"/>
              <a:buChar char="§"/>
            </a:pPr>
            <a:r>
              <a:rPr lang="el-GR" sz="16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 μοντέλο</a:t>
            </a:r>
          </a:p>
          <a:p>
            <a:pPr marL="457200" indent="-457200" algn="just"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ΓΟΔ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(για τον ορισμό των σχημάτων)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ένας μεταφραστής της ΓΟΔ επεξεργάζεται τις εντολές της ΓΟΔ, αναγνωρίζει τις περιγραφές των δομικών στοιχείων του σχήματος και αποθηκεύει την περιγραφή του σχήματος στον κατάλογο του ΣΔΒΔ</a:t>
            </a: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γλώσσα </a:t>
            </a:r>
            <a:r>
              <a:rPr lang="el-GR" sz="20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ΓΧΔ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(αφορά τα στιγμιότυπα)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endParaRPr lang="el-GR" sz="2000" u="sng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ενημέρωσης 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</a:t>
            </a:r>
            <a:r>
              <a:rPr lang="en-US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i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(το αντικείμενο των επόμενων διαλέξεων)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Τι έχουμε δει έως σήμερα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166FFC-6DCC-4DA4-BF55-C95EC8E60846}" type="slidenum">
              <a:rPr lang="el-GR" altLang="en-US" smtClean="0"/>
              <a:pPr/>
              <a:t>20</a:t>
            </a:fld>
            <a:endParaRPr lang="el-GR" altLang="en-US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82600" y="1638300"/>
            <a:ext cx="8305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Είδος ταινιών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1828800" y="2184400"/>
            <a:ext cx="617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57413" y="2811463"/>
            <a:ext cx="6019800" cy="809625"/>
            <a:chOff x="1176" y="2122"/>
            <a:chExt cx="3792" cy="510"/>
          </a:xfrm>
        </p:grpSpPr>
        <p:sp>
          <p:nvSpPr>
            <p:cNvPr id="24587" name="Text Box 6"/>
            <p:cNvSpPr txBox="1">
              <a:spLocks noChangeArrowheads="1"/>
            </p:cNvSpPr>
            <p:nvPr/>
          </p:nvSpPr>
          <p:spPr bwMode="auto">
            <a:xfrm>
              <a:off x="1176" y="2122"/>
              <a:ext cx="3792" cy="5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 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έγχρωμη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>
              <a:off x="1664" y="2416"/>
              <a:ext cx="91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1130300" y="4086224"/>
            <a:ext cx="5803899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Προσοχή: απαλοιφή διπλότιμων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383382" y="4949825"/>
            <a:ext cx="831611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Γιατί; </a:t>
            </a:r>
          </a:p>
          <a:p>
            <a:pPr algn="just">
              <a:spcBef>
                <a:spcPct val="50000"/>
              </a:spcBef>
            </a:pP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βάση τον ορισμό το αποτέλεσμα είναι σχέση (δηλαδή,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πλειάδων)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5FB9014-6332-4226-8B69-9B0FEDD41AB5}" type="slidenum">
              <a:rPr lang="el-GR" altLang="en-US" smtClean="0"/>
              <a:pPr/>
              <a:t>21</a:t>
            </a:fld>
            <a:endParaRPr lang="el-GR" altLang="en-US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558800" y="1803400"/>
            <a:ext cx="767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 έχουν την ίδια διάταξη 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558800" y="2641600"/>
            <a:ext cx="797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τελεστής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μοναδιαίος</a:t>
            </a:r>
            <a:endParaRPr lang="el-GR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58800" y="3479800"/>
            <a:ext cx="792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Ο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βαθμός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της σχέσης είναι ίσος με τον αριθμό γνωρισμάτων στη &lt;λίστα γνωρισμάτων&gt;</a:t>
            </a:r>
          </a:p>
        </p:txBody>
      </p:sp>
      <p:sp>
        <p:nvSpPr>
          <p:cNvPr id="25609" name="Text Box 6"/>
          <p:cNvSpPr txBox="1">
            <a:spLocks noChangeArrowheads="1"/>
          </p:cNvSpPr>
          <p:nvPr/>
        </p:nvSpPr>
        <p:spPr bwMode="auto">
          <a:xfrm>
            <a:off x="609600" y="4683139"/>
            <a:ext cx="807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Πλήθος πλειάδων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μικρότερο ή ίσο (πότε;)  με την αρχική σχέση</a:t>
            </a:r>
            <a:endParaRPr lang="el-GR" sz="2400" i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428367" y="671793"/>
            <a:ext cx="196619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  <a:endParaRPr lang="el-GR" dirty="0"/>
          </a:p>
          <a:p>
            <a:r>
              <a:rPr lang="el-GR" dirty="0"/>
              <a:t>3	</a:t>
            </a:r>
            <a:r>
              <a:rPr lang="en-US" dirty="0"/>
              <a:t>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707340-6B09-434B-B522-68D16CFC0794}"/>
              </a:ext>
            </a:extLst>
          </p:cNvPr>
          <p:cNvSpPr txBox="1"/>
          <p:nvPr/>
        </p:nvSpPr>
        <p:spPr>
          <a:xfrm>
            <a:off x="795130" y="3949148"/>
            <a:ext cx="66857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</a:t>
            </a:r>
          </a:p>
          <a:p>
            <a:r>
              <a:rPr lang="el-GR" dirty="0"/>
              <a:t>Α. Ένας πίνακας με </a:t>
            </a:r>
            <a:r>
              <a:rPr lang="en-US" dirty="0"/>
              <a:t>3</a:t>
            </a:r>
            <a:r>
              <a:rPr lang="el-GR" dirty="0"/>
              <a:t> στήλες και 7 γραμμές</a:t>
            </a:r>
          </a:p>
          <a:p>
            <a:r>
              <a:rPr lang="el-GR" dirty="0"/>
              <a:t>Β.  Ένας πίνακας με 3 στήλες και 5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</a:t>
            </a:r>
            <a:r>
              <a:rPr lang="en-US" dirty="0"/>
              <a:t>1 </a:t>
            </a:r>
            <a:r>
              <a:rPr lang="el-GR" dirty="0"/>
              <a:t>στήλη  και 7 γραμμές</a:t>
            </a:r>
          </a:p>
          <a:p>
            <a:pPr marL="342900" indent="-342900">
              <a:buAutoNum type="alphaUcPeriod" startAt="3"/>
            </a:pPr>
            <a:r>
              <a:rPr lang="el-GR" dirty="0"/>
              <a:t>Ένας πίνακας με 1 στήλες και 5 γραμμές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/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</m:t>
                        </m:r>
                      </m:sub>
                    </m:sSub>
                  </m:oMath>
                </a14:m>
                <a:r>
                  <a:rPr lang="en-US" dirty="0"/>
                  <a:t>(R)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368D24-2D5D-4125-B908-6F346DC01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92" y="3370109"/>
                <a:ext cx="941595" cy="276999"/>
              </a:xfrm>
              <a:prstGeom prst="rect">
                <a:avLst/>
              </a:prstGeom>
              <a:blipFill>
                <a:blip r:embed="rId2"/>
                <a:stretch>
                  <a:fillRect l="-6452" t="-28889" b="-5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445598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A7B98A-55F5-4B6E-B7CB-8A958EB8754C}" type="slidenum">
              <a:rPr lang="el-GR" altLang="en-US" smtClean="0"/>
              <a:pPr/>
              <a:t>23</a:t>
            </a:fld>
            <a:endParaRPr lang="el-GR" altLang="en-US"/>
          </a:p>
        </p:txBody>
      </p:sp>
      <p:sp>
        <p:nvSpPr>
          <p:cNvPr id="26630" name="Text Box 3"/>
          <p:cNvSpPr txBox="1">
            <a:spLocks noChangeArrowheads="1"/>
          </p:cNvSpPr>
          <p:nvPr/>
        </p:nvSpPr>
        <p:spPr bwMode="auto">
          <a:xfrm>
            <a:off x="711200" y="1943100"/>
            <a:ext cx="508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Ιδιότητες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1168400" y="2933700"/>
            <a:ext cx="62484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αντιμεταθετική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&lt;λίστα1&gt;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&lt;λίστα2&gt;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R)) = ?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Tx/>
              <a:buChar char="•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Προβολή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π)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7542D-8725-4CFB-B9B2-B7BAC20D8C0A}" type="slidenum">
              <a:rPr lang="el-GR" altLang="en-US" smtClean="0"/>
              <a:pPr/>
              <a:t>24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95400" y="3962400"/>
            <a:ext cx="7188200" cy="1266825"/>
            <a:chOff x="720" y="2592"/>
            <a:chExt cx="4528" cy="798"/>
          </a:xfrm>
        </p:grpSpPr>
        <p:sp>
          <p:nvSpPr>
            <p:cNvPr id="27657" name="Text Box 4"/>
            <p:cNvSpPr txBox="1">
              <a:spLocks noChangeArrowheads="1"/>
            </p:cNvSpPr>
            <p:nvPr/>
          </p:nvSpPr>
          <p:spPr bwMode="auto">
            <a:xfrm>
              <a:off x="720" y="2592"/>
              <a:ext cx="4528" cy="7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         	Διάρκεια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124 	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 </a:t>
              </a:r>
              <a:r>
                <a:rPr lang="el-GR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104		 </a:t>
              </a:r>
              <a:r>
                <a:rPr lang="en-US" dirty="0">
                  <a:solidFill>
                    <a:schemeClr val="tx2">
                      <a:lumMod val="50000"/>
                    </a:schemeClr>
                  </a:solidFill>
                  <a:latin typeface="Times New Roman" pitchFamily="18" charset="0"/>
                </a:rPr>
                <a:t>			</a:t>
              </a:r>
              <a:endParaRPr lang="el-GR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7658" name="Line 5"/>
            <p:cNvSpPr>
              <a:spLocks noChangeShapeType="1"/>
            </p:cNvSpPr>
            <p:nvPr/>
          </p:nvSpPr>
          <p:spPr bwMode="auto">
            <a:xfrm>
              <a:off x="1632" y="2832"/>
              <a:ext cx="81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>
                <a:solidFill>
                  <a:schemeClr val="tx2">
                    <a:lumMod val="50000"/>
                  </a:schemeClr>
                </a:solidFill>
              </a:endParaRPr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685800" y="1828800"/>
            <a:ext cx="716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Διάρκειες των ταινιών που είναι μεγαλύτερες των 100 λεπτών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819400" y="29718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(σ 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(Ταινία))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A08A3A-8B4D-4A14-ABF3-9A6DB8197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039ECE-949A-4C33-9E22-C81F9E896854}"/>
              </a:ext>
            </a:extLst>
          </p:cNvPr>
          <p:cNvSpPr txBox="1"/>
          <p:nvPr/>
        </p:nvSpPr>
        <p:spPr>
          <a:xfrm>
            <a:off x="2794667" y="2103617"/>
            <a:ext cx="39027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 </a:t>
            </a:r>
          </a:p>
          <a:p>
            <a:r>
              <a:rPr lang="en-US" dirty="0"/>
              <a:t>A	B	C</a:t>
            </a:r>
          </a:p>
          <a:p>
            <a:r>
              <a:rPr lang="en-US" dirty="0"/>
              <a:t>2	1	5</a:t>
            </a:r>
          </a:p>
          <a:p>
            <a:r>
              <a:rPr lang="en-US" dirty="0"/>
              <a:t>8	3	4</a:t>
            </a:r>
          </a:p>
          <a:p>
            <a:r>
              <a:rPr lang="en-US" dirty="0"/>
              <a:t>6 	2	1</a:t>
            </a:r>
          </a:p>
          <a:p>
            <a:pPr marL="342900" indent="-342900">
              <a:buAutoNum type="arabicPlain" startAt="4"/>
            </a:pPr>
            <a:r>
              <a:rPr lang="en-US" dirty="0"/>
              <a:t>  5	2</a:t>
            </a:r>
          </a:p>
          <a:p>
            <a:pPr marL="342900" indent="-342900">
              <a:buAutoNum type="arabicPlain" startAt="6"/>
            </a:pPr>
            <a:r>
              <a:rPr lang="en-US" dirty="0"/>
              <a:t>  0	1</a:t>
            </a:r>
          </a:p>
          <a:p>
            <a:pPr marL="342900" indent="-342900">
              <a:buAutoNum type="arabicPlain" startAt="6"/>
            </a:pPr>
            <a:r>
              <a:rPr lang="en-US" dirty="0"/>
              <a:t>  5       9</a:t>
            </a:r>
          </a:p>
          <a:p>
            <a:pPr marL="342900" indent="-342900">
              <a:buAutoNum type="arabicPlain" startAt="6"/>
            </a:pPr>
            <a:r>
              <a:rPr lang="en-US" dirty="0"/>
              <a:t>  2       1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E3301A-1C7A-4BF9-9E52-1AD662C28E78}"/>
              </a:ext>
            </a:extLst>
          </p:cNvPr>
          <p:cNvSpPr txBox="1"/>
          <p:nvPr/>
        </p:nvSpPr>
        <p:spPr>
          <a:xfrm>
            <a:off x="675861" y="4187687"/>
            <a:ext cx="563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72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E2DDD6-948A-4805-9C34-607B57F905E3}" type="slidenum">
              <a:rPr lang="el-GR" altLang="en-US" smtClean="0"/>
              <a:pPr/>
              <a:t>26</a:t>
            </a:fld>
            <a:endParaRPr lang="el-GR" altLang="en-US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381000" y="22098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 συνόλου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657600" y="1676400"/>
            <a:ext cx="3251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Ένωση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Τομή 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) </a:t>
            </a:r>
          </a:p>
          <a:p>
            <a:pPr marL="457200" indent="-45720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Διαφορά (-)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381000" y="3581400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Συμβατότητα ως προς την ένωση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838200" y="4114800"/>
            <a:ext cx="7696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Δύo σχέσεις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είναι συμβατές ως προς την ένωση όταν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	1. Έχουν τον ίδιο βαθμό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2.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i, 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88461" y="6031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AB3DC-B833-417E-AF9B-70718EF847FE}" type="slidenum">
              <a:rPr lang="el-GR" altLang="en-US" smtClean="0"/>
              <a:pPr/>
              <a:t>27</a:t>
            </a:fld>
            <a:endParaRPr lang="el-GR" altLang="en-US"/>
          </a:p>
        </p:txBody>
      </p:sp>
      <p:sp>
        <p:nvSpPr>
          <p:cNvPr id="29702" name="Text Box 3"/>
          <p:cNvSpPr txBox="1">
            <a:spLocks noChangeArrowheads="1"/>
          </p:cNvSpPr>
          <p:nvPr/>
        </p:nvSpPr>
        <p:spPr bwMode="auto">
          <a:xfrm>
            <a:off x="685800" y="2590800"/>
            <a:ext cx="739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Σύμβαση: η σχέση που προκύπτει έχει τα ίδια ονόματα γνωρισμάτων με την πρώτη σχέση</a:t>
            </a:r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685800" y="3810000"/>
            <a:ext cx="673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Απαλοιφή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διπλότιμων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Πράξεις Συνόλων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708ADA-FEEF-4481-8408-413D758CCC17}" type="slidenum">
              <a:rPr lang="el-GR" altLang="en-US" smtClean="0"/>
              <a:pPr/>
              <a:t>28</a:t>
            </a:fld>
            <a:endParaRPr lang="el-GR" altLang="en-US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193223" y="1705031"/>
            <a:ext cx="1371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Α    Β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1     2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1     4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2     1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6     5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3276600" y="2276475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 &gt;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Β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(R)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0" name="Line 7"/>
          <p:cNvSpPr>
            <a:spLocks noChangeShapeType="1"/>
          </p:cNvSpPr>
          <p:nvPr/>
        </p:nvSpPr>
        <p:spPr bwMode="auto">
          <a:xfrm>
            <a:off x="1219200" y="21336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3348038" y="2924175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R)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609600" y="25146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1295400" y="4267200"/>
            <a:ext cx="152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B      C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2       3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2       5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1       4</a:t>
            </a:r>
          </a:p>
        </p:txBody>
      </p:sp>
      <p:sp>
        <p:nvSpPr>
          <p:cNvPr id="30734" name="Line 11"/>
          <p:cNvSpPr>
            <a:spLocks noChangeShapeType="1"/>
          </p:cNvSpPr>
          <p:nvPr/>
        </p:nvSpPr>
        <p:spPr bwMode="auto">
          <a:xfrm>
            <a:off x="12954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0735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3429000" y="3581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 S</a:t>
            </a:r>
            <a:endParaRPr lang="el-GR" sz="24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" name="Title 9"/>
          <p:cNvSpPr>
            <a:spLocks noGrp="1"/>
          </p:cNvSpPr>
          <p:nvPr>
            <p:ph type="title"/>
          </p:nvPr>
        </p:nvSpPr>
        <p:spPr>
          <a:xfrm>
            <a:off x="-389425" y="-2519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2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4C218B-C4F4-4645-B421-931664CD6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40281-A774-4989-907A-4A9679EDD1E5}"/>
              </a:ext>
            </a:extLst>
          </p:cNvPr>
          <p:cNvSpPr txBox="1"/>
          <p:nvPr/>
        </p:nvSpPr>
        <p:spPr>
          <a:xfrm>
            <a:off x="1457739" y="1159565"/>
            <a:ext cx="14577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1	2	3</a:t>
            </a:r>
          </a:p>
          <a:p>
            <a:r>
              <a:rPr lang="en-US" dirty="0"/>
              <a:t>4	5	6</a:t>
            </a:r>
          </a:p>
          <a:p>
            <a:pPr marL="342900" indent="-342900">
              <a:buAutoNum type="arabicPlain"/>
            </a:pPr>
            <a:r>
              <a:rPr lang="en-US" dirty="0"/>
              <a:t>  8	9</a:t>
            </a:r>
          </a:p>
          <a:p>
            <a:r>
              <a:rPr lang="en-US" dirty="0"/>
              <a:t>3	2	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ED035B-85E9-4179-BE14-FC8254F83389}"/>
              </a:ext>
            </a:extLst>
          </p:cNvPr>
          <p:cNvSpPr txBox="1"/>
          <p:nvPr/>
        </p:nvSpPr>
        <p:spPr>
          <a:xfrm>
            <a:off x="3438939" y="1159564"/>
            <a:ext cx="1557131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</a:t>
            </a:r>
          </a:p>
          <a:p>
            <a:r>
              <a:rPr lang="en-US" b="1" dirty="0"/>
              <a:t>A	B	C</a:t>
            </a:r>
          </a:p>
          <a:p>
            <a:r>
              <a:rPr lang="en-US" dirty="0"/>
              <a:t>4	2	9</a:t>
            </a:r>
          </a:p>
          <a:p>
            <a:r>
              <a:rPr lang="en-US" dirty="0"/>
              <a:t>6	1	8</a:t>
            </a:r>
          </a:p>
          <a:p>
            <a:r>
              <a:rPr lang="en-US" dirty="0"/>
              <a:t>4	2	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/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Α</m:t>
                        </m:r>
                      </m:sub>
                    </m:sSub>
                    <m:d>
                      <m:d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Α</m:t>
                        </m:r>
                      </m:sub>
                    </m:sSub>
                  </m:oMath>
                </a14:m>
                <a:r>
                  <a:rPr lang="el-GR" dirty="0"/>
                  <a:t>(</a:t>
                </a:r>
                <a:r>
                  <a:rPr lang="en-US" dirty="0"/>
                  <a:t>S)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645F518-130D-43B0-97E4-1E77314B44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531" y="1489545"/>
                <a:ext cx="1417760" cy="276999"/>
              </a:xfrm>
              <a:prstGeom prst="rect">
                <a:avLst/>
              </a:prstGeom>
              <a:blipFill>
                <a:blip r:embed="rId2"/>
                <a:stretch>
                  <a:fillRect l="-4292" t="-28261" r="-9442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75229C1A-959C-4046-9C3C-43D8604645BE}"/>
              </a:ext>
            </a:extLst>
          </p:cNvPr>
          <p:cNvSpPr txBox="1"/>
          <p:nvPr/>
        </p:nvSpPr>
        <p:spPr>
          <a:xfrm>
            <a:off x="5418667" y="2052117"/>
            <a:ext cx="25964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Το αποτέλεσμα είναι ένας πίνακας με </a:t>
            </a:r>
          </a:p>
          <a:p>
            <a:r>
              <a:rPr lang="el-GR" dirty="0"/>
              <a:t>Α. 3 στήλες και 6 γραμμές</a:t>
            </a:r>
          </a:p>
          <a:p>
            <a:r>
              <a:rPr lang="el-GR" dirty="0"/>
              <a:t>Β. 3 στήλες και 4 γραμμές</a:t>
            </a:r>
          </a:p>
          <a:p>
            <a:r>
              <a:rPr lang="en-US" dirty="0"/>
              <a:t>C. 1 </a:t>
            </a:r>
            <a:r>
              <a:rPr lang="el-GR" dirty="0"/>
              <a:t>στήλη και 6 γραμμές</a:t>
            </a:r>
          </a:p>
          <a:p>
            <a:r>
              <a:rPr lang="en-US" dirty="0"/>
              <a:t>D. 1 </a:t>
            </a:r>
            <a:r>
              <a:rPr lang="el-GR" dirty="0"/>
              <a:t>στήλη και 4 γραμμές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20</a:t>
            </a:r>
            <a:r>
              <a:rPr lang="el-GR" altLang="en-US" sz="1100" dirty="0"/>
              <a:t>-20</a:t>
            </a:r>
            <a:r>
              <a:rPr lang="en-US" altLang="en-US" sz="1100" dirty="0"/>
              <a:t>21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899670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A766E3-F5CB-45D7-AE4C-7325762350BF}" type="slidenum">
              <a:rPr lang="el-GR" altLang="en-US" smtClean="0"/>
              <a:pPr/>
              <a:t>3</a:t>
            </a:fld>
            <a:endParaRPr lang="el-GR" altLang="en-US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3699" y="6842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(query languages)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68312" y="2560638"/>
            <a:ext cx="8154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Επιτρέπουν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την εύρεση πληροφορίας από μια βάση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μέσω της διατύπωσης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ερωτημάτων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(queries)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στον τρέχων στιγμιότυπο της βάσης δεδομένων 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9C19C6-9D92-46E2-8853-F7F72BBF8221}" type="slidenum">
              <a:rPr lang="el-GR" altLang="en-US" smtClean="0"/>
              <a:pPr/>
              <a:t>30</a:t>
            </a:fld>
            <a:endParaRPr lang="el-GR" altLang="en-US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1555261" y="2106612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31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690377" y="579769"/>
            <a:ext cx="3441700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4500563" y="2060575"/>
            <a:ext cx="3441700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280252" y="7124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E69ADF-9D51-493C-A2EB-8C7D8942175B}" type="slidenum">
              <a:rPr lang="el-GR" altLang="en-US" smtClean="0"/>
              <a:pPr/>
              <a:t>32</a:t>
            </a:fld>
            <a:endParaRPr lang="el-GR" altLang="en-US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488461" y="119204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4823" name="Text Box 4"/>
          <p:cNvSpPr txBox="1">
            <a:spLocks noChangeArrowheads="1"/>
          </p:cNvSpPr>
          <p:nvPr/>
        </p:nvSpPr>
        <p:spPr bwMode="auto">
          <a:xfrm>
            <a:off x="1198870" y="2467882"/>
            <a:ext cx="5783488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της πίτσας Σπέσιαλ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μπορούμε να βρούμε σε πίτσες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(τα ονόματά τους) περιέχουν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συστατικό που αρέσει τουλάχιστον σε ένα φοιτητή </a:t>
            </a:r>
          </a:p>
          <a:p>
            <a:pPr marL="457200" indent="-457200" algn="just" eaLnBrk="0" hangingPunct="0">
              <a:spcBef>
                <a:spcPct val="50000"/>
              </a:spcBef>
            </a:pP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57200" y="97191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566B13-056E-4DA2-A54A-AE1F5442BFD1}" type="slidenum">
              <a:rPr lang="el-GR" altLang="en-US" smtClean="0"/>
              <a:pPr/>
              <a:t>33</a:t>
            </a:fld>
            <a:endParaRPr lang="el-GR" altLang="en-US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1246188" y="19034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3799" name="Text Box 4"/>
          <p:cNvSpPr txBox="1">
            <a:spLocks noChangeArrowheads="1"/>
          </p:cNvSpPr>
          <p:nvPr/>
        </p:nvSpPr>
        <p:spPr bwMode="auto">
          <a:xfrm>
            <a:off x="311150" y="3560763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έχουν 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9" name="Title 6"/>
          <p:cNvSpPr>
            <a:spLocks noGrp="1"/>
          </p:cNvSpPr>
          <p:nvPr>
            <p:ph type="title"/>
          </p:nvPr>
        </p:nvSpPr>
        <p:spPr>
          <a:xfrm>
            <a:off x="419100" y="2619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 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EF73C-CACF-47C6-8E69-166B61939229}" type="slidenum">
              <a:rPr lang="el-GR" altLang="en-US" smtClean="0"/>
              <a:pPr/>
              <a:t>34</a:t>
            </a:fld>
            <a:endParaRPr lang="el-GR" altLang="en-US"/>
          </a:p>
        </p:txBody>
      </p:sp>
      <p:sp>
        <p:nvSpPr>
          <p:cNvPr id="35846" name="Text Box 3"/>
          <p:cNvSpPr txBox="1">
            <a:spLocks noChangeArrowheads="1"/>
          </p:cNvSpPr>
          <p:nvPr/>
        </p:nvSpPr>
        <p:spPr bwMode="auto">
          <a:xfrm>
            <a:off x="520700" y="174307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104900" y="2397125"/>
            <a:ext cx="7010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1. Πράξεις που αφαιρούν κομμάτια από μια σχέση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γραμμές είτε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1104900" y="34036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2. Οι συνηθισμένες πράξεις συνόλου - ένωση, τομή, διαφορά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9" name="Text Box 6"/>
          <p:cNvSpPr txBox="1">
            <a:spLocks noChangeArrowheads="1"/>
          </p:cNvSpPr>
          <p:nvPr/>
        </p:nvSpPr>
        <p:spPr bwMode="auto">
          <a:xfrm>
            <a:off x="1085850" y="41624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3. Πράξεις που συνδυάζουν πλειάδες από δύο σχέσεις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1104900" y="49911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4. Μετονομασία γνωρισμάτων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520700" y="239712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35852" name="Text Box 9"/>
          <p:cNvSpPr txBox="1">
            <a:spLocks noChangeArrowheads="1"/>
          </p:cNvSpPr>
          <p:nvPr/>
        </p:nvSpPr>
        <p:spPr bwMode="auto">
          <a:xfrm>
            <a:off x="520700" y="3343275"/>
            <a:ext cx="58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rgbClr val="00CC66"/>
                </a:solidFill>
                <a:latin typeface="Times New Roman" pitchFamily="18" charset="0"/>
                <a:sym typeface="Symbol" pitchFamily="18" charset="2"/>
              </a:rPr>
              <a:t>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3E2F46-3975-42DB-9AFC-18D1318D877C}" type="slidenum">
              <a:rPr lang="el-GR" altLang="en-US" smtClean="0"/>
              <a:pPr/>
              <a:t>35</a:t>
            </a:fld>
            <a:endParaRPr lang="el-GR" altLang="en-US"/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447800" y="2765455"/>
            <a:ext cx="3810000" cy="400110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R(A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 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x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S(B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0" name="Text Box 5"/>
          <p:cNvSpPr txBox="1">
            <a:spLocks noChangeArrowheads="1"/>
          </p:cNvSpPr>
          <p:nvPr/>
        </p:nvSpPr>
        <p:spPr bwMode="auto">
          <a:xfrm>
            <a:off x="329711" y="1479657"/>
            <a:ext cx="85471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ή χιαστί γινόμενο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product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  ή χιαστί συνένωση (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cross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38921" name="Text Box 6"/>
          <p:cNvSpPr txBox="1">
            <a:spLocks noChangeArrowheads="1"/>
          </p:cNvSpPr>
          <p:nvPr/>
        </p:nvSpPr>
        <p:spPr bwMode="auto">
          <a:xfrm>
            <a:off x="965200" y="3629055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:  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Q(A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m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2" name="Text Box 7"/>
          <p:cNvSpPr txBox="1">
            <a:spLocks noChangeArrowheads="1"/>
          </p:cNvSpPr>
          <p:nvPr/>
        </p:nvSpPr>
        <p:spPr bwMode="auto">
          <a:xfrm>
            <a:off x="1765300" y="4238656"/>
            <a:ext cx="5029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n + m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8923" name="Text Box 8"/>
          <p:cNvSpPr txBox="1">
            <a:spLocks noChangeArrowheads="1"/>
          </p:cNvSpPr>
          <p:nvPr/>
        </p:nvSpPr>
        <p:spPr bwMode="auto">
          <a:xfrm>
            <a:off x="1778000" y="4670456"/>
            <a:ext cx="40767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πλειάδες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329E5-F9D6-4A28-8CD1-8793FF53D953}" type="slidenum">
              <a:rPr lang="el-GR" altLang="en-US" smtClean="0"/>
              <a:pPr/>
              <a:t>36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39959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60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1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39955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39956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7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8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994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3994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39946" name="Text Box 14"/>
          <p:cNvSpPr txBox="1">
            <a:spLocks noChangeArrowheads="1"/>
          </p:cNvSpPr>
          <p:nvPr/>
        </p:nvSpPr>
        <p:spPr bwMode="auto">
          <a:xfrm>
            <a:off x="3810000" y="19050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 x S</a:t>
            </a:r>
          </a:p>
        </p:txBody>
      </p:sp>
      <p:sp>
        <p:nvSpPr>
          <p:cNvPr id="39947" name="Text Box 15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76800" y="2209800"/>
            <a:ext cx="3911600" cy="3140075"/>
            <a:chOff x="2880" y="1776"/>
            <a:chExt cx="2464" cy="1978"/>
          </a:xfrm>
        </p:grpSpPr>
        <p:sp>
          <p:nvSpPr>
            <p:cNvPr id="39949" name="Text Box 17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1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 B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B</a:t>
              </a:r>
              <a:r>
                <a:rPr lang="en-US" sz="2000">
                  <a:latin typeface="Times New Roman" pitchFamily="18" charset="0"/>
                </a:rPr>
                <a:t>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1            2           9          10      11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3            4           9         10       11</a:t>
              </a:r>
            </a:p>
          </p:txBody>
        </p:sp>
        <p:sp>
          <p:nvSpPr>
            <p:cNvPr id="39950" name="Line 18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1" name="Line 19"/>
            <p:cNvSpPr>
              <a:spLocks noChangeShapeType="1"/>
            </p:cNvSpPr>
            <p:nvPr/>
          </p:nvSpPr>
          <p:spPr bwMode="auto">
            <a:xfrm>
              <a:off x="3168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2" name="Line 20"/>
            <p:cNvSpPr>
              <a:spLocks noChangeShapeType="1"/>
            </p:cNvSpPr>
            <p:nvPr/>
          </p:nvSpPr>
          <p:spPr bwMode="auto">
            <a:xfrm>
              <a:off x="4752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3" name="Line 21"/>
            <p:cNvSpPr>
              <a:spLocks noChangeShapeType="1"/>
            </p:cNvSpPr>
            <p:nvPr/>
          </p:nvSpPr>
          <p:spPr bwMode="auto">
            <a:xfrm>
              <a:off x="432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54" name="Line 22"/>
            <p:cNvSpPr>
              <a:spLocks noChangeShapeType="1"/>
            </p:cNvSpPr>
            <p:nvPr/>
          </p:nvSpPr>
          <p:spPr bwMode="auto">
            <a:xfrm>
              <a:off x="3840" y="1776"/>
              <a:ext cx="0" cy="19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" name="Titl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Καρτεσιανό Γινόμενο</a:t>
            </a:r>
          </a:p>
        </p:txBody>
      </p:sp>
      <p:sp>
        <p:nvSpPr>
          <p:cNvPr id="2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99D1F6-96C8-4E8C-9F17-491B1C23C029}" type="slidenum">
              <a:rPr lang="el-GR" altLang="en-US" smtClean="0"/>
              <a:pPr/>
              <a:t>37</a:t>
            </a:fld>
            <a:endParaRPr lang="el-GR" altLang="en-US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55569" y="1069812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(ή θήτα συνένωση) (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join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488461" y="1943493"/>
            <a:ext cx="660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συνδυασμός σχετιζόμενων πλειάδων</a:t>
            </a: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21911" y="2612630"/>
            <a:ext cx="3181350" cy="58477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	   </a:t>
            </a:r>
            <a:r>
              <a:rPr lang="en-US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συνένωσης&gt;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 S</a:t>
            </a:r>
          </a:p>
          <a:p>
            <a:pPr eaLnBrk="0" hangingPunct="0">
              <a:spcBef>
                <a:spcPct val="50000"/>
              </a:spcBef>
            </a:pPr>
            <a:endParaRPr lang="el-GR" sz="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488461" y="3299926"/>
            <a:ext cx="487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 συνένωσης&gt;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x S) 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14800" y="4267200"/>
            <a:ext cx="3657600" cy="550863"/>
            <a:chOff x="2592" y="2756"/>
            <a:chExt cx="2016" cy="326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072" y="2756"/>
              <a:ext cx="1536" cy="288"/>
              <a:chOff x="3072" y="2832"/>
              <a:chExt cx="1536" cy="288"/>
            </a:xfrm>
          </p:grpSpPr>
          <p:sp>
            <p:nvSpPr>
              <p:cNvPr id="48149" name="Rectangle 9"/>
              <p:cNvSpPr>
                <a:spLocks noChangeArrowheads="1"/>
              </p:cNvSpPr>
              <p:nvPr/>
            </p:nvSpPr>
            <p:spPr bwMode="auto">
              <a:xfrm>
                <a:off x="3072" y="2832"/>
                <a:ext cx="153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50" name="Text Box 10"/>
              <p:cNvSpPr txBox="1">
                <a:spLocks noChangeArrowheads="1"/>
              </p:cNvSpPr>
              <p:nvPr/>
            </p:nvSpPr>
            <p:spPr bwMode="auto">
              <a:xfrm>
                <a:off x="3217" y="2832"/>
                <a:ext cx="1391" cy="2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b="1" dirty="0">
                    <a:latin typeface="Comic Sans MS" pitchFamily="66" charset="0"/>
                  </a:rPr>
                  <a:t>=, &gt;, &lt;, </a:t>
                </a:r>
                <a:r>
                  <a:rPr lang="el-GR" sz="2000" dirty="0">
                    <a:latin typeface="Comic Sans MS" pitchFamily="66" charset="0"/>
                    <a:sym typeface="Symbol" pitchFamily="18" charset="2"/>
                  </a:rPr>
                  <a:t>,     , </a:t>
                </a:r>
                <a:endParaRPr lang="el-GR" sz="2000" b="1" dirty="0">
                  <a:latin typeface="Comic Sans MS" pitchFamily="66" charset="0"/>
                </a:endParaRPr>
              </a:p>
            </p:txBody>
          </p:sp>
        </p:grpSp>
        <p:sp>
          <p:nvSpPr>
            <p:cNvPr id="48147" name="Line 11"/>
            <p:cNvSpPr>
              <a:spLocks noChangeShapeType="1"/>
            </p:cNvSpPr>
            <p:nvPr/>
          </p:nvSpPr>
          <p:spPr bwMode="auto">
            <a:xfrm flipH="1">
              <a:off x="2592" y="2832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8148" name="Line 12"/>
            <p:cNvSpPr>
              <a:spLocks noChangeShapeType="1"/>
            </p:cNvSpPr>
            <p:nvPr/>
          </p:nvSpPr>
          <p:spPr bwMode="auto">
            <a:xfrm>
              <a:off x="2592" y="2832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228600" y="3890963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406400" y="4789488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&lt;τελεστής σύγκρισης&gt;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41" name="Text Box 15"/>
          <p:cNvSpPr txBox="1">
            <a:spLocks noChangeArrowheads="1"/>
          </p:cNvSpPr>
          <p:nvPr/>
        </p:nvSpPr>
        <p:spPr bwMode="auto">
          <a:xfrm>
            <a:off x="406400" y="4392613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48142" name="Text Box 16"/>
          <p:cNvSpPr txBox="1">
            <a:spLocks noChangeArrowheads="1"/>
          </p:cNvSpPr>
          <p:nvPr/>
        </p:nvSpPr>
        <p:spPr bwMode="auto">
          <a:xfrm>
            <a:off x="406400" y="5643563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57363" y="2712197"/>
            <a:ext cx="325437" cy="215900"/>
            <a:chOff x="3945" y="1231"/>
            <a:chExt cx="205" cy="136"/>
          </a:xfrm>
        </p:grpSpPr>
        <p:sp>
          <p:nvSpPr>
            <p:cNvPr id="48144" name="AutoShape 18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AutoShape 19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488461" y="714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F5883C-7977-42FD-BE61-690DB50A9667}" type="slidenum">
              <a:rPr lang="el-GR" altLang="en-US" smtClean="0"/>
              <a:pPr/>
              <a:t>38</a:t>
            </a:fld>
            <a:endParaRPr lang="el-GR" alt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14600" y="2971800"/>
            <a:ext cx="2209800" cy="1768475"/>
            <a:chOff x="1296" y="1776"/>
            <a:chExt cx="1392" cy="1114"/>
          </a:xfrm>
        </p:grpSpPr>
        <p:sp>
          <p:nvSpPr>
            <p:cNvPr id="50206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C’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7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8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9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3" name="Text Box 8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0184" name="Text Box 9"/>
          <p:cNvSpPr txBox="1">
            <a:spLocks noChangeArrowheads="1"/>
          </p:cNvSpPr>
          <p:nvPr/>
        </p:nvSpPr>
        <p:spPr bwMode="auto">
          <a:xfrm>
            <a:off x="20574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06400" y="2971800"/>
            <a:ext cx="2209800" cy="1768475"/>
            <a:chOff x="1296" y="1776"/>
            <a:chExt cx="1392" cy="1114"/>
          </a:xfrm>
        </p:grpSpPr>
        <p:sp>
          <p:nvSpPr>
            <p:cNvPr id="50202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0203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4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5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0186" name="Text Box 15"/>
          <p:cNvSpPr txBox="1">
            <a:spLocks noChangeArrowheads="1"/>
          </p:cNvSpPr>
          <p:nvPr/>
        </p:nvSpPr>
        <p:spPr bwMode="auto">
          <a:xfrm>
            <a:off x="5477668" y="1510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U            </a:t>
            </a:r>
            <a:r>
              <a:rPr lang="el-GR" sz="2400" b="1" baseline="-25000" dirty="0"/>
              <a:t>A   &lt;  D</a:t>
            </a:r>
            <a:r>
              <a:rPr lang="el-GR" sz="2000" b="1" dirty="0"/>
              <a:t>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487068" y="2422525"/>
            <a:ext cx="4343400" cy="2682875"/>
            <a:chOff x="2784" y="1872"/>
            <a:chExt cx="2736" cy="1690"/>
          </a:xfrm>
        </p:grpSpPr>
        <p:sp>
          <p:nvSpPr>
            <p:cNvPr id="50195" name="Text Box 17"/>
            <p:cNvSpPr txBox="1">
              <a:spLocks noChangeArrowheads="1"/>
            </p:cNvSpPr>
            <p:nvPr/>
          </p:nvSpPr>
          <p:spPr bwMode="auto">
            <a:xfrm>
              <a:off x="2784" y="1872"/>
              <a:ext cx="2736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A    </a:t>
              </a:r>
              <a:r>
                <a:rPr lang="en-US" sz="2000" dirty="0">
                  <a:latin typeface="Times New Roman" pitchFamily="18" charset="0"/>
                </a:rPr>
                <a:t> B</a:t>
              </a:r>
              <a:r>
                <a:rPr lang="el-GR" sz="2000" dirty="0">
                  <a:latin typeface="Times New Roman" pitchFamily="18" charset="0"/>
                </a:rPr>
                <a:t>  </a:t>
              </a:r>
              <a:r>
                <a:rPr lang="en-US" sz="2000" dirty="0">
                  <a:latin typeface="Times New Roman" pitchFamily="18" charset="0"/>
                </a:rPr>
                <a:t>   </a:t>
              </a:r>
              <a:r>
                <a:rPr lang="el-GR" sz="2000" dirty="0">
                  <a:latin typeface="Times New Roman" pitchFamily="18" charset="0"/>
                </a:rPr>
                <a:t>C </a:t>
              </a:r>
              <a:r>
                <a:rPr lang="en-US" sz="2000" dirty="0">
                  <a:latin typeface="Times New Roman" pitchFamily="18" charset="0"/>
                </a:rPr>
                <a:t>      </a:t>
              </a:r>
              <a:r>
                <a:rPr lang="el-GR" sz="2000" dirty="0">
                  <a:latin typeface="Times New Roman" pitchFamily="18" charset="0"/>
                </a:rPr>
                <a:t>B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</a:t>
              </a:r>
              <a:r>
                <a:rPr lang="en-US" sz="2000" dirty="0">
                  <a:latin typeface="Times New Roman" pitchFamily="18" charset="0"/>
                </a:rPr>
                <a:t>    </a:t>
              </a:r>
              <a:r>
                <a:rPr lang="el-GR" sz="2000" dirty="0">
                  <a:latin typeface="Times New Roman" pitchFamily="18" charset="0"/>
                </a:rPr>
                <a:t>C</a:t>
              </a:r>
              <a:r>
                <a:rPr lang="en-US" sz="2000" dirty="0">
                  <a:latin typeface="Times New Roman" pitchFamily="18" charset="0"/>
                </a:rPr>
                <a:t>’</a:t>
              </a:r>
              <a:r>
                <a:rPr lang="el-GR" sz="2000" dirty="0">
                  <a:latin typeface="Times New Roman" pitchFamily="18" charset="0"/>
                </a:rPr>
                <a:t>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1     2       3      2        3     5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1     2       3      7        8     10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6     7       8      7        8     10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9     7       8      7        8     10</a:t>
              </a:r>
              <a:endParaRPr lang="el-GR" sz="2000" b="1" dirty="0">
                <a:latin typeface="Times New Roman" pitchFamily="18" charset="0"/>
              </a:endParaRPr>
            </a:p>
          </p:txBody>
        </p:sp>
        <p:sp>
          <p:nvSpPr>
            <p:cNvPr id="50196" name="Line 18"/>
            <p:cNvSpPr>
              <a:spLocks noChangeShapeType="1"/>
            </p:cNvSpPr>
            <p:nvPr/>
          </p:nvSpPr>
          <p:spPr bwMode="auto">
            <a:xfrm>
              <a:off x="2784" y="2112"/>
              <a:ext cx="1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7" name="Line 19"/>
            <p:cNvSpPr>
              <a:spLocks noChangeShapeType="1"/>
            </p:cNvSpPr>
            <p:nvPr/>
          </p:nvSpPr>
          <p:spPr bwMode="auto">
            <a:xfrm>
              <a:off x="302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8" name="Line 20"/>
            <p:cNvSpPr>
              <a:spLocks noChangeShapeType="1"/>
            </p:cNvSpPr>
            <p:nvPr/>
          </p:nvSpPr>
          <p:spPr bwMode="auto">
            <a:xfrm>
              <a:off x="3408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199" name="Line 21"/>
            <p:cNvSpPr>
              <a:spLocks noChangeShapeType="1"/>
            </p:cNvSpPr>
            <p:nvPr/>
          </p:nvSpPr>
          <p:spPr bwMode="auto">
            <a:xfrm>
              <a:off x="3744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0" name="Line 22"/>
            <p:cNvSpPr>
              <a:spLocks noChangeShapeType="1"/>
            </p:cNvSpPr>
            <p:nvPr/>
          </p:nvSpPr>
          <p:spPr bwMode="auto">
            <a:xfrm>
              <a:off x="4080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0201" name="Line 23"/>
            <p:cNvSpPr>
              <a:spLocks noChangeShapeType="1"/>
            </p:cNvSpPr>
            <p:nvPr/>
          </p:nvSpPr>
          <p:spPr bwMode="auto">
            <a:xfrm>
              <a:off x="4416" y="1872"/>
              <a:ext cx="0" cy="16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5918781" y="1652432"/>
            <a:ext cx="325438" cy="215900"/>
            <a:chOff x="3945" y="1231"/>
            <a:chExt cx="205" cy="136"/>
          </a:xfrm>
        </p:grpSpPr>
        <p:sp>
          <p:nvSpPr>
            <p:cNvPr id="5019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5" name="Title 22"/>
          <p:cNvSpPr>
            <a:spLocks noGrp="1"/>
          </p:cNvSpPr>
          <p:nvPr>
            <p:ph type="title"/>
          </p:nvPr>
        </p:nvSpPr>
        <p:spPr>
          <a:xfrm>
            <a:off x="477837" y="15240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grpSp>
        <p:nvGrpSpPr>
          <p:cNvPr id="8" name="Group 7"/>
          <p:cNvGrpSpPr/>
          <p:nvPr/>
        </p:nvGrpSpPr>
        <p:grpSpPr>
          <a:xfrm>
            <a:off x="1563717" y="5403576"/>
            <a:ext cx="2068645" cy="507832"/>
            <a:chOff x="1563717" y="5403576"/>
            <a:chExt cx="2068645" cy="507832"/>
          </a:xfrm>
        </p:grpSpPr>
        <p:sp>
          <p:nvSpPr>
            <p:cNvPr id="50189" name="Rectangle 27"/>
            <p:cNvSpPr>
              <a:spLocks noChangeArrowheads="1"/>
            </p:cNvSpPr>
            <p:nvPr/>
          </p:nvSpPr>
          <p:spPr bwMode="auto">
            <a:xfrm>
              <a:off x="1563717" y="5403576"/>
              <a:ext cx="136127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/>
                <a:t>U          </a:t>
              </a:r>
              <a:r>
                <a:rPr lang="en-US" sz="2000" dirty="0"/>
                <a:t>     </a:t>
              </a:r>
              <a:r>
                <a:rPr lang="el-GR" sz="2000" dirty="0"/>
                <a:t>V</a:t>
              </a:r>
            </a:p>
          </p:txBody>
        </p:sp>
        <p:grpSp>
          <p:nvGrpSpPr>
            <p:cNvPr id="6" name="Group 28"/>
            <p:cNvGrpSpPr>
              <a:grpSpLocks/>
            </p:cNvGrpSpPr>
            <p:nvPr/>
          </p:nvGrpSpPr>
          <p:grpSpPr bwMode="auto">
            <a:xfrm>
              <a:off x="1913746" y="5517218"/>
              <a:ext cx="287307" cy="216855"/>
              <a:chOff x="3945" y="1231"/>
              <a:chExt cx="205" cy="136"/>
            </a:xfrm>
          </p:grpSpPr>
          <p:sp>
            <p:nvSpPr>
              <p:cNvPr id="50191" name="AutoShape 29"/>
              <p:cNvSpPr>
                <a:spLocks noChangeArrowheads="1"/>
              </p:cNvSpPr>
              <p:nvPr/>
            </p:nvSpPr>
            <p:spPr bwMode="auto">
              <a:xfrm rot="5400000">
                <a:off x="3923" y="1253"/>
                <a:ext cx="136" cy="9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192" name="AutoShape 30"/>
              <p:cNvSpPr>
                <a:spLocks noChangeArrowheads="1"/>
              </p:cNvSpPr>
              <p:nvPr/>
            </p:nvSpPr>
            <p:spPr bwMode="auto">
              <a:xfrm rot="-5400000">
                <a:off x="4037" y="1253"/>
                <a:ext cx="136" cy="91"/>
              </a:xfrm>
              <a:prstGeom prst="triangle">
                <a:avLst>
                  <a:gd name="adj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2190424" y="5603631"/>
              <a:ext cx="14419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400" dirty="0"/>
                <a:t>A &lt; D AND B </a:t>
              </a:r>
              <a:r>
                <a:rPr lang="el-GR" sz="1400" dirty="0">
                  <a:sym typeface="Symbol" pitchFamily="18" charset="2"/>
                </a:rPr>
                <a:t> B</a:t>
              </a:r>
              <a:r>
                <a:rPr lang="el-GR" sz="1400" dirty="0"/>
                <a:t> ‘</a:t>
              </a: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CA7D73-2CE6-4FD4-B36B-7E0CA6BEC749}" type="slidenum">
              <a:rPr lang="el-GR" altLang="en-US" smtClean="0"/>
              <a:pPr/>
              <a:t>39</a:t>
            </a:fld>
            <a:endParaRPr lang="el-GR" altLang="en-US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393700" y="17399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 αποτέλεσμα είναι οι συνδυασμοί πλειάδων που ικανοποιούν τη συνθήκη</a:t>
            </a: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393700" y="2882900"/>
            <a:ext cx="795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η συνθήκη αποτιμάται για κάθε συνδυασμό</a:t>
            </a:r>
          </a:p>
        </p:txBody>
      </p:sp>
      <p:sp>
        <p:nvSpPr>
          <p:cNvPr id="49160" name="Text Box 5"/>
          <p:cNvSpPr txBox="1">
            <a:spLocks noChangeArrowheads="1"/>
          </p:cNvSpPr>
          <p:nvPr/>
        </p:nvSpPr>
        <p:spPr bwMode="auto">
          <a:xfrm>
            <a:off x="393700" y="3721100"/>
            <a:ext cx="728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αποτέλεσμα σχέση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Q 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με 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n + m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</a:p>
        </p:txBody>
      </p:sp>
      <p:sp>
        <p:nvSpPr>
          <p:cNvPr id="49161" name="Text Box 6"/>
          <p:cNvSpPr txBox="1">
            <a:spLocks noChangeArrowheads="1"/>
          </p:cNvSpPr>
          <p:nvPr/>
        </p:nvSpPr>
        <p:spPr bwMode="auto">
          <a:xfrm>
            <a:off x="342900" y="4559300"/>
            <a:ext cx="835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 με τιμή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γνώρισμα συνένωσης δεν εμφανίζονται στο αποτέλεσμα</a:t>
            </a:r>
          </a:p>
        </p:txBody>
      </p:sp>
      <p:sp>
        <p:nvSpPr>
          <p:cNvPr id="11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7B1537-155A-4B01-9576-C4DE0686609A}" type="slidenum">
              <a:rPr lang="el-GR" altLang="en-US" smtClean="0"/>
              <a:pPr/>
              <a:t>4</a:t>
            </a:fld>
            <a:endParaRPr lang="el-GR" altLang="en-US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Text Box 5"/>
          <p:cNvSpPr txBox="1">
            <a:spLocks noChangeArrowheads="1"/>
          </p:cNvSpPr>
          <p:nvPr/>
        </p:nvSpPr>
        <p:spPr bwMode="auto">
          <a:xfrm>
            <a:off x="1222374" y="2446268"/>
            <a:ext cx="72517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(relational algebra)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Λειτουργική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“operational” (database byte-code!)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αποτελείται από ένα </a:t>
            </a:r>
            <a:r>
              <a:rPr lang="el-G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τελεστών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περιγράφει τα βήματα για τον υπολογισμό του αποτελέσματος</a:t>
            </a:r>
          </a:p>
        </p:txBody>
      </p:sp>
      <p:sp>
        <p:nvSpPr>
          <p:cNvPr id="9225" name="Text Box 6"/>
          <p:cNvSpPr txBox="1">
            <a:spLocks noChangeArrowheads="1"/>
          </p:cNvSpPr>
          <p:nvPr/>
        </p:nvSpPr>
        <p:spPr bwMode="auto">
          <a:xfrm>
            <a:off x="1295399" y="3936532"/>
            <a:ext cx="726075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relational calculus)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Επιτρέπει στους χρήστες να περιγράψουν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θέλουν αλλά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όχι πώς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να το υπολογίσουν</a:t>
            </a:r>
          </a:p>
        </p:txBody>
      </p:sp>
      <p:sp>
        <p:nvSpPr>
          <p:cNvPr id="9226" name="Text Box 7"/>
          <p:cNvSpPr txBox="1">
            <a:spLocks noChangeArrowheads="1"/>
          </p:cNvSpPr>
          <p:nvPr/>
        </p:nvSpPr>
        <p:spPr bwMode="auto">
          <a:xfrm>
            <a:off x="287337" y="1354448"/>
            <a:ext cx="85693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Δύο </a:t>
            </a:r>
            <a:r>
              <a:rPr kumimoji="1"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μαθηματικές γλώσσες ερωτήσεων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αποτελούν τη βάση για τις εμπορικές γλώσσες ερωτήσεων (π.χ., SQL) και για την υλοποίησή τους</a:t>
            </a:r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481011" y="5325885"/>
            <a:ext cx="79930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Αυτές οι τυπικές γλώσσες επηρέασαν τις εμπορικές γλώσσες (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SQL, QBE)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θα δούμε στα επόμενα μαθήματα</a:t>
            </a:r>
          </a:p>
        </p:txBody>
      </p:sp>
      <p:sp>
        <p:nvSpPr>
          <p:cNvPr id="13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40</a:t>
            </a:fld>
            <a:endParaRPr lang="el-GR" altLang="en-US"/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2298700" y="2654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2298700" y="3187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2298700" y="41783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2298700" y="37131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2298700" y="47117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2316163" y="5219700"/>
            <a:ext cx="335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971925" y="53213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Επανάληψη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19100" y="1536700"/>
            <a:ext cx="8013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i="1" dirty="0"/>
              <a:t>Σχεσιακή άλγεβρα – ένα σύνολο τελεστών που εφαρμόζονται πάνω σε σχέσεις (πίνακες) και έχουν ως αποτέλεσμα σχέσεις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41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 πίτσες (όνομα) έχουν  κάποιο συστατικό που αρέσει στο φοιτητή Δημήτρη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13B96-554E-4585-877F-7E21ACF6407D}" type="slidenum">
              <a:rPr lang="el-GR" altLang="en-US" smtClean="0"/>
              <a:pPr/>
              <a:t>42</a:t>
            </a:fld>
            <a:endParaRPr lang="el-GR" alt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l-GR" sz="2000" b="0">
                <a:latin typeface="Comic Sans MS" pitchFamily="66" charset="0"/>
              </a:rPr>
              <a:t>Παράδειγμα</a:t>
            </a:r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476250" y="420688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4464050" y="522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Μαρία			ανανάς</a:t>
            </a:r>
          </a:p>
        </p:txBody>
      </p:sp>
      <p:sp>
        <p:nvSpPr>
          <p:cNvPr id="41992" name="Text Box 5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συστατικά που αρέσουν στον φοιτητή Δημήτρη </a:t>
            </a:r>
          </a:p>
        </p:txBody>
      </p:sp>
      <p:sp>
        <p:nvSpPr>
          <p:cNvPr id="41993" name="Text Box 6"/>
          <p:cNvSpPr txBox="1">
            <a:spLocks noChangeArrowheads="1"/>
          </p:cNvSpPr>
          <p:nvPr/>
        </p:nvSpPr>
        <p:spPr bwMode="auto">
          <a:xfrm>
            <a:off x="808037" y="2765426"/>
            <a:ext cx="5001403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ΟΝΟΜΑ		ΣΥΣΤΑΤΙΚΟ	              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FF0000"/>
                </a:solidFill>
              </a:rPr>
              <a:t>Vegetarian	</a:t>
            </a:r>
            <a:r>
              <a:rPr lang="el-GR" sz="1000" b="1" dirty="0">
                <a:solidFill>
                  <a:srgbClr val="FF0000"/>
                </a:solidFill>
              </a:rPr>
              <a:t>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chemeClr val="bg1">
                    <a:lumMod val="65000"/>
                  </a:schemeClr>
                </a:solidFill>
              </a:rPr>
              <a:t>Vegetarian	</a:t>
            </a: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ελιά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ανανάς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Χαβάη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ζαμπόν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μπέικον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μπέικον	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FF0000"/>
                </a:solidFill>
              </a:rPr>
              <a:t>Σπέσιαλ		μανιτάρι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Σπέσιαλ		μανιτάρι		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1">
                    <a:lumMod val="65000"/>
                  </a:schemeClr>
                </a:solidFill>
              </a:rPr>
              <a:t>Ελληνική	ελιά			Δημήτρης		μπέικον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B2048-C5E3-4847-B609-4B79558AB151}" type="slidenum">
              <a:rPr lang="el-GR" altLang="en-US" smtClean="0"/>
              <a:pPr/>
              <a:t>43</a:t>
            </a:fld>
            <a:endParaRPr lang="el-GR" altLang="en-US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859666" y="1204919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188912" y="2776542"/>
            <a:ext cx="8497888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πίτσες (όνομα) έχουν  κάποιο συστατικό που αρέσει στο φοιτητή Δημήτρη</a:t>
            </a:r>
            <a:endParaRPr lang="en-US" i="1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(όνομα) σερβίρουν κάποια πίτσα που έχει κάποιο συστατικό που αρέσει στο Δημήτρη – η απάντηση να είναι ζεύγη της μορφής (ΜΑΓΑΖΙ, ΟΝΟΜΑ-ΠΙΤΣΑΣ) όπου ΜΑΓΑΖΙ το όνομα του μαγαζιού και ΟΝΟΜΑ-ΠΙΤΣΑΣ το όνομα της πίτσας με το συστατικό.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8575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025028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0251C3-30FB-425D-BE8B-0515FA1A1819}" type="slidenum">
              <a:rPr lang="el-GR" altLang="en-US" smtClean="0"/>
              <a:pPr/>
              <a:t>44</a:t>
            </a:fld>
            <a:endParaRPr lang="el-GR" altLang="en-US"/>
          </a:p>
        </p:txBody>
      </p:sp>
      <p:sp>
        <p:nvSpPr>
          <p:cNvPr id="52231" name="Text Box 4"/>
          <p:cNvSpPr txBox="1">
            <a:spLocks noChangeArrowheads="1"/>
          </p:cNvSpPr>
          <p:nvPr/>
        </p:nvSpPr>
        <p:spPr bwMode="auto">
          <a:xfrm>
            <a:off x="368300" y="2806700"/>
            <a:ext cx="370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52232" name="Text Box 5"/>
          <p:cNvSpPr txBox="1">
            <a:spLocks noChangeArrowheads="1"/>
          </p:cNvSpPr>
          <p:nvPr/>
        </p:nvSpPr>
        <p:spPr bwMode="auto">
          <a:xfrm>
            <a:off x="469900" y="3933825"/>
            <a:ext cx="8356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		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= 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 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R, 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γνώρισμα της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dom(A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 = dom(B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3" name="Text Box 6"/>
          <p:cNvSpPr txBox="1">
            <a:spLocks noChangeArrowheads="1"/>
          </p:cNvSpPr>
          <p:nvPr/>
        </p:nvSpPr>
        <p:spPr bwMode="auto">
          <a:xfrm>
            <a:off x="520700" y="3416300"/>
            <a:ext cx="317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Προτάσεις της μορφής</a:t>
            </a:r>
          </a:p>
        </p:txBody>
      </p:sp>
      <p:sp>
        <p:nvSpPr>
          <p:cNvPr id="52234" name="Text Box 7"/>
          <p:cNvSpPr txBox="1">
            <a:spLocks noChangeArrowheads="1"/>
          </p:cNvSpPr>
          <p:nvPr/>
        </p:nvSpPr>
        <p:spPr bwMode="auto">
          <a:xfrm>
            <a:off x="469900" y="4787900"/>
            <a:ext cx="553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συνδυασμένες με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2235" name="Text Box 8"/>
          <p:cNvSpPr txBox="1">
            <a:spLocks noChangeArrowheads="1"/>
          </p:cNvSpPr>
          <p:nvPr/>
        </p:nvSpPr>
        <p:spPr bwMode="auto">
          <a:xfrm>
            <a:off x="1358900" y="1908175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χρησιμοποιείται μόνο τελεστής ισότητας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equijoin)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0EE073-A202-49DF-BE54-9D27A3435B9F}" type="slidenum">
              <a:rPr lang="el-GR" altLang="en-US" smtClean="0"/>
              <a:pPr/>
              <a:t>45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3275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6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7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057400" y="2819400"/>
            <a:ext cx="2209800" cy="1768475"/>
            <a:chOff x="1104" y="1776"/>
            <a:chExt cx="1392" cy="1114"/>
          </a:xfrm>
        </p:grpSpPr>
        <p:sp>
          <p:nvSpPr>
            <p:cNvPr id="53271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B’    C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3272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3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4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56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3257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3258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4572000" y="3213100"/>
            <a:ext cx="3911600" cy="1311275"/>
            <a:chOff x="2880" y="1776"/>
            <a:chExt cx="2464" cy="826"/>
          </a:xfrm>
        </p:grpSpPr>
        <p:sp>
          <p:nvSpPr>
            <p:cNvPr id="53265" name="Text Box 16"/>
            <p:cNvSpPr txBox="1">
              <a:spLocks noChangeArrowheads="1"/>
            </p:cNvSpPr>
            <p:nvPr/>
          </p:nvSpPr>
          <p:spPr bwMode="auto">
            <a:xfrm>
              <a:off x="2880" y="177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</a:t>
              </a:r>
              <a:r>
                <a:rPr lang="en-US" sz="2000">
                  <a:latin typeface="Times New Roman" pitchFamily="18" charset="0"/>
                </a:rPr>
                <a:t>   B’</a:t>
              </a:r>
              <a:r>
                <a:rPr lang="el-GR" sz="2000">
                  <a:latin typeface="Times New Roman" pitchFamily="18" charset="0"/>
                </a:rPr>
                <a:t>       </a:t>
              </a:r>
              <a:r>
                <a:rPr lang="en-US" sz="2000">
                  <a:latin typeface="Times New Roman" pitchFamily="18" charset="0"/>
                </a:rPr>
                <a:t>  </a:t>
              </a:r>
              <a:r>
                <a:rPr lang="el-GR" sz="2000">
                  <a:latin typeface="Times New Roman" pitchFamily="18" charset="0"/>
                </a:rPr>
                <a:t>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1            2           2           5       6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3            4           4           7       8</a:t>
              </a:r>
            </a:p>
          </p:txBody>
        </p:sp>
        <p:sp>
          <p:nvSpPr>
            <p:cNvPr id="53266" name="Line 17"/>
            <p:cNvSpPr>
              <a:spLocks noChangeShapeType="1"/>
            </p:cNvSpPr>
            <p:nvPr/>
          </p:nvSpPr>
          <p:spPr bwMode="auto">
            <a:xfrm>
              <a:off x="2880" y="2026"/>
              <a:ext cx="20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7" name="Line 18"/>
            <p:cNvSpPr>
              <a:spLocks noChangeShapeType="1"/>
            </p:cNvSpPr>
            <p:nvPr/>
          </p:nvSpPr>
          <p:spPr bwMode="auto">
            <a:xfrm>
              <a:off x="316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8" name="Line 19"/>
            <p:cNvSpPr>
              <a:spLocks noChangeShapeType="1"/>
            </p:cNvSpPr>
            <p:nvPr/>
          </p:nvSpPr>
          <p:spPr bwMode="auto">
            <a:xfrm>
              <a:off x="4752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69" name="Line 20"/>
            <p:cNvSpPr>
              <a:spLocks noChangeShapeType="1"/>
            </p:cNvSpPr>
            <p:nvPr/>
          </p:nvSpPr>
          <p:spPr bwMode="auto">
            <a:xfrm>
              <a:off x="432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3270" name="Line 21"/>
            <p:cNvSpPr>
              <a:spLocks noChangeShapeType="1"/>
            </p:cNvSpPr>
            <p:nvPr/>
          </p:nvSpPr>
          <p:spPr bwMode="auto">
            <a:xfrm>
              <a:off x="3840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3260" name="Text Box 22"/>
          <p:cNvSpPr txBox="1">
            <a:spLocks noChangeArrowheads="1"/>
          </p:cNvSpPr>
          <p:nvPr/>
        </p:nvSpPr>
        <p:spPr bwMode="auto">
          <a:xfrm>
            <a:off x="3652838" y="49371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r>
              <a:rPr lang="el-GR" sz="2000" b="1" dirty="0">
                <a:latin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</a:rPr>
              <a:t>	</a:t>
            </a:r>
            <a:r>
              <a:rPr lang="el-GR" sz="2000" b="1" dirty="0">
                <a:latin typeface="Times New Roman" pitchFamily="18" charset="0"/>
              </a:rPr>
              <a:t>   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53261" name="Text Box 23"/>
          <p:cNvSpPr txBox="1">
            <a:spLocks noChangeArrowheads="1"/>
          </p:cNvSpPr>
          <p:nvPr/>
        </p:nvSpPr>
        <p:spPr bwMode="auto">
          <a:xfrm>
            <a:off x="4216400" y="5245100"/>
            <a:ext cx="1368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000" b="1" dirty="0">
                <a:latin typeface="Times New Roman" pitchFamily="18" charset="0"/>
              </a:rPr>
              <a:t>Β = Β’</a:t>
            </a:r>
          </a:p>
        </p:txBody>
      </p:sp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4057650" y="5013325"/>
            <a:ext cx="325438" cy="215900"/>
            <a:chOff x="3945" y="1231"/>
            <a:chExt cx="205" cy="136"/>
          </a:xfrm>
        </p:grpSpPr>
        <p:sp>
          <p:nvSpPr>
            <p:cNvPr id="53263" name="AutoShape 25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64" name="AutoShape 26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Συνένωση Ισότητας</a:t>
            </a:r>
          </a:p>
        </p:txBody>
      </p:sp>
      <p:sp>
        <p:nvSpPr>
          <p:cNvPr id="3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B4DDEA-5913-4A89-8DEB-E14348428D95}" type="slidenum">
              <a:rPr lang="el-GR" altLang="en-US" smtClean="0"/>
              <a:pPr/>
              <a:t>46</a:t>
            </a:fld>
            <a:endParaRPr lang="el-GR" altLang="en-US"/>
          </a:p>
        </p:txBody>
      </p:sp>
      <p:sp>
        <p:nvSpPr>
          <p:cNvPr id="54279" name="Text Box 4"/>
          <p:cNvSpPr txBox="1">
            <a:spLocks noChangeArrowheads="1"/>
          </p:cNvSpPr>
          <p:nvPr/>
        </p:nvSpPr>
        <p:spPr bwMode="auto">
          <a:xfrm>
            <a:off x="424961" y="1913109"/>
            <a:ext cx="83566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Ίδιες τιμές στα γνωρίσματα με το ίδιο όνομα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 κοινά γνώρισμα εμφανίζονται μόνο μια φορά στο αποτέλεσμα</a:t>
            </a:r>
          </a:p>
        </p:txBody>
      </p:sp>
      <p:sp>
        <p:nvSpPr>
          <p:cNvPr id="54281" name="Text Box 6"/>
          <p:cNvSpPr txBox="1">
            <a:spLocks noChangeArrowheads="1"/>
          </p:cNvSpPr>
          <p:nvPr/>
        </p:nvSpPr>
        <p:spPr bwMode="auto">
          <a:xfrm>
            <a:off x="2622061" y="3392427"/>
            <a:ext cx="2908300" cy="4001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 *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4282" name="Text Box 7"/>
          <p:cNvSpPr txBox="1">
            <a:spLocks noChangeArrowheads="1"/>
          </p:cNvSpPr>
          <p:nvPr/>
        </p:nvSpPr>
        <p:spPr bwMode="auto">
          <a:xfrm>
            <a:off x="406400" y="4724400"/>
            <a:ext cx="7747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επιλεκτικότητα συνένωσης: μέγεθος αποτελέσματος / 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* n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(natural join)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73285" y="5471596"/>
            <a:ext cx="660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</a:rPr>
              <a:t>τα κοινά γνωρίσματα εμφανίζονται μόνο μια φορά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8C1DF5-945C-4563-872B-B5B92E3AA094}" type="slidenum">
              <a:rPr lang="el-GR" altLang="en-US" smtClean="0"/>
              <a:pPr/>
              <a:t>47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35000" y="2819400"/>
            <a:ext cx="965200" cy="1311275"/>
            <a:chOff x="256" y="1776"/>
            <a:chExt cx="608" cy="826"/>
          </a:xfrm>
        </p:grpSpPr>
        <p:sp>
          <p:nvSpPr>
            <p:cNvPr id="55318" name="Text Box 4"/>
            <p:cNvSpPr txBox="1">
              <a:spLocks noChangeArrowheads="1"/>
            </p:cNvSpPr>
            <p:nvPr/>
          </p:nvSpPr>
          <p:spPr bwMode="auto">
            <a:xfrm>
              <a:off x="256" y="1776"/>
              <a:ext cx="60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Β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3     4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9" name="Line 5"/>
            <p:cNvSpPr>
              <a:spLocks noChangeShapeType="1"/>
            </p:cNvSpPr>
            <p:nvPr/>
          </p:nvSpPr>
          <p:spPr bwMode="auto">
            <a:xfrm>
              <a:off x="256" y="2016"/>
              <a:ext cx="6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20" name="Line 6"/>
            <p:cNvSpPr>
              <a:spLocks noChangeShapeType="1"/>
            </p:cNvSpPr>
            <p:nvPr/>
          </p:nvSpPr>
          <p:spPr bwMode="auto">
            <a:xfrm>
              <a:off x="528" y="177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879601" y="2632889"/>
            <a:ext cx="2209800" cy="1768475"/>
            <a:chOff x="1104" y="1776"/>
            <a:chExt cx="1392" cy="1114"/>
          </a:xfrm>
        </p:grpSpPr>
        <p:sp>
          <p:nvSpPr>
            <p:cNvPr id="55314" name="Text Box 8"/>
            <p:cNvSpPr txBox="1">
              <a:spLocks noChangeArrowheads="1"/>
            </p:cNvSpPr>
            <p:nvPr/>
          </p:nvSpPr>
          <p:spPr bwMode="auto">
            <a:xfrm>
              <a:off x="1104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2     5        6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4     7        8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9     10     11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5315" name="Line 9"/>
            <p:cNvSpPr>
              <a:spLocks noChangeShapeType="1"/>
            </p:cNvSpPr>
            <p:nvPr/>
          </p:nvSpPr>
          <p:spPr bwMode="auto">
            <a:xfrm>
              <a:off x="1104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6" name="Line 10"/>
            <p:cNvSpPr>
              <a:spLocks noChangeShapeType="1"/>
            </p:cNvSpPr>
            <p:nvPr/>
          </p:nvSpPr>
          <p:spPr bwMode="auto">
            <a:xfrm>
              <a:off x="139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7" name="Line 11"/>
            <p:cNvSpPr>
              <a:spLocks noChangeShapeType="1"/>
            </p:cNvSpPr>
            <p:nvPr/>
          </p:nvSpPr>
          <p:spPr bwMode="auto">
            <a:xfrm>
              <a:off x="1680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5304" name="Text Box 12"/>
          <p:cNvSpPr txBox="1">
            <a:spLocks noChangeArrowheads="1"/>
          </p:cNvSpPr>
          <p:nvPr/>
        </p:nvSpPr>
        <p:spPr bwMode="auto">
          <a:xfrm>
            <a:off x="3048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55305" name="Text Box 13"/>
          <p:cNvSpPr txBox="1">
            <a:spLocks noChangeArrowheads="1"/>
          </p:cNvSpPr>
          <p:nvPr/>
        </p:nvSpPr>
        <p:spPr bwMode="auto">
          <a:xfrm>
            <a:off x="16002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sp>
        <p:nvSpPr>
          <p:cNvPr id="55306" name="Text Box 1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55307" name="Text Box 15"/>
          <p:cNvSpPr txBox="1">
            <a:spLocks noChangeArrowheads="1"/>
          </p:cNvSpPr>
          <p:nvPr/>
        </p:nvSpPr>
        <p:spPr bwMode="auto">
          <a:xfrm>
            <a:off x="4267200" y="2422525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*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572000" y="3200400"/>
            <a:ext cx="3911600" cy="1387475"/>
            <a:chOff x="2880" y="2016"/>
            <a:chExt cx="2464" cy="874"/>
          </a:xfrm>
        </p:grpSpPr>
        <p:sp>
          <p:nvSpPr>
            <p:cNvPr id="55309" name="Text Box 17"/>
            <p:cNvSpPr txBox="1">
              <a:spLocks noChangeArrowheads="1"/>
            </p:cNvSpPr>
            <p:nvPr/>
          </p:nvSpPr>
          <p:spPr bwMode="auto">
            <a:xfrm>
              <a:off x="2880" y="2016"/>
              <a:ext cx="246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   B           C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1          2           5       6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3          4           7       8</a:t>
              </a:r>
            </a:p>
          </p:txBody>
        </p:sp>
        <p:sp>
          <p:nvSpPr>
            <p:cNvPr id="55310" name="Line 18"/>
            <p:cNvSpPr>
              <a:spLocks noChangeShapeType="1"/>
            </p:cNvSpPr>
            <p:nvPr/>
          </p:nvSpPr>
          <p:spPr bwMode="auto">
            <a:xfrm>
              <a:off x="2880" y="2266"/>
              <a:ext cx="17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1" name="Line 19"/>
            <p:cNvSpPr>
              <a:spLocks noChangeShapeType="1"/>
            </p:cNvSpPr>
            <p:nvPr/>
          </p:nvSpPr>
          <p:spPr bwMode="auto">
            <a:xfrm>
              <a:off x="3168" y="201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2" name="Line 20"/>
            <p:cNvSpPr>
              <a:spLocks noChangeShapeType="1"/>
            </p:cNvSpPr>
            <p:nvPr/>
          </p:nvSpPr>
          <p:spPr bwMode="auto">
            <a:xfrm>
              <a:off x="3696" y="2026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5313" name="Line 21"/>
            <p:cNvSpPr>
              <a:spLocks noChangeShapeType="1"/>
            </p:cNvSpPr>
            <p:nvPr/>
          </p:nvSpPr>
          <p:spPr bwMode="auto">
            <a:xfrm>
              <a:off x="4224" y="2016"/>
              <a:ext cx="0" cy="8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B9E7AB-0FBC-48DD-A360-6D9F64149B58}" type="slidenum">
              <a:rPr lang="el-GR" altLang="en-US" smtClean="0"/>
              <a:pPr/>
              <a:t>48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781300" y="2971800"/>
            <a:ext cx="2209800" cy="1768475"/>
            <a:chOff x="1296" y="1776"/>
            <a:chExt cx="1392" cy="1114"/>
          </a:xfrm>
        </p:grpSpPr>
        <p:sp>
          <p:nvSpPr>
            <p:cNvPr id="56341" name="Text Box 4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    C  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2     3        5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7     8      10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42" name="Line 5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3" name="Line 6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4" name="Line 7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27" name="Text Box 8"/>
          <p:cNvSpPr txBox="1">
            <a:spLocks noChangeArrowheads="1"/>
          </p:cNvSpPr>
          <p:nvPr/>
        </p:nvSpPr>
        <p:spPr bwMode="auto">
          <a:xfrm>
            <a:off x="571500" y="24225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</a:t>
            </a:r>
          </a:p>
        </p:txBody>
      </p:sp>
      <p:sp>
        <p:nvSpPr>
          <p:cNvPr id="56328" name="Text Box 9"/>
          <p:cNvSpPr txBox="1">
            <a:spLocks noChangeArrowheads="1"/>
          </p:cNvSpPr>
          <p:nvPr/>
        </p:nvSpPr>
        <p:spPr bwMode="auto">
          <a:xfrm>
            <a:off x="2324100" y="24225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V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3100" y="2971800"/>
            <a:ext cx="2209800" cy="1768475"/>
            <a:chOff x="1296" y="1776"/>
            <a:chExt cx="1392" cy="1114"/>
          </a:xfrm>
        </p:grpSpPr>
        <p:sp>
          <p:nvSpPr>
            <p:cNvPr id="56337" name="Text Box 11"/>
            <p:cNvSpPr txBox="1">
              <a:spLocks noChangeArrowheads="1"/>
            </p:cNvSpPr>
            <p:nvPr/>
          </p:nvSpPr>
          <p:spPr bwMode="auto">
            <a:xfrm>
              <a:off x="1296" y="1776"/>
              <a:ext cx="1392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Α     Β    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1     2        3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6     7        8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9     7        8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8" name="Line 12"/>
            <p:cNvSpPr>
              <a:spLocks noChangeShapeType="1"/>
            </p:cNvSpPr>
            <p:nvPr/>
          </p:nvSpPr>
          <p:spPr bwMode="auto">
            <a:xfrm>
              <a:off x="1296" y="2016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9" name="Line 13"/>
            <p:cNvSpPr>
              <a:spLocks noChangeShapeType="1"/>
            </p:cNvSpPr>
            <p:nvPr/>
          </p:nvSpPr>
          <p:spPr bwMode="auto">
            <a:xfrm>
              <a:off x="1584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40" name="Line 14"/>
            <p:cNvSpPr>
              <a:spLocks noChangeShapeType="1"/>
            </p:cNvSpPr>
            <p:nvPr/>
          </p:nvSpPr>
          <p:spPr bwMode="auto">
            <a:xfrm>
              <a:off x="1872" y="177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56330" name="Text Box 15"/>
          <p:cNvSpPr txBox="1">
            <a:spLocks noChangeArrowheads="1"/>
          </p:cNvSpPr>
          <p:nvPr/>
        </p:nvSpPr>
        <p:spPr bwMode="auto">
          <a:xfrm>
            <a:off x="4991100" y="20431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U  * V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686300" y="2803525"/>
            <a:ext cx="4343400" cy="2225675"/>
            <a:chOff x="2784" y="1766"/>
            <a:chExt cx="2736" cy="1402"/>
          </a:xfrm>
        </p:grpSpPr>
        <p:sp>
          <p:nvSpPr>
            <p:cNvPr id="56332" name="Text Box 17"/>
            <p:cNvSpPr txBox="1">
              <a:spLocks noChangeArrowheads="1"/>
            </p:cNvSpPr>
            <p:nvPr/>
          </p:nvSpPr>
          <p:spPr bwMode="auto">
            <a:xfrm>
              <a:off x="2784" y="1766"/>
              <a:ext cx="2736" cy="1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B      C      D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1     2       3      5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6     7       8      10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9     7       8      10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56333" name="Line 18"/>
            <p:cNvSpPr>
              <a:spLocks noChangeShapeType="1"/>
            </p:cNvSpPr>
            <p:nvPr/>
          </p:nvSpPr>
          <p:spPr bwMode="auto">
            <a:xfrm>
              <a:off x="2784" y="2006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4" name="Line 19"/>
            <p:cNvSpPr>
              <a:spLocks noChangeShapeType="1"/>
            </p:cNvSpPr>
            <p:nvPr/>
          </p:nvSpPr>
          <p:spPr bwMode="auto">
            <a:xfrm>
              <a:off x="302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5" name="Line 20"/>
            <p:cNvSpPr>
              <a:spLocks noChangeShapeType="1"/>
            </p:cNvSpPr>
            <p:nvPr/>
          </p:nvSpPr>
          <p:spPr bwMode="auto">
            <a:xfrm>
              <a:off x="3408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56336" name="Line 21"/>
            <p:cNvSpPr>
              <a:spLocks noChangeShapeType="1"/>
            </p:cNvSpPr>
            <p:nvPr/>
          </p:nvSpPr>
          <p:spPr bwMode="auto">
            <a:xfrm>
              <a:off x="3744" y="1766"/>
              <a:ext cx="0" cy="14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Φυσική Συνένωση</a:t>
            </a: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508A8B-4454-4621-91AE-6E5E98CB7995}" type="slidenum">
              <a:rPr lang="el-GR" altLang="en-US" smtClean="0"/>
              <a:pPr/>
              <a:t>49</a:t>
            </a:fld>
            <a:endParaRPr lang="el-GR" altLang="en-US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5461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Πλήρες σύνολο πράξεων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295400" y="2667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(σ)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1295400" y="3200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προβολή (π)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7" name="Text Box 6"/>
          <p:cNvSpPr txBox="1">
            <a:spLocks noChangeArrowheads="1"/>
          </p:cNvSpPr>
          <p:nvPr/>
        </p:nvSpPr>
        <p:spPr bwMode="auto">
          <a:xfrm>
            <a:off x="1295400" y="41910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διαφορά (-)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8" name="Text Box 7"/>
          <p:cNvSpPr txBox="1">
            <a:spLocks noChangeArrowheads="1"/>
          </p:cNvSpPr>
          <p:nvPr/>
        </p:nvSpPr>
        <p:spPr bwMode="auto">
          <a:xfrm>
            <a:off x="1295400" y="3725863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ένωση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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79" name="Text Box 8"/>
          <p:cNvSpPr txBox="1">
            <a:spLocks noChangeArrowheads="1"/>
          </p:cNvSpPr>
          <p:nvPr/>
        </p:nvSpPr>
        <p:spPr bwMode="auto">
          <a:xfrm>
            <a:off x="1295400" y="4724400"/>
            <a:ext cx="4124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καρτεσιανό γινόμενο (</a:t>
            </a:r>
            <a:r>
              <a:rPr lang="en-US" sz="2400"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8380" name="Text Box 9"/>
          <p:cNvSpPr txBox="1">
            <a:spLocks noChangeArrowheads="1"/>
          </p:cNvSpPr>
          <p:nvPr/>
        </p:nvSpPr>
        <p:spPr bwMode="auto">
          <a:xfrm>
            <a:off x="5148263" y="2565400"/>
            <a:ext cx="3352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τομή (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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συνένωση ισότητας</a:t>
            </a:r>
          </a:p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φυσική συνένωση  (*)</a:t>
            </a:r>
          </a:p>
        </p:txBody>
      </p:sp>
      <p:sp>
        <p:nvSpPr>
          <p:cNvPr id="58381" name="Rectangle 10"/>
          <p:cNvSpPr>
            <a:spLocks noChangeArrowheads="1"/>
          </p:cNvSpPr>
          <p:nvPr/>
        </p:nvSpPr>
        <p:spPr bwMode="auto">
          <a:xfrm>
            <a:off x="5003800" y="2349500"/>
            <a:ext cx="3581400" cy="32004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6804025" y="3860800"/>
            <a:ext cx="325438" cy="215900"/>
            <a:chOff x="3945" y="1231"/>
            <a:chExt cx="205" cy="136"/>
          </a:xfrm>
        </p:grpSpPr>
        <p:sp>
          <p:nvSpPr>
            <p:cNvPr id="58383" name="AutoShape 12"/>
            <p:cNvSpPr>
              <a:spLocks noChangeArrowheads="1"/>
            </p:cNvSpPr>
            <p:nvPr/>
          </p:nvSpPr>
          <p:spPr bwMode="auto">
            <a:xfrm rot="5400000">
              <a:off x="3923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4" name="AutoShape 13"/>
            <p:cNvSpPr>
              <a:spLocks noChangeArrowheads="1"/>
            </p:cNvSpPr>
            <p:nvPr/>
          </p:nvSpPr>
          <p:spPr bwMode="auto">
            <a:xfrm rot="-5400000">
              <a:off x="4037" y="1253"/>
              <a:ext cx="136" cy="91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Title 2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808C99-6DAA-464D-87B5-3CC9ED4D344D}" type="slidenum">
              <a:rPr lang="el-GR" altLang="en-US" smtClean="0"/>
              <a:pPr/>
              <a:t>5</a:t>
            </a:fld>
            <a:endParaRPr lang="el-GR" altLang="en-US"/>
          </a:p>
        </p:txBody>
      </p:sp>
      <p:sp>
        <p:nvSpPr>
          <p:cNvPr id="1024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533400" y="2819400"/>
            <a:ext cx="83058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None/>
            </a:pPr>
            <a:endParaRPr lang="en-US" sz="2100">
              <a:latin typeface="Comic Sans MS" pitchFamily="66" charset="0"/>
            </a:endParaRPr>
          </a:p>
        </p:txBody>
      </p:sp>
      <p:sp>
        <p:nvSpPr>
          <p:cNvPr id="10248" name="Rectangle 6"/>
          <p:cNvSpPr>
            <a:spLocks noChangeArrowheads="1"/>
          </p:cNvSpPr>
          <p:nvPr/>
        </p:nvSpPr>
        <p:spPr bwMode="auto">
          <a:xfrm>
            <a:off x="533400" y="1549400"/>
            <a:ext cx="81915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just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 != Γλώσσες Προγραμματισμού!</a:t>
            </a:r>
          </a:p>
          <a:p>
            <a:pPr marL="692150" lvl="1" indent="-347663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itchFamily="2" charset="2"/>
              <a:buChar char="ü"/>
            </a:pP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 αναμένεται να  είναι “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Turing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complete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Δεν αναμένεται να χρησιμοποιηθούν για “περίπλοκους υπολογισμούς”.</a:t>
            </a:r>
          </a:p>
          <a:p>
            <a:pPr marL="801687" lvl="1" indent="-457200" algn="just">
              <a:spcBef>
                <a:spcPct val="20000"/>
              </a:spcBef>
              <a:buClr>
                <a:schemeClr val="tx1"/>
              </a:buClr>
              <a:buSzPct val="70000"/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Υποστηρίζουν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εύκολη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αποδοτική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προσπέλαση σε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μεγάλα σύνολα δεδομένων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Γλώσσες Ερωτήσεων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2A7C4-60A2-41E0-95DE-B1A1B4021E6B}" type="slidenum">
              <a:rPr lang="el-GR" altLang="en-US" smtClean="0"/>
              <a:pPr/>
              <a:t>50</a:t>
            </a:fld>
            <a:endParaRPr lang="el-GR" altLang="en-US"/>
          </a:p>
        </p:txBody>
      </p:sp>
      <p:sp>
        <p:nvSpPr>
          <p:cNvPr id="78856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8" name="Title 9"/>
          <p:cNvSpPr>
            <a:spLocks noGrp="1"/>
          </p:cNvSpPr>
          <p:nvPr>
            <p:ph type="title"/>
          </p:nvPr>
        </p:nvSpPr>
        <p:spPr>
          <a:xfrm>
            <a:off x="3238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73050" y="1762125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3505200" y="1762125"/>
            <a:ext cx="91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050925" y="1464813"/>
            <a:ext cx="2209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Β1</a:t>
            </a:r>
            <a:r>
              <a:rPr lang="el-GR" sz="2000" dirty="0">
                <a:latin typeface="Times New Roman" pitchFamily="18" charset="0"/>
              </a:rPr>
              <a:t>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4	2	</a:t>
            </a:r>
            <a:r>
              <a:rPr lang="en-US" sz="2000" dirty="0">
                <a:latin typeface="Times New Roman" pitchFamily="18" charset="0"/>
              </a:rPr>
              <a:t>1</a:t>
            </a:r>
            <a:endParaRPr lang="el-GR" sz="20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3	6</a:t>
            </a:r>
          </a:p>
          <a:p>
            <a:pPr marL="457200" indent="-457200" eaLnBrk="0" hangingPunct="0">
              <a:spcBef>
                <a:spcPct val="50000"/>
              </a:spcBef>
              <a:buAutoNum type="arabicPlain"/>
            </a:pPr>
            <a:r>
              <a:rPr lang="el-GR" sz="2000" dirty="0">
                <a:latin typeface="Times New Roman" pitchFamily="18" charset="0"/>
              </a:rPr>
              <a:t>8 	</a:t>
            </a:r>
            <a:r>
              <a:rPr lang="en-US" sz="2000" dirty="0">
                <a:latin typeface="Times New Roman" pitchFamily="18" charset="0"/>
              </a:rPr>
              <a:t>3</a:t>
            </a:r>
            <a:endParaRPr lang="el-GR" sz="2000" dirty="0">
              <a:latin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1     2     5 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6131" y="3961660"/>
            <a:ext cx="81717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το Β1 είναι μικρότερο του </a:t>
            </a:r>
            <a:r>
              <a:rPr lang="en-US" dirty="0"/>
              <a:t>C</a:t>
            </a:r>
            <a:r>
              <a:rPr lang="el-GR" dirty="0"/>
              <a:t>1</a:t>
            </a:r>
            <a:endParaRPr lang="en-US" dirty="0"/>
          </a:p>
          <a:p>
            <a:pPr marL="342900" indent="-342900">
              <a:buAutoNum type="arabicPeriod"/>
            </a:pPr>
            <a:r>
              <a:rPr lang="el-GR" dirty="0"/>
              <a:t>Τις τιμές του Α1 για τις οποίες το Β1 είναι μικρότερο του 5</a:t>
            </a:r>
            <a:r>
              <a:rPr lang="en-US" dirty="0"/>
              <a:t> </a:t>
            </a:r>
          </a:p>
          <a:p>
            <a:pPr marL="342900" indent="-342900"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από </a:t>
            </a:r>
            <a:r>
              <a:rPr lang="el-GR" i="1" dirty="0"/>
              <a:t>τουλάχιστον μια </a:t>
            </a:r>
            <a:r>
              <a:rPr lang="el-GR" dirty="0"/>
              <a:t>τιμή του Α2 της </a:t>
            </a:r>
            <a:r>
              <a:rPr lang="en-US" dirty="0"/>
              <a:t>S</a:t>
            </a:r>
          </a:p>
          <a:p>
            <a:pPr marL="342900" indent="-342900">
              <a:buFontTx/>
              <a:buAutoNum type="arabicPeriod"/>
            </a:pPr>
            <a:r>
              <a:rPr lang="el-GR" dirty="0"/>
              <a:t>Τις πλειάδες της </a:t>
            </a:r>
            <a:r>
              <a:rPr lang="en-US" dirty="0"/>
              <a:t>R </a:t>
            </a:r>
            <a:r>
              <a:rPr lang="el-GR" dirty="0"/>
              <a:t>για τις οποίες η τιμή του </a:t>
            </a:r>
            <a:r>
              <a:rPr lang="en-US" dirty="0"/>
              <a:t>A1 </a:t>
            </a:r>
            <a:r>
              <a:rPr lang="el-GR" dirty="0"/>
              <a:t>είναι μεγαλύτερη </a:t>
            </a:r>
            <a:r>
              <a:rPr lang="el-GR" i="1" dirty="0"/>
              <a:t>από όλ</a:t>
            </a:r>
            <a:r>
              <a:rPr lang="el-GR" dirty="0"/>
              <a:t>ες τις τιμές του Α2 της </a:t>
            </a:r>
            <a:r>
              <a:rPr lang="en-US" dirty="0"/>
              <a:t>S</a:t>
            </a:r>
            <a:endParaRPr lang="el-GR" dirty="0"/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4406900" y="1676400"/>
            <a:ext cx="22098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Α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Β</a:t>
            </a:r>
            <a:r>
              <a:rPr lang="el-GR" sz="2000" dirty="0">
                <a:latin typeface="Times New Roman" pitchFamily="18" charset="0"/>
              </a:rPr>
              <a:t>2	</a:t>
            </a:r>
            <a:r>
              <a:rPr lang="en-US" sz="2000" dirty="0">
                <a:latin typeface="Times New Roman" pitchFamily="18" charset="0"/>
              </a:rPr>
              <a:t>C</a:t>
            </a:r>
            <a:r>
              <a:rPr lang="el-GR" sz="2000" dirty="0">
                <a:latin typeface="Times New Roman" pitchFamily="18" charset="0"/>
              </a:rPr>
              <a:t>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3	1	2</a:t>
            </a:r>
          </a:p>
          <a:p>
            <a:pPr marL="457200" indent="-457200" eaLnBrk="0" hangingPunct="0">
              <a:spcBef>
                <a:spcPct val="50000"/>
              </a:spcBef>
              <a:buAutoNum type="arabicPlain" startAt="2"/>
            </a:pPr>
            <a:r>
              <a:rPr lang="el-GR" sz="2000" dirty="0">
                <a:latin typeface="Times New Roman" pitchFamily="18" charset="0"/>
              </a:rPr>
              <a:t>6	4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1	3	2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024705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51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2367573" y="118558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276225" y="244789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86861" y="4020394"/>
            <a:ext cx="81359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7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/1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/202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>
              <a:buAutoNum type="arabicPeriod"/>
            </a:pPr>
            <a:endParaRPr lang="el-GR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  <a:p>
            <a:endParaRPr lang="en-US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επίθεση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505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639473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52</a:t>
            </a:fld>
            <a:endParaRPr lang="el-GR" altLang="en-US"/>
          </a:p>
        </p:txBody>
      </p:sp>
      <p:sp>
        <p:nvSpPr>
          <p:cNvPr id="36871" name="Text Box 4"/>
          <p:cNvSpPr txBox="1">
            <a:spLocks noChangeArrowheads="1"/>
          </p:cNvSpPr>
          <p:nvPr/>
        </p:nvSpPr>
        <p:spPr bwMode="auto">
          <a:xfrm>
            <a:off x="1663700" y="2692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2" name="Text Box 5"/>
          <p:cNvSpPr txBox="1">
            <a:spLocks noChangeArrowheads="1"/>
          </p:cNvSpPr>
          <p:nvPr/>
        </p:nvSpPr>
        <p:spPr bwMode="auto">
          <a:xfrm>
            <a:off x="673100" y="2174875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σε μια ενδιάμεση σχέση</a:t>
            </a:r>
          </a:p>
        </p:txBody>
      </p:sp>
      <p:sp>
        <p:nvSpPr>
          <p:cNvPr id="36873" name="Text Box 6"/>
          <p:cNvSpPr txBox="1">
            <a:spLocks noChangeArrowheads="1"/>
          </p:cNvSpPr>
          <p:nvPr/>
        </p:nvSpPr>
        <p:spPr bwMode="auto">
          <a:xfrm>
            <a:off x="1816100" y="4216400"/>
            <a:ext cx="6400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6874" name="Text Box 7"/>
          <p:cNvSpPr txBox="1">
            <a:spLocks noChangeArrowheads="1"/>
          </p:cNvSpPr>
          <p:nvPr/>
        </p:nvSpPr>
        <p:spPr bwMode="auto">
          <a:xfrm>
            <a:off x="901700" y="34544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A634AF-DB0D-4E64-9760-C3E956CE4BF6}" type="slidenum">
              <a:rPr lang="el-GR" altLang="en-US" smtClean="0"/>
              <a:pPr/>
              <a:t>53</a:t>
            </a:fld>
            <a:endParaRPr lang="el-GR" altLang="en-US"/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905000" y="2438400"/>
            <a:ext cx="5715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R(λίστα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με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νέα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</a:rPr>
              <a:t>ονόματα) </a:t>
            </a:r>
            <a:r>
              <a:rPr lang="en-US" sz="28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</a:t>
            </a: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838200" y="1828800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</a:p>
        </p:txBody>
      </p:sp>
      <p:sp>
        <p:nvSpPr>
          <p:cNvPr id="37895" name="Text Box 5"/>
          <p:cNvSpPr txBox="1">
            <a:spLocks noChangeArrowheads="1"/>
          </p:cNvSpPr>
          <p:nvPr/>
        </p:nvSpPr>
        <p:spPr bwMode="auto">
          <a:xfrm>
            <a:off x="406400" y="3597275"/>
            <a:ext cx="8432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ΜΕΓΑΛΗΣ_ΔΙΑΡΚΕΙΑΣ (όνομα -ταινίας, έτος-παραγωγής, διάρκεια, είδος)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  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(Ταινία)</a:t>
            </a:r>
          </a:p>
        </p:txBody>
      </p:sp>
      <p:sp>
        <p:nvSpPr>
          <p:cNvPr id="37896" name="Text Box 6"/>
          <p:cNvSpPr txBox="1">
            <a:spLocks noChangeArrowheads="1"/>
          </p:cNvSpPr>
          <p:nvPr/>
        </p:nvSpPr>
        <p:spPr bwMode="auto">
          <a:xfrm>
            <a:off x="304800" y="3048000"/>
            <a:ext cx="411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371600" y="4572000"/>
            <a:ext cx="7188200" cy="1222375"/>
            <a:chOff x="848" y="2976"/>
            <a:chExt cx="4528" cy="770"/>
          </a:xfrm>
        </p:grpSpPr>
        <p:sp>
          <p:nvSpPr>
            <p:cNvPr id="37899" name="Text Box 8"/>
            <p:cNvSpPr txBox="1">
              <a:spLocks noChangeArrowheads="1"/>
            </p:cNvSpPr>
            <p:nvPr/>
          </p:nvSpPr>
          <p:spPr bwMode="auto">
            <a:xfrm>
              <a:off x="848" y="2976"/>
              <a:ext cx="4528" cy="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όνομα-ταινίας     έτος-παραγωγής	 διάρκεια	είδος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Star Wars 	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1997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	</a:t>
              </a:r>
              <a:r>
                <a:rPr lang="en-US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124 		 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έγχρωμη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Mighty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l-GR" dirty="0" err="1">
                  <a:latin typeface="Calibri" pitchFamily="34" charset="0"/>
                  <a:ea typeface="Calibri" pitchFamily="34" charset="0"/>
                  <a:cs typeface="Calibri" pitchFamily="34" charset="0"/>
                </a:rPr>
                <a:t>Ducks</a:t>
              </a:r>
              <a:r>
                <a:rPr lang="el-GR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		   1991 		 	   104		 έγχρωμη</a:t>
              </a:r>
            </a:p>
          </p:txBody>
        </p:sp>
        <p:sp>
          <p:nvSpPr>
            <p:cNvPr id="37900" name="Line 9"/>
            <p:cNvSpPr>
              <a:spLocks noChangeShapeType="1"/>
            </p:cNvSpPr>
            <p:nvPr/>
          </p:nvSpPr>
          <p:spPr bwMode="auto">
            <a:xfrm>
              <a:off x="848" y="3216"/>
              <a:ext cx="4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1" name="Line 10"/>
            <p:cNvSpPr>
              <a:spLocks noChangeShapeType="1"/>
            </p:cNvSpPr>
            <p:nvPr/>
          </p:nvSpPr>
          <p:spPr bwMode="auto">
            <a:xfrm>
              <a:off x="1920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2" name="Line 11"/>
            <p:cNvSpPr>
              <a:spLocks noChangeShapeType="1"/>
            </p:cNvSpPr>
            <p:nvPr/>
          </p:nvSpPr>
          <p:spPr bwMode="auto">
            <a:xfrm>
              <a:off x="3168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7903" name="Line 12"/>
            <p:cNvSpPr>
              <a:spLocks noChangeShapeType="1"/>
            </p:cNvSpPr>
            <p:nvPr/>
          </p:nvSpPr>
          <p:spPr bwMode="auto">
            <a:xfrm>
              <a:off x="4016" y="2976"/>
              <a:ext cx="0" cy="7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7" name="Title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AAC479-BC21-41CC-997B-E893E0642E82}" type="slidenum">
              <a:rPr lang="el-GR" altLang="en-US" smtClean="0"/>
              <a:pPr/>
              <a:t>54</a:t>
            </a:fld>
            <a:endParaRPr lang="el-GR" alt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Μετονομασία</a:t>
            </a:r>
          </a:p>
        </p:txBody>
      </p:sp>
      <p:sp>
        <p:nvSpPr>
          <p:cNvPr id="2" name="Rectangle 1"/>
          <p:cNvSpPr/>
          <p:nvPr/>
        </p:nvSpPr>
        <p:spPr>
          <a:xfrm>
            <a:off x="552545" y="1500569"/>
            <a:ext cx="803891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i="1" dirty="0"/>
              <a:t>τελεστής μετονομασίας</a:t>
            </a:r>
            <a:r>
              <a:rPr lang="el-GR" sz="3600" dirty="0"/>
              <a:t> </a:t>
            </a:r>
            <a:r>
              <a:rPr lang="en-US" sz="3600" dirty="0"/>
              <a:t>(</a:t>
            </a:r>
            <a:r>
              <a:rPr lang="en-US" sz="3600" i="1" dirty="0"/>
              <a:t>rename operator</a:t>
            </a:r>
            <a:r>
              <a:rPr lang="en-US" sz="3600" dirty="0"/>
              <a:t>) </a:t>
            </a:r>
            <a:r>
              <a:rPr lang="el-GR" sz="3600" dirty="0"/>
              <a:t>συμβολίζεται με </a:t>
            </a:r>
            <a:r>
              <a:rPr lang="el-GR" sz="3600" i="1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l-GR" sz="3600" i="1" dirty="0"/>
              <a:t> </a:t>
            </a:r>
            <a:endParaRPr lang="el-GR" sz="3600" dirty="0"/>
          </a:p>
          <a:p>
            <a:endParaRPr lang="el-GR" sz="3600" dirty="0"/>
          </a:p>
          <a:p>
            <a:r>
              <a:rPr lang="el-GR" sz="3600" dirty="0"/>
              <a:t>για μια σχέση </a:t>
            </a:r>
            <a:r>
              <a:rPr lang="en-US" sz="3600" dirty="0"/>
              <a:t>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  <a:r>
              <a:rPr lang="el-GR" sz="3600" dirty="0"/>
              <a:t>:</a:t>
            </a:r>
            <a:r>
              <a:rPr lang="en-US" sz="3600" dirty="0"/>
              <a:t> </a:t>
            </a:r>
            <a:endParaRPr lang="el-GR" sz="3600" dirty="0"/>
          </a:p>
          <a:p>
            <a:r>
              <a:rPr lang="el-GR" sz="3600" dirty="0"/>
              <a:t>η έκφραση </a:t>
            </a:r>
            <a:r>
              <a:rPr lang="el-GR" sz="3600" dirty="0">
                <a:solidFill>
                  <a:schemeClr val="accent6">
                    <a:lumMod val="75000"/>
                  </a:schemeClr>
                </a:solidFill>
              </a:rPr>
              <a:t>ρ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S(B1, B2, …, </a:t>
            </a:r>
            <a:r>
              <a:rPr lang="en-US" sz="3600" baseline="-25000" dirty="0" err="1">
                <a:solidFill>
                  <a:schemeClr val="accent6">
                    <a:lumMod val="75000"/>
                  </a:schemeClr>
                </a:solidFill>
              </a:rPr>
              <a:t>Bn</a:t>
            </a:r>
            <a:r>
              <a:rPr lang="en-US" sz="3600" baseline="-250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sz="3600" dirty="0">
                <a:solidFill>
                  <a:schemeClr val="accent6">
                    <a:lumMod val="75000"/>
                  </a:schemeClr>
                </a:solidFill>
              </a:rPr>
              <a:t>(R) </a:t>
            </a:r>
            <a:endParaRPr lang="el-GR" sz="36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sz="3600" dirty="0"/>
              <a:t>είναι</a:t>
            </a:r>
            <a:r>
              <a:rPr lang="en-US" sz="3600" dirty="0"/>
              <a:t> </a:t>
            </a:r>
            <a:r>
              <a:rPr lang="el-GR" sz="3600" dirty="0"/>
              <a:t>ισοδύναμη του συμβολισμού </a:t>
            </a:r>
          </a:p>
          <a:p>
            <a:r>
              <a:rPr lang="en-US" sz="3600" dirty="0"/>
              <a:t>S(B</a:t>
            </a:r>
            <a:r>
              <a:rPr lang="en-US" sz="3600" baseline="-25000" dirty="0"/>
              <a:t>1</a:t>
            </a:r>
            <a:r>
              <a:rPr lang="en-US" sz="3600" dirty="0"/>
              <a:t>, B</a:t>
            </a:r>
            <a:r>
              <a:rPr lang="en-US" sz="3600" baseline="-25000" dirty="0"/>
              <a:t>2</a:t>
            </a:r>
            <a:r>
              <a:rPr lang="en-US" sz="3600" dirty="0"/>
              <a:t>, … </a:t>
            </a:r>
            <a:r>
              <a:rPr lang="en-US" sz="3600" dirty="0" err="1"/>
              <a:t>B</a:t>
            </a:r>
            <a:r>
              <a:rPr lang="en-US" sz="3600" baseline="-25000" dirty="0" err="1"/>
              <a:t>n</a:t>
            </a:r>
            <a:r>
              <a:rPr lang="en-US" sz="3600" dirty="0"/>
              <a:t>) ⟵ R(A</a:t>
            </a:r>
            <a:r>
              <a:rPr lang="en-US" sz="3600" baseline="-25000" dirty="0"/>
              <a:t>1</a:t>
            </a:r>
            <a:r>
              <a:rPr lang="en-US" sz="3600" dirty="0"/>
              <a:t>, A</a:t>
            </a:r>
            <a:r>
              <a:rPr lang="en-US" sz="3600" baseline="-25000" dirty="0"/>
              <a:t>2</a:t>
            </a:r>
            <a:r>
              <a:rPr lang="en-US" sz="3600" dirty="0"/>
              <a:t>, …, A</a:t>
            </a:r>
            <a:r>
              <a:rPr lang="en-US" sz="3600" baseline="-25000" dirty="0"/>
              <a:t>n</a:t>
            </a:r>
            <a:r>
              <a:rPr lang="en-US" sz="3600" dirty="0"/>
              <a:t>)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319828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263C32-7B51-4EFB-A0A5-52573E998004}" type="slidenum">
              <a:rPr lang="el-GR" altLang="en-US" smtClean="0"/>
              <a:pPr/>
              <a:t>55</a:t>
            </a:fld>
            <a:endParaRPr lang="el-GR" altLang="en-US"/>
          </a:p>
        </p:txBody>
      </p:sp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401865" y="3373146"/>
            <a:ext cx="84978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τουλάχιστον μια πίτσα που έχει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διαφορετικά συστατικά.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ένα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από δύο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τουλάχιστον τρία)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διαφορετικά συστατικά</a:t>
            </a:r>
            <a:endParaRPr lang="en-US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59399" name="Text Box 3"/>
          <p:cNvSpPr txBox="1">
            <a:spLocks noChangeArrowheads="1"/>
          </p:cNvSpPr>
          <p:nvPr/>
        </p:nvSpPr>
        <p:spPr bwMode="auto">
          <a:xfrm>
            <a:off x="1148832" y="142868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36550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Ασκήσεις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BFD22F-FE3F-49C3-BE77-F37BE68A80C8}" type="slidenum">
              <a:rPr lang="el-GR" altLang="en-US" smtClean="0"/>
              <a:pPr/>
              <a:t>56</a:t>
            </a:fld>
            <a:endParaRPr lang="el-GR" altLang="en-US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366557" y="218231"/>
            <a:ext cx="2218712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32775" name="Text Box 4"/>
          <p:cNvSpPr txBox="1">
            <a:spLocks noChangeArrowheads="1"/>
          </p:cNvSpPr>
          <p:nvPr/>
        </p:nvSpPr>
        <p:spPr bwMode="auto">
          <a:xfrm>
            <a:off x="2622061" y="2239547"/>
            <a:ext cx="2146291" cy="210826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5379695" y="3070672"/>
            <a:ext cx="3441700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	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</a:t>
            </a:r>
            <a:r>
              <a:rPr lang="en-US" sz="1000" b="1" dirty="0"/>
              <a:t>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	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14:cNvPr>
              <p14:cNvContentPartPr/>
              <p14:nvPr/>
            </p14:nvContentPartPr>
            <p14:xfrm>
              <a:off x="2325412" y="748477"/>
              <a:ext cx="360" cy="360"/>
            </p14:xfrm>
          </p:contentPart>
        </mc:Choice>
        <mc:Fallback xmlns="">
          <p:pic>
            <p:nvPicPr>
              <p:cNvPr id="32773" name="Ink 32772">
                <a:extLst>
                  <a:ext uri="{FF2B5EF4-FFF2-40B4-BE49-F238E27FC236}">
                    <a16:creationId xmlns:a16="http://schemas.microsoft.com/office/drawing/2014/main" id="{7ED7CCE0-27B0-44DE-92EB-ABB93ABDAACE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2316772" y="739477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01690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D058A0-6848-4400-864D-B5FF4699A2F9}" type="slidenum">
              <a:rPr lang="el-GR" altLang="en-US" smtClean="0"/>
              <a:pPr/>
              <a:t>57</a:t>
            </a:fld>
            <a:endParaRPr lang="el-GR" altLang="en-US"/>
          </a:p>
        </p:txBody>
      </p:sp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190500" y="434975"/>
            <a:ext cx="201295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</a:t>
            </a:r>
            <a:r>
              <a:rPr lang="en-US" sz="1000" b="1" dirty="0"/>
              <a:t>	</a:t>
            </a: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</a:t>
            </a:r>
            <a:endParaRPr lang="en-US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ελιά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223838" y="0"/>
            <a:ext cx="7154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i="1">
                <a:solidFill>
                  <a:srgbClr val="99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τουλάχιστον δύο διαφορετικά συστατικά</a:t>
            </a:r>
          </a:p>
        </p:txBody>
      </p:sp>
      <p:sp>
        <p:nvSpPr>
          <p:cNvPr id="60423" name="Text Box 5"/>
          <p:cNvSpPr txBox="1">
            <a:spLocks noChangeArrowheads="1"/>
          </p:cNvSpPr>
          <p:nvPr/>
        </p:nvSpPr>
        <p:spPr bwMode="auto">
          <a:xfrm>
            <a:off x="2271102" y="1177138"/>
            <a:ext cx="6556375" cy="4368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Ο1		       	Σ1			Ο2		Σ2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Χαβάη		ανανάς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	μανιτάρι		Χαβάη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ζαμπόν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μπέικον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Σπέσιαλ		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μανιτάρι		Ελληνική	ελιά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 algn="ctr">
              <a:spcBef>
                <a:spcPct val="50000"/>
              </a:spcBef>
            </a:pPr>
            <a:r>
              <a:rPr lang="en-US" sz="1000" b="1" dirty="0"/>
              <a:t>…</a:t>
            </a:r>
            <a:endParaRPr lang="el-GR" sz="1000" b="1" dirty="0"/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</a:t>
            </a:r>
            <a:r>
              <a:rPr lang="en-US" sz="1000" b="1" dirty="0"/>
              <a:t>Vegetarian</a:t>
            </a:r>
            <a:r>
              <a:rPr lang="el-GR" sz="1000" b="1" dirty="0"/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</a:t>
            </a: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</a:t>
            </a:r>
            <a:r>
              <a:rPr lang="en-US" sz="1000" b="1" dirty="0"/>
              <a:t>	</a:t>
            </a:r>
            <a:r>
              <a:rPr lang="el-GR" sz="1000" b="1" dirty="0"/>
              <a:t>	ελιά			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	ελιά			Ελληνική	ελιά</a:t>
            </a: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58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2367573" y="118558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276225" y="2447898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76809" name="TextBox 9"/>
          <p:cNvSpPr txBox="1">
            <a:spLocks noChangeArrowheads="1"/>
          </p:cNvSpPr>
          <p:nvPr/>
        </p:nvSpPr>
        <p:spPr bwMode="auto">
          <a:xfrm>
            <a:off x="386861" y="4020394"/>
            <a:ext cx="8135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l-GR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θύματα (ζεύγη) που έχουν δεχθεί επίθεση τουλάχιστον μια επίθεση από τον ίδιο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μια επίθεση από διαφορετικούς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attackers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5050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49422387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693F3C-4A6E-496B-B5BD-3DB8768B6E35}" type="slidenum">
              <a:rPr lang="el-GR" altLang="en-US" smtClean="0"/>
              <a:pPr/>
              <a:t>59</a:t>
            </a:fld>
            <a:endParaRPr lang="el-GR" altLang="en-US"/>
          </a:p>
        </p:txBody>
      </p:sp>
      <p:sp>
        <p:nvSpPr>
          <p:cNvPr id="75782" name="Line 4"/>
          <p:cNvSpPr>
            <a:spLocks noChangeShapeType="1"/>
          </p:cNvSpPr>
          <p:nvPr/>
        </p:nvSpPr>
        <p:spPr bwMode="auto">
          <a:xfrm>
            <a:off x="2590800" y="2590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3" name="Line 5"/>
          <p:cNvSpPr>
            <a:spLocks noChangeShapeType="1"/>
          </p:cNvSpPr>
          <p:nvPr/>
        </p:nvSpPr>
        <p:spPr bwMode="auto">
          <a:xfrm>
            <a:off x="2590800" y="2667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784" name="Text Box 6"/>
          <p:cNvSpPr txBox="1">
            <a:spLocks noChangeArrowheads="1"/>
          </p:cNvSpPr>
          <p:nvPr/>
        </p:nvSpPr>
        <p:spPr bwMode="auto">
          <a:xfrm>
            <a:off x="266331" y="1402383"/>
            <a:ext cx="845893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Outer join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θέλουμε να κρατήσουμε στο αποτέλεσμα όλες τις πλειάδες - και αυτές που δεν ταιριάζουν) είτε της σχέσης στα αριστερά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(αριστερή εξωτερική συνένωση)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είτε της σχέσης στα δεξιά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(δεξιά εξωτερική συνένωση)</a:t>
            </a:r>
          </a:p>
        </p:txBody>
      </p:sp>
      <p:sp>
        <p:nvSpPr>
          <p:cNvPr id="75785" name="Text Box 7"/>
          <p:cNvSpPr txBox="1">
            <a:spLocks noChangeArrowheads="1"/>
          </p:cNvSpPr>
          <p:nvPr/>
        </p:nvSpPr>
        <p:spPr bwMode="auto">
          <a:xfrm>
            <a:off x="838200" y="3565525"/>
            <a:ext cx="27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sp>
        <p:nvSpPr>
          <p:cNvPr id="75786" name="Text Box 8"/>
          <p:cNvSpPr txBox="1">
            <a:spLocks noChangeArrowheads="1"/>
          </p:cNvSpPr>
          <p:nvPr/>
        </p:nvSpPr>
        <p:spPr bwMode="auto">
          <a:xfrm>
            <a:off x="1828800" y="3581400"/>
            <a:ext cx="38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57200" y="3978275"/>
            <a:ext cx="914400" cy="1311275"/>
            <a:chOff x="576" y="2640"/>
            <a:chExt cx="576" cy="826"/>
          </a:xfrm>
        </p:grpSpPr>
        <p:sp>
          <p:nvSpPr>
            <p:cNvPr id="75808" name="Text Box 10"/>
            <p:cNvSpPr txBox="1">
              <a:spLocks noChangeArrowheads="1"/>
            </p:cNvSpPr>
            <p:nvPr/>
          </p:nvSpPr>
          <p:spPr bwMode="auto">
            <a:xfrm>
              <a:off x="576" y="2640"/>
              <a:ext cx="57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C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1     6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2     4</a:t>
              </a:r>
            </a:p>
          </p:txBody>
        </p:sp>
        <p:sp>
          <p:nvSpPr>
            <p:cNvPr id="75809" name="Line 11"/>
            <p:cNvSpPr>
              <a:spLocks noChangeShapeType="1"/>
            </p:cNvSpPr>
            <p:nvPr/>
          </p:nvSpPr>
          <p:spPr bwMode="auto">
            <a:xfrm>
              <a:off x="576" y="289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10" name="Line 12"/>
            <p:cNvSpPr>
              <a:spLocks noChangeShapeType="1"/>
            </p:cNvSpPr>
            <p:nvPr/>
          </p:nvSpPr>
          <p:spPr bwMode="auto">
            <a:xfrm>
              <a:off x="81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828800" y="3978275"/>
            <a:ext cx="1219200" cy="1768475"/>
            <a:chOff x="1152" y="2756"/>
            <a:chExt cx="768" cy="1114"/>
          </a:xfrm>
        </p:grpSpPr>
        <p:sp>
          <p:nvSpPr>
            <p:cNvPr id="75805" name="Text Box 14"/>
            <p:cNvSpPr txBox="1">
              <a:spLocks noChangeArrowheads="1"/>
            </p:cNvSpPr>
            <p:nvPr/>
          </p:nvSpPr>
          <p:spPr bwMode="auto">
            <a:xfrm>
              <a:off x="1152" y="2756"/>
              <a:ext cx="768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</a:t>
              </a: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3     9</a:t>
              </a:r>
            </a:p>
          </p:txBody>
        </p:sp>
        <p:sp>
          <p:nvSpPr>
            <p:cNvPr id="75806" name="Line 15"/>
            <p:cNvSpPr>
              <a:spLocks noChangeShapeType="1"/>
            </p:cNvSpPr>
            <p:nvPr/>
          </p:nvSpPr>
          <p:spPr bwMode="auto">
            <a:xfrm>
              <a:off x="1152" y="300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7" name="Line 16"/>
            <p:cNvSpPr>
              <a:spLocks noChangeShapeType="1"/>
            </p:cNvSpPr>
            <p:nvPr/>
          </p:nvSpPr>
          <p:spPr bwMode="auto">
            <a:xfrm>
              <a:off x="1392" y="2756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3048000" y="3978275"/>
            <a:ext cx="2667000" cy="1311275"/>
            <a:chOff x="2160" y="2640"/>
            <a:chExt cx="1680" cy="826"/>
          </a:xfrm>
        </p:grpSpPr>
        <p:sp>
          <p:nvSpPr>
            <p:cNvPr id="75801" name="Text Box 18"/>
            <p:cNvSpPr txBox="1">
              <a:spLocks noChangeArrowheads="1"/>
            </p:cNvSpPr>
            <p:nvPr/>
          </p:nvSpPr>
          <p:spPr bwMode="auto">
            <a:xfrm>
              <a:off x="2160" y="2640"/>
              <a:ext cx="1680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</p:txBody>
        </p:sp>
        <p:sp>
          <p:nvSpPr>
            <p:cNvPr id="75802" name="Line 19"/>
            <p:cNvSpPr>
              <a:spLocks noChangeShapeType="1"/>
            </p:cNvSpPr>
            <p:nvPr/>
          </p:nvSpPr>
          <p:spPr bwMode="auto">
            <a:xfrm>
              <a:off x="2160" y="2890"/>
              <a:ext cx="8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3" name="Line 20"/>
            <p:cNvSpPr>
              <a:spLocks noChangeShapeType="1"/>
            </p:cNvSpPr>
            <p:nvPr/>
          </p:nvSpPr>
          <p:spPr bwMode="auto">
            <a:xfrm>
              <a:off x="2496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4" name="Line 21"/>
            <p:cNvSpPr>
              <a:spLocks noChangeShapeType="1"/>
            </p:cNvSpPr>
            <p:nvPr/>
          </p:nvSpPr>
          <p:spPr bwMode="auto">
            <a:xfrm>
              <a:off x="2784" y="2640"/>
              <a:ext cx="0" cy="8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4724400" y="3794125"/>
            <a:ext cx="2667000" cy="1768475"/>
            <a:chOff x="3312" y="2640"/>
            <a:chExt cx="1680" cy="1114"/>
          </a:xfrm>
        </p:grpSpPr>
        <p:sp>
          <p:nvSpPr>
            <p:cNvPr id="75797" name="Text Box 23"/>
            <p:cNvSpPr txBox="1">
              <a:spLocks noChangeArrowheads="1"/>
            </p:cNvSpPr>
            <p:nvPr/>
          </p:nvSpPr>
          <p:spPr bwMode="auto">
            <a:xfrm>
              <a:off x="3312" y="2640"/>
              <a:ext cx="1680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Α 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1        6     5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2        4     </a:t>
              </a:r>
              <a:r>
                <a:rPr lang="el-GR" sz="2000" dirty="0" err="1">
                  <a:latin typeface="Times New Roman" pitchFamily="18" charset="0"/>
                </a:rPr>
                <a:t>null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75798" name="Line 24"/>
            <p:cNvSpPr>
              <a:spLocks noChangeShapeType="1"/>
            </p:cNvSpPr>
            <p:nvPr/>
          </p:nvSpPr>
          <p:spPr bwMode="auto">
            <a:xfrm>
              <a:off x="3312" y="289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9" name="Line 25"/>
            <p:cNvSpPr>
              <a:spLocks noChangeShapeType="1"/>
            </p:cNvSpPr>
            <p:nvPr/>
          </p:nvSpPr>
          <p:spPr bwMode="auto">
            <a:xfrm>
              <a:off x="3648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800" name="Line 26"/>
            <p:cNvSpPr>
              <a:spLocks noChangeShapeType="1"/>
            </p:cNvSpPr>
            <p:nvPr/>
          </p:nvSpPr>
          <p:spPr bwMode="auto">
            <a:xfrm>
              <a:off x="393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6824664" y="3886200"/>
            <a:ext cx="1676400" cy="1768475"/>
            <a:chOff x="4291" y="2640"/>
            <a:chExt cx="1056" cy="1114"/>
          </a:xfrm>
        </p:grpSpPr>
        <p:sp>
          <p:nvSpPr>
            <p:cNvPr id="75793" name="Text Box 28"/>
            <p:cNvSpPr txBox="1">
              <a:spLocks noChangeArrowheads="1"/>
            </p:cNvSpPr>
            <p:nvPr/>
          </p:nvSpPr>
          <p:spPr bwMode="auto">
            <a:xfrm>
              <a:off x="4291" y="2640"/>
              <a:ext cx="1056" cy="1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Α     C     B      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1      6      3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1      6      5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3    null    9</a:t>
              </a:r>
            </a:p>
          </p:txBody>
        </p:sp>
        <p:sp>
          <p:nvSpPr>
            <p:cNvPr id="75794" name="Line 29"/>
            <p:cNvSpPr>
              <a:spLocks noChangeShapeType="1"/>
            </p:cNvSpPr>
            <p:nvPr/>
          </p:nvSpPr>
          <p:spPr bwMode="auto">
            <a:xfrm>
              <a:off x="4291" y="2890"/>
              <a:ext cx="84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5" name="Line 30"/>
            <p:cNvSpPr>
              <a:spLocks noChangeShapeType="1"/>
            </p:cNvSpPr>
            <p:nvPr/>
          </p:nvSpPr>
          <p:spPr bwMode="auto">
            <a:xfrm>
              <a:off x="4502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5796" name="Line 31"/>
            <p:cNvSpPr>
              <a:spLocks noChangeShapeType="1"/>
            </p:cNvSpPr>
            <p:nvPr/>
          </p:nvSpPr>
          <p:spPr bwMode="auto">
            <a:xfrm>
              <a:off x="4896" y="2640"/>
              <a:ext cx="0" cy="11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5792" name="Text Box 32"/>
          <p:cNvSpPr txBox="1">
            <a:spLocks noChangeArrowheads="1"/>
          </p:cNvSpPr>
          <p:nvPr/>
        </p:nvSpPr>
        <p:spPr bwMode="auto">
          <a:xfrm>
            <a:off x="3048000" y="3489325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* S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381000" y="109742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Εξωτερική Συνένωση</a:t>
            </a:r>
          </a:p>
        </p:txBody>
      </p:sp>
      <p:sp>
        <p:nvSpPr>
          <p:cNvPr id="3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3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14:cNvPr>
              <p14:cNvContentPartPr/>
              <p14:nvPr/>
            </p14:nvContentPartPr>
            <p14:xfrm>
              <a:off x="4583588" y="3231757"/>
              <a:ext cx="165240" cy="165960"/>
            </p14:xfrm>
          </p:contentPart>
        </mc:Choice>
        <mc:Fallback xmlns="">
          <p:pic>
            <p:nvPicPr>
              <p:cNvPr id="75788" name="Ink 75787">
                <a:extLst>
                  <a:ext uri="{FF2B5EF4-FFF2-40B4-BE49-F238E27FC236}">
                    <a16:creationId xmlns:a16="http://schemas.microsoft.com/office/drawing/2014/main" id="{3723F885-8825-432E-B3DF-82803B0F156D}"/>
                  </a:ext>
                </a:extLst>
              </p:cNvPr>
              <p:cNvPicPr/>
              <p:nvPr/>
            </p:nvPicPr>
            <p:blipFill>
              <a:blip r:embed="rId110"/>
              <a:stretch>
                <a:fillRect/>
              </a:stretch>
            </p:blipFill>
            <p:spPr>
              <a:xfrm>
                <a:off x="4574948" y="3223117"/>
                <a:ext cx="182880" cy="18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75818" name="Group 75817">
            <a:extLst>
              <a:ext uri="{FF2B5EF4-FFF2-40B4-BE49-F238E27FC236}">
                <a16:creationId xmlns:a16="http://schemas.microsoft.com/office/drawing/2014/main" id="{FB1431D6-BFE3-4874-83FE-53B64B09E674}"/>
              </a:ext>
            </a:extLst>
          </p:cNvPr>
          <p:cNvGrpSpPr/>
          <p:nvPr/>
        </p:nvGrpSpPr>
        <p:grpSpPr>
          <a:xfrm>
            <a:off x="4992548" y="3177037"/>
            <a:ext cx="640440" cy="223560"/>
            <a:chOff x="4992548" y="3177037"/>
            <a:chExt cx="640440" cy="223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14:cNvPr>
                <p14:cNvContentPartPr/>
                <p14:nvPr/>
              </p14:nvContentPartPr>
              <p14:xfrm>
                <a:off x="5077148" y="3244357"/>
                <a:ext cx="41040" cy="124200"/>
              </p14:xfrm>
            </p:contentPart>
          </mc:Choice>
          <mc:Fallback xmlns="">
            <p:pic>
              <p:nvPicPr>
                <p:cNvPr id="75789" name="Ink 75788">
                  <a:extLst>
                    <a:ext uri="{FF2B5EF4-FFF2-40B4-BE49-F238E27FC236}">
                      <a16:creationId xmlns:a16="http://schemas.microsoft.com/office/drawing/2014/main" id="{772CC672-BBEB-47C4-AD6A-9CABB60F1929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5068508" y="3235717"/>
                  <a:ext cx="58680" cy="14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14:cNvPr>
                <p14:cNvContentPartPr/>
                <p14:nvPr/>
              </p14:nvContentPartPr>
              <p14:xfrm>
                <a:off x="5113148" y="3249757"/>
                <a:ext cx="213840" cy="85320"/>
              </p14:xfrm>
            </p:contentPart>
          </mc:Choice>
          <mc:Fallback xmlns="">
            <p:pic>
              <p:nvPicPr>
                <p:cNvPr id="75790" name="Ink 75789">
                  <a:extLst>
                    <a:ext uri="{FF2B5EF4-FFF2-40B4-BE49-F238E27FC236}">
                      <a16:creationId xmlns:a16="http://schemas.microsoft.com/office/drawing/2014/main" id="{A43B6254-1EF2-49C7-BB9B-AE6771D403EF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104148" y="3240757"/>
                  <a:ext cx="23148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14:cNvPr>
                <p14:cNvContentPartPr/>
                <p14:nvPr/>
              </p14:nvContentPartPr>
              <p14:xfrm>
                <a:off x="5091188" y="3247597"/>
                <a:ext cx="300600" cy="115920"/>
              </p14:xfrm>
            </p:contentPart>
          </mc:Choice>
          <mc:Fallback xmlns="">
            <p:pic>
              <p:nvPicPr>
                <p:cNvPr id="75791" name="Ink 75790">
                  <a:extLst>
                    <a:ext uri="{FF2B5EF4-FFF2-40B4-BE49-F238E27FC236}">
                      <a16:creationId xmlns:a16="http://schemas.microsoft.com/office/drawing/2014/main" id="{ED1E57BB-743A-4420-90DE-2EC758933DD6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082188" y="3238597"/>
                  <a:ext cx="318240" cy="13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14:cNvPr>
                <p14:cNvContentPartPr/>
                <p14:nvPr/>
              </p14:nvContentPartPr>
              <p14:xfrm>
                <a:off x="5330948" y="3253357"/>
                <a:ext cx="47520" cy="147240"/>
              </p14:xfrm>
            </p:contentPart>
          </mc:Choice>
          <mc:Fallback xmlns="">
            <p:pic>
              <p:nvPicPr>
                <p:cNvPr id="75812" name="Ink 75811">
                  <a:extLst>
                    <a:ext uri="{FF2B5EF4-FFF2-40B4-BE49-F238E27FC236}">
                      <a16:creationId xmlns:a16="http://schemas.microsoft.com/office/drawing/2014/main" id="{15EB7FCA-25B6-495C-BF21-9E6C38593E1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5322308" y="3244717"/>
                  <a:ext cx="65160" cy="16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14:cNvPr>
                <p14:cNvContentPartPr/>
                <p14:nvPr/>
              </p14:nvContentPartPr>
              <p14:xfrm>
                <a:off x="5281988" y="3358117"/>
                <a:ext cx="58320" cy="7920"/>
              </p14:xfrm>
            </p:contentPart>
          </mc:Choice>
          <mc:Fallback xmlns="">
            <p:pic>
              <p:nvPicPr>
                <p:cNvPr id="75813" name="Ink 75812">
                  <a:extLst>
                    <a:ext uri="{FF2B5EF4-FFF2-40B4-BE49-F238E27FC236}">
                      <a16:creationId xmlns:a16="http://schemas.microsoft.com/office/drawing/2014/main" id="{3C1C4E71-D720-48DB-9D08-271F07F6C2BE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273348" y="3349477"/>
                  <a:ext cx="7596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14:cNvPr>
                <p14:cNvContentPartPr/>
                <p14:nvPr/>
              </p14:nvContentPartPr>
              <p14:xfrm>
                <a:off x="4992548" y="3223837"/>
                <a:ext cx="117360" cy="11520"/>
              </p14:xfrm>
            </p:contentPart>
          </mc:Choice>
          <mc:Fallback xmlns="">
            <p:pic>
              <p:nvPicPr>
                <p:cNvPr id="75814" name="Ink 75813">
                  <a:extLst>
                    <a:ext uri="{FF2B5EF4-FFF2-40B4-BE49-F238E27FC236}">
                      <a16:creationId xmlns:a16="http://schemas.microsoft.com/office/drawing/2014/main" id="{5F266E5D-2EF5-4EC8-85F3-A589463AF286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4983908" y="3215197"/>
                  <a:ext cx="135000" cy="2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14:cNvPr>
                <p14:cNvContentPartPr/>
                <p14:nvPr/>
              </p14:nvContentPartPr>
              <p14:xfrm>
                <a:off x="5012708" y="3342637"/>
                <a:ext cx="100080" cy="2520"/>
              </p14:xfrm>
            </p:contentPart>
          </mc:Choice>
          <mc:Fallback xmlns="">
            <p:pic>
              <p:nvPicPr>
                <p:cNvPr id="75816" name="Ink 75815">
                  <a:extLst>
                    <a:ext uri="{FF2B5EF4-FFF2-40B4-BE49-F238E27FC236}">
                      <a16:creationId xmlns:a16="http://schemas.microsoft.com/office/drawing/2014/main" id="{6CB239E5-84A2-4CCA-9BEA-1E24BA7F4375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5004068" y="3333997"/>
                  <a:ext cx="117720" cy="2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14:cNvPr>
                <p14:cNvContentPartPr/>
                <p14:nvPr/>
              </p14:nvContentPartPr>
              <p14:xfrm>
                <a:off x="5475668" y="3177037"/>
                <a:ext cx="157320" cy="205200"/>
              </p14:xfrm>
            </p:contentPart>
          </mc:Choice>
          <mc:Fallback xmlns="">
            <p:pic>
              <p:nvPicPr>
                <p:cNvPr id="75817" name="Ink 75816">
                  <a:extLst>
                    <a:ext uri="{FF2B5EF4-FFF2-40B4-BE49-F238E27FC236}">
                      <a16:creationId xmlns:a16="http://schemas.microsoft.com/office/drawing/2014/main" id="{5A637F7A-9C59-486F-8098-1DF4A9AD2AF6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5467028" y="3168037"/>
                  <a:ext cx="174960" cy="22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5831" name="Group 75830">
            <a:extLst>
              <a:ext uri="{FF2B5EF4-FFF2-40B4-BE49-F238E27FC236}">
                <a16:creationId xmlns:a16="http://schemas.microsoft.com/office/drawing/2014/main" id="{796313CB-12ED-4B99-BEA8-EF6143A851D8}"/>
              </a:ext>
            </a:extLst>
          </p:cNvPr>
          <p:cNvGrpSpPr/>
          <p:nvPr/>
        </p:nvGrpSpPr>
        <p:grpSpPr>
          <a:xfrm>
            <a:off x="6691748" y="3213037"/>
            <a:ext cx="1629360" cy="367560"/>
            <a:chOff x="6691748" y="3213037"/>
            <a:chExt cx="1629360" cy="367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14:cNvPr>
                <p14:cNvContentPartPr/>
                <p14:nvPr/>
              </p14:nvContentPartPr>
              <p14:xfrm>
                <a:off x="6691748" y="3345517"/>
                <a:ext cx="239400" cy="235080"/>
              </p14:xfrm>
            </p:contentPart>
          </mc:Choice>
          <mc:Fallback xmlns="">
            <p:pic>
              <p:nvPicPr>
                <p:cNvPr id="75822" name="Ink 75821">
                  <a:extLst>
                    <a:ext uri="{FF2B5EF4-FFF2-40B4-BE49-F238E27FC236}">
                      <a16:creationId xmlns:a16="http://schemas.microsoft.com/office/drawing/2014/main" id="{280B1E66-8732-4FC8-8564-E487202A7C15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6682748" y="3336877"/>
                  <a:ext cx="2570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14:cNvPr>
                <p14:cNvContentPartPr/>
                <p14:nvPr/>
              </p14:nvContentPartPr>
              <p14:xfrm>
                <a:off x="7141388" y="3330397"/>
                <a:ext cx="355680" cy="128520"/>
              </p14:xfrm>
            </p:contentPart>
          </mc:Choice>
          <mc:Fallback xmlns="">
            <p:pic>
              <p:nvPicPr>
                <p:cNvPr id="75823" name="Ink 75822">
                  <a:extLst>
                    <a:ext uri="{FF2B5EF4-FFF2-40B4-BE49-F238E27FC236}">
                      <a16:creationId xmlns:a16="http://schemas.microsoft.com/office/drawing/2014/main" id="{7CDDC1B3-481F-4CD1-B2C5-2784FF2E858E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132748" y="3321397"/>
                  <a:ext cx="3733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14:cNvPr>
                <p14:cNvContentPartPr/>
                <p14:nvPr/>
              </p14:nvContentPartPr>
              <p14:xfrm>
                <a:off x="7141748" y="3245437"/>
                <a:ext cx="400680" cy="239760"/>
              </p14:xfrm>
            </p:contentPart>
          </mc:Choice>
          <mc:Fallback xmlns="">
            <p:pic>
              <p:nvPicPr>
                <p:cNvPr id="75824" name="Ink 75823">
                  <a:extLst>
                    <a:ext uri="{FF2B5EF4-FFF2-40B4-BE49-F238E27FC236}">
                      <a16:creationId xmlns:a16="http://schemas.microsoft.com/office/drawing/2014/main" id="{1309D409-9000-4651-BFEF-71FA2D3319B0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133108" y="3236437"/>
                  <a:ext cx="4183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14:cNvPr>
                <p14:cNvContentPartPr/>
                <p14:nvPr/>
              </p14:nvContentPartPr>
              <p14:xfrm>
                <a:off x="7512908" y="3245077"/>
                <a:ext cx="52200" cy="205920"/>
              </p14:xfrm>
            </p:contentPart>
          </mc:Choice>
          <mc:Fallback xmlns="">
            <p:pic>
              <p:nvPicPr>
                <p:cNvPr id="75825" name="Ink 75824">
                  <a:extLst>
                    <a:ext uri="{FF2B5EF4-FFF2-40B4-BE49-F238E27FC236}">
                      <a16:creationId xmlns:a16="http://schemas.microsoft.com/office/drawing/2014/main" id="{EEA1EEF2-1D6F-4D66-8572-2D3679B23C6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7504268" y="3236077"/>
                  <a:ext cx="6984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14:cNvPr>
                <p14:cNvContentPartPr/>
                <p14:nvPr/>
              </p14:nvContentPartPr>
              <p14:xfrm>
                <a:off x="7492388" y="3367117"/>
                <a:ext cx="357480" cy="20160"/>
              </p14:xfrm>
            </p:contentPart>
          </mc:Choice>
          <mc:Fallback xmlns="">
            <p:pic>
              <p:nvPicPr>
                <p:cNvPr id="75826" name="Ink 75825">
                  <a:extLst>
                    <a:ext uri="{FF2B5EF4-FFF2-40B4-BE49-F238E27FC236}">
                      <a16:creationId xmlns:a16="http://schemas.microsoft.com/office/drawing/2014/main" id="{0A5D9D57-5A84-445D-946D-757ABF21028E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7483388" y="3358117"/>
                  <a:ext cx="37512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14:cNvPr>
                <p14:cNvContentPartPr/>
                <p14:nvPr/>
              </p14:nvContentPartPr>
              <p14:xfrm>
                <a:off x="7560788" y="3213037"/>
                <a:ext cx="272520" cy="32760"/>
              </p14:xfrm>
            </p:contentPart>
          </mc:Choice>
          <mc:Fallback xmlns="">
            <p:pic>
              <p:nvPicPr>
                <p:cNvPr id="75827" name="Ink 75826">
                  <a:extLst>
                    <a:ext uri="{FF2B5EF4-FFF2-40B4-BE49-F238E27FC236}">
                      <a16:creationId xmlns:a16="http://schemas.microsoft.com/office/drawing/2014/main" id="{481F8F78-A2F4-4E78-B693-8499368A1530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7551788" y="3204037"/>
                  <a:ext cx="2901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14:cNvPr>
                <p14:cNvContentPartPr/>
                <p14:nvPr/>
              </p14:nvContentPartPr>
              <p14:xfrm>
                <a:off x="8043188" y="3255877"/>
                <a:ext cx="277920" cy="252360"/>
              </p14:xfrm>
            </p:contentPart>
          </mc:Choice>
          <mc:Fallback xmlns="">
            <p:pic>
              <p:nvPicPr>
                <p:cNvPr id="75830" name="Ink 75829">
                  <a:extLst>
                    <a:ext uri="{FF2B5EF4-FFF2-40B4-BE49-F238E27FC236}">
                      <a16:creationId xmlns:a16="http://schemas.microsoft.com/office/drawing/2014/main" id="{307F0155-AFB3-462B-A684-EEE25DD84D02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034188" y="3246877"/>
                  <a:ext cx="295560" cy="270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A4B393-A8EB-495D-813B-C72A7479D75B}" type="slidenum">
              <a:rPr lang="el-GR" altLang="en-US" smtClean="0"/>
              <a:pPr/>
              <a:t>6</a:t>
            </a:fld>
            <a:endParaRPr lang="el-GR" altLang="en-US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641350" y="1989139"/>
            <a:ext cx="78930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άλγεβρα: έναν απλό τρόπο δημιουργίας νέων σχέσεων από υπάρχουσες.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5150" y="3357562"/>
            <a:ext cx="79438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</a:t>
            </a:r>
            <a:r>
              <a:rPr lang="el-GR" sz="28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που όταν εφαρμοστούν σε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σχέσεις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8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πίνακες, σύνολο πλειάδων) μας δίνουν </a:t>
            </a:r>
            <a:r>
              <a:rPr lang="el-GR" sz="28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νέες σχέσεις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17D8FA-D6DA-435F-B136-D85D672C3EEC}" type="slidenum">
              <a:rPr lang="el-GR" altLang="en-US" smtClean="0"/>
              <a:pPr/>
              <a:t>60</a:t>
            </a:fld>
            <a:endParaRPr lang="el-GR" alt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68538" y="1628777"/>
            <a:ext cx="4505325" cy="396875"/>
            <a:chOff x="762" y="1680"/>
            <a:chExt cx="2838" cy="250"/>
          </a:xfrm>
        </p:grpSpPr>
        <p:sp>
          <p:nvSpPr>
            <p:cNvPr id="63503" name="Text Box 4"/>
            <p:cNvSpPr txBox="1">
              <a:spLocks noChangeArrowheads="1"/>
            </p:cNvSpPr>
            <p:nvPr/>
          </p:nvSpPr>
          <p:spPr bwMode="auto">
            <a:xfrm>
              <a:off x="762" y="1680"/>
              <a:ext cx="283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</a:t>
              </a:r>
              <a:r>
                <a:rPr lang="en-US" sz="2000" b="1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R(Z) 	     S(X),  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</a:rPr>
                <a:t>X </a:t>
              </a:r>
              <a:r>
                <a:rPr lang="en-US" sz="2000" dirty="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 Z </a:t>
              </a:r>
              <a:endParaRPr lang="el-GR" sz="2000" dirty="0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344" y="1745"/>
              <a:ext cx="150" cy="106"/>
              <a:chOff x="2258" y="2744"/>
              <a:chExt cx="384" cy="374"/>
            </a:xfrm>
          </p:grpSpPr>
          <p:sp>
            <p:nvSpPr>
              <p:cNvPr id="63505" name="Oval 6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6" name="Oval 7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3507" name="Line 8"/>
              <p:cNvSpPr>
                <a:spLocks noChangeShapeType="1"/>
              </p:cNvSpPr>
              <p:nvPr/>
            </p:nvSpPr>
            <p:spPr bwMode="auto">
              <a:xfrm>
                <a:off x="2258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468313" y="2060575"/>
            <a:ext cx="8432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είναι μια καινούργια σχέση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Y = Z - X και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Q(Y) 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ανν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 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R1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= t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b="1" dirty="0">
                <a:solidFill>
                  <a:srgbClr val="CC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R,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[X] =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[Y]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= t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3496" name="Text Box 10"/>
          <p:cNvSpPr txBox="1">
            <a:spLocks noChangeArrowheads="1"/>
          </p:cNvSpPr>
          <p:nvPr/>
        </p:nvSpPr>
        <p:spPr bwMode="auto">
          <a:xfrm>
            <a:off x="323850" y="3933825"/>
            <a:ext cx="835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αναλογία με τη διαίρεση ακεραίων</a:t>
            </a:r>
            <a:endParaRPr lang="el-GR" sz="20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3348038" y="5013325"/>
            <a:ext cx="238125" cy="168275"/>
            <a:chOff x="2256" y="2744"/>
            <a:chExt cx="384" cy="374"/>
          </a:xfrm>
        </p:grpSpPr>
        <p:sp>
          <p:nvSpPr>
            <p:cNvPr id="63500" name="Oval 12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1" name="Oval 13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02" name="Line 14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3498" name="Text Box 15"/>
          <p:cNvSpPr txBox="1">
            <a:spLocks noChangeArrowheads="1"/>
          </p:cNvSpPr>
          <p:nvPr/>
        </p:nvSpPr>
        <p:spPr bwMode="auto">
          <a:xfrm>
            <a:off x="539750" y="4437063"/>
            <a:ext cx="84328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διαίρεση ακεραίων: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R /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ώστε: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* S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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δι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αίρεση σχέσεων:     R               S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αποτέλεσμα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τέτοιο ώστε  ...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50850" y="5469808"/>
            <a:ext cx="7561263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απλά λόγια, τις </a:t>
            </a:r>
            <a:r>
              <a:rPr lang="el-GR" sz="2000" i="1" dirty="0" err="1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-πλειάδες  Ζ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 </a:t>
            </a:r>
            <a:r>
              <a:rPr lang="el-GR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εμφανίζονται με όλες τις τιμές της </a:t>
            </a:r>
            <a:r>
              <a:rPr lang="en-US" sz="2000" i="1" dirty="0">
                <a:solidFill>
                  <a:srgbClr val="6666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endParaRPr lang="el-GR" sz="2000" i="1" dirty="0">
              <a:solidFill>
                <a:srgbClr val="6666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23850" y="16520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95A8D2-1E2F-48FC-B24F-C8656E4B9170}" type="slidenum">
              <a:rPr lang="el-GR" altLang="en-US" smtClean="0"/>
              <a:pPr/>
              <a:t>61</a:t>
            </a:fld>
            <a:endParaRPr lang="el-GR" altLang="en-US"/>
          </a:p>
        </p:txBody>
      </p:sp>
      <p:sp>
        <p:nvSpPr>
          <p:cNvPr id="64517" name="Text Box 2"/>
          <p:cNvSpPr txBox="1">
            <a:spLocks noChangeArrowheads="1"/>
          </p:cNvSpPr>
          <p:nvPr/>
        </p:nvSpPr>
        <p:spPr bwMode="auto">
          <a:xfrm>
            <a:off x="4276725" y="3475038"/>
            <a:ext cx="3190875" cy="3968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19" name="Text Box 4"/>
          <p:cNvSpPr txBox="1">
            <a:spLocks noChangeArrowheads="1"/>
          </p:cNvSpPr>
          <p:nvPr/>
        </p:nvSpPr>
        <p:spPr bwMode="auto">
          <a:xfrm>
            <a:off x="1820189" y="1084263"/>
            <a:ext cx="43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 </a:t>
            </a:r>
            <a:endParaRPr lang="el-GR" sz="2000" b="1" dirty="0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191862" y="1417638"/>
            <a:ext cx="533400" cy="1311275"/>
            <a:chOff x="720" y="2592"/>
            <a:chExt cx="336" cy="826"/>
          </a:xfrm>
        </p:grpSpPr>
        <p:sp>
          <p:nvSpPr>
            <p:cNvPr id="64550" name="Text Box 6"/>
            <p:cNvSpPr txBox="1">
              <a:spLocks noChangeArrowheads="1"/>
            </p:cNvSpPr>
            <p:nvPr/>
          </p:nvSpPr>
          <p:spPr bwMode="auto">
            <a:xfrm>
              <a:off x="720" y="2592"/>
              <a:ext cx="336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000">
                  <a:latin typeface="Times New Roman" pitchFamily="18" charset="0"/>
                </a:rPr>
                <a:t>B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n-US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n-US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  <a:endParaRPr lang="el-GR" sz="2000" b="1">
                <a:solidFill>
                  <a:srgbClr val="00CC66"/>
                </a:solidFill>
                <a:latin typeface="Times New Roman" pitchFamily="18" charset="0"/>
              </a:endParaRPr>
            </a:p>
          </p:txBody>
        </p:sp>
        <p:sp>
          <p:nvSpPr>
            <p:cNvPr id="64551" name="Line 7"/>
            <p:cNvSpPr>
              <a:spLocks noChangeShapeType="1"/>
            </p:cNvSpPr>
            <p:nvPr/>
          </p:nvSpPr>
          <p:spPr bwMode="auto">
            <a:xfrm>
              <a:off x="720" y="284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1" name="Text Box 8"/>
          <p:cNvSpPr txBox="1">
            <a:spLocks noChangeArrowheads="1"/>
          </p:cNvSpPr>
          <p:nvPr/>
        </p:nvSpPr>
        <p:spPr bwMode="auto">
          <a:xfrm>
            <a:off x="190500" y="1000126"/>
            <a:ext cx="53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R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647028" y="1397001"/>
            <a:ext cx="1071073" cy="3205162"/>
            <a:chOff x="827087" y="1773238"/>
            <a:chExt cx="1071073" cy="3205162"/>
          </a:xfrm>
        </p:grpSpPr>
        <p:sp>
          <p:nvSpPr>
            <p:cNvPr id="64547" name="Text Box 10"/>
            <p:cNvSpPr txBox="1">
              <a:spLocks noChangeArrowheads="1"/>
            </p:cNvSpPr>
            <p:nvPr/>
          </p:nvSpPr>
          <p:spPr bwMode="auto">
            <a:xfrm>
              <a:off x="827088" y="1773238"/>
              <a:ext cx="1071072" cy="3205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      B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b</a:t>
              </a:r>
              <a:r>
                <a:rPr lang="en-US" sz="2000" baseline="-25000">
                  <a:latin typeface="Times New Roman" pitchFamily="18" charset="0"/>
                </a:rPr>
                <a:t>3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1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</a:t>
              </a:r>
              <a:r>
                <a:rPr lang="el-GR" sz="2000">
                  <a:latin typeface="Times New Roman" pitchFamily="18" charset="0"/>
                </a:rPr>
                <a:t>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 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>
                <a:latin typeface="Times New Roman" pitchFamily="18" charset="0"/>
              </a:endParaRP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2  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b="1">
                  <a:solidFill>
                    <a:srgbClr val="00CC66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CC66"/>
                  </a:solidFill>
                  <a:latin typeface="Times New Roman" pitchFamily="18" charset="0"/>
                </a:rPr>
                <a:t>4</a:t>
              </a:r>
            </a:p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a</a:t>
              </a:r>
              <a:r>
                <a:rPr lang="el-GR" sz="2000" baseline="-25000">
                  <a:latin typeface="Times New Roman" pitchFamily="18" charset="0"/>
                </a:rPr>
                <a:t>3</a:t>
              </a:r>
              <a:r>
                <a:rPr lang="el-GR" sz="2000">
                  <a:latin typeface="Times New Roman" pitchFamily="18" charset="0"/>
                </a:rPr>
                <a:t>     </a:t>
              </a:r>
              <a:r>
                <a:rPr lang="el-GR" sz="2000" b="1">
                  <a:solidFill>
                    <a:srgbClr val="0099FF"/>
                  </a:solidFill>
                  <a:latin typeface="Times New Roman" pitchFamily="18" charset="0"/>
                </a:rPr>
                <a:t>b</a:t>
              </a:r>
              <a:r>
                <a:rPr lang="el-GR" sz="2000" b="1" baseline="-25000">
                  <a:solidFill>
                    <a:srgbClr val="0099FF"/>
                  </a:solidFill>
                  <a:latin typeface="Times New Roman" pitchFamily="18" charset="0"/>
                </a:rPr>
                <a:t>2</a:t>
              </a:r>
              <a:endParaRPr lang="el-GR" sz="2000" b="1">
                <a:solidFill>
                  <a:srgbClr val="0099FF"/>
                </a:solidFill>
                <a:latin typeface="Times New Roman" pitchFamily="18" charset="0"/>
              </a:endParaRPr>
            </a:p>
          </p:txBody>
        </p:sp>
        <p:sp>
          <p:nvSpPr>
            <p:cNvPr id="64548" name="Line 11"/>
            <p:cNvSpPr>
              <a:spLocks noChangeShapeType="1"/>
            </p:cNvSpPr>
            <p:nvPr/>
          </p:nvSpPr>
          <p:spPr bwMode="auto">
            <a:xfrm flipV="1">
              <a:off x="827087" y="2149230"/>
              <a:ext cx="759436" cy="500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9" name="Line 12"/>
            <p:cNvSpPr>
              <a:spLocks noChangeShapeType="1"/>
            </p:cNvSpPr>
            <p:nvPr/>
          </p:nvSpPr>
          <p:spPr bwMode="auto">
            <a:xfrm>
              <a:off x="1208088" y="1773238"/>
              <a:ext cx="0" cy="32051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3" name="Text Box 13"/>
          <p:cNvSpPr txBox="1">
            <a:spLocks noChangeArrowheads="1"/>
          </p:cNvSpPr>
          <p:nvPr/>
        </p:nvSpPr>
        <p:spPr bwMode="auto">
          <a:xfrm>
            <a:off x="7908925" y="2681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000" b="1">
              <a:latin typeface="Times New Roman" pitchFamily="18" charset="0"/>
            </a:endParaRPr>
          </a:p>
        </p:txBody>
      </p:sp>
      <p:sp>
        <p:nvSpPr>
          <p:cNvPr id="64524" name="Text Box 14"/>
          <p:cNvSpPr txBox="1">
            <a:spLocks noChangeArrowheads="1"/>
          </p:cNvSpPr>
          <p:nvPr/>
        </p:nvSpPr>
        <p:spPr bwMode="auto">
          <a:xfrm>
            <a:off x="3924300" y="3992563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Q(Υ)?</a:t>
            </a:r>
          </a:p>
        </p:txBody>
      </p:sp>
      <p:sp>
        <p:nvSpPr>
          <p:cNvPr id="64525" name="Text Box 15"/>
          <p:cNvSpPr txBox="1">
            <a:spLocks noChangeArrowheads="1"/>
          </p:cNvSpPr>
          <p:nvPr/>
        </p:nvSpPr>
        <p:spPr bwMode="auto">
          <a:xfrm>
            <a:off x="4495800" y="3429000"/>
            <a:ext cx="3819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Z</a:t>
            </a:r>
            <a:r>
              <a:rPr lang="en-US" sz="2000" b="1" dirty="0">
                <a:latin typeface="Times New Roman" pitchFamily="18" charset="0"/>
              </a:rPr>
              <a:t>) 	     S(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X</a:t>
            </a:r>
            <a:r>
              <a:rPr lang="en-US" sz="2000" b="1" dirty="0">
                <a:latin typeface="Times New Roman" pitchFamily="18" charset="0"/>
              </a:rPr>
              <a:t>),   </a:t>
            </a:r>
            <a:r>
              <a:rPr lang="en-US" sz="2000" dirty="0">
                <a:latin typeface="Times New Roman" pitchFamily="18" charset="0"/>
              </a:rPr>
              <a:t>X </a:t>
            </a:r>
            <a:r>
              <a:rPr lang="en-US" sz="2000" dirty="0">
                <a:latin typeface="Times New Roman" pitchFamily="18" charset="0"/>
                <a:sym typeface="Symbol" pitchFamily="18" charset="2"/>
              </a:rPr>
              <a:t> Z </a:t>
            </a:r>
            <a:endParaRPr lang="el-GR" sz="2000" dirty="0">
              <a:latin typeface="Times New Roman" pitchFamily="18" charset="0"/>
            </a:endParaRP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4544" name="Oval 1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5" name="Oval 1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46" name="Line 1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4495800" y="2743200"/>
            <a:ext cx="2971800" cy="636588"/>
            <a:chOff x="2544" y="2026"/>
            <a:chExt cx="1872" cy="401"/>
          </a:xfrm>
        </p:grpSpPr>
        <p:sp>
          <p:nvSpPr>
            <p:cNvPr id="64540" name="Text Box 21"/>
            <p:cNvSpPr txBox="1">
              <a:spLocks noChangeArrowheads="1"/>
            </p:cNvSpPr>
            <p:nvPr/>
          </p:nvSpPr>
          <p:spPr bwMode="auto">
            <a:xfrm>
              <a:off x="2544" y="2026"/>
              <a:ext cx="120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Ζ = {Α, Β}</a:t>
              </a:r>
            </a:p>
          </p:txBody>
        </p:sp>
        <p:sp>
          <p:nvSpPr>
            <p:cNvPr id="64541" name="Text Box 22"/>
            <p:cNvSpPr txBox="1">
              <a:spLocks noChangeArrowheads="1"/>
            </p:cNvSpPr>
            <p:nvPr/>
          </p:nvSpPr>
          <p:spPr bwMode="auto">
            <a:xfrm>
              <a:off x="3456" y="2026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b="1">
                  <a:latin typeface="Times New Roman" pitchFamily="18" charset="0"/>
                </a:rPr>
                <a:t>Χ = {</a:t>
              </a:r>
              <a:r>
                <a:rPr lang="en-US" sz="2000" b="1">
                  <a:latin typeface="Times New Roman" pitchFamily="18" charset="0"/>
                </a:rPr>
                <a:t>B</a:t>
              </a:r>
              <a:r>
                <a:rPr lang="el-GR" sz="2000" b="1">
                  <a:latin typeface="Times New Roman" pitchFamily="18" charset="0"/>
                </a:rPr>
                <a:t>}</a:t>
              </a:r>
            </a:p>
          </p:txBody>
        </p:sp>
        <p:sp>
          <p:nvSpPr>
            <p:cNvPr id="64542" name="Line 23"/>
            <p:cNvSpPr>
              <a:spLocks noChangeShapeType="1"/>
            </p:cNvSpPr>
            <p:nvPr/>
          </p:nvSpPr>
          <p:spPr bwMode="auto">
            <a:xfrm flipV="1">
              <a:off x="2880" y="2276"/>
              <a:ext cx="0" cy="1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4543" name="Line 24"/>
            <p:cNvSpPr>
              <a:spLocks noChangeShapeType="1"/>
            </p:cNvSpPr>
            <p:nvPr/>
          </p:nvSpPr>
          <p:spPr bwMode="auto">
            <a:xfrm flipV="1">
              <a:off x="3600" y="2211"/>
              <a:ext cx="144" cy="2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28" name="Text Box 25"/>
          <p:cNvSpPr txBox="1">
            <a:spLocks noChangeArrowheads="1"/>
          </p:cNvSpPr>
          <p:nvPr/>
        </p:nvSpPr>
        <p:spPr bwMode="auto">
          <a:xfrm>
            <a:off x="6410325" y="4489450"/>
            <a:ext cx="214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{</a:t>
            </a:r>
            <a:r>
              <a:rPr lang="en-US" sz="2000" b="1">
                <a:latin typeface="Times New Roman" pitchFamily="18" charset="0"/>
              </a:rPr>
              <a:t>A</a:t>
            </a:r>
            <a:r>
              <a:rPr lang="el-GR" sz="2000" b="1">
                <a:latin typeface="Times New Roman" pitchFamily="18" charset="0"/>
              </a:rPr>
              <a:t>}</a:t>
            </a:r>
          </a:p>
        </p:txBody>
      </p:sp>
      <p:sp>
        <p:nvSpPr>
          <p:cNvPr id="64529" name="Text Box 26"/>
          <p:cNvSpPr txBox="1">
            <a:spLocks noChangeArrowheads="1"/>
          </p:cNvSpPr>
          <p:nvPr/>
        </p:nvSpPr>
        <p:spPr bwMode="auto">
          <a:xfrm>
            <a:off x="5029200" y="4489450"/>
            <a:ext cx="1676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Υ = Ζ - Χ</a:t>
            </a:r>
          </a:p>
        </p:txBody>
      </p:sp>
      <p:sp>
        <p:nvSpPr>
          <p:cNvPr id="64530" name="Text Box 27"/>
          <p:cNvSpPr txBox="1">
            <a:spLocks noChangeArrowheads="1"/>
          </p:cNvSpPr>
          <p:nvPr/>
        </p:nvSpPr>
        <p:spPr bwMode="auto">
          <a:xfrm>
            <a:off x="3749675" y="5084763"/>
            <a:ext cx="47942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rgbClr val="CC0000"/>
                </a:solidFill>
                <a:latin typeface="Times New Roman" pitchFamily="18" charset="0"/>
                <a:sym typeface="Symbol" pitchFamily="18" charset="2"/>
              </a:rPr>
              <a:t>t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  </a:t>
            </a:r>
            <a:r>
              <a:rPr lang="el-GR" sz="2000">
                <a:latin typeface="Times New Roman" pitchFamily="18" charset="0"/>
              </a:rPr>
              <a:t>Q</a:t>
            </a:r>
            <a:r>
              <a:rPr lang="en-US" sz="2000" b="1">
                <a:latin typeface="Times New Roman" pitchFamily="18" charset="0"/>
              </a:rPr>
              <a:t>,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 </a:t>
            </a:r>
            <a:r>
              <a:rPr lang="en-US" sz="2000">
                <a:latin typeface="Times New Roman" pitchFamily="18" charset="0"/>
              </a:rPr>
              <a:t>R</a:t>
            </a:r>
            <a:r>
              <a:rPr lang="el-GR" sz="2000" b="1">
                <a:latin typeface="Times New Roman" pitchFamily="18" charset="0"/>
              </a:rPr>
              <a:t>, 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l-GR" sz="2000" baseline="-25000">
                <a:latin typeface="Times New Roman" pitchFamily="18" charset="0"/>
              </a:rPr>
              <a:t>1</a:t>
            </a:r>
            <a:r>
              <a:rPr lang="en-US" sz="2000">
                <a:latin typeface="Times New Roman" pitchFamily="18" charset="0"/>
              </a:rPr>
              <a:t>[Y]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  <a:sym typeface="Symbol" pitchFamily="18" charset="2"/>
              </a:rPr>
              <a:t>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l-GR" sz="2000" b="1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 S</a:t>
            </a:r>
            <a:r>
              <a:rPr lang="el-GR" sz="2000">
                <a:latin typeface="Times New Roman" pitchFamily="18" charset="0"/>
              </a:rPr>
              <a:t>,</a:t>
            </a:r>
            <a:r>
              <a:rPr lang="en-US" sz="2000" b="1">
                <a:latin typeface="Times New Roman" pitchFamily="18" charset="0"/>
              </a:rPr>
              <a:t> </a:t>
            </a:r>
            <a:r>
              <a:rPr lang="el-GR" sz="2000">
                <a:latin typeface="Times New Roman" pitchFamily="18" charset="0"/>
                <a:sym typeface="Symbol" pitchFamily="18" charset="2"/>
              </a:rPr>
              <a:t> </a:t>
            </a:r>
            <a:r>
              <a:rPr lang="en-US" sz="2000">
                <a:latin typeface="Times New Roman" pitchFamily="18" charset="0"/>
              </a:rPr>
              <a:t>t</a:t>
            </a:r>
            <a:r>
              <a:rPr lang="en-US" sz="24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>
                <a:latin typeface="Times New Roman" pitchFamily="18" charset="0"/>
              </a:rPr>
              <a:t>R, 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[X] = t</a:t>
            </a:r>
            <a:r>
              <a:rPr lang="en-US" sz="2400" baseline="-25000">
                <a:latin typeface="Times New Roman" pitchFamily="18" charset="0"/>
              </a:rPr>
              <a:t>S</a:t>
            </a:r>
            <a:r>
              <a:rPr lang="en-US" sz="2000">
                <a:latin typeface="Times New Roman" pitchFamily="18" charset="0"/>
              </a:rPr>
              <a:t>  </a:t>
            </a:r>
            <a:r>
              <a:rPr lang="el-GR" sz="2000">
                <a:latin typeface="Times New Roman" pitchFamily="18" charset="0"/>
              </a:rPr>
              <a:t>και</a:t>
            </a:r>
            <a:r>
              <a:rPr lang="en-US" sz="2000">
                <a:latin typeface="Times New Roman" pitchFamily="18" charset="0"/>
              </a:rPr>
              <a:t> t</a:t>
            </a:r>
            <a:r>
              <a:rPr lang="en-US" sz="2000" baseline="-25000">
                <a:latin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</a:rPr>
              <a:t>[Y]</a:t>
            </a:r>
            <a:r>
              <a:rPr lang="en-US" sz="2000" b="1">
                <a:latin typeface="Times New Roman" pitchFamily="18" charset="0"/>
              </a:rPr>
              <a:t> =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t</a:t>
            </a:r>
            <a:endParaRPr lang="el-GR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64531" name="Text Box 28"/>
          <p:cNvSpPr txBox="1">
            <a:spLocks noChangeArrowheads="1"/>
          </p:cNvSpPr>
          <p:nvPr/>
        </p:nvSpPr>
        <p:spPr bwMode="auto">
          <a:xfrm>
            <a:off x="4276725" y="1941513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            S</a:t>
            </a:r>
            <a:endParaRPr lang="el-GR" sz="2000" b="1">
              <a:latin typeface="Times New Roman" pitchFamily="18" charset="0"/>
            </a:endParaRPr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5334000" y="3581400"/>
            <a:ext cx="238125" cy="168275"/>
            <a:chOff x="2256" y="2744"/>
            <a:chExt cx="384" cy="374"/>
          </a:xfrm>
        </p:grpSpPr>
        <p:sp>
          <p:nvSpPr>
            <p:cNvPr id="64537" name="Oval 30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8" name="Oval 31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39" name="Line 32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4533" name="Text Box 33"/>
          <p:cNvSpPr txBox="1">
            <a:spLocks noChangeArrowheads="1"/>
          </p:cNvSpPr>
          <p:nvPr/>
        </p:nvSpPr>
        <p:spPr bwMode="auto">
          <a:xfrm>
            <a:off x="2216150" y="4687888"/>
            <a:ext cx="906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4534" name="Text Box 34"/>
          <p:cNvSpPr txBox="1">
            <a:spLocks noChangeArrowheads="1"/>
          </p:cNvSpPr>
          <p:nvPr/>
        </p:nvSpPr>
        <p:spPr bwMode="auto">
          <a:xfrm>
            <a:off x="2291953" y="3404109"/>
            <a:ext cx="9271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Q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4535" name="Text Box 35"/>
          <p:cNvSpPr txBox="1">
            <a:spLocks noChangeArrowheads="1"/>
          </p:cNvSpPr>
          <p:nvPr/>
        </p:nvSpPr>
        <p:spPr bwMode="auto">
          <a:xfrm>
            <a:off x="2311491" y="4080670"/>
            <a:ext cx="782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Times New Roman" pitchFamily="18" charset="0"/>
              </a:rPr>
              <a:t>a</a:t>
            </a:r>
            <a:r>
              <a:rPr lang="en-US" sz="2000" baseline="-25000" dirty="0">
                <a:latin typeface="Times New Roman" pitchFamily="18" charset="0"/>
              </a:rPr>
              <a:t>2</a:t>
            </a:r>
            <a:endParaRPr lang="el-GR" sz="2000" baseline="-25000" dirty="0">
              <a:latin typeface="Times New Roman" pitchFamily="18" charset="0"/>
            </a:endParaRPr>
          </a:p>
        </p:txBody>
      </p:sp>
      <p:sp>
        <p:nvSpPr>
          <p:cNvPr id="64536" name="Line 36"/>
          <p:cNvSpPr>
            <a:spLocks noChangeShapeType="1"/>
          </p:cNvSpPr>
          <p:nvPr/>
        </p:nvSpPr>
        <p:spPr bwMode="auto">
          <a:xfrm>
            <a:off x="2311491" y="44894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87E3E5-D8F2-477A-A750-992BA809F8B4}" type="slidenum">
              <a:rPr lang="el-GR" altLang="en-US" smtClean="0"/>
              <a:pPr/>
              <a:t>62</a:t>
            </a:fld>
            <a:endParaRPr lang="el-GR" altLang="en-US"/>
          </a:p>
        </p:txBody>
      </p:sp>
      <p:sp>
        <p:nvSpPr>
          <p:cNvPr id="65542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810125" y="1793088"/>
            <a:ext cx="238125" cy="168275"/>
            <a:chOff x="2256" y="2744"/>
            <a:chExt cx="384" cy="374"/>
          </a:xfrm>
        </p:grpSpPr>
        <p:sp>
          <p:nvSpPr>
            <p:cNvPr id="65551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2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53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5544" name="Text Box 9"/>
          <p:cNvSpPr txBox="1">
            <a:spLocks noChangeArrowheads="1"/>
          </p:cNvSpPr>
          <p:nvPr/>
        </p:nvSpPr>
        <p:spPr bwMode="auto">
          <a:xfrm>
            <a:off x="4418013" y="1629563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5545" name="Text Box 10"/>
          <p:cNvSpPr txBox="1">
            <a:spLocks noChangeArrowheads="1"/>
          </p:cNvSpPr>
          <p:nvPr/>
        </p:nvSpPr>
        <p:spPr bwMode="auto">
          <a:xfrm>
            <a:off x="821836" y="1655613"/>
            <a:ext cx="1800225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b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	c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</a:t>
            </a:r>
            <a:r>
              <a:rPr lang="en-US" sz="1600" dirty="0">
                <a:latin typeface="Times New Roman" pitchFamily="18" charset="0"/>
              </a:rPr>
              <a:t>	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	c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a</a:t>
            </a:r>
            <a:r>
              <a:rPr lang="en-US" sz="1600" baseline="-25000" dirty="0">
                <a:latin typeface="Times New Roman" pitchFamily="18" charset="0"/>
              </a:rPr>
              <a:t>3	</a:t>
            </a:r>
            <a:r>
              <a:rPr lang="en-US" sz="1600" dirty="0">
                <a:latin typeface="Times New Roman" pitchFamily="18" charset="0"/>
              </a:rPr>
              <a:t>b</a:t>
            </a:r>
            <a:r>
              <a:rPr lang="en-US" sz="1600" baseline="-25000" dirty="0">
                <a:latin typeface="Times New Roman" pitchFamily="18" charset="0"/>
              </a:rPr>
              <a:t>1	</a:t>
            </a:r>
            <a:r>
              <a:rPr lang="en-US" sz="1600" dirty="0">
                <a:latin typeface="Times New Roman" pitchFamily="18" charset="0"/>
              </a:rPr>
              <a:t>c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65546" name="Line 11"/>
          <p:cNvSpPr>
            <a:spLocks noChangeShapeType="1"/>
          </p:cNvSpPr>
          <p:nvPr/>
        </p:nvSpPr>
        <p:spPr bwMode="auto">
          <a:xfrm flipV="1">
            <a:off x="614620" y="2411896"/>
            <a:ext cx="1618372" cy="151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5547" name="Text Box 12"/>
          <p:cNvSpPr txBox="1">
            <a:spLocks noChangeArrowheads="1"/>
          </p:cNvSpPr>
          <p:nvPr/>
        </p:nvSpPr>
        <p:spPr bwMode="auto">
          <a:xfrm>
            <a:off x="4418013" y="3086114"/>
            <a:ext cx="1247775" cy="186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Times New Roman" pitchFamily="18" charset="0"/>
              </a:rPr>
              <a:t>A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dirty="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 dirty="0">
                <a:solidFill>
                  <a:schemeClr val="accent1"/>
                </a:solidFill>
                <a:latin typeface="Times New Roman" pitchFamily="18" charset="0"/>
              </a:rPr>
              <a:t>3</a:t>
            </a:r>
            <a:endParaRPr lang="el-GR" sz="1600" baseline="-25000" dirty="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5549" name="Text Box 16"/>
          <p:cNvSpPr txBox="1">
            <a:spLocks noChangeArrowheads="1"/>
          </p:cNvSpPr>
          <p:nvPr/>
        </p:nvSpPr>
        <p:spPr bwMode="auto">
          <a:xfrm>
            <a:off x="4068763" y="261143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/>
              <a:t>Παράδειγμα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271462" y="233363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D28E4C-74DB-45FF-9360-14B0B49DD9E6}" type="slidenum">
              <a:rPr lang="el-GR" altLang="en-US" smtClean="0"/>
              <a:pPr/>
              <a:t>63</a:t>
            </a:fld>
            <a:endParaRPr lang="el-GR" altLang="en-US"/>
          </a:p>
        </p:txBody>
      </p:sp>
      <p:sp>
        <p:nvSpPr>
          <p:cNvPr id="66566" name="Text Box 4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21483" y="1652601"/>
            <a:ext cx="238125" cy="168275"/>
            <a:chOff x="2256" y="2744"/>
            <a:chExt cx="384" cy="374"/>
          </a:xfrm>
        </p:grpSpPr>
        <p:sp>
          <p:nvSpPr>
            <p:cNvPr id="66574" name="Oval 6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5" name="Oval 7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76" name="Line 8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6568" name="Text Box 9"/>
          <p:cNvSpPr txBox="1">
            <a:spLocks noChangeArrowheads="1"/>
          </p:cNvSpPr>
          <p:nvPr/>
        </p:nvSpPr>
        <p:spPr bwMode="auto">
          <a:xfrm>
            <a:off x="2476983" y="1536714"/>
            <a:ext cx="2376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</a:t>
            </a:r>
            <a:r>
              <a:rPr lang="el-GR" sz="2000" b="1" dirty="0">
                <a:latin typeface="Times New Roman" pitchFamily="18" charset="0"/>
              </a:rPr>
              <a:t>   </a:t>
            </a:r>
            <a:r>
              <a:rPr lang="en-US" sz="2000" b="1" dirty="0">
                <a:latin typeface="Times New Roman" pitchFamily="18" charset="0"/>
              </a:rPr>
              <a:t>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66569" name="Text Box 10"/>
          <p:cNvSpPr txBox="1">
            <a:spLocks noChangeArrowheads="1"/>
          </p:cNvSpPr>
          <p:nvPr/>
        </p:nvSpPr>
        <p:spPr bwMode="auto">
          <a:xfrm>
            <a:off x="684213" y="2354263"/>
            <a:ext cx="3302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R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	C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>
                <a:solidFill>
                  <a:srgbClr val="0099FF"/>
                </a:solidFill>
                <a:latin typeface="Times New Roman" pitchFamily="18" charset="0"/>
              </a:rPr>
              <a:t>c</a:t>
            </a:r>
            <a:r>
              <a:rPr lang="en-US" sz="1600" baseline="-25000">
                <a:solidFill>
                  <a:srgbClr val="0099FF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3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	</a:t>
            </a:r>
            <a:r>
              <a:rPr lang="en-US" sz="1600" b="1">
                <a:solidFill>
                  <a:srgbClr val="00CC66"/>
                </a:solidFill>
                <a:latin typeface="Times New Roman" pitchFamily="18" charset="0"/>
              </a:rPr>
              <a:t>c</a:t>
            </a:r>
            <a:r>
              <a:rPr lang="en-US" sz="1600" b="1" baseline="-25000">
                <a:solidFill>
                  <a:srgbClr val="00CC66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</a:t>
            </a:r>
            <a:r>
              <a:rPr lang="en-US" sz="1600">
                <a:latin typeface="Times New Roman" pitchFamily="18" charset="0"/>
              </a:rPr>
              <a:t>	b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	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3	</a:t>
            </a: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	</a:t>
            </a: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66570" name="Line 11"/>
          <p:cNvSpPr>
            <a:spLocks noChangeShapeType="1"/>
          </p:cNvSpPr>
          <p:nvPr/>
        </p:nvSpPr>
        <p:spPr bwMode="auto">
          <a:xfrm>
            <a:off x="684213" y="3084513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6571" name="Text Box 14"/>
          <p:cNvSpPr txBox="1">
            <a:spLocks noChangeArrowheads="1"/>
          </p:cNvSpPr>
          <p:nvPr/>
        </p:nvSpPr>
        <p:spPr bwMode="auto">
          <a:xfrm>
            <a:off x="3605695" y="2149489"/>
            <a:ext cx="1751013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Times New Roman" pitchFamily="18" charset="0"/>
              </a:rPr>
              <a:t>A	B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1</a:t>
            </a:r>
          </a:p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a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	</a:t>
            </a:r>
            <a:r>
              <a:rPr lang="en-US" sz="1600">
                <a:solidFill>
                  <a:schemeClr val="accent1"/>
                </a:solidFill>
                <a:latin typeface="Times New Roman" pitchFamily="18" charset="0"/>
              </a:rPr>
              <a:t>b</a:t>
            </a:r>
            <a:r>
              <a:rPr lang="en-US" sz="1600" baseline="-25000">
                <a:solidFill>
                  <a:schemeClr val="accent1"/>
                </a:solidFill>
                <a:latin typeface="Times New Roman" pitchFamily="18" charset="0"/>
              </a:rPr>
              <a:t>2</a:t>
            </a:r>
          </a:p>
          <a:p>
            <a:pPr eaLnBrk="0" hangingPunct="0">
              <a:spcBef>
                <a:spcPct val="50000"/>
              </a:spcBef>
            </a:pPr>
            <a:endParaRPr lang="el-GR" sz="1600" baseline="-250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66572" name="Line 15"/>
          <p:cNvSpPr>
            <a:spLocks noChangeShapeType="1"/>
          </p:cNvSpPr>
          <p:nvPr/>
        </p:nvSpPr>
        <p:spPr bwMode="auto">
          <a:xfrm>
            <a:off x="3605695" y="2952764"/>
            <a:ext cx="1247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C957E5-B365-4CFE-AA7C-17A170B08BDE}" type="slidenum">
              <a:rPr lang="el-GR" altLang="en-US" smtClean="0"/>
              <a:pPr/>
              <a:t>64</a:t>
            </a:fld>
            <a:endParaRPr lang="el-GR" altLang="en-US"/>
          </a:p>
        </p:txBody>
      </p:sp>
      <p:sp>
        <p:nvSpPr>
          <p:cNvPr id="67590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7591" name="Text Box 4"/>
          <p:cNvSpPr txBox="1">
            <a:spLocks noChangeArrowheads="1"/>
          </p:cNvSpPr>
          <p:nvPr/>
        </p:nvSpPr>
        <p:spPr bwMode="auto">
          <a:xfrm>
            <a:off x="539750" y="2852738"/>
            <a:ext cx="7162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βρες τις πίτσες που έχουν </a:t>
            </a:r>
            <a:r>
              <a:rPr lang="el-GR" sz="24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όλα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συστατικά που αρέσουν στον Δημήτρη</a:t>
            </a:r>
          </a:p>
        </p:txBody>
      </p:sp>
      <p:sp>
        <p:nvSpPr>
          <p:cNvPr id="67592" name="Text Box 5"/>
          <p:cNvSpPr txBox="1">
            <a:spLocks noChangeArrowheads="1"/>
          </p:cNvSpPr>
          <p:nvPr/>
        </p:nvSpPr>
        <p:spPr bwMode="auto">
          <a:xfrm>
            <a:off x="539750" y="3860800"/>
            <a:ext cx="799776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(ΠΙΤΣΑ)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συστατικά που αρέσουν στον Δημήτρη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Q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   Τα ονόματα από πίτσες που εμφανίζονται στη σχέση ΠΙΤΣΑ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 όλα τα συστατικά  που εμφανίζονται στο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800600" y="2057400"/>
            <a:ext cx="238125" cy="168275"/>
            <a:chOff x="2256" y="2744"/>
            <a:chExt cx="384" cy="374"/>
          </a:xfrm>
        </p:grpSpPr>
        <p:sp>
          <p:nvSpPr>
            <p:cNvPr id="67595" name="Oval 7"/>
            <p:cNvSpPr>
              <a:spLocks noChangeArrowheads="1"/>
            </p:cNvSpPr>
            <p:nvPr/>
          </p:nvSpPr>
          <p:spPr bwMode="auto">
            <a:xfrm>
              <a:off x="2400" y="274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6" name="Oval 8"/>
            <p:cNvSpPr>
              <a:spLocks noChangeArrowheads="1"/>
            </p:cNvSpPr>
            <p:nvPr/>
          </p:nvSpPr>
          <p:spPr bwMode="auto">
            <a:xfrm>
              <a:off x="2400" y="3024"/>
              <a:ext cx="96" cy="94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97" name="Line 9"/>
            <p:cNvSpPr>
              <a:spLocks noChangeShapeType="1"/>
            </p:cNvSpPr>
            <p:nvPr/>
          </p:nvSpPr>
          <p:spPr bwMode="auto">
            <a:xfrm>
              <a:off x="2256" y="2928"/>
              <a:ext cx="3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457700" y="1941513"/>
            <a:ext cx="23764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>
                <a:latin typeface="Times New Roman" pitchFamily="18" charset="0"/>
              </a:rPr>
              <a:t>R	 S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5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 </a:t>
            </a:r>
          </a:p>
        </p:txBody>
      </p:sp>
      <p:sp>
        <p:nvSpPr>
          <p:cNvPr id="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A53C8-F3A8-4122-A08E-5EC7B92EE261}" type="slidenum">
              <a:rPr lang="el-GR" altLang="en-US" smtClean="0"/>
              <a:pPr/>
              <a:t>65</a:t>
            </a:fld>
            <a:endParaRPr lang="el-GR" altLang="en-US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5968656" y="1241775"/>
            <a:ext cx="2246921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990781" y="3905898"/>
            <a:ext cx="2440687" cy="2108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</a:t>
            </a:r>
            <a:r>
              <a:rPr lang="en-US" sz="1000" b="1" dirty="0"/>
              <a:t>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Κώστας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Κατερίνα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Δημήτρης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Μαρία		ανανάς</a:t>
            </a:r>
          </a:p>
        </p:txBody>
      </p:sp>
      <p:sp>
        <p:nvSpPr>
          <p:cNvPr id="62472" name="Text Box 4"/>
          <p:cNvSpPr txBox="1">
            <a:spLocks noChangeArrowheads="1"/>
          </p:cNvSpPr>
          <p:nvPr/>
        </p:nvSpPr>
        <p:spPr bwMode="auto">
          <a:xfrm>
            <a:off x="1116013" y="3644900"/>
            <a:ext cx="2246921" cy="2554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100" b="1" dirty="0">
                <a:solidFill>
                  <a:srgbClr val="FF0000"/>
                </a:solidFill>
              </a:rPr>
              <a:t>ΣΕΡΒΙΡΕΙ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ΜΑΓΑΖΙ		ΟΝΟΜΑ-ΠΙΤΣΑΣ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Roma	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Vegetarian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Napoli	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Χαβάη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Pizza-Express	</a:t>
            </a:r>
            <a:r>
              <a:rPr lang="el-GR" sz="1000" b="1" dirty="0"/>
              <a:t>Ελληνική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Pizza-Place	</a:t>
            </a:r>
            <a:r>
              <a:rPr lang="el-GR" sz="1000" b="1" dirty="0"/>
              <a:t>Σπέσιαλ</a:t>
            </a:r>
          </a:p>
          <a:p>
            <a:pPr>
              <a:spcBef>
                <a:spcPct val="50000"/>
              </a:spcBef>
            </a:pPr>
            <a:endParaRPr lang="el-GR" sz="1000" b="1" dirty="0">
              <a:solidFill>
                <a:schemeClr val="bg2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40334" y="0"/>
            <a:ext cx="7543800" cy="12954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3981" y="15622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3C4C12-D1B8-4871-B6F2-BF947898E296}" type="slidenum">
              <a:rPr lang="el-GR" altLang="en-US" smtClean="0"/>
              <a:pPr/>
              <a:t>66</a:t>
            </a:fld>
            <a:endParaRPr lang="el-GR" altLang="en-US"/>
          </a:p>
        </p:txBody>
      </p:sp>
      <p:sp>
        <p:nvSpPr>
          <p:cNvPr id="68614" name="Text Box 3"/>
          <p:cNvSpPr txBox="1">
            <a:spLocks noChangeArrowheads="1"/>
          </p:cNvSpPr>
          <p:nvPr/>
        </p:nvSpPr>
        <p:spPr bwMode="auto">
          <a:xfrm>
            <a:off x="276225" y="1763713"/>
            <a:ext cx="3441700" cy="230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</a:t>
            </a: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r>
              <a:rPr lang="el-GR" sz="1000" b="1" dirty="0"/>
              <a:t>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68615" name="Text Box 4"/>
          <p:cNvSpPr txBox="1">
            <a:spLocks noChangeArrowheads="1"/>
          </p:cNvSpPr>
          <p:nvPr/>
        </p:nvSpPr>
        <p:spPr bwMode="auto">
          <a:xfrm>
            <a:off x="4721225" y="1157288"/>
            <a:ext cx="3441700" cy="2073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ΦΟΙΤΗΤΗΣ		ΣΥΣΤΑΤΙΚΟ-ΠΙΤΣΑΣ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</a:t>
            </a:r>
            <a:r>
              <a:rPr lang="en-US" sz="1000" b="1" dirty="0">
                <a:solidFill>
                  <a:srgbClr val="993300"/>
                </a:solidFill>
              </a:rPr>
              <a:t>	</a:t>
            </a:r>
            <a:r>
              <a:rPr lang="el-GR" sz="1000" b="1" dirty="0">
                <a:solidFill>
                  <a:srgbClr val="993300"/>
                </a:solidFill>
              </a:rPr>
              <a:t>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Κώστας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ελιά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Κατερίνα		μανιτάρι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Δημήτρης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chemeClr val="bg2">
                    <a:lumMod val="50000"/>
                  </a:schemeClr>
                </a:solidFill>
              </a:rPr>
              <a:t>Μαρία			ανανάς</a:t>
            </a:r>
          </a:p>
        </p:txBody>
      </p:sp>
      <p:sp>
        <p:nvSpPr>
          <p:cNvPr id="68617" name="Text Box 6"/>
          <p:cNvSpPr txBox="1">
            <a:spLocks noChangeArrowheads="1"/>
          </p:cNvSpPr>
          <p:nvPr/>
        </p:nvSpPr>
        <p:spPr bwMode="auto">
          <a:xfrm>
            <a:off x="4394200" y="3438525"/>
            <a:ext cx="3441700" cy="930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Δ_ΑΡΕΣΕΙ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68618" name="Text Box 7"/>
          <p:cNvSpPr txBox="1">
            <a:spLocks noChangeArrowheads="1"/>
          </p:cNvSpPr>
          <p:nvPr/>
        </p:nvSpPr>
        <p:spPr bwMode="auto">
          <a:xfrm>
            <a:off x="1063625" y="4979988"/>
            <a:ext cx="34417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/>
              <a:t>ΟΝΟΜΑ			</a:t>
            </a:r>
          </a:p>
          <a:p>
            <a:pPr>
              <a:spcBef>
                <a:spcPct val="50000"/>
              </a:spcBef>
            </a:pPr>
            <a:r>
              <a:rPr lang="el-GR" sz="1000" b="1">
                <a:solidFill>
                  <a:srgbClr val="993300"/>
                </a:solidFill>
              </a:rPr>
              <a:t>Σπέσιαλ</a:t>
            </a:r>
          </a:p>
        </p:txBody>
      </p:sp>
      <p:sp>
        <p:nvSpPr>
          <p:cNvPr id="68619" name="Text Box 8"/>
          <p:cNvSpPr txBox="1">
            <a:spLocks noChangeArrowheads="1"/>
          </p:cNvSpPr>
          <p:nvPr/>
        </p:nvSpPr>
        <p:spPr bwMode="auto">
          <a:xfrm>
            <a:off x="5508625" y="3532188"/>
            <a:ext cx="1441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S</a:t>
            </a:r>
            <a:endParaRPr lang="el-GR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8620" name="Line 9"/>
          <p:cNvSpPr>
            <a:spLocks noChangeShapeType="1"/>
          </p:cNvSpPr>
          <p:nvPr/>
        </p:nvSpPr>
        <p:spPr bwMode="auto">
          <a:xfrm flipH="1">
            <a:off x="5219700" y="3789363"/>
            <a:ext cx="288925" cy="2873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1E375E-C2D1-49AA-8E4B-7BB51FEDAD33}" type="slidenum">
              <a:rPr lang="el-GR" altLang="en-US" smtClean="0"/>
              <a:pPr/>
              <a:t>67</a:t>
            </a:fld>
            <a:endParaRPr lang="el-GR" altLang="en-US"/>
          </a:p>
        </p:txBody>
      </p:sp>
      <p:sp>
        <p:nvSpPr>
          <p:cNvPr id="70661" name="Text Box 3"/>
          <p:cNvSpPr txBox="1">
            <a:spLocks noChangeArrowheads="1"/>
          </p:cNvSpPr>
          <p:nvPr/>
        </p:nvSpPr>
        <p:spPr bwMode="auto">
          <a:xfrm>
            <a:off x="386556" y="1052751"/>
            <a:ext cx="2069305" cy="232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b="1" dirty="0"/>
              <a:t>ΠΙΤΣΑ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	</a:t>
            </a:r>
            <a:r>
              <a:rPr lang="el-GR" sz="10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000" b="1" dirty="0"/>
              <a:t>Vegetarian</a:t>
            </a:r>
            <a:r>
              <a:rPr lang="el-GR" sz="1000" b="1" dirty="0"/>
              <a:t>	ελιά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ανανάς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Χαβάη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ζαμπόν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Σπέσιαλ		μανιτάρι	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Ελληνική	ελιά</a:t>
            </a:r>
          </a:p>
        </p:txBody>
      </p:sp>
      <p:sp>
        <p:nvSpPr>
          <p:cNvPr id="70662" name="Text Box 4"/>
          <p:cNvSpPr txBox="1">
            <a:spLocks noChangeArrowheads="1"/>
          </p:cNvSpPr>
          <p:nvPr/>
        </p:nvSpPr>
        <p:spPr bwMode="auto">
          <a:xfrm>
            <a:off x="250825" y="115888"/>
            <a:ext cx="715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l-GR" sz="1600" i="1" dirty="0">
                <a:solidFill>
                  <a:srgbClr val="99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Τις πίτσες που έχουν όλα τα συστατικά που αρέσουν στον φοιτητή Δημήτρη </a:t>
            </a:r>
          </a:p>
        </p:txBody>
      </p:sp>
      <p:sp>
        <p:nvSpPr>
          <p:cNvPr id="70663" name="Text Box 5"/>
          <p:cNvSpPr txBox="1">
            <a:spLocks noChangeArrowheads="1"/>
          </p:cNvSpPr>
          <p:nvPr/>
        </p:nvSpPr>
        <p:spPr bwMode="auto">
          <a:xfrm>
            <a:off x="5314830" y="2106626"/>
            <a:ext cx="3155950" cy="321626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prstClr val="black"/>
                </a:solidFill>
              </a:rPr>
              <a:t>π </a:t>
            </a:r>
            <a:r>
              <a:rPr lang="en-US" sz="1400" baseline="-25000" dirty="0">
                <a:solidFill>
                  <a:prstClr val="black"/>
                </a:solidFill>
              </a:rPr>
              <a:t>ONOMA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l-GR" sz="1400" dirty="0">
                <a:solidFill>
                  <a:prstClr val="black"/>
                </a:solidFill>
              </a:rPr>
              <a:t>ΠΙΤΣΑ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  <a:r>
              <a:rPr lang="el-GR" sz="1400" dirty="0">
                <a:solidFill>
                  <a:prstClr val="black"/>
                </a:solidFill>
              </a:rPr>
              <a:t> </a:t>
            </a:r>
            <a:r>
              <a:rPr lang="en-US" sz="1400" dirty="0">
                <a:solidFill>
                  <a:prstClr val="black"/>
                </a:solidFill>
              </a:rPr>
              <a:t>x S</a:t>
            </a:r>
            <a:endParaRPr lang="el-GR" sz="1400" dirty="0">
              <a:solidFill>
                <a:prstClr val="black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400" b="1" dirty="0"/>
              <a:t>ΟΝΟΜΑ		ΣΥΣΤΑΤΙΚΟ</a:t>
            </a:r>
          </a:p>
          <a:p>
            <a:pPr>
              <a:spcBef>
                <a:spcPct val="50000"/>
              </a:spcBef>
            </a:pPr>
            <a:r>
              <a:rPr lang="en-US" sz="1400" b="1" dirty="0"/>
              <a:t>Vegetarian		</a:t>
            </a:r>
            <a:r>
              <a:rPr lang="el-GR" sz="1400" b="1" dirty="0"/>
              <a:t>μανιτάρι</a:t>
            </a:r>
          </a:p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rgbClr val="92D050"/>
                </a:solidFill>
              </a:rPr>
              <a:t>Vegetarian		</a:t>
            </a:r>
            <a:r>
              <a:rPr lang="el-GR" sz="1400" b="1" dirty="0">
                <a:solidFill>
                  <a:srgbClr val="92D050"/>
                </a:solidFill>
              </a:rPr>
              <a:t>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Χαβάη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/>
              <a:t>Σπέσιαλ		μπέικον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		μανιτάρι</a:t>
            </a:r>
          </a:p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rgbClr val="92D050"/>
                </a:solidFill>
              </a:rPr>
              <a:t>Ελληνική 		μπέικον</a:t>
            </a:r>
          </a:p>
        </p:txBody>
      </p:sp>
      <p:sp>
        <p:nvSpPr>
          <p:cNvPr id="70665" name="Text Box 7"/>
          <p:cNvSpPr txBox="1">
            <a:spLocks noChangeArrowheads="1"/>
          </p:cNvSpPr>
          <p:nvPr/>
        </p:nvSpPr>
        <p:spPr bwMode="auto">
          <a:xfrm>
            <a:off x="822630" y="4618093"/>
            <a:ext cx="46656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rgbClr val="92D050"/>
                </a:solidFill>
              </a:rPr>
              <a:t>Τ</a:t>
            </a:r>
            <a:r>
              <a:rPr lang="el-GR" sz="2000" baseline="-25000" dirty="0">
                <a:solidFill>
                  <a:srgbClr val="92D050"/>
                </a:solidFill>
              </a:rPr>
              <a:t>1</a:t>
            </a:r>
            <a:r>
              <a:rPr lang="el-GR" sz="2000" dirty="0">
                <a:solidFill>
                  <a:srgbClr val="92D050"/>
                </a:solidFill>
              </a:rPr>
              <a:t> </a:t>
            </a:r>
            <a:r>
              <a:rPr lang="en-US" sz="2000" dirty="0">
                <a:sym typeface="Symbol" pitchFamily="18" charset="2"/>
              </a:rPr>
              <a:t></a:t>
            </a:r>
            <a:r>
              <a:rPr lang="el-GR" sz="2000" dirty="0">
                <a:sym typeface="Symbol" pitchFamily="18" charset="2"/>
              </a:rPr>
              <a:t> (</a:t>
            </a:r>
            <a:r>
              <a:rPr lang="el-GR" sz="2000" dirty="0"/>
              <a:t>π </a:t>
            </a:r>
            <a:r>
              <a:rPr lang="en-US" sz="2400" baseline="-25000" dirty="0"/>
              <a:t>Y </a:t>
            </a:r>
            <a:r>
              <a:rPr lang="en-US" sz="2000" dirty="0"/>
              <a:t>(R)</a:t>
            </a:r>
            <a:r>
              <a:rPr lang="el-GR" sz="2000" dirty="0"/>
              <a:t> </a:t>
            </a:r>
            <a:r>
              <a:rPr lang="en-US" sz="2000" dirty="0"/>
              <a:t>x S) - R</a:t>
            </a:r>
            <a:endParaRPr lang="el-GR" sz="2000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5014913" y="735116"/>
            <a:ext cx="36718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ΣΥΣΤΑΤΙΚΟ-ΠΙΤΣΑΣ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16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8450A7F1-0912-450B-8341-3F788196E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5088" y="2130661"/>
            <a:ext cx="1019825" cy="100027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</a:t>
            </a:r>
            <a:endParaRPr lang="el-GR" sz="1400" dirty="0"/>
          </a:p>
          <a:p>
            <a:pPr>
              <a:spcBef>
                <a:spcPct val="50000"/>
              </a:spcBef>
            </a:pPr>
            <a:r>
              <a:rPr lang="el-GR" sz="1000" b="1" dirty="0"/>
              <a:t>ΣΥΣΤΑΤΙΚΟ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μανιτάρι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μπέικον</a:t>
            </a:r>
          </a:p>
        </p:txBody>
      </p:sp>
      <p:sp>
        <p:nvSpPr>
          <p:cNvPr id="14" name="Text Box 6">
            <a:extLst>
              <a:ext uri="{FF2B5EF4-FFF2-40B4-BE49-F238E27FC236}">
                <a16:creationId xmlns:a16="http://schemas.microsoft.com/office/drawing/2014/main" id="{1B46D749-B74D-473E-9DEF-48CF87E5D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5862" y="2122681"/>
            <a:ext cx="1434350" cy="146193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prstClr val="black"/>
                </a:solidFill>
              </a:rPr>
              <a:t>π </a:t>
            </a:r>
            <a:r>
              <a:rPr lang="en-US" sz="1400" baseline="-25000" dirty="0">
                <a:solidFill>
                  <a:prstClr val="black"/>
                </a:solidFill>
              </a:rPr>
              <a:t>ONOMA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l-GR" sz="1400" dirty="0">
                <a:solidFill>
                  <a:prstClr val="black"/>
                </a:solidFill>
              </a:rPr>
              <a:t>ΠΙΤΣΑ</a:t>
            </a:r>
            <a:r>
              <a:rPr lang="en-US" sz="1400" dirty="0">
                <a:solidFill>
                  <a:prstClr val="black"/>
                </a:solidFill>
              </a:rPr>
              <a:t>)</a:t>
            </a:r>
            <a:r>
              <a:rPr lang="el-GR" sz="1400" dirty="0">
                <a:solidFill>
                  <a:prstClr val="black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sz="1000" b="1" dirty="0"/>
              <a:t>ΟΝΟΜΑ</a:t>
            </a:r>
          </a:p>
          <a:p>
            <a:pPr>
              <a:spcBef>
                <a:spcPct val="50000"/>
              </a:spcBef>
            </a:pPr>
            <a:r>
              <a:rPr lang="en-US" sz="1000" b="1" dirty="0">
                <a:solidFill>
                  <a:srgbClr val="993300"/>
                </a:solidFill>
              </a:rPr>
              <a:t>Vegetarian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Χαβάη</a:t>
            </a: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Σπέσιαλ</a:t>
            </a:r>
            <a:endParaRPr lang="el-GR" sz="1000" b="1" dirty="0">
              <a:solidFill>
                <a:schemeClr val="bg2"/>
              </a:solidFill>
            </a:endParaRPr>
          </a:p>
          <a:p>
            <a:pPr>
              <a:spcBef>
                <a:spcPct val="50000"/>
              </a:spcBef>
            </a:pPr>
            <a:r>
              <a:rPr lang="el-GR" sz="1000" b="1" dirty="0">
                <a:solidFill>
                  <a:srgbClr val="993300"/>
                </a:solidFill>
              </a:rPr>
              <a:t>Ελληνική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7FB28A-3BAE-45DD-96A2-0934D3F8E31A}"/>
              </a:ext>
            </a:extLst>
          </p:cNvPr>
          <p:cNvSpPr txBox="1"/>
          <p:nvPr/>
        </p:nvSpPr>
        <p:spPr>
          <a:xfrm>
            <a:off x="673220" y="5333609"/>
            <a:ext cx="352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 </a:t>
            </a:r>
            <a:r>
              <a:rPr lang="en-US" sz="2000" baseline="-25000" dirty="0"/>
              <a:t>ONOMA </a:t>
            </a:r>
            <a:r>
              <a:rPr lang="en-US" dirty="0"/>
              <a:t>(</a:t>
            </a:r>
            <a:r>
              <a:rPr lang="el-GR" dirty="0"/>
              <a:t>ΠΙΤΣΑ</a:t>
            </a:r>
            <a:r>
              <a:rPr lang="en-US" dirty="0"/>
              <a:t>)</a:t>
            </a:r>
            <a:r>
              <a:rPr lang="el-GR" dirty="0"/>
              <a:t> - π </a:t>
            </a:r>
            <a:r>
              <a:rPr lang="en-US" sz="2000" baseline="-25000" dirty="0"/>
              <a:t>ONOMA </a:t>
            </a:r>
            <a:r>
              <a:rPr lang="en-US" dirty="0"/>
              <a:t>(</a:t>
            </a:r>
            <a:r>
              <a:rPr lang="el-GR" dirty="0"/>
              <a:t>Τ1</a:t>
            </a:r>
            <a:r>
              <a:rPr lang="en-US" dirty="0"/>
              <a:t>)</a:t>
            </a:r>
            <a:r>
              <a:rPr lang="el-GR" dirty="0"/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E890C-8F53-4761-AABA-24DFD3A82F0F}" type="slidenum">
              <a:rPr lang="el-GR" altLang="en-US" smtClean="0"/>
              <a:pPr/>
              <a:t>68</a:t>
            </a:fld>
            <a:endParaRPr lang="el-GR" altLang="en-US"/>
          </a:p>
        </p:txBody>
      </p:sp>
      <p:sp>
        <p:nvSpPr>
          <p:cNvPr id="69638" name="Text Box 3"/>
          <p:cNvSpPr txBox="1">
            <a:spLocks noChangeArrowheads="1"/>
          </p:cNvSpPr>
          <p:nvPr/>
        </p:nvSpPr>
        <p:spPr bwMode="auto">
          <a:xfrm>
            <a:off x="4572000" y="2819400"/>
            <a:ext cx="4572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sz="2000" b="1">
              <a:latin typeface="Times New Roman" pitchFamily="18" charset="0"/>
            </a:endParaRPr>
          </a:p>
        </p:txBody>
      </p:sp>
      <p:sp>
        <p:nvSpPr>
          <p:cNvPr id="69639" name="Text Box 4"/>
          <p:cNvSpPr txBox="1">
            <a:spLocks noChangeArrowheads="1"/>
          </p:cNvSpPr>
          <p:nvPr/>
        </p:nvSpPr>
        <p:spPr bwMode="auto">
          <a:xfrm>
            <a:off x="990600" y="2239963"/>
            <a:ext cx="6807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Iσοδύναμη έκφραση για το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    </a:t>
            </a:r>
          </a:p>
        </p:txBody>
      </p:sp>
      <p:sp>
        <p:nvSpPr>
          <p:cNvPr id="69640" name="Text Box 5"/>
          <p:cNvSpPr txBox="1">
            <a:spLocks noChangeArrowheads="1"/>
          </p:cNvSpPr>
          <p:nvPr/>
        </p:nvSpPr>
        <p:spPr bwMode="auto">
          <a:xfrm>
            <a:off x="609600" y="2955925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Υπολογισμός των πλειάδων που </a:t>
            </a:r>
            <a:r>
              <a:rPr lang="el-GR" sz="2000" u="sng">
                <a:latin typeface="Calibri" pitchFamily="34" charset="0"/>
                <a:ea typeface="Calibri" pitchFamily="34" charset="0"/>
                <a:cs typeface="Calibri" pitchFamily="34" charset="0"/>
              </a:rPr>
              <a:t>δεν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πρέπει να είναι στο αποτέλεσμα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267200" y="2239963"/>
            <a:ext cx="3530600" cy="396875"/>
            <a:chOff x="2688" y="1584"/>
            <a:chExt cx="2224" cy="250"/>
          </a:xfrm>
        </p:grpSpPr>
        <p:sp>
          <p:nvSpPr>
            <p:cNvPr id="69645" name="Text Box 7"/>
            <p:cNvSpPr txBox="1">
              <a:spLocks noChangeArrowheads="1"/>
            </p:cNvSpPr>
            <p:nvPr/>
          </p:nvSpPr>
          <p:spPr bwMode="auto">
            <a:xfrm>
              <a:off x="2688" y="1584"/>
              <a:ext cx="222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Q(Υ)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  <a:sym typeface="Symbol" pitchFamily="18" charset="2"/>
                </a:rPr>
                <a:t>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R(Ζ)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      </a:t>
              </a:r>
              <a:r>
                <a:rPr lang="el-GR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  </a:t>
              </a:r>
              <a:r>
                <a:rPr lang="en-US" sz="2000">
                  <a:latin typeface="Calibri" pitchFamily="34" charset="0"/>
                  <a:ea typeface="Calibri" pitchFamily="34" charset="0"/>
                  <a:cs typeface="Calibri" pitchFamily="34" charset="0"/>
                </a:rPr>
                <a:t>S(Χ)</a:t>
              </a:r>
              <a:r>
                <a:rPr lang="en-US" sz="2000" b="1">
                  <a:latin typeface="Calibri" pitchFamily="34" charset="0"/>
                  <a:ea typeface="Calibri" pitchFamily="34" charset="0"/>
                  <a:cs typeface="Calibri" pitchFamily="34" charset="0"/>
                </a:rPr>
                <a:t> </a:t>
              </a:r>
              <a:endParaRPr lang="el-GR" sz="2000" b="1">
                <a:latin typeface="Calibri" pitchFamily="34" charset="0"/>
                <a:ea typeface="Calibri" pitchFamily="34" charset="0"/>
                <a:cs typeface="Calibri" pitchFamily="34" charset="0"/>
              </a:endParaRPr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3984" y="1670"/>
              <a:ext cx="70" cy="106"/>
              <a:chOff x="2256" y="2744"/>
              <a:chExt cx="384" cy="374"/>
            </a:xfrm>
          </p:grpSpPr>
          <p:sp>
            <p:nvSpPr>
              <p:cNvPr id="69647" name="Oval 9"/>
              <p:cNvSpPr>
                <a:spLocks noChangeArrowheads="1"/>
              </p:cNvSpPr>
              <p:nvPr/>
            </p:nvSpPr>
            <p:spPr bwMode="auto">
              <a:xfrm>
                <a:off x="2400" y="274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8" name="Oval 10"/>
              <p:cNvSpPr>
                <a:spLocks noChangeArrowheads="1"/>
              </p:cNvSpPr>
              <p:nvPr/>
            </p:nvSpPr>
            <p:spPr bwMode="auto">
              <a:xfrm>
                <a:off x="2400" y="3024"/>
                <a:ext cx="96" cy="94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69649" name="Line 11"/>
              <p:cNvSpPr>
                <a:spLocks noChangeShapeType="1"/>
              </p:cNvSpPr>
              <p:nvPr/>
            </p:nvSpPr>
            <p:spPr bwMode="auto">
              <a:xfrm>
                <a:off x="2256" y="2928"/>
                <a:ext cx="3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69642" name="Text Box 12"/>
          <p:cNvSpPr txBox="1">
            <a:spLocks noChangeArrowheads="1"/>
          </p:cNvSpPr>
          <p:nvPr/>
        </p:nvSpPr>
        <p:spPr bwMode="auto">
          <a:xfrm>
            <a:off x="755650" y="3529013"/>
            <a:ext cx="784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Μια πλειάδα y αποκλείεται από το αποτέλεσμα αν και μόνον αν: όταν της συνάψουμε μια τιμή x από 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S,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 πλειάδα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&lt;y, x&gt;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δεν ανήκει στο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9643" name="Text Box 13"/>
          <p:cNvSpPr txBox="1">
            <a:spLocks noChangeArrowheads="1"/>
          </p:cNvSpPr>
          <p:nvPr/>
        </p:nvSpPr>
        <p:spPr bwMode="auto">
          <a:xfrm>
            <a:off x="1600201" y="4540250"/>
            <a:ext cx="2488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</a:t>
            </a:r>
            <a:r>
              <a:rPr lang="el-GR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x S) - R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9644" name="Text Box 14"/>
          <p:cNvSpPr txBox="1">
            <a:spLocks noChangeArrowheads="1"/>
          </p:cNvSpPr>
          <p:nvPr/>
        </p:nvSpPr>
        <p:spPr bwMode="auto">
          <a:xfrm>
            <a:off x="1600201" y="4899825"/>
            <a:ext cx="7239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Q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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(R) -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 </a:t>
            </a:r>
            <a:r>
              <a:rPr lang="en-US" sz="24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Y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9" name="Title 19"/>
          <p:cNvSpPr>
            <a:spLocks noGrp="1"/>
          </p:cNvSpPr>
          <p:nvPr>
            <p:ph type="title"/>
          </p:nvPr>
        </p:nvSpPr>
        <p:spPr>
          <a:xfrm>
            <a:off x="488461" y="204226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Διαίρεση</a:t>
            </a: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80CEDB-7C41-4110-A5CB-B0A636307F46}" type="slidenum">
              <a:rPr lang="el-GR" altLang="en-US" smtClean="0"/>
              <a:pPr/>
              <a:t>69</a:t>
            </a:fld>
            <a:endParaRPr lang="el-GR" altLang="en-US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616927" y="142596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6807" name="Text Box 4"/>
          <p:cNvSpPr txBox="1">
            <a:spLocks noChangeArrowheads="1"/>
          </p:cNvSpPr>
          <p:nvPr/>
        </p:nvSpPr>
        <p:spPr bwMode="auto">
          <a:xfrm>
            <a:off x="412261" y="260423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 attacker,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0CD7D-B198-4169-97E0-FDA24901DC03}" type="slidenum">
              <a:rPr lang="el-GR" altLang="en-US" smtClean="0"/>
              <a:pPr/>
              <a:t>7</a:t>
            </a:fld>
            <a:endParaRPr lang="el-GR" altLang="en-US"/>
          </a:p>
        </p:txBody>
      </p:sp>
      <p:sp>
        <p:nvSpPr>
          <p:cNvPr id="1229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800100" y="1474988"/>
            <a:ext cx="7543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ερώτηση εφαρμόζεται σε ένα στιγμιότυπο σχέσης και το αποτέλεσμα της ερώτησης είναι πάλι ένα στιγμιότυπο σχέσης (σύνολο από πλειάδες)</a:t>
            </a: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800100" y="3467469"/>
            <a:ext cx="75438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της σχέσης εισόδου είναι προκαθορισμένο </a:t>
            </a:r>
          </a:p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σχήμα του αποτελέσματος είναι επίσης προκαθορισμένο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  <p:transition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70</a:t>
            </a:fld>
            <a:endParaRPr lang="el-GR" altLang="en-US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7779" y="389043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87638" y="2663825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626574" y="1697825"/>
            <a:ext cx="8280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επιστρέφει η παρακάτω ερώτηση με απλά λόγια και ποιο είναι το αποτέλεσμα της στον παρακάτω πίνακα</a:t>
            </a:r>
          </a:p>
        </p:txBody>
      </p:sp>
      <p:sp>
        <p:nvSpPr>
          <p:cNvPr id="13" name="Freeform 12"/>
          <p:cNvSpPr/>
          <p:nvPr/>
        </p:nvSpPr>
        <p:spPr>
          <a:xfrm>
            <a:off x="4805363" y="2547938"/>
            <a:ext cx="3248025" cy="712787"/>
          </a:xfrm>
          <a:custGeom>
            <a:avLst/>
            <a:gdLst>
              <a:gd name="connsiteX0" fmla="*/ 2991394 w 3248297"/>
              <a:gd name="connsiteY0" fmla="*/ 143692 h 712652"/>
              <a:gd name="connsiteX1" fmla="*/ 1615440 w 3248297"/>
              <a:gd name="connsiteY1" fmla="*/ 13063 h 712652"/>
              <a:gd name="connsiteX2" fmla="*/ 1336766 w 3248297"/>
              <a:gd name="connsiteY2" fmla="*/ 65315 h 712652"/>
              <a:gd name="connsiteX3" fmla="*/ 674914 w 3248297"/>
              <a:gd name="connsiteY3" fmla="*/ 74023 h 712652"/>
              <a:gd name="connsiteX4" fmla="*/ 204651 w 3248297"/>
              <a:gd name="connsiteY4" fmla="*/ 82732 h 712652"/>
              <a:gd name="connsiteX5" fmla="*/ 39189 w 3248297"/>
              <a:gd name="connsiteY5" fmla="*/ 187235 h 712652"/>
              <a:gd name="connsiteX6" fmla="*/ 56606 w 3248297"/>
              <a:gd name="connsiteY6" fmla="*/ 474618 h 712652"/>
              <a:gd name="connsiteX7" fmla="*/ 378823 w 3248297"/>
              <a:gd name="connsiteY7" fmla="*/ 596538 h 712652"/>
              <a:gd name="connsiteX8" fmla="*/ 770709 w 3248297"/>
              <a:gd name="connsiteY8" fmla="*/ 709749 h 712652"/>
              <a:gd name="connsiteX9" fmla="*/ 1040674 w 3248297"/>
              <a:gd name="connsiteY9" fmla="*/ 613955 h 712652"/>
              <a:gd name="connsiteX10" fmla="*/ 1301931 w 3248297"/>
              <a:gd name="connsiteY10" fmla="*/ 570412 h 712652"/>
              <a:gd name="connsiteX11" fmla="*/ 1719943 w 3248297"/>
              <a:gd name="connsiteY11" fmla="*/ 579121 h 712652"/>
              <a:gd name="connsiteX12" fmla="*/ 2251166 w 3248297"/>
              <a:gd name="connsiteY12" fmla="*/ 622663 h 712652"/>
              <a:gd name="connsiteX13" fmla="*/ 2486297 w 3248297"/>
              <a:gd name="connsiteY13" fmla="*/ 605246 h 712652"/>
              <a:gd name="connsiteX14" fmla="*/ 2947851 w 3248297"/>
              <a:gd name="connsiteY14" fmla="*/ 552995 h 712652"/>
              <a:gd name="connsiteX15" fmla="*/ 3156857 w 3248297"/>
              <a:gd name="connsiteY15" fmla="*/ 457201 h 712652"/>
              <a:gd name="connsiteX16" fmla="*/ 2991394 w 3248297"/>
              <a:gd name="connsiteY16" fmla="*/ 143692 h 7126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248297" h="712652">
                <a:moveTo>
                  <a:pt x="2991394" y="143692"/>
                </a:moveTo>
                <a:cubicBezTo>
                  <a:pt x="2734491" y="69669"/>
                  <a:pt x="1891211" y="26126"/>
                  <a:pt x="1615440" y="13063"/>
                </a:cubicBezTo>
                <a:cubicBezTo>
                  <a:pt x="1339669" y="0"/>
                  <a:pt x="1493520" y="55155"/>
                  <a:pt x="1336766" y="65315"/>
                </a:cubicBezTo>
                <a:cubicBezTo>
                  <a:pt x="1180012" y="75475"/>
                  <a:pt x="674914" y="74023"/>
                  <a:pt x="674914" y="74023"/>
                </a:cubicBezTo>
                <a:lnTo>
                  <a:pt x="204651" y="82732"/>
                </a:lnTo>
                <a:cubicBezTo>
                  <a:pt x="98697" y="101601"/>
                  <a:pt x="63863" y="121921"/>
                  <a:pt x="39189" y="187235"/>
                </a:cubicBezTo>
                <a:cubicBezTo>
                  <a:pt x="14515" y="252549"/>
                  <a:pt x="0" y="406401"/>
                  <a:pt x="56606" y="474618"/>
                </a:cubicBezTo>
                <a:cubicBezTo>
                  <a:pt x="113212" y="542835"/>
                  <a:pt x="259806" y="557350"/>
                  <a:pt x="378823" y="596538"/>
                </a:cubicBezTo>
                <a:cubicBezTo>
                  <a:pt x="497840" y="635727"/>
                  <a:pt x="660401" y="706846"/>
                  <a:pt x="770709" y="709749"/>
                </a:cubicBezTo>
                <a:cubicBezTo>
                  <a:pt x="881017" y="712652"/>
                  <a:pt x="952137" y="637178"/>
                  <a:pt x="1040674" y="613955"/>
                </a:cubicBezTo>
                <a:cubicBezTo>
                  <a:pt x="1129211" y="590732"/>
                  <a:pt x="1188720" y="576218"/>
                  <a:pt x="1301931" y="570412"/>
                </a:cubicBezTo>
                <a:cubicBezTo>
                  <a:pt x="1415142" y="564606"/>
                  <a:pt x="1561737" y="570413"/>
                  <a:pt x="1719943" y="579121"/>
                </a:cubicBezTo>
                <a:cubicBezTo>
                  <a:pt x="1878149" y="587830"/>
                  <a:pt x="2123440" y="618309"/>
                  <a:pt x="2251166" y="622663"/>
                </a:cubicBezTo>
                <a:cubicBezTo>
                  <a:pt x="2378892" y="627017"/>
                  <a:pt x="2370183" y="616857"/>
                  <a:pt x="2486297" y="605246"/>
                </a:cubicBezTo>
                <a:cubicBezTo>
                  <a:pt x="2602411" y="593635"/>
                  <a:pt x="2836091" y="577669"/>
                  <a:pt x="2947851" y="552995"/>
                </a:cubicBezTo>
                <a:cubicBezTo>
                  <a:pt x="3059611" y="528321"/>
                  <a:pt x="3148148" y="523967"/>
                  <a:pt x="3156857" y="457201"/>
                </a:cubicBezTo>
                <a:cubicBezTo>
                  <a:pt x="3165566" y="390435"/>
                  <a:pt x="3248297" y="217715"/>
                  <a:pt x="2991394" y="143692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/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Άσκηση</a:t>
            </a: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71</a:t>
            </a:fld>
            <a:endParaRPr lang="el-GR" altLang="en-US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3DD2B1-2EC6-4AF1-9B5C-B8423EE5815D}" type="slidenum">
              <a:rPr lang="el-GR" altLang="en-US" smtClean="0"/>
              <a:pPr/>
              <a:t>8</a:t>
            </a:fld>
            <a:endParaRPr lang="el-GR" altLang="en-US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393700" y="1259675"/>
            <a:ext cx="835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Οι πράξεις τις σχεσιακής άλγεβρας: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990600" y="2052880"/>
            <a:ext cx="7010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1.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αφαιρούν «κομμάτια» από μια σχέση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επιλέγοντας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γραμμές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(σ) είτε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προβάλλοντας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στήλες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(π)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010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2.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γνωστές πράξεις συνόλου: ένωση, τομή, διαφορά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990600" y="460375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3.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Πράξεις που συνδυάζουν πλειάδες από δύο σχέσεις</a:t>
            </a:r>
            <a:endParaRPr lang="el-GR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>
            <a:off x="990600" y="5426075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>
                <a:latin typeface="Calibri" pitchFamily="34" charset="0"/>
                <a:ea typeface="Calibri" pitchFamily="34" charset="0"/>
                <a:cs typeface="Calibri" pitchFamily="34" charset="0"/>
              </a:rPr>
              <a:t>4.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 Μετονομασία γνωρισμάτων</a:t>
            </a:r>
            <a:endParaRPr lang="el-GR" sz="24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Σχεσιακή Άλγεβρα</a:t>
            </a: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DBA8CC-282E-48FD-882E-77D73DBBD5A2}" type="slidenum">
              <a:rPr lang="el-GR" altLang="en-US" smtClean="0"/>
              <a:pPr/>
              <a:t>9</a:t>
            </a:fld>
            <a:endParaRPr lang="el-GR" altLang="en-US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74162" y="1366581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πράξη της επιλογής (</a:t>
            </a:r>
            <a:r>
              <a:rPr lang="el-GR" sz="2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</a:t>
            </a: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866361" y="3291709"/>
            <a:ext cx="4813300" cy="46166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&lt;συνθήκη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επιλογής&gt;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(&lt;όνομα σχέσης&gt;)</a:t>
            </a:r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869462" y="2252406"/>
            <a:ext cx="7239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υποσυνόλου των πλειάδων μιας σχέσης που ικανοποιεί μια  συνθήκη επιλογής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74162" y="0"/>
            <a:ext cx="8229600" cy="1143000"/>
          </a:xfrm>
        </p:spPr>
        <p:txBody>
          <a:bodyPr/>
          <a:lstStyle/>
          <a:p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Επιλογή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4380593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chemeClr val="accent3">
                    <a:lumMod val="50000"/>
                  </a:schemeClr>
                </a:solidFill>
              </a:rPr>
              <a:t>Το σχήμα εξόδου είναι το ίδιο με το σχήμα εισόδου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/>
              <a:t>Βάσεις Δεδομένων 20</a:t>
            </a:r>
            <a:r>
              <a:rPr lang="en-US" altLang="en-US" sz="1100" dirty="0"/>
              <a:t>16</a:t>
            </a:r>
            <a:r>
              <a:rPr lang="el-GR" altLang="en-US" sz="1100" dirty="0"/>
              <a:t>-20</a:t>
            </a:r>
            <a:r>
              <a:rPr lang="en-US" altLang="en-US" sz="1100" dirty="0"/>
              <a:t>17</a:t>
            </a:r>
            <a:endParaRPr lang="el-GR" altLang="en-US" sz="1100" dirty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/>
              <a:t>Ευαγγελία </a:t>
            </a:r>
            <a:r>
              <a:rPr lang="el-GR" altLang="en-US" sz="1100" dirty="0" err="1"/>
              <a:t>Πιτουρά</a:t>
            </a:r>
            <a:endParaRPr lang="el-GR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3397</TotalTime>
  <Words>5394</Words>
  <Application>Microsoft Office PowerPoint</Application>
  <PresentationFormat>Προβολή στην οθόνη (4:3)</PresentationFormat>
  <Paragraphs>1072</Paragraphs>
  <Slides>71</Slides>
  <Notes>67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71</vt:i4>
      </vt:variant>
    </vt:vector>
  </HeadingPairs>
  <TitlesOfParts>
    <vt:vector size="78" baseType="lpstr">
      <vt:lpstr>Arial</vt:lpstr>
      <vt:lpstr>Calibri</vt:lpstr>
      <vt:lpstr>Cambria Math</vt:lpstr>
      <vt:lpstr>Comic Sans MS</vt:lpstr>
      <vt:lpstr>Times New Roman</vt:lpstr>
      <vt:lpstr>Wingdings</vt:lpstr>
      <vt:lpstr>Office Theme</vt:lpstr>
      <vt:lpstr>Παρουσίαση του PowerPoint</vt:lpstr>
      <vt:lpstr>Τι έχουμε δει έως σήμερα</vt:lpstr>
      <vt:lpstr>Γλώσσες Ερωτήσεων (query languages)</vt:lpstr>
      <vt:lpstr>Γλώσσες Ερωτήσεων</vt:lpstr>
      <vt:lpstr>Γλώσσες Ερωτήσεων</vt:lpstr>
      <vt:lpstr>Σχεσιακή Άλγεβρα</vt:lpstr>
      <vt:lpstr>Σχεσιακή Άλγεβρα</vt:lpstr>
      <vt:lpstr>Σχεσιακή Άλγεβρα</vt:lpstr>
      <vt:lpstr>Επιλογή (σ)</vt:lpstr>
      <vt:lpstr>Επιλογή (σ)</vt:lpstr>
      <vt:lpstr>Επιλογή (σ)</vt:lpstr>
      <vt:lpstr>Επιλογή (σ)</vt:lpstr>
      <vt:lpstr>Επιλογή (σ)</vt:lpstr>
      <vt:lpstr>Παρουσίαση του PowerPoint</vt:lpstr>
      <vt:lpstr>Επιλογή (σ)</vt:lpstr>
      <vt:lpstr>Επιλογή (σ)</vt:lpstr>
      <vt:lpstr>Προβολή (π)</vt:lpstr>
      <vt:lpstr>Προβολή (π)</vt:lpstr>
      <vt:lpstr>Προβολή (π)</vt:lpstr>
      <vt:lpstr>Προβολή (π)</vt:lpstr>
      <vt:lpstr>Προβολή (π)</vt:lpstr>
      <vt:lpstr>Παρουσίαση του PowerPoint</vt:lpstr>
      <vt:lpstr>Προβολή (π)</vt:lpstr>
      <vt:lpstr>Παράδειγμα</vt:lpstr>
      <vt:lpstr>Παρουσίαση του PowerPoint</vt:lpstr>
      <vt:lpstr>Πράξεις Συνόλων</vt:lpstr>
      <vt:lpstr>Πράξεις Συνόλων</vt:lpstr>
      <vt:lpstr>Παραδείγματα</vt:lpstr>
      <vt:lpstr>Παρουσίαση του PowerPoint</vt:lpstr>
      <vt:lpstr>Παράδειγμα </vt:lpstr>
      <vt:lpstr>Παράδειγμα </vt:lpstr>
      <vt:lpstr>Παράδειγμα </vt:lpstr>
      <vt:lpstr>Παράδειγμα </vt:lpstr>
      <vt:lpstr>Σχεσιακή Άλγεβρα</vt:lpstr>
      <vt:lpstr>Καρτεσιανό Γινόμενο</vt:lpstr>
      <vt:lpstr>Καρτεσιανό Γινόμενο</vt:lpstr>
      <vt:lpstr>Συνένωση (join)</vt:lpstr>
      <vt:lpstr>Συνένωση</vt:lpstr>
      <vt:lpstr>Συνένωση</vt:lpstr>
      <vt:lpstr> Επανάληψη</vt:lpstr>
      <vt:lpstr>Παράδειγμα</vt:lpstr>
      <vt:lpstr>Παράδειγμα</vt:lpstr>
      <vt:lpstr>Παράδειγμα</vt:lpstr>
      <vt:lpstr>Συνένωση Ισότητας (equijoin)</vt:lpstr>
      <vt:lpstr>Συνένωση Ισότητας</vt:lpstr>
      <vt:lpstr>Φυσική Συνένωση (natural join)</vt:lpstr>
      <vt:lpstr>Φυσική Συνένωση</vt:lpstr>
      <vt:lpstr>Φυσική Συνένωση</vt:lpstr>
      <vt:lpstr>Σχεσιακή Άλγεβρα</vt:lpstr>
      <vt:lpstr>Παραδείγματα</vt:lpstr>
      <vt:lpstr>Άσκηση</vt:lpstr>
      <vt:lpstr>Μετονομασία</vt:lpstr>
      <vt:lpstr>Μετονομασία</vt:lpstr>
      <vt:lpstr>Μετονομασία</vt:lpstr>
      <vt:lpstr>Ασκήσεις</vt:lpstr>
      <vt:lpstr>Παρουσίαση του PowerPoint</vt:lpstr>
      <vt:lpstr>Παρουσίαση του PowerPoint</vt:lpstr>
      <vt:lpstr>Άσκηση</vt:lpstr>
      <vt:lpstr>Εξωτερική Συνένωση</vt:lpstr>
      <vt:lpstr>Διαίρεση</vt:lpstr>
      <vt:lpstr>Διαίρεση</vt:lpstr>
      <vt:lpstr>Διαίρεση</vt:lpstr>
      <vt:lpstr>Διαίρεση</vt:lpstr>
      <vt:lpstr>Διαίρεση </vt:lpstr>
      <vt:lpstr>Παράδειγμα</vt:lpstr>
      <vt:lpstr>Παρουσίαση του PowerPoint</vt:lpstr>
      <vt:lpstr>Παρουσίαση του PowerPoint</vt:lpstr>
      <vt:lpstr>Διαίρεση</vt:lpstr>
      <vt:lpstr>Άσκηση</vt:lpstr>
      <vt:lpstr>Άσκηση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EVANGELIA PITOURA</cp:lastModifiedBy>
  <cp:revision>457</cp:revision>
  <dcterms:created xsi:type="dcterms:W3CDTF">2013-06-13T09:19:30Z</dcterms:created>
  <dcterms:modified xsi:type="dcterms:W3CDTF">2023-11-07T10:34:37Z</dcterms:modified>
</cp:coreProperties>
</file>