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154"/>
  </p:notesMasterIdLst>
  <p:handoutMasterIdLst>
    <p:handoutMasterId r:id="rId155"/>
  </p:handoutMasterIdLst>
  <p:sldIdLst>
    <p:sldId id="457" r:id="rId2"/>
    <p:sldId id="972" r:id="rId3"/>
    <p:sldId id="797" r:id="rId4"/>
    <p:sldId id="798" r:id="rId5"/>
    <p:sldId id="1005" r:id="rId6"/>
    <p:sldId id="969" r:id="rId7"/>
    <p:sldId id="801" r:id="rId8"/>
    <p:sldId id="802" r:id="rId9"/>
    <p:sldId id="803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1111" r:id="rId23"/>
    <p:sldId id="970" r:id="rId24"/>
    <p:sldId id="817" r:id="rId25"/>
    <p:sldId id="818" r:id="rId26"/>
    <p:sldId id="1089" r:id="rId27"/>
    <p:sldId id="820" r:id="rId28"/>
    <p:sldId id="821" r:id="rId29"/>
    <p:sldId id="822" r:id="rId30"/>
    <p:sldId id="823" r:id="rId31"/>
    <p:sldId id="824" r:id="rId32"/>
    <p:sldId id="825" r:id="rId33"/>
    <p:sldId id="826" r:id="rId34"/>
    <p:sldId id="827" r:id="rId35"/>
    <p:sldId id="828" r:id="rId36"/>
    <p:sldId id="829" r:id="rId37"/>
    <p:sldId id="830" r:id="rId38"/>
    <p:sldId id="838" r:id="rId39"/>
    <p:sldId id="1027" r:id="rId40"/>
    <p:sldId id="995" r:id="rId41"/>
    <p:sldId id="832" r:id="rId42"/>
    <p:sldId id="831" r:id="rId43"/>
    <p:sldId id="973" r:id="rId44"/>
    <p:sldId id="833" r:id="rId45"/>
    <p:sldId id="836" r:id="rId46"/>
    <p:sldId id="837" r:id="rId47"/>
    <p:sldId id="994" r:id="rId48"/>
    <p:sldId id="840" r:id="rId49"/>
    <p:sldId id="841" r:id="rId50"/>
    <p:sldId id="844" r:id="rId51"/>
    <p:sldId id="843" r:id="rId52"/>
    <p:sldId id="1003" r:id="rId53"/>
    <p:sldId id="1004" r:id="rId54"/>
    <p:sldId id="842" r:id="rId55"/>
    <p:sldId id="845" r:id="rId56"/>
    <p:sldId id="996" r:id="rId57"/>
    <p:sldId id="1028" r:id="rId58"/>
    <p:sldId id="1029" r:id="rId59"/>
    <p:sldId id="846" r:id="rId60"/>
    <p:sldId id="847" r:id="rId61"/>
    <p:sldId id="975" r:id="rId62"/>
    <p:sldId id="849" r:id="rId63"/>
    <p:sldId id="850" r:id="rId64"/>
    <p:sldId id="851" r:id="rId65"/>
    <p:sldId id="852" r:id="rId66"/>
    <p:sldId id="853" r:id="rId67"/>
    <p:sldId id="854" r:id="rId68"/>
    <p:sldId id="855" r:id="rId69"/>
    <p:sldId id="856" r:id="rId70"/>
    <p:sldId id="857" r:id="rId71"/>
    <p:sldId id="858" r:id="rId72"/>
    <p:sldId id="859" r:id="rId73"/>
    <p:sldId id="860" r:id="rId74"/>
    <p:sldId id="861" r:id="rId75"/>
    <p:sldId id="862" r:id="rId76"/>
    <p:sldId id="863" r:id="rId77"/>
    <p:sldId id="864" r:id="rId78"/>
    <p:sldId id="1062" r:id="rId79"/>
    <p:sldId id="867" r:id="rId80"/>
    <p:sldId id="866" r:id="rId81"/>
    <p:sldId id="868" r:id="rId82"/>
    <p:sldId id="870" r:id="rId83"/>
    <p:sldId id="869" r:id="rId84"/>
    <p:sldId id="872" r:id="rId85"/>
    <p:sldId id="873" r:id="rId86"/>
    <p:sldId id="1055" r:id="rId87"/>
    <p:sldId id="1057" r:id="rId88"/>
    <p:sldId id="1060" r:id="rId89"/>
    <p:sldId id="874" r:id="rId90"/>
    <p:sldId id="1112" r:id="rId91"/>
    <p:sldId id="991" r:id="rId92"/>
    <p:sldId id="982" r:id="rId93"/>
    <p:sldId id="1083" r:id="rId94"/>
    <p:sldId id="1084" r:id="rId95"/>
    <p:sldId id="984" r:id="rId96"/>
    <p:sldId id="986" r:id="rId97"/>
    <p:sldId id="989" r:id="rId98"/>
    <p:sldId id="1077" r:id="rId99"/>
    <p:sldId id="1075" r:id="rId100"/>
    <p:sldId id="1113" r:id="rId101"/>
    <p:sldId id="977" r:id="rId102"/>
    <p:sldId id="876" r:id="rId103"/>
    <p:sldId id="877" r:id="rId104"/>
    <p:sldId id="878" r:id="rId105"/>
    <p:sldId id="879" r:id="rId106"/>
    <p:sldId id="880" r:id="rId107"/>
    <p:sldId id="1070" r:id="rId108"/>
    <p:sldId id="881" r:id="rId109"/>
    <p:sldId id="1073" r:id="rId110"/>
    <p:sldId id="1072" r:id="rId111"/>
    <p:sldId id="1007" r:id="rId112"/>
    <p:sldId id="1006" r:id="rId113"/>
    <p:sldId id="1063" r:id="rId114"/>
    <p:sldId id="1074" r:id="rId115"/>
    <p:sldId id="1010" r:id="rId116"/>
    <p:sldId id="882" r:id="rId117"/>
    <p:sldId id="883" r:id="rId118"/>
    <p:sldId id="884" r:id="rId119"/>
    <p:sldId id="885" r:id="rId120"/>
    <p:sldId id="1066" r:id="rId121"/>
    <p:sldId id="1071" r:id="rId122"/>
    <p:sldId id="886" r:id="rId123"/>
    <p:sldId id="887" r:id="rId124"/>
    <p:sldId id="1116" r:id="rId125"/>
    <p:sldId id="993" r:id="rId126"/>
    <p:sldId id="1011" r:id="rId127"/>
    <p:sldId id="1092" r:id="rId128"/>
    <p:sldId id="1078" r:id="rId129"/>
    <p:sldId id="1088" r:id="rId130"/>
    <p:sldId id="1093" r:id="rId131"/>
    <p:sldId id="1117" r:id="rId132"/>
    <p:sldId id="980" r:id="rId133"/>
    <p:sldId id="979" r:id="rId134"/>
    <p:sldId id="904" r:id="rId135"/>
    <p:sldId id="905" r:id="rId136"/>
    <p:sldId id="906" r:id="rId137"/>
    <p:sldId id="907" r:id="rId138"/>
    <p:sldId id="908" r:id="rId139"/>
    <p:sldId id="910" r:id="rId140"/>
    <p:sldId id="911" r:id="rId141"/>
    <p:sldId id="912" r:id="rId142"/>
    <p:sldId id="981" r:id="rId143"/>
    <p:sldId id="914" r:id="rId144"/>
    <p:sldId id="915" r:id="rId145"/>
    <p:sldId id="916" r:id="rId146"/>
    <p:sldId id="917" r:id="rId147"/>
    <p:sldId id="918" r:id="rId148"/>
    <p:sldId id="919" r:id="rId149"/>
    <p:sldId id="1118" r:id="rId150"/>
    <p:sldId id="1115" r:id="rId151"/>
    <p:sldId id="1114" r:id="rId152"/>
    <p:sldId id="992" r:id="rId1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17" autoAdjust="0"/>
    <p:restoredTop sz="94671" autoAdjust="0"/>
  </p:normalViewPr>
  <p:slideViewPr>
    <p:cSldViewPr snapToGrid="0">
      <p:cViewPr varScale="1">
        <p:scale>
          <a:sx n="119" d="100"/>
          <a:sy n="119" d="100"/>
        </p:scale>
        <p:origin x="1638" y="114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12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commentAuthors" Target="commentAuthor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87FF3-5DE3-4299-AE11-B51092359660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7DA3-97BF-4202-BAC3-252ADF2CCD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64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7T12:27:39.04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5:52:12.2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1 232,'0'0'1376,"-19"16"-2608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2:03:12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11 312,'0'0'1152,"2"0"-1112,-10-2-40,-15-7-1504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2:25:09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17 592,'0'0'1801,"-6"-3"-1485,-16-6 61,15 4-46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14:18:35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72,'0'0'928,"-13"0"-1248,5 0-192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5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</a:t>
            </a:r>
            <a:r>
              <a:rPr lang="el-GR" baseline="0" dirty="0"/>
              <a:t> ονόματα των ηθοποιών που δεν έπαιξαν σε κάποια ταινία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 ονόματα των</a:t>
            </a:r>
            <a:r>
              <a:rPr lang="el-GR" baseline="0" dirty="0"/>
              <a:t> ηθοποιών που έπαιξαν σε ασπρόμαυρη ταινία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91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93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94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101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107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110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1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112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1307-3284-4B4B-B049-7E92773BE10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93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115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120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0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121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129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8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132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2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142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7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48ED1-6D27-4E08-8A5C-FFA97A2285BE}" type="slidenum">
              <a:rPr lang="el-GR" smtClean="0"/>
              <a:pPr/>
              <a:t>148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218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152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17A5D-4418-4D83-8661-0443FF06E321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cell the result of the corresponding</a:t>
            </a:r>
            <a:r>
              <a:rPr lang="en-US" baseline="0" dirty="0"/>
              <a:t> </a:t>
            </a:r>
            <a:r>
              <a:rPr lang="en-US" dirty="0"/>
              <a:t>operation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859B1-594A-4FF6-8396-B240AB05F212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98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Βάσεις Δεδομένων 20</a:t>
            </a:r>
            <a:r>
              <a:rPr lang="en-US"/>
              <a:t>11</a:t>
            </a:r>
            <a:r>
              <a:rPr lang="el-GR"/>
              <a:t>-20</a:t>
            </a:r>
            <a:r>
              <a:rPr lang="en-US"/>
              <a:t>12</a:t>
            </a: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Ευαγγε</a:t>
            </a:r>
            <a:r>
              <a:rPr lang="en-US" altLang="en-US"/>
              <a:t>λ</a:t>
            </a:r>
            <a:r>
              <a:rPr lang="el-GR" altLang="en-US"/>
              <a:t>ία Πιτουρά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5F4B-6605-4344-8EE5-FFA6F19D98D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@</a:t>
            </a:r>
            <a:r>
              <a:rPr lang="en-US" dirty="0" err="1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202" Type="http://schemas.openxmlformats.org/officeDocument/2006/relationships/image" Target="../media/image413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69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921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SQL</a:t>
            </a:r>
            <a:endParaRPr lang="el-GR" sz="5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22</a:t>
            </a:r>
            <a:r>
              <a:rPr lang="el-GR" altLang="en-US" sz="1100" dirty="0"/>
              <a:t>-20</a:t>
            </a:r>
            <a:r>
              <a:rPr lang="en-US" altLang="en-US" sz="1100" dirty="0"/>
              <a:t>23</a:t>
            </a:r>
            <a:endParaRPr lang="el-GR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5E3BC3-D484-498A-A349-335B5429D382}" type="slidenum">
              <a:rPr lang="el-GR" altLang="en-US" smtClean="0"/>
              <a:pPr/>
              <a:t>10</a:t>
            </a:fld>
            <a:endParaRPr lang="el-GR" altLang="en-US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647700" y="18923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R1,  R2, …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Rm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284663" y="2060575"/>
            <a:ext cx="4114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11188" y="3789363"/>
            <a:ext cx="7770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αντιστοιχεί στη συνθήκη της πράξης της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επιλογής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στη σχεσιακή άλγεβρα.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κατηγόρημα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έχει γνωρίσματα των σχέσεων που εμφανίζονται στο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utoUpdateAnimBg="0"/>
      <p:bldP spid="276485" grpId="0" animBg="1" autoUpdateAnimBg="0"/>
      <p:bldP spid="276486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77ECD79-340B-4C30-B75E-C6688CA2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EF25649-26C6-4232-944C-935787F5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F668044-91A0-4D47-A2F8-BB697AC4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0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52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101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899400" cy="17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Συναθροιστικές</a:t>
            </a: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Συναρτήσεις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14ED7-FE8C-4CC6-8920-B763EC56ABB9}" type="slidenum">
              <a:rPr lang="el-GR" altLang="en-US" smtClean="0"/>
              <a:pPr/>
              <a:t>102</a:t>
            </a:fld>
            <a:endParaRPr lang="el-GR" altLang="en-US"/>
          </a:p>
        </p:txBody>
      </p:sp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457200" y="2072067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έχει 5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built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-in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(aggregate functions)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Μέσος όρος: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(A)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(μόνο σε αριθμούς)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γνώρισμα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Ελάχιστο: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MAX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Άθροισμα: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SUM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(μόνο σε αριθμούς)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Πλήθος: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C90D7-531C-44C7-9F4E-B8263E66E3DE}" type="slidenum">
              <a:rPr lang="el-GR" altLang="en-US" smtClean="0"/>
              <a:pPr/>
              <a:t>103</a:t>
            </a:fld>
            <a:endParaRPr lang="el-GR" altLang="en-US"/>
          </a:p>
        </p:txBody>
      </p:sp>
      <p:sp>
        <p:nvSpPr>
          <p:cNvPr id="87046" name="Text Box 3"/>
          <p:cNvSpPr txBox="1">
            <a:spLocks noChangeArrowheads="1"/>
          </p:cNvSpPr>
          <p:nvPr/>
        </p:nvSpPr>
        <p:spPr bwMode="auto">
          <a:xfrm>
            <a:off x="431800" y="2310283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Μέση διάρκεια όλων των έγχρωμων ταινιών</a:t>
            </a:r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28575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AVG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7048" name="Text Box 5"/>
          <p:cNvSpPr txBox="1">
            <a:spLocks noChangeArrowheads="1"/>
          </p:cNvSpPr>
          <p:nvPr/>
        </p:nvSpPr>
        <p:spPr bwMode="auto">
          <a:xfrm>
            <a:off x="431800" y="4247182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αποτέλεσμα είναι μια σχέση με ένα γνώρισμα και μια γραμμή 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[μπορούμε να δώσουμε όνομα στο γνώρισμα  χρησιμοποιώντας το </a:t>
            </a:r>
            <a:r>
              <a:rPr lang="en-US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801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297636"/>
            <a:ext cx="66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Εμφανίζονται στο </a:t>
            </a:r>
            <a:r>
              <a:rPr lang="en-US" sz="2000" dirty="0"/>
              <a:t>SELECT</a:t>
            </a:r>
            <a:endParaRPr lang="el-GR" sz="20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1800" y="11610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8D6C47-2AEF-4F26-ADBE-5B64F2FF73B9}" type="slidenum">
              <a:rPr lang="el-GR" altLang="en-US" smtClean="0"/>
              <a:pPr/>
              <a:t>104</a:t>
            </a:fld>
            <a:endParaRPr lang="el-GR" altLang="en-US"/>
          </a:p>
        </p:txBody>
      </p:sp>
      <p:sp>
        <p:nvSpPr>
          <p:cNvPr id="88070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Μέγιστη διάρκεια όλων των έγχρωμων ταινιών και την ταινία με τη μεγαλύτερη διάρκεια!!</a:t>
            </a:r>
          </a:p>
        </p:txBody>
      </p:sp>
      <p:sp>
        <p:nvSpPr>
          <p:cNvPr id="88071" name="Text Box 4"/>
          <p:cNvSpPr txBox="1">
            <a:spLocks noChangeArrowheads="1"/>
          </p:cNvSpPr>
          <p:nvPr/>
        </p:nvSpPr>
        <p:spPr bwMode="auto">
          <a:xfrm>
            <a:off x="381000" y="32004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MAX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8072" name="Text Box 5"/>
          <p:cNvSpPr txBox="1">
            <a:spLocks noChangeArrowheads="1"/>
          </p:cNvSpPr>
          <p:nvPr/>
        </p:nvSpPr>
        <p:spPr bwMode="auto">
          <a:xfrm>
            <a:off x="263525" y="45847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 το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συναθροιστική</a:t>
            </a:r>
            <a:r>
              <a:rPr lang="el-GR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τότε </a:t>
            </a:r>
            <a:r>
              <a:rPr lang="el-GR" sz="2000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μόνο </a:t>
            </a:r>
            <a:r>
              <a:rPr lang="el-GR" sz="2000" u="sng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- </a:t>
            </a:r>
            <a:r>
              <a:rPr lang="el-GR" sz="2000" b="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εκτός αν υπάρχει </a:t>
            </a:r>
            <a:r>
              <a:rPr lang="en-US" sz="2000" b="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r>
              <a:rPr lang="el-GR" sz="2000" b="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- δηλαδή δεν μπορούμε να προβάλουμε και άλλα γνωρίσματα σχέσεων </a:t>
            </a:r>
          </a:p>
        </p:txBody>
      </p:sp>
      <p:sp>
        <p:nvSpPr>
          <p:cNvPr id="88073" name="Line 6"/>
          <p:cNvSpPr>
            <a:spLocks noChangeShapeType="1"/>
          </p:cNvSpPr>
          <p:nvPr/>
        </p:nvSpPr>
        <p:spPr bwMode="auto">
          <a:xfrm flipV="1">
            <a:off x="1258888" y="3429000"/>
            <a:ext cx="1152525" cy="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43C1DE-D23F-4933-B5F2-72871ED75A6D}" type="slidenum">
              <a:rPr lang="el-GR" altLang="en-US" smtClean="0"/>
              <a:pPr/>
              <a:t>105</a:t>
            </a:fld>
            <a:endParaRPr lang="el-GR" altLang="en-US"/>
          </a:p>
        </p:txBody>
      </p: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522288" y="2357438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θέλουμε να απαλείψουμε διπλές εμφανίσεις χρησιμοποιούμε τη λέξη-κλειδί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στην αντίστοιχη έκφραση.</a:t>
            </a:r>
          </a:p>
        </p:txBody>
      </p:sp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992066" y="4255390"/>
            <a:ext cx="613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SUM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0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B7BEB6-B741-4234-9079-CB39E56DC088}" type="slidenum">
              <a:rPr lang="el-GR" altLang="en-US" smtClean="0"/>
              <a:pPr/>
              <a:t>106</a:t>
            </a:fld>
            <a:endParaRPr lang="el-GR" altLang="en-US"/>
          </a:p>
        </p:txBody>
      </p:sp>
      <p:sp>
        <p:nvSpPr>
          <p:cNvPr id="90118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Για να μετρήσουμε πόσες πλειάδες έχει μια σχέση:</a:t>
            </a:r>
          </a:p>
        </p:txBody>
      </p:sp>
      <p:sp>
        <p:nvSpPr>
          <p:cNvPr id="90119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COUNT(*)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0120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Δε μπορούμε να χρησιμοποιήσουμε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με το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(*)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107</a:t>
            </a:fld>
            <a:endParaRPr lang="el-GR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</a:t>
            </a:r>
            <a:r>
              <a:rPr lang="el-GR" altLang="en-US" sz="1100" dirty="0"/>
              <a:t>-20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331029" y="315035"/>
            <a:ext cx="197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DACCD-ABDA-4B15-82BB-7C8AE90F93ED}"/>
              </a:ext>
            </a:extLst>
          </p:cNvPr>
          <p:cNvSpPr txBox="1"/>
          <p:nvPr/>
        </p:nvSpPr>
        <p:spPr>
          <a:xfrm>
            <a:off x="3316830" y="2545822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C0DAE-45AD-42F8-8980-1923099B47D2}"/>
              </a:ext>
            </a:extLst>
          </p:cNvPr>
          <p:cNvSpPr txBox="1"/>
          <p:nvPr/>
        </p:nvSpPr>
        <p:spPr>
          <a:xfrm>
            <a:off x="5643533" y="315035"/>
            <a:ext cx="304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COUNT(DISTINCT 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6F4CF-272E-4B2A-AF1F-03299B7C42C4}"/>
              </a:ext>
            </a:extLst>
          </p:cNvPr>
          <p:cNvSpPr txBox="1"/>
          <p:nvPr/>
        </p:nvSpPr>
        <p:spPr>
          <a:xfrm>
            <a:off x="3316830" y="1777020"/>
            <a:ext cx="304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COUNT(*)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CEF95-D882-409A-BA98-48702E1B0212}"/>
              </a:ext>
            </a:extLst>
          </p:cNvPr>
          <p:cNvSpPr txBox="1"/>
          <p:nvPr/>
        </p:nvSpPr>
        <p:spPr>
          <a:xfrm>
            <a:off x="5516115" y="2522515"/>
            <a:ext cx="285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SUM(DISTINCT 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77A17-2DA0-46DA-83F2-8592514DF803}"/>
              </a:ext>
            </a:extLst>
          </p:cNvPr>
          <p:cNvSpPr txBox="1"/>
          <p:nvPr/>
        </p:nvSpPr>
        <p:spPr>
          <a:xfrm>
            <a:off x="3316828" y="4866850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MIN(C)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5F697D-4D2D-4039-9889-5F4AD70C4764}"/>
              </a:ext>
            </a:extLst>
          </p:cNvPr>
          <p:cNvSpPr txBox="1"/>
          <p:nvPr/>
        </p:nvSpPr>
        <p:spPr>
          <a:xfrm>
            <a:off x="3316829" y="3675718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AVG(C)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38B1E-714D-4528-8241-1FEBFADBA575}"/>
              </a:ext>
            </a:extLst>
          </p:cNvPr>
          <p:cNvSpPr txBox="1"/>
          <p:nvPr/>
        </p:nvSpPr>
        <p:spPr>
          <a:xfrm>
            <a:off x="5651860" y="3652412"/>
            <a:ext cx="300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AVG(DISTINT 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9D241-DB8E-4A11-9F5C-14B3F2F1E785}"/>
              </a:ext>
            </a:extLst>
          </p:cNvPr>
          <p:cNvSpPr txBox="1"/>
          <p:nvPr/>
        </p:nvSpPr>
        <p:spPr>
          <a:xfrm>
            <a:off x="5881124" y="4791231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MAX(C)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61554-3C30-44CC-A93D-1C2293EA1606}"/>
              </a:ext>
            </a:extLst>
          </p:cNvPr>
          <p:cNvSpPr txBox="1"/>
          <p:nvPr/>
        </p:nvSpPr>
        <p:spPr>
          <a:xfrm>
            <a:off x="330841" y="862864"/>
            <a:ext cx="2393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07287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2FD22-A50B-4832-B878-412C20EB696A}" type="slidenum">
              <a:rPr lang="el-GR" altLang="en-US" smtClean="0"/>
              <a:pPr/>
              <a:t>108</a:t>
            </a:fld>
            <a:endParaRPr lang="el-GR" altLang="en-US"/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292100" y="230763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τις συναρτήσεις όχι μόνο σε ένα σύνολο από πλειάδες, αλλά σε ομάδες από σύνολα πλειάδων. Οι ομάδες προσδιορίζονται χρησιμοποιώντας το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43" name="Text Box 4"/>
          <p:cNvSpPr txBox="1">
            <a:spLocks noChangeArrowheads="1"/>
          </p:cNvSpPr>
          <p:nvPr/>
        </p:nvSpPr>
        <p:spPr bwMode="auto">
          <a:xfrm>
            <a:off x="292100" y="3500944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1: Μέση διάρκεια ταινίας ανά </a:t>
            </a:r>
            <a:r>
              <a:rPr lang="el-GR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τύπο ταινίας</a:t>
            </a:r>
            <a:endParaRPr lang="el-GR" sz="20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Type;</a:t>
            </a:r>
            <a:endParaRPr lang="el-GR" sz="20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44" name="Text Box 5"/>
          <p:cNvSpPr txBox="1">
            <a:spLocks noChangeArrowheads="1"/>
          </p:cNvSpPr>
          <p:nvPr/>
        </p:nvSpPr>
        <p:spPr bwMode="auto">
          <a:xfrm>
            <a:off x="4273810" y="4089677"/>
            <a:ext cx="47018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και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η τιμή του γνωρίσματος του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i="1" dirty="0">
              <a:solidFill>
                <a:srgbClr val="0033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2885" y="116865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2FD22-A50B-4832-B878-412C20EB696A}" type="slidenum">
              <a:rPr lang="el-GR" altLang="en-US" smtClean="0"/>
              <a:pPr/>
              <a:t>109</a:t>
            </a:fld>
            <a:endParaRPr lang="el-GR" altLang="en-US"/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292100" y="2529408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τις συναρτήσεις όχι μόνο σε ένα σύνολο από πλειάδες, αλλά σε ομάδες από σύνολα πλειάδων. Οι ομάδες προσδιορίζονται χρησιμοποιώντας το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4864" y="138947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8326" y="3992351"/>
            <a:ext cx="714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Τον αριθμό ταινιών που έπαιξε κάθε ηθοποιός</a:t>
            </a:r>
          </a:p>
        </p:txBody>
      </p:sp>
    </p:spTree>
    <p:extLst>
      <p:ext uri="{BB962C8B-B14F-4D97-AF65-F5344CB8AC3E}">
        <p14:creationId xmlns:p14="http://schemas.microsoft.com/office/powerpoint/2010/main" val="381170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2662D-B574-43AF-919E-660A7F5B4740}" type="slidenum">
              <a:rPr lang="el-GR" altLang="en-US" smtClean="0"/>
              <a:pPr/>
              <a:t>11</a:t>
            </a:fld>
            <a:endParaRPr lang="el-GR" altLang="en-US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569168" y="342900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'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Gone by the Wind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39142" y="2716180"/>
            <a:ext cx="809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Ονόματα ηθοποιών που παίζουν στην ταινία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Gone by the Wind 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utoUpdateAnimBg="0"/>
      <p:bldP spid="279557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110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0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</a:t>
            </a:r>
            <a:r>
              <a:rPr lang="el-GR" altLang="en-US" sz="1100" dirty="0"/>
              <a:t>-20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039102" y="1632268"/>
            <a:ext cx="342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1" y="1404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5A54E-CCE1-4398-B1BD-1705D1BAC1B9}"/>
              </a:ext>
            </a:extLst>
          </p:cNvPr>
          <p:cNvSpPr txBox="1"/>
          <p:nvPr/>
        </p:nvSpPr>
        <p:spPr>
          <a:xfrm>
            <a:off x="4572000" y="2973581"/>
            <a:ext cx="218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WHERE A &lt; B</a:t>
            </a:r>
          </a:p>
          <a:p>
            <a:r>
              <a:rPr lang="en-US" dirty="0"/>
              <a:t>GROUP BY A</a:t>
            </a:r>
            <a:r>
              <a:rPr lang="el-GR" dirty="0"/>
              <a:t>;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565" name="Ink 62564">
                <a:extLst>
                  <a:ext uri="{FF2B5EF4-FFF2-40B4-BE49-F238E27FC236}">
                    <a16:creationId xmlns:a16="http://schemas.microsoft.com/office/drawing/2014/main" id="{DDCE7003-9A3A-4314-B4C3-7957F7FCFFB0}"/>
                  </a:ext>
                </a:extLst>
              </p14:cNvPr>
              <p14:cNvContentPartPr/>
              <p14:nvPr/>
            </p14:nvContentPartPr>
            <p14:xfrm>
              <a:off x="4243132" y="4906117"/>
              <a:ext cx="7920" cy="360"/>
            </p14:xfrm>
          </p:contentPart>
        </mc:Choice>
        <mc:Fallback xmlns="">
          <p:pic>
            <p:nvPicPr>
              <p:cNvPr id="62565" name="Ink 62564">
                <a:extLst>
                  <a:ext uri="{FF2B5EF4-FFF2-40B4-BE49-F238E27FC236}">
                    <a16:creationId xmlns:a16="http://schemas.microsoft.com/office/drawing/2014/main" id="{DDCE7003-9A3A-4314-B4C3-7957F7FCFFB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225132" y="4888117"/>
                <a:ext cx="435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7936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3343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201" y="402705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COUNT(DISTINCT Ingredient)</a:t>
            </a:r>
          </a:p>
          <a:p>
            <a:r>
              <a:rPr lang="en-US" dirty="0"/>
              <a:t>FROM PIZZA;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46312" y="3182771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COUNT(Ingredient)</a:t>
            </a:r>
          </a:p>
          <a:p>
            <a:r>
              <a:rPr lang="en-US" dirty="0"/>
              <a:t>FROM PIZZA;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6312" y="5005596"/>
            <a:ext cx="3141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Name, COUNT(*) </a:t>
            </a:r>
          </a:p>
          <a:p>
            <a:r>
              <a:rPr lang="en-US" dirty="0"/>
              <a:t>FROM PIZZA</a:t>
            </a:r>
          </a:p>
          <a:p>
            <a:r>
              <a:rPr lang="en-US" dirty="0"/>
              <a:t>GROUP BY Name;</a:t>
            </a:r>
            <a:endParaRPr lang="el-GR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6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4D6D79-2ABD-4332-BF65-252D6989269C}" type="slidenum">
              <a:rPr lang="el-GR" altLang="en-US" smtClean="0"/>
              <a:pPr/>
              <a:t>111</a:t>
            </a:fld>
            <a:endParaRPr lang="el-GR" alt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606CD93E-C683-4C9D-855A-8E242A20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466" y="1145555"/>
            <a:ext cx="2998586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ΙΖΖΑ(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36473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112</a:t>
            </a:fld>
            <a:endParaRPr lang="el-GR" altLang="en-US"/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576218" y="1116123"/>
            <a:ext cx="34417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PIZZA</a:t>
            </a:r>
            <a:endParaRPr lang="el-GR" sz="1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/>
              <a:t>Name</a:t>
            </a:r>
            <a:r>
              <a:rPr lang="el-GR" sz="1000" b="1" dirty="0"/>
              <a:t>		</a:t>
            </a:r>
            <a:r>
              <a:rPr lang="en-US" sz="1200" b="1" dirty="0"/>
              <a:t>Ingredient</a:t>
            </a:r>
            <a:endParaRPr lang="el-GR" sz="1200" b="1" dirty="0"/>
          </a:p>
          <a:p>
            <a:pPr>
              <a:spcBef>
                <a:spcPct val="50000"/>
              </a:spcBef>
            </a:pPr>
            <a:r>
              <a:rPr lang="en-US" sz="1000" b="1" dirty="0"/>
              <a:t>Vegetarian	</a:t>
            </a:r>
            <a:r>
              <a:rPr lang="el-GR" sz="1000" b="1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Vegetarian</a:t>
            </a:r>
            <a:r>
              <a:rPr lang="el-GR" sz="1000" b="1" dirty="0"/>
              <a:t>	ελιά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Χαβάη		ανανάς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Χαβάη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Σπέσιαλ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Σπέσιαλ		μπέικον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Σπέσιαλ		μανιτάρι	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Ελληνική	ελιά</a:t>
            </a:r>
          </a:p>
        </p:txBody>
      </p:sp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4603261" y="3794171"/>
            <a:ext cx="3441700" cy="2231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LIKES</a:t>
            </a:r>
            <a:endParaRPr lang="el-GR" sz="1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/>
              <a:t>Student           Ingredient</a:t>
            </a:r>
            <a:endParaRPr lang="el-GR" sz="1200" b="1" dirty="0"/>
          </a:p>
          <a:p>
            <a:pPr>
              <a:spcBef>
                <a:spcPct val="50000"/>
              </a:spcBef>
            </a:pPr>
            <a:r>
              <a:rPr lang="el-GR" sz="1000" b="1" dirty="0"/>
              <a:t>Δημήτρης</a:t>
            </a:r>
            <a:r>
              <a:rPr lang="en-US" sz="1000" b="1" dirty="0"/>
              <a:t>	</a:t>
            </a:r>
            <a:r>
              <a:rPr lang="el-GR" sz="1000" b="1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Κώστας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Μαρία		ελιά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Κατερίνα	μανιτάρι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Μαρία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Δημήτρης	μπέικον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Μαρία		ανανάς</a:t>
            </a:r>
          </a:p>
        </p:txBody>
      </p:sp>
      <p:sp>
        <p:nvSpPr>
          <p:cNvPr id="62472" name="Text Box 4"/>
          <p:cNvSpPr txBox="1">
            <a:spLocks noChangeArrowheads="1"/>
          </p:cNvSpPr>
          <p:nvPr/>
        </p:nvSpPr>
        <p:spPr bwMode="auto">
          <a:xfrm>
            <a:off x="952500" y="3578336"/>
            <a:ext cx="3441700" cy="26930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SERVES</a:t>
            </a:r>
            <a:endParaRPr lang="el-GR" sz="1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/>
              <a:t>Place</a:t>
            </a:r>
            <a:r>
              <a:rPr lang="el-GR" sz="1200" b="1" dirty="0"/>
              <a:t>	</a:t>
            </a:r>
            <a:r>
              <a:rPr lang="en-US" sz="1200" b="1" dirty="0"/>
              <a:t>   	Name</a:t>
            </a:r>
            <a:endParaRPr lang="el-GR" sz="1200" b="1" dirty="0"/>
          </a:p>
          <a:p>
            <a:pPr>
              <a:spcBef>
                <a:spcPct val="50000"/>
              </a:spcBef>
            </a:pPr>
            <a:r>
              <a:rPr lang="en-US" sz="1000" b="1" dirty="0"/>
              <a:t>Roma		Vegetarian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Roma		</a:t>
            </a:r>
            <a:r>
              <a:rPr lang="el-GR" sz="1000" b="1" dirty="0"/>
              <a:t>Σπέσιαλ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Napoli		Vegetarian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Napoli		</a:t>
            </a:r>
            <a:r>
              <a:rPr lang="el-GR" sz="1000" b="1" dirty="0"/>
              <a:t>Ελληνική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Pizza-Express	</a:t>
            </a:r>
            <a:r>
              <a:rPr lang="el-GR" sz="1000" b="1" dirty="0"/>
              <a:t>Χαβάη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Pizza-Express	</a:t>
            </a:r>
            <a:r>
              <a:rPr lang="el-GR" sz="1000" b="1" dirty="0"/>
              <a:t>Σπέσιαλ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Pizza-Express	</a:t>
            </a:r>
            <a:r>
              <a:rPr lang="el-GR" sz="1000" b="1" dirty="0"/>
              <a:t>Ελληνική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Pizza-Place	</a:t>
            </a:r>
            <a:r>
              <a:rPr lang="el-GR" sz="1000" b="1" dirty="0"/>
              <a:t>Σπέσιαλ</a:t>
            </a:r>
          </a:p>
          <a:p>
            <a:pPr>
              <a:spcBef>
                <a:spcPct val="50000"/>
              </a:spcBef>
            </a:pPr>
            <a:endParaRPr lang="el-GR" sz="1000" b="1" dirty="0">
              <a:solidFill>
                <a:schemeClr val="bg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0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222687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33431"/>
            <a:ext cx="8127844" cy="646331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435" y="349863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Πόσα συστατικά που αρέσουν στο Δημήτρη έχει κάθε πίτσα;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Πόσες πίτσες με συστατικά που αρέσουν στον Δημήτρη σερβίρει κάθε μαγαζί;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6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4D6D79-2ABD-4332-BF65-252D6989269C}" type="slidenum">
              <a:rPr lang="el-GR" altLang="en-US" smtClean="0"/>
              <a:pPr/>
              <a:t>113</a:t>
            </a:fld>
            <a:endParaRPr lang="el-GR" alt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606CD93E-C683-4C9D-855A-8E242A20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4" y="1428005"/>
            <a:ext cx="2998586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53621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74EDD-D63E-4BC7-9675-58B9A83CB20A}" type="slidenum">
              <a:rPr lang="el-GR" altLang="en-US" smtClean="0"/>
              <a:pPr/>
              <a:t>114</a:t>
            </a:fld>
            <a:endParaRPr lang="el-GR" altLang="en-US"/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734700" y="3285554"/>
            <a:ext cx="7848600" cy="120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ομαδοποίηση μπορεί να γίνει ως προς περισσότερα του ενός πεδία.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7770" y="17073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16190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115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8431" y="16139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19</a:t>
            </a:r>
            <a:r>
              <a:rPr lang="el-GR" altLang="en-US" sz="1100" dirty="0"/>
              <a:t>-20</a:t>
            </a:r>
            <a:r>
              <a:rPr lang="en-US" altLang="en-US" sz="1100" dirty="0"/>
              <a:t>20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99472" y="1671222"/>
            <a:ext cx="23282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603261" y="2317552"/>
            <a:ext cx="232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B,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A, B;</a:t>
            </a:r>
          </a:p>
        </p:txBody>
      </p:sp>
    </p:spTree>
    <p:extLst>
      <p:ext uri="{BB962C8B-B14F-4D97-AF65-F5344CB8AC3E}">
        <p14:creationId xmlns:p14="http://schemas.microsoft.com/office/powerpoint/2010/main" val="26776748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74EDD-D63E-4BC7-9675-58B9A83CB20A}" type="slidenum">
              <a:rPr lang="el-GR" altLang="en-US" smtClean="0"/>
              <a:pPr/>
              <a:t>116</a:t>
            </a:fld>
            <a:endParaRPr lang="el-GR" altLang="en-US"/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700709" y="3074375"/>
            <a:ext cx="4756703" cy="17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Τι υπολογίζει η παρακάτω ερώτηση;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COUNT(Name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GROUP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BY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Year;</a:t>
            </a:r>
            <a:endParaRPr lang="el-GR" sz="20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7770" y="17073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D6D79-2ABD-4332-BF65-252D6989269C}" type="slidenum">
              <a:rPr lang="el-GR" altLang="en-US" smtClean="0"/>
              <a:pPr/>
              <a:t>117</a:t>
            </a:fld>
            <a:endParaRPr lang="el-GR" altLang="en-US"/>
          </a:p>
        </p:txBody>
      </p:sp>
      <p:sp>
        <p:nvSpPr>
          <p:cNvPr id="93190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μια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σε μια συγκεκριμένη ομάδα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πλειάδες χρησιμοποιώντας το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3191" name="Text Box 4"/>
          <p:cNvSpPr txBox="1">
            <a:spLocks noChangeArrowheads="1"/>
          </p:cNvSpPr>
          <p:nvPr/>
        </p:nvSpPr>
        <p:spPr bwMode="auto">
          <a:xfrm>
            <a:off x="1527046" y="3307562"/>
            <a:ext cx="330075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GROUP BY Y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AVG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&gt; 100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457200" y="49387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συνθήκη του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εφαρμόζεται </a:t>
            </a:r>
            <a:r>
              <a:rPr lang="el-GR" sz="2000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αφού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σχηματιστούν οι ομάδες και υπολογιστούν οι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συναρτήσεις.</a:t>
            </a:r>
          </a:p>
        </p:txBody>
      </p:sp>
      <p:sp>
        <p:nvSpPr>
          <p:cNvPr id="93193" name="Rectangle 6"/>
          <p:cNvSpPr>
            <a:spLocks noChangeArrowheads="1"/>
          </p:cNvSpPr>
          <p:nvPr/>
        </p:nvSpPr>
        <p:spPr bwMode="auto">
          <a:xfrm>
            <a:off x="323850" y="2006600"/>
            <a:ext cx="8362950" cy="90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having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CDF35-2C67-4CA6-89DD-4F6A2E963DE8}" type="slidenum">
              <a:rPr lang="el-GR" altLang="en-US" smtClean="0"/>
              <a:pPr/>
              <a:t>118</a:t>
            </a:fld>
            <a:endParaRPr lang="el-GR" altLang="en-US"/>
          </a:p>
        </p:txBody>
      </p:sp>
      <p:sp>
        <p:nvSpPr>
          <p:cNvPr id="94214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Όταν εμφανίζονται και το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το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συνθήκη του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εφαρμόζεται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πρώτα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buFontTx/>
              <a:buChar char="•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οι πλειάδες που ικανοποιούν αυτή τη συνθήκη τοποθετούνται σε ομάδες με βάση το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μετά αν υπάρχει συνθήκη στο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εφαρμόζεται στις ομάδες και επιλέγονται όσες ικανοποιούν τη συνθήκη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32325-B336-4D81-B348-B1EA3C8DCC3B}" type="slidenum">
              <a:rPr lang="el-GR" altLang="en-US" smtClean="0"/>
              <a:pPr/>
              <a:t>119</a:t>
            </a:fld>
            <a:endParaRPr lang="el-GR" altLang="en-US" dirty="0"/>
          </a:p>
        </p:txBody>
      </p:sp>
      <p:sp>
        <p:nvSpPr>
          <p:cNvPr id="95238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Αριθμό ταινιών που έπαιξε κάθε ηθοποιός που γεννήθηκε μετά το 1987 αν αυτός</a:t>
            </a:r>
            <a:r>
              <a:rPr lang="en-US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o 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αριθμός είναι μεγαλύτερος του 5</a:t>
            </a:r>
          </a:p>
        </p:txBody>
      </p:sp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292100" y="3716338"/>
            <a:ext cx="85788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&gt; 1987</a:t>
            </a:r>
            <a:endParaRPr lang="en-US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GROUP BY </a:t>
            </a:r>
            <a:r>
              <a:rPr lang="en-US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 COUNT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&gt;= 5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46038" y="4017208"/>
            <a:ext cx="277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1</a:t>
            </a:r>
            <a:endParaRPr lang="el-GR" dirty="0">
              <a:solidFill>
                <a:srgbClr val="33CC33"/>
              </a:solidFill>
            </a:endParaRPr>
          </a:p>
        </p:txBody>
      </p:sp>
      <p:sp>
        <p:nvSpPr>
          <p:cNvPr id="95241" name="Text Box 6"/>
          <p:cNvSpPr txBox="1">
            <a:spLocks noChangeArrowheads="1"/>
          </p:cNvSpPr>
          <p:nvPr/>
        </p:nvSpPr>
        <p:spPr bwMode="auto">
          <a:xfrm>
            <a:off x="46038" y="4344749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2</a:t>
            </a:r>
            <a:endParaRPr lang="el-GR" dirty="0">
              <a:solidFill>
                <a:srgbClr val="33CC33"/>
              </a:solidFill>
            </a:endParaRPr>
          </a:p>
        </p:txBody>
      </p:sp>
      <p:sp>
        <p:nvSpPr>
          <p:cNvPr id="95242" name="Text Box 7"/>
          <p:cNvSpPr txBox="1">
            <a:spLocks noChangeArrowheads="1"/>
          </p:cNvSpPr>
          <p:nvPr/>
        </p:nvSpPr>
        <p:spPr bwMode="auto">
          <a:xfrm>
            <a:off x="46037" y="4943765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solidFill>
                  <a:srgbClr val="33CC33"/>
                </a:solidFill>
              </a:rPr>
              <a:t>4</a:t>
            </a:r>
          </a:p>
        </p:txBody>
      </p:sp>
      <p:sp>
        <p:nvSpPr>
          <p:cNvPr id="95243" name="Text Box 8"/>
          <p:cNvSpPr txBox="1">
            <a:spLocks noChangeArrowheads="1"/>
          </p:cNvSpPr>
          <p:nvPr/>
        </p:nvSpPr>
        <p:spPr bwMode="auto">
          <a:xfrm>
            <a:off x="46038" y="4651706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solidFill>
                  <a:srgbClr val="33CC33"/>
                </a:solidFill>
              </a:rPr>
              <a:t>3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457200" y="85851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6556" y="1535239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C70C6F8-2595-47AC-ADD1-667DE657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481" y="3547042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5</a:t>
            </a:r>
            <a:endParaRPr lang="el-GR" dirty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07C09-4643-45B8-8B0B-2B973B0AA002}" type="slidenum">
              <a:rPr lang="el-GR" altLang="en-US" smtClean="0"/>
              <a:pPr/>
              <a:t>12</a:t>
            </a:fld>
            <a:endParaRPr lang="el-GR" altLang="en-US"/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403225" y="3205163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Ονόματα όλων των ηθοποιών που έχουν παίξει σε ταινίες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3009167" y="5090135"/>
            <a:ext cx="502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367506" y="1862161"/>
            <a:ext cx="840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Όταν δεν υπάρχει το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το P θεωρείται ότι ισχύει.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40795" y="3822000"/>
            <a:ext cx="4477592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utoUpdateAnimBg="0"/>
      <p:bldP spid="280581" grpId="0" autoUpdateAnimBg="0"/>
      <p:bldP spid="280583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120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0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88461" y="1567130"/>
            <a:ext cx="342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373175" y="1295400"/>
            <a:ext cx="535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DFCB6-BA63-44C7-97CD-649BD8A02264}"/>
              </a:ext>
            </a:extLst>
          </p:cNvPr>
          <p:cNvSpPr txBox="1"/>
          <p:nvPr/>
        </p:nvSpPr>
        <p:spPr>
          <a:xfrm>
            <a:off x="3373175" y="3868643"/>
            <a:ext cx="5355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WHERE A &lt; B</a:t>
            </a:r>
          </a:p>
          <a:p>
            <a:r>
              <a:rPr lang="en-US" dirty="0"/>
              <a:t>GROUP BY A</a:t>
            </a:r>
            <a:endParaRPr lang="el-GR" dirty="0"/>
          </a:p>
          <a:p>
            <a:r>
              <a:rPr lang="en-US" dirty="0"/>
              <a:t>HAVING MAX(B) &gt; 2;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D3CB5-CF79-4188-84CC-EFDF1A09101C}"/>
              </a:ext>
            </a:extLst>
          </p:cNvPr>
          <p:cNvSpPr txBox="1"/>
          <p:nvPr/>
        </p:nvSpPr>
        <p:spPr>
          <a:xfrm>
            <a:off x="3331029" y="2305793"/>
            <a:ext cx="535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</a:t>
            </a:r>
          </a:p>
          <a:p>
            <a:r>
              <a:rPr lang="en-US" dirty="0"/>
              <a:t>HAVING MAX(B) &gt; 2;</a:t>
            </a:r>
          </a:p>
        </p:txBody>
      </p:sp>
    </p:spTree>
    <p:extLst>
      <p:ext uri="{BB962C8B-B14F-4D97-AF65-F5344CB8AC3E}">
        <p14:creationId xmlns:p14="http://schemas.microsoft.com/office/powerpoint/2010/main" val="14540157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121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33552" y="6577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19</a:t>
            </a:r>
            <a:r>
              <a:rPr lang="el-GR" altLang="en-US" sz="1100" dirty="0"/>
              <a:t>-20</a:t>
            </a:r>
            <a:r>
              <a:rPr lang="en-US" altLang="en-US" sz="1100" dirty="0"/>
              <a:t>20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948903" y="1665073"/>
            <a:ext cx="26433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740934" y="2530781"/>
            <a:ext cx="5355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Οι συναρτήσεις μας δίνουν την τιμή όχι που εμφανίζεται αυτή</a:t>
            </a:r>
          </a:p>
          <a:p>
            <a:endParaRPr lang="el-GR" dirty="0"/>
          </a:p>
          <a:p>
            <a:r>
              <a:rPr lang="el-GR" dirty="0"/>
              <a:t>Μια πλειάδα στην οποία εμφανίζεται η </a:t>
            </a:r>
            <a:r>
              <a:rPr lang="el-GR" i="1" dirty="0"/>
              <a:t>μεγαλύτερη τιμή</a:t>
            </a:r>
            <a:r>
              <a:rPr lang="el-GR" dirty="0"/>
              <a:t> του Β (δύο τρόποι</a:t>
            </a:r>
            <a:r>
              <a:rPr lang="en-US" dirty="0"/>
              <a:t> – ORDER BY </a:t>
            </a:r>
            <a:r>
              <a:rPr lang="el-GR" dirty="0"/>
              <a:t>και </a:t>
            </a:r>
            <a:r>
              <a:rPr lang="en-US" dirty="0"/>
              <a:t>MAX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τιμή του Β είναι μεγαλύτερη από τη </a:t>
            </a:r>
            <a:r>
              <a:rPr lang="el-GR" i="1" dirty="0"/>
              <a:t>μέση τιμή</a:t>
            </a:r>
            <a:r>
              <a:rPr lang="el-G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77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5BB3A-DF19-4372-B997-22BE35D017BA}" type="slidenum">
              <a:rPr lang="el-GR" altLang="en-US" smtClean="0"/>
              <a:pPr/>
              <a:t>122</a:t>
            </a:fld>
            <a:endParaRPr lang="el-GR" altLang="en-US"/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2124469" y="1022466"/>
            <a:ext cx="586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Μέσος όρος: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(μόνο σε αριθμούς)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Ελάχιστο: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MAX</a:t>
            </a:r>
            <a:endParaRPr lang="el-GR" sz="18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Άθροισμα: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(μόνο σε αριθμούς)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Πλήθος: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6263" name="Text Box 5"/>
          <p:cNvSpPr txBox="1">
            <a:spLocks noChangeArrowheads="1"/>
          </p:cNvSpPr>
          <p:nvPr/>
        </p:nvSpPr>
        <p:spPr bwMode="auto">
          <a:xfrm>
            <a:off x="292100" y="2619986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θέλουμε να απαλείψουμε διπλές εμφανίσεις χρησιμοποιούμε τη λέξη-κλειδί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στην αντίστοιχη έκφραση.</a:t>
            </a:r>
          </a:p>
        </p:txBody>
      </p:sp>
      <p:sp>
        <p:nvSpPr>
          <p:cNvPr id="96264" name="Text Box 6"/>
          <p:cNvSpPr txBox="1">
            <a:spLocks noChangeArrowheads="1"/>
          </p:cNvSpPr>
          <p:nvPr/>
        </p:nvSpPr>
        <p:spPr bwMode="auto">
          <a:xfrm>
            <a:off x="292100" y="443255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μια συνθήκη σε μια συγκεκριμένη ομάδα από πλειάδες χρησιμοποιώντας το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συνθήκη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εφαρμόζεται αφού σχηματιστούν οι ομάδες και υπολογιστούν οι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</a:t>
            </a:r>
          </a:p>
        </p:txBody>
      </p:sp>
      <p:sp>
        <p:nvSpPr>
          <p:cNvPr id="96265" name="Text Box 7"/>
          <p:cNvSpPr txBox="1">
            <a:spLocks noChangeArrowheads="1"/>
          </p:cNvSpPr>
          <p:nvPr/>
        </p:nvSpPr>
        <p:spPr bwMode="auto">
          <a:xfrm>
            <a:off x="292100" y="3397243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τις συναρτήσεις όχι μόνο σε ένα σύνολο από πλειάδες, αλλά σε ομάδες από σύνολα πλειάδων. Οι ομάδες προσδιορίζονται χρησιμοποιώντας το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2100" y="5772657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Οι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null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τιμές αγνοούνται πλην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COUNT(*)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5BA5B-0671-4AB0-AA22-AC74B0B90918}" type="slidenum">
              <a:rPr lang="el-GR" altLang="en-US" smtClean="0"/>
              <a:pPr/>
              <a:t>123</a:t>
            </a:fld>
            <a:endParaRPr lang="el-GR" altLang="en-US"/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1609742" y="1908810"/>
            <a:ext cx="51816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i1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n-US" sz="20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l-GR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in,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…,</a:t>
            </a:r>
            <a:r>
              <a:rPr lang="en-US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</a:t>
            </a:r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i1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i2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…,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4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endParaRPr lang="en-US" sz="2400" b="0" baseline="-25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j1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j2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…,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4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jk</a:t>
            </a:r>
            <a:endParaRPr lang="el-GR" sz="2400" b="0" baseline="-25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 Ερώτησης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EE15CB3-5ACA-4E82-A745-E4CB5E39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8605D-9752-4FB1-B248-8E15A268EC93}"/>
              </a:ext>
            </a:extLst>
          </p:cNvPr>
          <p:cNvSpPr txBox="1"/>
          <p:nvPr/>
        </p:nvSpPr>
        <p:spPr>
          <a:xfrm>
            <a:off x="834188" y="1788695"/>
            <a:ext cx="700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Τα αποτελέσματα των </a:t>
            </a:r>
            <a:r>
              <a:rPr lang="en-US" dirty="0"/>
              <a:t>SQL </a:t>
            </a:r>
            <a:r>
              <a:rPr lang="el-GR" dirty="0"/>
              <a:t>ερωτημάτων ΔΕΝ αποθηκεύονται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Σε πιο δύσκολα ερωτήματα μπορεί να χρειαστεί να έχουμε ενδιάμεσα αποτελέσματα, πως;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4C9E6E4-5E4C-4FF6-B984-9A2D7C4C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E84E527-5CAB-469D-958E-7009C6FFFC09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2022-2023</a:t>
            </a:r>
          </a:p>
        </p:txBody>
      </p:sp>
    </p:spTree>
    <p:extLst>
      <p:ext uri="{BB962C8B-B14F-4D97-AF65-F5344CB8AC3E}">
        <p14:creationId xmlns:p14="http://schemas.microsoft.com/office/powerpoint/2010/main" val="243012123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B031-4088-4E69-8F66-45D762549D9F}" type="slidenum">
              <a:rPr lang="el-GR" altLang="en-US" smtClean="0"/>
              <a:pPr/>
              <a:t>125</a:t>
            </a:fld>
            <a:endParaRPr lang="el-GR" altLang="en-US"/>
          </a:p>
        </p:txBody>
      </p:sp>
      <p:sp>
        <p:nvSpPr>
          <p:cNvPr id="136198" name="Text Box 3"/>
          <p:cNvSpPr txBox="1">
            <a:spLocks noChangeArrowheads="1"/>
          </p:cNvSpPr>
          <p:nvPr/>
        </p:nvSpPr>
        <p:spPr bwMode="auto">
          <a:xfrm>
            <a:off x="385406" y="1151005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έχουμε μια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SFW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0" y="1540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SFW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979" y="2591205"/>
            <a:ext cx="612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</a:t>
            </a:r>
            <a:r>
              <a:rPr lang="en-US" dirty="0" err="1"/>
              <a:t>P.Name</a:t>
            </a:r>
            <a:endParaRPr lang="en-US" dirty="0"/>
          </a:p>
          <a:p>
            <a:r>
              <a:rPr lang="en-US" dirty="0"/>
              <a:t>FROM PIZZA</a:t>
            </a:r>
            <a:r>
              <a:rPr lang="el-GR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AS P</a:t>
            </a:r>
            <a:r>
              <a:rPr lang="en-US" dirty="0"/>
              <a:t>,</a:t>
            </a:r>
          </a:p>
          <a:p>
            <a:r>
              <a:rPr lang="en-US" dirty="0"/>
              <a:t>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((SELECT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‘Δημήτρης’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EXCEPT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(SELECT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‘Μαρία’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))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AS T</a:t>
            </a:r>
          </a:p>
          <a:p>
            <a:r>
              <a:rPr lang="en-US" dirty="0"/>
              <a:t>WHERE P</a:t>
            </a:r>
            <a:r>
              <a:rPr lang="el-GR" dirty="0"/>
              <a:t>.</a:t>
            </a:r>
            <a:r>
              <a:rPr lang="en-US" dirty="0"/>
              <a:t>Ingredient = </a:t>
            </a:r>
            <a:r>
              <a:rPr lang="en-US" dirty="0" err="1"/>
              <a:t>T.Ingredient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13483" y="1551115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02592-BADB-465F-98E1-64782848CF75}"/>
              </a:ext>
            </a:extLst>
          </p:cNvPr>
          <p:cNvSpPr txBox="1"/>
          <p:nvPr/>
        </p:nvSpPr>
        <p:spPr>
          <a:xfrm>
            <a:off x="505326" y="5598695"/>
            <a:ext cx="636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κάνει το παραπάνω ερώτημα;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8C658-4106-45CD-AA64-74408F9659DB}" type="slidenum">
              <a:rPr lang="el-GR" altLang="en-US" smtClean="0"/>
              <a:pPr/>
              <a:t>126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</a:t>
            </a:r>
            <a:r>
              <a:rPr lang="el-GR" altLang="en-US" sz="1100" dirty="0"/>
              <a:t>-20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22448"/>
            <a:ext cx="81489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altLang="el-GR" dirty="0"/>
              <a:t>Ορίζεται όπως μια </a:t>
            </a:r>
            <a:r>
              <a:rPr lang="en-US" altLang="el-GR" dirty="0"/>
              <a:t>view </a:t>
            </a:r>
            <a:r>
              <a:rPr lang="el-GR" altLang="el-GR" dirty="0"/>
              <a:t>αλλά δεν είναι ανεξάρτητη πρέπει να ακολουθεί </a:t>
            </a:r>
            <a:r>
              <a:rPr lang="en-US" altLang="el-GR" dirty="0"/>
              <a:t>SFW  </a:t>
            </a:r>
            <a:r>
              <a:rPr lang="el-GR" altLang="el-GR" dirty="0"/>
              <a:t>ερώτηση και μπορεί να χρησιμοποιηθεί μόνο σε αυτήν (το </a:t>
            </a:r>
            <a:r>
              <a:rPr lang="en-US" altLang="el-GR" dirty="0"/>
              <a:t>scope </a:t>
            </a:r>
            <a:r>
              <a:rPr lang="el-GR" altLang="el-GR" dirty="0"/>
              <a:t>είναι η ερώτηση που ακολουθεί)</a:t>
            </a:r>
            <a:endParaRPr lang="en-US" alt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Common Table Expressions (CTEs) </a:t>
            </a:r>
            <a:r>
              <a:rPr lang="en-US" dirty="0"/>
              <a:t>– </a:t>
            </a:r>
            <a:r>
              <a:rPr lang="el-GR" dirty="0" err="1"/>
              <a:t>ονοματιζόμενα</a:t>
            </a:r>
            <a:r>
              <a:rPr lang="el-GR" dirty="0"/>
              <a:t> προσωρινά αποτελέσματα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l-GR" b="1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lvl="0"/>
            <a:r>
              <a:rPr lang="en-US" b="1" i="0" dirty="0">
                <a:solidFill>
                  <a:srgbClr val="333333"/>
                </a:solidFill>
                <a:effectLst/>
              </a:rPr>
              <a:t>WITH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cte_name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column_list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)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AS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(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query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) </a:t>
            </a:r>
            <a:endParaRPr lang="el-GR" b="0" i="0" dirty="0">
              <a:solidFill>
                <a:srgbClr val="333333"/>
              </a:solidFill>
              <a:effectLst/>
            </a:endParaRPr>
          </a:p>
          <a:p>
            <a:pPr lvl="0"/>
            <a:r>
              <a:rPr lang="en-US" b="1" i="0" dirty="0">
                <a:solidFill>
                  <a:srgbClr val="333333"/>
                </a:solidFill>
                <a:effectLst/>
              </a:rPr>
              <a:t>SELECT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*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FROM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cte_name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;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Μπορεί να έχουμε πολλαπλούς ορισμούς στο ίδιο </a:t>
            </a:r>
            <a:r>
              <a:rPr lang="en-US" dirty="0"/>
              <a:t>WITH </a:t>
            </a:r>
            <a:r>
              <a:rPr lang="el-GR" dirty="0"/>
              <a:t>χωρισμένους με κόμμα</a:t>
            </a:r>
            <a:endParaRPr lang="en-US" dirty="0"/>
          </a:p>
          <a:p>
            <a:endParaRPr lang="el-GR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0719" y="1283972"/>
            <a:ext cx="78025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WITH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query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&lt;λίστα ονομάτων-γνωρισμάτων&gt;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&lt;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ερώτηση&gt;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 …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0760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B031-4088-4E69-8F66-45D762549D9F}" type="slidenum">
              <a:rPr lang="el-GR" altLang="en-US" smtClean="0"/>
              <a:pPr/>
              <a:t>127</a:t>
            </a:fld>
            <a:endParaRPr lang="el-G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0" y="1540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SFW – WITH, FROM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471" y="2659250"/>
            <a:ext cx="4627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DISTINCT </a:t>
            </a:r>
            <a:r>
              <a:rPr lang="en-US" sz="1600" dirty="0" err="1"/>
              <a:t>P.Name</a:t>
            </a:r>
            <a:endParaRPr lang="en-US" sz="1600" dirty="0"/>
          </a:p>
          <a:p>
            <a:r>
              <a:rPr lang="en-US" sz="1600" dirty="0"/>
              <a:t>FROM PIZZA</a:t>
            </a:r>
            <a:r>
              <a:rPr lang="el-GR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AS P</a:t>
            </a:r>
            <a:r>
              <a:rPr lang="en-US" sz="1600" dirty="0"/>
              <a:t>,</a:t>
            </a:r>
          </a:p>
          <a:p>
            <a:r>
              <a:rPr lang="en-US" sz="1600" dirty="0"/>
              <a:t>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((SELECT Ingredient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= ‘Δημήτρης’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EXCEPT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  (SELECT Ingredient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= ‘Μαρία’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))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AS T</a:t>
            </a:r>
          </a:p>
          <a:p>
            <a:r>
              <a:rPr lang="en-US" sz="1600" dirty="0"/>
              <a:t>WHERE P</a:t>
            </a:r>
            <a:r>
              <a:rPr lang="el-GR" sz="1600" dirty="0"/>
              <a:t>.</a:t>
            </a:r>
            <a:r>
              <a:rPr lang="en-US" sz="1600" dirty="0"/>
              <a:t>Ingredient = </a:t>
            </a:r>
            <a:r>
              <a:rPr lang="en-US" sz="1600" dirty="0" err="1"/>
              <a:t>T.Ingredient</a:t>
            </a:r>
            <a:r>
              <a:rPr lang="en-US" sz="1600" dirty="0"/>
              <a:t>;</a:t>
            </a:r>
            <a:endParaRPr lang="el-GR" sz="16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21</a:t>
            </a:r>
            <a:r>
              <a:rPr lang="el-GR" altLang="en-US" sz="1100" dirty="0"/>
              <a:t>-20</a:t>
            </a:r>
            <a:r>
              <a:rPr lang="en-US" altLang="en-US" sz="1100" dirty="0"/>
              <a:t>22</a:t>
            </a:r>
            <a:endParaRPr lang="el-GR" altLang="en-US" sz="11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13483" y="1551115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9323" y="2121006"/>
            <a:ext cx="3665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WITH</a:t>
            </a:r>
            <a:r>
              <a:rPr lang="en-US" dirty="0"/>
              <a:t> T(Ingredient) </a:t>
            </a:r>
            <a:r>
              <a:rPr lang="en-US" b="1" dirty="0">
                <a:solidFill>
                  <a:srgbClr val="FF0000"/>
                </a:solidFill>
              </a:rPr>
              <a:t>AS</a:t>
            </a:r>
            <a:r>
              <a:rPr lang="en-US" dirty="0"/>
              <a:t> ((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‘Δημήτρης’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EXCEPT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(SELECT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‘Μαρία’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))</a:t>
            </a:r>
            <a:r>
              <a:rPr lang="en-US" dirty="0"/>
              <a:t> </a:t>
            </a:r>
          </a:p>
          <a:p>
            <a:r>
              <a:rPr lang="en-US" dirty="0"/>
              <a:t>SELECT DISTINCT </a:t>
            </a:r>
            <a:r>
              <a:rPr lang="en-US" dirty="0" err="1"/>
              <a:t>P.Name</a:t>
            </a:r>
            <a:endParaRPr lang="en-US" dirty="0"/>
          </a:p>
          <a:p>
            <a:r>
              <a:rPr lang="en-US" dirty="0"/>
              <a:t>FROM PIZZA AS P, T</a:t>
            </a:r>
          </a:p>
          <a:p>
            <a:r>
              <a:rPr lang="en-US" dirty="0"/>
              <a:t>WHERE P</a:t>
            </a:r>
            <a:r>
              <a:rPr lang="el-GR" dirty="0"/>
              <a:t>.</a:t>
            </a:r>
            <a:r>
              <a:rPr lang="en-US" dirty="0"/>
              <a:t>Ingredient = </a:t>
            </a:r>
            <a:r>
              <a:rPr lang="en-US" dirty="0" err="1"/>
              <a:t>T.Ingredient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02976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8C658-4106-45CD-AA64-74408F9659DB}" type="slidenum">
              <a:rPr lang="el-GR" altLang="en-US" smtClean="0"/>
              <a:pPr/>
              <a:t>128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20-</a:t>
            </a:r>
            <a:r>
              <a:rPr lang="el-GR" altLang="en-US" sz="1100" dirty="0"/>
              <a:t>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093FC-5EAB-4498-B17C-4EC9D243A44F}"/>
              </a:ext>
            </a:extLst>
          </p:cNvPr>
          <p:cNvSpPr txBox="1"/>
          <p:nvPr/>
        </p:nvSpPr>
        <p:spPr>
          <a:xfrm>
            <a:off x="1255726" y="3290717"/>
            <a:ext cx="7003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77AA"/>
                </a:solidFill>
                <a:effectLst/>
              </a:rPr>
              <a:t>WITH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Actor1(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aName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999999"/>
                </a:solidFill>
                <a:effectLst/>
              </a:rPr>
              <a:t>(</a:t>
            </a:r>
            <a:r>
              <a:rPr lang="en-US" b="0" i="0" dirty="0">
                <a:solidFill>
                  <a:srgbClr val="0077AA"/>
                </a:solidFill>
                <a:effectLst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Name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</a:t>
            </a:r>
            <a:r>
              <a:rPr lang="en-US" b="0" i="0" dirty="0">
                <a:solidFill>
                  <a:srgbClr val="999999"/>
                </a:solidFill>
                <a:effectLst/>
              </a:rPr>
              <a:t>),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Actor2(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aName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999999"/>
                </a:solidFill>
                <a:effectLst/>
              </a:rPr>
              <a:t>(</a:t>
            </a:r>
            <a:r>
              <a:rPr lang="en-US" b="0" i="0" dirty="0">
                <a:solidFill>
                  <a:srgbClr val="0077AA"/>
                </a:solidFill>
                <a:effectLst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Spouse-Name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</a:t>
            </a:r>
            <a:r>
              <a:rPr lang="en-US" b="0" i="0" dirty="0">
                <a:solidFill>
                  <a:srgbClr val="999999"/>
                </a:solidFill>
                <a:effectLst/>
              </a:rPr>
              <a:t>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77AA"/>
                </a:solidFill>
                <a:effectLst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*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Actor1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INTERSECT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Actor2</a:t>
            </a:r>
            <a:r>
              <a:rPr lang="en-US" b="0" i="0" dirty="0">
                <a:solidFill>
                  <a:srgbClr val="999999"/>
                </a:solidFill>
                <a:effectLst/>
              </a:rPr>
              <a:t>;</a:t>
            </a:r>
            <a:endParaRPr 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A3DD7B-EA3E-4E8A-8341-15441309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26" y="172280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245963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129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-26505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2020-2021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88461" y="1567130"/>
            <a:ext cx="342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373175" y="249045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Τη μέση τιμή του </a:t>
            </a:r>
            <a:r>
              <a:rPr lang="en-US" dirty="0"/>
              <a:t>B</a:t>
            </a:r>
            <a:r>
              <a:rPr lang="el-GR" dirty="0"/>
              <a:t> στις πλειάδες που έχουν την </a:t>
            </a:r>
            <a:r>
              <a:rPr lang="en-US" dirty="0"/>
              <a:t> </a:t>
            </a:r>
            <a:r>
              <a:rPr lang="el-GR" dirty="0"/>
              <a:t>μικρότερη τιμή του </a:t>
            </a:r>
            <a:r>
              <a:rPr lang="en-US" dirty="0"/>
              <a:t>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880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EAB257-EBC4-412A-B49A-317196684737}" type="slidenum">
              <a:rPr lang="el-GR" altLang="en-US" smtClean="0"/>
              <a:pPr/>
              <a:t>13</a:t>
            </a:fld>
            <a:endParaRPr lang="el-GR" altLang="en-US"/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583834" y="2490176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επιτρέπει πολλαπλές εμφανίσεις της ίδιας πλειάδας σε μια σχέση</a:t>
            </a: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 σχέση στην SQL είναι ένα </a:t>
            </a:r>
            <a:r>
              <a:rPr lang="el-GR" sz="28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πολυσύνολο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8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multiset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ή θύλακας (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bag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89978" y="389483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Απαλοιφή διπλών εμφανίσεων</a:t>
            </a: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449146" y="4518797"/>
            <a:ext cx="315447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421214" y="4564834"/>
            <a:ext cx="1039935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201246" y="1617050"/>
            <a:ext cx="872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ΠΡΟΣΟΧΗ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 </a:t>
            </a:r>
            <a:r>
              <a:rPr lang="el-GR" sz="2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Δε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γίνεται απαλοιφή των διπλών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εμφανίσεων.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 distinct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246" y="5472603"/>
            <a:ext cx="7810500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Πόσες φορές εμφανίζεται το όνομα ενός ηθοποιού αν δεν υπάρχει το </a:t>
            </a:r>
            <a:r>
              <a:rPr lang="en-US" i="1" dirty="0"/>
              <a:t>DISTINCT;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utoUpdateAnimBg="0"/>
      <p:bldP spid="281604" grpId="0" autoUpdateAnimBg="0"/>
      <p:bldP spid="281605" grpId="0" autoUpdateAnimBg="0"/>
      <p:bldP spid="281606" grpId="0" animBg="1"/>
      <p:bldP spid="281607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2891" y="269996"/>
            <a:ext cx="5327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54" y="1905000"/>
            <a:ext cx="8253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Πόσα μαγαζιά υπάρχουν στη βάση δεδομένων.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Τα ονόματα των μαγαζιών που σερβίρουν τις περισσότερες πίτσες.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l-GR" dirty="0"/>
              <a:t>3. Τις πίτσες που έχουν τουλάχιστον 3 συστατικά που αρέσουν σε φοιτητές</a:t>
            </a:r>
          </a:p>
          <a:p>
            <a:endParaRPr lang="el-GR" dirty="0"/>
          </a:p>
          <a:p>
            <a:r>
              <a:rPr lang="el-GR" dirty="0"/>
              <a:t>        Τα μαγαζιά που σερβίρουν αυτές τις πίτσες</a:t>
            </a:r>
            <a:endParaRPr lang="en-US" dirty="0"/>
          </a:p>
          <a:p>
            <a:endParaRPr lang="el-GR" dirty="0"/>
          </a:p>
          <a:p>
            <a:r>
              <a:rPr lang="el-GR" dirty="0"/>
              <a:t>4. Τις πίτσες που δεν έχουν </a:t>
            </a:r>
            <a:r>
              <a:rPr lang="el-GR" b="1" dirty="0"/>
              <a:t>κανένα</a:t>
            </a:r>
            <a:r>
              <a:rPr lang="el-GR" dirty="0"/>
              <a:t> συστατικό που να αρέσει σε φοιτητές</a:t>
            </a:r>
          </a:p>
          <a:p>
            <a:r>
              <a:rPr lang="el-GR" dirty="0"/>
              <a:t> 		</a:t>
            </a:r>
            <a:r>
              <a:rPr lang="el-GR" i="1" dirty="0"/>
              <a:t>το 4 με πράξη συνόλων</a:t>
            </a:r>
          </a:p>
          <a:p>
            <a:endParaRPr lang="en-US" i="1" dirty="0"/>
          </a:p>
          <a:p>
            <a:r>
              <a:rPr lang="el-GR" dirty="0"/>
              <a:t>5</a:t>
            </a:r>
            <a:r>
              <a:rPr lang="en-US" dirty="0"/>
              <a:t>. </a:t>
            </a:r>
            <a:r>
              <a:rPr lang="el-GR" dirty="0"/>
              <a:t>Για κάθε πίτσα τον αριθμό των συστατικών που περιέχει και αρέσουν σε φοιτητές (για τις πίτσες που δεν έχουν κανένα συστατικά να εμφανίζεται ο αριθμός 0)</a:t>
            </a:r>
          </a:p>
          <a:p>
            <a:endParaRPr lang="el-GR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</a:t>
            </a:r>
            <a:r>
              <a:rPr lang="en-US" altLang="en-US" sz="1100" dirty="0"/>
              <a:t>1</a:t>
            </a:r>
            <a:r>
              <a:rPr lang="el-GR" altLang="en-US" sz="1100" dirty="0"/>
              <a:t>-202</a:t>
            </a:r>
            <a:r>
              <a:rPr lang="en-US" altLang="en-US" sz="1100"/>
              <a:t>2</a:t>
            </a:r>
            <a:endParaRPr lang="el-GR" altLang="en-US" sz="11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355300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2891" y="269996"/>
            <a:ext cx="5327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54" y="1905000"/>
            <a:ext cx="825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6. Τους φοιτητές (ζεύγη) που τους αρέσουν ακριβώς τα ίδια συστατικά (να μην εμφανίζονται συμμετρικά ζεύγη και ζεύγη με τον φοιτητή και τον εαυτό του)</a:t>
            </a:r>
          </a:p>
          <a:p>
            <a:endParaRPr lang="el-GR" dirty="0">
              <a:solidFill>
                <a:srgbClr val="92D050"/>
              </a:solidFill>
            </a:endParaRPr>
          </a:p>
          <a:p>
            <a:r>
              <a:rPr lang="el-GR" dirty="0">
                <a:solidFill>
                  <a:srgbClr val="92D050"/>
                </a:solidFill>
              </a:rPr>
              <a:t>Τους φοιτητές που τους αρέσουν όλα τα συστατικά που αρέσουν στο Δημήτρη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</a:t>
            </a:r>
            <a:r>
              <a:rPr lang="en-US" altLang="en-US" sz="1100" dirty="0"/>
              <a:t>1</a:t>
            </a:r>
            <a:r>
              <a:rPr lang="el-GR" altLang="en-US" sz="1100" dirty="0"/>
              <a:t>-202</a:t>
            </a:r>
            <a:r>
              <a:rPr lang="en-US" altLang="en-US" sz="1100"/>
              <a:t>2</a:t>
            </a:r>
            <a:endParaRPr lang="el-GR" altLang="en-US" sz="11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923534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132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Γλώσσα Ενημερώσεις Δεδομένων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EBB09-1F2F-4935-B7A4-F45E03F75513}" type="slidenum">
              <a:rPr lang="el-GR" altLang="en-US" smtClean="0"/>
              <a:pPr/>
              <a:t>133</a:t>
            </a:fld>
            <a:endParaRPr lang="el-GR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900113" y="1628775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just" eaLnBrk="0" hangingPunct="0">
              <a:spcBef>
                <a:spcPct val="50000"/>
              </a:spcBef>
            </a:pPr>
            <a:endParaRPr lang="el-GR" sz="2000" i="1">
              <a:latin typeface="Times New Roman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12750" y="1570038"/>
            <a:ext cx="84391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/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914400" lvl="1" indent="-457200" algn="just" eaLnBrk="0" hangingPunct="0">
              <a:buFont typeface="Wingdings" pitchFamily="2" charset="2"/>
              <a:buChar char="§"/>
            </a:pP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 (του σχήματος)</a:t>
            </a:r>
          </a:p>
          <a:p>
            <a:pPr marL="914400" lvl="1" indent="-457200" algn="just" eaLnBrk="0" hangingPunct="0">
              <a:buFont typeface="Wingdings" pitchFamily="2" charset="2"/>
              <a:buChar char="§"/>
            </a:pP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Χειρισμού Δεδομένων (ΓΧΔ)</a:t>
            </a:r>
          </a:p>
          <a:p>
            <a:pPr marL="1371600" lvl="2" indent="-457200" algn="just" eaLnBrk="0" hangingPunct="0"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Τροποποίησης Δεδομένων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(εισαγωγή, διαγραφή,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ενημέρωση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πλειάδων)</a:t>
            </a:r>
          </a:p>
          <a:p>
            <a:pPr marL="1371600" lvl="2" indent="-457200" algn="just" eaLnBrk="0" hangingPunct="0">
              <a:buFont typeface="Wingdings" pitchFamily="2" charset="2"/>
              <a:buChar char="§"/>
            </a:pP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Ερωτήσεων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Query Languages)</a:t>
            </a:r>
            <a:endParaRPr lang="el-GR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Εισαγωγή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6E725-1818-4FB9-9CEF-BE533AA101B7}" type="slidenum">
              <a:rPr lang="el-GR" altLang="en-US" smtClean="0"/>
              <a:pPr/>
              <a:t>134</a:t>
            </a:fld>
            <a:endParaRPr lang="el-GR" altLang="en-US"/>
          </a:p>
        </p:txBody>
      </p:sp>
      <p:sp>
        <p:nvSpPr>
          <p:cNvPr id="114694" name="Text Box 3"/>
          <p:cNvSpPr txBox="1">
            <a:spLocks noChangeArrowheads="1"/>
          </p:cNvSpPr>
          <p:nvPr/>
        </p:nvSpPr>
        <p:spPr bwMode="auto">
          <a:xfrm>
            <a:off x="760413" y="1882775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3200" b="0" dirty="0">
                <a:solidFill>
                  <a:schemeClr val="accent6">
                    <a:lumMod val="75000"/>
                  </a:schemeClr>
                </a:solidFill>
              </a:rPr>
              <a:t>Τροποποιήσεις</a:t>
            </a:r>
          </a:p>
        </p:txBody>
      </p:sp>
      <p:sp>
        <p:nvSpPr>
          <p:cNvPr id="114695" name="Text Box 4"/>
          <p:cNvSpPr txBox="1">
            <a:spLocks noChangeArrowheads="1"/>
          </p:cNvSpPr>
          <p:nvPr/>
        </p:nvSpPr>
        <p:spPr bwMode="auto">
          <a:xfrm>
            <a:off x="1128713" y="2568575"/>
            <a:ext cx="662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1. Διαγραφή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2. Εισαγωγή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3. Ενημέρωση</a:t>
            </a:r>
          </a:p>
        </p:txBody>
      </p:sp>
      <p:sp>
        <p:nvSpPr>
          <p:cNvPr id="114697" name="Text Box 6"/>
          <p:cNvSpPr txBox="1">
            <a:spLocks noChangeArrowheads="1"/>
          </p:cNvSpPr>
          <p:nvPr/>
        </p:nvSpPr>
        <p:spPr bwMode="auto">
          <a:xfrm>
            <a:off x="349250" y="43561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Οι εντολές αυτές μεταβάλλουν το στιγμιότυπο της βάσης δεδομένων (δηλαδή, το περιεχόμενο των πινάκων)</a:t>
            </a:r>
          </a:p>
        </p:txBody>
      </p:sp>
      <p:sp>
        <p:nvSpPr>
          <p:cNvPr id="114698" name="Text Box 7"/>
          <p:cNvSpPr txBox="1">
            <a:spLocks noChangeArrowheads="1"/>
          </p:cNvSpPr>
          <p:nvPr/>
        </p:nvSpPr>
        <p:spPr bwMode="auto">
          <a:xfrm>
            <a:off x="2987675" y="5516563"/>
            <a:ext cx="4824413" cy="641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Δείτε και τις σχετικές διαφάνειες προηγούμενου μαθήματος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Τροποποίηση ΒΔ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97EDD-AA3F-454F-8C53-62F19FB7794A}" type="slidenum">
              <a:rPr lang="el-GR" altLang="en-US" smtClean="0"/>
              <a:pPr/>
              <a:t>135</a:t>
            </a:fld>
            <a:endParaRPr lang="el-GR" altLang="en-US"/>
          </a:p>
        </p:txBody>
      </p:sp>
      <p:sp>
        <p:nvSpPr>
          <p:cNvPr id="115719" name="Text Box 4"/>
          <p:cNvSpPr txBox="1">
            <a:spLocks noChangeArrowheads="1"/>
          </p:cNvSpPr>
          <p:nvPr/>
        </p:nvSpPr>
        <p:spPr bwMode="auto">
          <a:xfrm>
            <a:off x="457200" y="2212792"/>
            <a:ext cx="8229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Για να εισάγουμε δεδομένα σε μια σχέση είτε</a:t>
            </a: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(α) προσδιορίζουμε την πλειάδα, 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είτε</a:t>
            </a:r>
          </a:p>
          <a:p>
            <a:pPr eaLnBrk="0" hangingPunct="0"/>
            <a:endParaRPr lang="en-US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(β) γράφουμε μια ερώτηση που το αποτέλεσμα της εισάγεται στη σχέση. </a:t>
            </a:r>
          </a:p>
        </p:txBody>
      </p:sp>
      <p:sp>
        <p:nvSpPr>
          <p:cNvPr id="115720" name="Text Box 5"/>
          <p:cNvSpPr txBox="1">
            <a:spLocks noChangeArrowheads="1"/>
          </p:cNvSpPr>
          <p:nvPr/>
        </p:nvSpPr>
        <p:spPr bwMode="auto">
          <a:xfrm>
            <a:off x="900113" y="3571875"/>
            <a:ext cx="6210371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INSERT INTO R(A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…, 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VALUES (v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…,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);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721" name="Text Box 6"/>
          <p:cNvSpPr txBox="1">
            <a:spLocks noChangeArrowheads="1"/>
          </p:cNvSpPr>
          <p:nvPr/>
        </p:nvSpPr>
        <p:spPr bwMode="auto">
          <a:xfrm>
            <a:off x="971550" y="5516563"/>
            <a:ext cx="6275411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INSERT INTO R(A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, …, 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)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 SELECT-FROM-WHERE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5722" name="Rectangle 7"/>
          <p:cNvSpPr>
            <a:spLocks noChangeArrowheads="1"/>
          </p:cNvSpPr>
          <p:nvPr/>
        </p:nvSpPr>
        <p:spPr bwMode="auto">
          <a:xfrm>
            <a:off x="4190459" y="5459413"/>
            <a:ext cx="2920025" cy="5715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Εισαγωγή δεδομένων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AA7CE-AF99-475D-A5D1-08CC1EEA8A60}" type="slidenum">
              <a:rPr lang="el-GR" altLang="en-US" smtClean="0"/>
              <a:pPr/>
              <a:t>136</a:t>
            </a:fld>
            <a:endParaRPr lang="el-GR" altLang="en-US"/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311150" y="28448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2588" y="3406775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Εισαγωγή μιας πίτσας στη ΠΙΤΣΑ με όνομα «Κατερίνας-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special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συστατικά τα συστατικά που αρέσουν στη φοιτήτρια Κατερίνα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395288" y="43561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INSERT INTO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ΙΖΖΑ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(P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ΙΖΖΑ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.Name, P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ΙΖΖΑ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.Ingredient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`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Κατερίνας-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Special’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.Ingredient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Κατερίνα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444500" y="1857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Εισαγωγή δεδομένων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51032" y="1604969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ΙΖΖΑ(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ΙΚΕΣ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4B5916-3541-4E63-A826-80620E79DAFD}" type="slidenum">
              <a:rPr lang="el-GR" altLang="en-US" smtClean="0"/>
              <a:pPr/>
              <a:t>137</a:t>
            </a:fld>
            <a:endParaRPr lang="el-GR" altLang="en-US"/>
          </a:p>
        </p:txBody>
      </p:sp>
      <p:sp>
        <p:nvSpPr>
          <p:cNvPr id="117767" name="Text Box 4"/>
          <p:cNvSpPr txBox="1">
            <a:spLocks noChangeArrowheads="1"/>
          </p:cNvSpPr>
          <p:nvPr/>
        </p:nvSpPr>
        <p:spPr bwMode="auto">
          <a:xfrm>
            <a:off x="488950" y="2263775"/>
            <a:ext cx="77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σβήσουμε μόνο 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ολόκληρες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πλειάδες και όχι συγκεκριμένα γνωρίσματα.</a:t>
            </a: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Σβήνει όλες τις πλειάδες της R για τις οποίες ισχύει το P.</a:t>
            </a:r>
          </a:p>
        </p:txBody>
      </p:sp>
      <p:sp>
        <p:nvSpPr>
          <p:cNvPr id="117768" name="Text Box 5"/>
          <p:cNvSpPr txBox="1">
            <a:spLocks noChangeArrowheads="1"/>
          </p:cNvSpPr>
          <p:nvPr/>
        </p:nvSpPr>
        <p:spPr bwMode="auto">
          <a:xfrm>
            <a:off x="539750" y="5299075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Όταν λείπει το 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σβήνονται όλες οι πλειάδες μιας σχέσης.</a:t>
            </a:r>
          </a:p>
        </p:txBody>
      </p:sp>
      <p:sp>
        <p:nvSpPr>
          <p:cNvPr id="117769" name="Text Box 6"/>
          <p:cNvSpPr txBox="1">
            <a:spLocks noChangeArrowheads="1"/>
          </p:cNvSpPr>
          <p:nvPr/>
        </p:nvSpPr>
        <p:spPr bwMode="auto">
          <a:xfrm>
            <a:off x="1811339" y="3149600"/>
            <a:ext cx="36115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DELETE FROM </a:t>
            </a:r>
            <a:r>
              <a:rPr lang="el-GR" sz="2400" b="0" dirty="0"/>
              <a:t>R </a:t>
            </a:r>
            <a:r>
              <a:rPr lang="en-US" sz="2400" dirty="0"/>
              <a:t>WHERE</a:t>
            </a:r>
            <a:r>
              <a:rPr lang="el-GR" sz="2400" dirty="0"/>
              <a:t> </a:t>
            </a:r>
            <a:r>
              <a:rPr lang="el-GR" sz="2400" b="0" dirty="0"/>
              <a:t> P</a:t>
            </a:r>
            <a:endParaRPr lang="el-GR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Διαγραφή δεδομένων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D02FA1-6E47-40FA-A365-E14B103C51AB}" type="slidenum">
              <a:rPr lang="el-GR" altLang="en-US" smtClean="0"/>
              <a:pPr/>
              <a:t>138</a:t>
            </a:fld>
            <a:endParaRPr lang="el-GR" altLang="en-US"/>
          </a:p>
        </p:txBody>
      </p:sp>
      <p:sp>
        <p:nvSpPr>
          <p:cNvPr id="118790" name="Text Box 3"/>
          <p:cNvSpPr txBox="1">
            <a:spLocks noChangeArrowheads="1"/>
          </p:cNvSpPr>
          <p:nvPr/>
        </p:nvSpPr>
        <p:spPr bwMode="auto">
          <a:xfrm>
            <a:off x="292100" y="1121651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μόνο μια σχέση, αλλά στη συνθήκη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εμφανίζονται και άλλες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Σβήνονται «ολόκληρες» πλειάδες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Αν υπάρχουν παραπάνω από μια πλειάδες που ικανοποιούν τη συνθήκη, δεν υπάρχει τρόπος να διακρίνουμε τις πλειάδες, δηλαδή να σβήσουμε κάποιες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Πρώτα, υπολογίζεται η συνθήκη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και μετά διαγράφονται οι πλειάδες που ικανοποιούν τη συνθήκη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8791" name="Text Box 4"/>
          <p:cNvSpPr txBox="1">
            <a:spLocks noChangeArrowheads="1"/>
          </p:cNvSpPr>
          <p:nvPr/>
        </p:nvSpPr>
        <p:spPr bwMode="auto">
          <a:xfrm>
            <a:off x="539750" y="4941888"/>
            <a:ext cx="822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DELETE FROM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</a:p>
          <a:p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Type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7761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Διαγραφή δεδομένων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96200-437E-44B3-AED6-EC75BBADAE47}" type="slidenum">
              <a:rPr lang="el-GR" altLang="en-US" smtClean="0"/>
              <a:pPr/>
              <a:t>139</a:t>
            </a:fld>
            <a:endParaRPr lang="el-GR" altLang="en-US"/>
          </a:p>
        </p:txBody>
      </p:sp>
      <p:sp>
        <p:nvSpPr>
          <p:cNvPr id="120839" name="Text Box 4"/>
          <p:cNvSpPr txBox="1">
            <a:spLocks noChangeArrowheads="1"/>
          </p:cNvSpPr>
          <p:nvPr/>
        </p:nvSpPr>
        <p:spPr bwMode="auto">
          <a:xfrm>
            <a:off x="395288" y="4056063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Αύξηση τις διάρκειας κάθε ταινίας κατά 10 λεπτά για όλες τις ταινίες με διάρκεια &lt; 100</a:t>
            </a: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UPDATE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+ 10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 100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0840" name="Text Box 5"/>
          <p:cNvSpPr txBox="1">
            <a:spLocks noChangeArrowheads="1"/>
          </p:cNvSpPr>
          <p:nvPr/>
        </p:nvSpPr>
        <p:spPr bwMode="auto">
          <a:xfrm>
            <a:off x="2479675" y="2192338"/>
            <a:ext cx="291782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UPDATE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R</a:t>
            </a:r>
          </a:p>
          <a:p>
            <a:pPr eaLnBrk="0" hangingPunct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SET 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Attr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New_Value</a:t>
            </a:r>
            <a:endParaRPr lang="en-US" sz="24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WHERE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P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Ενημέρωση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E9695-169A-4F17-910E-5A0A6E2A261B}" type="slidenum">
              <a:rPr lang="el-GR" altLang="en-US" smtClean="0"/>
              <a:pPr/>
              <a:t>14</a:t>
            </a:fld>
            <a:endParaRPr lang="el-GR" altLang="en-US"/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1019542" y="3159112"/>
            <a:ext cx="777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Plays;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Επιλογή όλων των γνωρισμάτων</a:t>
            </a: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2916238" y="4437063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b="0" i="1">
                <a:latin typeface="Calibri" pitchFamily="34" charset="0"/>
                <a:ea typeface="Calibri" pitchFamily="34" charset="0"/>
                <a:cs typeface="Calibri" pitchFamily="34" charset="0"/>
              </a:rPr>
              <a:t>Η «μικρότερη» </a:t>
            </a:r>
            <a:r>
              <a:rPr lang="en-US" sz="1800" b="0" i="1">
                <a:latin typeface="Calibri" pitchFamily="34" charset="0"/>
                <a:ea typeface="Calibri" pitchFamily="34" charset="0"/>
                <a:cs typeface="Calibri" pitchFamily="34" charset="0"/>
              </a:rPr>
              <a:t>SQL </a:t>
            </a:r>
            <a:r>
              <a:rPr lang="el-GR" sz="1800" b="0" i="1">
                <a:latin typeface="Calibri" pitchFamily="34" charset="0"/>
                <a:ea typeface="Calibri" pitchFamily="34" charset="0"/>
                <a:cs typeface="Calibri" pitchFamily="34" charset="0"/>
              </a:rPr>
              <a:t>ερώτηση (μας δίνει το περιεχόμενο του αντίστοιχου πίνακα)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 *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utoUpdateAnimBg="0"/>
      <p:bldP spid="282628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D0CA0-86B3-4844-8F0C-190C3E5413B5}" type="slidenum">
              <a:rPr lang="el-GR" altLang="en-US" smtClean="0"/>
              <a:pPr/>
              <a:t>140</a:t>
            </a:fld>
            <a:endParaRPr lang="el-GR" altLang="en-US"/>
          </a:p>
        </p:txBody>
      </p:sp>
      <p:sp>
        <p:nvSpPr>
          <p:cNvPr id="121862" name="Text Box 3"/>
          <p:cNvSpPr txBox="1">
            <a:spLocks noChangeArrowheads="1"/>
          </p:cNvSpPr>
          <p:nvPr/>
        </p:nvSpPr>
        <p:spPr bwMode="auto">
          <a:xfrm>
            <a:off x="323850" y="2420938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None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Όπως και για τη διαγραφή:</a:t>
            </a:r>
          </a:p>
          <a:p>
            <a:pPr algn="just" eaLnBrk="0" hangingPunct="0">
              <a:buFont typeface="Wingdings" pitchFamily="2" charset="2"/>
              <a:buNone/>
            </a:pP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UPDATE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μόνο μια σχέση, αλλά στη συνθήκη του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εμφανίζονται και άλλες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Αν υπάρχουν παραπάνω από μια πλειάδες που ικανοποιούν τη συνθήκη, δεν υπάρχει τρόπος να διακρίνουμε τις πλειάδες, δηλαδή να ενημερώσουμε κάποιες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Πρώτα, υπολογίζεται η συνθήκη του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και μετά ενημερώνονται οι πλειάδες που ικανοποιούν τη συνθήκη – δηλαδή, η συνθήκη υπολογίζεται στο τρέχων στιγμιότυπο – όχι στο τροποποιημένο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Ενημέρωση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  <a:noFill/>
        </p:spPr>
        <p:txBody>
          <a:bodyPr/>
          <a:lstStyle/>
          <a:p>
            <a:fld id="{DC562B59-537D-41F3-99FE-04E552FEC37C}" type="slidenum">
              <a:rPr lang="el-GR" altLang="en-US" smtClean="0"/>
              <a:pPr/>
              <a:t>141</a:t>
            </a:fld>
            <a:endParaRPr lang="el-GR" altLang="en-US" dirty="0"/>
          </a:p>
        </p:txBody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1187450" y="2125488"/>
            <a:ext cx="4797358" cy="8571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INSERT INTO R(A</a:t>
            </a:r>
            <a:r>
              <a:rPr lang="en-US" sz="2000" baseline="-25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…, A</a:t>
            </a:r>
            <a:r>
              <a:rPr lang="en-US" sz="2000" baseline="-25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 VALUES (v</a:t>
            </a:r>
            <a:r>
              <a:rPr lang="en-US" sz="2000" baseline="-25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…,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en-US" sz="2000" baseline="-250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INSERT INTO R(A1, …, An) SFW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1258890" y="3759200"/>
            <a:ext cx="302394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DELETE FROM </a:t>
            </a:r>
            <a:r>
              <a:rPr lang="el-GR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WHERE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P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331915" y="5067300"/>
            <a:ext cx="252888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UPDATE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R</a:t>
            </a:r>
          </a:p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SET </a:t>
            </a:r>
            <a:r>
              <a:rPr lang="en-US" sz="2000" b="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Attr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= </a:t>
            </a:r>
            <a:r>
              <a:rPr lang="en-US" sz="2000" b="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New_Value</a:t>
            </a:r>
            <a:endParaRPr lang="en-US" sz="2000" b="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WHERE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P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179388" y="1484313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1. </a:t>
            </a:r>
            <a:r>
              <a:rPr lang="el-GR" sz="2000">
                <a:latin typeface="Calibri" pitchFamily="34" charset="0"/>
              </a:rPr>
              <a:t>Εισαγωγές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79388" y="3213100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Calibri" pitchFamily="34" charset="0"/>
              </a:rPr>
              <a:t>2</a:t>
            </a:r>
            <a:r>
              <a:rPr lang="en-US" sz="2000">
                <a:latin typeface="Calibri" pitchFamily="34" charset="0"/>
              </a:rPr>
              <a:t>. </a:t>
            </a:r>
            <a:r>
              <a:rPr lang="el-GR" sz="2000">
                <a:latin typeface="Calibri" pitchFamily="34" charset="0"/>
              </a:rPr>
              <a:t>Διαγραφές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79388" y="4437063"/>
            <a:ext cx="403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Calibri" pitchFamily="34" charset="0"/>
              </a:rPr>
              <a:t>3</a:t>
            </a:r>
            <a:r>
              <a:rPr lang="en-US" sz="2000">
                <a:latin typeface="Calibri" pitchFamily="34" charset="0"/>
              </a:rPr>
              <a:t>. </a:t>
            </a:r>
            <a:r>
              <a:rPr lang="el-GR" sz="2000">
                <a:latin typeface="Calibri" pitchFamily="34" charset="0"/>
              </a:rPr>
              <a:t>Ενημερώσεις/Τροποποιήσεις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142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Όψεις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B0E1-D23D-41B1-B601-6B49611A0083}" type="slidenum">
              <a:rPr lang="el-GR" altLang="en-US" smtClean="0"/>
              <a:pPr/>
              <a:t>143</a:t>
            </a:fld>
            <a:endParaRPr lang="el-GR" altLang="en-US" dirty="0"/>
          </a:p>
        </p:txBody>
      </p:sp>
      <p:sp>
        <p:nvSpPr>
          <p:cNvPr id="124935" name="Text Box 4"/>
          <p:cNvSpPr txBox="1">
            <a:spLocks noChangeArrowheads="1"/>
          </p:cNvSpPr>
          <p:nvPr/>
        </p:nvSpPr>
        <p:spPr bwMode="auto">
          <a:xfrm>
            <a:off x="323850" y="2420938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ορίσουμε μια όψη χρησιμοποιώντας την εντολή:</a:t>
            </a:r>
          </a:p>
        </p:txBody>
      </p:sp>
      <p:sp>
        <p:nvSpPr>
          <p:cNvPr id="124936" name="Text Box 5"/>
          <p:cNvSpPr txBox="1">
            <a:spLocks noChangeArrowheads="1"/>
          </p:cNvSpPr>
          <p:nvPr/>
        </p:nvSpPr>
        <p:spPr bwMode="auto">
          <a:xfrm>
            <a:off x="468313" y="37163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Επίσης, μπορούν να προσδιοριστούν τα ονόματα των γνωρισμάτων άμεσα</a:t>
            </a:r>
          </a:p>
          <a:p>
            <a:pPr eaLnBrk="0" hangingPunct="0"/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4937" name="Text Box 6"/>
          <p:cNvSpPr txBox="1">
            <a:spLocks noChangeArrowheads="1"/>
          </p:cNvSpPr>
          <p:nvPr/>
        </p:nvSpPr>
        <p:spPr bwMode="auto">
          <a:xfrm>
            <a:off x="827088" y="3068638"/>
            <a:ext cx="7802562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&lt;όνομα--όψης&gt;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&lt;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ερώτηση&gt;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4938" name="Text Box 7"/>
          <p:cNvSpPr txBox="1">
            <a:spLocks noChangeArrowheads="1"/>
          </p:cNvSpPr>
          <p:nvPr/>
        </p:nvSpPr>
        <p:spPr bwMode="auto">
          <a:xfrm>
            <a:off x="684213" y="4724401"/>
            <a:ext cx="74056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&lt;όνομα--όψης&gt;  (&lt;λίστα ονομάτων-γνωρισμάτων&gt;) </a:t>
            </a:r>
          </a:p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ερώτηση&gt;</a:t>
            </a:r>
          </a:p>
        </p:txBody>
      </p:sp>
      <p:sp>
        <p:nvSpPr>
          <p:cNvPr id="124939" name="Line 8"/>
          <p:cNvSpPr>
            <a:spLocks noChangeShapeType="1"/>
          </p:cNvSpPr>
          <p:nvPr/>
        </p:nvSpPr>
        <p:spPr bwMode="auto">
          <a:xfrm flipH="1">
            <a:off x="7596188" y="2420938"/>
            <a:ext cx="503237" cy="503237"/>
          </a:xfrm>
          <a:prstGeom prst="line">
            <a:avLst/>
          </a:prstGeom>
          <a:noFill/>
          <a:ln w="571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940" name="Text Box 9"/>
          <p:cNvSpPr txBox="1">
            <a:spLocks noChangeArrowheads="1"/>
          </p:cNvSpPr>
          <p:nvPr/>
        </p:nvSpPr>
        <p:spPr bwMode="auto">
          <a:xfrm>
            <a:off x="7451725" y="1700213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  <a:ea typeface="Calibri" pitchFamily="34" charset="0"/>
                <a:cs typeface="Calibri" pitchFamily="34" charset="0"/>
              </a:rPr>
              <a:t>Ορισμός Όψης</a:t>
            </a:r>
          </a:p>
        </p:txBody>
      </p:sp>
      <p:sp>
        <p:nvSpPr>
          <p:cNvPr id="124941" name="Rectangle 10"/>
          <p:cNvSpPr>
            <a:spLocks noChangeArrowheads="1"/>
          </p:cNvSpPr>
          <p:nvPr/>
        </p:nvSpPr>
        <p:spPr bwMode="auto">
          <a:xfrm>
            <a:off x="4543425" y="3001963"/>
            <a:ext cx="3556000" cy="6858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Ορισμός Όψεων (εικονικών πινάκων)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6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0A986-1E99-4EEE-B264-A0B8EC96F287}" type="slidenum">
              <a:rPr lang="el-GR" altLang="en-US" smtClean="0"/>
              <a:pPr/>
              <a:t>144</a:t>
            </a:fld>
            <a:endParaRPr lang="el-GR" altLang="en-US"/>
          </a:p>
        </p:txBody>
      </p:sp>
      <p:sp>
        <p:nvSpPr>
          <p:cNvPr id="125959" name="Text Box 4"/>
          <p:cNvSpPr txBox="1">
            <a:spLocks noChangeArrowheads="1"/>
          </p:cNvSpPr>
          <p:nvPr/>
        </p:nvSpPr>
        <p:spPr bwMode="auto">
          <a:xfrm>
            <a:off x="476250" y="2090738"/>
            <a:ext cx="80708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Αποθηκεύετε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ορισμός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Μπορεί να χρησιμοποιηθεί όπου ένας πίνακας, αλλά η όψη (δηλαδή, το περιεχόμενο του πίνακα) </a:t>
            </a:r>
            <a:r>
              <a:rPr lang="el-GR" sz="24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υπολογίζεται εκ νέου 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 φορά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Χρήση: Σε ερωτήματα που υπολογίζονται συχνά ή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κυρίως) για έλεγχο πρόσβασης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Διαφορά από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create table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253A1-2709-4E82-AFB5-96B92FF1065C}" type="slidenum">
              <a:rPr lang="el-GR" altLang="en-US" smtClean="0"/>
              <a:pPr/>
              <a:t>145</a:t>
            </a:fld>
            <a:endParaRPr lang="el-GR" altLang="en-US"/>
          </a:p>
        </p:txBody>
      </p:sp>
      <p:sp>
        <p:nvSpPr>
          <p:cNvPr id="126983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351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BlackAndWhite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Title, 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‘Ασπρόμαυρη’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6984" name="Rectangle 5"/>
          <p:cNvSpPr>
            <a:spLocks noChangeArrowheads="1"/>
          </p:cNvSpPr>
          <p:nvPr/>
        </p:nvSpPr>
        <p:spPr bwMode="auto">
          <a:xfrm>
            <a:off x="1174749" y="4156075"/>
            <a:ext cx="865188" cy="2873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6985" name="Line 6"/>
          <p:cNvSpPr>
            <a:spLocks noChangeShapeType="1"/>
          </p:cNvSpPr>
          <p:nvPr/>
        </p:nvSpPr>
        <p:spPr bwMode="auto">
          <a:xfrm>
            <a:off x="2195513" y="4292600"/>
            <a:ext cx="3240087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6986" name="Text Box 7"/>
          <p:cNvSpPr txBox="1">
            <a:spLocks noChangeArrowheads="1"/>
          </p:cNvSpPr>
          <p:nvPr/>
        </p:nvSpPr>
        <p:spPr bwMode="auto">
          <a:xfrm>
            <a:off x="5508624" y="3822700"/>
            <a:ext cx="2873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 relations/tables</a:t>
            </a:r>
          </a:p>
          <a:p>
            <a:pPr>
              <a:spcBef>
                <a:spcPct val="50000"/>
              </a:spcBef>
            </a:pP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Βασική Σχέση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5AD04D6A-DBFB-44D5-A1E8-6247D229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85" y="116865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8C658-4106-45CD-AA64-74408F9659DB}" type="slidenum">
              <a:rPr lang="el-GR" altLang="en-US" smtClean="0"/>
              <a:pPr/>
              <a:t>146</a:t>
            </a:fld>
            <a:endParaRPr lang="el-GR" altLang="en-US"/>
          </a:p>
        </p:txBody>
      </p:sp>
      <p:sp>
        <p:nvSpPr>
          <p:cNvPr id="128007" name="Text Box 4"/>
          <p:cNvSpPr txBox="1">
            <a:spLocks noChangeArrowheads="1"/>
          </p:cNvSpPr>
          <p:nvPr/>
        </p:nvSpPr>
        <p:spPr bwMode="auto">
          <a:xfrm>
            <a:off x="595313" y="2060575"/>
            <a:ext cx="77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Για ενημερώσεις ισχύουν περιορισμοί -- Τροποποιήσεις μέσω όψεων</a:t>
            </a:r>
            <a:endParaRPr lang="en-US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Ενημερώσιμες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όψεις - 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updatable</a:t>
            </a:r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ένα μόνο πίνακα, πρωτεύον κλειδί της βασικής σχέσης και τιμές για όλα τα </a:t>
            </a:r>
            <a:r>
              <a:rPr lang="en-US" sz="2400" b="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null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 χωρίς 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default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τιμή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(select, project)</a:t>
            </a:r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8008" name="Text Box 5"/>
          <p:cNvSpPr txBox="1">
            <a:spLocks noChangeArrowheads="1"/>
          </p:cNvSpPr>
          <p:nvPr/>
        </p:nvSpPr>
        <p:spPr bwMode="auto">
          <a:xfrm>
            <a:off x="977900" y="50927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Υλοποιημένη (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materialized)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όψη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Ενημερώσιμες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Όψεις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D52CD-5402-45FA-BE8B-62E9D8A99560}" type="slidenum">
              <a:rPr lang="el-GR" altLang="en-US" smtClean="0"/>
              <a:pPr/>
              <a:t>147</a:t>
            </a:fld>
            <a:endParaRPr lang="el-GR" altLang="en-US"/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587903" y="3771969"/>
            <a:ext cx="670741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ActorStatistics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NumbofMovies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Plays,Name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COUNT(*)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GROUP BY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9032" name="TextBox 7"/>
          <p:cNvSpPr txBox="1">
            <a:spLocks noChangeArrowheads="1"/>
          </p:cNvSpPr>
          <p:nvPr/>
        </p:nvSpPr>
        <p:spPr bwMode="auto">
          <a:xfrm>
            <a:off x="5950226" y="4889374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Μη </a:t>
            </a:r>
            <a:r>
              <a:rPr lang="el-GR" sz="18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ενημερώσιμη</a:t>
            </a:r>
            <a:r>
              <a:rPr lang="el-GR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16075" y="208294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6D481-263F-456F-AE7B-0C0FEF0745FD}" type="slidenum">
              <a:rPr lang="el-GR" altLang="en-US" smtClean="0"/>
              <a:pPr/>
              <a:t>148</a:t>
            </a:fld>
            <a:endParaRPr lang="el-GR" altLang="en-US"/>
          </a:p>
        </p:txBody>
      </p:sp>
      <p:sp>
        <p:nvSpPr>
          <p:cNvPr id="130054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ορισμός της όψης παραμένει στην βάση δεδομένων, εκτός αν σβηστεί:</a:t>
            </a: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DROP VIEW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&lt;όνομα-όψης&gt;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Διαγραφή όψης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B0AA4B4-6FC0-4944-9224-91912AD8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149</a:t>
            </a:fld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D6EAEC3-7EAE-48E1-A067-4B240C74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12" y="1658744"/>
            <a:ext cx="8174776" cy="35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85908F-2378-4A77-A97F-BFDDD860A435}" type="slidenum">
              <a:rPr lang="el-GR" altLang="en-US" smtClean="0"/>
              <a:pPr/>
              <a:t>15</a:t>
            </a:fld>
            <a:endParaRPr lang="el-GR" altLang="en-US"/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042988" y="3357563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/60,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Επιστρέφει μια σχέση ίδια με τη σχέση Ταινία μόνο που το γνώρισμα διάρκεια μας δίνει τις ώρες  (έχει διαιρεθεί με το 60)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Αριθμητικές πράξεις (+, -, *, /) ανάμεσα σε σταθερές ή γνωρίσματα πλειάδων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autoUpdateAnimBg="0"/>
      <p:bldP spid="283652" grpId="0" autoUpdateAnimBg="0"/>
      <p:bldP spid="283653" grpId="0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B954C5D-FD96-4AEC-90AE-B1AE7732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@dbsocial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18C8DAA-6F39-4F28-8E6B-5AFDFF2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150</a:t>
            </a:fld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B4CB54-8C1D-4911-AE59-82105297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59"/>
            <a:ext cx="9144000" cy="65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771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10F4EA7-FCDB-4092-9302-B7C23395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151</a:t>
            </a:fld>
            <a:endParaRPr lang="en-US" dirty="0"/>
          </a:p>
        </p:txBody>
      </p:sp>
      <p:pic>
        <p:nvPicPr>
          <p:cNvPr id="5" name="Εικόνα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368E8838-9AA5-4446-969E-F4AEECB9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692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152</a:t>
            </a:fld>
            <a:endParaRPr lang="el-GR" altLang="en-US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618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81222-039D-4834-BF96-AA72868B1811}" type="slidenum">
              <a:rPr lang="el-GR" altLang="en-US" smtClean="0"/>
              <a:pPr/>
              <a:t>16</a:t>
            </a:fld>
            <a:endParaRPr lang="el-GR" alt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609600" y="32004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Λογικοί τελεστές: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endParaRPr lang="el-G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Τελεστές σύγκρισης: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&lt;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&gt;=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&lt;&gt;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not between</a:t>
            </a:r>
            <a:endParaRPr lang="el-G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ανάμεσα σε αριθμητικές εκφράσεις, συμβολοσειρές (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strings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), και ειδικούς τύπους.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484438" y="2276475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του 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28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utoUpdateAnimBg="0"/>
      <p:bldP spid="2857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7F806-4536-476D-AD8F-CBCBDDBBD5F7}" type="slidenum">
              <a:rPr lang="el-GR" altLang="en-US" smtClean="0"/>
              <a:pPr/>
              <a:t>17</a:t>
            </a:fld>
            <a:endParaRPr lang="el-GR" altLang="en-US"/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61950" y="3225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Τον τίτλο όλων των ταινιών που γυρίστηκαν μετά το 1995 και είναι ασπρόμαυρες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1547813" y="4284663"/>
            <a:ext cx="6072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Type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'Ασπρόμαυρη‘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utoUpdateAnimBg="0"/>
      <p:bldP spid="28467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B4EA2-ADE2-4B4C-8437-E6829C683B08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Χ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ρήση του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between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838200" y="2807905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Year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1990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914400" y="472440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&gt;=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1990 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457200" y="4191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αντί του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63391" y="1343152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utoUpdateAnimBg="0"/>
      <p:bldP spid="286724" grpId="0" autoUpdateAnimBg="0"/>
      <p:bldP spid="286725" grpId="0" autoUpdateAnimBg="0"/>
      <p:bldP spid="28672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25BB8-1945-4E10-9D23-4E4FCFBEB861}" type="slidenum">
              <a:rPr lang="el-GR" altLang="en-US" smtClean="0"/>
              <a:pPr/>
              <a:t>19</a:t>
            </a:fld>
            <a:endParaRPr lang="el-GR" altLang="en-US"/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Όταν το ίδιο γνώρισμα εμφανίζεται στο σχήμα περισσότερων από μια σχέσεων, τότε διάκριση βάση του συμβολισμού: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&lt;όνομα-σχέσης&gt;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&lt;όνομα-γνωρίσματος&gt;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EBB09-1F2F-4935-B7A4-F45E03F75513}" type="slidenum">
              <a:rPr lang="el-GR" altLang="en-US" smtClean="0"/>
              <a:pPr/>
              <a:t>2</a:t>
            </a:fld>
            <a:endParaRPr lang="el-GR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900113" y="1628775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just" eaLnBrk="0" hangingPunct="0">
              <a:spcBef>
                <a:spcPct val="50000"/>
              </a:spcBef>
            </a:pPr>
            <a:endParaRPr lang="el-GR" sz="2000" i="1">
              <a:latin typeface="Times New Roman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57200" y="2025650"/>
            <a:ext cx="8439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Δύο γλώσσες ερωτήσεων που αποτελούν το θεωρητικό υπόβαθρο</a:t>
            </a:r>
          </a:p>
          <a:p>
            <a:pPr marL="457200" indent="-457200" algn="just" eaLnBrk="0" hangingPunct="0"/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/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Σχεσιακή άλγεβρα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άλγεβρα συνόλων που αφορά πράξεις πάνω σε σχέσεις</a:t>
            </a:r>
          </a:p>
          <a:p>
            <a:pPr marL="457200" indent="-457200" algn="just" eaLnBrk="0" hangingPunct="0"/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Σχεσιακό λογισμό (πλειάδων)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δηλωτικό τρόπο έκφρασης ερωτήσεων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εκτό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ς ύλης για Ακαδημαϊκό  Έτος 2022-2023)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 είδαμε μέχρι τώρα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B6107-1E56-41C6-A3F5-2BCF2EA537CC}" type="slidenum">
              <a:rPr lang="el-GR" altLang="en-US" smtClean="0"/>
              <a:pPr/>
              <a:t>20</a:t>
            </a:fld>
            <a:endParaRPr lang="el-GR" altLang="en-US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469900" y="2636838"/>
            <a:ext cx="8205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φυσικής συνένωσης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ους  ηθοποιούς (το όνομα τους) που γεννήθηκαν πριν το 1950 και έπαιξαν σε ταινίες μετά το 2010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641632" y="3735486"/>
            <a:ext cx="5311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Actor.Year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-of-Birth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 1950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&gt; 2010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4970463" y="5491163"/>
            <a:ext cx="338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Προσοχή στις συνθήκες συνένωσης 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 flipV="1">
            <a:off x="4787900" y="5229225"/>
            <a:ext cx="215900" cy="433388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2539" name="Freeform 13"/>
          <p:cNvSpPr>
            <a:spLocks/>
          </p:cNvSpPr>
          <p:nvPr/>
        </p:nvSpPr>
        <p:spPr bwMode="auto">
          <a:xfrm>
            <a:off x="1206500" y="4945063"/>
            <a:ext cx="4378325" cy="579437"/>
          </a:xfrm>
          <a:custGeom>
            <a:avLst/>
            <a:gdLst>
              <a:gd name="T0" fmla="*/ 238125 w 4070350"/>
              <a:gd name="T1" fmla="*/ 103187 h 582612"/>
              <a:gd name="T2" fmla="*/ 1581150 w 4070350"/>
              <a:gd name="T3" fmla="*/ 7937 h 582612"/>
              <a:gd name="T4" fmla="*/ 2990850 w 4070350"/>
              <a:gd name="T5" fmla="*/ 55562 h 582612"/>
              <a:gd name="T6" fmla="*/ 3676650 w 4070350"/>
              <a:gd name="T7" fmla="*/ 46037 h 582612"/>
              <a:gd name="T8" fmla="*/ 3914774 w 4070350"/>
              <a:gd name="T9" fmla="*/ 65087 h 582612"/>
              <a:gd name="T10" fmla="*/ 4038600 w 4070350"/>
              <a:gd name="T11" fmla="*/ 284162 h 582612"/>
              <a:gd name="T12" fmla="*/ 3724274 w 4070350"/>
              <a:gd name="T13" fmla="*/ 493712 h 582612"/>
              <a:gd name="T14" fmla="*/ 3171824 w 4070350"/>
              <a:gd name="T15" fmla="*/ 512762 h 582612"/>
              <a:gd name="T16" fmla="*/ 2428874 w 4070350"/>
              <a:gd name="T17" fmla="*/ 484187 h 582612"/>
              <a:gd name="T18" fmla="*/ 1524000 w 4070350"/>
              <a:gd name="T19" fmla="*/ 512762 h 582612"/>
              <a:gd name="T20" fmla="*/ 1000125 w 4070350"/>
              <a:gd name="T21" fmla="*/ 579437 h 582612"/>
              <a:gd name="T22" fmla="*/ 323850 w 4070350"/>
              <a:gd name="T23" fmla="*/ 531812 h 582612"/>
              <a:gd name="T24" fmla="*/ 142875 w 4070350"/>
              <a:gd name="T25" fmla="*/ 417512 h 582612"/>
              <a:gd name="T26" fmla="*/ 152400 w 4070350"/>
              <a:gd name="T27" fmla="*/ 217487 h 582612"/>
              <a:gd name="T28" fmla="*/ 238125 w 4070350"/>
              <a:gd name="T29" fmla="*/ 103187 h 5826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70350"/>
              <a:gd name="T46" fmla="*/ 0 h 582612"/>
              <a:gd name="T47" fmla="*/ 4070350 w 4070350"/>
              <a:gd name="T48" fmla="*/ 582612 h 5826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70350" h="582612">
                <a:moveTo>
                  <a:pt x="238125" y="103187"/>
                </a:moveTo>
                <a:cubicBezTo>
                  <a:pt x="476250" y="68262"/>
                  <a:pt x="1122363" y="15874"/>
                  <a:pt x="1581150" y="7937"/>
                </a:cubicBezTo>
                <a:cubicBezTo>
                  <a:pt x="2039937" y="0"/>
                  <a:pt x="2641600" y="49212"/>
                  <a:pt x="2990850" y="55562"/>
                </a:cubicBezTo>
                <a:lnTo>
                  <a:pt x="3676650" y="46037"/>
                </a:lnTo>
                <a:cubicBezTo>
                  <a:pt x="3830637" y="47624"/>
                  <a:pt x="3854450" y="25399"/>
                  <a:pt x="3914775" y="65087"/>
                </a:cubicBezTo>
                <a:cubicBezTo>
                  <a:pt x="3975100" y="104775"/>
                  <a:pt x="4070350" y="212725"/>
                  <a:pt x="4038600" y="284162"/>
                </a:cubicBezTo>
                <a:cubicBezTo>
                  <a:pt x="4006850" y="355599"/>
                  <a:pt x="3868737" y="455612"/>
                  <a:pt x="3724275" y="493712"/>
                </a:cubicBezTo>
                <a:cubicBezTo>
                  <a:pt x="3579813" y="531812"/>
                  <a:pt x="3387725" y="514349"/>
                  <a:pt x="3171825" y="512762"/>
                </a:cubicBezTo>
                <a:cubicBezTo>
                  <a:pt x="2955925" y="511175"/>
                  <a:pt x="2703512" y="484187"/>
                  <a:pt x="2428875" y="484187"/>
                </a:cubicBezTo>
                <a:cubicBezTo>
                  <a:pt x="2154238" y="484187"/>
                  <a:pt x="1762125" y="496887"/>
                  <a:pt x="1524000" y="512762"/>
                </a:cubicBezTo>
                <a:cubicBezTo>
                  <a:pt x="1285875" y="528637"/>
                  <a:pt x="1200150" y="576262"/>
                  <a:pt x="1000125" y="579437"/>
                </a:cubicBezTo>
                <a:cubicBezTo>
                  <a:pt x="800100" y="582612"/>
                  <a:pt x="466725" y="558799"/>
                  <a:pt x="323850" y="531812"/>
                </a:cubicBezTo>
                <a:cubicBezTo>
                  <a:pt x="180975" y="504825"/>
                  <a:pt x="171450" y="469899"/>
                  <a:pt x="142875" y="417512"/>
                </a:cubicBezTo>
                <a:cubicBezTo>
                  <a:pt x="114300" y="365125"/>
                  <a:pt x="136525" y="265112"/>
                  <a:pt x="152400" y="217487"/>
                </a:cubicBezTo>
                <a:cubicBezTo>
                  <a:pt x="168275" y="169862"/>
                  <a:pt x="0" y="138112"/>
                  <a:pt x="238125" y="103187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  <p:bldP spid="4649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7F13A-E5E8-4D30-8C92-4FAB8B75C6EA}" type="slidenum">
              <a:rPr lang="el-GR" altLang="en-US" smtClean="0"/>
              <a:pPr/>
              <a:t>21</a:t>
            </a:fld>
            <a:endParaRPr lang="el-GR" altLang="en-US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755650" y="2789238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φυσικής συνένωσης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Τους  ηθοποιούς που παίζουν σε ασπρόμαυρες ταινίες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900113" y="3868738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Type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</a:p>
          <a:p>
            <a:pPr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4716463" y="5526088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συνένωσης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6156325" y="5165725"/>
            <a:ext cx="215900" cy="433388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038225" y="4768850"/>
            <a:ext cx="7135813" cy="511175"/>
          </a:xfrm>
          <a:custGeom>
            <a:avLst/>
            <a:gdLst>
              <a:gd name="T0" fmla="*/ 742950 w 7135813"/>
              <a:gd name="T1" fmla="*/ 60325 h 511175"/>
              <a:gd name="T2" fmla="*/ 2581275 w 7135813"/>
              <a:gd name="T3" fmla="*/ 79375 h 511175"/>
              <a:gd name="T4" fmla="*/ 4991101 w 7135813"/>
              <a:gd name="T5" fmla="*/ 31750 h 511175"/>
              <a:gd name="T6" fmla="*/ 5781673 w 7135813"/>
              <a:gd name="T7" fmla="*/ 22225 h 511175"/>
              <a:gd name="T8" fmla="*/ 6667501 w 7135813"/>
              <a:gd name="T9" fmla="*/ 41275 h 511175"/>
              <a:gd name="T10" fmla="*/ 7010401 w 7135813"/>
              <a:gd name="T11" fmla="*/ 203200 h 511175"/>
              <a:gd name="T12" fmla="*/ 7115173 w 7135813"/>
              <a:gd name="T13" fmla="*/ 403225 h 511175"/>
              <a:gd name="T14" fmla="*/ 6886573 w 7135813"/>
              <a:gd name="T15" fmla="*/ 479425 h 511175"/>
              <a:gd name="T16" fmla="*/ 6438901 w 7135813"/>
              <a:gd name="T17" fmla="*/ 498475 h 511175"/>
              <a:gd name="T18" fmla="*/ 5400673 w 7135813"/>
              <a:gd name="T19" fmla="*/ 403225 h 511175"/>
              <a:gd name="T20" fmla="*/ 781050 w 7135813"/>
              <a:gd name="T21" fmla="*/ 441325 h 511175"/>
              <a:gd name="T22" fmla="*/ 742950 w 7135813"/>
              <a:gd name="T23" fmla="*/ 60325 h 511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35813"/>
              <a:gd name="T37" fmla="*/ 0 h 511175"/>
              <a:gd name="T38" fmla="*/ 7135813 w 7135813"/>
              <a:gd name="T39" fmla="*/ 511175 h 5111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35813" h="511175">
                <a:moveTo>
                  <a:pt x="742950" y="60325"/>
                </a:moveTo>
                <a:cubicBezTo>
                  <a:pt x="1042987" y="0"/>
                  <a:pt x="1873250" y="84138"/>
                  <a:pt x="2581275" y="79375"/>
                </a:cubicBezTo>
                <a:cubicBezTo>
                  <a:pt x="3289300" y="74613"/>
                  <a:pt x="4991100" y="31750"/>
                  <a:pt x="4991100" y="31750"/>
                </a:cubicBezTo>
                <a:lnTo>
                  <a:pt x="5781675" y="22225"/>
                </a:lnTo>
                <a:cubicBezTo>
                  <a:pt x="6061075" y="23812"/>
                  <a:pt x="6462713" y="11113"/>
                  <a:pt x="6667500" y="41275"/>
                </a:cubicBezTo>
                <a:cubicBezTo>
                  <a:pt x="6872287" y="71437"/>
                  <a:pt x="6935788" y="142875"/>
                  <a:pt x="7010400" y="203200"/>
                </a:cubicBezTo>
                <a:cubicBezTo>
                  <a:pt x="7085013" y="263525"/>
                  <a:pt x="7135813" y="357188"/>
                  <a:pt x="7115175" y="403225"/>
                </a:cubicBezTo>
                <a:cubicBezTo>
                  <a:pt x="7094538" y="449263"/>
                  <a:pt x="6999288" y="463550"/>
                  <a:pt x="6886575" y="479425"/>
                </a:cubicBezTo>
                <a:cubicBezTo>
                  <a:pt x="6773863" y="495300"/>
                  <a:pt x="6686550" y="511175"/>
                  <a:pt x="6438900" y="498475"/>
                </a:cubicBezTo>
                <a:cubicBezTo>
                  <a:pt x="6191250" y="485775"/>
                  <a:pt x="5400675" y="403225"/>
                  <a:pt x="5400675" y="403225"/>
                </a:cubicBezTo>
                <a:cubicBezTo>
                  <a:pt x="4457700" y="393700"/>
                  <a:pt x="1562100" y="495300"/>
                  <a:pt x="781050" y="441325"/>
                </a:cubicBezTo>
                <a:cubicBezTo>
                  <a:pt x="0" y="387350"/>
                  <a:pt x="442913" y="120650"/>
                  <a:pt x="742950" y="60325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  <p:bldP spid="4649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7F13A-E5E8-4D30-8C92-4FAB8B75C6EA}" type="slidenum">
              <a:rPr lang="el-GR" altLang="en-US" smtClean="0"/>
              <a:pPr/>
              <a:t>22</a:t>
            </a:fld>
            <a:endParaRPr lang="el-GR" altLang="en-US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755650" y="2789238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φυσικής συνένωσης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Τους  ηθοποιούς που παίζουν σε ασπρόμαυρες ταινίες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900113" y="3868738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[INNER] JOIN </a:t>
            </a:r>
            <a:r>
              <a:rPr lang="el-G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Plays.Year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Type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621964" y="484583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συνένωσης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6239544" y="4812074"/>
            <a:ext cx="382419" cy="209105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017252" y="4484689"/>
            <a:ext cx="6065337" cy="368300"/>
          </a:xfrm>
          <a:custGeom>
            <a:avLst/>
            <a:gdLst>
              <a:gd name="T0" fmla="*/ 742950 w 7135813"/>
              <a:gd name="T1" fmla="*/ 60325 h 511175"/>
              <a:gd name="T2" fmla="*/ 2581275 w 7135813"/>
              <a:gd name="T3" fmla="*/ 79375 h 511175"/>
              <a:gd name="T4" fmla="*/ 4991101 w 7135813"/>
              <a:gd name="T5" fmla="*/ 31750 h 511175"/>
              <a:gd name="T6" fmla="*/ 5781673 w 7135813"/>
              <a:gd name="T7" fmla="*/ 22225 h 511175"/>
              <a:gd name="T8" fmla="*/ 6667501 w 7135813"/>
              <a:gd name="T9" fmla="*/ 41275 h 511175"/>
              <a:gd name="T10" fmla="*/ 7010401 w 7135813"/>
              <a:gd name="T11" fmla="*/ 203200 h 511175"/>
              <a:gd name="T12" fmla="*/ 7115173 w 7135813"/>
              <a:gd name="T13" fmla="*/ 403225 h 511175"/>
              <a:gd name="T14" fmla="*/ 6886573 w 7135813"/>
              <a:gd name="T15" fmla="*/ 479425 h 511175"/>
              <a:gd name="T16" fmla="*/ 6438901 w 7135813"/>
              <a:gd name="T17" fmla="*/ 498475 h 511175"/>
              <a:gd name="T18" fmla="*/ 5400673 w 7135813"/>
              <a:gd name="T19" fmla="*/ 403225 h 511175"/>
              <a:gd name="T20" fmla="*/ 781050 w 7135813"/>
              <a:gd name="T21" fmla="*/ 441325 h 511175"/>
              <a:gd name="T22" fmla="*/ 742950 w 7135813"/>
              <a:gd name="T23" fmla="*/ 60325 h 511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35813"/>
              <a:gd name="T37" fmla="*/ 0 h 511175"/>
              <a:gd name="T38" fmla="*/ 7135813 w 7135813"/>
              <a:gd name="T39" fmla="*/ 511175 h 5111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35813" h="511175">
                <a:moveTo>
                  <a:pt x="742950" y="60325"/>
                </a:moveTo>
                <a:cubicBezTo>
                  <a:pt x="1042987" y="0"/>
                  <a:pt x="1873250" y="84138"/>
                  <a:pt x="2581275" y="79375"/>
                </a:cubicBezTo>
                <a:cubicBezTo>
                  <a:pt x="3289300" y="74613"/>
                  <a:pt x="4991100" y="31750"/>
                  <a:pt x="4991100" y="31750"/>
                </a:cubicBezTo>
                <a:lnTo>
                  <a:pt x="5781675" y="22225"/>
                </a:lnTo>
                <a:cubicBezTo>
                  <a:pt x="6061075" y="23812"/>
                  <a:pt x="6462713" y="11113"/>
                  <a:pt x="6667500" y="41275"/>
                </a:cubicBezTo>
                <a:cubicBezTo>
                  <a:pt x="6872287" y="71437"/>
                  <a:pt x="6935788" y="142875"/>
                  <a:pt x="7010400" y="203200"/>
                </a:cubicBezTo>
                <a:cubicBezTo>
                  <a:pt x="7085013" y="263525"/>
                  <a:pt x="7135813" y="357188"/>
                  <a:pt x="7115175" y="403225"/>
                </a:cubicBezTo>
                <a:cubicBezTo>
                  <a:pt x="7094538" y="449263"/>
                  <a:pt x="6999288" y="463550"/>
                  <a:pt x="6886575" y="479425"/>
                </a:cubicBezTo>
                <a:cubicBezTo>
                  <a:pt x="6773863" y="495300"/>
                  <a:pt x="6686550" y="511175"/>
                  <a:pt x="6438900" y="498475"/>
                </a:cubicBezTo>
                <a:cubicBezTo>
                  <a:pt x="6191250" y="485775"/>
                  <a:pt x="5400675" y="403225"/>
                  <a:pt x="5400675" y="403225"/>
                </a:cubicBezTo>
                <a:cubicBezTo>
                  <a:pt x="4457700" y="393700"/>
                  <a:pt x="1562100" y="495300"/>
                  <a:pt x="781050" y="441325"/>
                </a:cubicBezTo>
                <a:cubicBezTo>
                  <a:pt x="0" y="387350"/>
                  <a:pt x="442913" y="120650"/>
                  <a:pt x="742950" y="60325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9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  <p:bldP spid="46490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85494-D49B-4DE7-85C1-A33E63485B5A}" type="slidenum">
              <a:rPr lang="el-GR" altLang="en-US" smtClean="0"/>
              <a:pPr/>
              <a:t>23</a:t>
            </a:fld>
            <a:endParaRPr lang="el-GR" altLang="en-US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1879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1371600" y="3022600"/>
            <a:ext cx="5181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</a:p>
          <a:p>
            <a:pPr eaLnBrk="0" hangingPunct="0"/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n-US" sz="2000" b="0" baseline="-25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749300" y="165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βασική δομή μιας ερώτησης σε SQL έχει την εξής μορφή: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469900" y="5245100"/>
            <a:ext cx="80645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Ισοδύναμο του: π 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8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8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8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8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46500" y="3492500"/>
            <a:ext cx="3149600" cy="431800"/>
            <a:chOff x="2592" y="2592"/>
            <a:chExt cx="2112" cy="24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76" y="2592"/>
              <a:ext cx="1728" cy="240"/>
              <a:chOff x="3120" y="2736"/>
              <a:chExt cx="1728" cy="240"/>
            </a:xfrm>
          </p:grpSpPr>
          <p:sp>
            <p:nvSpPr>
              <p:cNvPr id="9239" name="Rectangle 10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1296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0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736"/>
                <a:ext cx="17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σχέσεων</a:t>
                </a:r>
              </a:p>
            </p:txBody>
          </p:sp>
        </p:grpSp>
        <p:sp>
          <p:nvSpPr>
            <p:cNvPr id="9238" name="Line 12"/>
            <p:cNvSpPr>
              <a:spLocks noChangeShapeType="1"/>
            </p:cNvSpPr>
            <p:nvPr/>
          </p:nvSpPr>
          <p:spPr bwMode="auto">
            <a:xfrm flipH="1">
              <a:off x="2592" y="268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489200"/>
            <a:ext cx="2806700" cy="762000"/>
            <a:chOff x="2208" y="2112"/>
            <a:chExt cx="1768" cy="48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208" y="2112"/>
              <a:ext cx="1768" cy="257"/>
              <a:chOff x="2400" y="2239"/>
              <a:chExt cx="1768" cy="257"/>
            </a:xfrm>
          </p:grpSpPr>
          <p:sp>
            <p:nvSpPr>
              <p:cNvPr id="9235" name="Text Box 15"/>
              <p:cNvSpPr txBox="1">
                <a:spLocks noChangeArrowheads="1"/>
              </p:cNvSpPr>
              <p:nvPr/>
            </p:nvSpPr>
            <p:spPr bwMode="auto">
              <a:xfrm>
                <a:off x="2400" y="2239"/>
                <a:ext cx="1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γνωρισμάτων</a:t>
                </a:r>
              </a:p>
            </p:txBody>
          </p:sp>
          <p:sp>
            <p:nvSpPr>
              <p:cNvPr id="9236" name="Rectangle 16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15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4" name="Line 17"/>
            <p:cNvSpPr>
              <a:spLocks noChangeShapeType="1"/>
            </p:cNvSpPr>
            <p:nvPr/>
          </p:nvSpPr>
          <p:spPr bwMode="auto">
            <a:xfrm flipH="1">
              <a:off x="2352" y="240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57500" y="4318000"/>
            <a:ext cx="3441700" cy="431800"/>
            <a:chOff x="1968" y="2928"/>
            <a:chExt cx="2112" cy="288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784" y="2928"/>
              <a:ext cx="1296" cy="288"/>
              <a:chOff x="3984" y="3168"/>
              <a:chExt cx="1296" cy="288"/>
            </a:xfrm>
          </p:grpSpPr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4032" y="3168"/>
                <a:ext cx="1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/>
                  <a:t>συνθήκη</a:t>
                </a:r>
              </a:p>
            </p:txBody>
          </p:sp>
          <p:sp>
            <p:nvSpPr>
              <p:cNvPr id="9232" name="Rectangle 21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72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0" name="Line 22"/>
            <p:cNvSpPr>
              <a:spLocks noChangeShapeType="1"/>
            </p:cNvSpPr>
            <p:nvPr/>
          </p:nvSpPr>
          <p:spPr bwMode="auto">
            <a:xfrm flipH="1">
              <a:off x="1968" y="30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επανάληψη)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2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utoUpdateAnimBg="0"/>
      <p:bldP spid="273414" grpId="0" autoUpdateAnimBg="0"/>
      <p:bldP spid="27341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024E2-BEE3-406A-8DDB-3CAAE6783AAC}" type="slidenum">
              <a:rPr lang="el-GR" altLang="en-US" smtClean="0"/>
              <a:pPr/>
              <a:t>24</a:t>
            </a:fld>
            <a:endParaRPr lang="el-GR" altLang="en-US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685800" y="1498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33400" y="1785718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685800" y="2244725"/>
            <a:ext cx="792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Διαγραφή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διπλότιμων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SELECT *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(όλα τα γνωρίσματα)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533400" y="3403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749300" y="38735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Λογικοί τελεστές: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Τελεστές σύγκρισης: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ανάμεσα σε αριθμητικές εκφράσεις,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συμβολοσειρές (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strings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), και ειδικούς τύπους.</a:t>
            </a:r>
          </a:p>
        </p:txBody>
      </p:sp>
      <p:sp>
        <p:nvSpPr>
          <p:cNvPr id="12" name="Title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400" y="5422900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Τα αποτελέσματα μιας ερώτησης </a:t>
            </a:r>
            <a:r>
              <a:rPr lang="el-GR" sz="2400" u="sng" dirty="0">
                <a:solidFill>
                  <a:schemeClr val="accent3">
                    <a:lumMod val="75000"/>
                  </a:schemeClr>
                </a:solidFill>
              </a:rPr>
              <a:t>ΔΕΝ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 αποθηκεύονται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1D882-1714-4B1A-A0C2-205D33187117}" type="slidenum">
              <a:rPr lang="el-GR" altLang="en-US" smtClean="0"/>
              <a:pPr/>
              <a:t>25</a:t>
            </a:fld>
            <a:endParaRPr lang="el-GR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576388" y="1790217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781050" y="2946400"/>
            <a:ext cx="75501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Όλα τα συστατικά που αρέσουν σε φοιτητές</a:t>
            </a: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που αρέσουν στον φοιτητή Δημήτρη</a:t>
            </a: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της πίτσας Σπέσιαλ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Τις πίτσες που έχουν συστατικά που αρέσουν στον φοιτητή Δημήτρη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Παραδείγματα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FD22F-FE3F-49C3-BE77-F37BE68A80C8}" type="slidenum">
              <a:rPr lang="el-GR" altLang="en-US" smtClean="0"/>
              <a:pPr/>
              <a:t>26</a:t>
            </a:fld>
            <a:endParaRPr lang="el-GR" alt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931235" y="1109184"/>
            <a:ext cx="221871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FF0000"/>
                </a:solidFill>
              </a:rPr>
              <a:t>PIZZA</a:t>
            </a:r>
            <a:endParaRPr lang="el-GR" sz="11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000" b="1" dirty="0"/>
              <a:t>Ν</a:t>
            </a:r>
            <a:r>
              <a:rPr lang="en-US" sz="1000" b="1" dirty="0" err="1"/>
              <a:t>ame</a:t>
            </a:r>
            <a:r>
              <a:rPr lang="el-GR" sz="1000" b="1" dirty="0"/>
              <a:t>		</a:t>
            </a:r>
            <a:r>
              <a:rPr lang="en-US" sz="1000" b="1" dirty="0"/>
              <a:t>Ingredient</a:t>
            </a:r>
            <a:endParaRPr lang="el-GR" sz="1000" b="1" dirty="0"/>
          </a:p>
          <a:p>
            <a:pPr>
              <a:spcBef>
                <a:spcPct val="50000"/>
              </a:spcBef>
            </a:pPr>
            <a:r>
              <a:rPr lang="en-US" sz="1000" dirty="0"/>
              <a:t>Vegetarian	</a:t>
            </a:r>
            <a:r>
              <a:rPr lang="el-GR" sz="1000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Vegetarian</a:t>
            </a:r>
            <a:r>
              <a:rPr lang="el-GR" sz="1000" dirty="0"/>
              <a:t>	ελιά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Χαβάη		ανανάς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Χαβάη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Σπέσιαλ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Σπέσιαλ		μπέικον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Σπέσιαλ		μανιτάρι	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Ελληνική	ελιά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4114799" y="1224600"/>
            <a:ext cx="2146291" cy="21082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FF0000"/>
                </a:solidFill>
              </a:rPr>
              <a:t>LIKES</a:t>
            </a:r>
            <a:endParaRPr lang="el-GR" sz="11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b="1" dirty="0"/>
              <a:t>Student</a:t>
            </a:r>
            <a:r>
              <a:rPr lang="el-GR" sz="1000" b="1" dirty="0"/>
              <a:t>	</a:t>
            </a:r>
            <a:r>
              <a:rPr lang="en-US" sz="1000" b="1" dirty="0"/>
              <a:t>               Ingredient</a:t>
            </a:r>
            <a:endParaRPr lang="el-GR" sz="1000" b="1" dirty="0"/>
          </a:p>
          <a:p>
            <a:pPr>
              <a:spcBef>
                <a:spcPct val="50000"/>
              </a:spcBef>
            </a:pPr>
            <a:r>
              <a:rPr lang="el-GR" sz="1000" dirty="0"/>
              <a:t>Δημήτρης</a:t>
            </a:r>
            <a:r>
              <a:rPr lang="en-US" sz="1000" dirty="0"/>
              <a:t>	</a:t>
            </a:r>
            <a:r>
              <a:rPr lang="el-GR" sz="1000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Κώστας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Μαρία		ελιά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Κατερίνα	μανιτάρι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Μαρία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Δημήτρης	μπέικον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Μαρία		ανανάς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16</a:t>
            </a:r>
            <a:r>
              <a:rPr lang="el-GR" altLang="en-US" sz="1100" dirty="0"/>
              <a:t>-20</a:t>
            </a:r>
            <a:r>
              <a:rPr lang="en-US" altLang="en-US" sz="1100" dirty="0"/>
              <a:t>17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773" name="Ink 32772">
                <a:extLst>
                  <a:ext uri="{FF2B5EF4-FFF2-40B4-BE49-F238E27FC236}">
                    <a16:creationId xmlns:a16="http://schemas.microsoft.com/office/drawing/2014/main" id="{7ED7CCE0-27B0-44DE-92EB-ABB93ABDAACE}"/>
                  </a:ext>
                </a:extLst>
              </p14:cNvPr>
              <p14:cNvContentPartPr/>
              <p14:nvPr/>
            </p14:nvContentPartPr>
            <p14:xfrm>
              <a:off x="2325412" y="748477"/>
              <a:ext cx="360" cy="360"/>
            </p14:xfrm>
          </p:contentPart>
        </mc:Choice>
        <mc:Fallback xmlns="">
          <p:pic>
            <p:nvPicPr>
              <p:cNvPr id="32773" name="Ink 3277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7ED7CCE0-27B0-44DE-92EB-ABB93ABDAA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412" y="739477"/>
                <a:ext cx="1836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95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FD8A8-C5B2-415D-BACB-13CDA812532C}" type="slidenum">
              <a:rPr lang="el-GR" altLang="en-US" smtClean="0"/>
              <a:pPr/>
              <a:t>27</a:t>
            </a:fld>
            <a:endParaRPr lang="el-GR" altLang="en-US"/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92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 sz="24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Περισσότερα για τη γλώσσα ερωτήσεων</a:t>
            </a:r>
          </a:p>
          <a:p>
            <a:pPr eaLnBrk="0" hangingPunct="0">
              <a:buClr>
                <a:srgbClr val="FF0000"/>
              </a:buClr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Πράξεις με Συμβολοσειρές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Διάταξη Πλειάδων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Αλλαγή Ονόματος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Μεταβλητές Πλειάδων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Η τιμή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E53792-4C55-46E2-9D56-7272ADD9BF28}" type="slidenum">
              <a:rPr lang="el-GR" altLang="en-US" smtClean="0"/>
              <a:pPr/>
              <a:t>28</a:t>
            </a:fld>
            <a:endParaRPr lang="el-GR" altLang="en-US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508000" y="1870075"/>
            <a:ext cx="7620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πιο συνηθισμένη πράξη είναι ταίριασμα προτύπων: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ταιριάζει οποιαδήποτε συμβολοσειρά</a:t>
            </a:r>
          </a:p>
          <a:p>
            <a:pPr eaLnBrk="0" hangingPunct="0"/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_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ταιριάζει οποιοδήποτε χαρακτήρα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596900" y="3946525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Γίνεται διάκριση ανάμεσα σε κεφαλαία και μικρά</a:t>
            </a: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647700" y="466407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Σύγκριση χρησιμοποιώντας το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LIKE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Πράξεις με συμβολοσειρές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56001-6ADE-4D50-A6B7-BA0DCBF24EB9}" type="slidenum">
              <a:rPr lang="el-GR" altLang="en-US" smtClean="0"/>
              <a:pPr/>
              <a:t>29</a:t>
            </a:fld>
            <a:endParaRPr lang="el-GR" altLang="en-US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292100" y="277236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</a:t>
            </a:r>
          </a:p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	Οι τίτλοι όλων των ταινιών που περιέχουν τη λέξη Θάλασσα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457200" y="3785421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LIKE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Θάλασσα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584200" y="49911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Πολλές ακόμα πράξεις διαθέσιμες.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Πράξεις με συμβολοσειρές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07F12-1ABF-494B-A6AD-A0A39C04726D}" type="slidenum">
              <a:rPr lang="el-GR" altLang="en-US" smtClean="0"/>
              <a:pPr/>
              <a:t>3</a:t>
            </a:fld>
            <a:endParaRPr lang="el-GR" altLang="en-US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483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Ειδικού σκοπού γλώσσα προγραμματισμού για βάσεις δεδομένων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sz="2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tandard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” 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γλώσσα για σχεσιακές βάσεις δεδομένων.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Δηλωτική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(declarative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) (αν και έχει κάποια στοιχεία διαδικαστικού προγραμματισμού)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el-GR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αρχικά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Sequel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Structured English Query language)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στην IBM ως μέρος του </a:t>
            </a:r>
            <a:r>
              <a:rPr lang="el-GR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System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R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τώρα SQL (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Stuctured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Query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Language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§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SQL-89, SQL-92,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SQL-99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9900" y="1730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2BFE8-CFAC-4D75-8585-8D6BA636AF5B}" type="slidenum">
              <a:rPr lang="el-GR" altLang="en-US" smtClean="0"/>
              <a:pPr/>
              <a:t>30</a:t>
            </a:fld>
            <a:endParaRPr lang="el-GR" altLang="en-US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350018" y="3645937"/>
            <a:ext cx="52699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Robert De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Niro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457200" y="1654618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Χρήση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ώστε οι πλειάδες στο αποτέλεσμα να είναι ταξινομημένες με βάση το αντίστοιχο γνώρισμα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Default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αύξουσα διάταξη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Πλειάδων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933C1-F5E9-49DE-9586-192AF7A9F80D}" type="slidenum">
              <a:rPr lang="el-GR" altLang="en-US" smtClean="0"/>
              <a:pPr/>
              <a:t>31</a:t>
            </a:fld>
            <a:endParaRPr lang="el-GR" alt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292100" y="1952626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Default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αύξουσα διάταξη</a:t>
            </a:r>
          </a:p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Αλλά και άμεσος προσδιορισμός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(αύξουσα)  ή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(φθίνουσα). Επίσης, ταξινόμηση με βάση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πολλά</a:t>
            </a:r>
            <a:r>
              <a:rPr lang="el-GR" sz="20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γνωρίσματα.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22288" y="3365500"/>
            <a:ext cx="3632269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*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ASC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Η ταξινόμηση είναι δαπανηρή λειτουργία.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Πλειάδων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33AB6-2CB7-40DB-AECA-B37E4C36E0B6}" type="slidenum">
              <a:rPr lang="el-GR" altLang="en-US" smtClean="0"/>
              <a:pPr/>
              <a:t>32</a:t>
            </a:fld>
            <a:endParaRPr lang="el-GR" altLang="en-US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2133730" y="3731346"/>
            <a:ext cx="53292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Robert De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Niro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</a:p>
          <a:p>
            <a:pPr eaLnBrk="0" hangingPunct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LIMIT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153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Περιορισμό του μεγέθους του αποτελέσματος με χρήση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LIMIT &lt;k&gt;</a:t>
            </a:r>
          </a:p>
          <a:p>
            <a:pPr algn="just" eaLnBrk="0" hangingPunct="0"/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συνδυασμό ή όχι με το </a:t>
            </a:r>
            <a:r>
              <a:rPr lang="en-US" sz="2400" b="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by: </a:t>
            </a:r>
            <a:endParaRPr lang="el-GR" sz="2400" b="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δεν υπάρχει 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το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LIMIT k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μας δίνει κάποιες τυχαίες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k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πλειάδες από το αποτέλεσμα – αν υπάρχει 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μας δίνει τις πρώτες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531034" y="5522912"/>
            <a:ext cx="79691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τις πιο πρόσφατες -- αν δεν υπάρχει το 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δίνει 8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τυχαίες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Περιορισμός μεγέθους αποτελέσματος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BED4C-A5E6-4811-A1AB-85F55D082FD4}" type="slidenum">
              <a:rPr lang="el-GR" altLang="en-US" smtClean="0"/>
              <a:pPr/>
              <a:t>33</a:t>
            </a:fld>
            <a:endParaRPr lang="el-GR" altLang="en-US"/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95300" y="2260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ονόματα των γνωρισμάτων στο αποτέλεσμα είναι αυτά των σχέσεων στην ερώτηση.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58800" y="3340100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Δυνατότητα αλλαγής του ονόματος τόσο μιας σχέσης όσο και ενός  γνωρίσματος: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&lt;παλιό-όνομα&gt;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&lt;νέο-όνομα&gt;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1168400" y="4940300"/>
            <a:ext cx="657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0" dirty="0"/>
              <a:t>Το </a:t>
            </a:r>
            <a:r>
              <a:rPr lang="en-US" sz="2000" b="0" dirty="0"/>
              <a:t>as </a:t>
            </a:r>
            <a:r>
              <a:rPr lang="el-GR" sz="2000" b="0" dirty="0"/>
              <a:t>μπορεί να εμφανίζεται στο  </a:t>
            </a:r>
            <a:r>
              <a:rPr lang="en-US" sz="2000" dirty="0"/>
              <a:t>select</a:t>
            </a:r>
            <a:r>
              <a:rPr lang="el-GR" sz="2000" b="0" dirty="0"/>
              <a:t> ή στο </a:t>
            </a:r>
            <a:r>
              <a:rPr lang="en-US" sz="2000" dirty="0"/>
              <a:t>from</a:t>
            </a:r>
            <a:endParaRPr lang="el-GR" sz="2000" dirty="0"/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1092200" y="4940300"/>
            <a:ext cx="6019800" cy="4095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Αλλαγή Ονόματος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B26FFE-7B50-4670-BD31-2840F64CD982}"/>
                  </a:ext>
                </a:extLst>
              </p14:cNvPr>
              <p14:cNvContentPartPr/>
              <p14:nvPr/>
            </p14:nvContentPartPr>
            <p14:xfrm>
              <a:off x="3783412" y="4133917"/>
              <a:ext cx="720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B26FFE-7B50-4670-BD31-2840F64CD9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5772" y="4116277"/>
                <a:ext cx="42840" cy="4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78A9C-F029-4C75-AD1A-710ED5D62407}" type="slidenum">
              <a:rPr lang="el-GR" altLang="en-US" smtClean="0"/>
              <a:pPr/>
              <a:t>34</a:t>
            </a:fld>
            <a:endParaRPr lang="el-GR" altLang="en-US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Για παράδειγμα: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Αλλαγή Ονόματος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185325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/60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Hourly-Duration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A4BC70-3E30-49A2-9B4C-B76CA826CC22}" type="slidenum">
              <a:rPr lang="el-GR" altLang="en-US" smtClean="0"/>
              <a:pPr/>
              <a:t>35</a:t>
            </a:fld>
            <a:endParaRPr lang="el-GR" altLang="en-US"/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Χρήσιμο όταν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457200" y="4376738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(γ) δυο σχέσεις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έχουν γνωρίσματα με το ίδιο όνομα</a:t>
            </a:r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406400" y="32131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(α) όταν έχουμε αριθμητικές εκφράσεις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δεν έχουν όνομα </a:t>
            </a: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381000" y="3976688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(β) όταν θέλουμε να αλλάξουμε το όνομα του γνωρίσματος στο αποτέλεσμα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Αλλαγή Ονόματος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B688B-A336-4AA2-89A9-C1BD195FAB03}" type="slidenum">
              <a:rPr lang="el-GR" altLang="en-US" smtClean="0"/>
              <a:pPr/>
              <a:t>36</a:t>
            </a:fld>
            <a:endParaRPr lang="el-GR" altLang="en-US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</a:t>
            </a:r>
            <a:r>
              <a:rPr lang="el-GR" sz="20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μεταβλητή πλειάδας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μπορεί να οριστεί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463550" y="4597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.Τ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Type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Μεταβλητές πλειάδων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63391" y="316792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50F4E-0CA9-46BA-9198-82DFEFF84E4D}" type="slidenum">
              <a:rPr lang="el-GR" altLang="en-US" smtClean="0"/>
              <a:pPr/>
              <a:t>37</a:t>
            </a:fld>
            <a:endParaRPr lang="el-GR" altLang="en-US"/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Οι μεταβλητές πλειάδων είναι ιδιαίτερα χρήσιμες όταν θέλουμε να συγκρίνουμε δυο πλειάδες της ίδιας σχέσης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με συνένωση -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self-join)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                                 </a:t>
            </a: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966529" y="4139413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Τα ονόματα όλων των ταινιών που έχουν διάρκεια μεγαλύτερη τουλάχιστον από μία ταινία που γυρίστηκε το 1995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890588" y="4945063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T.Title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S.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S.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Μεταβλητές πλειάδων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79416" y="2932913"/>
            <a:ext cx="4420196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672A9-D11B-4164-949C-24A53BCDC436}" type="slidenum">
              <a:rPr lang="el-GR" altLang="en-US" smtClean="0"/>
              <a:pPr/>
              <a:t>38</a:t>
            </a:fld>
            <a:endParaRPr lang="el-GR" altLang="en-US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061335" y="2338019"/>
            <a:ext cx="4550141" cy="138499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[DISTINCT]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 Ερώτησης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7C3540-D537-4B1C-BD50-87FB9FF9CA3C}"/>
                  </a:ext>
                </a:extLst>
              </p14:cNvPr>
              <p14:cNvContentPartPr/>
              <p14:nvPr/>
            </p14:nvContentPartPr>
            <p14:xfrm>
              <a:off x="3640132" y="3030517"/>
              <a:ext cx="11520" cy="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C3540-D537-4B1C-BD50-87FB9FF9CA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1492" y="3021517"/>
                <a:ext cx="2916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672A9-D11B-4164-949C-24A53BCDC436}" type="slidenum">
              <a:rPr lang="el-GR" altLang="en-US" smtClean="0"/>
              <a:pPr/>
              <a:t>39</a:t>
            </a:fld>
            <a:endParaRPr lang="el-GR" altLang="en-US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538413" y="2263775"/>
            <a:ext cx="4550141" cy="224676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[DISTINCT]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  <a:p>
            <a:pPr eaLnBrk="0" hangingPunct="0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2400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endParaRPr lang="el-GR" sz="2400" baseline="-250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LIMIT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k;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 Ερώτησης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119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3B14DF-377D-4EE5-BA7B-AAAD46ACFB5C}" type="slidenum">
              <a:rPr lang="el-GR" altLang="en-US" smtClean="0"/>
              <a:pPr/>
              <a:t>4</a:t>
            </a:fld>
            <a:endParaRPr lang="el-GR" altLang="en-US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501650" y="1430338"/>
            <a:ext cx="8197850" cy="442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DDL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Definition Language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 Δεδομένων (ΓΟΔ): ορισμός, δημιουργία, τροποποίηση και διαγραφή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σχήματος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el-GR" sz="24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την είδαμε σε προηγούμενο μάθημα</a:t>
            </a:r>
            <a:endParaRPr lang="en-US" sz="2400" b="0" i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DML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 Manipulation Language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Γλώσσα Χειρισμού  Δεδομένων (ΓΟΔ) </a:t>
            </a:r>
          </a:p>
          <a:p>
            <a:pPr lvl="1"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εισαγωγή, τροποποίηση, διαγραφή δεδομένων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την είδαμε σε προηγούμενο μάθημα</a:t>
            </a:r>
          </a:p>
          <a:p>
            <a:pPr lvl="1"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επιλογή δεδομένων (γλώσσα ερωτήσεων,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query language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lvl="1"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Προδιαγραφές ασφάλειας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- χρήστες και δικαιώματα.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1D882-1714-4B1A-A0C2-205D33187117}" type="slidenum">
              <a:rPr lang="el-GR" altLang="en-US" smtClean="0"/>
              <a:pPr/>
              <a:t>40</a:t>
            </a:fld>
            <a:endParaRPr lang="el-GR" altLang="en-US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781050" y="2946400"/>
            <a:ext cx="75501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Όλα τα συστατικά που υπάρχουν σε πίτσες σε αλφαβητική σειρά</a:t>
            </a:r>
          </a:p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Τρία συστατικά που αρέσουν σε φοιτητές</a:t>
            </a:r>
          </a:p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της πίτσας Σπέσιαλ που αρέσουν στο Δημήτρη</a:t>
            </a:r>
          </a:p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που αρέσουν σε δύο τουλάχιστον φοιτητές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Παραδείγματα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70301" y="1887668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615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F7EC0-53E1-46B8-8B16-16D05E967020}" type="slidenum">
              <a:rPr lang="el-GR" altLang="en-US" smtClean="0"/>
              <a:pPr/>
              <a:t>41</a:t>
            </a:fld>
            <a:endParaRPr lang="el-GR" altLang="en-US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622300" y="21463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Χρήση της λέξης κλειδί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IS NULL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IS NOT NULL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σε μια συνθήκη για να ελέγξουμε 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μια τιμή είναι </a:t>
            </a:r>
            <a:r>
              <a:rPr lang="el-GR" sz="2000" b="0" u="sng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1206500" y="4128478"/>
            <a:ext cx="4813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NULL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46654" y="15903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Η τιμή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46150" y="3020352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066C-E04A-4848-AC0E-DE7D66608815}" type="slidenum">
              <a:rPr lang="el-GR" altLang="en-US" smtClean="0"/>
              <a:pPr/>
              <a:t>42</a:t>
            </a:fld>
            <a:endParaRPr lang="el-GR" altLang="en-US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392113" y="1658938"/>
            <a:ext cx="81375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SQL 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λογική τριών τιμών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με τιμές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TRUE, FALSE,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ΑΓΝΩΣΤΟ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(null)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αποτέλεσμα του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ανήκουν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μόνο οι πλειάδες που ικανοποιούν την συνθήκη του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έκφραση έχει την τιμή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976438" y="4043363"/>
            <a:ext cx="42481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TRUE		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FALSE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FALSE		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</a:p>
          <a:p>
            <a:pPr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ΑΓΝΩΣΤΟ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(NULL)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ΑΓΝΩΣΤΟ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(NULL)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4500" y="2413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Λογική Τριών Τιμών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066C-E04A-4848-AC0E-DE7D66608815}" type="slidenum">
              <a:rPr lang="el-GR" altLang="en-US" smtClean="0"/>
              <a:pPr/>
              <a:t>43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Λογική Τριών Τιμών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57099"/>
              </p:ext>
            </p:extLst>
          </p:nvPr>
        </p:nvGraphicFramePr>
        <p:xfrm>
          <a:off x="508000" y="16383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AND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FALSE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UNKOWN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63800" y="3581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OR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FALSE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UNKOWN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8500" y="55499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Q, </a:t>
            </a:r>
            <a:r>
              <a:rPr lang="el-GR" dirty="0"/>
              <a:t>αν ένα από τα δύο είναι </a:t>
            </a:r>
            <a:r>
              <a:rPr lang="en-US" dirty="0"/>
              <a:t>UNKNOWN </a:t>
            </a:r>
            <a:r>
              <a:rPr lang="el-GR" dirty="0"/>
              <a:t>δίνει </a:t>
            </a:r>
            <a:r>
              <a:rPr lang="en-US" dirty="0"/>
              <a:t>UNKNOWN</a:t>
            </a:r>
            <a:endParaRPr lang="el-G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6A8646-A795-416C-8086-E5A2C3F0F72E}"/>
                  </a:ext>
                </a:extLst>
              </p14:cNvPr>
              <p14:cNvContentPartPr/>
              <p14:nvPr/>
            </p14:nvContentPartPr>
            <p14:xfrm>
              <a:off x="6105052" y="3881557"/>
              <a:ext cx="12960" cy="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6A8646-A795-416C-8086-E5A2C3F0F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7412" y="3863557"/>
                <a:ext cx="48600" cy="4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616EB-CF4C-4128-AC60-74DA4DE2D1E3}" type="slidenum">
              <a:rPr lang="el-GR" altLang="en-US" smtClean="0"/>
              <a:pPr/>
              <a:t>44</a:t>
            </a:fld>
            <a:endParaRPr lang="el-GR" altLang="en-US"/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457200" y="18129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Εμφάνιση null</a:t>
            </a: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746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Σε αριθμητικές πράξεις: το αποτέλεσμα είναι </a:t>
            </a:r>
            <a:r>
              <a:rPr lang="el-GR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όταν οποιαδήποτε τιμή είναι  </a:t>
            </a:r>
            <a:r>
              <a:rPr lang="el-GR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</a:t>
            </a:r>
            <a:r>
              <a:rPr lang="el-GR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συναρτήσεις: αγνοείται πλην από το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(*)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Η τιμή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EF8A9-8709-4B8A-88DF-DC1F85475A84}" type="slidenum">
              <a:rPr lang="el-GR" altLang="en-US" smtClean="0"/>
              <a:pPr/>
              <a:t>45</a:t>
            </a:fld>
            <a:endParaRPr lang="el-GR" altLang="en-US"/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317500" y="15875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Πράξεις με Συμβολοσειρές</a:t>
            </a: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620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Η πιο συνηθισμένη πράξη είναι ταίριασμα προτύπων:</a:t>
            </a:r>
          </a:p>
          <a:p>
            <a:pPr eaLnBrk="0" hangingPunct="0"/>
            <a:r>
              <a:rPr lang="el-GR" sz="2400"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ταιριάζει οποιαδήποτε συμβολοσειρά</a:t>
            </a:r>
          </a:p>
          <a:p>
            <a:pPr eaLnBrk="0" hangingPunct="0"/>
            <a:r>
              <a:rPr lang="el-GR" sz="2400">
                <a:latin typeface="Calibri" pitchFamily="34" charset="0"/>
                <a:ea typeface="Calibri" pitchFamily="34" charset="0"/>
                <a:cs typeface="Calibri" pitchFamily="34" charset="0"/>
              </a:rPr>
              <a:t>_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   ταιριάζει οποιοδήποτε χαρακτήρα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Σύγκριση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NOT LIKE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279400" y="39370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Διάταξη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Πλειάδων</a:t>
            </a: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Χρήση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ώστε οι πλειάδες στο αποτέλεσμα να είναι ταξινομημένες με βάση το αντίστοιχο γνώρισμα</a:t>
            </a:r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457200" y="5181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Default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αύξουσα διάταξη, αλλά και άμεσα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(αύξουσα)  ή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(φθίνουσα).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13896-7176-413F-9B06-F44A8F3172D9}" type="slidenum">
              <a:rPr lang="el-GR" altLang="en-US" smtClean="0"/>
              <a:pPr/>
              <a:t>46</a:t>
            </a:fld>
            <a:endParaRPr lang="el-GR" altLang="en-US"/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62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Χρήση του συμβολισμού: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	&lt;όνομα-σχέσης&gt;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&lt;όνομα-γνωρίσματος&gt;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609600" y="33528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Δυνατότητα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αλλαγής του ονόματος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τόσο μιας σχέσης όσο και ενός  γνωρίσματος:</a:t>
            </a:r>
          </a:p>
          <a:p>
            <a:pPr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&lt;παλιό-όνομα&gt;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&lt;νέο-όνομα&gt;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To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 μπορεί να εμφανίζεται στο 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ή στο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μεταβλητές πλειάδων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FROM)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ιδιαίτερα χρήσιμες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47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Πράξεις Συνόλου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90287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59984-05DB-4D3B-AE77-21AF1C2DECA1}" type="slidenum">
              <a:rPr lang="el-GR" altLang="en-US" smtClean="0"/>
              <a:pPr/>
              <a:t>48</a:t>
            </a:fld>
            <a:endParaRPr lang="el-GR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865188" y="2217738"/>
            <a:ext cx="69230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Πράξεις: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UNION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ένωση)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INTERSECT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(τομή)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(διαφορά)</a:t>
            </a:r>
          </a:p>
          <a:p>
            <a:pPr algn="just" eaLnBrk="0" hangingPunct="0">
              <a:buFontTx/>
              <a:buChar char="•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εφαρμόζονται σε συμβατές σχέσεις.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Πράξεις Συνόλου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7CA1D4-D0DF-41D1-A3ED-5EB6D5B0F8FB}" type="slidenum">
              <a:rPr lang="el-GR" altLang="en-US" smtClean="0"/>
              <a:pPr/>
              <a:t>49</a:t>
            </a:fld>
            <a:endParaRPr lang="el-GR" altLang="en-US"/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1526320" y="1655885"/>
            <a:ext cx="595788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</a:t>
            </a:r>
            <a:endParaRPr lang="el-GR" sz="2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)</a:t>
            </a:r>
          </a:p>
          <a:p>
            <a:pPr eaLnBrk="0" hangingPunct="0"/>
            <a:endParaRPr lang="el-GR" sz="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UNION/INTERSECT/EXCEPT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endParaRPr lang="el-GR" sz="2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)</a:t>
            </a:r>
            <a:endParaRPr lang="el-GR" sz="2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Γενική Σύνταξη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@dbsocial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047315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Διαφορές στην υποστήριξη της 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SQL 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 διάφορα σχεσιακά ΣΔΒΔ (πχ </a:t>
            </a:r>
            <a:r>
              <a:rPr lang="el-G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Oracle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SQL, </a:t>
            </a:r>
            <a:r>
              <a:rPr lang="el-G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MySQL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SQLite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κλπ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3200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11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AC466-6257-49B0-94A8-DEFC6AA92082}" type="slidenum">
              <a:rPr lang="el-GR" altLang="en-US" smtClean="0"/>
              <a:pPr/>
              <a:t>50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6981" y="3429000"/>
            <a:ext cx="2678711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9100" y="2762506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ονόματα των ηθοποιών που έπαιξαν σε ταινίες του 2006 ή του 2007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2788C-731A-4028-95DA-E2F6A6BF4379}" type="slidenum">
              <a:rPr lang="el-GR" altLang="en-US" smtClean="0"/>
              <a:pPr/>
              <a:t>51</a:t>
            </a:fld>
            <a:endParaRPr lang="el-GR" altLang="en-US"/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672096" y="2336393"/>
            <a:ext cx="76327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Απαλοιφή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διπλών εμφανίσεων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(γίνεται ένα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στο αποτέλεσμα)</a:t>
            </a:r>
          </a:p>
          <a:p>
            <a:pPr eaLnBrk="0" hangingPunct="0"/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εκτός αν χρησιμοποιηθεί το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 ALL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(που απλώς συσσωρεύει τους πίνακες)</a:t>
            </a:r>
          </a:p>
          <a:p>
            <a:pPr eaLnBrk="0" hangingPunct="0"/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AC466-6257-49B0-94A8-DEFC6AA92082}" type="slidenum">
              <a:rPr lang="el-GR" altLang="en-US" smtClean="0"/>
              <a:pPr/>
              <a:t>52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6091" y="2774163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 ALL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805363" y="3581400"/>
            <a:ext cx="3455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</p:spTree>
    <p:extLst>
      <p:ext uri="{BB962C8B-B14F-4D97-AF65-F5344CB8AC3E}">
        <p14:creationId xmlns:p14="http://schemas.microsoft.com/office/powerpoint/2010/main" val="2628274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AC466-6257-49B0-94A8-DEFC6AA92082}" type="slidenum">
              <a:rPr lang="el-GR" altLang="en-US" smtClean="0"/>
              <a:pPr/>
              <a:t>53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6091" y="2774163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 ALL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21521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98F2F-4A19-43DC-BE3C-E3900225A13D}" type="slidenum">
              <a:rPr lang="el-GR" altLang="en-US" smtClean="0"/>
              <a:pPr/>
              <a:t>54</a:t>
            </a:fld>
            <a:endParaRPr lang="el-GR" altLang="en-US"/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963872" y="3607083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INTERSECT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349250" y="3052763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ονόματα των ηθοποιών που έπαιξαν σε ταινίες του 2006 και του 2007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Τομή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99063" y="4258256"/>
            <a:ext cx="3455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INTERSECT ALL</a:t>
            </a:r>
            <a:br>
              <a:rPr lang="en-US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7AF73-AEBE-4243-BB19-EE7BF6686573}" type="slidenum">
              <a:rPr lang="el-GR" altLang="en-US" smtClean="0"/>
              <a:pPr/>
              <a:t>55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Διαφορά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05363" y="3581400"/>
            <a:ext cx="345598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 ALL</a:t>
            </a:r>
            <a:endParaRPr lang="en-US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5326" y="2988658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(ή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MINUS)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497248"/>
            <a:ext cx="4572000" cy="2156488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BAG1)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UNION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l-GR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 FROM BAG2);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12" y="1422047"/>
            <a:ext cx="2487975" cy="12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0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77" y="2114863"/>
            <a:ext cx="2487975" cy="1256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272512"/>
            <a:ext cx="3216965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BAG1)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INTERSECT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l-GR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 FROM BAG2);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8933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0" y="6977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56" y="1900104"/>
            <a:ext cx="2487975" cy="1256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138" y="1593194"/>
            <a:ext cx="3296627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BAG1)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EXCEPT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l-GR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 FROM BAG2);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0970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15123F-2BE6-4579-9C0E-F1D0F2E3C441}" type="slidenum">
              <a:rPr lang="el-GR" altLang="en-US" smtClean="0"/>
              <a:pPr/>
              <a:t>59</a:t>
            </a:fld>
            <a:endParaRPr lang="el-GR" altLang="en-US"/>
          </a:p>
        </p:txBody>
      </p:sp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657225" y="2808486"/>
            <a:ext cx="79057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Ηθοποιούς που δεν έπαιξαν σε έγχρωμη ταινία </a:t>
            </a:r>
          </a:p>
          <a:p>
            <a:pPr marL="457200" indent="-4572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(τίτλο) με τον ίδιο τίτλο που γυρίστηκαν το 2005 και το 2006 (δώστε δυο ερωτήσεις μια με πράξη συνόλου και μια χωρίς)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Παραδείγματα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58900" y="153803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Βασική Δομή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Ερώτησης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E6F95-266C-4D5F-9642-FF3918CA0806}" type="slidenum">
              <a:rPr lang="el-GR" altLang="en-US" smtClean="0"/>
              <a:pPr/>
              <a:t>60</a:t>
            </a:fld>
            <a:endParaRPr lang="el-GR" altLang="en-US"/>
          </a:p>
        </p:txBody>
      </p:sp>
      <p:sp>
        <p:nvSpPr>
          <p:cNvPr id="56326" name="Text Box 3"/>
          <p:cNvSpPr txBox="1">
            <a:spLocks noChangeArrowheads="1"/>
          </p:cNvSpPr>
          <p:nvPr/>
        </p:nvSpPr>
        <p:spPr bwMode="auto">
          <a:xfrm>
            <a:off x="468313" y="1573213"/>
            <a:ext cx="8305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Πράξεις: </a:t>
            </a:r>
          </a:p>
          <a:p>
            <a:pPr algn="just" eaLnBrk="0" hangingPunct="0"/>
            <a:endParaRPr lang="el-GR" sz="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INTERSECT</a:t>
            </a:r>
            <a:endParaRPr lang="el-GR" sz="1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minus)</a:t>
            </a:r>
            <a:endParaRPr lang="el-GR" sz="1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Tx/>
              <a:buChar char="•"/>
            </a:pPr>
            <a:endParaRPr lang="el-GR" sz="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εφαρμόζονται σε </a:t>
            </a:r>
            <a:r>
              <a:rPr lang="el-GR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συμβατές</a:t>
            </a:r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σχέσεις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ΠΡΟΣΟΧΗ: πρακτικά τα ΙΔΙΑ ΓΝΩΡΙΣΜΑΤΑ (ίδιο αριθμό και τύπο γνωρισμάτων) στα δύο 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select)</a:t>
            </a:r>
            <a:endParaRPr lang="el-GR" sz="1800" b="0" u="sng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250825" y="3860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Σύνταξη</a:t>
            </a:r>
            <a:r>
              <a:rPr lang="en-US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217908" y="5375307"/>
            <a:ext cx="87081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Απαλοιφή διπλών εμφανίσεων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εκτός αν χρησιμοποιηθεί το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UNION/INTERSECT/EXCEPT ALL </a:t>
            </a:r>
            <a:endParaRPr lang="el-G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6329" name="Text Box 6"/>
          <p:cNvSpPr txBox="1">
            <a:spLocks noChangeArrowheads="1"/>
          </p:cNvSpPr>
          <p:nvPr/>
        </p:nvSpPr>
        <p:spPr bwMode="auto">
          <a:xfrm>
            <a:off x="292100" y="4543933"/>
            <a:ext cx="801736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(SELECT-FROM-WHERE)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UNION/INTERSECT/EXCEPT </a:t>
            </a: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(SELECT-FROM-WHERE)</a:t>
            </a:r>
            <a:endParaRPr lang="el-GR" sz="2000" b="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Υποερωτήσεις</a:t>
            </a:r>
            <a:endParaRPr lang="el-GR" sz="5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C70CC-8E3A-4C4C-9DCE-0A3925B6B47B}" type="slidenum">
              <a:rPr lang="el-GR" altLang="en-US" smtClean="0"/>
              <a:pPr/>
              <a:t>62</a:t>
            </a:fld>
            <a:endParaRPr lang="el-GR" altLang="en-US"/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704494" y="2205718"/>
            <a:ext cx="746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επιτρέπει το φώλιασμα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ερωτήσεων.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</a:t>
            </a:r>
            <a:r>
              <a:rPr lang="el-GR" sz="24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 μια έκφραση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SFW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που χρησιμοποιείται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μέσα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σε μια άλλη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SFW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ως συνθήκη στο </a:t>
            </a:r>
            <a:r>
              <a:rPr lang="en-US" sz="24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Υποερωτήσεις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1B18A-9EC4-4745-BD7A-B348BE846599}" type="slidenum">
              <a:rPr lang="el-GR" altLang="en-US" smtClean="0"/>
              <a:pPr/>
              <a:t>63</a:t>
            </a:fld>
            <a:endParaRPr lang="el-GR" altLang="en-US"/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755650" y="1484313"/>
            <a:ext cx="3736920" cy="23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&lt;τελεστής&gt;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179388" y="4581525"/>
            <a:ext cx="8856662" cy="830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εσωτερική (φωλιασμένη)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 υπολογίζεται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κάθε γραμμή (πλειάδα) της εξωτερικής ερώτησης</a:t>
            </a:r>
          </a:p>
        </p:txBody>
      </p:sp>
      <p:sp>
        <p:nvSpPr>
          <p:cNvPr id="59400" name="Text Box 5"/>
          <p:cNvSpPr txBox="1">
            <a:spLocks noChangeArrowheads="1"/>
          </p:cNvSpPr>
          <p:nvPr/>
        </p:nvSpPr>
        <p:spPr bwMode="auto">
          <a:xfrm>
            <a:off x="4818063" y="2349500"/>
            <a:ext cx="282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</a:t>
            </a:r>
          </a:p>
        </p:txBody>
      </p:sp>
      <p:sp>
        <p:nvSpPr>
          <p:cNvPr id="59401" name="Line 6"/>
          <p:cNvSpPr>
            <a:spLocks noChangeShapeType="1"/>
          </p:cNvSpPr>
          <p:nvPr/>
        </p:nvSpPr>
        <p:spPr bwMode="auto">
          <a:xfrm flipH="1">
            <a:off x="4932363" y="2781300"/>
            <a:ext cx="64770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1403350" y="5661025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Στη συνέχεια θα δούμε τι μπορεί να είναι ο </a:t>
            </a:r>
            <a:r>
              <a:rPr lang="el-GR" sz="2000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τελεστής</a:t>
            </a:r>
          </a:p>
        </p:txBody>
      </p:sp>
      <p:sp>
        <p:nvSpPr>
          <p:cNvPr id="59403" name="Rectangle 8"/>
          <p:cNvSpPr>
            <a:spLocks noChangeArrowheads="1"/>
          </p:cNvSpPr>
          <p:nvPr/>
        </p:nvSpPr>
        <p:spPr bwMode="auto">
          <a:xfrm>
            <a:off x="2555875" y="2679700"/>
            <a:ext cx="23034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Σύνταξη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58CE58-741E-40E3-8547-1D9849B5A26B}" type="slidenum">
              <a:rPr lang="el-GR" altLang="en-US" smtClean="0"/>
              <a:pPr/>
              <a:t>64</a:t>
            </a:fld>
            <a:endParaRPr lang="el-GR" altLang="en-US"/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323850" y="1679575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Ελέγχει αν μια </a:t>
            </a:r>
            <a:r>
              <a:rPr lang="el-GR" sz="2400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πλειάδα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ανήκει (δεν ανήκει)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ένα σύνολο από πλειάδες που  έχουν προκύψει από μια έκφραση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SFW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54060" y="2772509"/>
            <a:ext cx="4177747" cy="2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T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(NOT IN)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		FROM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859463" y="5059363"/>
            <a:ext cx="219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T: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πλειάδα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704E97-D929-46FB-B6F2-E5D9D2A4DA1B}" type="slidenum">
              <a:rPr lang="el-GR" altLang="en-US" smtClean="0"/>
              <a:pPr/>
              <a:t>65</a:t>
            </a:fld>
            <a:endParaRPr lang="el-GR" altLang="en-US"/>
          </a:p>
        </p:txBody>
      </p:sp>
      <p:sp>
        <p:nvSpPr>
          <p:cNvPr id="61445" name="Rectangle 2" descr="Πλατειά διαγώνιος προς τα κάτω"/>
          <p:cNvSpPr>
            <a:spLocks noChangeArrowheads="1"/>
          </p:cNvSpPr>
          <p:nvPr/>
        </p:nvSpPr>
        <p:spPr bwMode="auto">
          <a:xfrm>
            <a:off x="3682999" y="4914900"/>
            <a:ext cx="1897063" cy="74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IN</a:t>
            </a:r>
          </a:p>
          <a:p>
            <a:pPr eaLnBrk="0" hangingPunct="0"/>
            <a:endParaRPr lang="el-GR" sz="8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74EC2-1CF8-4135-B4F3-C5C10B20BD91}" type="slidenum">
              <a:rPr lang="el-GR" altLang="en-US" smtClean="0"/>
              <a:pPr/>
              <a:t>66</a:t>
            </a:fld>
            <a:endParaRPr lang="el-GR" altLang="en-US" dirty="0"/>
          </a:p>
        </p:txBody>
      </p:sp>
      <p:sp>
        <p:nvSpPr>
          <p:cNvPr id="62469" name="Rectangle 2" descr="Πλατειά διαγώνιος προς τα κάτω"/>
          <p:cNvSpPr>
            <a:spLocks noChangeArrowheads="1"/>
          </p:cNvSpPr>
          <p:nvPr/>
        </p:nvSpPr>
        <p:spPr bwMode="auto">
          <a:xfrm>
            <a:off x="3245401" y="4219523"/>
            <a:ext cx="39624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475602" y="3188442"/>
            <a:ext cx="8305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</a:p>
          <a:p>
            <a:pPr eaLnBrk="0" hangingPunct="0"/>
            <a:endParaRPr lang="el-GR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08080-A8A6-4672-822C-753CAF04EA31}" type="slidenum">
              <a:rPr lang="el-GR" altLang="en-US" smtClean="0"/>
              <a:pPr/>
              <a:t>67</a:t>
            </a:fld>
            <a:endParaRPr lang="el-GR" altLang="en-US" dirty="0"/>
          </a:p>
        </p:txBody>
      </p:sp>
      <p:sp>
        <p:nvSpPr>
          <p:cNvPr id="63493" name="Rectangle 2" descr="Πλατειά διαγώνιος προς τα κάτω"/>
          <p:cNvSpPr>
            <a:spLocks noChangeArrowheads="1"/>
          </p:cNvSpPr>
          <p:nvPr/>
        </p:nvSpPr>
        <p:spPr bwMode="auto">
          <a:xfrm>
            <a:off x="3124200" y="4116673"/>
            <a:ext cx="3370262" cy="1049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359569" y="2141635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Τον τίτλο όλων των ταινιών με διάρκεια πάνω από 100 λεπτά για τις οποίες υπάρχει ταινία με το ίδιο τίτλο και διάρκεια μικρότερη από 60 λεπτά</a:t>
            </a:r>
            <a:r>
              <a:rPr lang="en-US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0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664369" y="2943267"/>
            <a:ext cx="8305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&gt; 100 </a:t>
            </a:r>
          </a:p>
          <a:p>
            <a:pPr eaLnBrk="0" hangingPunct="0"/>
            <a:r>
              <a:rPr lang="el-GR" sz="2000" dirty="0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				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 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	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 60)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3498" name="TextBox 9"/>
          <p:cNvSpPr txBox="1">
            <a:spLocks noChangeArrowheads="1"/>
          </p:cNvSpPr>
          <p:nvPr/>
        </p:nvSpPr>
        <p:spPr bwMode="auto">
          <a:xfrm>
            <a:off x="292100" y="5376736"/>
            <a:ext cx="813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(1)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ίδια ερώτηση με πράξη συνόλου και με συνένωση</a:t>
            </a: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457200" y="-6565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100" y="5720447"/>
            <a:ext cx="875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(2) Τροποποίηση της ερώτησης με το </a:t>
            </a:r>
            <a:r>
              <a:rPr lang="en-US" dirty="0"/>
              <a:t>IN </a:t>
            </a:r>
            <a:r>
              <a:rPr lang="el-GR" dirty="0"/>
              <a:t>ώστε η ταινία με διάρκεια &lt; 60 </a:t>
            </a:r>
            <a:r>
              <a:rPr lang="el-GR" i="1" u="sng" dirty="0"/>
              <a:t>να είναι διαφορετικού είδους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2100" y="118124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F41C4-217F-419D-A97D-E45C54D58C9F}" type="slidenum">
              <a:rPr lang="el-GR" altLang="en-US" smtClean="0"/>
              <a:pPr/>
              <a:t>68</a:t>
            </a:fld>
            <a:endParaRPr lang="el-GR" altLang="en-US"/>
          </a:p>
        </p:txBody>
      </p:sp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468313" y="2420938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χρησιμοποιηθεί και με </a:t>
            </a:r>
            <a:r>
              <a:rPr lang="el-GR" sz="2400" b="0" i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enumerated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σύνολα</a:t>
            </a:r>
          </a:p>
        </p:txBody>
      </p:sp>
      <p:sp>
        <p:nvSpPr>
          <p:cNvPr id="64518" name="Text Box 3"/>
          <p:cNvSpPr txBox="1">
            <a:spLocks noChangeArrowheads="1"/>
          </p:cNvSpPr>
          <p:nvPr/>
        </p:nvSpPr>
        <p:spPr bwMode="auto">
          <a:xfrm>
            <a:off x="468313" y="3357563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Τους τίτλους όλων των ταινιών που δεν γυρίστηκαν το 2006 και το 2007.</a:t>
            </a:r>
          </a:p>
        </p:txBody>
      </p:sp>
      <p:sp>
        <p:nvSpPr>
          <p:cNvPr id="64519" name="Text Box 4"/>
          <p:cNvSpPr txBox="1">
            <a:spLocks noChangeArrowheads="1"/>
          </p:cNvSpPr>
          <p:nvPr/>
        </p:nvSpPr>
        <p:spPr bwMode="auto">
          <a:xfrm>
            <a:off x="539750" y="43656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IN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(2006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2007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FF34C4-718C-40AA-BB36-A226A96C3F92}" type="slidenum">
              <a:rPr lang="el-GR" altLang="en-US" smtClean="0"/>
              <a:pPr/>
              <a:t>69</a:t>
            </a:fld>
            <a:endParaRPr lang="el-GR" altLang="en-US"/>
          </a:p>
        </p:txBody>
      </p:sp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292100" y="1524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some)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έχει τη σημασία του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τουλάχιστον ένα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από ένα σύνολο</a:t>
            </a:r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1136650" y="2476500"/>
            <a:ext cx="3785011" cy="2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	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5795963" y="4437062"/>
            <a:ext cx="1824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T: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πλειάδα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Σύγκριση με (τιμές) συνόλου: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85494-D49B-4DE7-85C1-A33E63485B5A}" type="slidenum">
              <a:rPr lang="el-GR" altLang="en-US" smtClean="0"/>
              <a:pPr/>
              <a:t>7</a:t>
            </a:fld>
            <a:endParaRPr lang="el-GR" altLang="en-US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1447800" y="3352800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825500" y="1981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βασική δομή μιας ερώτησης σε SQL έχει την εξής μορφή: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406400" y="5143500"/>
            <a:ext cx="80645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Ισοδύναμο του: π 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32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32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32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32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32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14800" y="3530600"/>
            <a:ext cx="3149600" cy="431800"/>
            <a:chOff x="2592" y="2592"/>
            <a:chExt cx="2112" cy="24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76" y="2592"/>
              <a:ext cx="1728" cy="240"/>
              <a:chOff x="3120" y="2736"/>
              <a:chExt cx="1728" cy="240"/>
            </a:xfrm>
          </p:grpSpPr>
          <p:sp>
            <p:nvSpPr>
              <p:cNvPr id="9239" name="Rectangle 10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1296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0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736"/>
                <a:ext cx="17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σχέσεων</a:t>
                </a:r>
              </a:p>
            </p:txBody>
          </p:sp>
        </p:grpSp>
        <p:sp>
          <p:nvSpPr>
            <p:cNvPr id="9238" name="Line 12"/>
            <p:cNvSpPr>
              <a:spLocks noChangeShapeType="1"/>
            </p:cNvSpPr>
            <p:nvPr/>
          </p:nvSpPr>
          <p:spPr bwMode="auto">
            <a:xfrm flipH="1">
              <a:off x="2592" y="268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733800" y="2819400"/>
            <a:ext cx="2806700" cy="762000"/>
            <a:chOff x="2208" y="2112"/>
            <a:chExt cx="1768" cy="48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208" y="2112"/>
              <a:ext cx="1768" cy="257"/>
              <a:chOff x="2400" y="2239"/>
              <a:chExt cx="1768" cy="257"/>
            </a:xfrm>
          </p:grpSpPr>
          <p:sp>
            <p:nvSpPr>
              <p:cNvPr id="9235" name="Text Box 15"/>
              <p:cNvSpPr txBox="1">
                <a:spLocks noChangeArrowheads="1"/>
              </p:cNvSpPr>
              <p:nvPr/>
            </p:nvSpPr>
            <p:spPr bwMode="auto">
              <a:xfrm>
                <a:off x="2400" y="2239"/>
                <a:ext cx="1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γνωρισμάτων</a:t>
                </a:r>
              </a:p>
            </p:txBody>
          </p:sp>
          <p:sp>
            <p:nvSpPr>
              <p:cNvPr id="9236" name="Rectangle 16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15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4" name="Line 17"/>
            <p:cNvSpPr>
              <a:spLocks noChangeShapeType="1"/>
            </p:cNvSpPr>
            <p:nvPr/>
          </p:nvSpPr>
          <p:spPr bwMode="auto">
            <a:xfrm flipH="1">
              <a:off x="2352" y="240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00400" y="4191000"/>
            <a:ext cx="3441700" cy="431800"/>
            <a:chOff x="1968" y="2928"/>
            <a:chExt cx="2112" cy="288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784" y="2928"/>
              <a:ext cx="1296" cy="288"/>
              <a:chOff x="3984" y="3168"/>
              <a:chExt cx="1296" cy="288"/>
            </a:xfrm>
          </p:grpSpPr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4032" y="3168"/>
                <a:ext cx="1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/>
                  <a:t>συνθήκη</a:t>
                </a:r>
              </a:p>
            </p:txBody>
          </p:sp>
          <p:sp>
            <p:nvSpPr>
              <p:cNvPr id="9232" name="Rectangle 21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72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0" name="Line 22"/>
            <p:cNvSpPr>
              <a:spLocks noChangeShapeType="1"/>
            </p:cNvSpPr>
            <p:nvPr/>
          </p:nvSpPr>
          <p:spPr bwMode="auto">
            <a:xfrm flipH="1">
              <a:off x="1968" y="30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2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utoUpdateAnimBg="0"/>
      <p:bldP spid="273414" grpId="0" autoUpdateAnimBg="0"/>
      <p:bldP spid="273415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20DAEE-A0F6-41DC-81AC-475D6DDD1821}" type="slidenum">
              <a:rPr lang="el-GR" altLang="en-US" smtClean="0"/>
              <a:pPr/>
              <a:t>70</a:t>
            </a:fld>
            <a:endParaRPr lang="el-GR" altLang="en-US"/>
          </a:p>
        </p:txBody>
      </p:sp>
      <p:sp>
        <p:nvSpPr>
          <p:cNvPr id="66567" name="Text Box 5"/>
          <p:cNvSpPr txBox="1">
            <a:spLocks noChangeArrowheads="1"/>
          </p:cNvSpPr>
          <p:nvPr/>
        </p:nvSpPr>
        <p:spPr bwMode="auto">
          <a:xfrm>
            <a:off x="463550" y="246697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Τους τίτλους όλων των ταινιών που γυρίστηκαν αργότερα από τουλάχιστον μια ασπρόμαυρη ταινία</a:t>
            </a:r>
          </a:p>
        </p:txBody>
      </p: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830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 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165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9539" y="1436884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193364-AD0D-4AAA-BC94-2D30A40F213D}" type="slidenum">
              <a:rPr lang="el-GR" altLang="en-US" smtClean="0"/>
              <a:pPr/>
              <a:t>71</a:t>
            </a:fld>
            <a:endParaRPr lang="el-GR" altLang="en-US"/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1358900" y="1812925"/>
            <a:ext cx="5638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Επίσης: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&gt;=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ισοδ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του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&lt;&gt;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(όχι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ισοδ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του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IN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46C4A-1C77-4E5E-8958-2F1A18236E7F}" type="slidenum">
              <a:rPr lang="el-GR" altLang="en-US" smtClean="0"/>
              <a:pPr/>
              <a:t>72</a:t>
            </a:fld>
            <a:endParaRPr lang="el-GR" altLang="en-US"/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solidFill>
                  <a:srgbClr val="FF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έχει τη σημασία από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όλα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τα στοιχεία ενός συνόλου   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57200" y="32226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Τους τίτλους όλων των ταινιών που γυρίστηκαν αργότερα από όλες τις ασπρόμαυρες ταινίες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Σύγκριση με (τιμές) συνόλου: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9750" y="4410928"/>
            <a:ext cx="830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 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D0E237-B825-4C31-80A0-9F7BC2C6F13E}" type="slidenum">
              <a:rPr lang="el-GR" altLang="en-US" smtClean="0"/>
              <a:pPr/>
              <a:t>73</a:t>
            </a:fld>
            <a:endParaRPr lang="el-GR" alt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419100" y="2693194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</a:t>
            </a:r>
            <a:r>
              <a:rPr lang="en-US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Τι υπολογίζει το παρακάτω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 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419100" y="34290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                 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AND 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Μανταλένα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1350" y="144872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C1FC0-BF3F-41DB-809C-B368C1505CA2}" type="slidenum">
              <a:rPr lang="el-GR" altLang="en-US" smtClean="0"/>
              <a:pPr/>
              <a:t>74</a:t>
            </a:fld>
            <a:endParaRPr lang="el-GR" altLang="en-US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1119554" y="1875692"/>
            <a:ext cx="5562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Επίσης: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&gt;=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&lt;&gt;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ισοδ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του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IN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F5CE3-3C2A-4282-A7F9-7C233CB23C44}" type="slidenum">
              <a:rPr lang="el-GR" altLang="en-US" smtClean="0"/>
              <a:pPr/>
              <a:t>75</a:t>
            </a:fld>
            <a:endParaRPr lang="el-GR" altLang="en-US"/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1358900" y="3090409"/>
            <a:ext cx="5052986" cy="2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EXISTS (NOT EXISTS)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			    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		    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384045" y="1719173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για άδεια σχέση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l-GR" sz="24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EXISTS (NOT EXISTS)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επιστρέφει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ανν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υποερώτηση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δεν είναι κενή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κενή)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3501F-7FD0-4E58-8233-2ADDF79779E7}" type="slidenum">
              <a:rPr lang="el-GR" altLang="en-US" smtClean="0"/>
              <a:pPr/>
              <a:t>76</a:t>
            </a:fld>
            <a:endParaRPr lang="el-GR" altLang="en-US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81000" y="2880556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Τι επιστρέφει η παρακάτω ερώτηση;</a:t>
            </a: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381000" y="3494342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Τ.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EXISTS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* 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.Τ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.Τ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itle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Play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160804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F2AF9-4588-4D74-8725-BDA3AD34A9AB}" type="slidenum">
              <a:rPr lang="el-GR" altLang="en-US" smtClean="0"/>
              <a:pPr/>
              <a:t>77</a:t>
            </a:fld>
            <a:endParaRPr lang="el-GR" altLang="en-US"/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381000" y="1747477"/>
            <a:ext cx="8482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NOT EXISTS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χρησιμοποιηθεί για έλεγχο αν 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σχέση A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περιέχει τη σχέση B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(σχέση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υπερσυνόλου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/υποσυνόλου)</a:t>
            </a:r>
          </a:p>
        </p:txBody>
      </p:sp>
      <p:sp>
        <p:nvSpPr>
          <p:cNvPr id="73735" name="Text Box 4"/>
          <p:cNvSpPr txBox="1">
            <a:spLocks noChangeArrowheads="1"/>
          </p:cNvSpPr>
          <p:nvPr/>
        </p:nvSpPr>
        <p:spPr bwMode="auto">
          <a:xfrm>
            <a:off x="1172674" y="2969432"/>
            <a:ext cx="6199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EXISTS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(Β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Α)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True if and only if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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B</a:t>
            </a:r>
            <a:endParaRPr lang="el-GR" sz="2400" b="0" i="1" dirty="0">
              <a:latin typeface="Calibri" pitchFamily="34" charset="0"/>
              <a:ea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9846" y="4299143"/>
            <a:ext cx="830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 που έχουν παίξει σε </a:t>
            </a:r>
            <a:r>
              <a:rPr lang="el-GR" sz="16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όλες</a:t>
            </a:r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που έχει παίξει ο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endParaRPr lang="el-GR" sz="16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F2AF9-4588-4D74-8725-BDA3AD34A9AB}" type="slidenum">
              <a:rPr lang="el-GR" altLang="en-US" smtClean="0"/>
              <a:pPr/>
              <a:t>78</a:t>
            </a:fld>
            <a:endParaRPr lang="el-GR" altLang="en-US"/>
          </a:p>
        </p:txBody>
      </p:sp>
      <p:sp>
        <p:nvSpPr>
          <p:cNvPr id="73735" name="Text Box 4"/>
          <p:cNvSpPr txBox="1">
            <a:spLocks noChangeArrowheads="1"/>
          </p:cNvSpPr>
          <p:nvPr/>
        </p:nvSpPr>
        <p:spPr bwMode="auto">
          <a:xfrm>
            <a:off x="1291943" y="1407587"/>
            <a:ext cx="6199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EXISTS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(Β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Α)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True if and only if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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B</a:t>
            </a:r>
            <a:endParaRPr lang="el-GR" sz="2400" b="0" i="1" dirty="0">
              <a:latin typeface="Calibri" pitchFamily="34" charset="0"/>
              <a:ea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9783" y="2382312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 που έχουν παίξει σε </a:t>
            </a:r>
            <a:r>
              <a:rPr lang="el-GR" sz="24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όλες</a:t>
            </a:r>
            <a:r>
              <a:rPr lang="el-GR" sz="2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που έχει παίξει ο </a:t>
            </a:r>
            <a:r>
              <a:rPr lang="en-US" sz="2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endParaRPr lang="el-GR" sz="24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4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7A6D83-AFCF-47C9-8920-7F0572B54203}" type="slidenum">
              <a:rPr lang="el-GR" altLang="en-US" smtClean="0"/>
              <a:pPr/>
              <a:t>79</a:t>
            </a:fld>
            <a:endParaRPr lang="el-GR" altLang="en-US" dirty="0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27013" y="2408238"/>
            <a:ext cx="830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 που έχουν παίξει σε </a:t>
            </a:r>
            <a:r>
              <a:rPr lang="el-GR" sz="16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όλες</a:t>
            </a:r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που έχει παίξει ο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endParaRPr lang="el-GR" sz="16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482600" y="3525935"/>
            <a:ext cx="83058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S.Name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EXISTS</a:t>
            </a:r>
            <a:r>
              <a:rPr lang="el-GR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Plays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lang="en-U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endParaRPr lang="el-GR" sz="1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R 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R.Name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.Name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));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0325" y="2924175"/>
            <a:ext cx="2895600" cy="381000"/>
            <a:chOff x="3024" y="2160"/>
            <a:chExt cx="1824" cy="24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24" y="2160"/>
              <a:ext cx="1824" cy="240"/>
              <a:chOff x="2496" y="1920"/>
              <a:chExt cx="1824" cy="240"/>
            </a:xfrm>
          </p:grpSpPr>
          <p:sp>
            <p:nvSpPr>
              <p:cNvPr id="76819" name="Text Box 7"/>
              <p:cNvSpPr txBox="1">
                <a:spLocks noChangeArrowheads="1"/>
              </p:cNvSpPr>
              <p:nvPr/>
            </p:nvSpPr>
            <p:spPr bwMode="auto">
              <a:xfrm>
                <a:off x="2496" y="1920"/>
                <a:ext cx="1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NOT EXISTS </a:t>
                </a:r>
                <a:r>
                  <a:rPr lang="el-GR" sz="1600" b="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(Β </a:t>
                </a:r>
                <a:r>
                  <a:rPr lang="en-US" sz="16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EXCEPT</a:t>
                </a:r>
                <a:r>
                  <a:rPr lang="el-GR" sz="1600" b="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Α)</a:t>
                </a:r>
              </a:p>
            </p:txBody>
          </p:sp>
          <p:sp>
            <p:nvSpPr>
              <p:cNvPr id="76820" name="Line 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821" name="Line 9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822" name="Line 10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6818" name="Line 11"/>
            <p:cNvSpPr>
              <a:spLocks noChangeShapeType="1"/>
            </p:cNvSpPr>
            <p:nvPr/>
          </p:nvSpPr>
          <p:spPr bwMode="auto">
            <a:xfrm>
              <a:off x="4848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6809" name="Rectangle 13"/>
          <p:cNvSpPr>
            <a:spLocks noChangeArrowheads="1"/>
          </p:cNvSpPr>
          <p:nvPr/>
        </p:nvSpPr>
        <p:spPr bwMode="auto">
          <a:xfrm>
            <a:off x="2321169" y="4169742"/>
            <a:ext cx="4055819" cy="207689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6588125" y="4652963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</a:t>
            </a:r>
            <a:r>
              <a:rPr lang="el-GR" sz="180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πολογισμός για κάθε </a:t>
            </a:r>
            <a:r>
              <a:rPr lang="en-US" sz="180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endParaRPr lang="el-GR" sz="180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6811" name="Line 15"/>
          <p:cNvSpPr>
            <a:spLocks noChangeShapeType="1"/>
          </p:cNvSpPr>
          <p:nvPr/>
        </p:nvSpPr>
        <p:spPr bwMode="auto">
          <a:xfrm flipV="1">
            <a:off x="6156325" y="5013325"/>
            <a:ext cx="360363" cy="439738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227013" y="2744788"/>
            <a:ext cx="55895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B: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όλες οι ταινίες του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Α: όλες οι ταινίες του συγκεκριμένου ηθοποιού</a:t>
            </a:r>
          </a:p>
        </p:txBody>
      </p:sp>
      <p:sp>
        <p:nvSpPr>
          <p:cNvPr id="76813" name="Text Box 17"/>
          <p:cNvSpPr txBox="1">
            <a:spLocks noChangeArrowheads="1"/>
          </p:cNvSpPr>
          <p:nvPr/>
        </p:nvSpPr>
        <p:spPr bwMode="auto">
          <a:xfrm>
            <a:off x="6376988" y="5486400"/>
            <a:ext cx="241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Τέτοιου είδους μεταβλητές δεν υπάρχουν στη σχεσιακή άλγεβρα</a:t>
            </a:r>
          </a:p>
        </p:txBody>
      </p:sp>
      <p:sp>
        <p:nvSpPr>
          <p:cNvPr id="76814" name="Text Box 18"/>
          <p:cNvSpPr txBox="1">
            <a:spLocks noChangeArrowheads="1"/>
          </p:cNvSpPr>
          <p:nvPr/>
        </p:nvSpPr>
        <p:spPr bwMode="auto">
          <a:xfrm>
            <a:off x="5364163" y="42211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l-GR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815" name="Text Box 19"/>
          <p:cNvSpPr txBox="1">
            <a:spLocks noChangeArrowheads="1"/>
          </p:cNvSpPr>
          <p:nvPr/>
        </p:nvSpPr>
        <p:spPr bwMode="auto">
          <a:xfrm>
            <a:off x="5508625" y="5300663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l-G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itle 9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 Διαίρεσης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26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8275" y="1405162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27016-7261-491D-A1F6-3C2E6C7147E3}" type="slidenum">
              <a:rPr lang="el-GR" altLang="en-US" smtClean="0"/>
              <a:pPr/>
              <a:t>8</a:t>
            </a:fld>
            <a:endParaRPr lang="el-GR" altLang="en-US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622300" y="3543300"/>
            <a:ext cx="769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αντιστοιχεί στην πράξη της </a:t>
            </a:r>
            <a:r>
              <a:rPr lang="el-GR" sz="24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προβολής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της σχεσιακής άλγεβρας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Ποια γνωρίσματα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θέλουμε να υπάρχουν στο αποτέλεσμα της ερώτησης.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723900" y="16383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Α1, Α2, .., Α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4643438" y="2205038"/>
            <a:ext cx="4105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000" b="0" baseline="-4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000" b="0" baseline="-4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000" b="0" baseline="-4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21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utoUpdateAnimBg="0"/>
      <p:bldP spid="274437" grpId="0" autoUpdateAnimBg="0"/>
      <p:bldP spid="27443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C5F13-67C5-44E0-AD5D-747406DF1164}" type="slidenum">
              <a:rPr lang="el-GR" altLang="en-US" smtClean="0"/>
              <a:pPr/>
              <a:t>80</a:t>
            </a:fld>
            <a:endParaRPr lang="el-GR" altLang="en-US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400050" y="1620838"/>
            <a:ext cx="849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Τις πίτσες που έχουν </a:t>
            </a:r>
            <a:r>
              <a:rPr lang="el-GR" sz="2000" u="sng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όλα</a:t>
            </a:r>
            <a:r>
              <a:rPr lang="el-GR" sz="2000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τα συστατικά που αρέσουν στον Δημήτρη</a:t>
            </a:r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000">
              <a:latin typeface="Times New Roman" pitchFamily="18" charset="0"/>
            </a:endParaRP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659606" y="3334972"/>
            <a:ext cx="78247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Θέλουμε τις πίτσες που τα συστατικά τους είναι υπερσύνολο των συστατικών που αρέσουν στο Δημήτρη</a:t>
            </a:r>
          </a:p>
          <a:p>
            <a:pPr algn="just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Α: Συστατικά πίτσας Π</a:t>
            </a:r>
          </a:p>
          <a:p>
            <a:pPr algn="just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Β: Συστατικά που αρέσουν στο Δημήτρη</a:t>
            </a:r>
          </a:p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EXISTS (B EXCEPT A)</a:t>
            </a:r>
            <a:endParaRPr lang="el-GR" sz="2400" b="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Παράδειγμα: Διαίρεση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47812" y="2188399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3CFEB-2BEF-4EB5-980F-23270E4B2537}" type="slidenum">
              <a:rPr lang="el-GR" altLang="en-US" smtClean="0"/>
              <a:pPr/>
              <a:t>81</a:t>
            </a:fld>
            <a:endParaRPr lang="el-GR" altLang="en-US"/>
          </a:p>
        </p:txBody>
      </p:sp>
      <p:sp>
        <p:nvSpPr>
          <p:cNvPr id="77830" name="Text Box 3"/>
          <p:cNvSpPr txBox="1">
            <a:spLocks noChangeArrowheads="1"/>
          </p:cNvSpPr>
          <p:nvPr/>
        </p:nvSpPr>
        <p:spPr bwMode="auto">
          <a:xfrm>
            <a:off x="381000" y="1692007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για Διπλές Εμφανίσεις</a:t>
            </a: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επιστρέφει </a:t>
            </a:r>
            <a:r>
              <a:rPr lang="el-GR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ανν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υποερώτηση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δεν έχει πολλαπλές όμοιες πλειάδες –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unique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261937" y="5543554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χρησιμοποιηθεί για να ελεγχθεί αν το αποτέλεσμα είναι σύνολο ή </a:t>
            </a:r>
            <a:r>
              <a:rPr lang="el-GR" sz="1800" b="0" i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πολυσύνολο</a:t>
            </a:r>
            <a:endParaRPr lang="el-GR" sz="18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7832" name="Rectangle 5"/>
          <p:cNvSpPr>
            <a:spLocks noChangeArrowheads="1"/>
          </p:cNvSpPr>
          <p:nvPr/>
        </p:nvSpPr>
        <p:spPr bwMode="auto">
          <a:xfrm>
            <a:off x="1450003" y="3087683"/>
            <a:ext cx="5543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 (NOT UNIQUE)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			   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unique (not unique)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E95A6-598F-44CD-8178-16EEE181552A}" type="slidenum">
              <a:rPr lang="el-GR" altLang="en-US" smtClean="0"/>
              <a:pPr/>
              <a:t>82</a:t>
            </a:fld>
            <a:endParaRPr lang="el-GR" altLang="en-US"/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81000" y="277495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που έχουν παίξει </a:t>
            </a:r>
            <a:r>
              <a:rPr lang="el-GR" sz="2000" b="0" i="1" u="sng">
                <a:latin typeface="Calibri" pitchFamily="34" charset="0"/>
                <a:ea typeface="Calibri" pitchFamily="34" charset="0"/>
                <a:cs typeface="Calibri" pitchFamily="34" charset="0"/>
              </a:rPr>
              <a:t>τουλάχιστον σε δύο</a:t>
            </a:r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 ταινίες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856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unique (not unique)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3335338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endParaRPr lang="el-GR" sz="200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NOT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7200" y="14902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4525" y="5206567"/>
            <a:ext cx="4959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l-GR" sz="1600" b="0" i="1" dirty="0">
                <a:solidFill>
                  <a:schemeClr val="accent2">
                    <a:lumMod val="75000"/>
                  </a:schemeClr>
                </a:solidFill>
              </a:rPr>
              <a:t>(θα το δούμε στη συνέχεια)</a:t>
            </a: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Plays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GROUP BY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HAVING COUNT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(*) &gt; 1;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F0378-301B-46B2-B095-70C46AFC492A}" type="slidenum">
              <a:rPr lang="el-GR" altLang="en-US" smtClean="0"/>
              <a:pPr/>
              <a:t>83</a:t>
            </a:fld>
            <a:endParaRPr lang="el-GR" altLang="en-US"/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1000" y="277495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που έχουν παίξει </a:t>
            </a:r>
            <a:r>
              <a:rPr lang="el-GR" sz="20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ακριβώς σε μια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ταινία</a:t>
            </a: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381000" y="3335338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endParaRPr lang="el-GR" sz="200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644525" y="5206567"/>
            <a:ext cx="4959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l-GR" sz="1600" b="0" i="1" dirty="0">
                <a:solidFill>
                  <a:schemeClr val="accent2">
                    <a:lumMod val="75000"/>
                  </a:schemeClr>
                </a:solidFill>
              </a:rPr>
              <a:t>(θα το δούμε στη συνέχεια)</a:t>
            </a: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Plays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GROUP BY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HAVING COUNT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(*) = 1;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unique (not unique)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14902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1C45BF-152B-4FE9-8974-2F668646FE3A}" type="slidenum">
              <a:rPr lang="el-GR" altLang="en-US" smtClean="0"/>
              <a:pPr/>
              <a:t>84</a:t>
            </a:fld>
            <a:endParaRPr lang="el-GR" altLang="en-US"/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395288" y="2420938"/>
            <a:ext cx="8137525" cy="2305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7" name="Text Box 4"/>
          <p:cNvSpPr txBox="1">
            <a:spLocks noChangeArrowheads="1"/>
          </p:cNvSpPr>
          <p:nvPr/>
        </p:nvSpPr>
        <p:spPr bwMode="auto">
          <a:xfrm>
            <a:off x="396876" y="1018382"/>
            <a:ext cx="8135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επιτρέπει το φώλιασμα </a:t>
            </a:r>
            <a:r>
              <a:rPr lang="el-GR" sz="16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ερωτήσεων. </a:t>
            </a:r>
          </a:p>
          <a:p>
            <a:pPr eaLnBrk="0" hangingPunct="0"/>
            <a:endParaRPr lang="el-GR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</a:t>
            </a:r>
            <a:r>
              <a:rPr lang="el-GR" sz="16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 είναι  μια έκφραση </a:t>
            </a:r>
            <a:r>
              <a:rPr lang="el-GR" sz="16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</a:t>
            </a:r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που χρησιμοποιείται μέσα σε μια άλλη ερώτηση.</a:t>
            </a:r>
            <a:r>
              <a:rPr lang="en-US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1928" name="Rectangle 5"/>
          <p:cNvSpPr>
            <a:spLocks noChangeArrowheads="1"/>
          </p:cNvSpPr>
          <p:nvPr/>
        </p:nvSpPr>
        <p:spPr bwMode="auto">
          <a:xfrm>
            <a:off x="468313" y="2420938"/>
            <a:ext cx="40322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</a:t>
            </a:r>
            <a:r>
              <a:rPr lang="en-US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ως συνθή</a:t>
            </a:r>
            <a:r>
              <a:rPr lang="el-GR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κ</a:t>
            </a:r>
            <a:r>
              <a:rPr lang="el-GR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στο </a:t>
            </a:r>
            <a:r>
              <a:rPr lang="en-US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&lt;x&gt;</a:t>
            </a:r>
            <a:endParaRPr lang="el-GR" sz="1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	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WHERE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  );</a:t>
            </a:r>
          </a:p>
        </p:txBody>
      </p:sp>
      <p:sp>
        <p:nvSpPr>
          <p:cNvPr id="81929" name="Text Box 6"/>
          <p:cNvSpPr txBox="1">
            <a:spLocks noChangeArrowheads="1"/>
          </p:cNvSpPr>
          <p:nvPr/>
        </p:nvSpPr>
        <p:spPr bwMode="auto">
          <a:xfrm>
            <a:off x="481012" y="5424489"/>
            <a:ext cx="8345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Υπολογισμός της </a:t>
            </a:r>
            <a:r>
              <a:rPr lang="el-GR" sz="2000" b="0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ερώτησης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κάθε γραμμή</a:t>
            </a: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(πλειάδα) της εξωτερικής ερώτησης</a:t>
            </a:r>
          </a:p>
        </p:txBody>
      </p:sp>
      <p:sp>
        <p:nvSpPr>
          <p:cNvPr id="81930" name="Text Box 7"/>
          <p:cNvSpPr txBox="1">
            <a:spLocks noChangeArrowheads="1"/>
          </p:cNvSpPr>
          <p:nvPr/>
        </p:nvSpPr>
        <p:spPr bwMode="auto">
          <a:xfrm>
            <a:off x="4500563" y="2709863"/>
            <a:ext cx="39592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rgbClr val="FF0000"/>
                </a:solidFill>
              </a:rPr>
              <a:t>&lt;</a:t>
            </a:r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l-GR" sz="1800" dirty="0">
                <a:solidFill>
                  <a:srgbClr val="FF0000"/>
                </a:solidFill>
              </a:rPr>
              <a:t>&gt;</a:t>
            </a:r>
            <a:r>
              <a:rPr lang="el-GR" sz="1600" b="0" dirty="0"/>
              <a:t> μπορεί να είναι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0" dirty="0"/>
              <a:t>         </a:t>
            </a:r>
            <a:r>
              <a:rPr lang="en-US" sz="1600" b="0" i="1" dirty="0"/>
              <a:t>T</a:t>
            </a:r>
            <a:r>
              <a:rPr lang="en-US" sz="1600" b="0" dirty="0"/>
              <a:t>   {</a:t>
            </a:r>
            <a:r>
              <a:rPr lang="en-US" sz="1600" b="0" dirty="0">
                <a:solidFill>
                  <a:srgbClr val="009900"/>
                </a:solidFill>
              </a:rPr>
              <a:t>=, &lt;, &lt;=, &gt;, &gt;=, &lt;&gt;</a:t>
            </a:r>
            <a:r>
              <a:rPr lang="en-US" sz="1600" b="0" dirty="0"/>
              <a:t>}</a:t>
            </a:r>
            <a:r>
              <a:rPr lang="el-GR" sz="1600" b="0" dirty="0"/>
              <a:t> </a:t>
            </a:r>
            <a:r>
              <a:rPr lang="en-US" sz="1600" b="0" dirty="0">
                <a:solidFill>
                  <a:srgbClr val="009900"/>
                </a:solidFill>
              </a:rPr>
              <a:t>any</a:t>
            </a:r>
            <a:r>
              <a:rPr lang="el-GR" sz="1600" b="0" dirty="0">
                <a:solidFill>
                  <a:srgbClr val="009900"/>
                </a:solidFill>
              </a:rPr>
              <a:t>(</a:t>
            </a:r>
            <a:r>
              <a:rPr lang="en-US" sz="1600" b="0" dirty="0">
                <a:solidFill>
                  <a:srgbClr val="009900"/>
                </a:solidFill>
              </a:rPr>
              <a:t>some</a:t>
            </a:r>
            <a:r>
              <a:rPr lang="el-GR" sz="1600" b="0" dirty="0">
                <a:solidFill>
                  <a:srgbClr val="009900"/>
                </a:solidFill>
              </a:rPr>
              <a:t>)</a:t>
            </a:r>
            <a:r>
              <a:rPr lang="en-US" sz="1600" b="0" dirty="0"/>
              <a:t>, </a:t>
            </a:r>
            <a:r>
              <a:rPr lang="en-US" sz="1600" b="0" dirty="0">
                <a:solidFill>
                  <a:srgbClr val="009900"/>
                </a:solidFill>
              </a:rPr>
              <a:t>all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0" dirty="0"/>
              <a:t>         </a:t>
            </a:r>
            <a:r>
              <a:rPr lang="en-US" sz="1600" b="0" i="1" dirty="0"/>
              <a:t>T</a:t>
            </a:r>
            <a:r>
              <a:rPr lang="en-US" sz="1600" b="0" dirty="0"/>
              <a:t> </a:t>
            </a:r>
            <a:r>
              <a:rPr lang="el-GR" sz="1600" b="0" dirty="0"/>
              <a:t> </a:t>
            </a:r>
            <a:r>
              <a:rPr lang="en-US" sz="1600" b="0" dirty="0">
                <a:solidFill>
                  <a:srgbClr val="009900"/>
                </a:solidFill>
              </a:rPr>
              <a:t>in 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0" dirty="0"/>
              <a:t>         </a:t>
            </a:r>
            <a:r>
              <a:rPr lang="en-US" sz="1600" b="0" dirty="0">
                <a:solidFill>
                  <a:srgbClr val="009900"/>
                </a:solidFill>
              </a:rPr>
              <a:t>exists</a:t>
            </a:r>
            <a:r>
              <a:rPr lang="en-US" sz="1600" b="0" dirty="0"/>
              <a:t>, </a:t>
            </a:r>
            <a:r>
              <a:rPr lang="en-US" sz="1600" b="0" dirty="0">
                <a:solidFill>
                  <a:srgbClr val="009900"/>
                </a:solidFill>
              </a:rPr>
              <a:t>unique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b="0" dirty="0"/>
              <a:t>(όπου </a:t>
            </a:r>
            <a:r>
              <a:rPr lang="el-GR" sz="1600" b="0" i="1" dirty="0"/>
              <a:t>Τ</a:t>
            </a:r>
            <a:r>
              <a:rPr lang="el-GR" sz="1600" b="0" dirty="0"/>
              <a:t>  πλειάδα)</a:t>
            </a:r>
          </a:p>
        </p:txBody>
      </p:sp>
      <p:sp>
        <p:nvSpPr>
          <p:cNvPr id="81931" name="Text Box 8"/>
          <p:cNvSpPr txBox="1">
            <a:spLocks noChangeArrowheads="1"/>
          </p:cNvSpPr>
          <p:nvPr/>
        </p:nvSpPr>
        <p:spPr bwMode="auto">
          <a:xfrm>
            <a:off x="611188" y="4941888"/>
            <a:ext cx="705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0">
                <a:latin typeface="Calibri" pitchFamily="34" charset="0"/>
                <a:ea typeface="Calibri" pitchFamily="34" charset="0"/>
                <a:cs typeface="Calibri" pitchFamily="34" charset="0"/>
              </a:rPr>
              <a:t>Δηλαδή διατυπώνονται ως </a:t>
            </a:r>
            <a:r>
              <a:rPr lang="el-GR" sz="1600">
                <a:latin typeface="Calibri" pitchFamily="34" charset="0"/>
                <a:ea typeface="Calibri" pitchFamily="34" charset="0"/>
                <a:cs typeface="Calibri" pitchFamily="34" charset="0"/>
              </a:rPr>
              <a:t>συνθήκες στο </a:t>
            </a:r>
            <a:r>
              <a:rPr lang="en-US" sz="160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16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8B280-B82F-4C09-924A-B67D16205715}" type="slidenum">
              <a:rPr lang="el-GR" altLang="en-US" smtClean="0"/>
              <a:pPr/>
              <a:t>85</a:t>
            </a:fld>
            <a:endParaRPr lang="el-GR" altLang="en-US"/>
          </a:p>
        </p:txBody>
      </p:sp>
      <p:sp>
        <p:nvSpPr>
          <p:cNvPr id="82950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Παραδείγματα  </a:t>
            </a:r>
          </a:p>
        </p:txBody>
      </p:sp>
      <p:sp>
        <p:nvSpPr>
          <p:cNvPr id="82952" name="Text Box 5"/>
          <p:cNvSpPr txBox="1">
            <a:spLocks noChangeArrowheads="1"/>
          </p:cNvSpPr>
          <p:nvPr/>
        </p:nvSpPr>
        <p:spPr bwMode="auto">
          <a:xfrm>
            <a:off x="469900" y="3614592"/>
            <a:ext cx="7788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SOME</a:t>
            </a:r>
            <a:r>
              <a:rPr lang="en-US" sz="14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7933" y="122511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9899" y="2808372"/>
            <a:ext cx="7788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=All</a:t>
            </a:r>
            <a:r>
              <a:rPr lang="en-US" sz="14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9899" y="4502604"/>
            <a:ext cx="7788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B0085-98FB-4EF1-AEF1-76DE382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2B06-9526-48A9-BCFE-CAE4A68C9F16}"/>
              </a:ext>
            </a:extLst>
          </p:cNvPr>
          <p:cNvSpPr txBox="1"/>
          <p:nvPr/>
        </p:nvSpPr>
        <p:spPr>
          <a:xfrm>
            <a:off x="304800" y="198782"/>
            <a:ext cx="54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			         S</a:t>
            </a:r>
          </a:p>
          <a:p>
            <a:r>
              <a:rPr lang="en-US" dirty="0"/>
              <a:t>A	B			C	D</a:t>
            </a:r>
          </a:p>
          <a:p>
            <a:r>
              <a:rPr lang="en-US" dirty="0"/>
              <a:t>2	3			4	9</a:t>
            </a:r>
          </a:p>
          <a:p>
            <a:r>
              <a:rPr lang="en-US" dirty="0"/>
              <a:t>3	5			7 	8</a:t>
            </a:r>
          </a:p>
          <a:p>
            <a:pPr marL="342900" indent="-342900">
              <a:buAutoNum type="arabicPlain" startAt="7"/>
            </a:pPr>
            <a:r>
              <a:rPr lang="en-US" dirty="0"/>
              <a:t>  8			4	2</a:t>
            </a:r>
          </a:p>
          <a:p>
            <a:r>
              <a:rPr lang="en-US" dirty="0"/>
              <a:t>                                   2       7</a:t>
            </a:r>
          </a:p>
          <a:p>
            <a:r>
              <a:rPr lang="en-US" dirty="0"/>
              <a:t>                                   1       </a:t>
            </a:r>
            <a:r>
              <a:rPr lang="el-GR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A4FA6-BDAB-4BCE-8AC6-6BF142EEBFF4}"/>
              </a:ext>
            </a:extLst>
          </p:cNvPr>
          <p:cNvSpPr txBox="1"/>
          <p:nvPr/>
        </p:nvSpPr>
        <p:spPr>
          <a:xfrm>
            <a:off x="198781" y="2309370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D  FROM S WHERE C NOT IN (SELECT A FROM R);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7B79-4023-4C9F-AD8E-1D2DB98BDDFB}"/>
              </a:ext>
            </a:extLst>
          </p:cNvPr>
          <p:cNvSpPr txBox="1"/>
          <p:nvPr/>
        </p:nvSpPr>
        <p:spPr>
          <a:xfrm>
            <a:off x="1152939" y="2757965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5B260-C545-4732-ACC9-849795577721}"/>
              </a:ext>
            </a:extLst>
          </p:cNvPr>
          <p:cNvSpPr txBox="1"/>
          <p:nvPr/>
        </p:nvSpPr>
        <p:spPr>
          <a:xfrm>
            <a:off x="79512" y="4363457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 FROM R WHERE B IN (SELECT D FROM S);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7FEF-71F6-451B-9E4C-DBFF5BD7090D}"/>
              </a:ext>
            </a:extLst>
          </p:cNvPr>
          <p:cNvSpPr txBox="1"/>
          <p:nvPr/>
        </p:nvSpPr>
        <p:spPr>
          <a:xfrm>
            <a:off x="1033670" y="4812052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94F5FC0-326A-4CE1-817D-810B32BB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99A617B-0723-4653-A5EA-77B8915B1EA0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</a:t>
            </a:r>
            <a:r>
              <a:rPr lang="en-US" altLang="en-US" sz="1100" dirty="0"/>
              <a:t>2020-2021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985318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B0085-98FB-4EF1-AEF1-76DE382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2B06-9526-48A9-BCFE-CAE4A68C9F16}"/>
              </a:ext>
            </a:extLst>
          </p:cNvPr>
          <p:cNvSpPr txBox="1"/>
          <p:nvPr/>
        </p:nvSpPr>
        <p:spPr>
          <a:xfrm>
            <a:off x="304800" y="198782"/>
            <a:ext cx="54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			         S</a:t>
            </a:r>
          </a:p>
          <a:p>
            <a:r>
              <a:rPr lang="en-US" dirty="0"/>
              <a:t>A	B			C	D</a:t>
            </a:r>
          </a:p>
          <a:p>
            <a:r>
              <a:rPr lang="en-US" dirty="0"/>
              <a:t>2	3			4	9</a:t>
            </a:r>
          </a:p>
          <a:p>
            <a:r>
              <a:rPr lang="en-US" dirty="0"/>
              <a:t>3	5			7 	8</a:t>
            </a:r>
          </a:p>
          <a:p>
            <a:pPr marL="342900" indent="-342900">
              <a:buAutoNum type="arabicPlain" startAt="7"/>
            </a:pPr>
            <a:r>
              <a:rPr lang="en-US" dirty="0"/>
              <a:t>  8			4	2</a:t>
            </a:r>
          </a:p>
          <a:p>
            <a:r>
              <a:rPr lang="en-US" dirty="0"/>
              <a:t>                                   2       7</a:t>
            </a:r>
          </a:p>
          <a:p>
            <a:r>
              <a:rPr lang="en-US" dirty="0"/>
              <a:t>                                   1       </a:t>
            </a:r>
            <a:r>
              <a:rPr lang="el-GR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A4FA6-BDAB-4BCE-8AC6-6BF142EEBFF4}"/>
              </a:ext>
            </a:extLst>
          </p:cNvPr>
          <p:cNvSpPr txBox="1"/>
          <p:nvPr/>
        </p:nvSpPr>
        <p:spPr>
          <a:xfrm>
            <a:off x="198781" y="2309370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D  FROM S WHERE C &gt;= ANY (SELECT A FROM R);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7B79-4023-4C9F-AD8E-1D2DB98BDDFB}"/>
              </a:ext>
            </a:extLst>
          </p:cNvPr>
          <p:cNvSpPr txBox="1"/>
          <p:nvPr/>
        </p:nvSpPr>
        <p:spPr>
          <a:xfrm>
            <a:off x="1152939" y="2757965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5B260-C545-4732-ACC9-849795577721}"/>
              </a:ext>
            </a:extLst>
          </p:cNvPr>
          <p:cNvSpPr txBox="1"/>
          <p:nvPr/>
        </p:nvSpPr>
        <p:spPr>
          <a:xfrm>
            <a:off x="79512" y="4363457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 FROM R WHERE B &lt;&gt; ANY (SELECT D FROM S);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7FEF-71F6-451B-9E4C-DBFF5BD7090D}"/>
              </a:ext>
            </a:extLst>
          </p:cNvPr>
          <p:cNvSpPr txBox="1"/>
          <p:nvPr/>
        </p:nvSpPr>
        <p:spPr>
          <a:xfrm>
            <a:off x="1033670" y="4812052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2D6A977-A3A4-4A70-8B83-AB3282E8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61B19346-FCFE-43A8-82E8-31B94C428E3D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</a:t>
            </a:r>
            <a:r>
              <a:rPr lang="en-US" altLang="en-US" sz="1100" dirty="0"/>
              <a:t>2020-2021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606311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B0085-98FB-4EF1-AEF1-76DE382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2B06-9526-48A9-BCFE-CAE4A68C9F16}"/>
              </a:ext>
            </a:extLst>
          </p:cNvPr>
          <p:cNvSpPr txBox="1"/>
          <p:nvPr/>
        </p:nvSpPr>
        <p:spPr>
          <a:xfrm>
            <a:off x="304800" y="198782"/>
            <a:ext cx="54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			         S</a:t>
            </a:r>
          </a:p>
          <a:p>
            <a:r>
              <a:rPr lang="en-US" dirty="0"/>
              <a:t>A	B			C	D</a:t>
            </a:r>
          </a:p>
          <a:p>
            <a:r>
              <a:rPr lang="en-US" dirty="0"/>
              <a:t>2	3			4	9</a:t>
            </a:r>
          </a:p>
          <a:p>
            <a:r>
              <a:rPr lang="en-US" dirty="0"/>
              <a:t>3	5			7 	8</a:t>
            </a:r>
          </a:p>
          <a:p>
            <a:pPr marL="342900" indent="-342900">
              <a:buAutoNum type="arabicPlain" startAt="7"/>
            </a:pPr>
            <a:r>
              <a:rPr lang="en-US" dirty="0"/>
              <a:t>  8			4	2</a:t>
            </a:r>
          </a:p>
          <a:p>
            <a:r>
              <a:rPr lang="en-US" dirty="0"/>
              <a:t>                                   2       7</a:t>
            </a:r>
          </a:p>
          <a:p>
            <a:r>
              <a:rPr lang="en-US" dirty="0"/>
              <a:t>                                   1       </a:t>
            </a:r>
            <a:r>
              <a:rPr lang="el-GR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A4FA6-BDAB-4BCE-8AC6-6BF142EEBFF4}"/>
              </a:ext>
            </a:extLst>
          </p:cNvPr>
          <p:cNvSpPr txBox="1"/>
          <p:nvPr/>
        </p:nvSpPr>
        <p:spPr>
          <a:xfrm>
            <a:off x="198781" y="2309370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D  FROM S WHERE C &gt;= ALL (SELECT A FROM R);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7B79-4023-4C9F-AD8E-1D2DB98BDDFB}"/>
              </a:ext>
            </a:extLst>
          </p:cNvPr>
          <p:cNvSpPr txBox="1"/>
          <p:nvPr/>
        </p:nvSpPr>
        <p:spPr>
          <a:xfrm>
            <a:off x="1152939" y="2757965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5B260-C545-4732-ACC9-849795577721}"/>
              </a:ext>
            </a:extLst>
          </p:cNvPr>
          <p:cNvSpPr txBox="1"/>
          <p:nvPr/>
        </p:nvSpPr>
        <p:spPr>
          <a:xfrm>
            <a:off x="79512" y="4363457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 FROM R WHERE A &lt;&gt; ALL (SELECT D FROM S);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7FEF-71F6-451B-9E4C-DBFF5BD7090D}"/>
              </a:ext>
            </a:extLst>
          </p:cNvPr>
          <p:cNvSpPr txBox="1"/>
          <p:nvPr/>
        </p:nvSpPr>
        <p:spPr>
          <a:xfrm>
            <a:off x="1033670" y="4812052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E3F821B-0211-406F-B010-F1EAE0F7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D1473CCE-216F-4E2A-A8D6-9AE34D5CD37E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</a:t>
            </a:r>
            <a:r>
              <a:rPr lang="en-US" altLang="en-US" sz="1100" dirty="0"/>
              <a:t>2020-2021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558008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DEB85-D996-4CCF-AC17-5067D51DC212}" type="slidenum">
              <a:rPr lang="el-GR" altLang="en-US" smtClean="0"/>
              <a:pPr/>
              <a:t>89</a:t>
            </a:fld>
            <a:endParaRPr lang="el-GR" altLang="en-US" dirty="0"/>
          </a:p>
        </p:txBody>
      </p:sp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292100" y="2633849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Παραδείγματα</a:t>
            </a:r>
          </a:p>
        </p:txBody>
      </p:sp>
      <p:sp>
        <p:nvSpPr>
          <p:cNvPr id="83976" name="Text Box 5"/>
          <p:cNvSpPr txBox="1">
            <a:spLocks noChangeArrowheads="1"/>
          </p:cNvSpPr>
          <p:nvPr/>
        </p:nvSpPr>
        <p:spPr bwMode="auto">
          <a:xfrm>
            <a:off x="357933" y="3396634"/>
            <a:ext cx="446405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A.Name</a:t>
            </a:r>
            <a:endParaRPr lang="en-US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EXISTS</a:t>
            </a:r>
            <a:r>
              <a:rPr lang="en-US" sz="14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 AS S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.Year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-of-Birth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S.Year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-of-Birth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endParaRPr lang="en-US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A.Name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&lt;&gt;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S.Name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el-GR" sz="14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933" y="122511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483958" y="3441904"/>
            <a:ext cx="2317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ίδιο με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UNIQUE?</a:t>
            </a:r>
            <a:endParaRPr lang="el-GR" sz="14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4584AD-F571-46B1-B7D8-FB2979FC3B55}" type="slidenum">
              <a:rPr lang="el-GR" altLang="en-US" smtClean="0"/>
              <a:pPr/>
              <a:t>9</a:t>
            </a:fld>
            <a:endParaRPr lang="el-GR" altLang="en-US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4211638" y="1916113"/>
            <a:ext cx="4114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0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0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611188" y="3716338"/>
            <a:ext cx="7467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αντιστοιχεί στην πράξη του </a:t>
            </a:r>
            <a:r>
              <a:rPr lang="el-GR" sz="24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καρτεσιανού γινομένου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της σχεσιακής άλγεβρας. 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Ποιες σχέσεις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θα χρησιμοποιηθούν για τον υπολογισμό του αποτελέσματος.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8019" y="1876425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Α1, Α2, .., Α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="0" baseline="-25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400" b="0" baseline="-25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400" b="0" dirty="0" err="1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="0" baseline="-25000" dirty="0" err="1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400" b="0" dirty="0">
              <a:solidFill>
                <a:schemeClr val="accent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nimBg="1" autoUpdateAnimBg="0"/>
      <p:bldP spid="275462" grpId="0" autoUpdateAnimBg="0"/>
      <p:bldP spid="1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77ECD79-340B-4C30-B75E-C6688CA2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EF25649-26C6-4232-944C-935787F5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0FE401F-1E62-4480-A2FF-6C98E285206F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2C251-33EC-4172-BD21-6C077A34C3B2}"/>
              </a:ext>
            </a:extLst>
          </p:cNvPr>
          <p:cNvSpPr txBox="1"/>
          <p:nvPr/>
        </p:nvSpPr>
        <p:spPr>
          <a:xfrm>
            <a:off x="479926" y="2294021"/>
            <a:ext cx="8037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W3Schools SQL Tutorial:</a:t>
            </a:r>
            <a:r>
              <a:rPr lang="en-US" dirty="0"/>
              <a:t> A comprehensive tutorial that covers the basics of SQL.</a:t>
            </a:r>
            <a:endParaRPr lang="el-GR" dirty="0"/>
          </a:p>
          <a:p>
            <a:endParaRPr lang="el-GR" dirty="0"/>
          </a:p>
          <a:p>
            <a:r>
              <a:rPr lang="en-US" dirty="0" err="1">
                <a:solidFill>
                  <a:srgbClr val="FF0000"/>
                </a:solidFill>
              </a:rPr>
              <a:t>SQLBolt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Provides interactive lessons and exercises to teach you SQL.</a:t>
            </a:r>
            <a:endParaRPr lang="el-GR" dirty="0"/>
          </a:p>
          <a:p>
            <a:endParaRPr lang="el-GR" dirty="0"/>
          </a:p>
          <a:p>
            <a:r>
              <a:rPr lang="en-US" dirty="0">
                <a:solidFill>
                  <a:srgbClr val="FF0000"/>
                </a:solidFill>
              </a:rPr>
              <a:t>SQL Zoo: </a:t>
            </a:r>
            <a:r>
              <a:rPr lang="en-US" dirty="0"/>
              <a:t>A collection of SQL tutorials with various challenges to test your knowledge.    </a:t>
            </a:r>
            <a:br>
              <a:rPr lang="en-US" dirty="0"/>
            </a:b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F6156-87FC-4772-A8CE-C81BC72F2D8B}"/>
              </a:ext>
            </a:extLst>
          </p:cNvPr>
          <p:cNvSpPr txBox="1"/>
          <p:nvPr/>
        </p:nvSpPr>
        <p:spPr>
          <a:xfrm>
            <a:off x="479926" y="1090863"/>
            <a:ext cx="724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Κάποιες </a:t>
            </a:r>
            <a:r>
              <a:rPr lang="en-US" sz="3200" dirty="0"/>
              <a:t>online </a:t>
            </a:r>
            <a:r>
              <a:rPr lang="el-GR" sz="3200" dirty="0"/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21311466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91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Συνενώσεις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71CEA-566A-4777-9821-5AA1FE492B67}" type="slidenum">
              <a:rPr lang="el-GR" altLang="en-US" smtClean="0"/>
              <a:pPr/>
              <a:t>92</a:t>
            </a:fld>
            <a:endParaRPr lang="el-GR" altLang="en-US"/>
          </a:p>
        </p:txBody>
      </p:sp>
      <p:sp>
        <p:nvSpPr>
          <p:cNvPr id="132103" name="Text Box 4"/>
          <p:cNvSpPr txBox="1">
            <a:spLocks noChangeArrowheads="1"/>
          </p:cNvSpPr>
          <p:nvPr/>
        </p:nvSpPr>
        <p:spPr bwMode="auto">
          <a:xfrm>
            <a:off x="190500" y="121920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SQL-92 υποστηρίζει διάφορους τύπους συνενώσεων που συνήθως χρησιμοποιούνται στο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αλλά μπορούν να χρησιμοποιηθούν οπουδήποτε μπορεί να χρησιμοποιηθεί μια σχέση.</a:t>
            </a: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σύνταξη: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Συνένωση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join)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800" y="2971801"/>
            <a:ext cx="7493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&lt;όνομα-σχέσης1&gt; 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&lt;τύπος-συνένωσης&gt;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&lt;όνομα-σχέσης2&gt; </a:t>
            </a:r>
          </a:p>
          <a:p>
            <a:pPr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&lt;συνθήκη-συνένωσης&gt;</a:t>
            </a:r>
            <a:endParaRPr lang="el-GR" sz="24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30400" y="4000500"/>
            <a:ext cx="59817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Τύποι Συνένωσης:</a:t>
            </a: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NATURAL JOIN</a:t>
            </a: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INNER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 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LEFT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OUTER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αριστερή εξωτερική συνένωση</a:t>
            </a: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RIGHT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OUTER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JOIN: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δεξιά εξωτερική συνένωση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FULL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OUTER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: πλήρης εξωτερική συνένωση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93</a:t>
            </a:fld>
            <a:endParaRPr lang="el-GR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2020-2021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73439" y="1053649"/>
            <a:ext cx="2431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      B</a:t>
            </a:r>
          </a:p>
          <a:p>
            <a:r>
              <a:rPr lang="en-US" dirty="0"/>
              <a:t>1      red</a:t>
            </a:r>
          </a:p>
          <a:p>
            <a:pPr marL="342900" indent="-342900">
              <a:buAutoNum type="arabicPlain" startAt="3"/>
            </a:pPr>
            <a:r>
              <a:rPr lang="en-US" dirty="0"/>
              <a:t>  blue</a:t>
            </a:r>
          </a:p>
          <a:p>
            <a:pPr marL="342900" indent="-342900">
              <a:buAutoNum type="arabicPlain" startAt="3"/>
            </a:pPr>
            <a:r>
              <a:rPr lang="en-US" dirty="0"/>
              <a:t>  green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1394" y="1991817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30E0F-82D1-4EC8-9A39-FCAA250397D4}"/>
              </a:ext>
            </a:extLst>
          </p:cNvPr>
          <p:cNvSpPr txBox="1"/>
          <p:nvPr/>
        </p:nvSpPr>
        <p:spPr>
          <a:xfrm>
            <a:off x="373439" y="2966342"/>
            <a:ext cx="2431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A      D</a:t>
            </a:r>
          </a:p>
          <a:p>
            <a:r>
              <a:rPr lang="en-US" dirty="0"/>
              <a:t>1      car</a:t>
            </a:r>
          </a:p>
          <a:p>
            <a:pPr marL="342900" indent="-342900">
              <a:buAutoNum type="arabicPlain" startAt="3"/>
            </a:pPr>
            <a:r>
              <a:rPr lang="en-US" dirty="0"/>
              <a:t>  bicycle</a:t>
            </a:r>
          </a:p>
          <a:p>
            <a:r>
              <a:rPr lang="en-US" dirty="0"/>
              <a:t>1       bicycle</a:t>
            </a:r>
          </a:p>
          <a:p>
            <a:r>
              <a:rPr lang="en-US" dirty="0"/>
              <a:t>8       car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379B9-579B-4966-B1C7-6CA1BF33EC36}"/>
              </a:ext>
            </a:extLst>
          </p:cNvPr>
          <p:cNvSpPr txBox="1"/>
          <p:nvPr/>
        </p:nvSpPr>
        <p:spPr>
          <a:xfrm>
            <a:off x="3271394" y="352033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NATURAL JOIN </a:t>
            </a:r>
            <a:r>
              <a:rPr lang="en-US" dirty="0"/>
              <a:t>S;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590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94</a:t>
            </a:fld>
            <a:endParaRPr lang="el-GR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2020-2021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73439" y="1053649"/>
            <a:ext cx="1276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      B</a:t>
            </a:r>
          </a:p>
          <a:p>
            <a:r>
              <a:rPr lang="en-US" dirty="0"/>
              <a:t>1      red</a:t>
            </a:r>
          </a:p>
          <a:p>
            <a:pPr marL="342900" indent="-342900">
              <a:buAutoNum type="arabicPlain" startAt="3"/>
            </a:pPr>
            <a:r>
              <a:rPr lang="en-US" dirty="0"/>
              <a:t>  blue</a:t>
            </a:r>
          </a:p>
          <a:p>
            <a:pPr marL="342900" indent="-342900">
              <a:buAutoNum type="arabicPlain" startAt="3"/>
            </a:pPr>
            <a:r>
              <a:rPr lang="en-US" dirty="0"/>
              <a:t>  green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7125" y="437006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 OUTER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30E0F-82D1-4EC8-9A39-FCAA250397D4}"/>
              </a:ext>
            </a:extLst>
          </p:cNvPr>
          <p:cNvSpPr txBox="1"/>
          <p:nvPr/>
        </p:nvSpPr>
        <p:spPr>
          <a:xfrm>
            <a:off x="373439" y="3034363"/>
            <a:ext cx="1484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A      D</a:t>
            </a:r>
          </a:p>
          <a:p>
            <a:r>
              <a:rPr lang="en-US" dirty="0"/>
              <a:t>1	car</a:t>
            </a:r>
          </a:p>
          <a:p>
            <a:r>
              <a:rPr lang="en-US" dirty="0"/>
              <a:t>3	bicycle</a:t>
            </a:r>
          </a:p>
          <a:p>
            <a:r>
              <a:rPr lang="en-US" dirty="0"/>
              <a:t>1	bicycle</a:t>
            </a:r>
          </a:p>
          <a:p>
            <a:r>
              <a:rPr lang="en-US" dirty="0"/>
              <a:t>5	bicycle</a:t>
            </a:r>
          </a:p>
          <a:p>
            <a:r>
              <a:rPr lang="en-US" dirty="0"/>
              <a:t>8	car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379B9-579B-4966-B1C7-6CA1BF33EC36}"/>
              </a:ext>
            </a:extLst>
          </p:cNvPr>
          <p:cNvSpPr txBox="1"/>
          <p:nvPr/>
        </p:nvSpPr>
        <p:spPr>
          <a:xfrm>
            <a:off x="3277124" y="2997813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RIGHT OUTER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07461-C2BB-479F-BFBE-325BF365811B}"/>
              </a:ext>
            </a:extLst>
          </p:cNvPr>
          <p:cNvSpPr txBox="1"/>
          <p:nvPr/>
        </p:nvSpPr>
        <p:spPr>
          <a:xfrm>
            <a:off x="3277125" y="4050025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OUTER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301838" y="126700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NATURAL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 OUTER JOIN </a:t>
            </a:r>
            <a:r>
              <a:rPr lang="en-US" dirty="0"/>
              <a:t>S;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7350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7ADE8-F052-418D-BDF0-2BEEC3899D1D}" type="slidenum">
              <a:rPr lang="el-GR" altLang="en-US" smtClean="0"/>
              <a:pPr/>
              <a:t>95</a:t>
            </a:fld>
            <a:endParaRPr lang="el-GR" altLang="en-US"/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430213" y="4564063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 LIKES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LIKES, PIZZA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445477" y="2930539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INNER JOIN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3336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62088" y="1582750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7" grpId="0" autoUpdateAnimBg="0"/>
      <p:bldP spid="697348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B031-4088-4E69-8F66-45D762549D9F}" type="slidenum">
              <a:rPr lang="el-GR" altLang="en-US" smtClean="0"/>
              <a:pPr/>
              <a:t>96</a:t>
            </a:fld>
            <a:endParaRPr lang="el-G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Φυσική Συνένωση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natural join)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1800" y="4960533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PIZZA, LIKES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1800" y="2745143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(LIKES </a:t>
            </a:r>
            <a:r>
              <a:rPr lang="el-GR" sz="2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n-US" sz="2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INNER</a:t>
            </a:r>
            <a:r>
              <a:rPr lang="el-GR" sz="2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JOIN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24881" y="1612112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8EC855E-56C6-4700-B3F1-70B8DAD9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996755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NATURAL JOIN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6E891-C3BB-4A8F-BC40-B810802A1259}" type="slidenum">
              <a:rPr lang="el-GR" altLang="en-US" smtClean="0"/>
              <a:pPr/>
              <a:t>97</a:t>
            </a:fld>
            <a:endParaRPr lang="el-GR" altLang="en-US"/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395288" y="2997200"/>
            <a:ext cx="52410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(LIKES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LEFT OUTER JOIN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</a:p>
          <a:p>
            <a:pPr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76388" y="1763713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BD626-C26E-4FB3-91E7-E635C740C125}" type="slidenum">
              <a:rPr lang="el-GR" altLang="en-US" smtClean="0"/>
              <a:pPr/>
              <a:t>98</a:t>
            </a:fld>
            <a:endParaRPr lang="el-GR" altLang="en-US"/>
          </a:p>
        </p:txBody>
      </p:sp>
      <p:sp>
        <p:nvSpPr>
          <p:cNvPr id="135174" name="Text Box 3"/>
          <p:cNvSpPr txBox="1">
            <a:spLocks noChangeArrowheads="1"/>
          </p:cNvSpPr>
          <p:nvPr/>
        </p:nvSpPr>
        <p:spPr bwMode="auto">
          <a:xfrm>
            <a:off x="1001091" y="1176611"/>
            <a:ext cx="34417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Name 		Ingredient</a:t>
            </a:r>
            <a:endParaRPr lang="el-GR" sz="1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Vegetarian	</a:t>
            </a: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μανιτάρι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Vegetarian</a:t>
            </a: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	ελιά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Χαβάη		ανανάς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Χαβάη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Σπέσιαλ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Σπέσιαλ		μπέικον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Σπέσιαλ		μανιτάρι	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Ελληνική	ελιά</a:t>
            </a:r>
            <a:endParaRPr lang="en-US" sz="1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Γιαννιώτικη	</a:t>
            </a:r>
            <a:r>
              <a:rPr lang="el-GR" sz="1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μετσοβόνε</a:t>
            </a:r>
            <a:endParaRPr lang="el-GR" sz="1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4178300" y="1794352"/>
            <a:ext cx="3441700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		Ingredient</a:t>
            </a:r>
            <a:endParaRPr lang="el-GR" sz="1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Δημήτρης</a:t>
            </a:r>
            <a:r>
              <a:rPr lang="en-US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μανιτάρι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Κώστας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Μαρία		ελιά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Κατερίνα	μανιτάρι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Μαρία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Δημήτρης	μπέικον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Μαρία		ανανάς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Ανδρόνικος	αντσούγια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10337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10455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6E891-C3BB-4A8F-BC40-B810802A1259}" type="slidenum">
              <a:rPr lang="el-GR" altLang="en-US" smtClean="0"/>
              <a:pPr/>
              <a:t>99</a:t>
            </a:fld>
            <a:endParaRPr lang="el-GR" altLang="en-US"/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1030564" y="3169985"/>
            <a:ext cx="57507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LIKES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RIGHT OUTER JOIN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</a:p>
          <a:p>
            <a:pPr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30564" y="1615106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4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10237</Words>
  <Application>Microsoft Office PowerPoint</Application>
  <PresentationFormat>Προβολή στην οθόνη (4:3)</PresentationFormat>
  <Paragraphs>1884</Paragraphs>
  <Slides>152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152</vt:i4>
      </vt:variant>
    </vt:vector>
  </HeadingPairs>
  <TitlesOfParts>
    <vt:vector size="158" baseType="lpstr">
      <vt:lpstr>Arial</vt:lpstr>
      <vt:lpstr>Calibri</vt:lpstr>
      <vt:lpstr>Courier New</vt:lpstr>
      <vt:lpstr>Times New Roman</vt:lpstr>
      <vt:lpstr>Wingdings</vt:lpstr>
      <vt:lpstr>Office Theme</vt:lpstr>
      <vt:lpstr>Παρουσίαση του PowerPoint</vt:lpstr>
      <vt:lpstr>Τι είδαμε μέχρι τώρα</vt:lpstr>
      <vt:lpstr>SQL</vt:lpstr>
      <vt:lpstr>SQL</vt:lpstr>
      <vt:lpstr>Παρουσίαση του PowerPoint</vt:lpstr>
      <vt:lpstr>Παρουσίαση του PowerPoint</vt:lpstr>
      <vt:lpstr>Βασική Δομή</vt:lpstr>
      <vt:lpstr>select</vt:lpstr>
      <vt:lpstr>from</vt:lpstr>
      <vt:lpstr>where</vt:lpstr>
      <vt:lpstr>Παράδειγμα</vt:lpstr>
      <vt:lpstr>select</vt:lpstr>
      <vt:lpstr>select distinct</vt:lpstr>
      <vt:lpstr>select *</vt:lpstr>
      <vt:lpstr>select</vt:lpstr>
      <vt:lpstr>where</vt:lpstr>
      <vt:lpstr>Παράδειγμα</vt:lpstr>
      <vt:lpstr>Παράδειγμα</vt:lpstr>
      <vt:lpstr>Βασική Δομή</vt:lpstr>
      <vt:lpstr>Παράδειγμα</vt:lpstr>
      <vt:lpstr>Παράδειγμα</vt:lpstr>
      <vt:lpstr>Παράδειγμα</vt:lpstr>
      <vt:lpstr>Βασική Δομή (επανάληψη)</vt:lpstr>
      <vt:lpstr>Βασική Δομή (επανάληψη)</vt:lpstr>
      <vt:lpstr>Παραδείγματα</vt:lpstr>
      <vt:lpstr>Παρουσίαση του PowerPoint</vt:lpstr>
      <vt:lpstr>SQL</vt:lpstr>
      <vt:lpstr>Πράξεις με συμβολοσειρές</vt:lpstr>
      <vt:lpstr>Πράξεις με συμβολοσειρές</vt:lpstr>
      <vt:lpstr>Διάταξη Πλειάδων</vt:lpstr>
      <vt:lpstr>Διάταξη Πλειάδων</vt:lpstr>
      <vt:lpstr>Περιορισμός μεγέθους αποτελέσματος</vt:lpstr>
      <vt:lpstr>Αλλαγή Ονόματος</vt:lpstr>
      <vt:lpstr>Αλλαγή Ονόματος</vt:lpstr>
      <vt:lpstr>Αλλαγή Ονόματος</vt:lpstr>
      <vt:lpstr>Μεταβλητές πλειάδων</vt:lpstr>
      <vt:lpstr>Μεταβλητές πλειάδων</vt:lpstr>
      <vt:lpstr>Βασική Δομή Ερώτησης</vt:lpstr>
      <vt:lpstr>Βασική Δομή Ερώτησης</vt:lpstr>
      <vt:lpstr>Παραδείγματα</vt:lpstr>
      <vt:lpstr>Η τιμή null</vt:lpstr>
      <vt:lpstr>Λογική Τριών Τιμών</vt:lpstr>
      <vt:lpstr>Λογική Τριών Τιμών</vt:lpstr>
      <vt:lpstr>Η τιμή null</vt:lpstr>
      <vt:lpstr>Επανάληψη</vt:lpstr>
      <vt:lpstr>Επανάληψη</vt:lpstr>
      <vt:lpstr>Παρουσίαση του PowerPoint</vt:lpstr>
      <vt:lpstr>Πράξεις Συνόλου</vt:lpstr>
      <vt:lpstr>Γενική Σύνταξη</vt:lpstr>
      <vt:lpstr>Ένωση</vt:lpstr>
      <vt:lpstr>Ένωση</vt:lpstr>
      <vt:lpstr>Ένωση</vt:lpstr>
      <vt:lpstr>Ένωση</vt:lpstr>
      <vt:lpstr>Τομή</vt:lpstr>
      <vt:lpstr>Διαφορά</vt:lpstr>
      <vt:lpstr>Παράδειγμα</vt:lpstr>
      <vt:lpstr>Παράδειγμα</vt:lpstr>
      <vt:lpstr>Παράδειγμα</vt:lpstr>
      <vt:lpstr>Παραδείγματα</vt:lpstr>
      <vt:lpstr>Επανάληψη</vt:lpstr>
      <vt:lpstr>Παρουσίαση του PowerPoint</vt:lpstr>
      <vt:lpstr>Υποερωτήσεις</vt:lpstr>
      <vt:lpstr>Σύνταξη</vt:lpstr>
      <vt:lpstr>Ο τελεστής in (not in) </vt:lpstr>
      <vt:lpstr>Ο τελεστής in (not in) </vt:lpstr>
      <vt:lpstr>Ο τελεστής in (not in) </vt:lpstr>
      <vt:lpstr>Ο τελεστής in (not in) </vt:lpstr>
      <vt:lpstr>Ο τελεστής in (not in) </vt:lpstr>
      <vt:lpstr>Σύγκριση με (τιμές) συνόλου: any</vt:lpstr>
      <vt:lpstr>any</vt:lpstr>
      <vt:lpstr>any</vt:lpstr>
      <vt:lpstr>Σύγκριση με (τιμές) συνόλου: all</vt:lpstr>
      <vt:lpstr>all</vt:lpstr>
      <vt:lpstr>all</vt:lpstr>
      <vt:lpstr>Ο τελεστής exists (not exists) </vt:lpstr>
      <vt:lpstr>Ο τελεστής exists (not exists) </vt:lpstr>
      <vt:lpstr>Ο τελεστής exists (not exists) </vt:lpstr>
      <vt:lpstr>Ο τελεστής exists (not exists) </vt:lpstr>
      <vt:lpstr>Παράδειγμα Διαίρεσης</vt:lpstr>
      <vt:lpstr>Παράδειγμα: Διαίρεση</vt:lpstr>
      <vt:lpstr>Ο τελεστής unique (not unique) </vt:lpstr>
      <vt:lpstr>Ο τελεστής unique (not unique) </vt:lpstr>
      <vt:lpstr>Ο τελεστής unique (not unique) </vt:lpstr>
      <vt:lpstr>Επανάληψη</vt:lpstr>
      <vt:lpstr>Επανάληψη</vt:lpstr>
      <vt:lpstr>Παρουσίαση του PowerPoint</vt:lpstr>
      <vt:lpstr>Παρουσίαση του PowerPoint</vt:lpstr>
      <vt:lpstr>Παρουσίαση του PowerPoint</vt:lpstr>
      <vt:lpstr>Επανάληψη</vt:lpstr>
      <vt:lpstr>Παρουσίαση του PowerPoint</vt:lpstr>
      <vt:lpstr>Παρουσίαση του PowerPoint</vt:lpstr>
      <vt:lpstr>Συνένωση (join)</vt:lpstr>
      <vt:lpstr>Παρουσίαση του PowerPoint</vt:lpstr>
      <vt:lpstr>Παρουσίαση του PowerPoint</vt:lpstr>
      <vt:lpstr>Παράδειγμα</vt:lpstr>
      <vt:lpstr>Φυσική Συνένωση (natural join)</vt:lpstr>
      <vt:lpstr>Παράδειγμα</vt:lpstr>
      <vt:lpstr>Παράδειγμα</vt:lpstr>
      <vt:lpstr>Παράδειγμα</vt:lpstr>
      <vt:lpstr>Παρουσίαση του PowerPoint</vt:lpstr>
      <vt:lpstr>Παρουσίαση του PowerPoint</vt:lpstr>
      <vt:lpstr>Συναθροιστικές Συναρτήσεις</vt:lpstr>
      <vt:lpstr>Παράδειγμα</vt:lpstr>
      <vt:lpstr>Συναθροιστικές Συναρτήσεις</vt:lpstr>
      <vt:lpstr>Συναθροιστικές Συναρτήσεις</vt:lpstr>
      <vt:lpstr>Συναθροιστικές Συναρτήσεις</vt:lpstr>
      <vt:lpstr>Παρουσίαση του PowerPoint</vt:lpstr>
      <vt:lpstr>Συναθροιστικές Συναρτήσεις: group by</vt:lpstr>
      <vt:lpstr>Συναθροιστικές Συναρτήσεις: group by</vt:lpstr>
      <vt:lpstr>Παράδειγμα</vt:lpstr>
      <vt:lpstr>Παράδειγμα</vt:lpstr>
      <vt:lpstr>Παράδειγμα</vt:lpstr>
      <vt:lpstr>Παράδειγμα</vt:lpstr>
      <vt:lpstr>Συναθροιστικές Συναρτήσεις: group by</vt:lpstr>
      <vt:lpstr>Παράδειγμα</vt:lpstr>
      <vt:lpstr>Συναθροιστικές Συναρτήσεις: group by</vt:lpstr>
      <vt:lpstr>Συναθροιστικές Συναρτήσεις: having</vt:lpstr>
      <vt:lpstr>Συναθροιστικές Συναρτήσεις</vt:lpstr>
      <vt:lpstr>Συναθροιστικές Συναρτήσεις</vt:lpstr>
      <vt:lpstr>Παράδειγμα</vt:lpstr>
      <vt:lpstr>Παράδειγμα</vt:lpstr>
      <vt:lpstr>Επανάληψη</vt:lpstr>
      <vt:lpstr>Βασική Δομή Ερώτησης</vt:lpstr>
      <vt:lpstr>Παρουσίαση του PowerPoint</vt:lpstr>
      <vt:lpstr>SFW στο FROM </vt:lpstr>
      <vt:lpstr>With</vt:lpstr>
      <vt:lpstr>SFW – WITH, FROM </vt:lpstr>
      <vt:lpstr>With</vt:lpstr>
      <vt:lpstr>Παράδειγμα</vt:lpstr>
      <vt:lpstr>Παρουσίαση του PowerPoint</vt:lpstr>
      <vt:lpstr>Παρουσίαση του PowerPoint</vt:lpstr>
      <vt:lpstr>Παρουσίαση του PowerPoint</vt:lpstr>
      <vt:lpstr>Εισαγωγή</vt:lpstr>
      <vt:lpstr>Τροποποίηση ΒΔ</vt:lpstr>
      <vt:lpstr>Εισαγωγή δεδομένων</vt:lpstr>
      <vt:lpstr>Εισαγωγή δεδομένων</vt:lpstr>
      <vt:lpstr>Διαγραφή δεδομένων</vt:lpstr>
      <vt:lpstr>Διαγραφή δεδομένων</vt:lpstr>
      <vt:lpstr>Ενημέρωση </vt:lpstr>
      <vt:lpstr>Ενημέρωση</vt:lpstr>
      <vt:lpstr>Επανάληψη</vt:lpstr>
      <vt:lpstr>Παρουσίαση του PowerPoint</vt:lpstr>
      <vt:lpstr>Ορισμός Όψεων (εικονικών πινάκων)</vt:lpstr>
      <vt:lpstr>Διαφορά από create table</vt:lpstr>
      <vt:lpstr>Παράδειγμα</vt:lpstr>
      <vt:lpstr>Ενημερώσιμες Όψεις</vt:lpstr>
      <vt:lpstr>Παράδειγμα</vt:lpstr>
      <vt:lpstr>Διαγραφή όψης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slides</dc:title>
  <dc:creator>Evaggelia Pitoura</dc:creator>
  <cp:lastModifiedBy>EVANGELIA PITOURA</cp:lastModifiedBy>
  <cp:revision>607</cp:revision>
  <dcterms:created xsi:type="dcterms:W3CDTF">2013-06-13T09:19:30Z</dcterms:created>
  <dcterms:modified xsi:type="dcterms:W3CDTF">2022-11-22T15:26:35Z</dcterms:modified>
</cp:coreProperties>
</file>