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ink/ink1.xml" ContentType="application/inkml+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68"/>
  </p:notesMasterIdLst>
  <p:sldIdLst>
    <p:sldId id="457" r:id="rId2"/>
    <p:sldId id="665" r:id="rId3"/>
    <p:sldId id="709" r:id="rId4"/>
    <p:sldId id="666" r:id="rId5"/>
    <p:sldId id="667" r:id="rId6"/>
    <p:sldId id="668" r:id="rId7"/>
    <p:sldId id="669" r:id="rId8"/>
    <p:sldId id="671" r:id="rId9"/>
    <p:sldId id="718" r:id="rId10"/>
    <p:sldId id="672" r:id="rId11"/>
    <p:sldId id="673" r:id="rId12"/>
    <p:sldId id="674" r:id="rId13"/>
    <p:sldId id="675" r:id="rId14"/>
    <p:sldId id="676" r:id="rId15"/>
    <p:sldId id="677" r:id="rId16"/>
    <p:sldId id="715" r:id="rId17"/>
    <p:sldId id="716" r:id="rId18"/>
    <p:sldId id="717" r:id="rId19"/>
    <p:sldId id="681" r:id="rId20"/>
    <p:sldId id="682" r:id="rId21"/>
    <p:sldId id="683" r:id="rId22"/>
    <p:sldId id="684" r:id="rId23"/>
    <p:sldId id="719" r:id="rId24"/>
    <p:sldId id="731" r:id="rId25"/>
    <p:sldId id="685" r:id="rId26"/>
    <p:sldId id="686" r:id="rId27"/>
    <p:sldId id="687" r:id="rId28"/>
    <p:sldId id="688" r:id="rId29"/>
    <p:sldId id="689" r:id="rId30"/>
    <p:sldId id="690" r:id="rId31"/>
    <p:sldId id="722" r:id="rId32"/>
    <p:sldId id="691" r:id="rId33"/>
    <p:sldId id="692" r:id="rId34"/>
    <p:sldId id="693" r:id="rId35"/>
    <p:sldId id="694" r:id="rId36"/>
    <p:sldId id="695" r:id="rId37"/>
    <p:sldId id="696" r:id="rId38"/>
    <p:sldId id="697" r:id="rId39"/>
    <p:sldId id="713" r:id="rId40"/>
    <p:sldId id="698" r:id="rId41"/>
    <p:sldId id="699" r:id="rId42"/>
    <p:sldId id="700" r:id="rId43"/>
    <p:sldId id="701" r:id="rId44"/>
    <p:sldId id="702" r:id="rId45"/>
    <p:sldId id="703" r:id="rId46"/>
    <p:sldId id="704" r:id="rId47"/>
    <p:sldId id="705" r:id="rId48"/>
    <p:sldId id="706" r:id="rId49"/>
    <p:sldId id="708" r:id="rId50"/>
    <p:sldId id="806" r:id="rId51"/>
    <p:sldId id="805" r:id="rId52"/>
    <p:sldId id="730" r:id="rId53"/>
    <p:sldId id="732" r:id="rId54"/>
    <p:sldId id="733" r:id="rId55"/>
    <p:sldId id="724" r:id="rId56"/>
    <p:sldId id="726" r:id="rId57"/>
    <p:sldId id="727" r:id="rId58"/>
    <p:sldId id="728" r:id="rId59"/>
    <p:sldId id="723" r:id="rId60"/>
    <p:sldId id="725" r:id="rId61"/>
    <p:sldId id="657" r:id="rId62"/>
    <p:sldId id="670" r:id="rId63"/>
    <p:sldId id="720" r:id="rId64"/>
    <p:sldId id="721" r:id="rId65"/>
    <p:sldId id="729" r:id="rId66"/>
    <p:sldId id="707" r:id="rId6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9617" autoAdjust="0"/>
    <p:restoredTop sz="94671" autoAdjust="0"/>
  </p:normalViewPr>
  <p:slideViewPr>
    <p:cSldViewPr snapToGrid="0">
      <p:cViewPr varScale="1">
        <p:scale>
          <a:sx n="80" d="100"/>
          <a:sy n="80" d="100"/>
        </p:scale>
        <p:origin x="1692" y="96"/>
      </p:cViewPr>
      <p:guideLst>
        <p:guide orient="horz" pos="2208"/>
        <p:guide pos="2880"/>
      </p:guideLst>
    </p:cSldViewPr>
  </p:slideViewPr>
  <p:notesTextViewPr>
    <p:cViewPr>
      <p:scale>
        <a:sx n="1" d="1"/>
        <a:sy n="1" d="1"/>
      </p:scale>
      <p:origin x="0" y="0"/>
    </p:cViewPr>
  </p:notesTextViewPr>
  <p:sorterViewPr>
    <p:cViewPr varScale="1">
      <p:scale>
        <a:sx n="1" d="1"/>
        <a:sy n="1" d="1"/>
      </p:scale>
      <p:origin x="0" y="-15204"/>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20T13:02:11.566"/>
    </inkml:context>
    <inkml:brush xml:id="br0">
      <inkml:brushProperty name="width" value="0.05" units="cm"/>
      <inkml:brushProperty name="height" value="0.05" units="cm"/>
      <inkml:brushProperty name="color" value="#66CC00"/>
      <inkml:brushProperty name="ignorePressure" value="1"/>
    </inkml:brush>
  </inkml:definitions>
  <inkml:trace contextRef="#ctx0" brushRef="#br0">0 1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10/31/2022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401905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7E526741-550E-4689-ADF8-0C6B01FC8E86}" type="slidenum">
              <a:rPr lang="el-GR" smtClean="0"/>
              <a:pPr/>
              <a:t>10</a:t>
            </a:fld>
            <a:endParaRPr lang="el-G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3822588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55B128E9-48BA-4EC0-AE6D-17F238D2FDA6}" type="slidenum">
              <a:rPr lang="el-GR" smtClean="0"/>
              <a:pPr/>
              <a:t>11</a:t>
            </a:fld>
            <a:endParaRPr lang="el-G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43814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9DE21DB-6E19-47C0-B934-BF63BC05C08D}" type="slidenum">
              <a:rPr lang="el-GR" smtClean="0"/>
              <a:pPr/>
              <a:t>12</a:t>
            </a:fld>
            <a:endParaRPr lang="el-G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189747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642DFB46-6C4D-40E6-A620-FDCFAC1BE0E3}" type="slidenum">
              <a:rPr lang="el-GR" smtClean="0"/>
              <a:pPr/>
              <a:t>13</a:t>
            </a:fld>
            <a:endParaRPr lang="el-G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549263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6BE51F1-2105-41FF-B842-AD20312E05E5}" type="slidenum">
              <a:rPr lang="el-GR" smtClean="0"/>
              <a:pPr/>
              <a:t>14</a:t>
            </a:fld>
            <a:endParaRPr lang="el-G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643733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87E16B2-1A73-4C06-A9E7-37245F7E7729}" type="slidenum">
              <a:rPr lang="el-GR" smtClean="0"/>
              <a:pPr/>
              <a:t>15</a:t>
            </a:fld>
            <a:endParaRPr lang="el-G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38201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6BE51F1-2105-41FF-B842-AD20312E05E5}" type="slidenum">
              <a:rPr lang="el-GR" smtClean="0"/>
              <a:pPr/>
              <a:t>16</a:t>
            </a:fld>
            <a:endParaRPr lang="el-G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48073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6BE51F1-2105-41FF-B842-AD20312E05E5}" type="slidenum">
              <a:rPr lang="el-GR" smtClean="0"/>
              <a:pPr/>
              <a:t>17</a:t>
            </a:fld>
            <a:endParaRPr lang="el-G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893441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6BE51F1-2105-41FF-B842-AD20312E05E5}" type="slidenum">
              <a:rPr lang="el-GR" smtClean="0"/>
              <a:pPr/>
              <a:t>18</a:t>
            </a:fld>
            <a:endParaRPr lang="el-G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110746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B6EAD60E-4C2E-407E-B011-5856EA87AC0E}" type="slidenum">
              <a:rPr lang="el-GR" smtClean="0"/>
              <a:pPr/>
              <a:t>19</a:t>
            </a:fld>
            <a:endParaRPr lang="el-G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82973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B4F2A43-F2BA-4D3F-93FE-463D3D6065EB}" type="slidenum">
              <a:rPr lang="el-GR" smtClean="0"/>
              <a:pPr/>
              <a:t>2</a:t>
            </a:fld>
            <a:endParaRPr lang="el-G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444334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ECEE7312-19AD-4A82-B241-B657862C1310}" type="slidenum">
              <a:rPr lang="el-GR" smtClean="0"/>
              <a:pPr/>
              <a:t>20</a:t>
            </a:fld>
            <a:endParaRPr lang="el-G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4990629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58C32C0F-42F6-49DC-87B9-722FB19C4D9C}" type="slidenum">
              <a:rPr lang="el-GR" smtClean="0"/>
              <a:pPr/>
              <a:t>21</a:t>
            </a:fld>
            <a:endParaRPr lang="el-G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703116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9C8C08D-1B2E-4395-9C3C-52314E82C3B5}" type="slidenum">
              <a:rPr lang="el-GR" smtClean="0"/>
              <a:pPr/>
              <a:t>22</a:t>
            </a:fld>
            <a:endParaRPr lang="el-G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227199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9C8C08D-1B2E-4395-9C3C-52314E82C3B5}" type="slidenum">
              <a:rPr lang="el-GR" smtClean="0"/>
              <a:pPr/>
              <a:t>23</a:t>
            </a:fld>
            <a:endParaRPr lang="el-G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1985469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7EDA0C78-DB60-43FC-A0AB-0AC9385AD113}" type="slidenum">
              <a:rPr lang="el-GR" smtClean="0"/>
              <a:pPr/>
              <a:t>25</a:t>
            </a:fld>
            <a:endParaRPr lang="el-G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2927809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7B5EC5FE-43CD-4787-A1AB-EED332AF6CD8}" type="slidenum">
              <a:rPr lang="el-GR" smtClean="0"/>
              <a:pPr/>
              <a:t>26</a:t>
            </a:fld>
            <a:endParaRPr lang="el-G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6981773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33BE41BE-06B5-4BD2-82B7-3388ED3EA7AD}" type="slidenum">
              <a:rPr lang="el-GR" smtClean="0"/>
              <a:pPr/>
              <a:t>27</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6582255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947CD1C-E3ED-44E5-8DD9-CC052841098F}" type="slidenum">
              <a:rPr lang="el-GR" smtClean="0"/>
              <a:pPr/>
              <a:t>28</a:t>
            </a:fld>
            <a:endParaRPr lang="el-G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758396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EF026098-ACC0-4D7A-91D4-5FA62F793D0C}" type="slidenum">
              <a:rPr lang="el-GR" smtClean="0"/>
              <a:pPr/>
              <a:t>29</a:t>
            </a:fld>
            <a:endParaRPr lang="el-G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1324141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A97FD749-AFFD-4CDD-A46B-4B019B8BC237}" type="slidenum">
              <a:rPr lang="el-GR" smtClean="0"/>
              <a:pPr/>
              <a:t>30</a:t>
            </a:fld>
            <a:endParaRPr lang="el-G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11402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B4F2A43-F2BA-4D3F-93FE-463D3D6065EB}" type="slidenum">
              <a:rPr lang="el-GR" smtClean="0"/>
              <a:pPr/>
              <a:t>3</a:t>
            </a:fld>
            <a:endParaRPr lang="el-G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504776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4784DAB9-04D7-4C23-9869-B468404B97E2}" type="slidenum">
              <a:rPr lang="el-GR" smtClean="0"/>
              <a:pPr/>
              <a:t>31</a:t>
            </a:fld>
            <a:endParaRPr lang="el-G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783973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2AC8FA73-429A-49A8-B9AB-B88F178A3A11}" type="slidenum">
              <a:rPr lang="el-GR" smtClean="0"/>
              <a:pPr/>
              <a:t>32</a:t>
            </a:fld>
            <a:endParaRPr lang="el-G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333883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4784DAB9-04D7-4C23-9869-B468404B97E2}" type="slidenum">
              <a:rPr lang="el-GR" smtClean="0"/>
              <a:pPr/>
              <a:t>33</a:t>
            </a:fld>
            <a:endParaRPr lang="el-G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7602183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2AFA105B-DCDE-4F6B-84C7-C707E919CF37}" type="slidenum">
              <a:rPr lang="el-GR" smtClean="0"/>
              <a:pPr/>
              <a:t>34</a:t>
            </a:fld>
            <a:endParaRPr lang="el-G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6689630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8643752A-A92A-476D-B974-8EBB0602DF82}" type="slidenum">
              <a:rPr lang="el-GR" smtClean="0"/>
              <a:pPr/>
              <a:t>35</a:t>
            </a:fld>
            <a:endParaRPr lang="el-G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41724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17118880-A135-48A1-8FF5-F288B65605C0}" type="slidenum">
              <a:rPr lang="el-GR" smtClean="0"/>
              <a:pPr/>
              <a:t>36</a:t>
            </a:fld>
            <a:endParaRPr lang="el-G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954843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E296B745-C651-4B4C-9BC3-344D1D1B5FC9}" type="slidenum">
              <a:rPr lang="el-GR" smtClean="0"/>
              <a:pPr/>
              <a:t>37</a:t>
            </a:fld>
            <a:endParaRPr lang="el-G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7516827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ED69B24E-0393-474C-86F9-75D974CE253E}" type="slidenum">
              <a:rPr lang="el-GR" smtClean="0"/>
              <a:pPr/>
              <a:t>38</a:t>
            </a:fld>
            <a:endParaRPr lang="el-G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9842290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ED69B24E-0393-474C-86F9-75D974CE253E}" type="slidenum">
              <a:rPr lang="el-GR" smtClean="0"/>
              <a:pPr/>
              <a:t>39</a:t>
            </a:fld>
            <a:endParaRPr lang="el-G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1347122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E3D396AB-430A-4351-A699-F05183E08851}" type="slidenum">
              <a:rPr lang="el-GR" smtClean="0"/>
              <a:pPr/>
              <a:t>40</a:t>
            </a:fld>
            <a:endParaRPr lang="el-G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130790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FD1B7898-90B2-44FD-9D51-D73118348A10}" type="slidenum">
              <a:rPr lang="el-GR" smtClean="0"/>
              <a:pPr/>
              <a:t>4</a:t>
            </a:fld>
            <a:endParaRPr lang="el-G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6206726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49C5A60E-A87D-4A97-A44F-B00804991F7F}" type="slidenum">
              <a:rPr lang="el-GR" smtClean="0"/>
              <a:pPr/>
              <a:t>41</a:t>
            </a:fld>
            <a:endParaRPr lang="el-G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882815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38D8D33A-D2AA-4078-AFDC-42DB8AB09695}" type="slidenum">
              <a:rPr lang="el-GR" smtClean="0"/>
              <a:pPr/>
              <a:t>42</a:t>
            </a:fld>
            <a:endParaRPr lang="el-G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944570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66F9C708-4480-4265-9908-7DD5CBB4A13D}" type="slidenum">
              <a:rPr lang="el-GR" smtClean="0"/>
              <a:pPr/>
              <a:t>43</a:t>
            </a:fld>
            <a:endParaRPr lang="el-G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5349446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CE048623-0119-475A-9129-8EA4FBAC4504}" type="slidenum">
              <a:rPr lang="el-GR" smtClean="0"/>
              <a:pPr/>
              <a:t>44</a:t>
            </a:fld>
            <a:endParaRPr lang="el-G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4792402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E336F53A-6CA7-4634-B813-315C6C511B03}" type="slidenum">
              <a:rPr lang="el-GR" smtClean="0"/>
              <a:pPr/>
              <a:t>45</a:t>
            </a:fld>
            <a:endParaRPr lang="el-G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19878757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F31DCFEB-C625-46E8-9F6A-023831A4EF26}" type="slidenum">
              <a:rPr lang="el-GR" smtClean="0"/>
              <a:pPr/>
              <a:t>46</a:t>
            </a:fld>
            <a:endParaRPr lang="el-G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7090948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92AC4BAF-D376-4543-BC32-B5474806180F}" type="slidenum">
              <a:rPr lang="el-GR" smtClean="0"/>
              <a:pPr/>
              <a:t>47</a:t>
            </a:fld>
            <a:endParaRPr lang="el-G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1845509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823958A7-23FD-4B37-A752-C5C677414C68}" type="slidenum">
              <a:rPr lang="el-GR" smtClean="0"/>
              <a:pPr/>
              <a:t>48</a:t>
            </a:fld>
            <a:endParaRPr lang="el-G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13052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F177A347-0611-41F0-AA2C-5B5D46DFA9EA}" type="slidenum">
              <a:rPr lang="el-GR" smtClean="0"/>
              <a:pPr/>
              <a:t>49</a:t>
            </a:fld>
            <a:endParaRPr lang="el-G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8386815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42CF3218-034E-409F-936D-F88A60B170D6}" type="slidenum">
              <a:rPr lang="el-GR" smtClean="0"/>
              <a:pPr/>
              <a:t>51</a:t>
            </a:fld>
            <a:endParaRPr lang="el-G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81568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E5C9DF11-F7BB-40B2-A747-271126AC6F4D}" type="slidenum">
              <a:rPr lang="el-GR" smtClean="0"/>
              <a:pPr/>
              <a:t>5</a:t>
            </a:fld>
            <a:endParaRPr lang="el-G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9986758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55</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0477420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56</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52383756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57</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1036241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58</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44155984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59</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86508144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60</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3438934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61</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4688360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62</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26060073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9C8C08D-1B2E-4395-9C3C-52314E82C3B5}" type="slidenum">
              <a:rPr lang="el-GR" smtClean="0"/>
              <a:pPr/>
              <a:t>63</a:t>
            </a:fld>
            <a:endParaRPr lang="el-G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2572002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9C8C08D-1B2E-4395-9C3C-52314E82C3B5}" type="slidenum">
              <a:rPr lang="el-GR" smtClean="0"/>
              <a:pPr/>
              <a:t>64</a:t>
            </a:fld>
            <a:endParaRPr lang="el-G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650573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8336780D-98B3-4DE1-9390-3FF098AF382E}" type="slidenum">
              <a:rPr lang="el-GR" smtClean="0"/>
              <a:pPr/>
              <a:t>6</a:t>
            </a:fld>
            <a:endParaRPr lang="el-G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7568649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698D3B0-5240-491F-8ED8-5D11E16AAF09}" type="slidenum">
              <a:rPr lang="el-GR" smtClean="0"/>
              <a:pPr/>
              <a:t>66</a:t>
            </a:fld>
            <a:endParaRPr lang="el-G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31976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2A583C6C-FBB3-4515-B73B-6470165F4873}" type="slidenum">
              <a:rPr lang="el-GR" smtClean="0"/>
              <a:pPr/>
              <a:t>7</a:t>
            </a:fld>
            <a:endParaRPr lang="el-G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48244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7B3B3F20-548F-417C-AA6D-F9EB9A52B641}" type="slidenum">
              <a:rPr lang="el-GR" smtClean="0"/>
              <a:pPr/>
              <a:t>8</a:t>
            </a:fld>
            <a:endParaRPr lang="el-G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06788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7E526741-550E-4689-ADF8-0C6B01FC8E86}" type="slidenum">
              <a:rPr lang="el-GR" smtClean="0"/>
              <a:pPr/>
              <a:t>9</a:t>
            </a:fld>
            <a:endParaRPr lang="el-G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259934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EC8965-12A5-42B6-9587-775B0C92BBE0}" type="datetime1">
              <a:rPr lang="en-US" smtClean="0"/>
              <a:pPr/>
              <a:t>10/31/2022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4F8C0-775D-4C86-9912-48CE32DF3814}" type="datetime1">
              <a:rPr lang="en-US" smtClean="0"/>
              <a:pPr/>
              <a:t>10/31/2022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91709-3B43-46B9-9561-13844D15F033}" type="datetime1">
              <a:rPr lang="en-US" smtClean="0"/>
              <a:pPr/>
              <a:t>10/31/2022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7DE42-E6E6-41B3-97AE-B6CA5833C18A}" type="datetime1">
              <a:rPr lang="en-US" smtClean="0"/>
              <a:pPr/>
              <a:t>10/31/2022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10/31/2022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F4101F-9917-4AB4-85A1-8A5B41A96093}" type="datetime1">
              <a:rPr lang="en-US" smtClean="0"/>
              <a:pPr/>
              <a:t>10/31/2022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01F15-B326-4CB5-BB3A-483D5BD187D7}" type="datetime1">
              <a:rPr lang="en-US" smtClean="0"/>
              <a:pPr/>
              <a:t>10/31/2022</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B30E4B-7F52-4321-8DA4-44A83280689A}" type="datetime1">
              <a:rPr lang="en-US" smtClean="0"/>
              <a:pPr/>
              <a:t>10/31/2022</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
              @</a:t>
            </a:r>
            <a:r>
              <a:rPr lang="en-US" dirty="0" err="1"/>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10/31/2022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10/31/2022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10/31/2022</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hyperlink" Target="https://www.sqlite.org/index.html" TargetMode="External"/><Relationship Id="rId2" Type="http://schemas.openxmlformats.org/officeDocument/2006/relationships/notesSlide" Target="../notesSlides/notesSlide50.xml"/><Relationship Id="rId1" Type="http://schemas.openxmlformats.org/officeDocument/2006/relationships/slideLayout" Target="../slideLayouts/slideLayout6.xml"/><Relationship Id="rId5" Type="http://schemas.openxmlformats.org/officeDocument/2006/relationships/image" Target="../media/image1350.png"/><Relationship Id="rId4" Type="http://schemas.openxmlformats.org/officeDocument/2006/relationships/customXml" Target="../ink/ink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hyperlink" Target="https://sqlitestudio.pl/index.rvt" TargetMode="External"/><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a:t>Βάσεις Δεδομένων 20</a:t>
            </a:r>
            <a:r>
              <a:rPr lang="en-US" altLang="en-US" dirty="0"/>
              <a:t>22</a:t>
            </a:r>
            <a:r>
              <a:rPr lang="el-GR" altLang="en-US" dirty="0"/>
              <a:t>-20</a:t>
            </a:r>
            <a:r>
              <a:rPr lang="en-US" altLang="en-US" dirty="0"/>
              <a:t>23</a:t>
            </a:r>
            <a:endParaRPr lang="el-GR" altLang="en-US" dirty="0"/>
          </a:p>
        </p:txBody>
      </p:sp>
      <p:sp>
        <p:nvSpPr>
          <p:cNvPr id="3075" name="Footer Placeholder 2"/>
          <p:cNvSpPr>
            <a:spLocks noGrp="1"/>
          </p:cNvSpPr>
          <p:nvPr>
            <p:ph type="ftr" sz="quarter" idx="11"/>
          </p:nvPr>
        </p:nvSpPr>
        <p:spPr>
          <a:noFill/>
        </p:spPr>
        <p:txBody>
          <a:bodyPr/>
          <a:lstStyle/>
          <a:p>
            <a:r>
              <a:rPr lang="el-GR" altLang="en-US"/>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a:p>
        </p:txBody>
      </p:sp>
      <p:sp>
        <p:nvSpPr>
          <p:cNvPr id="3077" name="Text Box 4"/>
          <p:cNvSpPr txBox="1">
            <a:spLocks noChangeArrowheads="1"/>
          </p:cNvSpPr>
          <p:nvPr/>
        </p:nvSpPr>
        <p:spPr bwMode="auto">
          <a:xfrm>
            <a:off x="266700" y="1393230"/>
            <a:ext cx="8648700" cy="2585323"/>
          </a:xfrm>
          <a:prstGeom prst="rect">
            <a:avLst/>
          </a:prstGeom>
          <a:noFill/>
          <a:ln w="9525">
            <a:noFill/>
            <a:miter lim="800000"/>
            <a:headEnd/>
            <a:tailEnd/>
          </a:ln>
        </p:spPr>
        <p:txBody>
          <a:bodyPr wrap="square">
            <a:spAutoFit/>
          </a:bodyPr>
          <a:lstStyle/>
          <a:p>
            <a:pPr algn="ctr" eaLnBrk="0" hangingPunct="0">
              <a:spcBef>
                <a:spcPct val="50000"/>
              </a:spcBef>
            </a:pPr>
            <a:r>
              <a:rPr lang="el-GR" sz="5400" dirty="0">
                <a:solidFill>
                  <a:schemeClr val="accent6">
                    <a:lumMod val="75000"/>
                  </a:schemeClr>
                </a:solidFill>
                <a:latin typeface="+mj-lt"/>
                <a:ea typeface="+mj-ea"/>
                <a:cs typeface="+mj-cs"/>
              </a:rPr>
              <a:t>Ορισμοί Σχεσιακού Μοντέλου και (απλές)Τροποποιήσεις Σχέσεων</a:t>
            </a:r>
            <a:r>
              <a:rPr lang="en-US" sz="5400" dirty="0">
                <a:solidFill>
                  <a:schemeClr val="accent6">
                    <a:lumMod val="75000"/>
                  </a:schemeClr>
                </a:solidFill>
                <a:latin typeface="+mj-lt"/>
                <a:ea typeface="+mj-ea"/>
                <a:cs typeface="+mj-cs"/>
              </a:rPr>
              <a:t> </a:t>
            </a:r>
            <a:r>
              <a:rPr lang="el-GR" sz="5400" dirty="0">
                <a:solidFill>
                  <a:schemeClr val="accent6">
                    <a:lumMod val="75000"/>
                  </a:schemeClr>
                </a:solidFill>
                <a:latin typeface="+mj-lt"/>
                <a:ea typeface="+mj-ea"/>
                <a:cs typeface="+mj-cs"/>
              </a:rPr>
              <a:t>στην </a:t>
            </a:r>
            <a:r>
              <a:rPr lang="en-US" sz="5400" dirty="0">
                <a:solidFill>
                  <a:schemeClr val="accent6">
                    <a:lumMod val="75000"/>
                  </a:schemeClr>
                </a:solidFill>
                <a:latin typeface="+mj-lt"/>
                <a:ea typeface="+mj-ea"/>
                <a:cs typeface="+mj-cs"/>
              </a:rPr>
              <a:t>SQL</a:t>
            </a:r>
            <a:endParaRPr lang="el-GR" sz="5400" dirty="0">
              <a:solidFill>
                <a:schemeClr val="accent6">
                  <a:lumMod val="75000"/>
                </a:schemeClr>
              </a:solidFill>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1268" name="Slide Number Placeholder 4"/>
          <p:cNvSpPr>
            <a:spLocks noGrp="1"/>
          </p:cNvSpPr>
          <p:nvPr>
            <p:ph type="sldNum" sz="quarter" idx="12"/>
          </p:nvPr>
        </p:nvSpPr>
        <p:spPr>
          <a:noFill/>
        </p:spPr>
        <p:txBody>
          <a:bodyPr/>
          <a:lstStyle/>
          <a:p>
            <a:fld id="{9ADC6C66-0760-487B-9CC6-7D4BDB8E489C}" type="slidenum">
              <a:rPr lang="el-GR" altLang="en-US" smtClean="0"/>
              <a:pPr/>
              <a:t>10</a:t>
            </a:fld>
            <a:endParaRPr lang="el-GR" altLang="en-US"/>
          </a:p>
        </p:txBody>
      </p:sp>
      <p:sp>
        <p:nvSpPr>
          <p:cNvPr id="11271" name="Text Box 4"/>
          <p:cNvSpPr txBox="1">
            <a:spLocks noChangeArrowheads="1"/>
          </p:cNvSpPr>
          <p:nvPr/>
        </p:nvSpPr>
        <p:spPr bwMode="auto">
          <a:xfrm>
            <a:off x="647700" y="1892300"/>
            <a:ext cx="7924800" cy="3539430"/>
          </a:xfrm>
          <a:prstGeom prst="rect">
            <a:avLst/>
          </a:prstGeom>
          <a:noFill/>
          <a:ln w="9525">
            <a:noFill/>
            <a:miter lim="800000"/>
            <a:headEnd/>
            <a:tailEnd/>
          </a:ln>
        </p:spPr>
        <p:txBody>
          <a:bodyPr>
            <a:spAutoFit/>
          </a:bodyPr>
          <a:lstStyle/>
          <a:p>
            <a:pPr eaLnBrk="0" hangingPunct="0"/>
            <a:r>
              <a:rPr lang="el-GR" sz="2800" dirty="0">
                <a:solidFill>
                  <a:schemeClr val="tx2">
                    <a:lumMod val="50000"/>
                  </a:schemeClr>
                </a:solidFill>
                <a:latin typeface="Calibri" pitchFamily="34" charset="0"/>
                <a:ea typeface="Calibri" pitchFamily="34" charset="0"/>
                <a:cs typeface="Calibri" pitchFamily="34" charset="0"/>
              </a:rPr>
              <a:t>Σχετικά με το λογικό σχήμα, η ΓΟΔ SQL υποστηρίζει τους ορισμούς:</a:t>
            </a:r>
          </a:p>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buFontTx/>
              <a:buChar char="•"/>
            </a:pPr>
            <a:r>
              <a:rPr lang="el-GR" sz="2800" dirty="0">
                <a:solidFill>
                  <a:schemeClr val="tx2">
                    <a:lumMod val="50000"/>
                  </a:schemeClr>
                </a:solidFill>
                <a:latin typeface="Calibri" pitchFamily="34" charset="0"/>
                <a:ea typeface="Calibri" pitchFamily="34" charset="0"/>
                <a:cs typeface="Calibri" pitchFamily="34" charset="0"/>
              </a:rPr>
              <a:t> του </a:t>
            </a:r>
            <a:r>
              <a:rPr lang="el-GR" sz="2800" i="1" dirty="0">
                <a:solidFill>
                  <a:schemeClr val="accent6">
                    <a:lumMod val="75000"/>
                  </a:schemeClr>
                </a:solidFill>
                <a:latin typeface="Calibri" pitchFamily="34" charset="0"/>
                <a:ea typeface="Calibri" pitchFamily="34" charset="0"/>
                <a:cs typeface="Calibri" pitchFamily="34" charset="0"/>
              </a:rPr>
              <a:t>σχήματος</a:t>
            </a:r>
            <a:r>
              <a:rPr lang="el-GR" sz="2800" dirty="0">
                <a:solidFill>
                  <a:schemeClr val="tx2">
                    <a:lumMod val="50000"/>
                  </a:schemeClr>
                </a:solidFill>
                <a:latin typeface="Calibri" pitchFamily="34" charset="0"/>
                <a:ea typeface="Calibri" pitchFamily="34" charset="0"/>
                <a:cs typeface="Calibri" pitchFamily="34" charset="0"/>
              </a:rPr>
              <a:t> κάθε σχέσης</a:t>
            </a:r>
          </a:p>
          <a:p>
            <a:pPr eaLnBrk="0" hangingPunct="0">
              <a:buFontTx/>
              <a:buChar char="•"/>
            </a:pPr>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buFontTx/>
              <a:buChar char="•"/>
            </a:pPr>
            <a:r>
              <a:rPr lang="el-GR" sz="2800" dirty="0">
                <a:solidFill>
                  <a:schemeClr val="tx2">
                    <a:lumMod val="50000"/>
                  </a:schemeClr>
                </a:solidFill>
                <a:latin typeface="Calibri" pitchFamily="34" charset="0"/>
                <a:ea typeface="Calibri" pitchFamily="34" charset="0"/>
                <a:cs typeface="Calibri" pitchFamily="34" charset="0"/>
              </a:rPr>
              <a:t> του </a:t>
            </a:r>
            <a:r>
              <a:rPr lang="el-GR" sz="2800" i="1" dirty="0">
                <a:solidFill>
                  <a:schemeClr val="accent6">
                    <a:lumMod val="75000"/>
                  </a:schemeClr>
                </a:solidFill>
                <a:latin typeface="Calibri" pitchFamily="34" charset="0"/>
                <a:ea typeface="Calibri" pitchFamily="34" charset="0"/>
                <a:cs typeface="Calibri" pitchFamily="34" charset="0"/>
              </a:rPr>
              <a:t>πεδίου τιμών </a:t>
            </a:r>
            <a:r>
              <a:rPr lang="el-GR" sz="2800" dirty="0">
                <a:solidFill>
                  <a:schemeClr val="tx2">
                    <a:lumMod val="50000"/>
                  </a:schemeClr>
                </a:solidFill>
                <a:latin typeface="Calibri" pitchFamily="34" charset="0"/>
                <a:ea typeface="Calibri" pitchFamily="34" charset="0"/>
                <a:cs typeface="Calibri" pitchFamily="34" charset="0"/>
              </a:rPr>
              <a:t>κάθε γνωρίσματος</a:t>
            </a:r>
          </a:p>
          <a:p>
            <a:pPr eaLnBrk="0" hangingPunct="0">
              <a:buFontTx/>
              <a:buChar char="•"/>
            </a:pPr>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buFontTx/>
              <a:buChar char="•"/>
            </a:pPr>
            <a:r>
              <a:rPr lang="el-GR" sz="2800" dirty="0">
                <a:solidFill>
                  <a:schemeClr val="tx2">
                    <a:lumMod val="50000"/>
                  </a:schemeClr>
                </a:solidFill>
                <a:latin typeface="Calibri" pitchFamily="34" charset="0"/>
                <a:ea typeface="Calibri" pitchFamily="34" charset="0"/>
                <a:cs typeface="Calibri" pitchFamily="34" charset="0"/>
              </a:rPr>
              <a:t> των </a:t>
            </a:r>
            <a:r>
              <a:rPr lang="el-GR" sz="2800" i="1" dirty="0">
                <a:solidFill>
                  <a:schemeClr val="accent6">
                    <a:lumMod val="75000"/>
                  </a:schemeClr>
                </a:solidFill>
                <a:latin typeface="Calibri" pitchFamily="34" charset="0"/>
                <a:ea typeface="Calibri" pitchFamily="34" charset="0"/>
                <a:cs typeface="Calibri" pitchFamily="34" charset="0"/>
              </a:rPr>
              <a:t>περιορισμών ακεραιότητας</a:t>
            </a:r>
          </a:p>
        </p:txBody>
      </p:sp>
      <p:sp>
        <p:nvSpPr>
          <p:cNvPr id="2" name="Title 1"/>
          <p:cNvSpPr>
            <a:spLocks noGrp="1"/>
          </p:cNvSpPr>
          <p:nvPr>
            <p:ph type="title"/>
          </p:nvPr>
        </p:nvSpPr>
        <p:spPr>
          <a:xfrm>
            <a:off x="457200" y="350838"/>
            <a:ext cx="8229600" cy="1143000"/>
          </a:xfrm>
        </p:spPr>
        <p:txBody>
          <a:bodyPr/>
          <a:lstStyle/>
          <a:p>
            <a:r>
              <a:rPr lang="el-GR" dirty="0">
                <a:solidFill>
                  <a:schemeClr val="accent6">
                    <a:lumMod val="75000"/>
                  </a:schemeClr>
                </a:solidFill>
              </a:rPr>
              <a:t>Γλώσσα Ορισμού Δεδομένων (ΓΟΔ)</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2292" name="Slide Number Placeholder 4"/>
          <p:cNvSpPr>
            <a:spLocks noGrp="1"/>
          </p:cNvSpPr>
          <p:nvPr>
            <p:ph type="sldNum" sz="quarter" idx="12"/>
          </p:nvPr>
        </p:nvSpPr>
        <p:spPr>
          <a:noFill/>
        </p:spPr>
        <p:txBody>
          <a:bodyPr/>
          <a:lstStyle/>
          <a:p>
            <a:fld id="{3BC8DE4D-FBDA-4494-BE38-6B8E882102EC}" type="slidenum">
              <a:rPr lang="el-GR" altLang="en-US" smtClean="0"/>
              <a:pPr/>
              <a:t>11</a:t>
            </a:fld>
            <a:endParaRPr lang="el-GR" altLang="en-US"/>
          </a:p>
        </p:txBody>
      </p:sp>
      <p:sp>
        <p:nvSpPr>
          <p:cNvPr id="12294" name="Text Box 3"/>
          <p:cNvSpPr txBox="1">
            <a:spLocks noChangeArrowheads="1"/>
          </p:cNvSpPr>
          <p:nvPr/>
        </p:nvSpPr>
        <p:spPr bwMode="auto">
          <a:xfrm>
            <a:off x="381000" y="2029632"/>
            <a:ext cx="8305800" cy="4401205"/>
          </a:xfrm>
          <a:prstGeom prst="rect">
            <a:avLst/>
          </a:prstGeom>
          <a:noFill/>
          <a:ln w="9525">
            <a:noFill/>
            <a:miter lim="800000"/>
            <a:headEnd/>
            <a:tailEnd/>
          </a:ln>
        </p:spPr>
        <p:txBody>
          <a:bodyPr>
            <a:spAutoFit/>
          </a:bodyPr>
          <a:lstStyle/>
          <a:p>
            <a:pPr eaLnBrk="0" hangingPunct="0"/>
            <a:r>
              <a:rPr lang="en-US" sz="2400" b="1" dirty="0">
                <a:latin typeface="Calibri" pitchFamily="34" charset="0"/>
                <a:ea typeface="Calibri" pitchFamily="34" charset="0"/>
                <a:cs typeface="Calibri" pitchFamily="34" charset="0"/>
              </a:rPr>
              <a:t>CREATE TABLE </a:t>
            </a:r>
            <a:r>
              <a:rPr lang="el-GR" sz="2400" dirty="0">
                <a:latin typeface="Calibri" pitchFamily="34" charset="0"/>
                <a:ea typeface="Calibri" pitchFamily="34" charset="0"/>
                <a:cs typeface="Calibri" pitchFamily="34" charset="0"/>
              </a:rPr>
              <a:t>R(</a:t>
            </a:r>
          </a:p>
          <a:p>
            <a:pPr eaLnBrk="0" hangingPunct="0"/>
            <a:r>
              <a:rPr lang="el-GR" sz="2400" dirty="0">
                <a:latin typeface="Calibri" pitchFamily="34" charset="0"/>
                <a:ea typeface="Calibri" pitchFamily="34" charset="0"/>
                <a:cs typeface="Calibri" pitchFamily="34" charset="0"/>
              </a:rPr>
              <a:t>	A</a:t>
            </a:r>
            <a:r>
              <a:rPr lang="el-GR" sz="2400" baseline="-25000" dirty="0">
                <a:latin typeface="Calibri" pitchFamily="34" charset="0"/>
                <a:ea typeface="Calibri" pitchFamily="34" charset="0"/>
                <a:cs typeface="Calibri" pitchFamily="34" charset="0"/>
              </a:rPr>
              <a:t>1</a:t>
            </a:r>
            <a:r>
              <a:rPr lang="el-GR" sz="2400" dirty="0">
                <a:latin typeface="Calibri" pitchFamily="34" charset="0"/>
                <a:ea typeface="Calibri" pitchFamily="34" charset="0"/>
                <a:cs typeface="Calibri" pitchFamily="34" charset="0"/>
              </a:rPr>
              <a:t>  D</a:t>
            </a:r>
            <a:r>
              <a:rPr lang="el-GR" sz="2400" baseline="-25000" dirty="0">
                <a:latin typeface="Calibri" pitchFamily="34" charset="0"/>
                <a:ea typeface="Calibri" pitchFamily="34" charset="0"/>
                <a:cs typeface="Calibri" pitchFamily="34" charset="0"/>
              </a:rPr>
              <a:t>1</a:t>
            </a:r>
            <a:r>
              <a:rPr lang="el-GR" sz="2400" dirty="0">
                <a:latin typeface="Calibri" pitchFamily="34" charset="0"/>
                <a:ea typeface="Calibri" pitchFamily="34" charset="0"/>
                <a:cs typeface="Calibri" pitchFamily="34" charset="0"/>
              </a:rPr>
              <a:t>, </a:t>
            </a:r>
          </a:p>
          <a:p>
            <a:pPr eaLnBrk="0" hangingPunct="0"/>
            <a:r>
              <a:rPr lang="el-GR" sz="2400" dirty="0">
                <a:latin typeface="Calibri" pitchFamily="34" charset="0"/>
                <a:ea typeface="Calibri" pitchFamily="34" charset="0"/>
                <a:cs typeface="Calibri" pitchFamily="34" charset="0"/>
              </a:rPr>
              <a:t>	A</a:t>
            </a:r>
            <a:r>
              <a:rPr lang="el-GR" sz="2400" baseline="-25000" dirty="0">
                <a:latin typeface="Calibri" pitchFamily="34" charset="0"/>
                <a:ea typeface="Calibri" pitchFamily="34" charset="0"/>
                <a:cs typeface="Calibri" pitchFamily="34" charset="0"/>
              </a:rPr>
              <a:t>2</a:t>
            </a:r>
            <a:r>
              <a:rPr lang="el-GR" sz="2400" dirty="0">
                <a:latin typeface="Calibri" pitchFamily="34" charset="0"/>
                <a:ea typeface="Calibri" pitchFamily="34" charset="0"/>
                <a:cs typeface="Calibri" pitchFamily="34" charset="0"/>
              </a:rPr>
              <a:t>  D</a:t>
            </a:r>
            <a:r>
              <a:rPr lang="el-GR" sz="2400" baseline="-25000" dirty="0">
                <a:latin typeface="Calibri" pitchFamily="34" charset="0"/>
                <a:ea typeface="Calibri" pitchFamily="34" charset="0"/>
                <a:cs typeface="Calibri" pitchFamily="34" charset="0"/>
              </a:rPr>
              <a:t>2</a:t>
            </a:r>
            <a:r>
              <a:rPr lang="el-GR" sz="2400" dirty="0">
                <a:latin typeface="Calibri" pitchFamily="34" charset="0"/>
                <a:ea typeface="Calibri" pitchFamily="34" charset="0"/>
                <a:cs typeface="Calibri" pitchFamily="34" charset="0"/>
              </a:rPr>
              <a:t>, </a:t>
            </a:r>
          </a:p>
          <a:p>
            <a:pPr eaLnBrk="0" hangingPunct="0"/>
            <a:r>
              <a:rPr lang="el-GR" sz="2400" dirty="0">
                <a:latin typeface="Calibri" pitchFamily="34" charset="0"/>
                <a:ea typeface="Calibri" pitchFamily="34" charset="0"/>
                <a:cs typeface="Calibri" pitchFamily="34" charset="0"/>
              </a:rPr>
              <a:t>	..., </a:t>
            </a:r>
          </a:p>
          <a:p>
            <a:pPr eaLnBrk="0" hangingPunct="0"/>
            <a:r>
              <a:rPr lang="el-GR" sz="2400" dirty="0">
                <a:latin typeface="Calibri" pitchFamily="34" charset="0"/>
                <a:ea typeface="Calibri" pitchFamily="34" charset="0"/>
                <a:cs typeface="Calibri" pitchFamily="34" charset="0"/>
              </a:rPr>
              <a:t>	</a:t>
            </a:r>
            <a:r>
              <a:rPr lang="el-GR" sz="2400" dirty="0" err="1">
                <a:latin typeface="Calibri" pitchFamily="34" charset="0"/>
                <a:ea typeface="Calibri" pitchFamily="34" charset="0"/>
                <a:cs typeface="Calibri" pitchFamily="34" charset="0"/>
              </a:rPr>
              <a:t>A</a:t>
            </a:r>
            <a:r>
              <a:rPr lang="el-GR" sz="2400" baseline="-25000" dirty="0" err="1">
                <a:latin typeface="Calibri" pitchFamily="34" charset="0"/>
                <a:ea typeface="Calibri" pitchFamily="34" charset="0"/>
                <a:cs typeface="Calibri" pitchFamily="34" charset="0"/>
              </a:rPr>
              <a:t>n</a:t>
            </a:r>
            <a:r>
              <a:rPr lang="el-GR" sz="2400" baseline="-25000" dirty="0">
                <a:latin typeface="Calibri" pitchFamily="34" charset="0"/>
                <a:ea typeface="Calibri" pitchFamily="34" charset="0"/>
                <a:cs typeface="Calibri" pitchFamily="34" charset="0"/>
              </a:rPr>
              <a:t>  </a:t>
            </a:r>
            <a:r>
              <a:rPr lang="el-GR" sz="2400" dirty="0" err="1">
                <a:latin typeface="Calibri" pitchFamily="34" charset="0"/>
                <a:ea typeface="Calibri" pitchFamily="34" charset="0"/>
                <a:cs typeface="Calibri" pitchFamily="34" charset="0"/>
              </a:rPr>
              <a:t>D</a:t>
            </a:r>
            <a:r>
              <a:rPr lang="el-GR" sz="2400" baseline="-25000" dirty="0" err="1">
                <a:latin typeface="Calibri" pitchFamily="34" charset="0"/>
                <a:ea typeface="Calibri" pitchFamily="34" charset="0"/>
                <a:cs typeface="Calibri" pitchFamily="34" charset="0"/>
              </a:rPr>
              <a:t>n</a:t>
            </a:r>
            <a:r>
              <a:rPr lang="el-GR" sz="2400" dirty="0">
                <a:latin typeface="Calibri" pitchFamily="34" charset="0"/>
                <a:ea typeface="Calibri" pitchFamily="34" charset="0"/>
                <a:cs typeface="Calibri" pitchFamily="34" charset="0"/>
              </a:rPr>
              <a:t>, </a:t>
            </a:r>
          </a:p>
          <a:p>
            <a:pPr eaLnBrk="0" hangingPunct="0"/>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&lt;περιορισμός-ακεραιότητας</a:t>
            </a:r>
            <a:r>
              <a:rPr lang="el-GR" sz="2400" baseline="-25000" dirty="0">
                <a:latin typeface="Calibri" pitchFamily="34" charset="0"/>
                <a:ea typeface="Calibri" pitchFamily="34" charset="0"/>
                <a:cs typeface="Calibri" pitchFamily="34" charset="0"/>
              </a:rPr>
              <a:t>1</a:t>
            </a:r>
            <a:r>
              <a:rPr lang="el-GR" sz="2400" dirty="0">
                <a:latin typeface="Calibri" pitchFamily="34" charset="0"/>
                <a:ea typeface="Calibri" pitchFamily="34" charset="0"/>
                <a:cs typeface="Calibri" pitchFamily="34" charset="0"/>
              </a:rPr>
              <a:t>&gt;, </a:t>
            </a:r>
          </a:p>
          <a:p>
            <a:pPr eaLnBrk="0" hangingPunct="0"/>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 </a:t>
            </a:r>
          </a:p>
          <a:p>
            <a:pPr eaLnBrk="0" hangingPunct="0"/>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&lt;περιορισμός-ακεραιότητας</a:t>
            </a:r>
            <a:r>
              <a:rPr lang="en-US" sz="2400" baseline="-25000" dirty="0">
                <a:latin typeface="Calibri" pitchFamily="34" charset="0"/>
                <a:ea typeface="Calibri" pitchFamily="34" charset="0"/>
                <a:cs typeface="Calibri" pitchFamily="34" charset="0"/>
              </a:rPr>
              <a:t>k</a:t>
            </a:r>
            <a:r>
              <a:rPr lang="en-US" sz="2400" dirty="0">
                <a:latin typeface="Calibri" pitchFamily="34" charset="0"/>
                <a:ea typeface="Calibri" pitchFamily="34" charset="0"/>
                <a:cs typeface="Calibri" pitchFamily="34" charset="0"/>
              </a:rPr>
              <a:t>&gt;);</a:t>
            </a:r>
            <a:endParaRPr lang="el-GR" sz="2400" dirty="0">
              <a:latin typeface="Calibri" pitchFamily="34" charset="0"/>
              <a:ea typeface="Calibri" pitchFamily="34" charset="0"/>
              <a:cs typeface="Calibri" pitchFamily="34" charset="0"/>
            </a:endParaRPr>
          </a:p>
          <a:p>
            <a:pPr algn="just" eaLnBrk="0" hangingPunct="0"/>
            <a:endParaRPr lang="el-GR" sz="1600" dirty="0">
              <a:latin typeface="Calibri" pitchFamily="34" charset="0"/>
              <a:ea typeface="Calibri" pitchFamily="34" charset="0"/>
              <a:cs typeface="Calibri" pitchFamily="34" charset="0"/>
            </a:endParaRPr>
          </a:p>
          <a:p>
            <a:pPr algn="just" eaLnBrk="0" hangingPunct="0"/>
            <a:r>
              <a:rPr lang="el-GR" sz="2400" dirty="0">
                <a:latin typeface="Calibri" pitchFamily="34" charset="0"/>
                <a:ea typeface="Calibri" pitchFamily="34" charset="0"/>
                <a:cs typeface="Calibri" pitchFamily="34" charset="0"/>
              </a:rPr>
              <a:t>όπου </a:t>
            </a:r>
            <a:r>
              <a:rPr lang="el-GR" sz="2400" b="1" dirty="0">
                <a:latin typeface="Calibri" pitchFamily="34" charset="0"/>
                <a:ea typeface="Calibri" pitchFamily="34" charset="0"/>
                <a:cs typeface="Calibri" pitchFamily="34" charset="0"/>
              </a:rPr>
              <a:t>R</a:t>
            </a:r>
            <a:r>
              <a:rPr lang="el-GR" sz="2400" dirty="0">
                <a:latin typeface="Calibri" pitchFamily="34" charset="0"/>
                <a:ea typeface="Calibri" pitchFamily="34" charset="0"/>
                <a:cs typeface="Calibri" pitchFamily="34" charset="0"/>
              </a:rPr>
              <a:t> είναι το όνομα της σχέσης, </a:t>
            </a:r>
            <a:r>
              <a:rPr lang="el-GR" sz="2400" b="1" dirty="0" err="1">
                <a:latin typeface="Calibri" pitchFamily="34" charset="0"/>
                <a:ea typeface="Calibri" pitchFamily="34" charset="0"/>
                <a:cs typeface="Calibri" pitchFamily="34" charset="0"/>
              </a:rPr>
              <a:t>A</a:t>
            </a:r>
            <a:r>
              <a:rPr lang="el-GR" sz="2400" b="1" baseline="-25000" dirty="0" err="1">
                <a:latin typeface="Calibri" pitchFamily="34" charset="0"/>
                <a:ea typeface="Calibri" pitchFamily="34" charset="0"/>
                <a:cs typeface="Calibri" pitchFamily="34" charset="0"/>
              </a:rPr>
              <a:t>i</a:t>
            </a:r>
            <a:r>
              <a:rPr lang="el-GR" sz="2400" dirty="0">
                <a:latin typeface="Calibri" pitchFamily="34" charset="0"/>
                <a:ea typeface="Calibri" pitchFamily="34" charset="0"/>
                <a:cs typeface="Calibri" pitchFamily="34" charset="0"/>
              </a:rPr>
              <a:t> τα ονόματα των γνωρισμάτων, και </a:t>
            </a:r>
            <a:r>
              <a:rPr lang="el-GR" sz="2400" b="1" dirty="0">
                <a:latin typeface="Calibri" pitchFamily="34" charset="0"/>
                <a:ea typeface="Calibri" pitchFamily="34" charset="0"/>
                <a:cs typeface="Calibri" pitchFamily="34" charset="0"/>
              </a:rPr>
              <a:t>D</a:t>
            </a:r>
            <a:r>
              <a:rPr lang="el-GR" sz="2400" b="1" baseline="-25000" dirty="0">
                <a:latin typeface="Calibri" pitchFamily="34" charset="0"/>
                <a:ea typeface="Calibri" pitchFamily="34" charset="0"/>
                <a:cs typeface="Calibri" pitchFamily="34" charset="0"/>
              </a:rPr>
              <a:t>i</a:t>
            </a:r>
            <a:r>
              <a:rPr lang="el-GR" sz="2400" dirty="0">
                <a:latin typeface="Calibri" pitchFamily="34" charset="0"/>
                <a:ea typeface="Calibri" pitchFamily="34" charset="0"/>
                <a:cs typeface="Calibri" pitchFamily="34" charset="0"/>
              </a:rPr>
              <a:t> οι τύποι των αντίστοιχων πεδίων τιμών.</a:t>
            </a:r>
          </a:p>
          <a:p>
            <a:pPr algn="just" eaLnBrk="0" hangingPunct="0"/>
            <a:endParaRPr lang="el-GR" sz="2400" dirty="0">
              <a:latin typeface="Calibri" pitchFamily="34" charset="0"/>
              <a:ea typeface="Calibri" pitchFamily="34" charset="0"/>
              <a:cs typeface="Calibri" pitchFamily="34" charset="0"/>
            </a:endParaRPr>
          </a:p>
        </p:txBody>
      </p:sp>
      <p:sp>
        <p:nvSpPr>
          <p:cNvPr id="12296" name="Text Box 5"/>
          <p:cNvSpPr txBox="1">
            <a:spLocks noChangeArrowheads="1"/>
          </p:cNvSpPr>
          <p:nvPr/>
        </p:nvSpPr>
        <p:spPr bwMode="auto">
          <a:xfrm>
            <a:off x="2488293" y="1533135"/>
            <a:ext cx="4895850" cy="457200"/>
          </a:xfrm>
          <a:prstGeom prst="rect">
            <a:avLst/>
          </a:prstGeom>
          <a:noFill/>
          <a:ln w="9525">
            <a:noFill/>
            <a:miter lim="800000"/>
            <a:headEnd/>
            <a:tailEnd/>
          </a:ln>
        </p:spPr>
        <p:txBody>
          <a:bodyPr>
            <a:spAutoFit/>
          </a:bodyPr>
          <a:lstStyle/>
          <a:p>
            <a:pPr>
              <a:spcBef>
                <a:spcPct val="50000"/>
              </a:spcBef>
            </a:pPr>
            <a:r>
              <a:rPr lang="el-GR" sz="2400" dirty="0">
                <a:solidFill>
                  <a:schemeClr val="accent6">
                    <a:lumMod val="75000"/>
                  </a:schemeClr>
                </a:solidFill>
                <a:latin typeface="Calibri" pitchFamily="34" charset="0"/>
                <a:ea typeface="Calibri" pitchFamily="34" charset="0"/>
                <a:cs typeface="Calibri" pitchFamily="34" charset="0"/>
              </a:rPr>
              <a:t>Γενική Δομή Ορισμού</a:t>
            </a:r>
          </a:p>
        </p:txBody>
      </p:sp>
      <p:sp>
        <p:nvSpPr>
          <p:cNvPr id="10" name="Title 1"/>
          <p:cNvSpPr>
            <a:spLocks noGrp="1"/>
          </p:cNvSpPr>
          <p:nvPr>
            <p:ph type="title"/>
          </p:nvPr>
        </p:nvSpPr>
        <p:spPr>
          <a:xfrm>
            <a:off x="457200" y="350838"/>
            <a:ext cx="8229600" cy="1143000"/>
          </a:xfrm>
        </p:spPr>
        <p:txBody>
          <a:bodyPr/>
          <a:lstStyle/>
          <a:p>
            <a:r>
              <a:rPr lang="el-GR" dirty="0">
                <a:solidFill>
                  <a:schemeClr val="accent6">
                    <a:lumMod val="75000"/>
                  </a:schemeClr>
                </a:solidFill>
              </a:rPr>
              <a:t>Γλώσσα Ορισμού Δεδομένων (ΓΟΔ)</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3316" name="Slide Number Placeholder 4"/>
          <p:cNvSpPr>
            <a:spLocks noGrp="1"/>
          </p:cNvSpPr>
          <p:nvPr>
            <p:ph type="sldNum" sz="quarter" idx="12"/>
          </p:nvPr>
        </p:nvSpPr>
        <p:spPr>
          <a:noFill/>
        </p:spPr>
        <p:txBody>
          <a:bodyPr/>
          <a:lstStyle/>
          <a:p>
            <a:fld id="{0A642389-2A4E-45FE-B5F7-D073A537D1A3}" type="slidenum">
              <a:rPr lang="el-GR" altLang="en-US" smtClean="0"/>
              <a:pPr/>
              <a:t>12</a:t>
            </a:fld>
            <a:endParaRPr lang="el-GR" altLang="en-US"/>
          </a:p>
        </p:txBody>
      </p:sp>
      <p:sp>
        <p:nvSpPr>
          <p:cNvPr id="13318" name="Text Box 3"/>
          <p:cNvSpPr txBox="1">
            <a:spLocks noChangeArrowheads="1"/>
          </p:cNvSpPr>
          <p:nvPr/>
        </p:nvSpPr>
        <p:spPr bwMode="auto">
          <a:xfrm>
            <a:off x="2809875" y="1417638"/>
            <a:ext cx="3524250" cy="461665"/>
          </a:xfrm>
          <a:prstGeom prst="rect">
            <a:avLst/>
          </a:prstGeom>
          <a:noFill/>
          <a:ln w="9525">
            <a:noFill/>
            <a:miter lim="800000"/>
            <a:headEnd/>
            <a:tailEnd/>
          </a:ln>
        </p:spPr>
        <p:txBody>
          <a:bodyPr wrap="square">
            <a:spAutoFit/>
          </a:bodyPr>
          <a:lstStyle/>
          <a:p>
            <a:pPr eaLnBrk="0" hangingPunct="0"/>
            <a:r>
              <a:rPr lang="el-GR" sz="2400" dirty="0">
                <a:solidFill>
                  <a:schemeClr val="accent6">
                    <a:lumMod val="75000"/>
                  </a:schemeClr>
                </a:solidFill>
              </a:rPr>
              <a:t>Τύποι Πεδίου Ορισμού</a:t>
            </a:r>
          </a:p>
        </p:txBody>
      </p:sp>
      <p:sp>
        <p:nvSpPr>
          <p:cNvPr id="13319" name="Text Box 4"/>
          <p:cNvSpPr txBox="1">
            <a:spLocks noChangeArrowheads="1"/>
          </p:cNvSpPr>
          <p:nvPr/>
        </p:nvSpPr>
        <p:spPr bwMode="auto">
          <a:xfrm>
            <a:off x="419100" y="2012163"/>
            <a:ext cx="8305800" cy="3749675"/>
          </a:xfrm>
          <a:prstGeom prst="rect">
            <a:avLst/>
          </a:prstGeom>
          <a:noFill/>
          <a:ln w="9525">
            <a:noFill/>
            <a:miter lim="800000"/>
            <a:headEnd/>
            <a:tailEnd/>
          </a:ln>
        </p:spPr>
        <p:txBody>
          <a:bodyPr>
            <a:spAutoFit/>
          </a:bodyPr>
          <a:lstStyle/>
          <a:p>
            <a:pPr algn="just" eaLnBrk="0" hangingPunct="0"/>
            <a:r>
              <a:rPr lang="el-GR" sz="2000" dirty="0">
                <a:solidFill>
                  <a:schemeClr val="tx1">
                    <a:lumMod val="95000"/>
                    <a:lumOff val="5000"/>
                  </a:schemeClr>
                </a:solidFill>
                <a:latin typeface="Calibri" pitchFamily="34" charset="0"/>
                <a:ea typeface="Calibri" pitchFamily="34" charset="0"/>
                <a:cs typeface="Calibri" pitchFamily="34" charset="0"/>
              </a:rPr>
              <a:t>Για τον ορισμό του πεδίου ορισμού, οι διαθέσιμοι </a:t>
            </a:r>
            <a:r>
              <a:rPr lang="el-GR" sz="2000" dirty="0" err="1">
                <a:solidFill>
                  <a:schemeClr val="tx1">
                    <a:lumMod val="95000"/>
                    <a:lumOff val="5000"/>
                  </a:schemeClr>
                </a:solidFill>
                <a:latin typeface="Calibri" pitchFamily="34" charset="0"/>
                <a:ea typeface="Calibri" pitchFamily="34" charset="0"/>
                <a:cs typeface="Calibri" pitchFamily="34" charset="0"/>
              </a:rPr>
              <a:t>built</a:t>
            </a:r>
            <a:r>
              <a:rPr lang="el-GR" sz="2000" dirty="0">
                <a:solidFill>
                  <a:schemeClr val="tx1">
                    <a:lumMod val="95000"/>
                    <a:lumOff val="5000"/>
                  </a:schemeClr>
                </a:solidFill>
                <a:latin typeface="Calibri" pitchFamily="34" charset="0"/>
                <a:ea typeface="Calibri" pitchFamily="34" charset="0"/>
                <a:cs typeface="Calibri" pitchFamily="34" charset="0"/>
              </a:rPr>
              <a:t>-</a:t>
            </a:r>
            <a:r>
              <a:rPr lang="el-GR" sz="2000" dirty="0" err="1">
                <a:solidFill>
                  <a:schemeClr val="tx1">
                    <a:lumMod val="95000"/>
                    <a:lumOff val="5000"/>
                  </a:schemeClr>
                </a:solidFill>
                <a:latin typeface="Calibri" pitchFamily="34" charset="0"/>
                <a:ea typeface="Calibri" pitchFamily="34" charset="0"/>
                <a:cs typeface="Calibri" pitchFamily="34" charset="0"/>
              </a:rPr>
              <a:t>in</a:t>
            </a:r>
            <a:r>
              <a:rPr lang="el-GR" sz="2000" dirty="0">
                <a:solidFill>
                  <a:schemeClr val="tx1">
                    <a:lumMod val="95000"/>
                    <a:lumOff val="5000"/>
                  </a:schemeClr>
                </a:solidFill>
                <a:latin typeface="Calibri" pitchFamily="34" charset="0"/>
                <a:ea typeface="Calibri" pitchFamily="34" charset="0"/>
                <a:cs typeface="Calibri" pitchFamily="34" charset="0"/>
              </a:rPr>
              <a:t> τύποι περιλαμβάνουν – </a:t>
            </a:r>
            <a:r>
              <a:rPr lang="el-GR" sz="2000" i="1" dirty="0">
                <a:solidFill>
                  <a:schemeClr val="tx1">
                    <a:lumMod val="95000"/>
                    <a:lumOff val="5000"/>
                  </a:schemeClr>
                </a:solidFill>
                <a:latin typeface="Calibri" pitchFamily="34" charset="0"/>
                <a:ea typeface="Calibri" pitchFamily="34" charset="0"/>
                <a:cs typeface="Calibri" pitchFamily="34" charset="0"/>
              </a:rPr>
              <a:t>περισσότερα στο βιβλίο και στη σελίδα του μαθήματος</a:t>
            </a:r>
            <a:r>
              <a:rPr lang="el-GR" sz="2000" dirty="0">
                <a:solidFill>
                  <a:schemeClr val="tx1">
                    <a:lumMod val="95000"/>
                    <a:lumOff val="5000"/>
                  </a:schemeClr>
                </a:solidFill>
                <a:latin typeface="Calibri" pitchFamily="34" charset="0"/>
                <a:ea typeface="Calibri" pitchFamily="34" charset="0"/>
                <a:cs typeface="Calibri" pitchFamily="34" charset="0"/>
              </a:rPr>
              <a:t>:</a:t>
            </a:r>
          </a:p>
          <a:p>
            <a:pPr eaLnBrk="0" hangingPunct="0"/>
            <a:endParaRPr lang="el-GR" sz="2000" dirty="0">
              <a:solidFill>
                <a:schemeClr val="tx1">
                  <a:lumMod val="95000"/>
                  <a:lumOff val="5000"/>
                </a:schemeClr>
              </a:solidFill>
              <a:latin typeface="Calibri" pitchFamily="34" charset="0"/>
              <a:ea typeface="Calibri" pitchFamily="34" charset="0"/>
              <a:cs typeface="Calibri" pitchFamily="34" charset="0"/>
            </a:endParaRP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char</a:t>
            </a:r>
            <a:r>
              <a:rPr lang="el-GR" sz="2000" dirty="0" err="1">
                <a:solidFill>
                  <a:schemeClr val="tx1">
                    <a:lumMod val="95000"/>
                    <a:lumOff val="5000"/>
                  </a:schemeClr>
                </a:solidFill>
                <a:latin typeface="Calibri" pitchFamily="34" charset="0"/>
                <a:ea typeface="Calibri" pitchFamily="34" charset="0"/>
                <a:cs typeface="Calibri" pitchFamily="34" charset="0"/>
              </a:rPr>
              <a:t>(n</a:t>
            </a:r>
            <a:r>
              <a:rPr lang="el-GR" sz="2000" dirty="0">
                <a:solidFill>
                  <a:schemeClr val="tx1">
                    <a:lumMod val="95000"/>
                    <a:lumOff val="5000"/>
                  </a:schemeClr>
                </a:solidFill>
                <a:latin typeface="Calibri" pitchFamily="34" charset="0"/>
                <a:ea typeface="Calibri" pitchFamily="34" charset="0"/>
                <a:cs typeface="Calibri" pitchFamily="34" charset="0"/>
              </a:rPr>
              <a:t>) (σταθερού μήκους)</a:t>
            </a: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varchar</a:t>
            </a:r>
            <a:r>
              <a:rPr lang="el-GR" sz="2000" dirty="0" err="1">
                <a:solidFill>
                  <a:schemeClr val="tx1">
                    <a:lumMod val="95000"/>
                    <a:lumOff val="5000"/>
                  </a:schemeClr>
                </a:solidFill>
                <a:latin typeface="Calibri" pitchFamily="34" charset="0"/>
                <a:ea typeface="Calibri" pitchFamily="34" charset="0"/>
                <a:cs typeface="Calibri" pitchFamily="34" charset="0"/>
              </a:rPr>
              <a:t>(n</a:t>
            </a:r>
            <a:r>
              <a:rPr lang="el-GR" sz="2000" dirty="0">
                <a:solidFill>
                  <a:schemeClr val="tx1">
                    <a:lumMod val="95000"/>
                    <a:lumOff val="5000"/>
                  </a:schemeClr>
                </a:solidFill>
                <a:latin typeface="Calibri" pitchFamily="34" charset="0"/>
                <a:ea typeface="Calibri" pitchFamily="34" charset="0"/>
                <a:cs typeface="Calibri" pitchFamily="34" charset="0"/>
              </a:rPr>
              <a:t>)</a:t>
            </a: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int</a:t>
            </a:r>
            <a:endParaRPr lang="el-GR" sz="2000" b="1" dirty="0">
              <a:solidFill>
                <a:schemeClr val="tx1">
                  <a:lumMod val="95000"/>
                  <a:lumOff val="5000"/>
                </a:schemeClr>
              </a:solidFill>
              <a:latin typeface="Calibri" pitchFamily="34" charset="0"/>
              <a:ea typeface="Calibri" pitchFamily="34" charset="0"/>
              <a:cs typeface="Calibri" pitchFamily="34" charset="0"/>
            </a:endParaRP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smallint</a:t>
            </a:r>
            <a:endParaRPr lang="el-GR" sz="2000" b="1" dirty="0">
              <a:solidFill>
                <a:schemeClr val="tx1">
                  <a:lumMod val="95000"/>
                  <a:lumOff val="5000"/>
                </a:schemeClr>
              </a:solidFill>
              <a:latin typeface="Calibri" pitchFamily="34" charset="0"/>
              <a:ea typeface="Calibri" pitchFamily="34" charset="0"/>
              <a:cs typeface="Calibri" pitchFamily="34" charset="0"/>
            </a:endParaRP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numeric</a:t>
            </a:r>
            <a:r>
              <a:rPr lang="el-GR" sz="2000" dirty="0" err="1">
                <a:solidFill>
                  <a:schemeClr val="tx1">
                    <a:lumMod val="95000"/>
                    <a:lumOff val="5000"/>
                  </a:schemeClr>
                </a:solidFill>
                <a:latin typeface="Calibri" pitchFamily="34" charset="0"/>
                <a:ea typeface="Calibri" pitchFamily="34" charset="0"/>
                <a:cs typeface="Calibri" pitchFamily="34" charset="0"/>
              </a:rPr>
              <a:t>(p</a:t>
            </a:r>
            <a:r>
              <a:rPr lang="el-GR" sz="2000" dirty="0">
                <a:solidFill>
                  <a:schemeClr val="tx1">
                    <a:lumMod val="95000"/>
                    <a:lumOff val="5000"/>
                  </a:schemeClr>
                </a:solidFill>
                <a:latin typeface="Calibri" pitchFamily="34" charset="0"/>
                <a:ea typeface="Calibri" pitchFamily="34" charset="0"/>
                <a:cs typeface="Calibri" pitchFamily="34" charset="0"/>
              </a:rPr>
              <a:t>, d) (d από τα p ψηφία είναι στα δεξιά της υποδιαστολής)</a:t>
            </a: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real</a:t>
            </a:r>
            <a:r>
              <a:rPr lang="el-GR"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double</a:t>
            </a:r>
            <a:r>
              <a:rPr lang="el-GR"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precision</a:t>
            </a:r>
            <a:endParaRPr lang="el-GR" sz="2000" b="1" dirty="0">
              <a:solidFill>
                <a:schemeClr val="tx1">
                  <a:lumMod val="95000"/>
                  <a:lumOff val="5000"/>
                </a:schemeClr>
              </a:solidFill>
              <a:latin typeface="Calibri" pitchFamily="34" charset="0"/>
              <a:ea typeface="Calibri" pitchFamily="34" charset="0"/>
              <a:cs typeface="Calibri" pitchFamily="34" charset="0"/>
            </a:endParaRP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float</a:t>
            </a:r>
            <a:r>
              <a:rPr lang="el-GR" sz="2000" dirty="0" err="1">
                <a:solidFill>
                  <a:schemeClr val="tx1">
                    <a:lumMod val="95000"/>
                    <a:lumOff val="5000"/>
                  </a:schemeClr>
                </a:solidFill>
                <a:latin typeface="Calibri" pitchFamily="34" charset="0"/>
                <a:ea typeface="Calibri" pitchFamily="34" charset="0"/>
                <a:cs typeface="Calibri" pitchFamily="34" charset="0"/>
              </a:rPr>
              <a:t>(n</a:t>
            </a:r>
            <a:r>
              <a:rPr lang="el-GR" sz="2000" dirty="0">
                <a:solidFill>
                  <a:schemeClr val="tx1">
                    <a:lumMod val="95000"/>
                    <a:lumOff val="5000"/>
                  </a:schemeClr>
                </a:solidFill>
                <a:latin typeface="Calibri" pitchFamily="34" charset="0"/>
                <a:ea typeface="Calibri" pitchFamily="34" charset="0"/>
                <a:cs typeface="Calibri" pitchFamily="34" charset="0"/>
              </a:rPr>
              <a:t>)</a:t>
            </a: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date</a:t>
            </a:r>
            <a:r>
              <a:rPr lang="el-GR" sz="2000" dirty="0">
                <a:solidFill>
                  <a:schemeClr val="tx1">
                    <a:lumMod val="95000"/>
                    <a:lumOff val="5000"/>
                  </a:schemeClr>
                </a:solidFill>
                <a:latin typeface="Calibri" pitchFamily="34" charset="0"/>
                <a:ea typeface="Calibri" pitchFamily="34" charset="0"/>
                <a:cs typeface="Calibri" pitchFamily="34" charset="0"/>
              </a:rPr>
              <a:t>  (ημερομηνία) </a:t>
            </a: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time</a:t>
            </a:r>
            <a:r>
              <a:rPr lang="el-GR" sz="2000" dirty="0">
                <a:solidFill>
                  <a:schemeClr val="tx1">
                    <a:lumMod val="95000"/>
                    <a:lumOff val="5000"/>
                  </a:schemeClr>
                </a:solidFill>
                <a:latin typeface="Calibri" pitchFamily="34" charset="0"/>
                <a:ea typeface="Calibri" pitchFamily="34" charset="0"/>
                <a:cs typeface="Calibri" pitchFamily="34" charset="0"/>
              </a:rPr>
              <a:t> (ώρα)</a:t>
            </a:r>
          </a:p>
        </p:txBody>
      </p:sp>
      <p:sp>
        <p:nvSpPr>
          <p:cNvPr id="2" name="Title 1"/>
          <p:cNvSpPr>
            <a:spLocks noGrp="1"/>
          </p:cNvSpPr>
          <p:nvPr>
            <p:ph type="title"/>
          </p:nvPr>
        </p:nvSpPr>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4340" name="Slide Number Placeholder 4"/>
          <p:cNvSpPr>
            <a:spLocks noGrp="1"/>
          </p:cNvSpPr>
          <p:nvPr>
            <p:ph type="sldNum" sz="quarter" idx="12"/>
          </p:nvPr>
        </p:nvSpPr>
        <p:spPr>
          <a:noFill/>
        </p:spPr>
        <p:txBody>
          <a:bodyPr/>
          <a:lstStyle/>
          <a:p>
            <a:fld id="{A3323E7F-FA82-4AC1-8A66-4066E69C49A1}" type="slidenum">
              <a:rPr lang="el-GR" altLang="en-US" smtClean="0"/>
              <a:pPr/>
              <a:t>13</a:t>
            </a:fld>
            <a:endParaRPr lang="el-GR" altLang="en-US"/>
          </a:p>
        </p:txBody>
      </p:sp>
      <p:sp>
        <p:nvSpPr>
          <p:cNvPr id="14342" name="Text Box 3"/>
          <p:cNvSpPr txBox="1">
            <a:spLocks noChangeArrowheads="1"/>
          </p:cNvSpPr>
          <p:nvPr/>
        </p:nvSpPr>
        <p:spPr bwMode="auto">
          <a:xfrm>
            <a:off x="323850" y="2636838"/>
            <a:ext cx="8305800" cy="1815882"/>
          </a:xfrm>
          <a:prstGeom prst="rect">
            <a:avLst/>
          </a:prstGeom>
          <a:noFill/>
          <a:ln w="9525">
            <a:noFill/>
            <a:miter lim="800000"/>
            <a:headEnd/>
            <a:tailEnd/>
          </a:ln>
        </p:spPr>
        <p:txBody>
          <a:bodyPr>
            <a:spAutoFit/>
          </a:bodyPr>
          <a:lstStyle/>
          <a:p>
            <a:pPr algn="just" eaLnBrk="0" hangingPunct="0"/>
            <a:r>
              <a:rPr lang="el-GR" sz="2800" dirty="0">
                <a:solidFill>
                  <a:schemeClr val="tx1">
                    <a:lumMod val="95000"/>
                    <a:lumOff val="5000"/>
                  </a:schemeClr>
                </a:solidFill>
                <a:latin typeface="Calibri" pitchFamily="34" charset="0"/>
                <a:ea typeface="Calibri" pitchFamily="34" charset="0"/>
                <a:cs typeface="Calibri" pitchFamily="34" charset="0"/>
              </a:rPr>
              <a:t>Ο ορισμός πεδίου μπορεί να περιέχει τον προσδιορισμό </a:t>
            </a:r>
            <a:r>
              <a:rPr lang="el-GR" sz="2800" b="1" dirty="0" err="1">
                <a:solidFill>
                  <a:schemeClr val="tx1">
                    <a:lumMod val="95000"/>
                    <a:lumOff val="5000"/>
                  </a:schemeClr>
                </a:solidFill>
                <a:latin typeface="Calibri" pitchFamily="34" charset="0"/>
                <a:ea typeface="Calibri" pitchFamily="34" charset="0"/>
                <a:cs typeface="Calibri" pitchFamily="34" charset="0"/>
              </a:rPr>
              <a:t>not</a:t>
            </a:r>
            <a:r>
              <a:rPr lang="el-GR" sz="2800" b="1" dirty="0">
                <a:solidFill>
                  <a:schemeClr val="tx1">
                    <a:lumMod val="95000"/>
                    <a:lumOff val="5000"/>
                  </a:schemeClr>
                </a:solidFill>
                <a:latin typeface="Calibri" pitchFamily="34" charset="0"/>
                <a:ea typeface="Calibri" pitchFamily="34" charset="0"/>
                <a:cs typeface="Calibri" pitchFamily="34" charset="0"/>
              </a:rPr>
              <a:t> </a:t>
            </a:r>
            <a:r>
              <a:rPr lang="el-GR" sz="2800" b="1" dirty="0" err="1">
                <a:solidFill>
                  <a:schemeClr val="tx1">
                    <a:lumMod val="95000"/>
                    <a:lumOff val="5000"/>
                  </a:schemeClr>
                </a:solidFill>
                <a:latin typeface="Calibri" pitchFamily="34" charset="0"/>
                <a:ea typeface="Calibri" pitchFamily="34" charset="0"/>
                <a:cs typeface="Calibri" pitchFamily="34" charset="0"/>
              </a:rPr>
              <a:t>null</a:t>
            </a:r>
            <a:r>
              <a:rPr lang="en-US" sz="2800" b="1" dirty="0">
                <a:solidFill>
                  <a:schemeClr val="tx1">
                    <a:lumMod val="95000"/>
                    <a:lumOff val="5000"/>
                  </a:schemeClr>
                </a:solidFill>
                <a:latin typeface="Calibri" pitchFamily="34" charset="0"/>
                <a:ea typeface="Calibri" pitchFamily="34" charset="0"/>
                <a:cs typeface="Calibri" pitchFamily="34" charset="0"/>
              </a:rPr>
              <a:t> </a:t>
            </a:r>
            <a:r>
              <a:rPr lang="el-GR" sz="2800" dirty="0">
                <a:solidFill>
                  <a:schemeClr val="tx1">
                    <a:lumMod val="95000"/>
                    <a:lumOff val="5000"/>
                  </a:schemeClr>
                </a:solidFill>
                <a:latin typeface="Calibri" pitchFamily="34" charset="0"/>
                <a:ea typeface="Calibri" pitchFamily="34" charset="0"/>
                <a:cs typeface="Calibri" pitchFamily="34" charset="0"/>
              </a:rPr>
              <a:t>και </a:t>
            </a:r>
            <a:r>
              <a:rPr lang="en-US" sz="2800" b="1" dirty="0">
                <a:solidFill>
                  <a:schemeClr val="tx1">
                    <a:lumMod val="95000"/>
                    <a:lumOff val="5000"/>
                  </a:schemeClr>
                </a:solidFill>
                <a:latin typeface="Calibri" pitchFamily="34" charset="0"/>
                <a:ea typeface="Calibri" pitchFamily="34" charset="0"/>
                <a:cs typeface="Calibri" pitchFamily="34" charset="0"/>
              </a:rPr>
              <a:t>default </a:t>
            </a:r>
            <a:r>
              <a:rPr lang="el-GR" sz="2800" dirty="0">
                <a:solidFill>
                  <a:schemeClr val="tx1">
                    <a:lumMod val="95000"/>
                    <a:lumOff val="5000"/>
                  </a:schemeClr>
                </a:solidFill>
                <a:latin typeface="Calibri" pitchFamily="34" charset="0"/>
                <a:ea typeface="Calibri" pitchFamily="34" charset="0"/>
                <a:cs typeface="Calibri" pitchFamily="34" charset="0"/>
              </a:rPr>
              <a:t>τιμή</a:t>
            </a:r>
          </a:p>
          <a:p>
            <a:pPr algn="just" eaLnBrk="0" hangingPunct="0"/>
            <a:endParaRPr lang="en-US" sz="2800" dirty="0">
              <a:solidFill>
                <a:schemeClr val="tx1">
                  <a:lumMod val="95000"/>
                  <a:lumOff val="5000"/>
                </a:schemeClr>
              </a:solidFill>
              <a:latin typeface="Calibri" pitchFamily="34" charset="0"/>
              <a:ea typeface="Calibri" pitchFamily="34" charset="0"/>
              <a:cs typeface="Calibri" pitchFamily="34" charset="0"/>
            </a:endParaRPr>
          </a:p>
          <a:p>
            <a:pPr algn="just" eaLnBrk="0" hangingPunct="0"/>
            <a:endParaRPr lang="el-GR" sz="2800" dirty="0">
              <a:solidFill>
                <a:schemeClr val="tx1">
                  <a:lumMod val="95000"/>
                  <a:lumOff val="5000"/>
                </a:schemeClr>
              </a:solidFill>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5364" name="Slide Number Placeholder 4"/>
          <p:cNvSpPr>
            <a:spLocks noGrp="1"/>
          </p:cNvSpPr>
          <p:nvPr>
            <p:ph type="sldNum" sz="quarter" idx="12"/>
          </p:nvPr>
        </p:nvSpPr>
        <p:spPr>
          <a:noFill/>
        </p:spPr>
        <p:txBody>
          <a:bodyPr/>
          <a:lstStyle/>
          <a:p>
            <a:fld id="{280799DC-77B0-4F60-9AE3-8EAC1860CEDE}" type="slidenum">
              <a:rPr lang="el-GR" altLang="en-US" smtClean="0"/>
              <a:pPr/>
              <a:t>14</a:t>
            </a:fld>
            <a:endParaRPr lang="el-GR" altLang="en-US"/>
          </a:p>
        </p:txBody>
      </p:sp>
      <p:sp>
        <p:nvSpPr>
          <p:cNvPr id="15366" name="Text Box 3"/>
          <p:cNvSpPr txBox="1">
            <a:spLocks noChangeArrowheads="1"/>
          </p:cNvSpPr>
          <p:nvPr/>
        </p:nvSpPr>
        <p:spPr bwMode="auto">
          <a:xfrm>
            <a:off x="250825" y="1412875"/>
            <a:ext cx="8305800" cy="4708981"/>
          </a:xfrm>
          <a:prstGeom prst="rect">
            <a:avLst/>
          </a:prstGeom>
          <a:noFill/>
          <a:ln w="9525">
            <a:noFill/>
            <a:miter lim="800000"/>
            <a:headEnd/>
            <a:tailEnd/>
          </a:ln>
        </p:spPr>
        <p:txBody>
          <a:bodyPr>
            <a:spAutoFit/>
          </a:bodyPr>
          <a:lstStyle/>
          <a:p>
            <a:pPr eaLnBrk="0" hangingPunct="0"/>
            <a:r>
              <a:rPr lang="el-GR" i="1" dirty="0">
                <a:solidFill>
                  <a:schemeClr val="tx2">
                    <a:lumMod val="50000"/>
                  </a:schemeClr>
                </a:solidFill>
              </a:rPr>
              <a:t>Παράδειγμα</a:t>
            </a:r>
            <a:endParaRPr lang="en-US" i="1" dirty="0">
              <a:solidFill>
                <a:schemeClr val="tx2">
                  <a:lumMod val="50000"/>
                </a:schemeClr>
              </a:solidFill>
            </a:endParaRPr>
          </a:p>
          <a:p>
            <a:pPr eaLnBrk="0" hangingPunct="0"/>
            <a:endParaRPr lang="el-GR" sz="800" i="1" dirty="0">
              <a:solidFill>
                <a:schemeClr val="tx2">
                  <a:lumMod val="50000"/>
                </a:schemeClr>
              </a:solidFill>
            </a:endParaRPr>
          </a:p>
          <a:p>
            <a:pPr eaLnBrk="0" hangingPunct="0"/>
            <a:r>
              <a:rPr lang="en-US" sz="1400" b="1" dirty="0">
                <a:solidFill>
                  <a:schemeClr val="accent6">
                    <a:lumMod val="50000"/>
                  </a:schemeClr>
                </a:solidFill>
              </a:rPr>
              <a:t>CREATE TABLE</a:t>
            </a:r>
            <a:r>
              <a:rPr lang="el-GR" sz="1400" dirty="0">
                <a:solidFill>
                  <a:schemeClr val="accent6">
                    <a:lumMod val="50000"/>
                  </a:schemeClr>
                </a:solidFill>
              </a:rPr>
              <a:t> </a:t>
            </a:r>
            <a:r>
              <a:rPr lang="el-GR" sz="1400" dirty="0">
                <a:solidFill>
                  <a:schemeClr val="tx2">
                    <a:lumMod val="50000"/>
                  </a:schemeClr>
                </a:solidFill>
              </a:rPr>
              <a:t>Ταινία</a:t>
            </a:r>
          </a:p>
          <a:p>
            <a:pPr eaLnBrk="0" hangingPunct="0"/>
            <a:r>
              <a:rPr lang="el-GR" sz="1400" dirty="0">
                <a:solidFill>
                  <a:schemeClr val="tx2">
                    <a:lumMod val="50000"/>
                  </a:schemeClr>
                </a:solidFill>
              </a:rPr>
              <a:t>	          (Τίτλος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dirty="0">
                <a:solidFill>
                  <a:schemeClr val="tx2">
                    <a:lumMod val="50000"/>
                  </a:schemeClr>
                </a:solidFill>
              </a:rPr>
              <a:t>(20),</a:t>
            </a:r>
          </a:p>
          <a:p>
            <a:pPr eaLnBrk="0" hangingPunct="0"/>
            <a:r>
              <a:rPr lang="el-GR" sz="1400" dirty="0">
                <a:solidFill>
                  <a:schemeClr val="tx2">
                    <a:lumMod val="50000"/>
                  </a:schemeClr>
                </a:solidFill>
              </a:rPr>
              <a:t>            	 Έτος </a:t>
            </a:r>
            <a:r>
              <a:rPr lang="en-US" sz="1400" b="1" dirty="0" err="1">
                <a:solidFill>
                  <a:schemeClr val="tx2">
                    <a:lumMod val="50000"/>
                  </a:schemeClr>
                </a:solidFill>
              </a:rPr>
              <a:t>int</a:t>
            </a:r>
            <a:r>
              <a:rPr lang="el-GR" sz="1400" dirty="0">
                <a:solidFill>
                  <a:schemeClr val="tx2">
                    <a:lumMod val="50000"/>
                  </a:schemeClr>
                </a:solidFill>
              </a:rPr>
              <a:t>, </a:t>
            </a:r>
          </a:p>
          <a:p>
            <a:pPr eaLnBrk="0" hangingPunct="0"/>
            <a:r>
              <a:rPr lang="el-GR" sz="1400" dirty="0">
                <a:solidFill>
                  <a:schemeClr val="tx2">
                    <a:lumMod val="50000"/>
                  </a:schemeClr>
                </a:solidFill>
              </a:rPr>
              <a:t>            	 Διάρκεια </a:t>
            </a:r>
            <a:r>
              <a:rPr lang="en-US" sz="1400" b="1" dirty="0" err="1">
                <a:solidFill>
                  <a:schemeClr val="tx2">
                    <a:lumMod val="50000"/>
                  </a:schemeClr>
                </a:solidFill>
              </a:rPr>
              <a:t>int</a:t>
            </a:r>
            <a:r>
              <a:rPr lang="el-GR" sz="1400" dirty="0">
                <a:solidFill>
                  <a:schemeClr val="tx2">
                    <a:lumMod val="50000"/>
                  </a:schemeClr>
                </a:solidFill>
              </a:rPr>
              <a:t>,</a:t>
            </a:r>
            <a:endParaRPr lang="en-US" sz="1400" dirty="0">
              <a:solidFill>
                <a:schemeClr val="tx2">
                  <a:lumMod val="50000"/>
                </a:schemeClr>
              </a:solidFill>
            </a:endParaRPr>
          </a:p>
          <a:p>
            <a:pPr eaLnBrk="0" hangingPunct="0"/>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Τύπος </a:t>
            </a:r>
            <a:r>
              <a:rPr lang="en-US" sz="1400" b="1" dirty="0" err="1">
                <a:solidFill>
                  <a:schemeClr val="tx2">
                    <a:lumMod val="50000"/>
                  </a:schemeClr>
                </a:solidFill>
              </a:rPr>
              <a:t>varchar</a:t>
            </a:r>
            <a:r>
              <a:rPr lang="en-US" sz="1400" b="1" dirty="0">
                <a:solidFill>
                  <a:schemeClr val="tx2">
                    <a:lumMod val="50000"/>
                  </a:schemeClr>
                </a:solidFill>
              </a:rPr>
              <a:t>(20)</a:t>
            </a:r>
            <a:r>
              <a:rPr lang="en-US" sz="1400" dirty="0">
                <a:solidFill>
                  <a:schemeClr val="tx2">
                    <a:lumMod val="50000"/>
                  </a:schemeClr>
                </a:solidFill>
              </a:rPr>
              <a:t> </a:t>
            </a:r>
            <a:r>
              <a:rPr lang="en-US" sz="1400" b="1" dirty="0">
                <a:solidFill>
                  <a:schemeClr val="tx2">
                    <a:lumMod val="50000"/>
                  </a:schemeClr>
                </a:solidFill>
              </a:rPr>
              <a:t>not null,</a:t>
            </a:r>
            <a:endParaRPr lang="el-GR" sz="1400" b="1" dirty="0">
              <a:solidFill>
                <a:schemeClr val="tx2">
                  <a:lumMod val="50000"/>
                </a:schemeClr>
              </a:solidFill>
            </a:endParaRPr>
          </a:p>
          <a:p>
            <a:r>
              <a:rPr lang="el-GR" sz="1400"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dirty="0">
                <a:solidFill>
                  <a:schemeClr val="tx2">
                    <a:lumMod val="50000"/>
                  </a:schemeClr>
                </a:solidFill>
              </a:rPr>
              <a:t> (Τίτλος, Έτος))</a:t>
            </a:r>
            <a:r>
              <a:rPr lang="en-US" sz="1400" dirty="0">
                <a:solidFill>
                  <a:schemeClr val="tx2">
                    <a:lumMod val="50000"/>
                  </a:schemeClr>
                </a:solidFill>
              </a:rPr>
              <a:t>;</a:t>
            </a:r>
            <a:endParaRPr lang="el-GR" sz="1400" dirty="0">
              <a:solidFill>
                <a:schemeClr val="tx2">
                  <a:lumMod val="50000"/>
                </a:schemeClr>
              </a:solidFill>
            </a:endParaRPr>
          </a:p>
          <a:p>
            <a:r>
              <a:rPr lang="en-US" sz="1400" b="1" dirty="0">
                <a:solidFill>
                  <a:schemeClr val="accent6">
                    <a:lumMod val="50000"/>
                  </a:schemeClr>
                </a:solidFill>
              </a:rPr>
              <a:t>CREATE TABLE</a:t>
            </a:r>
            <a:r>
              <a:rPr lang="el-GR" dirty="0">
                <a:solidFill>
                  <a:schemeClr val="tx2">
                    <a:lumMod val="50000"/>
                  </a:schemeClr>
                </a:solidFill>
              </a:rPr>
              <a:t> </a:t>
            </a:r>
            <a:r>
              <a:rPr lang="el-GR" sz="1400" dirty="0">
                <a:solidFill>
                  <a:schemeClr val="tx2">
                    <a:lumMod val="50000"/>
                  </a:schemeClr>
                </a:solidFill>
              </a:rPr>
              <a:t>Ηθοποιός</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Διεύθυνση </a:t>
            </a:r>
            <a:r>
              <a:rPr lang="en-US" sz="1400" b="1" dirty="0" err="1">
                <a:solidFill>
                  <a:schemeClr val="tx2">
                    <a:lumMod val="50000"/>
                  </a:schemeClr>
                </a:solidFill>
              </a:rPr>
              <a:t>var</a:t>
            </a:r>
            <a:r>
              <a:rPr lang="el-GR" sz="1400" b="1" dirty="0">
                <a:solidFill>
                  <a:schemeClr val="tx2">
                    <a:lumMod val="50000"/>
                  </a:schemeClr>
                </a:solidFill>
              </a:rPr>
              <a:t>char(15)</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Έτος-Γέννησης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p>
          <a:p>
            <a:r>
              <a:rPr lang="el-GR" sz="1400" dirty="0">
                <a:solidFill>
                  <a:schemeClr val="tx2">
                    <a:lumMod val="50000"/>
                  </a:schemeClr>
                </a:solidFill>
              </a:rPr>
              <a:t>		</a:t>
            </a:r>
            <a:r>
              <a:rPr lang="en-US" sz="1400"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b="1" dirty="0">
                <a:solidFill>
                  <a:schemeClr val="tx2">
                    <a:lumMod val="50000"/>
                  </a:schemeClr>
                </a:solidFill>
              </a:rPr>
              <a:t> </a:t>
            </a:r>
            <a:r>
              <a:rPr lang="el-GR" sz="1400" dirty="0">
                <a:solidFill>
                  <a:schemeClr val="tx2">
                    <a:lumMod val="50000"/>
                  </a:schemeClr>
                </a:solidFill>
              </a:rPr>
              <a:t>(Όνομα),</a:t>
            </a: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chemeClr val="tx2">
                    <a:lumMod val="50000"/>
                  </a:schemeClr>
                </a:solidFill>
              </a:rPr>
              <a:t>check</a:t>
            </a:r>
            <a:r>
              <a:rPr lang="el-GR" sz="1400" b="1" dirty="0">
                <a:solidFill>
                  <a:schemeClr val="tx2">
                    <a:lumMod val="50000"/>
                  </a:schemeClr>
                </a:solidFill>
              </a:rPr>
              <a:t> </a:t>
            </a:r>
            <a:r>
              <a:rPr lang="el-GR" sz="1400" dirty="0">
                <a:solidFill>
                  <a:schemeClr val="tx2">
                    <a:lumMod val="50000"/>
                  </a:schemeClr>
                </a:solidFill>
              </a:rPr>
              <a:t>(Έτος-Γέννησης &gt;= 1</a:t>
            </a:r>
            <a:r>
              <a:rPr lang="en-US" sz="1400" dirty="0">
                <a:solidFill>
                  <a:schemeClr val="tx2">
                    <a:lumMod val="50000"/>
                  </a:schemeClr>
                </a:solidFill>
              </a:rPr>
              <a:t>8</a:t>
            </a:r>
            <a:r>
              <a:rPr lang="el-GR" sz="1400" dirty="0">
                <a:solidFill>
                  <a:schemeClr val="tx2">
                    <a:lumMod val="50000"/>
                  </a:schemeClr>
                </a:solidFill>
              </a:rPr>
              <a:t>00))</a:t>
            </a:r>
            <a:r>
              <a:rPr lang="en-US" sz="1400" dirty="0">
                <a:solidFill>
                  <a:schemeClr val="tx2">
                    <a:lumMod val="50000"/>
                  </a:schemeClr>
                </a:solidFill>
              </a:rPr>
              <a:t>;</a:t>
            </a:r>
          </a:p>
          <a:p>
            <a:r>
              <a:rPr lang="en-US" sz="1400" b="1" dirty="0">
                <a:solidFill>
                  <a:schemeClr val="accent6">
                    <a:lumMod val="50000"/>
                  </a:schemeClr>
                </a:solidFill>
              </a:rPr>
              <a:t>CREATE TABLE</a:t>
            </a:r>
            <a:r>
              <a:rPr lang="el-GR" dirty="0">
                <a:solidFill>
                  <a:schemeClr val="accent6">
                    <a:lumMod val="50000"/>
                  </a:schemeClr>
                </a:solidFill>
              </a:rPr>
              <a:t> </a:t>
            </a:r>
            <a:r>
              <a:rPr lang="el-GR" sz="1400" dirty="0">
                <a:solidFill>
                  <a:schemeClr val="tx2">
                    <a:lumMod val="50000"/>
                  </a:schemeClr>
                </a:solidFill>
              </a:rPr>
              <a:t>Παίζει</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(20)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endParaRPr lang="el-GR" sz="1400" dirty="0">
              <a:solidFill>
                <a:schemeClr val="tx2">
                  <a:lumMod val="50000"/>
                </a:schemeClr>
              </a:solidFill>
            </a:endParaRP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b="1" dirty="0">
                <a:solidFill>
                  <a:schemeClr val="tx2">
                    <a:lumMod val="50000"/>
                  </a:schemeClr>
                </a:solidFill>
              </a:rPr>
              <a:t> </a:t>
            </a:r>
            <a:r>
              <a:rPr lang="el-GR" sz="1400" dirty="0">
                <a:solidFill>
                  <a:schemeClr val="tx2">
                    <a:lumMod val="50000"/>
                  </a:schemeClr>
                </a:solidFill>
              </a:rPr>
              <a:t>(Όνομα, Τίτλος, Έτος),</a:t>
            </a:r>
          </a:p>
          <a:p>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Όνομα</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Ηθοποιός(Όνομα</a:t>
            </a:r>
            <a:r>
              <a:rPr lang="el-GR" sz="1400" dirty="0">
                <a:solidFill>
                  <a:schemeClr val="tx2">
                    <a:lumMod val="50000"/>
                  </a:schemeClr>
                </a:solidFill>
              </a:rPr>
              <a:t>),</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Τίτλος, Έτος</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Ταινία(Τίτλος</a:t>
            </a:r>
            <a:r>
              <a:rPr lang="el-GR" sz="1400" dirty="0">
                <a:solidFill>
                  <a:schemeClr val="tx2">
                    <a:lumMod val="50000"/>
                  </a:schemeClr>
                </a:solidFill>
              </a:rPr>
              <a:t>, Έτος)</a:t>
            </a:r>
            <a:r>
              <a:rPr lang="en-US" sz="1400" dirty="0">
                <a:solidFill>
                  <a:schemeClr val="tx2">
                    <a:lumMod val="50000"/>
                  </a:schemeClr>
                </a:solidFill>
              </a:rPr>
              <a:t>;</a:t>
            </a:r>
            <a:endParaRPr lang="el-GR" sz="1400" dirty="0">
              <a:solidFill>
                <a:schemeClr val="tx2">
                  <a:lumMod val="50000"/>
                </a:schemeClr>
              </a:solidFill>
            </a:endParaRPr>
          </a:p>
        </p:txBody>
      </p:sp>
      <p:sp>
        <p:nvSpPr>
          <p:cNvPr id="15367" name="Text Box 4"/>
          <p:cNvSpPr txBox="1">
            <a:spLocks noChangeArrowheads="1"/>
          </p:cNvSpPr>
          <p:nvPr/>
        </p:nvSpPr>
        <p:spPr bwMode="auto">
          <a:xfrm>
            <a:off x="4932363" y="2205038"/>
            <a:ext cx="3095625" cy="703262"/>
          </a:xfrm>
          <a:prstGeom prst="rect">
            <a:avLst/>
          </a:prstGeom>
          <a:noFill/>
          <a:ln w="9525">
            <a:noFill/>
            <a:miter lim="800000"/>
            <a:headEnd/>
            <a:tailEnd/>
          </a:ln>
        </p:spPr>
        <p:txBody>
          <a:bodyPr>
            <a:spAutoFit/>
          </a:bodyPr>
          <a:lstStyle/>
          <a:p>
            <a:pPr>
              <a:spcBef>
                <a:spcPct val="50000"/>
              </a:spcBef>
            </a:pPr>
            <a:r>
              <a:rPr lang="el-GR" sz="1600" dirty="0">
                <a:solidFill>
                  <a:schemeClr val="accent6">
                    <a:lumMod val="50000"/>
                  </a:schemeClr>
                </a:solidFill>
              </a:rPr>
              <a:t>Ορισμός σχήματος σχέσης </a:t>
            </a:r>
          </a:p>
          <a:p>
            <a:pPr>
              <a:spcBef>
                <a:spcPct val="50000"/>
              </a:spcBef>
            </a:pPr>
            <a:r>
              <a:rPr lang="el-GR" sz="1600" dirty="0">
                <a:solidFill>
                  <a:schemeClr val="accent6">
                    <a:lumMod val="50000"/>
                  </a:schemeClr>
                </a:solidFill>
              </a:rPr>
              <a:t>Όνομα σχέσης + γνωρίσματα</a:t>
            </a:r>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6388" name="Slide Number Placeholder 4"/>
          <p:cNvSpPr>
            <a:spLocks noGrp="1"/>
          </p:cNvSpPr>
          <p:nvPr>
            <p:ph type="sldNum" sz="quarter" idx="12"/>
          </p:nvPr>
        </p:nvSpPr>
        <p:spPr>
          <a:noFill/>
        </p:spPr>
        <p:txBody>
          <a:bodyPr/>
          <a:lstStyle/>
          <a:p>
            <a:fld id="{8D835E2E-7D40-4F22-B0B9-D7D4957C979F}" type="slidenum">
              <a:rPr lang="el-GR" altLang="en-US" smtClean="0"/>
              <a:pPr/>
              <a:t>15</a:t>
            </a:fld>
            <a:endParaRPr lang="el-GR" altLang="en-US"/>
          </a:p>
        </p:txBody>
      </p:sp>
      <p:sp>
        <p:nvSpPr>
          <p:cNvPr id="16390" name="Text Box 3"/>
          <p:cNvSpPr txBox="1">
            <a:spLocks noChangeArrowheads="1"/>
          </p:cNvSpPr>
          <p:nvPr/>
        </p:nvSpPr>
        <p:spPr bwMode="auto">
          <a:xfrm>
            <a:off x="250825" y="1700213"/>
            <a:ext cx="8281988" cy="4543425"/>
          </a:xfrm>
          <a:prstGeom prst="rect">
            <a:avLst/>
          </a:prstGeom>
          <a:noFill/>
          <a:ln w="9525">
            <a:noFill/>
            <a:miter lim="800000"/>
            <a:headEnd/>
            <a:tailEnd/>
          </a:ln>
        </p:spPr>
        <p:txBody>
          <a:bodyPr>
            <a:spAutoFit/>
          </a:bodyPr>
          <a:lstStyle/>
          <a:p>
            <a:pPr algn="just" eaLnBrk="0" hangingPunct="0"/>
            <a:r>
              <a:rPr lang="el-GR" sz="2000" dirty="0">
                <a:solidFill>
                  <a:schemeClr val="tx2">
                    <a:lumMod val="50000"/>
                  </a:schemeClr>
                </a:solidFill>
                <a:latin typeface="Calibri" pitchFamily="34" charset="0"/>
                <a:ea typeface="Calibri" pitchFamily="34" charset="0"/>
                <a:cs typeface="Calibri" pitchFamily="34" charset="0"/>
              </a:rPr>
              <a:t>Επιτρεπτοί περιορισμοί ακεραιότητας είναι της μορφής:</a:t>
            </a:r>
          </a:p>
          <a:p>
            <a:pPr marL="342900" indent="-342900" algn="just" eaLnBrk="0" hangingPunct="0">
              <a:buFont typeface="Wingdings" panose="05000000000000000000" pitchFamily="2" charset="2"/>
              <a:buChar char="§"/>
            </a:pPr>
            <a:endParaRPr lang="el-GR" sz="2000" dirty="0">
              <a:solidFill>
                <a:schemeClr val="tx2">
                  <a:lumMod val="50000"/>
                </a:schemeClr>
              </a:solidFill>
              <a:latin typeface="Calibri" pitchFamily="34" charset="0"/>
              <a:ea typeface="Calibri" pitchFamily="34" charset="0"/>
              <a:cs typeface="Calibri" pitchFamily="34" charset="0"/>
            </a:endParaRPr>
          </a:p>
          <a:p>
            <a:pPr marL="342900" indent="-342900" algn="just" eaLnBrk="0" hangingPunct="0">
              <a:buFont typeface="Wingdings" panose="05000000000000000000" pitchFamily="2" charset="2"/>
              <a:buChar char="§"/>
            </a:pPr>
            <a:r>
              <a:rPr lang="el-GR" sz="2000" b="1"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PRIMARY KEY</a:t>
            </a:r>
            <a:r>
              <a:rPr lang="el-GR" sz="2000" dirty="0">
                <a:solidFill>
                  <a:schemeClr val="tx2">
                    <a:lumMod val="50000"/>
                  </a:schemeClr>
                </a:solidFill>
                <a:latin typeface="Calibri" pitchFamily="34" charset="0"/>
                <a:ea typeface="Calibri" pitchFamily="34" charset="0"/>
                <a:cs typeface="Calibri" pitchFamily="34" charset="0"/>
              </a:rPr>
              <a:t>(A</a:t>
            </a:r>
            <a:r>
              <a:rPr lang="en-US" sz="2000" baseline="-25000" dirty="0">
                <a:solidFill>
                  <a:schemeClr val="tx2">
                    <a:lumMod val="50000"/>
                  </a:schemeClr>
                </a:solidFill>
                <a:latin typeface="Calibri" pitchFamily="34" charset="0"/>
                <a:ea typeface="Calibri" pitchFamily="34" charset="0"/>
                <a:cs typeface="Calibri" pitchFamily="34" charset="0"/>
              </a:rPr>
              <a:t>j</a:t>
            </a:r>
            <a:r>
              <a:rPr lang="el-GR" sz="2000" baseline="-30000" dirty="0">
                <a:solidFill>
                  <a:schemeClr val="tx2">
                    <a:lumMod val="50000"/>
                  </a:schemeClr>
                </a:solidFill>
                <a:latin typeface="Calibri" pitchFamily="34" charset="0"/>
                <a:ea typeface="Calibri" pitchFamily="34" charset="0"/>
                <a:cs typeface="Calibri" pitchFamily="34" charset="0"/>
              </a:rPr>
              <a:t>1</a:t>
            </a:r>
            <a:r>
              <a:rPr lang="el-GR" sz="2000" dirty="0">
                <a:solidFill>
                  <a:schemeClr val="tx2">
                    <a:lumMod val="50000"/>
                  </a:schemeClr>
                </a:solidFill>
                <a:latin typeface="Calibri" pitchFamily="34" charset="0"/>
                <a:ea typeface="Calibri" pitchFamily="34" charset="0"/>
                <a:cs typeface="Calibri" pitchFamily="34" charset="0"/>
              </a:rPr>
              <a:t>, A</a:t>
            </a:r>
            <a:r>
              <a:rPr lang="el-GR" sz="2000" baseline="-25000" dirty="0">
                <a:solidFill>
                  <a:schemeClr val="tx2">
                    <a:lumMod val="50000"/>
                  </a:schemeClr>
                </a:solidFill>
                <a:latin typeface="Calibri" pitchFamily="34" charset="0"/>
                <a:ea typeface="Calibri" pitchFamily="34" charset="0"/>
                <a:cs typeface="Calibri" pitchFamily="34" charset="0"/>
              </a:rPr>
              <a:t>j</a:t>
            </a:r>
            <a:r>
              <a:rPr lang="el-GR" sz="2000" baseline="-44000" dirty="0">
                <a:solidFill>
                  <a:schemeClr val="tx2">
                    <a:lumMod val="50000"/>
                  </a:schemeClr>
                </a:solidFill>
                <a:latin typeface="Calibri" pitchFamily="34" charset="0"/>
                <a:ea typeface="Calibri" pitchFamily="34" charset="0"/>
                <a:cs typeface="Calibri" pitchFamily="34" charset="0"/>
              </a:rPr>
              <a:t>2</a:t>
            </a:r>
            <a:r>
              <a:rPr lang="el-GR" sz="2000" dirty="0">
                <a:solidFill>
                  <a:schemeClr val="tx2">
                    <a:lumMod val="50000"/>
                  </a:schemeClr>
                </a:solidFill>
                <a:latin typeface="Calibri" pitchFamily="34" charset="0"/>
                <a:ea typeface="Calibri" pitchFamily="34" charset="0"/>
                <a:cs typeface="Calibri" pitchFamily="34" charset="0"/>
              </a:rPr>
              <a:t>, ..., </a:t>
            </a:r>
            <a:r>
              <a:rPr lang="el-GR" sz="2000" dirty="0" err="1">
                <a:solidFill>
                  <a:schemeClr val="tx2">
                    <a:lumMod val="50000"/>
                  </a:schemeClr>
                </a:solidFill>
                <a:latin typeface="Calibri" pitchFamily="34" charset="0"/>
                <a:ea typeface="Calibri" pitchFamily="34" charset="0"/>
                <a:cs typeface="Calibri" pitchFamily="34" charset="0"/>
              </a:rPr>
              <a:t>A</a:t>
            </a:r>
            <a:r>
              <a:rPr lang="el-GR" sz="2000" baseline="-25000" dirty="0" err="1">
                <a:solidFill>
                  <a:schemeClr val="tx2">
                    <a:lumMod val="50000"/>
                  </a:schemeClr>
                </a:solidFill>
                <a:latin typeface="Calibri" pitchFamily="34" charset="0"/>
                <a:ea typeface="Calibri" pitchFamily="34" charset="0"/>
                <a:cs typeface="Calibri" pitchFamily="34" charset="0"/>
              </a:rPr>
              <a:t>j</a:t>
            </a:r>
            <a:r>
              <a:rPr lang="el-GR" sz="2400" baseline="-25000" dirty="0" err="1">
                <a:solidFill>
                  <a:schemeClr val="tx2">
                    <a:lumMod val="50000"/>
                  </a:schemeClr>
                </a:solidFill>
                <a:latin typeface="Calibri" pitchFamily="34" charset="0"/>
                <a:ea typeface="Calibri" pitchFamily="34" charset="0"/>
                <a:cs typeface="Calibri" pitchFamily="34" charset="0"/>
              </a:rPr>
              <a:t>n</a:t>
            </a:r>
            <a:r>
              <a:rPr lang="el-GR" sz="2400" baseline="-25000" dirty="0">
                <a:solidFill>
                  <a:schemeClr val="tx2">
                    <a:lumMod val="50000"/>
                  </a:schemeClr>
                </a:solidFill>
                <a:latin typeface="Calibri" pitchFamily="34" charset="0"/>
                <a:ea typeface="Calibri" pitchFamily="34" charset="0"/>
                <a:cs typeface="Calibri" pitchFamily="34" charset="0"/>
              </a:rPr>
              <a:t>)</a:t>
            </a:r>
            <a:r>
              <a:rPr lang="el-GR" sz="2000" dirty="0">
                <a:solidFill>
                  <a:schemeClr val="tx2">
                    <a:lumMod val="50000"/>
                  </a:schemeClr>
                </a:solidFill>
                <a:latin typeface="Calibri" pitchFamily="34" charset="0"/>
                <a:ea typeface="Calibri" pitchFamily="34" charset="0"/>
                <a:cs typeface="Calibri" pitchFamily="34" charset="0"/>
              </a:rPr>
              <a:t>, (δεν επιτρέπονται επαναλαμβανόμενες τιμές και NULL τιμές)  </a:t>
            </a:r>
          </a:p>
          <a:p>
            <a:pPr marL="285750" indent="-285750" algn="ctr" eaLnBrk="0" hangingPunct="0">
              <a:buFont typeface="Wingdings" panose="05000000000000000000" pitchFamily="2" charset="2"/>
              <a:buChar char="§"/>
            </a:pPr>
            <a:r>
              <a:rPr lang="el-GR" i="1" dirty="0">
                <a:solidFill>
                  <a:schemeClr val="tx2">
                    <a:lumMod val="50000"/>
                  </a:schemeClr>
                </a:solidFill>
                <a:latin typeface="Calibri" pitchFamily="34" charset="0"/>
                <a:ea typeface="Calibri" pitchFamily="34" charset="0"/>
                <a:cs typeface="Calibri" pitchFamily="34" charset="0"/>
              </a:rPr>
              <a:t>για τον ορισμό του </a:t>
            </a:r>
            <a:r>
              <a:rPr lang="el-GR" i="1" dirty="0">
                <a:solidFill>
                  <a:srgbClr val="FF0000"/>
                </a:solidFill>
                <a:latin typeface="Calibri" pitchFamily="34" charset="0"/>
                <a:ea typeface="Calibri" pitchFamily="34" charset="0"/>
                <a:cs typeface="Calibri" pitchFamily="34" charset="0"/>
              </a:rPr>
              <a:t>πρωτεύοντος</a:t>
            </a:r>
            <a:r>
              <a:rPr lang="el-GR" i="1" dirty="0">
                <a:solidFill>
                  <a:schemeClr val="tx2">
                    <a:lumMod val="50000"/>
                  </a:schemeClr>
                </a:solidFill>
                <a:latin typeface="Calibri" pitchFamily="34" charset="0"/>
                <a:ea typeface="Calibri" pitchFamily="34" charset="0"/>
                <a:cs typeface="Calibri" pitchFamily="34" charset="0"/>
              </a:rPr>
              <a:t> κλειδιού</a:t>
            </a:r>
          </a:p>
          <a:p>
            <a:pPr marL="342900" indent="-342900" algn="just" eaLnBrk="0" hangingPunct="0">
              <a:buFont typeface="Wingdings" panose="05000000000000000000" pitchFamily="2" charset="2"/>
              <a:buChar char="§"/>
            </a:pPr>
            <a:endParaRPr lang="el-GR" sz="2000" dirty="0">
              <a:solidFill>
                <a:schemeClr val="tx2">
                  <a:lumMod val="50000"/>
                </a:schemeClr>
              </a:solidFill>
              <a:latin typeface="Calibri" pitchFamily="34" charset="0"/>
              <a:ea typeface="Calibri" pitchFamily="34" charset="0"/>
              <a:cs typeface="Calibri" pitchFamily="34" charset="0"/>
            </a:endParaRPr>
          </a:p>
          <a:p>
            <a:pPr marL="342900" indent="-342900" algn="just" eaLnBrk="0" hangingPunct="0">
              <a:buFont typeface="Wingdings" panose="05000000000000000000" pitchFamily="2" charset="2"/>
              <a:buChar char="§"/>
            </a:pPr>
            <a:r>
              <a:rPr lang="el-GR" sz="2000" b="1"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UNIQUE</a:t>
            </a:r>
            <a:r>
              <a:rPr lang="el-GR" sz="2000" dirty="0">
                <a:solidFill>
                  <a:schemeClr val="tx2">
                    <a:lumMod val="50000"/>
                  </a:schemeClr>
                </a:solidFill>
                <a:latin typeface="Calibri" pitchFamily="34" charset="0"/>
                <a:ea typeface="Calibri" pitchFamily="34" charset="0"/>
                <a:cs typeface="Calibri" pitchFamily="34" charset="0"/>
              </a:rPr>
              <a:t>(A</a:t>
            </a:r>
            <a:r>
              <a:rPr lang="en-US" sz="2000" baseline="-25000" dirty="0">
                <a:solidFill>
                  <a:schemeClr val="tx2">
                    <a:lumMod val="50000"/>
                  </a:schemeClr>
                </a:solidFill>
                <a:latin typeface="Calibri" pitchFamily="34" charset="0"/>
                <a:ea typeface="Calibri" pitchFamily="34" charset="0"/>
                <a:cs typeface="Calibri" pitchFamily="34" charset="0"/>
              </a:rPr>
              <a:t>j</a:t>
            </a:r>
            <a:r>
              <a:rPr lang="el-GR" sz="2000" baseline="-30000" dirty="0">
                <a:solidFill>
                  <a:schemeClr val="tx2">
                    <a:lumMod val="50000"/>
                  </a:schemeClr>
                </a:solidFill>
                <a:latin typeface="Calibri" pitchFamily="34" charset="0"/>
                <a:ea typeface="Calibri" pitchFamily="34" charset="0"/>
                <a:cs typeface="Calibri" pitchFamily="34" charset="0"/>
              </a:rPr>
              <a:t>1</a:t>
            </a:r>
            <a:r>
              <a:rPr lang="el-GR" sz="2000" dirty="0">
                <a:solidFill>
                  <a:schemeClr val="tx2">
                    <a:lumMod val="50000"/>
                  </a:schemeClr>
                </a:solidFill>
                <a:latin typeface="Calibri" pitchFamily="34" charset="0"/>
                <a:ea typeface="Calibri" pitchFamily="34" charset="0"/>
                <a:cs typeface="Calibri" pitchFamily="34" charset="0"/>
              </a:rPr>
              <a:t>, A</a:t>
            </a:r>
            <a:r>
              <a:rPr lang="el-GR" sz="2000" baseline="-25000" dirty="0">
                <a:solidFill>
                  <a:schemeClr val="tx2">
                    <a:lumMod val="50000"/>
                  </a:schemeClr>
                </a:solidFill>
                <a:latin typeface="Calibri" pitchFamily="34" charset="0"/>
                <a:ea typeface="Calibri" pitchFamily="34" charset="0"/>
                <a:cs typeface="Calibri" pitchFamily="34" charset="0"/>
              </a:rPr>
              <a:t>j</a:t>
            </a:r>
            <a:r>
              <a:rPr lang="el-GR" sz="2000" baseline="-34000" dirty="0">
                <a:solidFill>
                  <a:schemeClr val="tx2">
                    <a:lumMod val="50000"/>
                  </a:schemeClr>
                </a:solidFill>
                <a:latin typeface="Calibri" pitchFamily="34" charset="0"/>
                <a:ea typeface="Calibri" pitchFamily="34" charset="0"/>
                <a:cs typeface="Calibri" pitchFamily="34" charset="0"/>
              </a:rPr>
              <a:t>2</a:t>
            </a:r>
            <a:r>
              <a:rPr lang="el-GR" sz="2000" dirty="0">
                <a:solidFill>
                  <a:schemeClr val="tx2">
                    <a:lumMod val="50000"/>
                  </a:schemeClr>
                </a:solidFill>
                <a:latin typeface="Calibri" pitchFamily="34" charset="0"/>
                <a:ea typeface="Calibri" pitchFamily="34" charset="0"/>
                <a:cs typeface="Calibri" pitchFamily="34" charset="0"/>
              </a:rPr>
              <a:t>, ..., </a:t>
            </a:r>
            <a:r>
              <a:rPr lang="el-GR" sz="2000" dirty="0" err="1">
                <a:solidFill>
                  <a:schemeClr val="tx2">
                    <a:lumMod val="50000"/>
                  </a:schemeClr>
                </a:solidFill>
                <a:latin typeface="Calibri" pitchFamily="34" charset="0"/>
                <a:ea typeface="Calibri" pitchFamily="34" charset="0"/>
                <a:cs typeface="Calibri" pitchFamily="34" charset="0"/>
              </a:rPr>
              <a:t>A</a:t>
            </a:r>
            <a:r>
              <a:rPr lang="el-GR" sz="2000" baseline="-25000" dirty="0" err="1">
                <a:solidFill>
                  <a:schemeClr val="tx2">
                    <a:lumMod val="50000"/>
                  </a:schemeClr>
                </a:solidFill>
                <a:latin typeface="Calibri" pitchFamily="34" charset="0"/>
                <a:ea typeface="Calibri" pitchFamily="34" charset="0"/>
                <a:cs typeface="Calibri" pitchFamily="34" charset="0"/>
              </a:rPr>
              <a:t>j</a:t>
            </a:r>
            <a:r>
              <a:rPr lang="el-GR" sz="2400" baseline="-25000" dirty="0" err="1">
                <a:solidFill>
                  <a:schemeClr val="tx2">
                    <a:lumMod val="50000"/>
                  </a:schemeClr>
                </a:solidFill>
                <a:latin typeface="Calibri" pitchFamily="34" charset="0"/>
                <a:ea typeface="Calibri" pitchFamily="34" charset="0"/>
                <a:cs typeface="Calibri" pitchFamily="34" charset="0"/>
              </a:rPr>
              <a:t>n</a:t>
            </a:r>
            <a:r>
              <a:rPr lang="el-GR" sz="2400" baseline="-25000" dirty="0">
                <a:solidFill>
                  <a:schemeClr val="tx2">
                    <a:lumMod val="50000"/>
                  </a:schemeClr>
                </a:solidFill>
                <a:latin typeface="Calibri" pitchFamily="34" charset="0"/>
                <a:ea typeface="Calibri" pitchFamily="34" charset="0"/>
                <a:cs typeface="Calibri" pitchFamily="34" charset="0"/>
              </a:rPr>
              <a:t>)</a:t>
            </a:r>
            <a:r>
              <a:rPr lang="el-GR" sz="2000" dirty="0">
                <a:solidFill>
                  <a:schemeClr val="tx2">
                    <a:lumMod val="50000"/>
                  </a:schemeClr>
                </a:solidFill>
                <a:latin typeface="Calibri" pitchFamily="34" charset="0"/>
                <a:ea typeface="Calibri" pitchFamily="34" charset="0"/>
                <a:cs typeface="Calibri" pitchFamily="34" charset="0"/>
              </a:rPr>
              <a:t>, (δεν επιτρέπονται επαναλαμβανόμενες τιμές</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 NULL τιμές επιτρέπονται (μόνο μία)) </a:t>
            </a:r>
          </a:p>
          <a:p>
            <a:pPr marL="285750" indent="-285750" algn="ctr" eaLnBrk="0" hangingPunct="0">
              <a:buFont typeface="Wingdings" panose="05000000000000000000" pitchFamily="2" charset="2"/>
              <a:buChar char="§"/>
            </a:pPr>
            <a:r>
              <a:rPr lang="el-GR" i="1" dirty="0">
                <a:solidFill>
                  <a:schemeClr val="tx2">
                    <a:lumMod val="50000"/>
                  </a:schemeClr>
                </a:solidFill>
                <a:latin typeface="Calibri" pitchFamily="34" charset="0"/>
                <a:ea typeface="Calibri" pitchFamily="34" charset="0"/>
                <a:cs typeface="Calibri" pitchFamily="34" charset="0"/>
              </a:rPr>
              <a:t>για τον ορισμό </a:t>
            </a:r>
            <a:r>
              <a:rPr lang="el-GR" i="1" dirty="0">
                <a:solidFill>
                  <a:srgbClr val="FF0000"/>
                </a:solidFill>
                <a:latin typeface="Calibri" pitchFamily="34" charset="0"/>
                <a:ea typeface="Calibri" pitchFamily="34" charset="0"/>
                <a:cs typeface="Calibri" pitchFamily="34" charset="0"/>
              </a:rPr>
              <a:t>υποψηφίων</a:t>
            </a:r>
            <a:r>
              <a:rPr lang="el-GR" i="1" dirty="0">
                <a:solidFill>
                  <a:schemeClr val="tx2">
                    <a:lumMod val="50000"/>
                  </a:schemeClr>
                </a:solidFill>
                <a:latin typeface="Calibri" pitchFamily="34" charset="0"/>
                <a:ea typeface="Calibri" pitchFamily="34" charset="0"/>
                <a:cs typeface="Calibri" pitchFamily="34" charset="0"/>
              </a:rPr>
              <a:t> κλειδιών</a:t>
            </a:r>
          </a:p>
          <a:p>
            <a:pPr marL="342900" indent="-342900" algn="just" eaLnBrk="0" hangingPunct="0">
              <a:buFont typeface="Wingdings" panose="05000000000000000000" pitchFamily="2" charset="2"/>
              <a:buChar char="§"/>
            </a:pPr>
            <a:endParaRPr lang="el-GR" sz="2000" dirty="0">
              <a:solidFill>
                <a:schemeClr val="tx2">
                  <a:lumMod val="50000"/>
                </a:schemeClr>
              </a:solidFill>
              <a:latin typeface="Calibri" pitchFamily="34" charset="0"/>
              <a:ea typeface="Calibri" pitchFamily="34" charset="0"/>
              <a:cs typeface="Calibri" pitchFamily="34" charset="0"/>
            </a:endParaRPr>
          </a:p>
          <a:p>
            <a:pPr marL="342900" indent="-342900" algn="just" eaLnBrk="0" hangingPunct="0">
              <a:buFont typeface="Wingdings" panose="05000000000000000000" pitchFamily="2" charset="2"/>
              <a:buChar char="§"/>
            </a:pPr>
            <a:r>
              <a:rPr lang="el-GR" sz="2000" b="1"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CHECK</a:t>
            </a:r>
            <a:r>
              <a:rPr lang="el-GR" sz="2000" b="1"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P</a:t>
            </a:r>
          </a:p>
          <a:p>
            <a:pPr marL="285750" indent="-285750" algn="ctr" eaLnBrk="0" hangingPunct="0">
              <a:buFont typeface="Wingdings" panose="05000000000000000000" pitchFamily="2" charset="2"/>
              <a:buChar char="§"/>
            </a:pPr>
            <a:r>
              <a:rPr lang="el-GR" i="1" dirty="0">
                <a:solidFill>
                  <a:schemeClr val="tx2">
                    <a:lumMod val="50000"/>
                  </a:schemeClr>
                </a:solidFill>
                <a:latin typeface="Calibri" pitchFamily="34" charset="0"/>
                <a:ea typeface="Calibri" pitchFamily="34" charset="0"/>
                <a:cs typeface="Calibri" pitchFamily="34" charset="0"/>
              </a:rPr>
              <a:t>για τον ορισμό </a:t>
            </a:r>
            <a:r>
              <a:rPr lang="el-GR" i="1" dirty="0">
                <a:solidFill>
                  <a:srgbClr val="FF0000"/>
                </a:solidFill>
                <a:latin typeface="Calibri" pitchFamily="34" charset="0"/>
                <a:ea typeface="Calibri" pitchFamily="34" charset="0"/>
                <a:cs typeface="Calibri" pitchFamily="34" charset="0"/>
              </a:rPr>
              <a:t>σημασιολογικών</a:t>
            </a:r>
            <a:r>
              <a:rPr lang="el-GR" i="1" dirty="0">
                <a:solidFill>
                  <a:schemeClr val="tx2">
                    <a:lumMod val="50000"/>
                  </a:schemeClr>
                </a:solidFill>
                <a:latin typeface="Calibri" pitchFamily="34" charset="0"/>
                <a:ea typeface="Calibri" pitchFamily="34" charset="0"/>
                <a:cs typeface="Calibri" pitchFamily="34" charset="0"/>
              </a:rPr>
              <a:t> περιορισμών</a:t>
            </a:r>
          </a:p>
          <a:p>
            <a:pPr marL="342900" indent="-342900" algn="just" eaLnBrk="0" hangingPunct="0">
              <a:buFont typeface="Wingdings" panose="05000000000000000000" pitchFamily="2" charset="2"/>
              <a:buChar char="§"/>
            </a:pPr>
            <a:endParaRPr lang="el-GR" sz="2000" dirty="0">
              <a:solidFill>
                <a:schemeClr val="tx2">
                  <a:lumMod val="50000"/>
                </a:schemeClr>
              </a:solidFill>
              <a:latin typeface="Calibri" pitchFamily="34" charset="0"/>
              <a:ea typeface="Calibri" pitchFamily="34" charset="0"/>
              <a:cs typeface="Calibri" pitchFamily="34" charset="0"/>
            </a:endParaRPr>
          </a:p>
          <a:p>
            <a:pPr marL="342900" indent="-342900" algn="just" eaLnBrk="0" hangingPunct="0">
              <a:buFont typeface="Wingdings" panose="05000000000000000000" pitchFamily="2" charset="2"/>
              <a:buChar char="§"/>
            </a:pPr>
            <a:r>
              <a:rPr lang="el-GR" sz="2000" b="1"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FOREIGN KEY</a:t>
            </a:r>
            <a:r>
              <a:rPr lang="el-GR" sz="2000" dirty="0">
                <a:solidFill>
                  <a:schemeClr val="tx2">
                    <a:lumMod val="50000"/>
                  </a:schemeClr>
                </a:solidFill>
                <a:latin typeface="Calibri" pitchFamily="34" charset="0"/>
                <a:ea typeface="Calibri" pitchFamily="34" charset="0"/>
                <a:cs typeface="Calibri" pitchFamily="34" charset="0"/>
              </a:rPr>
              <a:t>(A</a:t>
            </a:r>
            <a:r>
              <a:rPr lang="en-US" sz="2400" baseline="-25000" dirty="0" err="1">
                <a:solidFill>
                  <a:schemeClr val="tx2">
                    <a:lumMod val="50000"/>
                  </a:schemeClr>
                </a:solidFill>
                <a:latin typeface="Calibri" pitchFamily="34" charset="0"/>
                <a:ea typeface="Calibri" pitchFamily="34" charset="0"/>
                <a:cs typeface="Calibri" pitchFamily="34" charset="0"/>
              </a:rPr>
              <a:t>i</a:t>
            </a:r>
            <a:r>
              <a:rPr lang="el-GR" sz="2000"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REFERENCES</a:t>
            </a:r>
            <a:r>
              <a:rPr lang="el-GR" sz="2000" b="1" dirty="0">
                <a:solidFill>
                  <a:schemeClr val="tx2">
                    <a:lumMod val="50000"/>
                  </a:schemeClr>
                </a:solidFill>
                <a:latin typeface="Calibri" pitchFamily="34" charset="0"/>
                <a:ea typeface="Calibri" pitchFamily="34" charset="0"/>
                <a:cs typeface="Calibri" pitchFamily="34" charset="0"/>
              </a:rPr>
              <a:t> </a:t>
            </a:r>
            <a:r>
              <a:rPr lang="el-GR" sz="2000" dirty="0" err="1">
                <a:solidFill>
                  <a:schemeClr val="tx2">
                    <a:lumMod val="50000"/>
                  </a:schemeClr>
                </a:solidFill>
                <a:latin typeface="Calibri" pitchFamily="34" charset="0"/>
                <a:ea typeface="Calibri" pitchFamily="34" charset="0"/>
                <a:cs typeface="Calibri" pitchFamily="34" charset="0"/>
              </a:rPr>
              <a:t>A</a:t>
            </a:r>
            <a:r>
              <a:rPr lang="el-GR" sz="2000" baseline="-25000" dirty="0" err="1">
                <a:solidFill>
                  <a:schemeClr val="tx2">
                    <a:lumMod val="50000"/>
                  </a:schemeClr>
                </a:solidFill>
                <a:latin typeface="Calibri" pitchFamily="34" charset="0"/>
                <a:ea typeface="Calibri" pitchFamily="34" charset="0"/>
                <a:cs typeface="Calibri" pitchFamily="34" charset="0"/>
              </a:rPr>
              <a:t>j</a:t>
            </a:r>
            <a:endParaRPr lang="el-GR" sz="2000" baseline="-25000" dirty="0">
              <a:solidFill>
                <a:schemeClr val="tx2">
                  <a:lumMod val="50000"/>
                </a:schemeClr>
              </a:solidFill>
              <a:latin typeface="Calibri" pitchFamily="34" charset="0"/>
              <a:ea typeface="Calibri" pitchFamily="34" charset="0"/>
              <a:cs typeface="Calibri" pitchFamily="34" charset="0"/>
            </a:endParaRPr>
          </a:p>
          <a:p>
            <a:pPr marL="285750" indent="-285750" algn="ctr" eaLnBrk="0" hangingPunct="0">
              <a:buFont typeface="Wingdings" panose="05000000000000000000" pitchFamily="2" charset="2"/>
              <a:buChar char="§"/>
            </a:pPr>
            <a:r>
              <a:rPr lang="el-GR" i="1" dirty="0">
                <a:solidFill>
                  <a:schemeClr val="tx2">
                    <a:lumMod val="50000"/>
                  </a:schemeClr>
                </a:solidFill>
                <a:latin typeface="Calibri" pitchFamily="34" charset="0"/>
                <a:ea typeface="Calibri" pitchFamily="34" charset="0"/>
                <a:cs typeface="Calibri" pitchFamily="34" charset="0"/>
              </a:rPr>
              <a:t>για τον ορισμό </a:t>
            </a:r>
            <a:r>
              <a:rPr lang="el-GR" i="1" dirty="0">
                <a:solidFill>
                  <a:srgbClr val="FF0000"/>
                </a:solidFill>
                <a:latin typeface="Calibri" pitchFamily="34" charset="0"/>
                <a:ea typeface="Calibri" pitchFamily="34" charset="0"/>
                <a:cs typeface="Calibri" pitchFamily="34" charset="0"/>
              </a:rPr>
              <a:t>ξένου</a:t>
            </a:r>
            <a:r>
              <a:rPr lang="el-GR" i="1" dirty="0">
                <a:solidFill>
                  <a:schemeClr val="tx2">
                    <a:lumMod val="50000"/>
                  </a:schemeClr>
                </a:solidFill>
                <a:latin typeface="Calibri" pitchFamily="34" charset="0"/>
                <a:ea typeface="Calibri" pitchFamily="34" charset="0"/>
                <a:cs typeface="Calibri" pitchFamily="34" charset="0"/>
              </a:rPr>
              <a:t> κλειδιού</a:t>
            </a:r>
          </a:p>
        </p:txBody>
      </p:sp>
      <p:sp>
        <p:nvSpPr>
          <p:cNvPr id="8" name="Title 1"/>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Πεδίο Ορισμού: περιορισμοί ακεραιότητας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5364" name="Slide Number Placeholder 4"/>
          <p:cNvSpPr>
            <a:spLocks noGrp="1"/>
          </p:cNvSpPr>
          <p:nvPr>
            <p:ph type="sldNum" sz="quarter" idx="12"/>
          </p:nvPr>
        </p:nvSpPr>
        <p:spPr>
          <a:noFill/>
        </p:spPr>
        <p:txBody>
          <a:bodyPr/>
          <a:lstStyle/>
          <a:p>
            <a:fld id="{280799DC-77B0-4F60-9AE3-8EAC1860CEDE}" type="slidenum">
              <a:rPr lang="el-GR" altLang="en-US" smtClean="0"/>
              <a:pPr/>
              <a:t>16</a:t>
            </a:fld>
            <a:endParaRPr lang="el-GR" altLang="en-US"/>
          </a:p>
        </p:txBody>
      </p:sp>
      <p:sp>
        <p:nvSpPr>
          <p:cNvPr id="15366" name="Text Box 3"/>
          <p:cNvSpPr txBox="1">
            <a:spLocks noChangeArrowheads="1"/>
          </p:cNvSpPr>
          <p:nvPr/>
        </p:nvSpPr>
        <p:spPr bwMode="auto">
          <a:xfrm>
            <a:off x="250825" y="1412875"/>
            <a:ext cx="8305800" cy="4708981"/>
          </a:xfrm>
          <a:prstGeom prst="rect">
            <a:avLst/>
          </a:prstGeom>
          <a:noFill/>
          <a:ln w="9525">
            <a:noFill/>
            <a:miter lim="800000"/>
            <a:headEnd/>
            <a:tailEnd/>
          </a:ln>
        </p:spPr>
        <p:txBody>
          <a:bodyPr>
            <a:spAutoFit/>
          </a:bodyPr>
          <a:lstStyle/>
          <a:p>
            <a:pPr eaLnBrk="0" hangingPunct="0"/>
            <a:r>
              <a:rPr lang="el-GR" i="1" dirty="0">
                <a:solidFill>
                  <a:schemeClr val="tx2">
                    <a:lumMod val="50000"/>
                  </a:schemeClr>
                </a:solidFill>
              </a:rPr>
              <a:t>Παράδειγμα</a:t>
            </a:r>
            <a:endParaRPr lang="en-US" i="1" dirty="0">
              <a:solidFill>
                <a:schemeClr val="tx2">
                  <a:lumMod val="50000"/>
                </a:schemeClr>
              </a:solidFill>
            </a:endParaRPr>
          </a:p>
          <a:p>
            <a:pPr eaLnBrk="0" hangingPunct="0"/>
            <a:endParaRPr lang="el-GR" sz="800" i="1" dirty="0">
              <a:solidFill>
                <a:schemeClr val="tx2">
                  <a:lumMod val="50000"/>
                </a:schemeClr>
              </a:solidFill>
            </a:endParaRPr>
          </a:p>
          <a:p>
            <a:pPr eaLnBrk="0" hangingPunct="0"/>
            <a:r>
              <a:rPr lang="en-US" sz="1400" b="1" dirty="0">
                <a:solidFill>
                  <a:schemeClr val="accent6">
                    <a:lumMod val="50000"/>
                  </a:schemeClr>
                </a:solidFill>
              </a:rPr>
              <a:t>CREATE TABLE</a:t>
            </a:r>
            <a:r>
              <a:rPr lang="el-GR" sz="1400" dirty="0">
                <a:solidFill>
                  <a:schemeClr val="accent6">
                    <a:lumMod val="50000"/>
                  </a:schemeClr>
                </a:solidFill>
              </a:rPr>
              <a:t> </a:t>
            </a:r>
            <a:r>
              <a:rPr lang="el-GR" sz="1400" dirty="0">
                <a:solidFill>
                  <a:schemeClr val="tx2">
                    <a:lumMod val="50000"/>
                  </a:schemeClr>
                </a:solidFill>
              </a:rPr>
              <a:t>Ταινία</a:t>
            </a:r>
          </a:p>
          <a:p>
            <a:pPr eaLnBrk="0" hangingPunct="0"/>
            <a:r>
              <a:rPr lang="el-GR" sz="1400" dirty="0">
                <a:solidFill>
                  <a:schemeClr val="tx2">
                    <a:lumMod val="50000"/>
                  </a:schemeClr>
                </a:solidFill>
              </a:rPr>
              <a:t>	          (Τίτλος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dirty="0">
                <a:solidFill>
                  <a:schemeClr val="tx2">
                    <a:lumMod val="50000"/>
                  </a:schemeClr>
                </a:solidFill>
              </a:rPr>
              <a:t>(20),</a:t>
            </a:r>
          </a:p>
          <a:p>
            <a:pPr eaLnBrk="0" hangingPunct="0"/>
            <a:r>
              <a:rPr lang="el-GR" sz="1400" dirty="0">
                <a:solidFill>
                  <a:schemeClr val="tx2">
                    <a:lumMod val="50000"/>
                  </a:schemeClr>
                </a:solidFill>
              </a:rPr>
              <a:t>            	 Έτος </a:t>
            </a:r>
            <a:r>
              <a:rPr lang="en-US" sz="1400" b="1" dirty="0" err="1">
                <a:solidFill>
                  <a:schemeClr val="tx2">
                    <a:lumMod val="50000"/>
                  </a:schemeClr>
                </a:solidFill>
              </a:rPr>
              <a:t>int</a:t>
            </a:r>
            <a:r>
              <a:rPr lang="el-GR" sz="1400" dirty="0">
                <a:solidFill>
                  <a:schemeClr val="tx2">
                    <a:lumMod val="50000"/>
                  </a:schemeClr>
                </a:solidFill>
              </a:rPr>
              <a:t>, </a:t>
            </a:r>
          </a:p>
          <a:p>
            <a:pPr eaLnBrk="0" hangingPunct="0"/>
            <a:r>
              <a:rPr lang="el-GR" sz="1400" dirty="0">
                <a:solidFill>
                  <a:schemeClr val="tx2">
                    <a:lumMod val="50000"/>
                  </a:schemeClr>
                </a:solidFill>
              </a:rPr>
              <a:t>            	 Διάρκεια </a:t>
            </a:r>
            <a:r>
              <a:rPr lang="en-US" sz="1400" b="1" dirty="0" err="1">
                <a:solidFill>
                  <a:schemeClr val="tx2">
                    <a:lumMod val="50000"/>
                  </a:schemeClr>
                </a:solidFill>
              </a:rPr>
              <a:t>int</a:t>
            </a:r>
            <a:r>
              <a:rPr lang="el-GR" sz="1400" dirty="0">
                <a:solidFill>
                  <a:schemeClr val="tx2">
                    <a:lumMod val="50000"/>
                  </a:schemeClr>
                </a:solidFill>
              </a:rPr>
              <a:t>,</a:t>
            </a:r>
            <a:endParaRPr lang="en-US" sz="1400" dirty="0">
              <a:solidFill>
                <a:schemeClr val="tx2">
                  <a:lumMod val="50000"/>
                </a:schemeClr>
              </a:solidFill>
            </a:endParaRPr>
          </a:p>
          <a:p>
            <a:pPr eaLnBrk="0" hangingPunct="0"/>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Τύπος </a:t>
            </a:r>
            <a:r>
              <a:rPr lang="en-US" sz="1400" b="1" dirty="0" err="1">
                <a:solidFill>
                  <a:schemeClr val="tx2">
                    <a:lumMod val="50000"/>
                  </a:schemeClr>
                </a:solidFill>
              </a:rPr>
              <a:t>varchar</a:t>
            </a:r>
            <a:r>
              <a:rPr lang="en-US" sz="1400" b="1" dirty="0">
                <a:solidFill>
                  <a:schemeClr val="tx2">
                    <a:lumMod val="50000"/>
                  </a:schemeClr>
                </a:solidFill>
              </a:rPr>
              <a:t>(20)</a:t>
            </a:r>
            <a:r>
              <a:rPr lang="en-US" sz="1400" dirty="0">
                <a:solidFill>
                  <a:schemeClr val="tx2">
                    <a:lumMod val="50000"/>
                  </a:schemeClr>
                </a:solidFill>
              </a:rPr>
              <a:t> </a:t>
            </a:r>
            <a:r>
              <a:rPr lang="en-US" sz="1400" b="1" dirty="0">
                <a:solidFill>
                  <a:schemeClr val="tx2">
                    <a:lumMod val="50000"/>
                  </a:schemeClr>
                </a:solidFill>
              </a:rPr>
              <a:t>not null,</a:t>
            </a:r>
            <a:endParaRPr lang="el-GR" sz="1400" b="1" dirty="0">
              <a:solidFill>
                <a:schemeClr val="tx2">
                  <a:lumMod val="50000"/>
                </a:schemeClr>
              </a:solidFill>
            </a:endParaRPr>
          </a:p>
          <a:p>
            <a:r>
              <a:rPr lang="el-GR" sz="1400" dirty="0">
                <a:solidFill>
                  <a:schemeClr val="tx2">
                    <a:lumMod val="50000"/>
                  </a:schemeClr>
                </a:solidFill>
              </a:rPr>
              <a:t>             	</a:t>
            </a:r>
            <a:r>
              <a:rPr lang="el-GR" sz="1400" dirty="0">
                <a:solidFill>
                  <a:srgbClr val="FF0000"/>
                </a:solidFill>
              </a:rPr>
              <a:t> </a:t>
            </a:r>
            <a:r>
              <a:rPr lang="el-GR" sz="1400" b="1" dirty="0" err="1">
                <a:solidFill>
                  <a:srgbClr val="FF0000"/>
                </a:solidFill>
              </a:rPr>
              <a:t>primary</a:t>
            </a:r>
            <a:r>
              <a:rPr lang="el-GR" sz="1400" b="1" dirty="0">
                <a:solidFill>
                  <a:srgbClr val="FF0000"/>
                </a:solidFill>
              </a:rPr>
              <a:t> </a:t>
            </a:r>
            <a:r>
              <a:rPr lang="el-GR" sz="1400" b="1" dirty="0" err="1">
                <a:solidFill>
                  <a:srgbClr val="FF0000"/>
                </a:solidFill>
              </a:rPr>
              <a:t>key</a:t>
            </a:r>
            <a:r>
              <a:rPr lang="el-GR" sz="1400" dirty="0">
                <a:solidFill>
                  <a:srgbClr val="FF0000"/>
                </a:solidFill>
              </a:rPr>
              <a:t> (Τίτλος, Έτος))</a:t>
            </a:r>
            <a:r>
              <a:rPr lang="en-US" sz="1400" dirty="0">
                <a:solidFill>
                  <a:srgbClr val="FF0000"/>
                </a:solidFill>
              </a:rPr>
              <a:t>;</a:t>
            </a:r>
            <a:endParaRPr lang="el-GR" sz="1400" dirty="0">
              <a:solidFill>
                <a:srgbClr val="FF0000"/>
              </a:solidFill>
            </a:endParaRPr>
          </a:p>
          <a:p>
            <a:r>
              <a:rPr lang="en-US" sz="1400" b="1" dirty="0">
                <a:solidFill>
                  <a:schemeClr val="accent6">
                    <a:lumMod val="50000"/>
                  </a:schemeClr>
                </a:solidFill>
              </a:rPr>
              <a:t>CREATE TABLE</a:t>
            </a:r>
            <a:r>
              <a:rPr lang="el-GR" dirty="0">
                <a:solidFill>
                  <a:schemeClr val="tx2">
                    <a:lumMod val="50000"/>
                  </a:schemeClr>
                </a:solidFill>
              </a:rPr>
              <a:t> </a:t>
            </a:r>
            <a:r>
              <a:rPr lang="el-GR" sz="1400" dirty="0">
                <a:solidFill>
                  <a:schemeClr val="tx2">
                    <a:lumMod val="50000"/>
                  </a:schemeClr>
                </a:solidFill>
              </a:rPr>
              <a:t>Ηθοποιός</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Διεύθυνση </a:t>
            </a:r>
            <a:r>
              <a:rPr lang="en-US" sz="1400" b="1" dirty="0" err="1">
                <a:solidFill>
                  <a:schemeClr val="tx2">
                    <a:lumMod val="50000"/>
                  </a:schemeClr>
                </a:solidFill>
              </a:rPr>
              <a:t>var</a:t>
            </a:r>
            <a:r>
              <a:rPr lang="el-GR" sz="1400" b="1" dirty="0">
                <a:solidFill>
                  <a:schemeClr val="tx2">
                    <a:lumMod val="50000"/>
                  </a:schemeClr>
                </a:solidFill>
              </a:rPr>
              <a:t>char(15)</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Έτος-Γέννησης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p>
          <a:p>
            <a:r>
              <a:rPr lang="el-GR" sz="1400" dirty="0">
                <a:solidFill>
                  <a:schemeClr val="tx2">
                    <a:lumMod val="50000"/>
                  </a:schemeClr>
                </a:solidFill>
              </a:rPr>
              <a:t>		</a:t>
            </a:r>
            <a:r>
              <a:rPr lang="en-US" sz="1400" b="1" dirty="0">
                <a:solidFill>
                  <a:srgbClr val="FF0000"/>
                </a:solidFill>
              </a:rPr>
              <a:t> </a:t>
            </a:r>
            <a:r>
              <a:rPr lang="el-GR" sz="1400" b="1" dirty="0" err="1">
                <a:solidFill>
                  <a:srgbClr val="FF0000"/>
                </a:solidFill>
              </a:rPr>
              <a:t>primary</a:t>
            </a:r>
            <a:r>
              <a:rPr lang="el-GR" sz="1400" b="1" dirty="0">
                <a:solidFill>
                  <a:srgbClr val="FF0000"/>
                </a:solidFill>
              </a:rPr>
              <a:t> </a:t>
            </a:r>
            <a:r>
              <a:rPr lang="el-GR" sz="1400" b="1" dirty="0" err="1">
                <a:solidFill>
                  <a:srgbClr val="FF0000"/>
                </a:solidFill>
              </a:rPr>
              <a:t>key</a:t>
            </a:r>
            <a:r>
              <a:rPr lang="el-GR" sz="1400" b="1" dirty="0">
                <a:solidFill>
                  <a:srgbClr val="FF0000"/>
                </a:solidFill>
              </a:rPr>
              <a:t> </a:t>
            </a:r>
            <a:r>
              <a:rPr lang="el-GR" sz="1400" dirty="0">
                <a:solidFill>
                  <a:srgbClr val="FF0000"/>
                </a:solidFill>
              </a:rPr>
              <a:t>(Όνομα),</a:t>
            </a: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chemeClr val="tx2">
                    <a:lumMod val="50000"/>
                  </a:schemeClr>
                </a:solidFill>
              </a:rPr>
              <a:t>check</a:t>
            </a:r>
            <a:r>
              <a:rPr lang="el-GR" sz="1400" dirty="0">
                <a:solidFill>
                  <a:schemeClr val="tx2">
                    <a:lumMod val="50000"/>
                  </a:schemeClr>
                </a:solidFill>
              </a:rPr>
              <a:t> (Έτος-Γέννησης &gt;= 1</a:t>
            </a:r>
            <a:r>
              <a:rPr lang="en-US" sz="1400" dirty="0">
                <a:solidFill>
                  <a:schemeClr val="tx2">
                    <a:lumMod val="50000"/>
                  </a:schemeClr>
                </a:solidFill>
              </a:rPr>
              <a:t>8</a:t>
            </a:r>
            <a:r>
              <a:rPr lang="el-GR" sz="1400" dirty="0">
                <a:solidFill>
                  <a:schemeClr val="tx2">
                    <a:lumMod val="50000"/>
                  </a:schemeClr>
                </a:solidFill>
              </a:rPr>
              <a:t>00))</a:t>
            </a:r>
            <a:r>
              <a:rPr lang="en-US" sz="1400" dirty="0">
                <a:solidFill>
                  <a:schemeClr val="tx2">
                    <a:lumMod val="50000"/>
                  </a:schemeClr>
                </a:solidFill>
              </a:rPr>
              <a:t>;</a:t>
            </a:r>
          </a:p>
          <a:p>
            <a:r>
              <a:rPr lang="en-US" sz="1400" b="1" dirty="0">
                <a:solidFill>
                  <a:schemeClr val="accent6">
                    <a:lumMod val="50000"/>
                  </a:schemeClr>
                </a:solidFill>
              </a:rPr>
              <a:t>CREATE TABLE</a:t>
            </a:r>
            <a:r>
              <a:rPr lang="el-GR" dirty="0">
                <a:solidFill>
                  <a:schemeClr val="accent6">
                    <a:lumMod val="50000"/>
                  </a:schemeClr>
                </a:solidFill>
              </a:rPr>
              <a:t> </a:t>
            </a:r>
            <a:r>
              <a:rPr lang="el-GR" sz="1400" dirty="0">
                <a:solidFill>
                  <a:schemeClr val="tx2">
                    <a:lumMod val="50000"/>
                  </a:schemeClr>
                </a:solidFill>
              </a:rPr>
              <a:t>Παίζει</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(20)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endParaRPr lang="el-GR" sz="1400" dirty="0">
              <a:solidFill>
                <a:schemeClr val="tx2">
                  <a:lumMod val="50000"/>
                </a:schemeClr>
              </a:solidFill>
            </a:endParaRPr>
          </a:p>
          <a:p>
            <a:r>
              <a:rPr lang="el-GR" sz="1400" dirty="0">
                <a:solidFill>
                  <a:schemeClr val="tx2">
                    <a:lumMod val="50000"/>
                  </a:schemeClr>
                </a:solidFill>
              </a:rPr>
              <a:t>		</a:t>
            </a:r>
            <a:r>
              <a:rPr lang="en-US" sz="1400" b="1" dirty="0">
                <a:solidFill>
                  <a:srgbClr val="FF0000"/>
                </a:solidFill>
              </a:rPr>
              <a:t> </a:t>
            </a:r>
            <a:r>
              <a:rPr lang="el-GR" sz="1400" b="1" dirty="0" err="1">
                <a:solidFill>
                  <a:srgbClr val="FF0000"/>
                </a:solidFill>
              </a:rPr>
              <a:t>primary</a:t>
            </a:r>
            <a:r>
              <a:rPr lang="el-GR" sz="1400" b="1" dirty="0">
                <a:solidFill>
                  <a:srgbClr val="FF0000"/>
                </a:solidFill>
              </a:rPr>
              <a:t> </a:t>
            </a:r>
            <a:r>
              <a:rPr lang="el-GR" sz="1400" b="1" dirty="0" err="1">
                <a:solidFill>
                  <a:srgbClr val="FF0000"/>
                </a:solidFill>
              </a:rPr>
              <a:t>key</a:t>
            </a:r>
            <a:r>
              <a:rPr lang="el-GR" sz="1400" b="1" dirty="0">
                <a:solidFill>
                  <a:srgbClr val="FF0000"/>
                </a:solidFill>
              </a:rPr>
              <a:t> (Όνομα, Τίτλος, Έτος),</a:t>
            </a:r>
          </a:p>
          <a:p>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Όνομα</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Ηθοποιός(Όνομα</a:t>
            </a:r>
            <a:r>
              <a:rPr lang="el-GR" sz="1400" dirty="0">
                <a:solidFill>
                  <a:schemeClr val="tx2">
                    <a:lumMod val="50000"/>
                  </a:schemeClr>
                </a:solidFill>
              </a:rPr>
              <a:t>),</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Τίτλος, Έτος</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Ταινία(Τίτλος</a:t>
            </a:r>
            <a:r>
              <a:rPr lang="el-GR" sz="1400" dirty="0">
                <a:solidFill>
                  <a:schemeClr val="tx2">
                    <a:lumMod val="50000"/>
                  </a:schemeClr>
                </a:solidFill>
              </a:rPr>
              <a:t>, Έτος)</a:t>
            </a:r>
            <a:r>
              <a:rPr lang="en-US" sz="1400" dirty="0">
                <a:solidFill>
                  <a:schemeClr val="tx2">
                    <a:lumMod val="50000"/>
                  </a:schemeClr>
                </a:solidFill>
              </a:rPr>
              <a:t>;</a:t>
            </a:r>
            <a:endParaRPr lang="el-GR" sz="1400" dirty="0">
              <a:solidFill>
                <a:schemeClr val="tx2">
                  <a:lumMod val="50000"/>
                </a:schemeClr>
              </a:solidFill>
            </a:endParaRPr>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093062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5364" name="Slide Number Placeholder 4"/>
          <p:cNvSpPr>
            <a:spLocks noGrp="1"/>
          </p:cNvSpPr>
          <p:nvPr>
            <p:ph type="sldNum" sz="quarter" idx="12"/>
          </p:nvPr>
        </p:nvSpPr>
        <p:spPr>
          <a:noFill/>
        </p:spPr>
        <p:txBody>
          <a:bodyPr/>
          <a:lstStyle/>
          <a:p>
            <a:fld id="{280799DC-77B0-4F60-9AE3-8EAC1860CEDE}" type="slidenum">
              <a:rPr lang="el-GR" altLang="en-US" smtClean="0"/>
              <a:pPr/>
              <a:t>17</a:t>
            </a:fld>
            <a:endParaRPr lang="el-GR" altLang="en-US"/>
          </a:p>
        </p:txBody>
      </p:sp>
      <p:sp>
        <p:nvSpPr>
          <p:cNvPr id="15366" name="Text Box 3"/>
          <p:cNvSpPr txBox="1">
            <a:spLocks noChangeArrowheads="1"/>
          </p:cNvSpPr>
          <p:nvPr/>
        </p:nvSpPr>
        <p:spPr bwMode="auto">
          <a:xfrm>
            <a:off x="250825" y="1412875"/>
            <a:ext cx="8305800" cy="4708981"/>
          </a:xfrm>
          <a:prstGeom prst="rect">
            <a:avLst/>
          </a:prstGeom>
          <a:noFill/>
          <a:ln w="9525">
            <a:noFill/>
            <a:miter lim="800000"/>
            <a:headEnd/>
            <a:tailEnd/>
          </a:ln>
        </p:spPr>
        <p:txBody>
          <a:bodyPr>
            <a:spAutoFit/>
          </a:bodyPr>
          <a:lstStyle/>
          <a:p>
            <a:pPr eaLnBrk="0" hangingPunct="0"/>
            <a:r>
              <a:rPr lang="el-GR" i="1" dirty="0">
                <a:solidFill>
                  <a:schemeClr val="tx2">
                    <a:lumMod val="50000"/>
                  </a:schemeClr>
                </a:solidFill>
              </a:rPr>
              <a:t>Παράδειγμα</a:t>
            </a:r>
            <a:endParaRPr lang="en-US" i="1" dirty="0">
              <a:solidFill>
                <a:schemeClr val="tx2">
                  <a:lumMod val="50000"/>
                </a:schemeClr>
              </a:solidFill>
            </a:endParaRPr>
          </a:p>
          <a:p>
            <a:pPr eaLnBrk="0" hangingPunct="0"/>
            <a:endParaRPr lang="el-GR" sz="800" i="1" dirty="0">
              <a:solidFill>
                <a:schemeClr val="tx2">
                  <a:lumMod val="50000"/>
                </a:schemeClr>
              </a:solidFill>
            </a:endParaRPr>
          </a:p>
          <a:p>
            <a:pPr eaLnBrk="0" hangingPunct="0"/>
            <a:r>
              <a:rPr lang="en-US" sz="1400" b="1" dirty="0">
                <a:solidFill>
                  <a:schemeClr val="accent6">
                    <a:lumMod val="50000"/>
                  </a:schemeClr>
                </a:solidFill>
              </a:rPr>
              <a:t>CREATE TABLE</a:t>
            </a:r>
            <a:r>
              <a:rPr lang="el-GR" sz="1400" dirty="0">
                <a:solidFill>
                  <a:schemeClr val="accent6">
                    <a:lumMod val="50000"/>
                  </a:schemeClr>
                </a:solidFill>
              </a:rPr>
              <a:t> </a:t>
            </a:r>
            <a:r>
              <a:rPr lang="el-GR" sz="1400" dirty="0">
                <a:solidFill>
                  <a:schemeClr val="tx2">
                    <a:lumMod val="50000"/>
                  </a:schemeClr>
                </a:solidFill>
              </a:rPr>
              <a:t>Ταινία</a:t>
            </a:r>
          </a:p>
          <a:p>
            <a:pPr eaLnBrk="0" hangingPunct="0"/>
            <a:r>
              <a:rPr lang="el-GR" sz="1400" dirty="0">
                <a:solidFill>
                  <a:schemeClr val="tx2">
                    <a:lumMod val="50000"/>
                  </a:schemeClr>
                </a:solidFill>
              </a:rPr>
              <a:t>	          (Τίτλος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dirty="0">
                <a:solidFill>
                  <a:schemeClr val="tx2">
                    <a:lumMod val="50000"/>
                  </a:schemeClr>
                </a:solidFill>
              </a:rPr>
              <a:t>(20),</a:t>
            </a:r>
          </a:p>
          <a:p>
            <a:pPr eaLnBrk="0" hangingPunct="0"/>
            <a:r>
              <a:rPr lang="el-GR" sz="1400" dirty="0">
                <a:solidFill>
                  <a:schemeClr val="tx2">
                    <a:lumMod val="50000"/>
                  </a:schemeClr>
                </a:solidFill>
              </a:rPr>
              <a:t>            	 Έτος </a:t>
            </a:r>
            <a:r>
              <a:rPr lang="en-US" sz="1400" b="1" dirty="0" err="1">
                <a:solidFill>
                  <a:schemeClr val="tx2">
                    <a:lumMod val="50000"/>
                  </a:schemeClr>
                </a:solidFill>
              </a:rPr>
              <a:t>int</a:t>
            </a:r>
            <a:r>
              <a:rPr lang="el-GR" sz="1400" dirty="0">
                <a:solidFill>
                  <a:schemeClr val="tx2">
                    <a:lumMod val="50000"/>
                  </a:schemeClr>
                </a:solidFill>
              </a:rPr>
              <a:t>, </a:t>
            </a:r>
          </a:p>
          <a:p>
            <a:pPr eaLnBrk="0" hangingPunct="0"/>
            <a:r>
              <a:rPr lang="el-GR" sz="1400" dirty="0">
                <a:solidFill>
                  <a:schemeClr val="tx2">
                    <a:lumMod val="50000"/>
                  </a:schemeClr>
                </a:solidFill>
              </a:rPr>
              <a:t>            	 Διάρκεια </a:t>
            </a:r>
            <a:r>
              <a:rPr lang="en-US" sz="1400" b="1" dirty="0" err="1">
                <a:solidFill>
                  <a:schemeClr val="tx2">
                    <a:lumMod val="50000"/>
                  </a:schemeClr>
                </a:solidFill>
              </a:rPr>
              <a:t>int</a:t>
            </a:r>
            <a:r>
              <a:rPr lang="el-GR" sz="1400" dirty="0">
                <a:solidFill>
                  <a:schemeClr val="tx2">
                    <a:lumMod val="50000"/>
                  </a:schemeClr>
                </a:solidFill>
              </a:rPr>
              <a:t>,</a:t>
            </a:r>
            <a:endParaRPr lang="en-US" sz="1400" dirty="0">
              <a:solidFill>
                <a:schemeClr val="tx2">
                  <a:lumMod val="50000"/>
                </a:schemeClr>
              </a:solidFill>
            </a:endParaRPr>
          </a:p>
          <a:p>
            <a:pPr eaLnBrk="0" hangingPunct="0"/>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Τύπος </a:t>
            </a:r>
            <a:r>
              <a:rPr lang="en-US" sz="1400" b="1" dirty="0" err="1">
                <a:solidFill>
                  <a:schemeClr val="tx2">
                    <a:lumMod val="50000"/>
                  </a:schemeClr>
                </a:solidFill>
              </a:rPr>
              <a:t>varchar</a:t>
            </a:r>
            <a:r>
              <a:rPr lang="en-US" sz="1400" b="1" dirty="0">
                <a:solidFill>
                  <a:schemeClr val="tx2">
                    <a:lumMod val="50000"/>
                  </a:schemeClr>
                </a:solidFill>
              </a:rPr>
              <a:t>(20)</a:t>
            </a:r>
            <a:r>
              <a:rPr lang="en-US" sz="1400" dirty="0">
                <a:solidFill>
                  <a:schemeClr val="tx2">
                    <a:lumMod val="50000"/>
                  </a:schemeClr>
                </a:solidFill>
              </a:rPr>
              <a:t> </a:t>
            </a:r>
            <a:r>
              <a:rPr lang="en-US" sz="1400" b="1" dirty="0">
                <a:solidFill>
                  <a:schemeClr val="tx2">
                    <a:lumMod val="50000"/>
                  </a:schemeClr>
                </a:solidFill>
              </a:rPr>
              <a:t>not null,</a:t>
            </a:r>
            <a:endParaRPr lang="el-GR" sz="1400" b="1" dirty="0">
              <a:solidFill>
                <a:schemeClr val="tx2">
                  <a:lumMod val="50000"/>
                </a:schemeClr>
              </a:solidFill>
            </a:endParaRPr>
          </a:p>
          <a:p>
            <a:r>
              <a:rPr lang="el-GR" sz="1400"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dirty="0">
                <a:solidFill>
                  <a:schemeClr val="tx2">
                    <a:lumMod val="50000"/>
                  </a:schemeClr>
                </a:solidFill>
              </a:rPr>
              <a:t> (Τίτλος, Έτος))</a:t>
            </a:r>
            <a:r>
              <a:rPr lang="en-US" sz="1400" dirty="0">
                <a:solidFill>
                  <a:schemeClr val="tx2">
                    <a:lumMod val="50000"/>
                  </a:schemeClr>
                </a:solidFill>
              </a:rPr>
              <a:t>;</a:t>
            </a:r>
            <a:endParaRPr lang="el-GR" sz="1400" dirty="0">
              <a:solidFill>
                <a:schemeClr val="tx2">
                  <a:lumMod val="50000"/>
                </a:schemeClr>
              </a:solidFill>
            </a:endParaRPr>
          </a:p>
          <a:p>
            <a:r>
              <a:rPr lang="en-US" sz="1400" b="1" dirty="0">
                <a:solidFill>
                  <a:schemeClr val="accent6">
                    <a:lumMod val="50000"/>
                  </a:schemeClr>
                </a:solidFill>
              </a:rPr>
              <a:t>CREATE TABLE</a:t>
            </a:r>
            <a:r>
              <a:rPr lang="el-GR" dirty="0">
                <a:solidFill>
                  <a:schemeClr val="tx2">
                    <a:lumMod val="50000"/>
                  </a:schemeClr>
                </a:solidFill>
              </a:rPr>
              <a:t> </a:t>
            </a:r>
            <a:r>
              <a:rPr lang="el-GR" sz="1400" dirty="0">
                <a:solidFill>
                  <a:schemeClr val="tx2">
                    <a:lumMod val="50000"/>
                  </a:schemeClr>
                </a:solidFill>
              </a:rPr>
              <a:t>Ηθοποιός</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Διεύθυνση </a:t>
            </a:r>
            <a:r>
              <a:rPr lang="en-US" sz="1400" b="1" dirty="0" err="1">
                <a:solidFill>
                  <a:schemeClr val="tx2">
                    <a:lumMod val="50000"/>
                  </a:schemeClr>
                </a:solidFill>
              </a:rPr>
              <a:t>var</a:t>
            </a:r>
            <a:r>
              <a:rPr lang="el-GR" sz="1400" b="1" dirty="0">
                <a:solidFill>
                  <a:schemeClr val="tx2">
                    <a:lumMod val="50000"/>
                  </a:schemeClr>
                </a:solidFill>
              </a:rPr>
              <a:t>char(15)</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Έτος-Γέννησης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b="1" dirty="0">
                <a:solidFill>
                  <a:schemeClr val="tx2">
                    <a:lumMod val="50000"/>
                  </a:schemeClr>
                </a:solidFill>
              </a:rPr>
              <a:t> </a:t>
            </a:r>
            <a:r>
              <a:rPr lang="el-GR" sz="1400" dirty="0">
                <a:solidFill>
                  <a:schemeClr val="tx2">
                    <a:lumMod val="50000"/>
                  </a:schemeClr>
                </a:solidFill>
              </a:rPr>
              <a:t>(Όνομα),</a:t>
            </a:r>
          </a:p>
          <a:p>
            <a:r>
              <a:rPr lang="el-GR" sz="1400" dirty="0">
                <a:solidFill>
                  <a:schemeClr val="tx2">
                    <a:lumMod val="50000"/>
                  </a:schemeClr>
                </a:solidFill>
              </a:rPr>
              <a:t>		</a:t>
            </a:r>
            <a:r>
              <a:rPr lang="en-US" sz="1400" dirty="0">
                <a:solidFill>
                  <a:schemeClr val="tx2">
                    <a:lumMod val="50000"/>
                  </a:schemeClr>
                </a:solidFill>
              </a:rPr>
              <a:t> </a:t>
            </a:r>
            <a:r>
              <a:rPr lang="el-GR" sz="1400" b="1" dirty="0" err="1">
                <a:solidFill>
                  <a:schemeClr val="tx2">
                    <a:lumMod val="50000"/>
                  </a:schemeClr>
                </a:solidFill>
              </a:rPr>
              <a:t>check</a:t>
            </a:r>
            <a:r>
              <a:rPr lang="el-GR" sz="1400" dirty="0">
                <a:solidFill>
                  <a:schemeClr val="tx2">
                    <a:lumMod val="50000"/>
                  </a:schemeClr>
                </a:solidFill>
              </a:rPr>
              <a:t> (Έτος-Γέννησης &gt;= 1</a:t>
            </a:r>
            <a:r>
              <a:rPr lang="en-US" sz="1400" dirty="0">
                <a:solidFill>
                  <a:schemeClr val="tx2">
                    <a:lumMod val="50000"/>
                  </a:schemeClr>
                </a:solidFill>
              </a:rPr>
              <a:t>8</a:t>
            </a:r>
            <a:r>
              <a:rPr lang="el-GR" sz="1400" dirty="0">
                <a:solidFill>
                  <a:schemeClr val="tx2">
                    <a:lumMod val="50000"/>
                  </a:schemeClr>
                </a:solidFill>
              </a:rPr>
              <a:t>00))</a:t>
            </a:r>
            <a:r>
              <a:rPr lang="en-US" sz="1400" dirty="0">
                <a:solidFill>
                  <a:schemeClr val="tx2">
                    <a:lumMod val="50000"/>
                  </a:schemeClr>
                </a:solidFill>
              </a:rPr>
              <a:t>;</a:t>
            </a:r>
          </a:p>
          <a:p>
            <a:r>
              <a:rPr lang="en-US" sz="1400" b="1" dirty="0">
                <a:solidFill>
                  <a:schemeClr val="accent6">
                    <a:lumMod val="50000"/>
                  </a:schemeClr>
                </a:solidFill>
              </a:rPr>
              <a:t>CREATE TABLE</a:t>
            </a:r>
            <a:r>
              <a:rPr lang="el-GR" dirty="0">
                <a:solidFill>
                  <a:schemeClr val="accent6">
                    <a:lumMod val="50000"/>
                  </a:schemeClr>
                </a:solidFill>
              </a:rPr>
              <a:t> </a:t>
            </a:r>
            <a:r>
              <a:rPr lang="el-GR" sz="1400" dirty="0">
                <a:solidFill>
                  <a:schemeClr val="tx2">
                    <a:lumMod val="50000"/>
                  </a:schemeClr>
                </a:solidFill>
              </a:rPr>
              <a:t>Παίζει</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(20)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endParaRPr lang="el-GR" sz="1400" dirty="0">
              <a:solidFill>
                <a:schemeClr val="tx2">
                  <a:lumMod val="50000"/>
                </a:schemeClr>
              </a:solidFill>
            </a:endParaRPr>
          </a:p>
          <a:p>
            <a:r>
              <a:rPr lang="el-GR" sz="1400" dirty="0">
                <a:solidFill>
                  <a:schemeClr val="tx2">
                    <a:lumMod val="50000"/>
                  </a:schemeClr>
                </a:solidFill>
              </a:rPr>
              <a:t>		</a:t>
            </a:r>
            <a:r>
              <a:rPr lang="en-US" sz="1400"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b="1" dirty="0">
                <a:solidFill>
                  <a:schemeClr val="tx2">
                    <a:lumMod val="50000"/>
                  </a:schemeClr>
                </a:solidFill>
              </a:rPr>
              <a:t> </a:t>
            </a:r>
            <a:r>
              <a:rPr lang="el-GR" sz="1400" dirty="0">
                <a:solidFill>
                  <a:schemeClr val="tx2">
                    <a:lumMod val="50000"/>
                  </a:schemeClr>
                </a:solidFill>
              </a:rPr>
              <a:t>(Όνομα, Τίτλος, Έτος),</a:t>
            </a:r>
          </a:p>
          <a:p>
            <a:r>
              <a:rPr lang="el-GR" sz="1400" dirty="0">
                <a:solidFill>
                  <a:schemeClr val="tx2">
                    <a:lumMod val="50000"/>
                  </a:schemeClr>
                </a:solidFill>
              </a:rPr>
              <a:t>		</a:t>
            </a:r>
            <a:r>
              <a:rPr lang="en-US" sz="1400" dirty="0">
                <a:solidFill>
                  <a:schemeClr val="tx2">
                    <a:lumMod val="50000"/>
                  </a:schemeClr>
                </a:solidFill>
              </a:rPr>
              <a:t> </a:t>
            </a:r>
            <a:r>
              <a:rPr lang="en-US" sz="1400" b="1" dirty="0">
                <a:solidFill>
                  <a:srgbClr val="FF0000"/>
                </a:solidFill>
              </a:rPr>
              <a:t>foreign key </a:t>
            </a:r>
            <a:r>
              <a:rPr lang="en-US" sz="1400" dirty="0">
                <a:solidFill>
                  <a:srgbClr val="FF0000"/>
                </a:solidFill>
              </a:rPr>
              <a:t>(</a:t>
            </a:r>
            <a:r>
              <a:rPr lang="el-GR" sz="1400" dirty="0">
                <a:solidFill>
                  <a:srgbClr val="FF0000"/>
                </a:solidFill>
              </a:rPr>
              <a:t>Όνομα</a:t>
            </a:r>
            <a:r>
              <a:rPr lang="en-US" sz="1400" dirty="0">
                <a:solidFill>
                  <a:srgbClr val="FF0000"/>
                </a:solidFill>
              </a:rPr>
              <a:t>)</a:t>
            </a:r>
            <a:r>
              <a:rPr lang="el-GR" sz="1400" dirty="0">
                <a:solidFill>
                  <a:srgbClr val="FF0000"/>
                </a:solidFill>
              </a:rPr>
              <a:t> </a:t>
            </a:r>
            <a:r>
              <a:rPr lang="en-US" sz="1400" b="1" dirty="0">
                <a:solidFill>
                  <a:srgbClr val="FF0000"/>
                </a:solidFill>
              </a:rPr>
              <a:t>references</a:t>
            </a:r>
            <a:r>
              <a:rPr lang="en-US" sz="1400" dirty="0">
                <a:solidFill>
                  <a:srgbClr val="FF0000"/>
                </a:solidFill>
              </a:rPr>
              <a:t> </a:t>
            </a:r>
            <a:r>
              <a:rPr lang="el-GR" sz="1400" dirty="0" err="1">
                <a:solidFill>
                  <a:srgbClr val="FF0000"/>
                </a:solidFill>
              </a:rPr>
              <a:t>Ηθοποιός(Όνομα</a:t>
            </a:r>
            <a:r>
              <a:rPr lang="el-GR" sz="1400" dirty="0">
                <a:solidFill>
                  <a:srgbClr val="FF0000"/>
                </a:solidFill>
              </a:rPr>
              <a:t>),</a:t>
            </a:r>
          </a:p>
          <a:p>
            <a:r>
              <a:rPr lang="el-GR" sz="1400" dirty="0">
                <a:solidFill>
                  <a:srgbClr val="FF0000"/>
                </a:solidFill>
              </a:rPr>
              <a:t>	</a:t>
            </a:r>
            <a:r>
              <a:rPr lang="en-US" sz="1400" dirty="0">
                <a:solidFill>
                  <a:srgbClr val="FF0000"/>
                </a:solidFill>
              </a:rPr>
              <a:t> </a:t>
            </a:r>
            <a:r>
              <a:rPr lang="el-GR" sz="1400" dirty="0">
                <a:solidFill>
                  <a:srgbClr val="FF0000"/>
                </a:solidFill>
              </a:rPr>
              <a:t>	</a:t>
            </a:r>
            <a:r>
              <a:rPr lang="en-US" sz="1400" dirty="0">
                <a:solidFill>
                  <a:srgbClr val="FF0000"/>
                </a:solidFill>
              </a:rPr>
              <a:t> </a:t>
            </a:r>
            <a:r>
              <a:rPr lang="en-US" sz="1400" b="1" dirty="0">
                <a:solidFill>
                  <a:srgbClr val="FF0000"/>
                </a:solidFill>
              </a:rPr>
              <a:t>foreign key </a:t>
            </a:r>
            <a:r>
              <a:rPr lang="en-US" sz="1400" dirty="0">
                <a:solidFill>
                  <a:srgbClr val="FF0000"/>
                </a:solidFill>
              </a:rPr>
              <a:t>(</a:t>
            </a:r>
            <a:r>
              <a:rPr lang="el-GR" sz="1400" dirty="0">
                <a:solidFill>
                  <a:srgbClr val="FF0000"/>
                </a:solidFill>
              </a:rPr>
              <a:t>Τίτλος, Έτος</a:t>
            </a:r>
            <a:r>
              <a:rPr lang="en-US" sz="1400" dirty="0">
                <a:solidFill>
                  <a:srgbClr val="FF0000"/>
                </a:solidFill>
              </a:rPr>
              <a:t>)</a:t>
            </a:r>
            <a:r>
              <a:rPr lang="el-GR" sz="1400" dirty="0">
                <a:solidFill>
                  <a:srgbClr val="FF0000"/>
                </a:solidFill>
              </a:rPr>
              <a:t> </a:t>
            </a:r>
            <a:r>
              <a:rPr lang="en-US" sz="1400" b="1" dirty="0">
                <a:solidFill>
                  <a:srgbClr val="FF0000"/>
                </a:solidFill>
              </a:rPr>
              <a:t>references</a:t>
            </a:r>
            <a:r>
              <a:rPr lang="en-US" sz="1400" dirty="0">
                <a:solidFill>
                  <a:srgbClr val="FF0000"/>
                </a:solidFill>
              </a:rPr>
              <a:t> </a:t>
            </a:r>
            <a:r>
              <a:rPr lang="el-GR" sz="1400" dirty="0" err="1">
                <a:solidFill>
                  <a:srgbClr val="FF0000"/>
                </a:solidFill>
              </a:rPr>
              <a:t>Ταινία(Τίτλος</a:t>
            </a:r>
            <a:r>
              <a:rPr lang="el-GR" sz="1400" dirty="0">
                <a:solidFill>
                  <a:srgbClr val="FF0000"/>
                </a:solidFill>
              </a:rPr>
              <a:t>, Έτος)</a:t>
            </a:r>
            <a:r>
              <a:rPr lang="en-US" sz="1400" dirty="0">
                <a:solidFill>
                  <a:schemeClr val="tx2">
                    <a:lumMod val="50000"/>
                  </a:schemeClr>
                </a:solidFill>
              </a:rPr>
              <a:t>;</a:t>
            </a:r>
            <a:endParaRPr lang="el-GR" sz="1400" dirty="0">
              <a:solidFill>
                <a:schemeClr val="tx2">
                  <a:lumMod val="50000"/>
                </a:schemeClr>
              </a:solidFill>
            </a:endParaRPr>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10" name="Text Box 4"/>
          <p:cNvSpPr txBox="1">
            <a:spLocks noChangeArrowheads="1"/>
          </p:cNvSpPr>
          <p:nvPr/>
        </p:nvSpPr>
        <p:spPr bwMode="auto">
          <a:xfrm>
            <a:off x="4932363" y="2205038"/>
            <a:ext cx="3624262" cy="923330"/>
          </a:xfrm>
          <a:prstGeom prst="rect">
            <a:avLst/>
          </a:prstGeom>
          <a:noFill/>
          <a:ln w="9525">
            <a:noFill/>
            <a:miter lim="800000"/>
            <a:headEnd/>
            <a:tailEnd/>
          </a:ln>
        </p:spPr>
        <p:txBody>
          <a:bodyPr wrap="square">
            <a:spAutoFit/>
          </a:bodyPr>
          <a:lstStyle/>
          <a:p>
            <a:pPr algn="just">
              <a:spcBef>
                <a:spcPct val="50000"/>
              </a:spcBef>
            </a:pPr>
            <a:r>
              <a:rPr lang="el-GR" dirty="0">
                <a:solidFill>
                  <a:schemeClr val="tx2">
                    <a:lumMod val="50000"/>
                  </a:schemeClr>
                </a:solidFill>
                <a:latin typeface="Calibri" pitchFamily="34" charset="0"/>
                <a:ea typeface="Calibri" pitchFamily="34" charset="0"/>
                <a:cs typeface="Calibri" pitchFamily="34" charset="0"/>
              </a:rPr>
              <a:t>Ορισμός ξένου κλειδιού</a:t>
            </a:r>
            <a:r>
              <a:rPr lang="en-US" dirty="0">
                <a:solidFill>
                  <a:schemeClr val="tx2">
                    <a:lumMod val="50000"/>
                  </a:schemeClr>
                </a:solidFill>
                <a:latin typeface="Calibri" pitchFamily="34" charset="0"/>
                <a:ea typeface="Calibri" pitchFamily="34" charset="0"/>
                <a:cs typeface="Calibri" pitchFamily="34" charset="0"/>
              </a:rPr>
              <a:t>: </a:t>
            </a:r>
            <a:r>
              <a:rPr lang="el-GR" dirty="0">
                <a:solidFill>
                  <a:schemeClr val="tx2">
                    <a:lumMod val="50000"/>
                  </a:schemeClr>
                </a:solidFill>
                <a:latin typeface="Calibri" pitchFamily="34" charset="0"/>
                <a:ea typeface="Calibri" pitchFamily="34" charset="0"/>
                <a:cs typeface="Calibri" pitchFamily="34" charset="0"/>
              </a:rPr>
              <a:t>προφανώς, ο ορισμός του πίνακα στον οποίο αναφέρεται, πρέπει να προηγείται</a:t>
            </a:r>
          </a:p>
        </p:txBody>
      </p:sp>
    </p:spTree>
    <p:extLst>
      <p:ext uri="{BB962C8B-B14F-4D97-AF65-F5344CB8AC3E}">
        <p14:creationId xmlns:p14="http://schemas.microsoft.com/office/powerpoint/2010/main" val="926011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5364" name="Slide Number Placeholder 4"/>
          <p:cNvSpPr>
            <a:spLocks noGrp="1"/>
          </p:cNvSpPr>
          <p:nvPr>
            <p:ph type="sldNum" sz="quarter" idx="12"/>
          </p:nvPr>
        </p:nvSpPr>
        <p:spPr>
          <a:noFill/>
        </p:spPr>
        <p:txBody>
          <a:bodyPr/>
          <a:lstStyle/>
          <a:p>
            <a:fld id="{280799DC-77B0-4F60-9AE3-8EAC1860CEDE}" type="slidenum">
              <a:rPr lang="el-GR" altLang="en-US" smtClean="0"/>
              <a:pPr/>
              <a:t>18</a:t>
            </a:fld>
            <a:endParaRPr lang="el-GR" altLang="en-US"/>
          </a:p>
        </p:txBody>
      </p:sp>
      <p:sp>
        <p:nvSpPr>
          <p:cNvPr id="15366" name="Text Box 3"/>
          <p:cNvSpPr txBox="1">
            <a:spLocks noChangeArrowheads="1"/>
          </p:cNvSpPr>
          <p:nvPr/>
        </p:nvSpPr>
        <p:spPr bwMode="auto">
          <a:xfrm>
            <a:off x="250825" y="1412875"/>
            <a:ext cx="8305800" cy="4708981"/>
          </a:xfrm>
          <a:prstGeom prst="rect">
            <a:avLst/>
          </a:prstGeom>
          <a:noFill/>
          <a:ln w="9525">
            <a:noFill/>
            <a:miter lim="800000"/>
            <a:headEnd/>
            <a:tailEnd/>
          </a:ln>
        </p:spPr>
        <p:txBody>
          <a:bodyPr>
            <a:spAutoFit/>
          </a:bodyPr>
          <a:lstStyle/>
          <a:p>
            <a:pPr eaLnBrk="0" hangingPunct="0"/>
            <a:r>
              <a:rPr lang="el-GR" i="1" dirty="0">
                <a:solidFill>
                  <a:schemeClr val="tx2">
                    <a:lumMod val="50000"/>
                  </a:schemeClr>
                </a:solidFill>
              </a:rPr>
              <a:t>Παράδειγμα</a:t>
            </a:r>
            <a:endParaRPr lang="en-US" i="1" dirty="0">
              <a:solidFill>
                <a:schemeClr val="tx2">
                  <a:lumMod val="50000"/>
                </a:schemeClr>
              </a:solidFill>
            </a:endParaRPr>
          </a:p>
          <a:p>
            <a:pPr eaLnBrk="0" hangingPunct="0"/>
            <a:endParaRPr lang="el-GR" sz="800" i="1" dirty="0">
              <a:solidFill>
                <a:schemeClr val="tx2">
                  <a:lumMod val="50000"/>
                </a:schemeClr>
              </a:solidFill>
            </a:endParaRPr>
          </a:p>
          <a:p>
            <a:pPr eaLnBrk="0" hangingPunct="0"/>
            <a:r>
              <a:rPr lang="en-US" sz="1400" b="1" dirty="0">
                <a:solidFill>
                  <a:schemeClr val="accent6">
                    <a:lumMod val="50000"/>
                  </a:schemeClr>
                </a:solidFill>
              </a:rPr>
              <a:t>CREATE TABLE</a:t>
            </a:r>
            <a:r>
              <a:rPr lang="el-GR" sz="1400" dirty="0">
                <a:solidFill>
                  <a:schemeClr val="accent6">
                    <a:lumMod val="50000"/>
                  </a:schemeClr>
                </a:solidFill>
              </a:rPr>
              <a:t> </a:t>
            </a:r>
            <a:r>
              <a:rPr lang="el-GR" sz="1400" dirty="0">
                <a:solidFill>
                  <a:schemeClr val="tx2">
                    <a:lumMod val="50000"/>
                  </a:schemeClr>
                </a:solidFill>
              </a:rPr>
              <a:t>Ταινία</a:t>
            </a:r>
          </a:p>
          <a:p>
            <a:pPr eaLnBrk="0" hangingPunct="0"/>
            <a:r>
              <a:rPr lang="el-GR" sz="1400" dirty="0">
                <a:solidFill>
                  <a:schemeClr val="tx2">
                    <a:lumMod val="50000"/>
                  </a:schemeClr>
                </a:solidFill>
              </a:rPr>
              <a:t>	          (Τίτλος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dirty="0">
                <a:solidFill>
                  <a:schemeClr val="tx2">
                    <a:lumMod val="50000"/>
                  </a:schemeClr>
                </a:solidFill>
              </a:rPr>
              <a:t>(20),</a:t>
            </a:r>
          </a:p>
          <a:p>
            <a:pPr eaLnBrk="0" hangingPunct="0"/>
            <a:r>
              <a:rPr lang="el-GR" sz="1400" dirty="0">
                <a:solidFill>
                  <a:schemeClr val="tx2">
                    <a:lumMod val="50000"/>
                  </a:schemeClr>
                </a:solidFill>
              </a:rPr>
              <a:t>            	 Έτος </a:t>
            </a:r>
            <a:r>
              <a:rPr lang="en-US" sz="1400" b="1" dirty="0" err="1">
                <a:solidFill>
                  <a:schemeClr val="tx2">
                    <a:lumMod val="50000"/>
                  </a:schemeClr>
                </a:solidFill>
              </a:rPr>
              <a:t>int</a:t>
            </a:r>
            <a:r>
              <a:rPr lang="el-GR" sz="1400" dirty="0">
                <a:solidFill>
                  <a:schemeClr val="tx2">
                    <a:lumMod val="50000"/>
                  </a:schemeClr>
                </a:solidFill>
              </a:rPr>
              <a:t>, </a:t>
            </a:r>
          </a:p>
          <a:p>
            <a:pPr eaLnBrk="0" hangingPunct="0"/>
            <a:r>
              <a:rPr lang="el-GR" sz="1400" dirty="0">
                <a:solidFill>
                  <a:schemeClr val="tx2">
                    <a:lumMod val="50000"/>
                  </a:schemeClr>
                </a:solidFill>
              </a:rPr>
              <a:t>            	 Διάρκεια </a:t>
            </a:r>
            <a:r>
              <a:rPr lang="en-US" sz="1400" b="1" dirty="0" err="1">
                <a:solidFill>
                  <a:schemeClr val="tx2">
                    <a:lumMod val="50000"/>
                  </a:schemeClr>
                </a:solidFill>
              </a:rPr>
              <a:t>int</a:t>
            </a:r>
            <a:r>
              <a:rPr lang="el-GR" sz="1400" dirty="0">
                <a:solidFill>
                  <a:schemeClr val="tx2">
                    <a:lumMod val="50000"/>
                  </a:schemeClr>
                </a:solidFill>
              </a:rPr>
              <a:t>,</a:t>
            </a:r>
            <a:endParaRPr lang="en-US" sz="1400" dirty="0">
              <a:solidFill>
                <a:schemeClr val="tx2">
                  <a:lumMod val="50000"/>
                </a:schemeClr>
              </a:solidFill>
            </a:endParaRPr>
          </a:p>
          <a:p>
            <a:pPr eaLnBrk="0" hangingPunct="0"/>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Τύπος </a:t>
            </a:r>
            <a:r>
              <a:rPr lang="en-US" sz="1400" b="1" dirty="0" err="1">
                <a:solidFill>
                  <a:schemeClr val="tx2">
                    <a:lumMod val="50000"/>
                  </a:schemeClr>
                </a:solidFill>
              </a:rPr>
              <a:t>varchar</a:t>
            </a:r>
            <a:r>
              <a:rPr lang="en-US" sz="1400" b="1" dirty="0">
                <a:solidFill>
                  <a:schemeClr val="tx2">
                    <a:lumMod val="50000"/>
                  </a:schemeClr>
                </a:solidFill>
              </a:rPr>
              <a:t>(20)</a:t>
            </a:r>
            <a:r>
              <a:rPr lang="en-US" sz="1400" dirty="0">
                <a:solidFill>
                  <a:schemeClr val="tx2">
                    <a:lumMod val="50000"/>
                  </a:schemeClr>
                </a:solidFill>
              </a:rPr>
              <a:t> </a:t>
            </a:r>
            <a:r>
              <a:rPr lang="en-US" sz="1400" b="1" dirty="0">
                <a:solidFill>
                  <a:schemeClr val="tx2">
                    <a:lumMod val="50000"/>
                  </a:schemeClr>
                </a:solidFill>
              </a:rPr>
              <a:t>not null,</a:t>
            </a:r>
            <a:endParaRPr lang="el-GR" sz="1400" b="1" dirty="0">
              <a:solidFill>
                <a:schemeClr val="tx2">
                  <a:lumMod val="50000"/>
                </a:schemeClr>
              </a:solidFill>
            </a:endParaRPr>
          </a:p>
          <a:p>
            <a:r>
              <a:rPr lang="el-GR" sz="1400"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dirty="0">
                <a:solidFill>
                  <a:schemeClr val="tx2">
                    <a:lumMod val="50000"/>
                  </a:schemeClr>
                </a:solidFill>
              </a:rPr>
              <a:t> (Τίτλος, Έτος))</a:t>
            </a:r>
            <a:r>
              <a:rPr lang="en-US" sz="1400" dirty="0">
                <a:solidFill>
                  <a:schemeClr val="tx2">
                    <a:lumMod val="50000"/>
                  </a:schemeClr>
                </a:solidFill>
              </a:rPr>
              <a:t>;</a:t>
            </a:r>
            <a:endParaRPr lang="el-GR" sz="1400" dirty="0">
              <a:solidFill>
                <a:schemeClr val="tx2">
                  <a:lumMod val="50000"/>
                </a:schemeClr>
              </a:solidFill>
            </a:endParaRPr>
          </a:p>
          <a:p>
            <a:r>
              <a:rPr lang="en-US" sz="1400" b="1" dirty="0">
                <a:solidFill>
                  <a:schemeClr val="accent6">
                    <a:lumMod val="50000"/>
                  </a:schemeClr>
                </a:solidFill>
              </a:rPr>
              <a:t>CREATE TABLE</a:t>
            </a:r>
            <a:r>
              <a:rPr lang="el-GR" dirty="0">
                <a:solidFill>
                  <a:schemeClr val="tx2">
                    <a:lumMod val="50000"/>
                  </a:schemeClr>
                </a:solidFill>
              </a:rPr>
              <a:t> </a:t>
            </a:r>
            <a:r>
              <a:rPr lang="el-GR" sz="1400" dirty="0">
                <a:solidFill>
                  <a:schemeClr val="tx2">
                    <a:lumMod val="50000"/>
                  </a:schemeClr>
                </a:solidFill>
              </a:rPr>
              <a:t>Ηθοποιός</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Διεύθυνση </a:t>
            </a:r>
            <a:r>
              <a:rPr lang="en-US" sz="1400" b="1" dirty="0" err="1">
                <a:solidFill>
                  <a:schemeClr val="tx2">
                    <a:lumMod val="50000"/>
                  </a:schemeClr>
                </a:solidFill>
              </a:rPr>
              <a:t>var</a:t>
            </a:r>
            <a:r>
              <a:rPr lang="el-GR" sz="1400" b="1" dirty="0">
                <a:solidFill>
                  <a:schemeClr val="tx2">
                    <a:lumMod val="50000"/>
                  </a:schemeClr>
                </a:solidFill>
              </a:rPr>
              <a:t>char(15)</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Έτος-Γέννησης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b="1" dirty="0">
                <a:solidFill>
                  <a:schemeClr val="tx2">
                    <a:lumMod val="50000"/>
                  </a:schemeClr>
                </a:solidFill>
              </a:rPr>
              <a:t> </a:t>
            </a:r>
            <a:r>
              <a:rPr lang="el-GR" sz="1400" dirty="0">
                <a:solidFill>
                  <a:schemeClr val="tx2">
                    <a:lumMod val="50000"/>
                  </a:schemeClr>
                </a:solidFill>
              </a:rPr>
              <a:t>(Όνομα),</a:t>
            </a: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rgbClr val="FF0000"/>
                </a:solidFill>
              </a:rPr>
              <a:t>check</a:t>
            </a:r>
            <a:r>
              <a:rPr lang="el-GR" sz="1400" b="1" dirty="0">
                <a:solidFill>
                  <a:srgbClr val="FF0000"/>
                </a:solidFill>
              </a:rPr>
              <a:t> (Έτος-Γέννησης &gt;= 1</a:t>
            </a:r>
            <a:r>
              <a:rPr lang="en-US" sz="1400" b="1" dirty="0">
                <a:solidFill>
                  <a:srgbClr val="FF0000"/>
                </a:solidFill>
              </a:rPr>
              <a:t>8</a:t>
            </a:r>
            <a:r>
              <a:rPr lang="el-GR" sz="1400" b="1" dirty="0">
                <a:solidFill>
                  <a:srgbClr val="FF0000"/>
                </a:solidFill>
              </a:rPr>
              <a:t>00))</a:t>
            </a:r>
            <a:r>
              <a:rPr lang="en-US" sz="1400" b="1" dirty="0">
                <a:solidFill>
                  <a:srgbClr val="FF0000"/>
                </a:solidFill>
              </a:rPr>
              <a:t>;</a:t>
            </a:r>
          </a:p>
          <a:p>
            <a:r>
              <a:rPr lang="en-US" sz="1400" b="1" dirty="0">
                <a:solidFill>
                  <a:schemeClr val="accent6">
                    <a:lumMod val="50000"/>
                  </a:schemeClr>
                </a:solidFill>
              </a:rPr>
              <a:t>CREATE TABLE</a:t>
            </a:r>
            <a:r>
              <a:rPr lang="el-GR" dirty="0">
                <a:solidFill>
                  <a:schemeClr val="accent6">
                    <a:lumMod val="50000"/>
                  </a:schemeClr>
                </a:solidFill>
              </a:rPr>
              <a:t> </a:t>
            </a:r>
            <a:r>
              <a:rPr lang="el-GR" sz="1400" dirty="0">
                <a:solidFill>
                  <a:schemeClr val="tx2">
                    <a:lumMod val="50000"/>
                  </a:schemeClr>
                </a:solidFill>
              </a:rPr>
              <a:t>Παίζει</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(20)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endParaRPr lang="el-GR" sz="1400" dirty="0">
              <a:solidFill>
                <a:schemeClr val="tx2">
                  <a:lumMod val="50000"/>
                </a:schemeClr>
              </a:solidFill>
            </a:endParaRPr>
          </a:p>
          <a:p>
            <a:r>
              <a:rPr lang="el-GR" sz="1400" dirty="0">
                <a:solidFill>
                  <a:schemeClr val="tx2">
                    <a:lumMod val="50000"/>
                  </a:schemeClr>
                </a:solidFill>
              </a:rPr>
              <a:t>		</a:t>
            </a:r>
            <a:r>
              <a:rPr lang="en-US" sz="1400" dirty="0">
                <a:solidFill>
                  <a:schemeClr val="tx2">
                    <a:lumMod val="50000"/>
                  </a:schemeClr>
                </a:solidFill>
              </a:rPr>
              <a:t> </a:t>
            </a:r>
            <a:r>
              <a:rPr lang="el-GR" sz="1400" dirty="0" err="1">
                <a:solidFill>
                  <a:schemeClr val="tx2">
                    <a:lumMod val="50000"/>
                  </a:schemeClr>
                </a:solidFill>
              </a:rPr>
              <a:t>primary</a:t>
            </a:r>
            <a:r>
              <a:rPr lang="el-GR" sz="1400" dirty="0">
                <a:solidFill>
                  <a:schemeClr val="tx2">
                    <a:lumMod val="50000"/>
                  </a:schemeClr>
                </a:solidFill>
              </a:rPr>
              <a:t> </a:t>
            </a:r>
            <a:r>
              <a:rPr lang="el-GR" sz="1400" dirty="0" err="1">
                <a:solidFill>
                  <a:schemeClr val="tx2">
                    <a:lumMod val="50000"/>
                  </a:schemeClr>
                </a:solidFill>
              </a:rPr>
              <a:t>key</a:t>
            </a:r>
            <a:r>
              <a:rPr lang="el-GR" sz="1400" dirty="0">
                <a:solidFill>
                  <a:schemeClr val="tx2">
                    <a:lumMod val="50000"/>
                  </a:schemeClr>
                </a:solidFill>
              </a:rPr>
              <a:t> (Όνομα, Τίτλος, Έτος),</a:t>
            </a:r>
          </a:p>
          <a:p>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Όνομα</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Ηθοποιός(Όνομα</a:t>
            </a:r>
            <a:r>
              <a:rPr lang="el-GR" sz="1400" dirty="0">
                <a:solidFill>
                  <a:schemeClr val="tx2">
                    <a:lumMod val="50000"/>
                  </a:schemeClr>
                </a:solidFill>
              </a:rPr>
              <a:t>),</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Τίτλος, Έτος</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Ταινία(Τίτλος</a:t>
            </a:r>
            <a:r>
              <a:rPr lang="el-GR" sz="1400" dirty="0">
                <a:solidFill>
                  <a:schemeClr val="tx2">
                    <a:lumMod val="50000"/>
                  </a:schemeClr>
                </a:solidFill>
              </a:rPr>
              <a:t>, Έτος)</a:t>
            </a:r>
            <a:r>
              <a:rPr lang="en-US" sz="1400" dirty="0"/>
              <a:t>;</a:t>
            </a:r>
            <a:endParaRPr lang="el-GR" sz="1400" dirty="0"/>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11" name="Text Box 4"/>
          <p:cNvSpPr txBox="1">
            <a:spLocks noChangeArrowheads="1"/>
          </p:cNvSpPr>
          <p:nvPr/>
        </p:nvSpPr>
        <p:spPr bwMode="auto">
          <a:xfrm>
            <a:off x="4500563" y="1700213"/>
            <a:ext cx="3959225" cy="646331"/>
          </a:xfrm>
          <a:prstGeom prst="rect">
            <a:avLst/>
          </a:prstGeom>
          <a:noFill/>
          <a:ln w="9525">
            <a:noFill/>
            <a:miter lim="800000"/>
            <a:headEnd/>
            <a:tailEnd/>
          </a:ln>
        </p:spPr>
        <p:txBody>
          <a:bodyPr wrap="square">
            <a:spAutoFit/>
          </a:bodyPr>
          <a:lstStyle/>
          <a:p>
            <a:pPr>
              <a:spcBef>
                <a:spcPct val="50000"/>
              </a:spcBef>
            </a:pPr>
            <a:r>
              <a:rPr lang="el-GR" dirty="0">
                <a:solidFill>
                  <a:schemeClr val="tx2">
                    <a:lumMod val="50000"/>
                  </a:schemeClr>
                </a:solidFill>
                <a:latin typeface="Calibri" pitchFamily="34" charset="0"/>
                <a:ea typeface="Calibri" pitchFamily="34" charset="0"/>
                <a:cs typeface="Calibri" pitchFamily="34" charset="0"/>
              </a:rPr>
              <a:t>Απλό παράδειγμα σημασιολογικού περιορισμού</a:t>
            </a:r>
          </a:p>
        </p:txBody>
      </p:sp>
      <p:sp>
        <p:nvSpPr>
          <p:cNvPr id="12" name="Text Box 5"/>
          <p:cNvSpPr txBox="1">
            <a:spLocks noChangeArrowheads="1"/>
          </p:cNvSpPr>
          <p:nvPr/>
        </p:nvSpPr>
        <p:spPr bwMode="auto">
          <a:xfrm>
            <a:off x="5003800" y="3136423"/>
            <a:ext cx="3455988" cy="1200329"/>
          </a:xfrm>
          <a:prstGeom prst="rect">
            <a:avLst/>
          </a:prstGeom>
          <a:solidFill>
            <a:schemeClr val="bg2"/>
          </a:solidFill>
          <a:ln w="9525">
            <a:noFill/>
            <a:miter lim="800000"/>
            <a:headEnd/>
            <a:tailEnd/>
          </a:ln>
        </p:spPr>
        <p:txBody>
          <a:bodyPr>
            <a:spAutoFit/>
          </a:bodyPr>
          <a:lstStyle/>
          <a:p>
            <a:pPr algn="just">
              <a:spcBef>
                <a:spcPct val="50000"/>
              </a:spcBef>
            </a:pPr>
            <a:r>
              <a:rPr lang="el-GR" dirty="0">
                <a:solidFill>
                  <a:srgbClr val="000099"/>
                </a:solidFill>
                <a:latin typeface="Calibri" pitchFamily="34" charset="0"/>
                <a:ea typeface="Calibri" pitchFamily="34" charset="0"/>
                <a:cs typeface="Calibri" pitchFamily="34" charset="0"/>
              </a:rPr>
              <a:t>Οι περιορισμοί ορίζονται μια φορά στο σχήμα και ελέγχονται κάθε φορά που γίνεται μια τροποποίηση του στιγμιότυπου</a:t>
            </a:r>
          </a:p>
        </p:txBody>
      </p:sp>
    </p:spTree>
    <p:extLst>
      <p:ext uri="{BB962C8B-B14F-4D97-AF65-F5344CB8AC3E}">
        <p14:creationId xmlns:p14="http://schemas.microsoft.com/office/powerpoint/2010/main" val="3139572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0484" name="Slide Number Placeholder 4"/>
          <p:cNvSpPr>
            <a:spLocks noGrp="1"/>
          </p:cNvSpPr>
          <p:nvPr>
            <p:ph type="sldNum" sz="quarter" idx="12"/>
          </p:nvPr>
        </p:nvSpPr>
        <p:spPr>
          <a:noFill/>
        </p:spPr>
        <p:txBody>
          <a:bodyPr/>
          <a:lstStyle/>
          <a:p>
            <a:fld id="{95BB9E1A-56DF-4B10-BCE7-25F5EACFA9FC}" type="slidenum">
              <a:rPr lang="el-GR" altLang="en-US" smtClean="0"/>
              <a:pPr/>
              <a:t>19</a:t>
            </a:fld>
            <a:endParaRPr lang="el-GR" altLang="en-US"/>
          </a:p>
        </p:txBody>
      </p:sp>
      <p:sp>
        <p:nvSpPr>
          <p:cNvPr id="20487" name="Rectangle 4"/>
          <p:cNvSpPr>
            <a:spLocks noChangeArrowheads="1"/>
          </p:cNvSpPr>
          <p:nvPr/>
        </p:nvSpPr>
        <p:spPr bwMode="auto">
          <a:xfrm>
            <a:off x="1016000" y="2501900"/>
            <a:ext cx="7258269" cy="2200602"/>
          </a:xfrm>
          <a:prstGeom prst="rect">
            <a:avLst/>
          </a:prstGeom>
          <a:noFill/>
          <a:ln w="9525">
            <a:noFill/>
            <a:miter lim="800000"/>
            <a:headEnd/>
            <a:tailEnd/>
          </a:ln>
        </p:spPr>
        <p:txBody>
          <a:bodyPr wrap="none">
            <a:spAutoFit/>
          </a:bodyPr>
          <a:lstStyle/>
          <a:p>
            <a:pPr marL="457200" indent="-457200" eaLnBrk="0" hangingPunct="0">
              <a:spcBef>
                <a:spcPts val="500"/>
              </a:spcBef>
              <a:spcAft>
                <a:spcPts val="500"/>
              </a:spcAft>
              <a:buFont typeface="Wingdings" panose="05000000000000000000" pitchFamily="2" charset="2"/>
              <a:buChar char="§"/>
            </a:pPr>
            <a:r>
              <a:rPr lang="el-GR" sz="2800" b="1" dirty="0">
                <a:latin typeface="Calibri" pitchFamily="34" charset="0"/>
                <a:ea typeface="Calibri" pitchFamily="34" charset="0"/>
                <a:cs typeface="Calibri" pitchFamily="34" charset="0"/>
              </a:rPr>
              <a:t>ALTER TABLE</a:t>
            </a:r>
            <a:r>
              <a:rPr lang="el-GR" sz="2800" dirty="0">
                <a:latin typeface="Calibri" pitchFamily="34" charset="0"/>
                <a:ea typeface="Calibri" pitchFamily="34" charset="0"/>
                <a:cs typeface="Calibri" pitchFamily="34" charset="0"/>
              </a:rPr>
              <a:t> όνομα πίνακα</a:t>
            </a:r>
          </a:p>
          <a:p>
            <a:pPr marL="1828800" lvl="3" indent="-457200" eaLnBrk="0" hangingPunct="0">
              <a:spcBef>
                <a:spcPts val="500"/>
              </a:spcBef>
              <a:spcAft>
                <a:spcPts val="500"/>
              </a:spcAft>
              <a:buFont typeface="Wingdings" panose="05000000000000000000" pitchFamily="2" charset="2"/>
              <a:buChar char="§"/>
            </a:pPr>
            <a:r>
              <a:rPr lang="el-GR" sz="2800" dirty="0">
                <a:latin typeface="Calibri" pitchFamily="34" charset="0"/>
                <a:ea typeface="Calibri" pitchFamily="34" charset="0"/>
                <a:cs typeface="Calibri" pitchFamily="34" charset="0"/>
              </a:rPr>
              <a:t> </a:t>
            </a:r>
            <a:r>
              <a:rPr lang="el-GR" sz="2800" b="1" dirty="0">
                <a:latin typeface="Calibri" pitchFamily="34" charset="0"/>
                <a:ea typeface="Calibri" pitchFamily="34" charset="0"/>
                <a:cs typeface="Calibri" pitchFamily="34" charset="0"/>
              </a:rPr>
              <a:t>ADD </a:t>
            </a:r>
            <a:r>
              <a:rPr lang="el-GR" sz="2800" dirty="0">
                <a:latin typeface="Calibri" pitchFamily="34" charset="0"/>
                <a:ea typeface="Calibri" pitchFamily="34" charset="0"/>
                <a:cs typeface="Calibri" pitchFamily="34" charset="0"/>
              </a:rPr>
              <a:t>- προσθέτει καινούργια στήλη</a:t>
            </a:r>
          </a:p>
          <a:p>
            <a:pPr marL="1828800" lvl="3" indent="-457200" eaLnBrk="0" hangingPunct="0">
              <a:spcBef>
                <a:spcPts val="500"/>
              </a:spcBef>
              <a:spcAft>
                <a:spcPts val="500"/>
              </a:spcAft>
              <a:buFont typeface="Wingdings" panose="05000000000000000000" pitchFamily="2" charset="2"/>
              <a:buChar char="§"/>
            </a:pPr>
            <a:r>
              <a:rPr lang="el-GR" sz="2800" b="1" dirty="0">
                <a:latin typeface="Calibri" pitchFamily="34" charset="0"/>
                <a:ea typeface="Calibri" pitchFamily="34" charset="0"/>
                <a:cs typeface="Calibri" pitchFamily="34" charset="0"/>
              </a:rPr>
              <a:t> DROP</a:t>
            </a:r>
            <a:r>
              <a:rPr lang="el-GR" sz="2800" dirty="0">
                <a:latin typeface="Calibri" pitchFamily="34" charset="0"/>
                <a:ea typeface="Calibri" pitchFamily="34" charset="0"/>
                <a:cs typeface="Calibri" pitchFamily="34" charset="0"/>
              </a:rPr>
              <a:t> - διαγράφει μια στήλη</a:t>
            </a:r>
          </a:p>
          <a:p>
            <a:pPr marL="1828800" lvl="3" indent="-457200" eaLnBrk="0" hangingPunct="0">
              <a:spcBef>
                <a:spcPts val="500"/>
              </a:spcBef>
              <a:spcAft>
                <a:spcPts val="500"/>
              </a:spcAft>
              <a:buFont typeface="Wingdings" panose="05000000000000000000" pitchFamily="2" charset="2"/>
              <a:buChar char="§"/>
            </a:pPr>
            <a:r>
              <a:rPr lang="el-GR" sz="2800" dirty="0">
                <a:latin typeface="Calibri" pitchFamily="34" charset="0"/>
                <a:ea typeface="Calibri" pitchFamily="34" charset="0"/>
                <a:cs typeface="Calibri" pitchFamily="34" charset="0"/>
              </a:rPr>
              <a:t> </a:t>
            </a:r>
            <a:r>
              <a:rPr lang="el-GR" sz="2800" b="1" dirty="0">
                <a:latin typeface="Calibri" pitchFamily="34" charset="0"/>
                <a:ea typeface="Calibri" pitchFamily="34" charset="0"/>
                <a:cs typeface="Calibri" pitchFamily="34" charset="0"/>
              </a:rPr>
              <a:t>MODIFY</a:t>
            </a:r>
            <a:r>
              <a:rPr lang="el-GR" sz="2800" dirty="0">
                <a:latin typeface="Calibri" pitchFamily="34" charset="0"/>
                <a:ea typeface="Calibri" pitchFamily="34" charset="0"/>
                <a:cs typeface="Calibri" pitchFamily="34" charset="0"/>
              </a:rPr>
              <a:t> - τροποποιεί μια στήλη </a:t>
            </a:r>
          </a:p>
        </p:txBody>
      </p:sp>
      <p:sp>
        <p:nvSpPr>
          <p:cNvPr id="2" name="Title 1"/>
          <p:cNvSpPr>
            <a:spLocks noGrp="1"/>
          </p:cNvSpPr>
          <p:nvPr>
            <p:ph type="title"/>
          </p:nvPr>
        </p:nvSpPr>
        <p:spPr/>
        <p:txBody>
          <a:bodyPr/>
          <a:lstStyle/>
          <a:p>
            <a:r>
              <a:rPr lang="el-GR" dirty="0">
                <a:solidFill>
                  <a:schemeClr val="accent6">
                    <a:lumMod val="75000"/>
                  </a:schemeClr>
                </a:solidFill>
              </a:rPr>
              <a:t>Τροποποίηση Σχήματος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p:spPr>
        <p:txBody>
          <a:bodyPr/>
          <a:lstStyle/>
          <a:p>
            <a:r>
              <a:rPr lang="el-GR" altLang="en-US" dirty="0" err="1"/>
              <a:t>Ευαγγε</a:t>
            </a:r>
            <a:r>
              <a:rPr lang="en-US" altLang="en-US" dirty="0"/>
              <a:t>λ</a:t>
            </a:r>
            <a:r>
              <a:rPr lang="el-GR" altLang="en-US" dirty="0"/>
              <a:t>ία </a:t>
            </a:r>
            <a:r>
              <a:rPr lang="el-GR" altLang="en-US" dirty="0" err="1"/>
              <a:t>Πιτουρά</a:t>
            </a:r>
            <a:endParaRPr lang="el-GR" altLang="en-US" dirty="0"/>
          </a:p>
        </p:txBody>
      </p:sp>
      <p:sp>
        <p:nvSpPr>
          <p:cNvPr id="4100" name="Slide Number Placeholder 5"/>
          <p:cNvSpPr>
            <a:spLocks noGrp="1"/>
          </p:cNvSpPr>
          <p:nvPr>
            <p:ph type="sldNum" sz="quarter" idx="12"/>
          </p:nvPr>
        </p:nvSpPr>
        <p:spPr>
          <a:noFill/>
        </p:spPr>
        <p:txBody>
          <a:bodyPr/>
          <a:lstStyle/>
          <a:p>
            <a:fld id="{7B1C41E9-02B0-480D-9422-8C445A1A26C3}" type="slidenum">
              <a:rPr lang="el-GR" altLang="en-US" smtClean="0"/>
              <a:pPr/>
              <a:t>2</a:t>
            </a:fld>
            <a:endParaRPr lang="el-GR" altLang="en-US"/>
          </a:p>
        </p:txBody>
      </p:sp>
      <p:sp>
        <p:nvSpPr>
          <p:cNvPr id="410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4103" name="Text Box 4"/>
          <p:cNvSpPr txBox="1">
            <a:spLocks noChangeArrowheads="1"/>
          </p:cNvSpPr>
          <p:nvPr/>
        </p:nvSpPr>
        <p:spPr bwMode="auto">
          <a:xfrm>
            <a:off x="323850" y="1844675"/>
            <a:ext cx="7920038" cy="3785652"/>
          </a:xfrm>
          <a:prstGeom prst="rect">
            <a:avLst/>
          </a:prstGeom>
          <a:noFill/>
          <a:ln w="9525">
            <a:noFill/>
            <a:miter lim="800000"/>
            <a:headEnd/>
            <a:tailEnd/>
          </a:ln>
        </p:spPr>
        <p:txBody>
          <a:bodyPr>
            <a:spAutoFit/>
          </a:bodyPr>
          <a:lstStyle/>
          <a:p>
            <a:pPr marL="457200" indent="-457200" algn="just" eaLnBrk="0" hangingPunct="0"/>
            <a:r>
              <a:rPr lang="el-GR" sz="2400" dirty="0">
                <a:solidFill>
                  <a:schemeClr val="accent6">
                    <a:lumMod val="50000"/>
                  </a:schemeClr>
                </a:solidFill>
                <a:latin typeface="Calibri" pitchFamily="34" charset="0"/>
                <a:ea typeface="Calibri" pitchFamily="34" charset="0"/>
                <a:cs typeface="Calibri" pitchFamily="34" charset="0"/>
              </a:rPr>
              <a:t>Μοντελοποίηση</a:t>
            </a:r>
          </a:p>
          <a:p>
            <a:pPr marL="457200" indent="-457200" algn="just" eaLnBrk="0" hangingPunct="0"/>
            <a:endParaRPr lang="en-US" sz="2400" dirty="0">
              <a:solidFill>
                <a:schemeClr val="accent6">
                  <a:lumMod val="50000"/>
                </a:schemeClr>
              </a:solidFill>
              <a:latin typeface="Calibri" pitchFamily="34" charset="0"/>
              <a:ea typeface="Calibri" pitchFamily="34" charset="0"/>
              <a:cs typeface="Calibri" pitchFamily="34" charset="0"/>
            </a:endParaRPr>
          </a:p>
          <a:p>
            <a:pPr marL="914400" lvl="1" indent="-457200" algn="just" eaLnBrk="0" hangingPunct="0">
              <a:buFont typeface="Wingdings" pitchFamily="2" charset="2"/>
              <a:buChar char="§"/>
            </a:pPr>
            <a:r>
              <a:rPr lang="el-GR" sz="2400" dirty="0">
                <a:latin typeface="Calibri" pitchFamily="34" charset="0"/>
                <a:ea typeface="Calibri" pitchFamily="34" charset="0"/>
                <a:cs typeface="Calibri" pitchFamily="34" charset="0"/>
              </a:rPr>
              <a:t>Εννοιολογικός Σχεδιασμός Βάσεων Δεδομένων (με χρήση του Μοντέλου Οντοτήτων/Συσχετίσεων)</a:t>
            </a:r>
          </a:p>
          <a:p>
            <a:pPr marL="457200" indent="-457200" algn="just" eaLnBrk="0" hangingPunct="0">
              <a:buFont typeface="Wingdings" pitchFamily="2" charset="2"/>
              <a:buChar char="§"/>
            </a:pPr>
            <a:endParaRPr lang="el-GR" sz="2400" dirty="0">
              <a:latin typeface="Calibri" pitchFamily="34" charset="0"/>
              <a:ea typeface="Calibri" pitchFamily="34" charset="0"/>
              <a:cs typeface="Calibri" pitchFamily="34" charset="0"/>
            </a:endParaRPr>
          </a:p>
          <a:p>
            <a:pPr marL="914400" lvl="1" indent="-457200" algn="just" eaLnBrk="0" hangingPunct="0">
              <a:buFont typeface="Wingdings" pitchFamily="2" charset="2"/>
              <a:buChar char="§"/>
            </a:pPr>
            <a:r>
              <a:rPr lang="el-GR" sz="2400" dirty="0">
                <a:latin typeface="Calibri" pitchFamily="34" charset="0"/>
                <a:ea typeface="Calibri" pitchFamily="34" charset="0"/>
                <a:cs typeface="Calibri" pitchFamily="34" charset="0"/>
              </a:rPr>
              <a:t>Λογικός Σχεδιασμός Βάσεων Δεδομένων (με χρήση του Σχεσιακού Μοντέλου)</a:t>
            </a:r>
          </a:p>
          <a:p>
            <a:pPr marL="457200" indent="-457200" algn="just" eaLnBrk="0" hangingPunct="0">
              <a:buFont typeface="Wingdings" pitchFamily="2" charset="2"/>
              <a:buChar char="§"/>
            </a:pPr>
            <a:endParaRPr lang="el-GR" sz="2400" dirty="0">
              <a:latin typeface="Calibri" pitchFamily="34" charset="0"/>
              <a:ea typeface="Calibri" pitchFamily="34" charset="0"/>
              <a:cs typeface="Calibri" pitchFamily="34" charset="0"/>
            </a:endParaRPr>
          </a:p>
          <a:p>
            <a:pPr marL="914400" lvl="1" indent="-457200" algn="just" eaLnBrk="0" hangingPunct="0">
              <a:buFont typeface="Wingdings" pitchFamily="2" charset="2"/>
              <a:buChar char="§"/>
            </a:pPr>
            <a:r>
              <a:rPr lang="el-GR" sz="2400" dirty="0">
                <a:latin typeface="Calibri" pitchFamily="34" charset="0"/>
                <a:ea typeface="Calibri" pitchFamily="34" charset="0"/>
                <a:cs typeface="Calibri" pitchFamily="34" charset="0"/>
              </a:rPr>
              <a:t>Μετατροπή/αντιστοίχηση ανάμεσα στα μοντέλα</a:t>
            </a:r>
          </a:p>
          <a:p>
            <a:pPr marL="457200" indent="-457200" algn="just" eaLnBrk="0" hangingPunct="0">
              <a:buFont typeface="Wingdings" pitchFamily="2" charset="2"/>
              <a:buNone/>
            </a:pPr>
            <a:endParaRPr lang="en-US" sz="2400" dirty="0">
              <a:solidFill>
                <a:schemeClr val="tx2">
                  <a:lumMod val="50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p:txBody>
          <a:bodyPr/>
          <a:lstStyle/>
          <a:p>
            <a:r>
              <a:rPr lang="el-GR" dirty="0">
                <a:solidFill>
                  <a:schemeClr val="accent6">
                    <a:lumMod val="75000"/>
                  </a:schemeClr>
                </a:solidFill>
              </a:rPr>
              <a:t>Τι έχουμε δει</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1508" name="Slide Number Placeholder 4"/>
          <p:cNvSpPr>
            <a:spLocks noGrp="1"/>
          </p:cNvSpPr>
          <p:nvPr>
            <p:ph type="sldNum" sz="quarter" idx="12"/>
          </p:nvPr>
        </p:nvSpPr>
        <p:spPr>
          <a:noFill/>
        </p:spPr>
        <p:txBody>
          <a:bodyPr/>
          <a:lstStyle/>
          <a:p>
            <a:fld id="{2AE2BF6D-A0AD-4510-B15F-B2B3327B738C}" type="slidenum">
              <a:rPr lang="el-GR" altLang="en-US" smtClean="0"/>
              <a:pPr/>
              <a:t>20</a:t>
            </a:fld>
            <a:endParaRPr lang="el-GR" altLang="en-US"/>
          </a:p>
        </p:txBody>
      </p:sp>
      <p:sp>
        <p:nvSpPr>
          <p:cNvPr id="21510" name="Text Box 3"/>
          <p:cNvSpPr txBox="1">
            <a:spLocks noChangeArrowheads="1"/>
          </p:cNvSpPr>
          <p:nvPr/>
        </p:nvSpPr>
        <p:spPr bwMode="auto">
          <a:xfrm>
            <a:off x="381000" y="1651000"/>
            <a:ext cx="8305800" cy="4524315"/>
          </a:xfrm>
          <a:prstGeom prst="rect">
            <a:avLst/>
          </a:prstGeom>
          <a:noFill/>
          <a:ln w="9525">
            <a:noFill/>
            <a:miter lim="800000"/>
            <a:headEnd/>
            <a:tailEnd/>
          </a:ln>
        </p:spPr>
        <p:txBody>
          <a:bodyPr>
            <a:spAutoFit/>
          </a:bodyPr>
          <a:lstStyle/>
          <a:p>
            <a:pPr eaLnBrk="0" hangingPunct="0"/>
            <a:r>
              <a:rPr lang="el-GR" sz="2400" dirty="0">
                <a:solidFill>
                  <a:schemeClr val="tx2">
                    <a:lumMod val="50000"/>
                  </a:schemeClr>
                </a:solidFill>
                <a:latin typeface="Calibri" pitchFamily="34" charset="0"/>
                <a:ea typeface="Calibri" pitchFamily="34" charset="0"/>
                <a:cs typeface="Calibri" pitchFamily="34" charset="0"/>
              </a:rPr>
              <a:t>Προσθήκη νέου γνωρίσματος:</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r>
              <a:rPr lang="en-US" sz="2400" b="1" dirty="0">
                <a:solidFill>
                  <a:schemeClr val="tx2">
                    <a:lumMod val="50000"/>
                  </a:schemeClr>
                </a:solidFill>
                <a:latin typeface="Calibri" pitchFamily="34" charset="0"/>
                <a:ea typeface="Calibri" pitchFamily="34" charset="0"/>
                <a:cs typeface="Calibri" pitchFamily="34" charset="0"/>
              </a:rPr>
              <a:t>ALTER TABLE </a:t>
            </a:r>
            <a:r>
              <a:rPr lang="el-GR" sz="2400" dirty="0">
                <a:solidFill>
                  <a:schemeClr val="tx2">
                    <a:lumMod val="50000"/>
                  </a:schemeClr>
                </a:solidFill>
                <a:latin typeface="Calibri" pitchFamily="34" charset="0"/>
                <a:ea typeface="Calibri" pitchFamily="34" charset="0"/>
                <a:cs typeface="Calibri" pitchFamily="34" charset="0"/>
              </a:rPr>
              <a:t>R </a:t>
            </a:r>
            <a:r>
              <a:rPr lang="en-US" sz="2400" b="1" dirty="0">
                <a:solidFill>
                  <a:schemeClr val="tx2">
                    <a:lumMod val="50000"/>
                  </a:schemeClr>
                </a:solidFill>
                <a:latin typeface="Calibri" pitchFamily="34" charset="0"/>
                <a:ea typeface="Calibri" pitchFamily="34" charset="0"/>
                <a:cs typeface="Calibri" pitchFamily="34" charset="0"/>
              </a:rPr>
              <a:t>ADD</a:t>
            </a:r>
            <a:r>
              <a:rPr lang="el-GR" sz="2400" dirty="0">
                <a:solidFill>
                  <a:schemeClr val="tx2">
                    <a:lumMod val="50000"/>
                  </a:schemeClr>
                </a:solidFill>
                <a:latin typeface="Calibri" pitchFamily="34" charset="0"/>
                <a:ea typeface="Calibri" pitchFamily="34" charset="0"/>
                <a:cs typeface="Calibri" pitchFamily="34" charset="0"/>
              </a:rPr>
              <a:t> A D</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r>
              <a:rPr lang="el-GR" sz="2400" dirty="0">
                <a:solidFill>
                  <a:schemeClr val="tx2">
                    <a:lumMod val="50000"/>
                  </a:schemeClr>
                </a:solidFill>
                <a:latin typeface="Calibri" pitchFamily="34" charset="0"/>
                <a:ea typeface="Calibri" pitchFamily="34" charset="0"/>
                <a:cs typeface="Calibri" pitchFamily="34" charset="0"/>
              </a:rPr>
              <a:t>προσθήκη σε μια σχέση R που ήδη υπάρχει του γνωρίσματος A με πεδίο τιμών </a:t>
            </a:r>
            <a:r>
              <a:rPr lang="en-US" sz="2400" dirty="0">
                <a:solidFill>
                  <a:schemeClr val="tx2">
                    <a:lumMod val="50000"/>
                  </a:schemeClr>
                </a:solidFill>
                <a:latin typeface="Calibri" pitchFamily="34" charset="0"/>
                <a:ea typeface="Calibri" pitchFamily="34" charset="0"/>
                <a:cs typeface="Calibri" pitchFamily="34" charset="0"/>
              </a:rPr>
              <a:t>D, </a:t>
            </a:r>
            <a:r>
              <a:rPr lang="el-GR" sz="2400" dirty="0">
                <a:solidFill>
                  <a:schemeClr val="tx2">
                    <a:lumMod val="50000"/>
                  </a:schemeClr>
                </a:solidFill>
                <a:latin typeface="Calibri" pitchFamily="34" charset="0"/>
                <a:ea typeface="Calibri" pitchFamily="34" charset="0"/>
                <a:cs typeface="Calibri" pitchFamily="34" charset="0"/>
              </a:rPr>
              <a:t>η τιμή των πλειάδων της </a:t>
            </a:r>
            <a:r>
              <a:rPr lang="en-US" sz="2400" dirty="0">
                <a:solidFill>
                  <a:schemeClr val="tx2">
                    <a:lumMod val="50000"/>
                  </a:schemeClr>
                </a:solidFill>
                <a:latin typeface="Calibri" pitchFamily="34" charset="0"/>
                <a:ea typeface="Calibri" pitchFamily="34" charset="0"/>
                <a:cs typeface="Calibri" pitchFamily="34" charset="0"/>
              </a:rPr>
              <a:t>R </a:t>
            </a:r>
            <a:r>
              <a:rPr lang="el-GR" sz="2400" dirty="0">
                <a:solidFill>
                  <a:schemeClr val="tx2">
                    <a:lumMod val="50000"/>
                  </a:schemeClr>
                </a:solidFill>
                <a:latin typeface="Calibri" pitchFamily="34" charset="0"/>
                <a:ea typeface="Calibri" pitchFamily="34" charset="0"/>
                <a:cs typeface="Calibri" pitchFamily="34" charset="0"/>
              </a:rPr>
              <a:t>στο καινούργιο γνώρισμα είναι </a:t>
            </a:r>
            <a:r>
              <a:rPr lang="el-GR" sz="2400" dirty="0" err="1">
                <a:solidFill>
                  <a:schemeClr val="tx2">
                    <a:lumMod val="50000"/>
                  </a:schemeClr>
                </a:solidFill>
                <a:latin typeface="Calibri" pitchFamily="34" charset="0"/>
                <a:ea typeface="Calibri" pitchFamily="34" charset="0"/>
                <a:cs typeface="Calibri" pitchFamily="34" charset="0"/>
              </a:rPr>
              <a:t>null</a:t>
            </a:r>
            <a:r>
              <a:rPr lang="el-GR" sz="2400" dirty="0">
                <a:solidFill>
                  <a:schemeClr val="tx2">
                    <a:lumMod val="50000"/>
                  </a:schemeClr>
                </a:solidFill>
                <a:latin typeface="Calibri" pitchFamily="34" charset="0"/>
                <a:ea typeface="Calibri" pitchFamily="34" charset="0"/>
                <a:cs typeface="Calibri" pitchFamily="34" charset="0"/>
              </a:rPr>
              <a:t>.</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r>
              <a:rPr lang="el-GR" sz="2400" dirty="0">
                <a:solidFill>
                  <a:schemeClr val="tx2">
                    <a:lumMod val="50000"/>
                  </a:schemeClr>
                </a:solidFill>
                <a:latin typeface="Calibri" pitchFamily="34" charset="0"/>
                <a:ea typeface="Calibri" pitchFamily="34" charset="0"/>
                <a:cs typeface="Calibri" pitchFamily="34" charset="0"/>
              </a:rPr>
              <a:t>Διαγραφή γνωρίσματος:</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r>
              <a:rPr lang="en-US" sz="2400" b="1" dirty="0">
                <a:solidFill>
                  <a:schemeClr val="tx2">
                    <a:lumMod val="50000"/>
                  </a:schemeClr>
                </a:solidFill>
                <a:latin typeface="Calibri" pitchFamily="34" charset="0"/>
                <a:ea typeface="Calibri" pitchFamily="34" charset="0"/>
                <a:cs typeface="Calibri" pitchFamily="34" charset="0"/>
              </a:rPr>
              <a:t>ALTER TABLE </a:t>
            </a:r>
            <a:r>
              <a:rPr lang="el-GR" sz="2400" dirty="0">
                <a:solidFill>
                  <a:schemeClr val="tx2">
                    <a:lumMod val="50000"/>
                  </a:schemeClr>
                </a:solidFill>
                <a:latin typeface="Calibri" pitchFamily="34" charset="0"/>
                <a:ea typeface="Calibri" pitchFamily="34" charset="0"/>
                <a:cs typeface="Calibri" pitchFamily="34" charset="0"/>
              </a:rPr>
              <a:t>R </a:t>
            </a:r>
            <a:r>
              <a:rPr lang="en-US" sz="2400" b="1" dirty="0">
                <a:solidFill>
                  <a:schemeClr val="tx2">
                    <a:lumMod val="50000"/>
                  </a:schemeClr>
                </a:solidFill>
                <a:latin typeface="Calibri" pitchFamily="34" charset="0"/>
                <a:ea typeface="Calibri" pitchFamily="34" charset="0"/>
                <a:cs typeface="Calibri" pitchFamily="34" charset="0"/>
              </a:rPr>
              <a:t>DROP</a:t>
            </a:r>
            <a:r>
              <a:rPr lang="el-GR" sz="2400" dirty="0">
                <a:solidFill>
                  <a:schemeClr val="tx2">
                    <a:lumMod val="50000"/>
                  </a:schemeClr>
                </a:solidFill>
                <a:latin typeface="Calibri" pitchFamily="34" charset="0"/>
                <a:ea typeface="Calibri" pitchFamily="34" charset="0"/>
                <a:cs typeface="Calibri" pitchFamily="34" charset="0"/>
              </a:rPr>
              <a:t> A</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Τροποποίηση Σχήματος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2532" name="Slide Number Placeholder 4"/>
          <p:cNvSpPr>
            <a:spLocks noGrp="1"/>
          </p:cNvSpPr>
          <p:nvPr>
            <p:ph type="sldNum" sz="quarter" idx="12"/>
          </p:nvPr>
        </p:nvSpPr>
        <p:spPr>
          <a:noFill/>
        </p:spPr>
        <p:txBody>
          <a:bodyPr/>
          <a:lstStyle/>
          <a:p>
            <a:fld id="{87642BEE-F9EF-4B81-99C7-AEE4D0A784D5}" type="slidenum">
              <a:rPr lang="el-GR" altLang="en-US" smtClean="0"/>
              <a:pPr/>
              <a:t>21</a:t>
            </a:fld>
            <a:endParaRPr lang="el-GR" altLang="en-US"/>
          </a:p>
        </p:txBody>
      </p:sp>
      <p:sp>
        <p:nvSpPr>
          <p:cNvPr id="22534" name="Text Box 3"/>
          <p:cNvSpPr txBox="1">
            <a:spLocks noChangeArrowheads="1"/>
          </p:cNvSpPr>
          <p:nvPr/>
        </p:nvSpPr>
        <p:spPr bwMode="auto">
          <a:xfrm>
            <a:off x="381000" y="2514600"/>
            <a:ext cx="8305800" cy="2441575"/>
          </a:xfrm>
          <a:prstGeom prst="rect">
            <a:avLst/>
          </a:prstGeom>
          <a:noFill/>
          <a:ln w="9525">
            <a:noFill/>
            <a:miter lim="800000"/>
            <a:headEnd/>
            <a:tailEnd/>
          </a:ln>
        </p:spPr>
        <p:txBody>
          <a:bodyPr>
            <a:spAutoFit/>
          </a:bodyPr>
          <a:lstStyle/>
          <a:p>
            <a:pPr algn="just" eaLnBrk="0" hangingPunct="0"/>
            <a:r>
              <a:rPr lang="en-US" sz="2000" b="1" dirty="0">
                <a:solidFill>
                  <a:schemeClr val="tx2">
                    <a:lumMod val="50000"/>
                  </a:schemeClr>
                </a:solidFill>
                <a:latin typeface="Calibri" pitchFamily="34" charset="0"/>
                <a:ea typeface="Calibri" pitchFamily="34" charset="0"/>
                <a:cs typeface="Calibri" pitchFamily="34" charset="0"/>
              </a:rPr>
              <a:t>ALTER TABLE </a:t>
            </a:r>
            <a:r>
              <a:rPr lang="el-GR" sz="2000" dirty="0">
                <a:solidFill>
                  <a:schemeClr val="tx2">
                    <a:lumMod val="50000"/>
                  </a:schemeClr>
                </a:solidFill>
                <a:latin typeface="Calibri" pitchFamily="34" charset="0"/>
                <a:ea typeface="Calibri" pitchFamily="34" charset="0"/>
                <a:cs typeface="Calibri" pitchFamily="34" charset="0"/>
              </a:rPr>
              <a:t>R </a:t>
            </a:r>
            <a:r>
              <a:rPr lang="en-US" sz="2000" b="1" dirty="0">
                <a:solidFill>
                  <a:schemeClr val="tx2">
                    <a:lumMod val="50000"/>
                  </a:schemeClr>
                </a:solidFill>
                <a:latin typeface="Calibri" pitchFamily="34" charset="0"/>
                <a:ea typeface="Calibri" pitchFamily="34" charset="0"/>
                <a:cs typeface="Calibri" pitchFamily="34" charset="0"/>
              </a:rPr>
              <a:t>MODIFY</a:t>
            </a:r>
            <a:r>
              <a:rPr lang="el-GR" sz="24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a:t>
            </a:r>
            <a:r>
              <a:rPr lang="el-GR" sz="2000" dirty="0" err="1">
                <a:solidFill>
                  <a:schemeClr val="tx2">
                    <a:lumMod val="50000"/>
                  </a:schemeClr>
                </a:solidFill>
                <a:latin typeface="Calibri" pitchFamily="34" charset="0"/>
                <a:ea typeface="Calibri" pitchFamily="34" charset="0"/>
                <a:cs typeface="Calibri" pitchFamily="34" charset="0"/>
              </a:rPr>
              <a:t>όνομα_στήλης</a:t>
            </a:r>
            <a:r>
              <a:rPr lang="el-GR" sz="2000" dirty="0">
                <a:solidFill>
                  <a:schemeClr val="tx2">
                    <a:lumMod val="50000"/>
                  </a:schemeClr>
                </a:solidFill>
                <a:latin typeface="Calibri" pitchFamily="34" charset="0"/>
                <a:ea typeface="Calibri" pitchFamily="34" charset="0"/>
                <a:cs typeface="Calibri" pitchFamily="34" charset="0"/>
              </a:rPr>
              <a:t> </a:t>
            </a:r>
            <a:r>
              <a:rPr lang="el-GR" sz="2000" dirty="0" err="1">
                <a:solidFill>
                  <a:schemeClr val="tx2">
                    <a:lumMod val="50000"/>
                  </a:schemeClr>
                </a:solidFill>
                <a:latin typeface="Calibri" pitchFamily="34" charset="0"/>
                <a:ea typeface="Calibri" pitchFamily="34" charset="0"/>
                <a:cs typeface="Calibri" pitchFamily="34" charset="0"/>
              </a:rPr>
              <a:t>new_datatype</a:t>
            </a:r>
            <a:r>
              <a:rPr lang="el-GR" sz="2000" dirty="0">
                <a:solidFill>
                  <a:schemeClr val="tx2">
                    <a:lumMod val="50000"/>
                  </a:schemeClr>
                </a:solidFill>
                <a:latin typeface="Calibri" pitchFamily="34" charset="0"/>
                <a:ea typeface="Calibri" pitchFamily="34" charset="0"/>
                <a:cs typeface="Calibri" pitchFamily="34" charset="0"/>
              </a:rPr>
              <a:t>)</a:t>
            </a:r>
          </a:p>
          <a:p>
            <a:pPr algn="just" eaLnBrk="0" hangingPunct="0">
              <a:spcBef>
                <a:spcPts val="500"/>
              </a:spcBef>
              <a:spcAft>
                <a:spcPts val="500"/>
              </a:spcAft>
            </a:pPr>
            <a:endParaRPr lang="el-GR" sz="2000" dirty="0">
              <a:solidFill>
                <a:schemeClr val="tx2">
                  <a:lumMod val="50000"/>
                </a:schemeClr>
              </a:solidFill>
              <a:latin typeface="Calibri" pitchFamily="34" charset="0"/>
              <a:ea typeface="Calibri" pitchFamily="34" charset="0"/>
              <a:cs typeface="Calibri" pitchFamily="34" charset="0"/>
            </a:endParaRPr>
          </a:p>
          <a:p>
            <a:pPr algn="just" eaLnBrk="0" hangingPunct="0">
              <a:spcBef>
                <a:spcPts val="500"/>
              </a:spcBef>
              <a:spcAft>
                <a:spcPts val="500"/>
              </a:spcAft>
            </a:pPr>
            <a:r>
              <a:rPr lang="en-US" sz="2800" b="1" dirty="0">
                <a:solidFill>
                  <a:schemeClr val="tx2">
                    <a:lumMod val="50000"/>
                  </a:schemeClr>
                </a:solidFill>
                <a:latin typeface="Calibri" pitchFamily="34" charset="0"/>
                <a:ea typeface="Calibri" pitchFamily="34" charset="0"/>
                <a:cs typeface="Calibri" pitchFamily="34" charset="0"/>
              </a:rPr>
              <a:t>modify</a:t>
            </a:r>
            <a:r>
              <a:rPr lang="el-GR" sz="2800" b="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μπορεί να τροποποιήσει μόνο τον τύπο δεδομένων, όχι το όνομα της στήλης</a:t>
            </a:r>
          </a:p>
          <a:p>
            <a:pPr algn="just" eaLnBrk="0" hangingPunct="0"/>
            <a:endParaRPr lang="el-GR" sz="2000" dirty="0">
              <a:solidFill>
                <a:schemeClr val="tx2">
                  <a:lumMod val="50000"/>
                </a:schemeClr>
              </a:solidFill>
              <a:latin typeface="Calibri" pitchFamily="34" charset="0"/>
              <a:ea typeface="Calibri" pitchFamily="34" charset="0"/>
              <a:cs typeface="Calibri" pitchFamily="34" charset="0"/>
            </a:endParaRPr>
          </a:p>
          <a:p>
            <a:pPr algn="just" eaLnBrk="0" hangingPunct="0"/>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8"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Τροποποίηση Σχήματος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3556" name="Slide Number Placeholder 4"/>
          <p:cNvSpPr>
            <a:spLocks noGrp="1"/>
          </p:cNvSpPr>
          <p:nvPr>
            <p:ph type="sldNum" sz="quarter" idx="12"/>
          </p:nvPr>
        </p:nvSpPr>
        <p:spPr>
          <a:noFill/>
        </p:spPr>
        <p:txBody>
          <a:bodyPr/>
          <a:lstStyle/>
          <a:p>
            <a:fld id="{69804015-5191-45D7-8671-9BA7DBE4D113}" type="slidenum">
              <a:rPr lang="el-GR" altLang="en-US" smtClean="0"/>
              <a:pPr/>
              <a:t>22</a:t>
            </a:fld>
            <a:endParaRPr lang="el-GR" altLang="en-US"/>
          </a:p>
        </p:txBody>
      </p:sp>
      <p:sp>
        <p:nvSpPr>
          <p:cNvPr id="23559" name="Text Box 4"/>
          <p:cNvSpPr txBox="1">
            <a:spLocks noChangeArrowheads="1"/>
          </p:cNvSpPr>
          <p:nvPr/>
        </p:nvSpPr>
        <p:spPr bwMode="auto">
          <a:xfrm>
            <a:off x="381000" y="2209800"/>
            <a:ext cx="8305800" cy="3539430"/>
          </a:xfrm>
          <a:prstGeom prst="rect">
            <a:avLst/>
          </a:prstGeom>
          <a:noFill/>
          <a:ln w="9525">
            <a:noFill/>
            <a:miter lim="800000"/>
            <a:headEnd/>
            <a:tailEnd/>
          </a:ln>
        </p:spPr>
        <p:txBody>
          <a:bodyPr>
            <a:spAutoFit/>
          </a:bodyPr>
          <a:lstStyle/>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r>
              <a:rPr lang="el-GR" sz="2800" dirty="0">
                <a:solidFill>
                  <a:schemeClr val="tx2">
                    <a:lumMod val="50000"/>
                  </a:schemeClr>
                </a:solidFill>
                <a:latin typeface="Calibri" pitchFamily="34" charset="0"/>
                <a:ea typeface="Calibri" pitchFamily="34" charset="0"/>
                <a:cs typeface="Calibri" pitchFamily="34" charset="0"/>
              </a:rPr>
              <a:t>Μια καινούργια σχέση είναι αρχικά άδεια.</a:t>
            </a:r>
          </a:p>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r>
              <a:rPr lang="el-GR" sz="2800" dirty="0">
                <a:solidFill>
                  <a:schemeClr val="tx2">
                    <a:lumMod val="50000"/>
                  </a:schemeClr>
                </a:solidFill>
                <a:latin typeface="Calibri" pitchFamily="34" charset="0"/>
                <a:ea typeface="Calibri" pitchFamily="34" charset="0"/>
                <a:cs typeface="Calibri" pitchFamily="34" charset="0"/>
              </a:rPr>
              <a:t>Για να σβηστεί ένα σχήμα:</a:t>
            </a:r>
          </a:p>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r>
              <a:rPr lang="en-US" sz="2800" b="1" dirty="0">
                <a:solidFill>
                  <a:schemeClr val="tx2">
                    <a:lumMod val="50000"/>
                  </a:schemeClr>
                </a:solidFill>
                <a:latin typeface="Calibri" pitchFamily="34" charset="0"/>
                <a:ea typeface="Calibri" pitchFamily="34" charset="0"/>
                <a:cs typeface="Calibri" pitchFamily="34" charset="0"/>
              </a:rPr>
              <a:t>DROP TABLE </a:t>
            </a:r>
            <a:r>
              <a:rPr lang="en-US" sz="2800" dirty="0">
                <a:solidFill>
                  <a:schemeClr val="tx2">
                    <a:lumMod val="50000"/>
                  </a:schemeClr>
                </a:solidFill>
                <a:latin typeface="Calibri" pitchFamily="34" charset="0"/>
                <a:ea typeface="Calibri" pitchFamily="34" charset="0"/>
                <a:cs typeface="Calibri" pitchFamily="34" charset="0"/>
              </a:rPr>
              <a:t>R</a:t>
            </a:r>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r>
              <a:rPr lang="el-GR" sz="2800" dirty="0">
                <a:solidFill>
                  <a:schemeClr val="tx2">
                    <a:lumMod val="50000"/>
                  </a:schemeClr>
                </a:solidFill>
                <a:latin typeface="Calibri" pitchFamily="34" charset="0"/>
                <a:ea typeface="Calibri" pitchFamily="34" charset="0"/>
                <a:cs typeface="Calibri" pitchFamily="34" charset="0"/>
              </a:rPr>
              <a:t>	</a:t>
            </a:r>
          </a:p>
        </p:txBody>
      </p:sp>
      <p:sp>
        <p:nvSpPr>
          <p:cNvPr id="2" name="Title 1"/>
          <p:cNvSpPr>
            <a:spLocks noGrp="1"/>
          </p:cNvSpPr>
          <p:nvPr>
            <p:ph type="title"/>
          </p:nvPr>
        </p:nvSpPr>
        <p:spPr/>
        <p:txBody>
          <a:bodyPr/>
          <a:lstStyle/>
          <a:p>
            <a:r>
              <a:rPr lang="el-GR" dirty="0">
                <a:solidFill>
                  <a:schemeClr val="accent6">
                    <a:lumMod val="75000"/>
                  </a:schemeClr>
                </a:solidFill>
              </a:rPr>
              <a:t>Διαγραφή Σχήματος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3556" name="Slide Number Placeholder 4"/>
          <p:cNvSpPr>
            <a:spLocks noGrp="1"/>
          </p:cNvSpPr>
          <p:nvPr>
            <p:ph type="sldNum" sz="quarter" idx="12"/>
          </p:nvPr>
        </p:nvSpPr>
        <p:spPr>
          <a:noFill/>
        </p:spPr>
        <p:txBody>
          <a:bodyPr/>
          <a:lstStyle/>
          <a:p>
            <a:fld id="{69804015-5191-45D7-8671-9BA7DBE4D113}" type="slidenum">
              <a:rPr lang="el-GR" altLang="en-US" smtClean="0"/>
              <a:pPr/>
              <a:t>23</a:t>
            </a:fld>
            <a:endParaRPr lang="el-GR" altLang="en-US"/>
          </a:p>
        </p:txBody>
      </p:sp>
      <p:sp>
        <p:nvSpPr>
          <p:cNvPr id="23559" name="Text Box 4"/>
          <p:cNvSpPr txBox="1">
            <a:spLocks noChangeArrowheads="1"/>
          </p:cNvSpPr>
          <p:nvPr/>
        </p:nvSpPr>
        <p:spPr bwMode="auto">
          <a:xfrm>
            <a:off x="521677" y="1858108"/>
            <a:ext cx="8305800" cy="2246769"/>
          </a:xfrm>
          <a:prstGeom prst="rect">
            <a:avLst/>
          </a:prstGeom>
          <a:noFill/>
          <a:ln w="9525">
            <a:noFill/>
            <a:miter lim="800000"/>
            <a:headEnd/>
            <a:tailEnd/>
          </a:ln>
        </p:spPr>
        <p:txBody>
          <a:bodyPr>
            <a:spAutoFit/>
          </a:bodyPr>
          <a:lstStyle/>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r>
              <a:rPr lang="en-US" sz="2800" b="1" dirty="0">
                <a:solidFill>
                  <a:schemeClr val="tx2">
                    <a:lumMod val="50000"/>
                  </a:schemeClr>
                </a:solidFill>
                <a:latin typeface="Calibri" pitchFamily="34" charset="0"/>
                <a:ea typeface="Calibri" pitchFamily="34" charset="0"/>
                <a:cs typeface="Calibri" pitchFamily="34" charset="0"/>
              </a:rPr>
              <a:t>SHOW DATABASES </a:t>
            </a:r>
            <a:r>
              <a:rPr lang="en-US" sz="2800" dirty="0">
                <a:solidFill>
                  <a:schemeClr val="tx2">
                    <a:lumMod val="50000"/>
                  </a:schemeClr>
                </a:solidFill>
                <a:latin typeface="Calibri" pitchFamily="34" charset="0"/>
                <a:ea typeface="Calibri" pitchFamily="34" charset="0"/>
                <a:cs typeface="Calibri" pitchFamily="34" charset="0"/>
              </a:rPr>
              <a:t>| </a:t>
            </a:r>
            <a:r>
              <a:rPr lang="en-US" sz="2800" b="1" dirty="0">
                <a:solidFill>
                  <a:schemeClr val="tx2">
                    <a:lumMod val="50000"/>
                  </a:schemeClr>
                </a:solidFill>
                <a:latin typeface="Calibri" pitchFamily="34" charset="0"/>
                <a:ea typeface="Calibri" pitchFamily="34" charset="0"/>
                <a:cs typeface="Calibri" pitchFamily="34" charset="0"/>
              </a:rPr>
              <a:t>SHEMAS</a:t>
            </a:r>
          </a:p>
          <a:p>
            <a:pPr eaLnBrk="0" hangingPunct="0"/>
            <a:endParaRPr lang="en-US" sz="2800" dirty="0">
              <a:solidFill>
                <a:schemeClr val="tx2">
                  <a:lumMod val="50000"/>
                </a:schemeClr>
              </a:solidFill>
              <a:latin typeface="Calibri" pitchFamily="34" charset="0"/>
              <a:ea typeface="Calibri" pitchFamily="34" charset="0"/>
              <a:cs typeface="Calibri" pitchFamily="34" charset="0"/>
            </a:endParaRPr>
          </a:p>
          <a:p>
            <a:pPr eaLnBrk="0" hangingPunct="0"/>
            <a:r>
              <a:rPr lang="en-US" sz="2800" b="1" dirty="0">
                <a:solidFill>
                  <a:schemeClr val="tx2">
                    <a:lumMod val="50000"/>
                  </a:schemeClr>
                </a:solidFill>
                <a:latin typeface="Calibri" pitchFamily="34" charset="0"/>
                <a:ea typeface="Calibri" pitchFamily="34" charset="0"/>
                <a:cs typeface="Calibri" pitchFamily="34" charset="0"/>
              </a:rPr>
              <a:t>SHOW TABLES</a:t>
            </a:r>
            <a:endParaRPr lang="el-GR" sz="2800" b="1" dirty="0">
              <a:solidFill>
                <a:schemeClr val="tx2">
                  <a:lumMod val="50000"/>
                </a:schemeClr>
              </a:solidFill>
              <a:latin typeface="Calibri" pitchFamily="34" charset="0"/>
              <a:ea typeface="Calibri" pitchFamily="34" charset="0"/>
              <a:cs typeface="Calibri" pitchFamily="34" charset="0"/>
            </a:endParaRPr>
          </a:p>
          <a:p>
            <a:pPr eaLnBrk="0" hangingPunct="0"/>
            <a:r>
              <a:rPr lang="el-GR" sz="2800" dirty="0">
                <a:solidFill>
                  <a:schemeClr val="tx2">
                    <a:lumMod val="50000"/>
                  </a:schemeClr>
                </a:solidFill>
                <a:latin typeface="Calibri" pitchFamily="34" charset="0"/>
                <a:ea typeface="Calibri" pitchFamily="34" charset="0"/>
                <a:cs typeface="Calibri" pitchFamily="34" charset="0"/>
              </a:rPr>
              <a:t>	</a:t>
            </a:r>
          </a:p>
        </p:txBody>
      </p:sp>
      <p:sp>
        <p:nvSpPr>
          <p:cNvPr id="2" name="Title 1"/>
          <p:cNvSpPr>
            <a:spLocks noGrp="1"/>
          </p:cNvSpPr>
          <p:nvPr>
            <p:ph type="title"/>
          </p:nvPr>
        </p:nvSpPr>
        <p:spPr/>
        <p:txBody>
          <a:bodyPr/>
          <a:lstStyle/>
          <a:p>
            <a:r>
              <a:rPr lang="el-GR" dirty="0">
                <a:solidFill>
                  <a:schemeClr val="accent6">
                    <a:lumMod val="75000"/>
                  </a:schemeClr>
                </a:solidFill>
              </a:rPr>
              <a:t>Σχήμα</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43211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24</a:t>
            </a:fld>
            <a:endParaRPr lang="en-US" dirty="0"/>
          </a:p>
        </p:txBody>
      </p:sp>
      <p:sp>
        <p:nvSpPr>
          <p:cNvPr id="4" name="Rectangle 3"/>
          <p:cNvSpPr/>
          <p:nvPr/>
        </p:nvSpPr>
        <p:spPr>
          <a:xfrm>
            <a:off x="351692" y="1279718"/>
            <a:ext cx="8335108" cy="4401205"/>
          </a:xfrm>
          <a:prstGeom prst="rect">
            <a:avLst/>
          </a:prstGeom>
        </p:spPr>
        <p:txBody>
          <a:bodyPr wrap="square">
            <a:spAutoFit/>
          </a:bodyPr>
          <a:lstStyle/>
          <a:p>
            <a:r>
              <a:rPr lang="el-GR" sz="2000" dirty="0">
                <a:ea typeface="Times New Roman" panose="02020603050405020304" pitchFamily="18" charset="0"/>
                <a:cs typeface="Times New Roman" panose="02020603050405020304" pitchFamily="18" charset="0"/>
              </a:rPr>
              <a:t>Θέλουμε να κατασκευάσουμε μια βάση δεδομένων στην οποία θα αποθηκεύουμε </a:t>
            </a:r>
            <a:r>
              <a:rPr lang="el-GR" sz="2000" b="1" i="1" dirty="0">
                <a:ea typeface="Times New Roman" panose="02020603050405020304" pitchFamily="18" charset="0"/>
                <a:cs typeface="Times New Roman" panose="02020603050405020304" pitchFamily="18" charset="0"/>
              </a:rPr>
              <a:t>αποτελέσματα μετρήσεων από αισθητήρες </a:t>
            </a:r>
            <a:r>
              <a:rPr lang="el-GR" sz="2000" dirty="0">
                <a:ea typeface="Times New Roman" panose="02020603050405020304" pitchFamily="18" charset="0"/>
                <a:cs typeface="Times New Roman" panose="02020603050405020304" pitchFamily="18" charset="0"/>
              </a:rPr>
              <a:t>που έχουμε εγκαταστήσει σε δωμάτια ενός κτιρίου.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a:t>
            </a:r>
            <a:r>
              <a:rPr lang="el-GR" sz="2000" dirty="0">
                <a:ea typeface="Times New Roman" panose="02020603050405020304" pitchFamily="18" charset="0"/>
                <a:cs typeface="Times New Roman" panose="02020603050405020304" pitchFamily="18" charset="0"/>
              </a:rPr>
              <a:t> μετρά θερμοκρασία και ποσοστό υγρασίας.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δωμάτιο</a:t>
            </a:r>
            <a:r>
              <a:rPr lang="el-GR" sz="2000" dirty="0">
                <a:ea typeface="Times New Roman" panose="02020603050405020304" pitchFamily="18" charset="0"/>
                <a:cs typeface="Times New Roman" panose="02020603050405020304" pitchFamily="18" charset="0"/>
              </a:rPr>
              <a:t> έχουμε έναν μοναδικό αριθμό, τον όροφο στον οποίο βρίσκεται και τα τετραγωνικά του μέτρα.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 </a:t>
            </a:r>
            <a:r>
              <a:rPr lang="el-GR" sz="2000" dirty="0">
                <a:ea typeface="Times New Roman" panose="02020603050405020304" pitchFamily="18" charset="0"/>
                <a:cs typeface="Times New Roman" panose="02020603050405020304" pitchFamily="18" charset="0"/>
              </a:rPr>
              <a:t>χαρακτηρίζεται από τον αριθμό δωματίου στον οποίο έχει εγκατασταθεί και από έναν αριθμό που είναι μοναδικός ανά δωμάτιο (δηλαδή, δεν υπάρχουν αισθητήρες με τον ίδιο αριθμό στο ίδιο δωμάτιο). Για κάθε αισθητήρα έχουμε ακόμα τον κατασκευαστή του και τη θέση του στο δωμάτιο.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μέτρηση</a:t>
            </a:r>
            <a:r>
              <a:rPr lang="el-GR" sz="2000" dirty="0">
                <a:ea typeface="Times New Roman" panose="02020603050405020304" pitchFamily="18" charset="0"/>
                <a:cs typeface="Times New Roman" panose="02020603050405020304" pitchFamily="18" charset="0"/>
              </a:rPr>
              <a:t>, έχουμε ένα μοναδικό αναγνωριστικό, τη χρονική στιγμή που έγινε, τον αισθητήρα που την κατέγραψε και τις δύο τιμές (θερμοκρασία, υγρασία) της μέτρησης. </a:t>
            </a:r>
            <a:endParaRPr lang="el-GR" sz="2000" dirty="0"/>
          </a:p>
        </p:txBody>
      </p:sp>
      <p:sp>
        <p:nvSpPr>
          <p:cNvPr id="5" name="TextBox 4"/>
          <p:cNvSpPr txBox="1"/>
          <p:nvPr/>
        </p:nvSpPr>
        <p:spPr>
          <a:xfrm>
            <a:off x="1565030" y="360485"/>
            <a:ext cx="5462954" cy="646331"/>
          </a:xfrm>
          <a:prstGeom prst="rect">
            <a:avLst/>
          </a:prstGeom>
          <a:noFill/>
        </p:spPr>
        <p:txBody>
          <a:bodyPr wrap="square" rtlCol="0">
            <a:spAutoFit/>
          </a:bodyPr>
          <a:lstStyle/>
          <a:p>
            <a:pPr algn="ctr"/>
            <a:r>
              <a:rPr lang="el-GR" sz="3600" dirty="0">
                <a:solidFill>
                  <a:srgbClr val="FF0000"/>
                </a:solidFill>
              </a:rPr>
              <a:t>Άσκηση</a:t>
            </a:r>
          </a:p>
        </p:txBody>
      </p:sp>
    </p:spTree>
    <p:extLst>
      <p:ext uri="{BB962C8B-B14F-4D97-AF65-F5344CB8AC3E}">
        <p14:creationId xmlns:p14="http://schemas.microsoft.com/office/powerpoint/2010/main" val="897284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4580" name="Slide Number Placeholder 4"/>
          <p:cNvSpPr>
            <a:spLocks noGrp="1"/>
          </p:cNvSpPr>
          <p:nvPr>
            <p:ph type="sldNum" sz="quarter" idx="12"/>
          </p:nvPr>
        </p:nvSpPr>
        <p:spPr>
          <a:noFill/>
        </p:spPr>
        <p:txBody>
          <a:bodyPr/>
          <a:lstStyle/>
          <a:p>
            <a:fld id="{0D283439-786C-4E10-8A70-033D8C555FBA}" type="slidenum">
              <a:rPr lang="el-GR" altLang="en-US" smtClean="0"/>
              <a:pPr/>
              <a:t>25</a:t>
            </a:fld>
            <a:endParaRPr lang="el-GR" altLang="en-US"/>
          </a:p>
        </p:txBody>
      </p:sp>
      <p:sp>
        <p:nvSpPr>
          <p:cNvPr id="24582" name="Text Box 3"/>
          <p:cNvSpPr txBox="1">
            <a:spLocks noChangeArrowheads="1"/>
          </p:cNvSpPr>
          <p:nvPr/>
        </p:nvSpPr>
        <p:spPr bwMode="auto">
          <a:xfrm>
            <a:off x="900113" y="2408238"/>
            <a:ext cx="7086600" cy="457200"/>
          </a:xfrm>
          <a:prstGeom prst="rect">
            <a:avLst/>
          </a:prstGeom>
          <a:noFill/>
          <a:ln w="9525">
            <a:noFill/>
            <a:miter lim="800000"/>
            <a:headEnd/>
            <a:tailEnd/>
          </a:ln>
        </p:spPr>
        <p:txBody>
          <a:bodyPr>
            <a:spAutoFit/>
          </a:bodyPr>
          <a:lstStyle/>
          <a:p>
            <a:pPr algn="ctr" eaLnBrk="0" hangingPunct="0"/>
            <a:r>
              <a:rPr lang="el-GR" sz="2400" dirty="0">
                <a:solidFill>
                  <a:schemeClr val="accent6">
                    <a:lumMod val="75000"/>
                  </a:schemeClr>
                </a:solidFill>
                <a:latin typeface="Calibri" pitchFamily="34" charset="0"/>
                <a:ea typeface="Calibri" pitchFamily="34" charset="0"/>
                <a:cs typeface="Calibri" pitchFamily="34" charset="0"/>
              </a:rPr>
              <a:t>Τροποποιήσεις</a:t>
            </a:r>
          </a:p>
        </p:txBody>
      </p:sp>
      <p:sp>
        <p:nvSpPr>
          <p:cNvPr id="24583" name="Text Box 4"/>
          <p:cNvSpPr txBox="1">
            <a:spLocks noChangeArrowheads="1"/>
          </p:cNvSpPr>
          <p:nvPr/>
        </p:nvSpPr>
        <p:spPr bwMode="auto">
          <a:xfrm>
            <a:off x="1042988" y="3284538"/>
            <a:ext cx="6629400" cy="1570037"/>
          </a:xfrm>
          <a:prstGeom prst="rect">
            <a:avLst/>
          </a:prstGeom>
          <a:noFill/>
          <a:ln w="9525">
            <a:noFill/>
            <a:miter lim="800000"/>
            <a:headEnd/>
            <a:tailEnd/>
          </a:ln>
        </p:spPr>
        <p:txBody>
          <a:bodyPr>
            <a:spAutoFit/>
          </a:bodyPr>
          <a:lstStyle/>
          <a:p>
            <a:pPr marL="457200" indent="-457200" eaLnBrk="0" hangingPunct="0">
              <a:spcBef>
                <a:spcPct val="50000"/>
              </a:spcBef>
              <a:buFontTx/>
              <a:buAutoNum type="arabicPeriod"/>
            </a:pPr>
            <a:r>
              <a:rPr lang="el-GR" sz="2400" dirty="0">
                <a:latin typeface="Calibri" pitchFamily="34" charset="0"/>
                <a:ea typeface="Calibri" pitchFamily="34" charset="0"/>
                <a:cs typeface="Calibri" pitchFamily="34" charset="0"/>
              </a:rPr>
              <a:t>Εισαγωγή πλειάδας </a:t>
            </a:r>
          </a:p>
          <a:p>
            <a:pPr marL="457200" indent="-457200" eaLnBrk="0" hangingPunct="0">
              <a:spcBef>
                <a:spcPct val="50000"/>
              </a:spcBef>
              <a:buFontTx/>
              <a:buAutoNum type="arabicPeriod"/>
            </a:pPr>
            <a:r>
              <a:rPr lang="el-GR" sz="2400" dirty="0">
                <a:latin typeface="Calibri" pitchFamily="34" charset="0"/>
                <a:ea typeface="Calibri" pitchFamily="34" charset="0"/>
                <a:cs typeface="Calibri" pitchFamily="34" charset="0"/>
              </a:rPr>
              <a:t>Διαγραφή Πλειάδας</a:t>
            </a:r>
          </a:p>
          <a:p>
            <a:pPr marL="457200" indent="-457200" eaLnBrk="0" hangingPunct="0">
              <a:spcBef>
                <a:spcPct val="50000"/>
              </a:spcBef>
              <a:buFontTx/>
              <a:buAutoNum type="arabicPeriod"/>
            </a:pPr>
            <a:r>
              <a:rPr lang="el-GR" sz="2400" dirty="0">
                <a:latin typeface="Calibri" pitchFamily="34" charset="0"/>
                <a:ea typeface="Calibri" pitchFamily="34" charset="0"/>
                <a:cs typeface="Calibri" pitchFamily="34" charset="0"/>
              </a:rPr>
              <a:t>Τροποποίηση (Ενημέρωση) Πλειάδας</a:t>
            </a:r>
          </a:p>
        </p:txBody>
      </p:sp>
      <p:sp>
        <p:nvSpPr>
          <p:cNvPr id="24585" name="Text Box 6"/>
          <p:cNvSpPr txBox="1">
            <a:spLocks noChangeArrowheads="1"/>
          </p:cNvSpPr>
          <p:nvPr/>
        </p:nvSpPr>
        <p:spPr bwMode="auto">
          <a:xfrm>
            <a:off x="255587" y="5267325"/>
            <a:ext cx="8569325" cy="701675"/>
          </a:xfrm>
          <a:prstGeom prst="rect">
            <a:avLst/>
          </a:prstGeom>
          <a:solidFill>
            <a:schemeClr val="bg2"/>
          </a:solidFill>
          <a:ln w="9525">
            <a:noFill/>
            <a:miter lim="800000"/>
            <a:headEnd/>
            <a:tailEnd/>
          </a:ln>
        </p:spPr>
        <p:txBody>
          <a:bodyPr>
            <a:spAutoFit/>
          </a:bodyPr>
          <a:lstStyle/>
          <a:p>
            <a:pPr algn="just">
              <a:spcBef>
                <a:spcPct val="50000"/>
              </a:spcBef>
            </a:pPr>
            <a:r>
              <a:rPr lang="el-GR" sz="2000" dirty="0">
                <a:solidFill>
                  <a:schemeClr val="tx2">
                    <a:lumMod val="50000"/>
                  </a:schemeClr>
                </a:solidFill>
                <a:latin typeface="Calibri" pitchFamily="34" charset="0"/>
                <a:ea typeface="Calibri" pitchFamily="34" charset="0"/>
                <a:cs typeface="Calibri" pitchFamily="34" charset="0"/>
              </a:rPr>
              <a:t>Οι εντολές αυτές ΤΡΟΠΟΠΟΙΟΥΝ το στιγμιότυπο της βάσης δεδομένων (δηλαδή, το περιεχόμενο των πινάκων)</a:t>
            </a:r>
          </a:p>
        </p:txBody>
      </p:sp>
      <p:sp>
        <p:nvSpPr>
          <p:cNvPr id="2" name="Title 1"/>
          <p:cNvSpPr>
            <a:spLocks noGrp="1"/>
          </p:cNvSpPr>
          <p:nvPr>
            <p:ph type="title"/>
          </p:nvPr>
        </p:nvSpPr>
        <p:spPr>
          <a:xfrm>
            <a:off x="395288" y="904875"/>
            <a:ext cx="8229600" cy="1143000"/>
          </a:xfrm>
        </p:spPr>
        <p:txBody>
          <a:bodyPr>
            <a:normAutofit fontScale="90000"/>
          </a:bodyPr>
          <a:lstStyle/>
          <a:p>
            <a:pPr eaLnBrk="0" hangingPunct="0"/>
            <a:r>
              <a:rPr lang="el-GR" dirty="0">
                <a:solidFill>
                  <a:schemeClr val="accent6">
                    <a:lumMod val="75000"/>
                  </a:schemeClr>
                </a:solidFill>
                <a:latin typeface="Calibri" pitchFamily="34" charset="0"/>
                <a:ea typeface="Calibri" pitchFamily="34" charset="0"/>
                <a:cs typeface="Calibri" pitchFamily="34" charset="0"/>
              </a:rPr>
              <a:t>Τροποποίηση Βάσης Δεδομένων</a:t>
            </a:r>
            <a:r>
              <a:rPr lang="en-US" dirty="0">
                <a:solidFill>
                  <a:schemeClr val="accent6">
                    <a:lumMod val="75000"/>
                  </a:schemeClr>
                </a:solidFill>
                <a:latin typeface="Calibri" pitchFamily="34" charset="0"/>
                <a:ea typeface="Calibri" pitchFamily="34" charset="0"/>
                <a:cs typeface="Calibri" pitchFamily="34" charset="0"/>
              </a:rPr>
              <a:t>: </a:t>
            </a:r>
            <a:r>
              <a:rPr lang="el-GR" dirty="0">
                <a:solidFill>
                  <a:schemeClr val="accent6">
                    <a:lumMod val="75000"/>
                  </a:schemeClr>
                </a:solidFill>
                <a:latin typeface="Calibri" pitchFamily="34" charset="0"/>
                <a:ea typeface="Calibri" pitchFamily="34" charset="0"/>
                <a:cs typeface="Calibri" pitchFamily="34" charset="0"/>
              </a:rPr>
              <a:t>Γλώσσα Χειρισμού Δεδομένων (Γ</a:t>
            </a:r>
            <a:r>
              <a:rPr lang="en-US" dirty="0">
                <a:solidFill>
                  <a:schemeClr val="accent6">
                    <a:lumMod val="75000"/>
                  </a:schemeClr>
                </a:solidFill>
                <a:latin typeface="Calibri" pitchFamily="34" charset="0"/>
                <a:ea typeface="Calibri" pitchFamily="34" charset="0"/>
                <a:cs typeface="Calibri" pitchFamily="34" charset="0"/>
              </a:rPr>
              <a:t>X</a:t>
            </a:r>
            <a:r>
              <a:rPr lang="el-GR" dirty="0">
                <a:solidFill>
                  <a:schemeClr val="accent6">
                    <a:lumMod val="75000"/>
                  </a:schemeClr>
                </a:solidFill>
                <a:latin typeface="Calibri" pitchFamily="34" charset="0"/>
                <a:ea typeface="Calibri" pitchFamily="34" charset="0"/>
                <a:cs typeface="Calibri" pitchFamily="34" charset="0"/>
              </a:rPr>
              <a:t>Δ)</a:t>
            </a:r>
            <a:br>
              <a:rPr lang="el-GR" dirty="0">
                <a:solidFill>
                  <a:schemeClr val="accent6">
                    <a:lumMod val="75000"/>
                  </a:schemeClr>
                </a:solidFill>
                <a:latin typeface="Calibri" pitchFamily="34" charset="0"/>
                <a:ea typeface="Calibri" pitchFamily="34" charset="0"/>
                <a:cs typeface="Calibri" pitchFamily="34" charset="0"/>
              </a:rPr>
            </a:br>
            <a:br>
              <a:rPr lang="el-GR" dirty="0">
                <a:solidFill>
                  <a:schemeClr val="accent6">
                    <a:lumMod val="75000"/>
                  </a:schemeClr>
                </a:solidFill>
                <a:latin typeface="Calibri" pitchFamily="34" charset="0"/>
                <a:ea typeface="Calibri" pitchFamily="34" charset="0"/>
                <a:cs typeface="Calibri" pitchFamily="34" charset="0"/>
              </a:rPr>
            </a:b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5604" name="Slide Number Placeholder 4"/>
          <p:cNvSpPr>
            <a:spLocks noGrp="1"/>
          </p:cNvSpPr>
          <p:nvPr>
            <p:ph type="sldNum" sz="quarter" idx="12"/>
          </p:nvPr>
        </p:nvSpPr>
        <p:spPr>
          <a:noFill/>
        </p:spPr>
        <p:txBody>
          <a:bodyPr/>
          <a:lstStyle/>
          <a:p>
            <a:fld id="{516A314F-A515-45BF-B730-F4B0DDF3106D}" type="slidenum">
              <a:rPr lang="el-GR" altLang="en-US" smtClean="0"/>
              <a:pPr/>
              <a:t>26</a:t>
            </a:fld>
            <a:endParaRPr lang="el-GR" altLang="en-US"/>
          </a:p>
        </p:txBody>
      </p:sp>
      <p:sp>
        <p:nvSpPr>
          <p:cNvPr id="25606" name="Text Box 3"/>
          <p:cNvSpPr txBox="1">
            <a:spLocks noChangeArrowheads="1"/>
          </p:cNvSpPr>
          <p:nvPr/>
        </p:nvSpPr>
        <p:spPr bwMode="auto">
          <a:xfrm>
            <a:off x="900113" y="2517428"/>
            <a:ext cx="7239000" cy="1384995"/>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Εισαγωγή</a:t>
            </a:r>
            <a:r>
              <a:rPr lang="el-GR" sz="2800" dirty="0">
                <a:latin typeface="Calibri" pitchFamily="34" charset="0"/>
                <a:ea typeface="Calibri" pitchFamily="34" charset="0"/>
                <a:cs typeface="Calibri" pitchFamily="34" charset="0"/>
              </a:rPr>
              <a:t>: Παρέχει μια λίστα από τιμές γνωρισμάτων για μια νέα πλειάδα που πρέπει να εισαχθεί στη σχέση</a:t>
            </a:r>
            <a:r>
              <a:rPr lang="el-GR" sz="2800" b="1" dirty="0">
                <a:latin typeface="Calibri" pitchFamily="34" charset="0"/>
                <a:ea typeface="Calibri" pitchFamily="34" charset="0"/>
                <a:cs typeface="Calibri" pitchFamily="34" charset="0"/>
              </a:rPr>
              <a:t> </a:t>
            </a:r>
          </a:p>
        </p:txBody>
      </p:sp>
      <p:sp>
        <p:nvSpPr>
          <p:cNvPr id="2" name="Title 1"/>
          <p:cNvSpPr>
            <a:spLocks noGrp="1"/>
          </p:cNvSpPr>
          <p:nvPr>
            <p:ph type="title"/>
          </p:nvPr>
        </p:nvSpPr>
        <p:spPr/>
        <p:txBody>
          <a:bodyPr/>
          <a:lstStyle/>
          <a:p>
            <a:r>
              <a:rPr lang="el-GR" dirty="0">
                <a:solidFill>
                  <a:schemeClr val="accent6">
                    <a:lumMod val="75000"/>
                  </a:schemeClr>
                </a:solidFill>
              </a:rPr>
              <a:t>Εισαγωγή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6628" name="Slide Number Placeholder 4"/>
          <p:cNvSpPr>
            <a:spLocks noGrp="1"/>
          </p:cNvSpPr>
          <p:nvPr>
            <p:ph type="sldNum" sz="quarter" idx="12"/>
          </p:nvPr>
        </p:nvSpPr>
        <p:spPr>
          <a:noFill/>
        </p:spPr>
        <p:txBody>
          <a:bodyPr/>
          <a:lstStyle/>
          <a:p>
            <a:fld id="{31CFD145-E40E-4C83-A494-ECD85454C9E2}" type="slidenum">
              <a:rPr lang="el-GR" altLang="en-US" smtClean="0"/>
              <a:pPr/>
              <a:t>27</a:t>
            </a:fld>
            <a:endParaRPr lang="el-GR" altLang="en-US"/>
          </a:p>
        </p:txBody>
      </p:sp>
      <p:sp>
        <p:nvSpPr>
          <p:cNvPr id="26632" name="Text Box 4" descr="Dark downward diagonal"/>
          <p:cNvSpPr txBox="1">
            <a:spLocks noChangeArrowheads="1"/>
          </p:cNvSpPr>
          <p:nvPr/>
        </p:nvSpPr>
        <p:spPr bwMode="auto">
          <a:xfrm>
            <a:off x="468313" y="3873500"/>
            <a:ext cx="7775575" cy="1200329"/>
          </a:xfrm>
          <a:prstGeom prst="rect">
            <a:avLst/>
          </a:prstGeom>
          <a:noFill/>
          <a:ln w="9525">
            <a:noFill/>
            <a:miter lim="800000"/>
            <a:headEnd/>
            <a:tailEnd/>
          </a:ln>
        </p:spPr>
        <p:txBody>
          <a:bodyPr>
            <a:spAutoFit/>
          </a:bodyPr>
          <a:lstStyle/>
          <a:p>
            <a:pPr eaLnBrk="0" hangingPunct="0"/>
            <a:r>
              <a:rPr lang="el-GR" sz="2400" dirty="0">
                <a:solidFill>
                  <a:schemeClr val="tx2">
                    <a:lumMod val="50000"/>
                  </a:schemeClr>
                </a:solidFill>
                <a:latin typeface="Calibri" pitchFamily="34" charset="0"/>
                <a:ea typeface="Calibri" pitchFamily="34" charset="0"/>
                <a:cs typeface="Calibri" pitchFamily="34" charset="0"/>
              </a:rPr>
              <a:t>είτε</a:t>
            </a:r>
            <a:endParaRPr lang="en-US" sz="2400" dirty="0">
              <a:solidFill>
                <a:schemeClr val="tx2">
                  <a:lumMod val="50000"/>
                </a:schemeClr>
              </a:solidFill>
              <a:latin typeface="Calibri" pitchFamily="34" charset="0"/>
              <a:ea typeface="Calibri" pitchFamily="34" charset="0"/>
              <a:cs typeface="Calibri" pitchFamily="34" charset="0"/>
            </a:endParaRPr>
          </a:p>
          <a:p>
            <a:pPr eaLnBrk="0" hangingPunct="0"/>
            <a:r>
              <a:rPr lang="el-GR" sz="2400" dirty="0">
                <a:solidFill>
                  <a:schemeClr val="tx2">
                    <a:lumMod val="50000"/>
                  </a:schemeClr>
                </a:solidFill>
                <a:latin typeface="Calibri" pitchFamily="34" charset="0"/>
                <a:ea typeface="Calibri" pitchFamily="34" charset="0"/>
                <a:cs typeface="Calibri" pitchFamily="34" charset="0"/>
              </a:rPr>
              <a:t>(β) γράφουμε μια ερώτηση που το αποτέλεσμα της εισάγεται στη σχέση. </a:t>
            </a:r>
          </a:p>
        </p:txBody>
      </p:sp>
      <p:sp>
        <p:nvSpPr>
          <p:cNvPr id="26633" name="Text Box 5"/>
          <p:cNvSpPr txBox="1">
            <a:spLocks noChangeArrowheads="1"/>
          </p:cNvSpPr>
          <p:nvPr/>
        </p:nvSpPr>
        <p:spPr bwMode="auto">
          <a:xfrm>
            <a:off x="684213" y="3068638"/>
            <a:ext cx="6055351" cy="461665"/>
          </a:xfrm>
          <a:prstGeom prst="rect">
            <a:avLst/>
          </a:prstGeom>
          <a:solidFill>
            <a:schemeClr val="bg2">
              <a:lumMod val="90000"/>
            </a:schemeClr>
          </a:solidFill>
          <a:ln w="9525">
            <a:noFill/>
            <a:miter lim="800000"/>
            <a:headEnd/>
            <a:tailEnd/>
          </a:ln>
        </p:spPr>
        <p:txBody>
          <a:bodyPr wrap="square">
            <a:spAutoFit/>
          </a:bodyPr>
          <a:lstStyle/>
          <a:p>
            <a:pPr eaLnBrk="0" hangingPunct="0">
              <a:spcBef>
                <a:spcPct val="50000"/>
              </a:spcBef>
            </a:pPr>
            <a:r>
              <a:rPr lang="en-US" sz="2400" dirty="0">
                <a:solidFill>
                  <a:schemeClr val="tx2">
                    <a:lumMod val="50000"/>
                  </a:schemeClr>
                </a:solidFill>
              </a:rPr>
              <a:t>INSERT INTO R(A</a:t>
            </a:r>
            <a:r>
              <a:rPr lang="en-US" sz="2400" baseline="-25000" dirty="0">
                <a:solidFill>
                  <a:schemeClr val="tx2">
                    <a:lumMod val="50000"/>
                  </a:schemeClr>
                </a:solidFill>
              </a:rPr>
              <a:t>1</a:t>
            </a:r>
            <a:r>
              <a:rPr lang="en-US" sz="2400" dirty="0">
                <a:solidFill>
                  <a:schemeClr val="tx2">
                    <a:lumMod val="50000"/>
                  </a:schemeClr>
                </a:solidFill>
              </a:rPr>
              <a:t>, …, A</a:t>
            </a:r>
            <a:r>
              <a:rPr lang="en-US" sz="2400" baseline="-25000" dirty="0">
                <a:solidFill>
                  <a:schemeClr val="tx2">
                    <a:lumMod val="50000"/>
                  </a:schemeClr>
                </a:solidFill>
              </a:rPr>
              <a:t>n</a:t>
            </a:r>
            <a:r>
              <a:rPr lang="en-US" sz="2400" dirty="0">
                <a:solidFill>
                  <a:schemeClr val="tx2">
                    <a:lumMod val="50000"/>
                  </a:schemeClr>
                </a:solidFill>
              </a:rPr>
              <a:t>) VALUES (v</a:t>
            </a:r>
            <a:r>
              <a:rPr lang="en-US" sz="2400" baseline="-25000" dirty="0">
                <a:solidFill>
                  <a:schemeClr val="tx2">
                    <a:lumMod val="50000"/>
                  </a:schemeClr>
                </a:solidFill>
              </a:rPr>
              <a:t>1</a:t>
            </a:r>
            <a:r>
              <a:rPr lang="en-US" sz="2400" dirty="0">
                <a:solidFill>
                  <a:schemeClr val="tx2">
                    <a:lumMod val="50000"/>
                  </a:schemeClr>
                </a:solidFill>
              </a:rPr>
              <a:t>, …, </a:t>
            </a:r>
            <a:r>
              <a:rPr lang="en-US" sz="2400" dirty="0" err="1">
                <a:solidFill>
                  <a:schemeClr val="tx2">
                    <a:lumMod val="50000"/>
                  </a:schemeClr>
                </a:solidFill>
              </a:rPr>
              <a:t>v</a:t>
            </a:r>
            <a:r>
              <a:rPr lang="en-US" sz="2400" baseline="-25000" dirty="0" err="1">
                <a:solidFill>
                  <a:schemeClr val="tx2">
                    <a:lumMod val="50000"/>
                  </a:schemeClr>
                </a:solidFill>
              </a:rPr>
              <a:t>n</a:t>
            </a:r>
            <a:r>
              <a:rPr lang="en-US" sz="2400" dirty="0">
                <a:solidFill>
                  <a:schemeClr val="tx2">
                    <a:lumMod val="50000"/>
                  </a:schemeClr>
                </a:solidFill>
              </a:rPr>
              <a:t>);</a:t>
            </a:r>
            <a:endParaRPr lang="el-GR" sz="2400" dirty="0">
              <a:solidFill>
                <a:schemeClr val="tx2">
                  <a:lumMod val="50000"/>
                </a:schemeClr>
              </a:solidFill>
            </a:endParaRPr>
          </a:p>
        </p:txBody>
      </p:sp>
      <p:sp>
        <p:nvSpPr>
          <p:cNvPr id="26634" name="Text Box 6"/>
          <p:cNvSpPr txBox="1">
            <a:spLocks noChangeArrowheads="1"/>
          </p:cNvSpPr>
          <p:nvPr/>
        </p:nvSpPr>
        <p:spPr bwMode="auto">
          <a:xfrm>
            <a:off x="684213" y="5283200"/>
            <a:ext cx="6055351" cy="461665"/>
          </a:xfrm>
          <a:prstGeom prst="rect">
            <a:avLst/>
          </a:prstGeom>
          <a:solidFill>
            <a:schemeClr val="bg2">
              <a:lumMod val="90000"/>
            </a:schemeClr>
          </a:solidFill>
          <a:ln w="9525">
            <a:noFill/>
            <a:miter lim="800000"/>
            <a:headEnd/>
            <a:tailEnd/>
          </a:ln>
        </p:spPr>
        <p:txBody>
          <a:bodyPr wrap="square">
            <a:spAutoFit/>
          </a:bodyPr>
          <a:lstStyle/>
          <a:p>
            <a:pPr eaLnBrk="0" hangingPunct="0">
              <a:spcBef>
                <a:spcPct val="50000"/>
              </a:spcBef>
            </a:pPr>
            <a:r>
              <a:rPr lang="en-US" sz="2400" dirty="0">
                <a:solidFill>
                  <a:schemeClr val="tx2">
                    <a:lumMod val="50000"/>
                  </a:schemeClr>
                </a:solidFill>
              </a:rPr>
              <a:t>INSERT INTO R(A</a:t>
            </a:r>
            <a:r>
              <a:rPr lang="en-US" sz="2400" baseline="-25000" dirty="0">
                <a:solidFill>
                  <a:schemeClr val="tx2">
                    <a:lumMod val="50000"/>
                  </a:schemeClr>
                </a:solidFill>
              </a:rPr>
              <a:t>1</a:t>
            </a:r>
            <a:r>
              <a:rPr lang="en-US" sz="2400" dirty="0">
                <a:solidFill>
                  <a:schemeClr val="tx2">
                    <a:lumMod val="50000"/>
                  </a:schemeClr>
                </a:solidFill>
              </a:rPr>
              <a:t>, …, A</a:t>
            </a:r>
            <a:r>
              <a:rPr lang="en-US" sz="2400" baseline="-25000" dirty="0">
                <a:solidFill>
                  <a:schemeClr val="tx2">
                    <a:lumMod val="50000"/>
                  </a:schemeClr>
                </a:solidFill>
              </a:rPr>
              <a:t>n</a:t>
            </a:r>
            <a:r>
              <a:rPr lang="en-US" sz="2400" dirty="0">
                <a:solidFill>
                  <a:schemeClr val="tx2">
                    <a:lumMod val="50000"/>
                  </a:schemeClr>
                </a:solidFill>
              </a:rPr>
              <a:t>) select-from-where</a:t>
            </a:r>
            <a:endParaRPr lang="el-GR" sz="2400" dirty="0">
              <a:solidFill>
                <a:schemeClr val="tx2">
                  <a:lumMod val="50000"/>
                </a:schemeClr>
              </a:solidFill>
            </a:endParaRPr>
          </a:p>
        </p:txBody>
      </p:sp>
      <p:sp>
        <p:nvSpPr>
          <p:cNvPr id="26635" name="Text Box 8"/>
          <p:cNvSpPr txBox="1">
            <a:spLocks noChangeArrowheads="1"/>
          </p:cNvSpPr>
          <p:nvPr/>
        </p:nvSpPr>
        <p:spPr bwMode="auto">
          <a:xfrm>
            <a:off x="468313" y="1471613"/>
            <a:ext cx="6408738" cy="1200329"/>
          </a:xfrm>
          <a:prstGeom prst="rect">
            <a:avLst/>
          </a:prstGeom>
          <a:noFill/>
          <a:ln w="9525">
            <a:noFill/>
            <a:miter lim="800000"/>
            <a:headEnd/>
            <a:tailEnd/>
          </a:ln>
        </p:spPr>
        <p:txBody>
          <a:bodyPr>
            <a:spAutoFit/>
          </a:bodyPr>
          <a:lstStyle/>
          <a:p>
            <a:r>
              <a:rPr lang="el-GR" sz="2400" dirty="0">
                <a:solidFill>
                  <a:schemeClr val="tx2">
                    <a:lumMod val="50000"/>
                  </a:schemeClr>
                </a:solidFill>
                <a:latin typeface="Calibri" pitchFamily="34" charset="0"/>
                <a:ea typeface="Calibri" pitchFamily="34" charset="0"/>
                <a:cs typeface="Calibri" pitchFamily="34" charset="0"/>
              </a:rPr>
              <a:t>Για να εισάγουμε δεδομένα σε μια σχέση είτε</a:t>
            </a:r>
          </a:p>
          <a:p>
            <a:endParaRPr lang="el-GR" sz="2400" dirty="0">
              <a:solidFill>
                <a:schemeClr val="tx2">
                  <a:lumMod val="50000"/>
                </a:schemeClr>
              </a:solidFill>
              <a:latin typeface="Calibri" pitchFamily="34" charset="0"/>
              <a:ea typeface="Calibri" pitchFamily="34" charset="0"/>
              <a:cs typeface="Calibri" pitchFamily="34" charset="0"/>
            </a:endParaRPr>
          </a:p>
          <a:p>
            <a:r>
              <a:rPr lang="el-GR" sz="2400" dirty="0">
                <a:solidFill>
                  <a:schemeClr val="tx2">
                    <a:lumMod val="50000"/>
                  </a:schemeClr>
                </a:solidFill>
                <a:latin typeface="Calibri" pitchFamily="34" charset="0"/>
                <a:ea typeface="Calibri" pitchFamily="34" charset="0"/>
                <a:cs typeface="Calibri" pitchFamily="34" charset="0"/>
              </a:rPr>
              <a:t>(α) προσδιορίζουμε την πλειάδα, </a:t>
            </a:r>
          </a:p>
        </p:txBody>
      </p:sp>
      <p:sp>
        <p:nvSpPr>
          <p:cNvPr id="26636" name="Text Box 12"/>
          <p:cNvSpPr txBox="1">
            <a:spLocks noChangeArrowheads="1"/>
          </p:cNvSpPr>
          <p:nvPr/>
        </p:nvSpPr>
        <p:spPr bwMode="auto">
          <a:xfrm rot="-1111696">
            <a:off x="6798938" y="4824299"/>
            <a:ext cx="1671492" cy="646331"/>
          </a:xfrm>
          <a:prstGeom prst="rect">
            <a:avLst/>
          </a:prstGeom>
          <a:solidFill>
            <a:schemeClr val="accent6">
              <a:lumMod val="40000"/>
              <a:lumOff val="60000"/>
            </a:schemeClr>
          </a:solidFill>
          <a:ln w="9525">
            <a:noFill/>
            <a:miter lim="800000"/>
            <a:headEnd/>
            <a:tailEnd/>
          </a:ln>
        </p:spPr>
        <p:txBody>
          <a:bodyPr wrap="square">
            <a:spAutoFit/>
          </a:bodyPr>
          <a:lstStyle/>
          <a:p>
            <a:pPr>
              <a:spcBef>
                <a:spcPct val="50000"/>
              </a:spcBef>
            </a:pPr>
            <a:r>
              <a:rPr lang="el-GR" dirty="0">
                <a:solidFill>
                  <a:schemeClr val="tx2">
                    <a:lumMod val="50000"/>
                  </a:schemeClr>
                </a:solidFill>
              </a:rPr>
              <a:t>Θα το δούμε αργότερα</a:t>
            </a:r>
          </a:p>
        </p:txBody>
      </p:sp>
      <p:sp>
        <p:nvSpPr>
          <p:cNvPr id="14"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Εισαγωγή Πλειάδας</a:t>
            </a:r>
            <a:endParaRPr lang="en-US" dirty="0">
              <a:solidFill>
                <a:schemeClr val="accent6">
                  <a:lumMod val="75000"/>
                </a:schemeClr>
              </a:solidFill>
            </a:endParaRPr>
          </a:p>
        </p:txBody>
      </p:sp>
      <p:sp>
        <p:nvSpPr>
          <p:cNvPr id="11"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7652" name="Slide Number Placeholder 4"/>
          <p:cNvSpPr>
            <a:spLocks noGrp="1"/>
          </p:cNvSpPr>
          <p:nvPr>
            <p:ph type="sldNum" sz="quarter" idx="12"/>
          </p:nvPr>
        </p:nvSpPr>
        <p:spPr>
          <a:noFill/>
        </p:spPr>
        <p:txBody>
          <a:bodyPr/>
          <a:lstStyle/>
          <a:p>
            <a:fld id="{D9C01F43-0E28-4896-BC46-2BDE4CE8DB4D}" type="slidenum">
              <a:rPr lang="el-GR" altLang="en-US" smtClean="0"/>
              <a:pPr/>
              <a:t>28</a:t>
            </a:fld>
            <a:endParaRPr lang="el-GR" altLang="en-US"/>
          </a:p>
        </p:txBody>
      </p:sp>
      <p:sp>
        <p:nvSpPr>
          <p:cNvPr id="27654" name="Text Box 3"/>
          <p:cNvSpPr txBox="1">
            <a:spLocks noChangeArrowheads="1"/>
          </p:cNvSpPr>
          <p:nvPr/>
        </p:nvSpPr>
        <p:spPr bwMode="auto">
          <a:xfrm>
            <a:off x="323850" y="3068638"/>
            <a:ext cx="8229600" cy="1006475"/>
          </a:xfrm>
          <a:prstGeom prst="rect">
            <a:avLst/>
          </a:prstGeom>
          <a:noFill/>
          <a:ln w="9525">
            <a:noFill/>
            <a:miter lim="800000"/>
            <a:headEnd/>
            <a:tailEnd/>
          </a:ln>
        </p:spPr>
        <p:txBody>
          <a:bodyPr>
            <a:spAutoFit/>
          </a:bodyPr>
          <a:lstStyle/>
          <a:p>
            <a:pPr eaLnBrk="0" hangingPunct="0"/>
            <a:r>
              <a:rPr lang="el-GR" sz="2000" dirty="0">
                <a:solidFill>
                  <a:schemeClr val="tx2">
                    <a:lumMod val="50000"/>
                  </a:schemeClr>
                </a:solidFill>
                <a:latin typeface="Calibri" pitchFamily="34" charset="0"/>
                <a:ea typeface="Calibri" pitchFamily="34" charset="0"/>
                <a:cs typeface="Calibri" pitchFamily="34" charset="0"/>
              </a:rPr>
              <a:t>Παράδειγμα</a:t>
            </a: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INSERT INTO </a:t>
            </a:r>
            <a:r>
              <a:rPr lang="el-GR" sz="2000" dirty="0">
                <a:solidFill>
                  <a:schemeClr val="tx2">
                    <a:lumMod val="50000"/>
                  </a:schemeClr>
                </a:solidFill>
                <a:latin typeface="Calibri" pitchFamily="34" charset="0"/>
                <a:ea typeface="Calibri" pitchFamily="34" charset="0"/>
                <a:cs typeface="Calibri" pitchFamily="34" charset="0"/>
              </a:rPr>
              <a:t>Ταινία </a:t>
            </a: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VALUES</a:t>
            </a:r>
            <a:r>
              <a:rPr lang="el-GR" sz="2000" b="1" dirty="0">
                <a:solidFill>
                  <a:schemeClr val="accent6">
                    <a:lumMod val="75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The Big Blue</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a:t>
            </a: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tx2">
                    <a:lumMod val="50000"/>
                  </a:schemeClr>
                </a:solidFill>
                <a:latin typeface="Calibri" pitchFamily="34" charset="0"/>
                <a:ea typeface="Calibri" pitchFamily="34" charset="0"/>
                <a:cs typeface="Calibri" pitchFamily="34" charset="0"/>
              </a:rPr>
              <a:t>1988</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 132,</a:t>
            </a: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tx2">
                    <a:lumMod val="50000"/>
                  </a:schemeClr>
                </a:solidFill>
                <a:latin typeface="Calibri" pitchFamily="34" charset="0"/>
                <a:ea typeface="Calibri" pitchFamily="34" charset="0"/>
                <a:cs typeface="Calibri" pitchFamily="34" charset="0"/>
              </a:rPr>
              <a:t>‘</a:t>
            </a:r>
            <a:r>
              <a:rPr lang="el-GR" sz="2000" dirty="0">
                <a:solidFill>
                  <a:schemeClr val="tx2">
                    <a:lumMod val="50000"/>
                  </a:schemeClr>
                </a:solidFill>
                <a:latin typeface="Calibri" pitchFamily="34" charset="0"/>
                <a:ea typeface="Calibri" pitchFamily="34" charset="0"/>
                <a:cs typeface="Calibri" pitchFamily="34" charset="0"/>
              </a:rPr>
              <a:t>Έγχρωμη</a:t>
            </a:r>
            <a:r>
              <a:rPr lang="en-US" sz="2000" dirty="0">
                <a:solidFill>
                  <a:schemeClr val="tx2">
                    <a:lumMod val="50000"/>
                  </a:schemeClr>
                </a:solidFill>
                <a:latin typeface="Calibri" pitchFamily="34" charset="0"/>
                <a:ea typeface="Calibri" pitchFamily="34" charset="0"/>
                <a:cs typeface="Calibri" pitchFamily="34" charset="0"/>
              </a:rPr>
              <a:t>’</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a:t>
            </a:r>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27655" name="Text Box 4"/>
          <p:cNvSpPr txBox="1">
            <a:spLocks noChangeArrowheads="1"/>
          </p:cNvSpPr>
          <p:nvPr/>
        </p:nvSpPr>
        <p:spPr bwMode="auto">
          <a:xfrm>
            <a:off x="323850" y="4125708"/>
            <a:ext cx="8229600" cy="1616075"/>
          </a:xfrm>
          <a:prstGeom prst="rect">
            <a:avLst/>
          </a:prstGeom>
          <a:noFill/>
          <a:ln w="9525">
            <a:noFill/>
            <a:miter lim="800000"/>
            <a:headEnd/>
            <a:tailEnd/>
          </a:ln>
        </p:spPr>
        <p:txBody>
          <a:bodyPr>
            <a:spAutoFit/>
          </a:bodyPr>
          <a:lstStyle/>
          <a:p>
            <a:pPr eaLnBrk="0" hangingPunct="0"/>
            <a:r>
              <a:rPr lang="el-GR" sz="2000" dirty="0">
                <a:latin typeface="Calibri" pitchFamily="34" charset="0"/>
                <a:ea typeface="Calibri" pitchFamily="34" charset="0"/>
                <a:cs typeface="Calibri" pitchFamily="34" charset="0"/>
              </a:rPr>
              <a:t>Όταν με οποιαδήποτε σειρά, π.χ.,:</a:t>
            </a:r>
          </a:p>
          <a:p>
            <a:pPr eaLnBrk="0" hangingPunct="0"/>
            <a:endParaRPr lang="el-GR" sz="2000" dirty="0">
              <a:latin typeface="Calibri" pitchFamily="34" charset="0"/>
              <a:ea typeface="Calibri" pitchFamily="34" charset="0"/>
              <a:cs typeface="Calibri" pitchFamily="34" charset="0"/>
            </a:endParaRP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INSERT INTO </a:t>
            </a:r>
            <a:r>
              <a:rPr lang="el-GR" sz="2000" dirty="0">
                <a:latin typeface="Calibri" pitchFamily="34" charset="0"/>
                <a:ea typeface="Calibri" pitchFamily="34" charset="0"/>
                <a:cs typeface="Calibri" pitchFamily="34" charset="0"/>
              </a:rPr>
              <a:t>Ταινία</a:t>
            </a:r>
            <a:r>
              <a:rPr lang="el-GR" sz="2000" dirty="0">
                <a:solidFill>
                  <a:srgbClr val="FF9933"/>
                </a:solidFill>
                <a:latin typeface="Calibri" pitchFamily="34" charset="0"/>
                <a:ea typeface="Calibri" pitchFamily="34" charset="0"/>
                <a:cs typeface="Calibri" pitchFamily="34" charset="0"/>
              </a:rPr>
              <a:t>(Τίτλος, Είδος, Διάρκεια, Έτος)</a:t>
            </a: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VALUES</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The Big Blue</a:t>
            </a:r>
            <a:r>
              <a:rPr lang="el-GR" sz="2000" dirty="0">
                <a:latin typeface="Calibri" pitchFamily="34" charset="0"/>
                <a:ea typeface="Calibri" pitchFamily="34" charset="0"/>
                <a:cs typeface="Calibri" pitchFamily="34" charset="0"/>
              </a:rPr>
              <a:t>’, ‘Έγχρωμη’, 1</a:t>
            </a:r>
            <a:r>
              <a:rPr lang="en-US" sz="2000" dirty="0">
                <a:latin typeface="Calibri" pitchFamily="34" charset="0"/>
                <a:ea typeface="Calibri" pitchFamily="34" charset="0"/>
                <a:cs typeface="Calibri" pitchFamily="34" charset="0"/>
              </a:rPr>
              <a:t>32</a:t>
            </a:r>
            <a:r>
              <a:rPr lang="el-GR" sz="2000" dirty="0">
                <a:latin typeface="Calibri" pitchFamily="34" charset="0"/>
                <a:ea typeface="Calibri" pitchFamily="34" charset="0"/>
                <a:cs typeface="Calibri" pitchFamily="34" charset="0"/>
              </a:rPr>
              <a:t>, 198</a:t>
            </a:r>
            <a:r>
              <a:rPr lang="en-US" sz="2000" dirty="0">
                <a:latin typeface="Calibri" pitchFamily="34" charset="0"/>
                <a:ea typeface="Calibri" pitchFamily="34" charset="0"/>
                <a:cs typeface="Calibri" pitchFamily="34" charset="0"/>
              </a:rPr>
              <a:t>8</a:t>
            </a:r>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a:t>
            </a:r>
            <a:endParaRPr lang="el-GR" sz="2000" dirty="0">
              <a:latin typeface="Calibri" pitchFamily="34" charset="0"/>
              <a:ea typeface="Calibri" pitchFamily="34" charset="0"/>
              <a:cs typeface="Calibri" pitchFamily="34" charset="0"/>
            </a:endParaRPr>
          </a:p>
          <a:p>
            <a:pPr eaLnBrk="0" hangingPunct="0"/>
            <a:endParaRPr lang="el-GR" sz="2000" dirty="0">
              <a:latin typeface="Calibri" pitchFamily="34" charset="0"/>
              <a:ea typeface="Calibri" pitchFamily="34" charset="0"/>
              <a:cs typeface="Calibri" pitchFamily="34" charset="0"/>
            </a:endParaRPr>
          </a:p>
        </p:txBody>
      </p:sp>
      <p:sp>
        <p:nvSpPr>
          <p:cNvPr id="27656" name="Text Box 5"/>
          <p:cNvSpPr txBox="1">
            <a:spLocks noChangeArrowheads="1"/>
          </p:cNvSpPr>
          <p:nvPr/>
        </p:nvSpPr>
        <p:spPr bwMode="auto">
          <a:xfrm>
            <a:off x="395288" y="1714500"/>
            <a:ext cx="4202112" cy="760208"/>
          </a:xfrm>
          <a:prstGeom prst="rect">
            <a:avLst/>
          </a:prstGeom>
          <a:noFill/>
          <a:ln w="9525">
            <a:solidFill>
              <a:schemeClr val="tx1"/>
            </a:solidFill>
            <a:miter lim="800000"/>
            <a:headEnd/>
            <a:tailEnd/>
          </a:ln>
        </p:spPr>
        <p:txBody>
          <a:bodyPr wrap="square">
            <a:spAutoFit/>
          </a:bodyPr>
          <a:lstStyle/>
          <a:p>
            <a:pPr eaLnBrk="0" hangingPunct="0">
              <a:lnSpc>
                <a:spcPct val="70000"/>
              </a:lnSpc>
              <a:spcBef>
                <a:spcPct val="50000"/>
              </a:spcBef>
            </a:pPr>
            <a:r>
              <a:rPr lang="el-GR" sz="1400" dirty="0">
                <a:solidFill>
                  <a:schemeClr val="tx2">
                    <a:lumMod val="50000"/>
                  </a:schemeClr>
                </a:solidFill>
                <a:latin typeface="Calibri" pitchFamily="34" charset="0"/>
                <a:ea typeface="Calibri" pitchFamily="34" charset="0"/>
                <a:cs typeface="Calibri" pitchFamily="34" charset="0"/>
              </a:rPr>
              <a:t>Ταινία (</a:t>
            </a:r>
            <a:r>
              <a:rPr lang="el-GR" sz="1400" u="sng" dirty="0">
                <a:solidFill>
                  <a:schemeClr val="tx2">
                    <a:lumMod val="50000"/>
                  </a:schemeClr>
                </a:solidFill>
                <a:latin typeface="Calibri" pitchFamily="34" charset="0"/>
                <a:ea typeface="Calibri" pitchFamily="34" charset="0"/>
                <a:cs typeface="Calibri" pitchFamily="34" charset="0"/>
              </a:rPr>
              <a:t>Τίτλος</a:t>
            </a:r>
            <a:r>
              <a:rPr lang="el-GR" sz="1400" dirty="0">
                <a:solidFill>
                  <a:schemeClr val="tx2">
                    <a:lumMod val="50000"/>
                  </a:schemeClr>
                </a:solidFill>
                <a:latin typeface="Calibri" pitchFamily="34" charset="0"/>
                <a:ea typeface="Calibri" pitchFamily="34" charset="0"/>
                <a:cs typeface="Calibri" pitchFamily="34" charset="0"/>
              </a:rPr>
              <a:t>,   </a:t>
            </a:r>
            <a:r>
              <a:rPr lang="el-GR" sz="1400" u="sng" dirty="0">
                <a:solidFill>
                  <a:schemeClr val="tx2">
                    <a:lumMod val="50000"/>
                  </a:schemeClr>
                </a:solidFill>
                <a:latin typeface="Calibri" pitchFamily="34" charset="0"/>
                <a:ea typeface="Calibri" pitchFamily="34" charset="0"/>
                <a:cs typeface="Calibri" pitchFamily="34" charset="0"/>
              </a:rPr>
              <a:t>Έτος</a:t>
            </a:r>
            <a:r>
              <a:rPr lang="el-GR" sz="1400" dirty="0">
                <a:solidFill>
                  <a:schemeClr val="tx2">
                    <a:lumMod val="50000"/>
                  </a:schemeClr>
                </a:solidFill>
                <a:latin typeface="Calibri" pitchFamily="34" charset="0"/>
                <a:ea typeface="Calibri" pitchFamily="34" charset="0"/>
                <a:cs typeface="Calibri" pitchFamily="34" charset="0"/>
              </a:rPr>
              <a:t>, Διάρκεια, Είδος)   </a:t>
            </a:r>
          </a:p>
          <a:p>
            <a:pPr eaLnBrk="0" hangingPunct="0">
              <a:lnSpc>
                <a:spcPct val="70000"/>
              </a:lnSpc>
              <a:spcBef>
                <a:spcPct val="50000"/>
              </a:spcBef>
            </a:pPr>
            <a:r>
              <a:rPr lang="el-GR" sz="1400" dirty="0">
                <a:solidFill>
                  <a:schemeClr val="tx2">
                    <a:lumMod val="50000"/>
                  </a:schemeClr>
                </a:solidFill>
                <a:latin typeface="Calibri" pitchFamily="34" charset="0"/>
                <a:ea typeface="Calibri" pitchFamily="34" charset="0"/>
                <a:cs typeface="Calibri" pitchFamily="34" charset="0"/>
              </a:rPr>
              <a:t>Παίζει(</a:t>
            </a:r>
            <a:r>
              <a:rPr lang="el-GR" sz="1400" u="sng" dirty="0">
                <a:solidFill>
                  <a:schemeClr val="tx2">
                    <a:lumMod val="50000"/>
                  </a:schemeClr>
                </a:solidFill>
                <a:latin typeface="Calibri" pitchFamily="34" charset="0"/>
                <a:ea typeface="Calibri" pitchFamily="34" charset="0"/>
                <a:cs typeface="Calibri" pitchFamily="34" charset="0"/>
              </a:rPr>
              <a:t>Όνομα</a:t>
            </a:r>
            <a:r>
              <a:rPr lang="el-GR" sz="1400" dirty="0">
                <a:solidFill>
                  <a:schemeClr val="tx2">
                    <a:lumMod val="50000"/>
                  </a:schemeClr>
                </a:solidFill>
                <a:latin typeface="Calibri" pitchFamily="34" charset="0"/>
                <a:ea typeface="Calibri" pitchFamily="34" charset="0"/>
                <a:cs typeface="Calibri" pitchFamily="34" charset="0"/>
              </a:rPr>
              <a:t>, </a:t>
            </a:r>
            <a:r>
              <a:rPr lang="el-GR" sz="1400" u="sng" dirty="0">
                <a:solidFill>
                  <a:schemeClr val="tx2">
                    <a:lumMod val="50000"/>
                  </a:schemeClr>
                </a:solidFill>
                <a:latin typeface="Calibri" pitchFamily="34" charset="0"/>
                <a:ea typeface="Calibri" pitchFamily="34" charset="0"/>
                <a:cs typeface="Calibri" pitchFamily="34" charset="0"/>
              </a:rPr>
              <a:t>Τίτλος</a:t>
            </a:r>
            <a:r>
              <a:rPr lang="el-GR" sz="1400" dirty="0">
                <a:solidFill>
                  <a:schemeClr val="tx2">
                    <a:lumMod val="50000"/>
                  </a:schemeClr>
                </a:solidFill>
                <a:latin typeface="Calibri" pitchFamily="34" charset="0"/>
                <a:ea typeface="Calibri" pitchFamily="34" charset="0"/>
                <a:cs typeface="Calibri" pitchFamily="34" charset="0"/>
              </a:rPr>
              <a:t>, </a:t>
            </a:r>
            <a:r>
              <a:rPr lang="el-GR" sz="1400" u="sng" dirty="0">
                <a:solidFill>
                  <a:schemeClr val="tx2">
                    <a:lumMod val="50000"/>
                  </a:schemeClr>
                </a:solidFill>
                <a:latin typeface="Calibri" pitchFamily="34" charset="0"/>
                <a:ea typeface="Calibri" pitchFamily="34" charset="0"/>
                <a:cs typeface="Calibri" pitchFamily="34" charset="0"/>
              </a:rPr>
              <a:t>Έτος</a:t>
            </a:r>
            <a:r>
              <a:rPr lang="el-GR" sz="1400" dirty="0">
                <a:solidFill>
                  <a:schemeClr val="tx2">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l-GR" sz="1400" dirty="0">
                <a:solidFill>
                  <a:schemeClr val="tx2">
                    <a:lumMod val="50000"/>
                  </a:schemeClr>
                </a:solidFill>
                <a:latin typeface="Calibri" pitchFamily="34" charset="0"/>
                <a:ea typeface="Calibri" pitchFamily="34" charset="0"/>
                <a:cs typeface="Calibri" pitchFamily="34" charset="0"/>
              </a:rPr>
              <a:t>Ηθοποιός(</a:t>
            </a:r>
            <a:r>
              <a:rPr lang="el-GR" sz="1400" u="sng" dirty="0">
                <a:solidFill>
                  <a:schemeClr val="tx2">
                    <a:lumMod val="50000"/>
                  </a:schemeClr>
                </a:solidFill>
                <a:latin typeface="Calibri" pitchFamily="34" charset="0"/>
                <a:ea typeface="Calibri" pitchFamily="34" charset="0"/>
                <a:cs typeface="Calibri" pitchFamily="34" charset="0"/>
              </a:rPr>
              <a:t>Όνομα</a:t>
            </a:r>
            <a:r>
              <a:rPr lang="el-GR" sz="1400" dirty="0">
                <a:solidFill>
                  <a:schemeClr val="tx2">
                    <a:lumMod val="50000"/>
                  </a:schemeClr>
                </a:solidFill>
                <a:latin typeface="Calibri" pitchFamily="34" charset="0"/>
                <a:ea typeface="Calibri" pitchFamily="34" charset="0"/>
                <a:cs typeface="Calibri" pitchFamily="34" charset="0"/>
              </a:rPr>
              <a:t>, Διεύθυνση, Έτος-Γέννησης) </a:t>
            </a: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Εισαγωγή Πλειάδας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8676" name="Slide Number Placeholder 4"/>
          <p:cNvSpPr>
            <a:spLocks noGrp="1"/>
          </p:cNvSpPr>
          <p:nvPr>
            <p:ph type="sldNum" sz="quarter" idx="12"/>
          </p:nvPr>
        </p:nvSpPr>
        <p:spPr>
          <a:noFill/>
        </p:spPr>
        <p:txBody>
          <a:bodyPr/>
          <a:lstStyle/>
          <a:p>
            <a:fld id="{855E4246-BD17-441D-936A-3210E6663B04}" type="slidenum">
              <a:rPr lang="el-GR" altLang="en-US" smtClean="0"/>
              <a:pPr/>
              <a:t>29</a:t>
            </a:fld>
            <a:endParaRPr lang="el-GR" altLang="en-US"/>
          </a:p>
        </p:txBody>
      </p:sp>
      <p:sp>
        <p:nvSpPr>
          <p:cNvPr id="28678" name="Text Box 3"/>
          <p:cNvSpPr txBox="1">
            <a:spLocks noChangeArrowheads="1"/>
          </p:cNvSpPr>
          <p:nvPr/>
        </p:nvSpPr>
        <p:spPr bwMode="auto">
          <a:xfrm>
            <a:off x="343217" y="2977805"/>
            <a:ext cx="7067551" cy="3262432"/>
          </a:xfrm>
          <a:prstGeom prst="rect">
            <a:avLst/>
          </a:prstGeom>
          <a:noFill/>
          <a:ln w="9525">
            <a:noFill/>
            <a:miter lim="800000"/>
            <a:headEnd/>
            <a:tailEnd/>
          </a:ln>
        </p:spPr>
        <p:txBody>
          <a:bodyPr wrap="square">
            <a:spAutoFit/>
          </a:bodyPr>
          <a:lstStyle/>
          <a:p>
            <a:pPr eaLnBrk="0" hangingPunct="0"/>
            <a:r>
              <a:rPr lang="el-GR" dirty="0">
                <a:latin typeface="Calibri" pitchFamily="34" charset="0"/>
                <a:ea typeface="Calibri" pitchFamily="34" charset="0"/>
                <a:cs typeface="Calibri" pitchFamily="34" charset="0"/>
              </a:rPr>
              <a:t>Επίσης, εισαγωγή </a:t>
            </a:r>
            <a:r>
              <a:rPr lang="el-GR" i="1" dirty="0" err="1">
                <a:latin typeface="Calibri" pitchFamily="34" charset="0"/>
                <a:ea typeface="Calibri" pitchFamily="34" charset="0"/>
                <a:cs typeface="Calibri" pitchFamily="34" charset="0"/>
              </a:rPr>
              <a:t>null</a:t>
            </a:r>
            <a:r>
              <a:rPr lang="el-GR" i="1" dirty="0">
                <a:latin typeface="Calibri" pitchFamily="34" charset="0"/>
                <a:ea typeface="Calibri" pitchFamily="34" charset="0"/>
                <a:cs typeface="Calibri" pitchFamily="34" charset="0"/>
              </a:rPr>
              <a:t> τιμών</a:t>
            </a:r>
            <a:r>
              <a:rPr lang="el-GR" dirty="0">
                <a:latin typeface="Calibri" pitchFamily="34" charset="0"/>
                <a:ea typeface="Calibri" pitchFamily="34" charset="0"/>
                <a:cs typeface="Calibri" pitchFamily="34" charset="0"/>
              </a:rPr>
              <a:t>:</a:t>
            </a:r>
          </a:p>
          <a:p>
            <a:pPr eaLnBrk="0" hangingPunct="0"/>
            <a:endParaRPr lang="el-GR" dirty="0">
              <a:latin typeface="Calibri" pitchFamily="34" charset="0"/>
              <a:ea typeface="Calibri" pitchFamily="34" charset="0"/>
              <a:cs typeface="Calibri" pitchFamily="34" charset="0"/>
            </a:endParaRPr>
          </a:p>
          <a:p>
            <a:r>
              <a:rPr lang="en-US" sz="2000" b="1" dirty="0">
                <a:solidFill>
                  <a:schemeClr val="accent6">
                    <a:lumMod val="75000"/>
                  </a:schemeClr>
                </a:solidFill>
                <a:latin typeface="Calibri" pitchFamily="34" charset="0"/>
                <a:ea typeface="Calibri" pitchFamily="34" charset="0"/>
                <a:cs typeface="Calibri" pitchFamily="34" charset="0"/>
              </a:rPr>
              <a:t>INSERT INTO </a:t>
            </a:r>
            <a:r>
              <a:rPr lang="el-GR" dirty="0">
                <a:latin typeface="Calibri" pitchFamily="34" charset="0"/>
                <a:ea typeface="Calibri" pitchFamily="34" charset="0"/>
                <a:cs typeface="Calibri" pitchFamily="34" charset="0"/>
              </a:rPr>
              <a:t>Ταινία</a:t>
            </a:r>
          </a:p>
          <a:p>
            <a:r>
              <a:rPr lang="el-GR" dirty="0">
                <a:latin typeface="Calibri" pitchFamily="34" charset="0"/>
                <a:ea typeface="Calibri" pitchFamily="34" charset="0"/>
                <a:cs typeface="Calibri" pitchFamily="34" charset="0"/>
              </a:rPr>
              <a:t>	</a:t>
            </a:r>
            <a:r>
              <a:rPr lang="el-GR" b="1" dirty="0">
                <a:latin typeface="Calibri" pitchFamily="34" charset="0"/>
                <a:ea typeface="Calibri" pitchFamily="34" charset="0"/>
                <a:cs typeface="Calibri" pitchFamily="34" charset="0"/>
              </a:rPr>
              <a:t> </a:t>
            </a:r>
            <a:r>
              <a:rPr lang="en-US" sz="2000" b="1" dirty="0">
                <a:solidFill>
                  <a:schemeClr val="accent6">
                    <a:lumMod val="75000"/>
                  </a:schemeClr>
                </a:solidFill>
                <a:latin typeface="Calibri" pitchFamily="34" charset="0"/>
                <a:ea typeface="Calibri" pitchFamily="34" charset="0"/>
                <a:cs typeface="Calibri" pitchFamily="34" charset="0"/>
              </a:rPr>
              <a:t>VALUES</a:t>
            </a:r>
            <a:r>
              <a:rPr lang="el-GR" sz="2000" b="1" dirty="0">
                <a:solidFill>
                  <a:schemeClr val="accent6">
                    <a:lumMod val="75000"/>
                  </a:schemeClr>
                </a:solidFill>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a:t>
            </a:r>
            <a:r>
              <a:rPr lang="en-US" dirty="0">
                <a:latin typeface="Calibri" pitchFamily="34" charset="0"/>
                <a:ea typeface="Calibri" pitchFamily="34" charset="0"/>
                <a:cs typeface="Calibri" pitchFamily="34" charset="0"/>
              </a:rPr>
              <a:t>‘The Big Blue’</a:t>
            </a:r>
            <a:r>
              <a:rPr lang="el-GR" dirty="0">
                <a:latin typeface="Calibri" pitchFamily="34" charset="0"/>
                <a:ea typeface="Calibri" pitchFamily="34" charset="0"/>
                <a:cs typeface="Calibri" pitchFamily="34" charset="0"/>
              </a:rPr>
              <a:t>,</a:t>
            </a:r>
            <a:r>
              <a:rPr lang="en-US" dirty="0">
                <a:latin typeface="Calibri" pitchFamily="34" charset="0"/>
                <a:ea typeface="Calibri" pitchFamily="34" charset="0"/>
                <a:cs typeface="Calibri" pitchFamily="34" charset="0"/>
              </a:rPr>
              <a:t> 1988, </a:t>
            </a:r>
            <a:r>
              <a:rPr lang="en-US" sz="2000" b="1" dirty="0">
                <a:solidFill>
                  <a:schemeClr val="accent6">
                    <a:lumMod val="75000"/>
                  </a:schemeClr>
                </a:solidFill>
                <a:latin typeface="Calibri" pitchFamily="34" charset="0"/>
                <a:ea typeface="Calibri" pitchFamily="34" charset="0"/>
                <a:cs typeface="Calibri" pitchFamily="34" charset="0"/>
              </a:rPr>
              <a:t>null</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Έγχρωμη</a:t>
            </a:r>
            <a:r>
              <a:rPr lang="en-US" dirty="0">
                <a:latin typeface="Calibri" pitchFamily="34" charset="0"/>
                <a:ea typeface="Calibri" pitchFamily="34" charset="0"/>
                <a:cs typeface="Calibri" pitchFamily="34" charset="0"/>
              </a:rPr>
              <a:t>’</a:t>
            </a:r>
            <a:r>
              <a:rPr lang="el-GR" dirty="0">
                <a:latin typeface="Calibri" pitchFamily="34" charset="0"/>
                <a:ea typeface="Calibri" pitchFamily="34" charset="0"/>
                <a:cs typeface="Calibri" pitchFamily="34" charset="0"/>
              </a:rPr>
              <a:t>)</a:t>
            </a:r>
            <a:r>
              <a:rPr lang="en-US" dirty="0">
                <a:latin typeface="Calibri" pitchFamily="34" charset="0"/>
                <a:ea typeface="Calibri" pitchFamily="34" charset="0"/>
                <a:cs typeface="Calibri" pitchFamily="34" charset="0"/>
              </a:rPr>
              <a:t>;</a:t>
            </a:r>
            <a:endParaRPr lang="el-GR" dirty="0">
              <a:latin typeface="Calibri" pitchFamily="34" charset="0"/>
              <a:ea typeface="Calibri" pitchFamily="34" charset="0"/>
              <a:cs typeface="Calibri" pitchFamily="34" charset="0"/>
            </a:endParaRPr>
          </a:p>
          <a:p>
            <a:endParaRPr lang="el-GR" dirty="0">
              <a:latin typeface="Calibri" pitchFamily="34" charset="0"/>
              <a:ea typeface="Calibri" pitchFamily="34" charset="0"/>
              <a:cs typeface="Calibri" pitchFamily="34" charset="0"/>
            </a:endParaRPr>
          </a:p>
          <a:p>
            <a:endParaRPr lang="el-GR" dirty="0">
              <a:latin typeface="Calibri" pitchFamily="34" charset="0"/>
              <a:ea typeface="Calibri" pitchFamily="34" charset="0"/>
              <a:cs typeface="Calibri" pitchFamily="34" charset="0"/>
            </a:endParaRPr>
          </a:p>
          <a:p>
            <a:r>
              <a:rPr lang="el-GR" dirty="0">
                <a:latin typeface="Calibri" pitchFamily="34" charset="0"/>
                <a:ea typeface="Calibri" pitchFamily="34" charset="0"/>
                <a:cs typeface="Calibri" pitchFamily="34" charset="0"/>
              </a:rPr>
              <a:t>ή αν </a:t>
            </a:r>
            <a:r>
              <a:rPr lang="el-GR" i="1" u="sng" dirty="0">
                <a:latin typeface="Calibri" pitchFamily="34" charset="0"/>
                <a:ea typeface="Calibri" pitchFamily="34" charset="0"/>
                <a:cs typeface="Calibri" pitchFamily="34" charset="0"/>
              </a:rPr>
              <a:t>δε</a:t>
            </a:r>
            <a:r>
              <a:rPr lang="el-GR" i="1" dirty="0">
                <a:latin typeface="Calibri" pitchFamily="34" charset="0"/>
                <a:ea typeface="Calibri" pitchFamily="34" charset="0"/>
                <a:cs typeface="Calibri" pitchFamily="34" charset="0"/>
              </a:rPr>
              <a:t> δίνω τιμές για όλα</a:t>
            </a:r>
            <a:r>
              <a:rPr lang="el-GR" dirty="0">
                <a:latin typeface="Calibri" pitchFamily="34" charset="0"/>
                <a:ea typeface="Calibri" pitchFamily="34" charset="0"/>
                <a:cs typeface="Calibri" pitchFamily="34" charset="0"/>
              </a:rPr>
              <a:t> τα γνωρίσματα</a:t>
            </a:r>
          </a:p>
          <a:p>
            <a:endParaRPr lang="el-GR" dirty="0">
              <a:latin typeface="Calibri" pitchFamily="34" charset="0"/>
              <a:ea typeface="Calibri" pitchFamily="34" charset="0"/>
              <a:cs typeface="Calibri" pitchFamily="34" charset="0"/>
            </a:endParaRPr>
          </a:p>
          <a:p>
            <a:r>
              <a:rPr lang="en-US" sz="2000" b="1" dirty="0">
                <a:solidFill>
                  <a:schemeClr val="accent6">
                    <a:lumMod val="75000"/>
                  </a:schemeClr>
                </a:solidFill>
                <a:latin typeface="Calibri" pitchFamily="34" charset="0"/>
                <a:ea typeface="Calibri" pitchFamily="34" charset="0"/>
                <a:cs typeface="Calibri" pitchFamily="34" charset="0"/>
              </a:rPr>
              <a:t>INSERT INTO </a:t>
            </a:r>
            <a:r>
              <a:rPr lang="el-GR" dirty="0">
                <a:latin typeface="Calibri" pitchFamily="34" charset="0"/>
                <a:ea typeface="Calibri" pitchFamily="34" charset="0"/>
                <a:cs typeface="Calibri" pitchFamily="34" charset="0"/>
              </a:rPr>
              <a:t>Ταινία (Τίτλος, Έτος, Είδος)</a:t>
            </a:r>
          </a:p>
          <a:p>
            <a:r>
              <a:rPr lang="el-GR" b="1" dirty="0">
                <a:latin typeface="Calibri" pitchFamily="34" charset="0"/>
                <a:ea typeface="Calibri" pitchFamily="34" charset="0"/>
                <a:cs typeface="Calibri" pitchFamily="34" charset="0"/>
              </a:rPr>
              <a:t>	 </a:t>
            </a:r>
            <a:r>
              <a:rPr lang="en-US" sz="2000" b="1" dirty="0">
                <a:solidFill>
                  <a:schemeClr val="accent6">
                    <a:lumMod val="75000"/>
                  </a:schemeClr>
                </a:solidFill>
                <a:latin typeface="Calibri" pitchFamily="34" charset="0"/>
                <a:ea typeface="Calibri" pitchFamily="34" charset="0"/>
                <a:cs typeface="Calibri" pitchFamily="34" charset="0"/>
              </a:rPr>
              <a:t>VALUES</a:t>
            </a:r>
            <a:r>
              <a:rPr lang="el-GR" dirty="0">
                <a:latin typeface="Calibri" pitchFamily="34" charset="0"/>
                <a:ea typeface="Calibri" pitchFamily="34" charset="0"/>
                <a:cs typeface="Calibri" pitchFamily="34" charset="0"/>
              </a:rPr>
              <a:t> (‘</a:t>
            </a:r>
            <a:r>
              <a:rPr lang="en-US" dirty="0">
                <a:latin typeface="Calibri" pitchFamily="34" charset="0"/>
                <a:ea typeface="Calibri" pitchFamily="34" charset="0"/>
                <a:cs typeface="Calibri" pitchFamily="34" charset="0"/>
              </a:rPr>
              <a:t>The Big Blue</a:t>
            </a:r>
            <a:r>
              <a:rPr lang="el-GR" dirty="0">
                <a:latin typeface="Calibri" pitchFamily="34" charset="0"/>
                <a:ea typeface="Calibri" pitchFamily="34" charset="0"/>
                <a:cs typeface="Calibri" pitchFamily="34" charset="0"/>
              </a:rPr>
              <a:t>’, 198</a:t>
            </a:r>
            <a:r>
              <a:rPr lang="en-US" dirty="0">
                <a:latin typeface="Calibri" pitchFamily="34" charset="0"/>
                <a:ea typeface="Calibri" pitchFamily="34" charset="0"/>
                <a:cs typeface="Calibri" pitchFamily="34" charset="0"/>
              </a:rPr>
              <a:t>8</a:t>
            </a:r>
            <a:r>
              <a:rPr lang="el-GR" dirty="0">
                <a:latin typeface="Calibri" pitchFamily="34" charset="0"/>
                <a:ea typeface="Calibri" pitchFamily="34" charset="0"/>
                <a:cs typeface="Calibri" pitchFamily="34" charset="0"/>
              </a:rPr>
              <a:t>, ‘Έγχρωμη’)</a:t>
            </a:r>
            <a:r>
              <a:rPr lang="en-US" dirty="0">
                <a:latin typeface="Calibri" pitchFamily="34" charset="0"/>
                <a:ea typeface="Calibri" pitchFamily="34" charset="0"/>
                <a:cs typeface="Calibri" pitchFamily="34" charset="0"/>
              </a:rPr>
              <a:t>;</a:t>
            </a:r>
            <a:endParaRPr lang="el-GR" dirty="0">
              <a:latin typeface="Calibri" pitchFamily="34" charset="0"/>
              <a:ea typeface="Calibri" pitchFamily="34" charset="0"/>
              <a:cs typeface="Calibri" pitchFamily="34" charset="0"/>
            </a:endParaRPr>
          </a:p>
          <a:p>
            <a:pPr eaLnBrk="0" hangingPunct="0"/>
            <a:endParaRPr lang="el-GR" dirty="0">
              <a:latin typeface="Calibri" pitchFamily="34" charset="0"/>
              <a:ea typeface="Calibri" pitchFamily="34" charset="0"/>
              <a:cs typeface="Calibri" pitchFamily="34" charset="0"/>
            </a:endParaRPr>
          </a:p>
        </p:txBody>
      </p:sp>
      <p:sp>
        <p:nvSpPr>
          <p:cNvPr id="28679" name="Text Box 4"/>
          <p:cNvSpPr txBox="1">
            <a:spLocks noChangeArrowheads="1"/>
          </p:cNvSpPr>
          <p:nvPr/>
        </p:nvSpPr>
        <p:spPr bwMode="auto">
          <a:xfrm>
            <a:off x="395287" y="1839913"/>
            <a:ext cx="4321175" cy="762000"/>
          </a:xfrm>
          <a:prstGeom prst="rect">
            <a:avLst/>
          </a:prstGeom>
          <a:noFill/>
          <a:ln w="9525">
            <a:solidFill>
              <a:schemeClr val="tx1"/>
            </a:solidFill>
            <a:miter lim="800000"/>
            <a:headEnd/>
            <a:tailEnd/>
          </a:ln>
        </p:spPr>
        <p:txBody>
          <a:bodyPr>
            <a:spAutoFit/>
          </a:bodyPr>
          <a:lstStyle/>
          <a:p>
            <a:pPr eaLnBrk="0" hangingPunct="0">
              <a:lnSpc>
                <a:spcPct val="70000"/>
              </a:lnSpc>
              <a:spcBef>
                <a:spcPct val="50000"/>
              </a:spcBef>
            </a:pPr>
            <a:r>
              <a:rPr lang="el-GR" sz="1400">
                <a:solidFill>
                  <a:schemeClr val="tx2">
                    <a:lumMod val="50000"/>
                  </a:schemeClr>
                </a:solidFill>
              </a:rPr>
              <a:t>Ταινία (</a:t>
            </a:r>
            <a:r>
              <a:rPr lang="el-GR" sz="1400" u="sng">
                <a:solidFill>
                  <a:schemeClr val="tx2">
                    <a:lumMod val="50000"/>
                  </a:schemeClr>
                </a:solidFill>
              </a:rPr>
              <a:t>Τίτλος</a:t>
            </a:r>
            <a:r>
              <a:rPr lang="el-GR" sz="1400">
                <a:solidFill>
                  <a:schemeClr val="tx2">
                    <a:lumMod val="50000"/>
                  </a:schemeClr>
                </a:solidFill>
              </a:rPr>
              <a:t>,   </a:t>
            </a:r>
            <a:r>
              <a:rPr lang="el-GR" sz="1400" u="sng">
                <a:solidFill>
                  <a:schemeClr val="tx2">
                    <a:lumMod val="50000"/>
                  </a:schemeClr>
                </a:solidFill>
              </a:rPr>
              <a:t>Έτος</a:t>
            </a:r>
            <a:r>
              <a:rPr lang="el-GR" sz="1400">
                <a:solidFill>
                  <a:schemeClr val="tx2">
                    <a:lumMod val="50000"/>
                  </a:schemeClr>
                </a:solidFill>
              </a:rPr>
              <a:t>, Διάρκεια, Είδος)   </a:t>
            </a:r>
          </a:p>
          <a:p>
            <a:pPr eaLnBrk="0" hangingPunct="0">
              <a:lnSpc>
                <a:spcPct val="70000"/>
              </a:lnSpc>
              <a:spcBef>
                <a:spcPct val="50000"/>
              </a:spcBef>
            </a:pPr>
            <a:r>
              <a:rPr lang="el-GR" sz="1400">
                <a:solidFill>
                  <a:schemeClr val="tx2">
                    <a:lumMod val="50000"/>
                  </a:schemeClr>
                </a:solidFill>
              </a:rPr>
              <a:t>Παίζει(</a:t>
            </a:r>
            <a:r>
              <a:rPr lang="el-GR" sz="1400" u="sng">
                <a:solidFill>
                  <a:schemeClr val="tx2">
                    <a:lumMod val="50000"/>
                  </a:schemeClr>
                </a:solidFill>
              </a:rPr>
              <a:t>Όνομα</a:t>
            </a:r>
            <a:r>
              <a:rPr lang="el-GR" sz="1400">
                <a:solidFill>
                  <a:schemeClr val="tx2">
                    <a:lumMod val="50000"/>
                  </a:schemeClr>
                </a:solidFill>
              </a:rPr>
              <a:t>, </a:t>
            </a:r>
            <a:r>
              <a:rPr lang="el-GR" sz="1400" u="sng">
                <a:solidFill>
                  <a:schemeClr val="tx2">
                    <a:lumMod val="50000"/>
                  </a:schemeClr>
                </a:solidFill>
              </a:rPr>
              <a:t>Τίτλος</a:t>
            </a:r>
            <a:r>
              <a:rPr lang="el-GR" sz="1400">
                <a:solidFill>
                  <a:schemeClr val="tx2">
                    <a:lumMod val="50000"/>
                  </a:schemeClr>
                </a:solidFill>
              </a:rPr>
              <a:t>, </a:t>
            </a:r>
            <a:r>
              <a:rPr lang="el-GR" sz="1400" u="sng">
                <a:solidFill>
                  <a:schemeClr val="tx2">
                    <a:lumMod val="50000"/>
                  </a:schemeClr>
                </a:solidFill>
              </a:rPr>
              <a:t>Έτος</a:t>
            </a:r>
            <a:r>
              <a:rPr lang="el-GR" sz="1400">
                <a:solidFill>
                  <a:schemeClr val="tx2">
                    <a:lumMod val="50000"/>
                  </a:schemeClr>
                </a:solidFill>
              </a:rPr>
              <a:t>)</a:t>
            </a:r>
          </a:p>
          <a:p>
            <a:pPr eaLnBrk="0" hangingPunct="0">
              <a:lnSpc>
                <a:spcPct val="70000"/>
              </a:lnSpc>
              <a:spcBef>
                <a:spcPct val="50000"/>
              </a:spcBef>
            </a:pPr>
            <a:r>
              <a:rPr lang="el-GR" sz="1400">
                <a:solidFill>
                  <a:schemeClr val="tx2">
                    <a:lumMod val="50000"/>
                  </a:schemeClr>
                </a:solidFill>
              </a:rPr>
              <a:t>Ηθοποιός(</a:t>
            </a:r>
            <a:r>
              <a:rPr lang="el-GR" sz="1400" u="sng">
                <a:solidFill>
                  <a:schemeClr val="tx2">
                    <a:lumMod val="50000"/>
                  </a:schemeClr>
                </a:solidFill>
              </a:rPr>
              <a:t>Όνομα</a:t>
            </a:r>
            <a:r>
              <a:rPr lang="el-GR" sz="1400">
                <a:solidFill>
                  <a:schemeClr val="tx2">
                    <a:lumMod val="50000"/>
                  </a:schemeClr>
                </a:solidFill>
              </a:rPr>
              <a:t>, Διεύθυνση, Έτος-Γέννησης) </a:t>
            </a:r>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Εισαγωγή Πλειάδας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100" name="Slide Number Placeholder 5"/>
          <p:cNvSpPr>
            <a:spLocks noGrp="1"/>
          </p:cNvSpPr>
          <p:nvPr>
            <p:ph type="sldNum" sz="quarter" idx="12"/>
          </p:nvPr>
        </p:nvSpPr>
        <p:spPr>
          <a:noFill/>
        </p:spPr>
        <p:txBody>
          <a:bodyPr/>
          <a:lstStyle/>
          <a:p>
            <a:fld id="{7B1C41E9-02B0-480D-9422-8C445A1A26C3}" type="slidenum">
              <a:rPr lang="el-GR" altLang="en-US" smtClean="0"/>
              <a:pPr/>
              <a:t>3</a:t>
            </a:fld>
            <a:endParaRPr lang="el-GR" altLang="en-US"/>
          </a:p>
        </p:txBody>
      </p:sp>
      <p:sp>
        <p:nvSpPr>
          <p:cNvPr id="410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4103" name="Text Box 4"/>
          <p:cNvSpPr txBox="1">
            <a:spLocks noChangeArrowheads="1"/>
          </p:cNvSpPr>
          <p:nvPr/>
        </p:nvSpPr>
        <p:spPr bwMode="auto">
          <a:xfrm>
            <a:off x="361950" y="1489075"/>
            <a:ext cx="7920038" cy="4339650"/>
          </a:xfrm>
          <a:prstGeom prst="rect">
            <a:avLst/>
          </a:prstGeom>
          <a:noFill/>
          <a:ln w="9525">
            <a:noFill/>
            <a:miter lim="800000"/>
            <a:headEnd/>
            <a:tailEnd/>
          </a:ln>
        </p:spPr>
        <p:txBody>
          <a:bodyPr>
            <a:spAutoFit/>
          </a:bodyPr>
          <a:lstStyle/>
          <a:p>
            <a:pPr marL="914400" lvl="1" indent="-457200" algn="just" eaLnBrk="0" hangingPunct="0"/>
            <a:r>
              <a:rPr lang="el-GR" sz="3200" dirty="0">
                <a:solidFill>
                  <a:schemeClr val="tx1">
                    <a:lumMod val="95000"/>
                    <a:lumOff val="5000"/>
                  </a:schemeClr>
                </a:solidFill>
                <a:latin typeface="Calibri" pitchFamily="34" charset="0"/>
                <a:ea typeface="Calibri" pitchFamily="34" charset="0"/>
                <a:cs typeface="Calibri" pitchFamily="34" charset="0"/>
              </a:rPr>
              <a:t>Βασικές εντολές </a:t>
            </a:r>
            <a:endParaRPr lang="en-US" sz="3200" dirty="0">
              <a:solidFill>
                <a:schemeClr val="tx1">
                  <a:lumMod val="95000"/>
                  <a:lumOff val="5000"/>
                </a:schemeClr>
              </a:solidFill>
              <a:latin typeface="Calibri" pitchFamily="34" charset="0"/>
              <a:ea typeface="Calibri" pitchFamily="34" charset="0"/>
              <a:cs typeface="Calibri" pitchFamily="34" charset="0"/>
            </a:endParaRPr>
          </a:p>
          <a:p>
            <a:pPr marL="914400" lvl="1" indent="-457200" algn="just" eaLnBrk="0" hangingPunct="0"/>
            <a:endParaRPr lang="el-GR" dirty="0">
              <a:solidFill>
                <a:schemeClr val="tx1">
                  <a:lumMod val="95000"/>
                  <a:lumOff val="5000"/>
                </a:schemeClr>
              </a:solidFill>
              <a:latin typeface="Calibri" pitchFamily="34" charset="0"/>
              <a:ea typeface="Calibri" pitchFamily="34" charset="0"/>
              <a:cs typeface="Calibri" pitchFamily="34" charset="0"/>
            </a:endParaRPr>
          </a:p>
          <a:p>
            <a:pPr marL="914400" lvl="1" indent="-457200" algn="just" eaLnBrk="0" hangingPunct="0">
              <a:buFont typeface="Wingdings" pitchFamily="2" charset="2"/>
              <a:buChar char="§"/>
            </a:pPr>
            <a:r>
              <a:rPr lang="el-GR" sz="2800" dirty="0">
                <a:solidFill>
                  <a:schemeClr val="tx1">
                    <a:lumMod val="95000"/>
                    <a:lumOff val="5000"/>
                  </a:schemeClr>
                </a:solidFill>
                <a:latin typeface="Calibri" pitchFamily="34" charset="0"/>
                <a:ea typeface="Calibri" pitchFamily="34" charset="0"/>
                <a:cs typeface="Calibri" pitchFamily="34" charset="0"/>
              </a:rPr>
              <a:t>Για τον ορισμό και τροποποίηση σχήματος</a:t>
            </a:r>
          </a:p>
          <a:p>
            <a:pPr marL="914400" lvl="1" indent="-457200" algn="just" eaLnBrk="0" hangingPunct="0">
              <a:buFont typeface="Wingdings" pitchFamily="2" charset="2"/>
              <a:buChar char="§"/>
            </a:pPr>
            <a:endParaRPr lang="el-GR" sz="2800" dirty="0">
              <a:solidFill>
                <a:schemeClr val="tx1">
                  <a:lumMod val="95000"/>
                  <a:lumOff val="5000"/>
                </a:schemeClr>
              </a:solidFill>
              <a:latin typeface="Calibri" pitchFamily="34" charset="0"/>
              <a:ea typeface="Calibri" pitchFamily="34" charset="0"/>
              <a:cs typeface="Calibri" pitchFamily="34" charset="0"/>
            </a:endParaRPr>
          </a:p>
          <a:p>
            <a:pPr marL="914400" lvl="1" indent="-457200" algn="just" eaLnBrk="0" hangingPunct="0">
              <a:buFont typeface="Wingdings" pitchFamily="2" charset="2"/>
              <a:buChar char="§"/>
            </a:pPr>
            <a:r>
              <a:rPr lang="el-GR" sz="2800" dirty="0">
                <a:solidFill>
                  <a:schemeClr val="tx1">
                    <a:lumMod val="95000"/>
                    <a:lumOff val="5000"/>
                  </a:schemeClr>
                </a:solidFill>
                <a:latin typeface="Calibri" pitchFamily="34" charset="0"/>
                <a:ea typeface="Calibri" pitchFamily="34" charset="0"/>
                <a:cs typeface="Calibri" pitchFamily="34" charset="0"/>
              </a:rPr>
              <a:t>Για τη δημιουργία και τροποποίηση στιγμιότυπου (εισαγωγή, διαγραφή, ενημέρωση δεδομένων)</a:t>
            </a:r>
          </a:p>
          <a:p>
            <a:pPr marL="914400" lvl="1" indent="-457200" algn="just" eaLnBrk="0" hangingPunct="0">
              <a:buFont typeface="Wingdings" pitchFamily="2" charset="2"/>
              <a:buChar char="§"/>
            </a:pPr>
            <a:endParaRPr lang="el-GR" sz="2800" dirty="0">
              <a:solidFill>
                <a:schemeClr val="tx1">
                  <a:lumMod val="95000"/>
                  <a:lumOff val="5000"/>
                </a:schemeClr>
              </a:solidFill>
              <a:latin typeface="Calibri" pitchFamily="34" charset="0"/>
              <a:ea typeface="Calibri" pitchFamily="34" charset="0"/>
              <a:cs typeface="Calibri" pitchFamily="34" charset="0"/>
            </a:endParaRPr>
          </a:p>
          <a:p>
            <a:pPr marL="914400" lvl="1" indent="-457200" algn="just" eaLnBrk="0" hangingPunct="0"/>
            <a:r>
              <a:rPr lang="el-GR" sz="2400" i="1" dirty="0">
                <a:solidFill>
                  <a:schemeClr val="accent3">
                    <a:lumMod val="75000"/>
                  </a:schemeClr>
                </a:solidFill>
                <a:latin typeface="Calibri" pitchFamily="34" charset="0"/>
                <a:ea typeface="Calibri" pitchFamily="34" charset="0"/>
                <a:cs typeface="Calibri" pitchFamily="34" charset="0"/>
              </a:rPr>
              <a:t>Πως θα υλοποιήσουμε (προγραμματίσουμε) την εφαρμογή μας χρησιμοποιώντας ένα σχεσιακό ΣΔΒΔ</a:t>
            </a:r>
            <a:endParaRPr lang="en-US" sz="2400" i="1" dirty="0">
              <a:solidFill>
                <a:schemeClr val="accent3">
                  <a:lumMod val="75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p:txBody>
          <a:bodyPr/>
          <a:lstStyle/>
          <a:p>
            <a:r>
              <a:rPr lang="el-GR" dirty="0">
                <a:solidFill>
                  <a:schemeClr val="accent6">
                    <a:lumMod val="75000"/>
                  </a:schemeClr>
                </a:solidFill>
              </a:rPr>
              <a:t>Τι θα δούμε σήμερα</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9700" name="Slide Number Placeholder 4"/>
          <p:cNvSpPr>
            <a:spLocks noGrp="1"/>
          </p:cNvSpPr>
          <p:nvPr>
            <p:ph type="sldNum" sz="quarter" idx="12"/>
          </p:nvPr>
        </p:nvSpPr>
        <p:spPr>
          <a:noFill/>
        </p:spPr>
        <p:txBody>
          <a:bodyPr/>
          <a:lstStyle/>
          <a:p>
            <a:fld id="{6A694253-E1F2-487F-882A-F60859780940}" type="slidenum">
              <a:rPr lang="el-GR" altLang="en-US" smtClean="0"/>
              <a:pPr/>
              <a:t>30</a:t>
            </a:fld>
            <a:endParaRPr lang="el-GR" altLang="en-US"/>
          </a:p>
        </p:txBody>
      </p:sp>
      <p:sp>
        <p:nvSpPr>
          <p:cNvPr id="29702" name="Text Box 8"/>
          <p:cNvSpPr txBox="1">
            <a:spLocks noChangeArrowheads="1"/>
          </p:cNvSpPr>
          <p:nvPr/>
        </p:nvSpPr>
        <p:spPr bwMode="auto">
          <a:xfrm>
            <a:off x="611188" y="2108200"/>
            <a:ext cx="8077200" cy="1200329"/>
          </a:xfrm>
          <a:prstGeom prst="rect">
            <a:avLst/>
          </a:prstGeom>
          <a:noFill/>
          <a:ln w="9525">
            <a:noFill/>
            <a:miter lim="800000"/>
            <a:headEnd/>
            <a:tailEnd/>
          </a:ln>
        </p:spPr>
        <p:txBody>
          <a:bodyPr>
            <a:spAutoFit/>
          </a:bodyPr>
          <a:lstStyle/>
          <a:p>
            <a:pPr algn="just" eaLnBrk="0" hangingPunct="0">
              <a:spcBef>
                <a:spcPct val="50000"/>
              </a:spcBef>
            </a:pPr>
            <a:r>
              <a:rPr lang="el-GR" sz="2400" i="1" dirty="0">
                <a:latin typeface="Calibri" pitchFamily="34" charset="0"/>
                <a:ea typeface="Calibri" pitchFamily="34" charset="0"/>
                <a:cs typeface="Calibri" pitchFamily="34" charset="0"/>
              </a:rPr>
              <a:t>Ποιους από τους περιορισμούς (πεδίου ορισμού, κλειδιού, ακεραιότητας οντοτήτων και αναφορικής ακεραιότητας) μπορεί να παραβιάζει μια τέτοια λίστα τιμών;</a:t>
            </a:r>
            <a:endParaRPr lang="el-GR" sz="2400" b="1" i="1" dirty="0">
              <a:latin typeface="Calibri" pitchFamily="34" charset="0"/>
              <a:ea typeface="Calibri" pitchFamily="34" charset="0"/>
              <a:cs typeface="Calibri" pitchFamily="34" charset="0"/>
            </a:endParaRPr>
          </a:p>
        </p:txBody>
      </p:sp>
      <p:sp>
        <p:nvSpPr>
          <p:cNvPr id="29703" name="Text Box 9"/>
          <p:cNvSpPr txBox="1">
            <a:spLocks noChangeArrowheads="1"/>
          </p:cNvSpPr>
          <p:nvPr/>
        </p:nvSpPr>
        <p:spPr bwMode="auto">
          <a:xfrm>
            <a:off x="611188" y="4005263"/>
            <a:ext cx="8077200" cy="461665"/>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Σε περίπτωση παραβίασης:</a:t>
            </a:r>
            <a:r>
              <a:rPr lang="el-GR" sz="2400" b="1" dirty="0">
                <a:latin typeface="Calibri" pitchFamily="34" charset="0"/>
                <a:ea typeface="Calibri" pitchFamily="34" charset="0"/>
                <a:cs typeface="Calibri" pitchFamily="34" charset="0"/>
              </a:rPr>
              <a:t> </a:t>
            </a:r>
          </a:p>
        </p:txBody>
      </p:sp>
      <p:sp>
        <p:nvSpPr>
          <p:cNvPr id="29704" name="Text Box 10"/>
          <p:cNvSpPr txBox="1">
            <a:spLocks noChangeArrowheads="1"/>
          </p:cNvSpPr>
          <p:nvPr/>
        </p:nvSpPr>
        <p:spPr bwMode="auto">
          <a:xfrm>
            <a:off x="1331913" y="4797425"/>
            <a:ext cx="6705600" cy="396875"/>
          </a:xfrm>
          <a:prstGeom prst="rect">
            <a:avLst/>
          </a:prstGeom>
          <a:noFill/>
          <a:ln w="9525">
            <a:noFill/>
            <a:miter lim="800000"/>
            <a:headEnd/>
            <a:tailEnd/>
          </a:ln>
        </p:spPr>
        <p:txBody>
          <a:bodyPr>
            <a:spAutoFit/>
          </a:bodyPr>
          <a:lstStyle/>
          <a:p>
            <a:pPr algn="just" eaLnBrk="0" hangingPunct="0">
              <a:spcBef>
                <a:spcPct val="50000"/>
              </a:spcBef>
            </a:pPr>
            <a:r>
              <a:rPr lang="el-GR" sz="2000" dirty="0">
                <a:latin typeface="Calibri" pitchFamily="34" charset="0"/>
                <a:ea typeface="Calibri" pitchFamily="34" charset="0"/>
                <a:cs typeface="Calibri" pitchFamily="34" charset="0"/>
              </a:rPr>
              <a:t>Απόρριψη εισαγωγής</a:t>
            </a: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Εισαγωγή Πλειάδας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1748" name="Slide Number Placeholder 4"/>
          <p:cNvSpPr>
            <a:spLocks noGrp="1"/>
          </p:cNvSpPr>
          <p:nvPr>
            <p:ph type="sldNum" sz="quarter" idx="12"/>
          </p:nvPr>
        </p:nvSpPr>
        <p:spPr>
          <a:noFill/>
        </p:spPr>
        <p:txBody>
          <a:bodyPr/>
          <a:lstStyle/>
          <a:p>
            <a:fld id="{F1DA09FD-CDFA-4962-9034-2E35F4EE7713}" type="slidenum">
              <a:rPr lang="el-GR" altLang="en-US" smtClean="0"/>
              <a:pPr/>
              <a:t>31</a:t>
            </a:fld>
            <a:endParaRPr lang="el-GR" altLang="en-US"/>
          </a:p>
        </p:txBody>
      </p:sp>
      <p:sp>
        <p:nvSpPr>
          <p:cNvPr id="31753" name="Text Box 6"/>
          <p:cNvSpPr txBox="1">
            <a:spLocks noChangeArrowheads="1"/>
          </p:cNvSpPr>
          <p:nvPr/>
        </p:nvSpPr>
        <p:spPr bwMode="auto">
          <a:xfrm>
            <a:off x="2699726" y="2585915"/>
            <a:ext cx="3060213" cy="461665"/>
          </a:xfrm>
          <a:prstGeom prst="rect">
            <a:avLst/>
          </a:prstGeom>
          <a:solidFill>
            <a:schemeClr val="bg2"/>
          </a:solidFill>
          <a:ln w="9525">
            <a:noFill/>
            <a:miter lim="800000"/>
            <a:headEnd/>
            <a:tailEnd/>
          </a:ln>
        </p:spPr>
        <p:txBody>
          <a:bodyPr wrap="square">
            <a:spAutoFit/>
          </a:bodyPr>
          <a:lstStyle/>
          <a:p>
            <a:pPr eaLnBrk="0" hangingPunct="0"/>
            <a:r>
              <a:rPr lang="en-US" sz="2400" b="1" dirty="0">
                <a:solidFill>
                  <a:schemeClr val="tx2">
                    <a:lumMod val="50000"/>
                  </a:schemeClr>
                </a:solidFill>
                <a:latin typeface="Calibri" pitchFamily="34" charset="0"/>
                <a:ea typeface="Calibri" pitchFamily="34" charset="0"/>
                <a:cs typeface="Calibri" pitchFamily="34" charset="0"/>
              </a:rPr>
              <a:t>SELECT * FROM </a:t>
            </a:r>
            <a:r>
              <a:rPr lang="el-GR" sz="2400" dirty="0">
                <a:solidFill>
                  <a:schemeClr val="tx2">
                    <a:lumMod val="50000"/>
                  </a:schemeClr>
                </a:solidFill>
                <a:latin typeface="Calibri" pitchFamily="34" charset="0"/>
                <a:ea typeface="Calibri" pitchFamily="34" charset="0"/>
                <a:cs typeface="Calibri" pitchFamily="34" charset="0"/>
              </a:rPr>
              <a:t>R</a:t>
            </a:r>
            <a:r>
              <a:rPr lang="en-US" sz="2400" dirty="0">
                <a:solidFill>
                  <a:schemeClr val="tx2">
                    <a:lumMod val="50000"/>
                  </a:schemeClr>
                </a:solidFill>
                <a:latin typeface="Calibri" pitchFamily="34" charset="0"/>
                <a:ea typeface="Calibri" pitchFamily="34" charset="0"/>
                <a:cs typeface="Calibri" pitchFamily="34" charset="0"/>
              </a:rPr>
              <a:t>;</a:t>
            </a:r>
            <a:endParaRPr lang="el-GR" sz="2400" b="1" dirty="0">
              <a:solidFill>
                <a:schemeClr val="tx2">
                  <a:lumMod val="50000"/>
                </a:schemeClr>
              </a:solidFill>
              <a:latin typeface="Calibri" pitchFamily="34" charset="0"/>
              <a:ea typeface="Calibri" pitchFamily="34" charset="0"/>
              <a:cs typeface="Calibri" pitchFamily="34" charset="0"/>
            </a:endParaRP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Εμφάνιση Περιεχομένου</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381019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0724" name="Slide Number Placeholder 4"/>
          <p:cNvSpPr>
            <a:spLocks noGrp="1"/>
          </p:cNvSpPr>
          <p:nvPr>
            <p:ph type="sldNum" sz="quarter" idx="12"/>
          </p:nvPr>
        </p:nvSpPr>
        <p:spPr>
          <a:noFill/>
        </p:spPr>
        <p:txBody>
          <a:bodyPr/>
          <a:lstStyle/>
          <a:p>
            <a:fld id="{E4197CA1-EFBB-48D4-9842-A050A700C53A}" type="slidenum">
              <a:rPr lang="el-GR" altLang="en-US" smtClean="0"/>
              <a:pPr/>
              <a:t>32</a:t>
            </a:fld>
            <a:endParaRPr lang="el-GR" altLang="en-US"/>
          </a:p>
        </p:txBody>
      </p:sp>
      <p:sp>
        <p:nvSpPr>
          <p:cNvPr id="30726" name="Text Box 3"/>
          <p:cNvSpPr txBox="1">
            <a:spLocks noChangeArrowheads="1"/>
          </p:cNvSpPr>
          <p:nvPr/>
        </p:nvSpPr>
        <p:spPr bwMode="auto">
          <a:xfrm>
            <a:off x="900113" y="2565400"/>
            <a:ext cx="7239000" cy="1384995"/>
          </a:xfrm>
          <a:prstGeom prst="rect">
            <a:avLst/>
          </a:prstGeom>
          <a:noFill/>
          <a:ln w="9525">
            <a:noFill/>
            <a:miter lim="800000"/>
            <a:headEnd/>
            <a:tailEnd/>
          </a:ln>
        </p:spPr>
        <p:txBody>
          <a:bodyPr>
            <a:spAutoFit/>
          </a:bodyPr>
          <a:lstStyle/>
          <a:p>
            <a:pPr algn="just" eaLnBrk="0" hangingPunct="0">
              <a:spcBef>
                <a:spcPct val="50000"/>
              </a:spcBef>
            </a:pPr>
            <a:r>
              <a:rPr lang="el-GR" sz="2800" i="1" dirty="0">
                <a:solidFill>
                  <a:schemeClr val="accent6">
                    <a:lumMod val="75000"/>
                  </a:schemeClr>
                </a:solidFill>
                <a:latin typeface="Calibri" pitchFamily="34" charset="0"/>
                <a:ea typeface="Calibri" pitchFamily="34" charset="0"/>
                <a:cs typeface="Calibri" pitchFamily="34" charset="0"/>
              </a:rPr>
              <a:t>Διαγραφή</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a:latin typeface="Calibri" pitchFamily="34" charset="0"/>
                <a:ea typeface="Calibri" pitchFamily="34" charset="0"/>
                <a:cs typeface="Calibri" pitchFamily="34" charset="0"/>
              </a:rPr>
              <a:t>Προσδιορίζεται μια συνθήκη πάνω στα γνωρίσματα της σχέσης και διαγράφονται οι πλειάδες που την ικανοποιούν</a:t>
            </a:r>
            <a:endParaRPr lang="el-GR" sz="2800" b="1" dirty="0">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1748" name="Slide Number Placeholder 4"/>
          <p:cNvSpPr>
            <a:spLocks noGrp="1"/>
          </p:cNvSpPr>
          <p:nvPr>
            <p:ph type="sldNum" sz="quarter" idx="12"/>
          </p:nvPr>
        </p:nvSpPr>
        <p:spPr>
          <a:noFill/>
        </p:spPr>
        <p:txBody>
          <a:bodyPr/>
          <a:lstStyle/>
          <a:p>
            <a:fld id="{F1DA09FD-CDFA-4962-9034-2E35F4EE7713}" type="slidenum">
              <a:rPr lang="el-GR" altLang="en-US" smtClean="0"/>
              <a:pPr/>
              <a:t>33</a:t>
            </a:fld>
            <a:endParaRPr lang="el-GR" altLang="en-US"/>
          </a:p>
        </p:txBody>
      </p:sp>
      <p:sp>
        <p:nvSpPr>
          <p:cNvPr id="31751" name="Text Box 4"/>
          <p:cNvSpPr txBox="1">
            <a:spLocks noChangeArrowheads="1"/>
          </p:cNvSpPr>
          <p:nvPr/>
        </p:nvSpPr>
        <p:spPr bwMode="auto">
          <a:xfrm>
            <a:off x="685800" y="2134889"/>
            <a:ext cx="7772400" cy="1920875"/>
          </a:xfrm>
          <a:prstGeom prst="rect">
            <a:avLst/>
          </a:prstGeom>
          <a:noFill/>
          <a:ln w="9525">
            <a:noFill/>
            <a:miter lim="800000"/>
            <a:headEnd/>
            <a:tailEnd/>
          </a:ln>
        </p:spPr>
        <p:txBody>
          <a:bodyPr>
            <a:spAutoFit/>
          </a:bodyPr>
          <a:lstStyle/>
          <a:p>
            <a:pPr algn="just" eaLnBrk="0" hangingPunct="0"/>
            <a:r>
              <a:rPr lang="el-GR" sz="2000" dirty="0">
                <a:latin typeface="Calibri" pitchFamily="34" charset="0"/>
                <a:ea typeface="Calibri" pitchFamily="34" charset="0"/>
                <a:cs typeface="Calibri" pitchFamily="34" charset="0"/>
              </a:rPr>
              <a:t>Μπορούμε να σβήσουμε μόνο </a:t>
            </a:r>
            <a:r>
              <a:rPr lang="el-GR" sz="2000" i="1" dirty="0">
                <a:latin typeface="Calibri" pitchFamily="34" charset="0"/>
                <a:ea typeface="Calibri" pitchFamily="34" charset="0"/>
                <a:cs typeface="Calibri" pitchFamily="34" charset="0"/>
              </a:rPr>
              <a:t>ολόκληρες</a:t>
            </a:r>
            <a:r>
              <a:rPr lang="el-GR" sz="2000" dirty="0">
                <a:latin typeface="Calibri" pitchFamily="34" charset="0"/>
                <a:ea typeface="Calibri" pitchFamily="34" charset="0"/>
                <a:cs typeface="Calibri" pitchFamily="34" charset="0"/>
              </a:rPr>
              <a:t> πλειάδες</a:t>
            </a:r>
            <a:r>
              <a:rPr lang="en-US" sz="200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γραμμές) και όχι συγκεκριμένα γνωρίσματα.</a:t>
            </a:r>
          </a:p>
          <a:p>
            <a:pPr algn="just" eaLnBrk="0" hangingPunct="0"/>
            <a:endParaRPr lang="el-GR" sz="2000" dirty="0">
              <a:latin typeface="Calibri" pitchFamily="34" charset="0"/>
              <a:ea typeface="Calibri" pitchFamily="34" charset="0"/>
              <a:cs typeface="Calibri" pitchFamily="34" charset="0"/>
            </a:endParaRPr>
          </a:p>
          <a:p>
            <a:pPr algn="just" eaLnBrk="0" hangingPunct="0"/>
            <a:endParaRPr lang="en-US" sz="2000" dirty="0">
              <a:latin typeface="Calibri" pitchFamily="34" charset="0"/>
              <a:ea typeface="Calibri" pitchFamily="34" charset="0"/>
              <a:cs typeface="Calibri" pitchFamily="34" charset="0"/>
            </a:endParaRPr>
          </a:p>
          <a:p>
            <a:pPr algn="just" eaLnBrk="0" hangingPunct="0"/>
            <a:endParaRPr lang="el-GR" sz="2000" dirty="0">
              <a:latin typeface="Calibri" pitchFamily="34" charset="0"/>
              <a:ea typeface="Calibri" pitchFamily="34" charset="0"/>
              <a:cs typeface="Calibri" pitchFamily="34" charset="0"/>
            </a:endParaRPr>
          </a:p>
          <a:p>
            <a:pPr algn="just" eaLnBrk="0" hangingPunct="0"/>
            <a:r>
              <a:rPr lang="el-GR" sz="2000" dirty="0">
                <a:latin typeface="Calibri" pitchFamily="34" charset="0"/>
                <a:ea typeface="Calibri" pitchFamily="34" charset="0"/>
                <a:cs typeface="Calibri" pitchFamily="34" charset="0"/>
              </a:rPr>
              <a:t>Σβήνει όλες τις πλειάδες της R για τις οποίες ισχύει το P.</a:t>
            </a:r>
          </a:p>
        </p:txBody>
      </p:sp>
      <p:sp>
        <p:nvSpPr>
          <p:cNvPr id="31752" name="Text Box 5"/>
          <p:cNvSpPr txBox="1">
            <a:spLocks noChangeArrowheads="1"/>
          </p:cNvSpPr>
          <p:nvPr/>
        </p:nvSpPr>
        <p:spPr bwMode="auto">
          <a:xfrm>
            <a:off x="685800" y="4714119"/>
            <a:ext cx="7772400" cy="396875"/>
          </a:xfrm>
          <a:prstGeom prst="rect">
            <a:avLst/>
          </a:prstGeom>
          <a:noFill/>
          <a:ln w="9525">
            <a:noFill/>
            <a:miter lim="800000"/>
            <a:headEnd/>
            <a:tailEnd/>
          </a:ln>
        </p:spPr>
        <p:txBody>
          <a:bodyPr>
            <a:spAutoFit/>
          </a:bodyPr>
          <a:lstStyle/>
          <a:p>
            <a:pPr eaLnBrk="0" hangingPunct="0"/>
            <a:r>
              <a:rPr lang="el-GR" sz="2000" dirty="0">
                <a:latin typeface="Calibri" pitchFamily="34" charset="0"/>
                <a:ea typeface="Calibri" pitchFamily="34" charset="0"/>
                <a:cs typeface="Calibri" pitchFamily="34" charset="0"/>
              </a:rPr>
              <a:t>Όταν λείπει το  </a:t>
            </a:r>
            <a:r>
              <a:rPr lang="en-US" sz="2000" b="1" dirty="0">
                <a:latin typeface="Calibri" pitchFamily="34" charset="0"/>
                <a:ea typeface="Calibri" pitchFamily="34" charset="0"/>
                <a:cs typeface="Calibri" pitchFamily="34" charset="0"/>
              </a:rPr>
              <a:t>WHERE </a:t>
            </a:r>
            <a:r>
              <a:rPr lang="el-GR" sz="2000" dirty="0">
                <a:latin typeface="Calibri" pitchFamily="34" charset="0"/>
                <a:ea typeface="Calibri" pitchFamily="34" charset="0"/>
                <a:cs typeface="Calibri" pitchFamily="34" charset="0"/>
              </a:rPr>
              <a:t>σβήνονται όλες οι πλειάδες μιας σχέσης.</a:t>
            </a:r>
          </a:p>
        </p:txBody>
      </p:sp>
      <p:sp>
        <p:nvSpPr>
          <p:cNvPr id="31753" name="Text Box 6"/>
          <p:cNvSpPr txBox="1">
            <a:spLocks noChangeArrowheads="1"/>
          </p:cNvSpPr>
          <p:nvPr/>
        </p:nvSpPr>
        <p:spPr bwMode="auto">
          <a:xfrm>
            <a:off x="2097702" y="2967335"/>
            <a:ext cx="4592027" cy="461665"/>
          </a:xfrm>
          <a:prstGeom prst="rect">
            <a:avLst/>
          </a:prstGeom>
          <a:solidFill>
            <a:schemeClr val="bg2"/>
          </a:solidFill>
          <a:ln w="9525">
            <a:noFill/>
            <a:miter lim="800000"/>
            <a:headEnd/>
            <a:tailEnd/>
          </a:ln>
        </p:spPr>
        <p:txBody>
          <a:bodyPr wrap="square">
            <a:spAutoFit/>
          </a:bodyPr>
          <a:lstStyle/>
          <a:p>
            <a:pPr eaLnBrk="0" hangingPunct="0"/>
            <a:r>
              <a:rPr lang="en-US" sz="2400" b="1" dirty="0">
                <a:solidFill>
                  <a:schemeClr val="tx2">
                    <a:lumMod val="50000"/>
                  </a:schemeClr>
                </a:solidFill>
                <a:latin typeface="Calibri" pitchFamily="34" charset="0"/>
                <a:ea typeface="Calibri" pitchFamily="34" charset="0"/>
                <a:cs typeface="Calibri" pitchFamily="34" charset="0"/>
              </a:rPr>
              <a:t>DELETE FROM </a:t>
            </a:r>
            <a:r>
              <a:rPr lang="el-GR" sz="2400" dirty="0">
                <a:solidFill>
                  <a:schemeClr val="tx2">
                    <a:lumMod val="50000"/>
                  </a:schemeClr>
                </a:solidFill>
                <a:latin typeface="Calibri" pitchFamily="34" charset="0"/>
                <a:ea typeface="Calibri" pitchFamily="34" charset="0"/>
                <a:cs typeface="Calibri" pitchFamily="34" charset="0"/>
              </a:rPr>
              <a:t>R </a:t>
            </a:r>
            <a:r>
              <a:rPr lang="en-US" sz="2400" b="1" dirty="0">
                <a:solidFill>
                  <a:schemeClr val="tx2">
                    <a:lumMod val="50000"/>
                  </a:schemeClr>
                </a:solidFill>
                <a:latin typeface="Calibri" pitchFamily="34" charset="0"/>
                <a:ea typeface="Calibri" pitchFamily="34" charset="0"/>
                <a:cs typeface="Calibri" pitchFamily="34" charset="0"/>
              </a:rPr>
              <a:t>WHERE</a:t>
            </a:r>
            <a:r>
              <a:rPr lang="el-GR" sz="2400" b="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 P</a:t>
            </a:r>
            <a:r>
              <a:rPr lang="en-US" sz="2400" dirty="0">
                <a:solidFill>
                  <a:schemeClr val="tx2">
                    <a:lumMod val="50000"/>
                  </a:schemeClr>
                </a:solidFill>
                <a:latin typeface="Calibri" pitchFamily="34" charset="0"/>
                <a:ea typeface="Calibri" pitchFamily="34" charset="0"/>
                <a:cs typeface="Calibri" pitchFamily="34" charset="0"/>
              </a:rPr>
              <a:t>;</a:t>
            </a:r>
            <a:endParaRPr lang="el-GR" sz="2400" b="1" dirty="0">
              <a:solidFill>
                <a:schemeClr val="tx2">
                  <a:lumMod val="50000"/>
                </a:schemeClr>
              </a:solidFill>
              <a:latin typeface="Calibri" pitchFamily="34" charset="0"/>
              <a:ea typeface="Calibri" pitchFamily="34" charset="0"/>
              <a:cs typeface="Calibri" pitchFamily="34" charset="0"/>
            </a:endParaRP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Footer Placeholder 3"/>
          <p:cNvSpPr>
            <a:spLocks noGrp="1"/>
          </p:cNvSpPr>
          <p:nvPr>
            <p:ph type="ftr" sz="quarter" idx="11"/>
          </p:nvPr>
        </p:nvSpPr>
        <p:spPr>
          <a:noFill/>
        </p:spPr>
        <p:txBody>
          <a:bodyPr/>
          <a:lstStyle/>
          <a:p>
            <a:r>
              <a:rPr lang="el-GR" altLang="en-US" dirty="0" err="1"/>
              <a:t>Ευαγγε</a:t>
            </a:r>
            <a:r>
              <a:rPr lang="en-US" altLang="en-US" dirty="0"/>
              <a:t>λ</a:t>
            </a:r>
            <a:r>
              <a:rPr lang="el-GR" altLang="en-US" dirty="0"/>
              <a:t>ία </a:t>
            </a:r>
            <a:r>
              <a:rPr lang="el-GR" altLang="en-US" dirty="0" err="1"/>
              <a:t>Πιτουρά</a:t>
            </a:r>
            <a:endParaRPr lang="el-GR" altLang="en-US" dirty="0"/>
          </a:p>
        </p:txBody>
      </p:sp>
      <p:sp>
        <p:nvSpPr>
          <p:cNvPr id="32772" name="Slide Number Placeholder 4"/>
          <p:cNvSpPr>
            <a:spLocks noGrp="1"/>
          </p:cNvSpPr>
          <p:nvPr>
            <p:ph type="sldNum" sz="quarter" idx="12"/>
          </p:nvPr>
        </p:nvSpPr>
        <p:spPr>
          <a:noFill/>
        </p:spPr>
        <p:txBody>
          <a:bodyPr/>
          <a:lstStyle/>
          <a:p>
            <a:fld id="{E1194240-24FA-46EE-985C-5BDE63228E7A}" type="slidenum">
              <a:rPr lang="el-GR" altLang="en-US" smtClean="0"/>
              <a:pPr/>
              <a:t>34</a:t>
            </a:fld>
            <a:endParaRPr lang="el-GR" altLang="en-US"/>
          </a:p>
        </p:txBody>
      </p:sp>
      <p:sp>
        <p:nvSpPr>
          <p:cNvPr id="32774" name="Text Box 3"/>
          <p:cNvSpPr txBox="1">
            <a:spLocks noChangeArrowheads="1"/>
          </p:cNvSpPr>
          <p:nvPr/>
        </p:nvSpPr>
        <p:spPr bwMode="auto">
          <a:xfrm>
            <a:off x="900113" y="2149475"/>
            <a:ext cx="6840537" cy="3477875"/>
          </a:xfrm>
          <a:prstGeom prst="rect">
            <a:avLst/>
          </a:prstGeom>
          <a:noFill/>
          <a:ln w="9525">
            <a:noFill/>
            <a:miter lim="800000"/>
            <a:headEnd/>
            <a:tailEnd/>
          </a:ln>
        </p:spPr>
        <p:txBody>
          <a:bodyPr>
            <a:spAutoFit/>
          </a:bodyPr>
          <a:lstStyle/>
          <a:p>
            <a:pPr eaLnBrk="0" hangingPunct="0"/>
            <a:r>
              <a:rPr lang="el-GR" sz="2000" dirty="0">
                <a:latin typeface="Calibri" pitchFamily="34" charset="0"/>
                <a:ea typeface="Calibri" pitchFamily="34" charset="0"/>
                <a:cs typeface="Calibri" pitchFamily="34" charset="0"/>
              </a:rPr>
              <a:t>Παραδείγματα</a:t>
            </a:r>
          </a:p>
          <a:p>
            <a:pPr eaLnBrk="0" hangingPunct="0"/>
            <a:endParaRPr lang="el-GR" sz="2000" dirty="0">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(1) Όλες οι ηθοποιοί με το όνομα </a:t>
            </a:r>
            <a:r>
              <a:rPr lang="en-US" sz="2000" dirty="0">
                <a:latin typeface="Calibri" pitchFamily="34" charset="0"/>
                <a:ea typeface="Calibri" pitchFamily="34" charset="0"/>
                <a:cs typeface="Calibri" pitchFamily="34" charset="0"/>
              </a:rPr>
              <a:t>Kidman</a:t>
            </a:r>
            <a:endParaRPr lang="el-GR" sz="2000" dirty="0">
              <a:latin typeface="Calibri" pitchFamily="34" charset="0"/>
              <a:ea typeface="Calibri" pitchFamily="34" charset="0"/>
              <a:cs typeface="Calibri" pitchFamily="34" charset="0"/>
            </a:endParaRPr>
          </a:p>
          <a:p>
            <a:pPr eaLnBrk="0" hangingPunct="0"/>
            <a:endParaRPr lang="el-GR" sz="2000" dirty="0">
              <a:solidFill>
                <a:schemeClr val="tx2">
                  <a:lumMod val="75000"/>
                </a:schemeClr>
              </a:solidFill>
              <a:latin typeface="Calibri" pitchFamily="34" charset="0"/>
              <a:ea typeface="Calibri" pitchFamily="34" charset="0"/>
              <a:cs typeface="Calibri" pitchFamily="34" charset="0"/>
            </a:endParaRP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DELETE FROM </a:t>
            </a:r>
            <a:r>
              <a:rPr lang="el-GR" sz="2000" dirty="0">
                <a:latin typeface="Calibri" pitchFamily="34" charset="0"/>
                <a:ea typeface="Calibri" pitchFamily="34" charset="0"/>
                <a:cs typeface="Calibri" pitchFamily="34" charset="0"/>
              </a:rPr>
              <a:t>Ηθοποιός</a:t>
            </a: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WHERE</a:t>
            </a:r>
            <a:r>
              <a:rPr lang="el-GR" sz="2000" b="1" dirty="0">
                <a:solidFill>
                  <a:schemeClr val="tx2">
                    <a:lumMod val="75000"/>
                  </a:schemeClr>
                </a:solidFill>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Όνομα </a:t>
            </a:r>
            <a:r>
              <a:rPr lang="en-US" sz="2000"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Kidman’;</a:t>
            </a:r>
          </a:p>
          <a:p>
            <a:pPr eaLnBrk="0" hangingPunct="0"/>
            <a:endParaRPr lang="en-US" sz="2000" dirty="0">
              <a:solidFill>
                <a:schemeClr val="tx2">
                  <a:lumMod val="75000"/>
                </a:schemeClr>
              </a:solidFill>
              <a:latin typeface="Calibri" pitchFamily="34" charset="0"/>
              <a:ea typeface="Calibri" pitchFamily="34" charset="0"/>
              <a:cs typeface="Calibri" pitchFamily="34" charset="0"/>
            </a:endParaRPr>
          </a:p>
          <a:p>
            <a:r>
              <a:rPr lang="en-US" sz="2000"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2) Όλες τις ταινίες που έχουν γυριστεί πριν το 1950</a:t>
            </a:r>
            <a:endParaRPr lang="en-US" sz="2000" dirty="0">
              <a:latin typeface="Calibri" pitchFamily="34" charset="0"/>
              <a:ea typeface="Calibri" pitchFamily="34" charset="0"/>
              <a:cs typeface="Calibri" pitchFamily="34" charset="0"/>
            </a:endParaRPr>
          </a:p>
          <a:p>
            <a:endParaRPr lang="el-GR" sz="2000" dirty="0">
              <a:solidFill>
                <a:schemeClr val="tx2">
                  <a:lumMod val="75000"/>
                </a:schemeClr>
              </a:solidFill>
              <a:latin typeface="Calibri" pitchFamily="34" charset="0"/>
              <a:ea typeface="Calibri" pitchFamily="34" charset="0"/>
              <a:cs typeface="Calibri" pitchFamily="34" charset="0"/>
            </a:endParaRPr>
          </a:p>
          <a:p>
            <a:r>
              <a:rPr lang="en-US" sz="2000" b="1" dirty="0">
                <a:solidFill>
                  <a:schemeClr val="accent6">
                    <a:lumMod val="75000"/>
                  </a:schemeClr>
                </a:solidFill>
                <a:latin typeface="Calibri" pitchFamily="34" charset="0"/>
                <a:ea typeface="Calibri" pitchFamily="34" charset="0"/>
                <a:cs typeface="Calibri" pitchFamily="34" charset="0"/>
              </a:rPr>
              <a:t>DELETE FROM </a:t>
            </a:r>
            <a:r>
              <a:rPr lang="el-GR" sz="2000" dirty="0">
                <a:latin typeface="Calibri" pitchFamily="34" charset="0"/>
                <a:ea typeface="Calibri" pitchFamily="34" charset="0"/>
                <a:cs typeface="Calibri" pitchFamily="34" charset="0"/>
              </a:rPr>
              <a:t>Ταινία</a:t>
            </a:r>
          </a:p>
          <a:p>
            <a:r>
              <a:rPr lang="en-US" sz="2000" b="1" dirty="0">
                <a:solidFill>
                  <a:schemeClr val="accent6">
                    <a:lumMod val="75000"/>
                  </a:schemeClr>
                </a:solidFill>
                <a:latin typeface="Calibri" pitchFamily="34" charset="0"/>
                <a:ea typeface="Calibri" pitchFamily="34" charset="0"/>
                <a:cs typeface="Calibri" pitchFamily="34" charset="0"/>
              </a:rPr>
              <a:t>WHERE</a:t>
            </a:r>
            <a:r>
              <a:rPr lang="el-GR" sz="2000" dirty="0">
                <a:solidFill>
                  <a:schemeClr val="tx2">
                    <a:lumMod val="75000"/>
                  </a:schemeClr>
                </a:solidFill>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Έτος &lt; 1950</a:t>
            </a:r>
            <a:r>
              <a:rPr lang="en-US" sz="2000" dirty="0">
                <a:latin typeface="Calibri" pitchFamily="34" charset="0"/>
                <a:ea typeface="Calibri" pitchFamily="34" charset="0"/>
                <a:cs typeface="Calibri" pitchFamily="34" charset="0"/>
              </a:rPr>
              <a:t>;</a:t>
            </a:r>
            <a:endParaRPr lang="el-GR" sz="2000" dirty="0">
              <a:latin typeface="Calibri" pitchFamily="34" charset="0"/>
              <a:ea typeface="Calibri" pitchFamily="34" charset="0"/>
              <a:cs typeface="Calibri" pitchFamily="34" charset="0"/>
            </a:endParaRPr>
          </a:p>
        </p:txBody>
      </p:sp>
      <p:sp>
        <p:nvSpPr>
          <p:cNvPr id="8"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3796" name="Slide Number Placeholder 4"/>
          <p:cNvSpPr>
            <a:spLocks noGrp="1"/>
          </p:cNvSpPr>
          <p:nvPr>
            <p:ph type="sldNum" sz="quarter" idx="12"/>
          </p:nvPr>
        </p:nvSpPr>
        <p:spPr>
          <a:noFill/>
        </p:spPr>
        <p:txBody>
          <a:bodyPr/>
          <a:lstStyle/>
          <a:p>
            <a:fld id="{1EA56742-4E05-4888-BDBC-DF9389AED1C8}" type="slidenum">
              <a:rPr lang="el-GR" altLang="en-US" smtClean="0"/>
              <a:pPr/>
              <a:t>35</a:t>
            </a:fld>
            <a:endParaRPr lang="el-GR" altLang="en-US"/>
          </a:p>
        </p:txBody>
      </p:sp>
      <p:sp>
        <p:nvSpPr>
          <p:cNvPr id="33798" name="Text Box 3"/>
          <p:cNvSpPr txBox="1">
            <a:spLocks noChangeArrowheads="1"/>
          </p:cNvSpPr>
          <p:nvPr/>
        </p:nvSpPr>
        <p:spPr bwMode="auto">
          <a:xfrm>
            <a:off x="395288" y="4005263"/>
            <a:ext cx="8424862" cy="1015663"/>
          </a:xfrm>
          <a:prstGeom prst="rect">
            <a:avLst/>
          </a:prstGeom>
          <a:noFill/>
          <a:ln w="9525">
            <a:noFill/>
            <a:miter lim="800000"/>
            <a:headEnd/>
            <a:tailEnd/>
          </a:ln>
        </p:spPr>
        <p:txBody>
          <a:bodyPr>
            <a:spAutoFit/>
          </a:bodyPr>
          <a:lstStyle/>
          <a:p>
            <a:pPr algn="just" eaLnBrk="0" hangingPunct="0">
              <a:buFont typeface="Wingdings" pitchFamily="2" charset="2"/>
              <a:buChar char="§"/>
            </a:pPr>
            <a:endParaRPr lang="el-GR" sz="2000" dirty="0">
              <a:latin typeface="Calibri" pitchFamily="34" charset="0"/>
              <a:ea typeface="Calibri" pitchFamily="34" charset="0"/>
              <a:cs typeface="Calibri" pitchFamily="34" charset="0"/>
            </a:endParaRPr>
          </a:p>
          <a:p>
            <a:pPr algn="just" eaLnBrk="0" hangingPunct="0">
              <a:buFont typeface="Wingdings" pitchFamily="2" charset="2"/>
              <a:buChar char="§"/>
            </a:pPr>
            <a:r>
              <a:rPr lang="el-GR" sz="2000" dirty="0">
                <a:latin typeface="Calibri" pitchFamily="34" charset="0"/>
                <a:ea typeface="Calibri" pitchFamily="34" charset="0"/>
                <a:cs typeface="Calibri" pitchFamily="34" charset="0"/>
              </a:rPr>
              <a:t> Πρώτα, υπολογίζεται η συνθήκη του </a:t>
            </a:r>
            <a:r>
              <a:rPr lang="en-US" sz="2000" b="1" dirty="0">
                <a:latin typeface="Calibri" pitchFamily="34" charset="0"/>
                <a:ea typeface="Calibri" pitchFamily="34" charset="0"/>
                <a:cs typeface="Calibri" pitchFamily="34" charset="0"/>
              </a:rPr>
              <a:t>where</a:t>
            </a:r>
            <a:r>
              <a:rPr lang="en-US" sz="200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και μετά διαγράφονται οι πλειάδες που ικανοποιούν τη συνθήκη</a:t>
            </a:r>
          </a:p>
        </p:txBody>
      </p:sp>
      <p:sp>
        <p:nvSpPr>
          <p:cNvPr id="33799" name="Text Box 5"/>
          <p:cNvSpPr txBox="1">
            <a:spLocks noChangeArrowheads="1"/>
          </p:cNvSpPr>
          <p:nvPr/>
        </p:nvSpPr>
        <p:spPr bwMode="auto">
          <a:xfrm>
            <a:off x="2678113" y="1552575"/>
            <a:ext cx="3657600" cy="523220"/>
          </a:xfrm>
          <a:prstGeom prst="rect">
            <a:avLst/>
          </a:prstGeom>
          <a:noFill/>
          <a:ln w="9525">
            <a:noFill/>
            <a:miter lim="800000"/>
            <a:headEnd/>
            <a:tailEnd/>
          </a:ln>
        </p:spPr>
        <p:txBody>
          <a:bodyPr>
            <a:spAutoFit/>
          </a:bodyPr>
          <a:lstStyle/>
          <a:p>
            <a:pPr eaLnBrk="0" hangingPunct="0">
              <a:spcBef>
                <a:spcPct val="50000"/>
              </a:spcBef>
            </a:pPr>
            <a:r>
              <a:rPr lang="el-GR" sz="2800">
                <a:solidFill>
                  <a:schemeClr val="accent6">
                    <a:lumMod val="75000"/>
                  </a:schemeClr>
                </a:solidFill>
                <a:latin typeface="Calibri" pitchFamily="34" charset="0"/>
                <a:ea typeface="Calibri" pitchFamily="34" charset="0"/>
                <a:cs typeface="Calibri" pitchFamily="34" charset="0"/>
              </a:rPr>
              <a:t>Συνθήκη του </a:t>
            </a:r>
            <a:r>
              <a:rPr lang="en-US" sz="2800">
                <a:solidFill>
                  <a:schemeClr val="accent6">
                    <a:lumMod val="75000"/>
                  </a:schemeClr>
                </a:solidFill>
                <a:latin typeface="Calibri" pitchFamily="34" charset="0"/>
                <a:ea typeface="Calibri" pitchFamily="34" charset="0"/>
                <a:cs typeface="Calibri" pitchFamily="34" charset="0"/>
              </a:rPr>
              <a:t>where</a:t>
            </a:r>
            <a:endParaRPr lang="el-GR" sz="2800">
              <a:solidFill>
                <a:schemeClr val="accent6">
                  <a:lumMod val="75000"/>
                </a:schemeClr>
              </a:solidFill>
              <a:latin typeface="Calibri" pitchFamily="34" charset="0"/>
              <a:ea typeface="Calibri" pitchFamily="34" charset="0"/>
              <a:cs typeface="Calibri" pitchFamily="34" charset="0"/>
            </a:endParaRPr>
          </a:p>
        </p:txBody>
      </p:sp>
      <p:sp>
        <p:nvSpPr>
          <p:cNvPr id="33800" name="Text Box 6"/>
          <p:cNvSpPr txBox="1">
            <a:spLocks noChangeArrowheads="1"/>
          </p:cNvSpPr>
          <p:nvPr/>
        </p:nvSpPr>
        <p:spPr bwMode="auto">
          <a:xfrm>
            <a:off x="468313" y="2492375"/>
            <a:ext cx="8077200" cy="1323439"/>
          </a:xfrm>
          <a:prstGeom prst="rect">
            <a:avLst/>
          </a:prstGeom>
          <a:noFill/>
          <a:ln w="9525">
            <a:noFill/>
            <a:miter lim="800000"/>
            <a:headEnd/>
            <a:tailEnd/>
          </a:ln>
        </p:spPr>
        <p:txBody>
          <a:bodyPr>
            <a:spAutoFit/>
          </a:bodyPr>
          <a:lstStyle/>
          <a:p>
            <a:pPr eaLnBrk="0" hangingPunct="0"/>
            <a:r>
              <a:rPr lang="el-GR" sz="2000" dirty="0">
                <a:latin typeface="Calibri" pitchFamily="34" charset="0"/>
                <a:ea typeface="Calibri" pitchFamily="34" charset="0"/>
                <a:cs typeface="Calibri" pitchFamily="34" charset="0"/>
              </a:rPr>
              <a:t>&lt;</a:t>
            </a:r>
            <a:r>
              <a:rPr lang="el-GR" sz="2000" dirty="0" err="1">
                <a:latin typeface="Calibri" pitchFamily="34" charset="0"/>
                <a:ea typeface="Calibri" pitchFamily="34" charset="0"/>
                <a:cs typeface="Calibri" pitchFamily="34" charset="0"/>
              </a:rPr>
              <a:t>Όνομα_Γνωρίσματος</a:t>
            </a:r>
            <a:r>
              <a:rPr lang="el-GR" sz="2000" dirty="0">
                <a:latin typeface="Calibri" pitchFamily="34" charset="0"/>
                <a:ea typeface="Calibri" pitchFamily="34" charset="0"/>
                <a:cs typeface="Calibri" pitchFamily="34" charset="0"/>
              </a:rPr>
              <a:t>&gt;  &lt;τελεστής&gt; &lt;‘</a:t>
            </a:r>
            <a:r>
              <a:rPr lang="el-GR" sz="2000" dirty="0" err="1">
                <a:latin typeface="Calibri" pitchFamily="34" charset="0"/>
                <a:ea typeface="Calibri" pitchFamily="34" charset="0"/>
                <a:cs typeface="Calibri" pitchFamily="34" charset="0"/>
              </a:rPr>
              <a:t>Ονομα_Γνωρίσματος</a:t>
            </a:r>
            <a:r>
              <a:rPr lang="el-GR" sz="2000" dirty="0">
                <a:latin typeface="Calibri" pitchFamily="34" charset="0"/>
                <a:ea typeface="Calibri" pitchFamily="34" charset="0"/>
                <a:cs typeface="Calibri" pitchFamily="34" charset="0"/>
              </a:rPr>
              <a:t>&gt; ή &lt;Τιμή&gt;</a:t>
            </a:r>
          </a:p>
          <a:p>
            <a:pPr eaLnBrk="0" hangingPunct="0"/>
            <a:endParaRPr lang="el-GR" sz="2000" dirty="0">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Τελεστές σύγκρισης: </a:t>
            </a:r>
            <a:r>
              <a:rPr lang="el-GR" sz="2000" b="1" dirty="0">
                <a:latin typeface="Calibri" pitchFamily="34" charset="0"/>
                <a:ea typeface="Calibri" pitchFamily="34" charset="0"/>
                <a:cs typeface="Calibri" pitchFamily="34" charset="0"/>
              </a:rPr>
              <a:t>&lt;</a:t>
            </a:r>
            <a:r>
              <a:rPr lang="el-GR" sz="2000" dirty="0">
                <a:latin typeface="Calibri" pitchFamily="34" charset="0"/>
                <a:ea typeface="Calibri" pitchFamily="34" charset="0"/>
                <a:cs typeface="Calibri" pitchFamily="34" charset="0"/>
              </a:rPr>
              <a:t>, </a:t>
            </a:r>
            <a:r>
              <a:rPr lang="el-GR" sz="2000" b="1" dirty="0">
                <a:latin typeface="Calibri" pitchFamily="34" charset="0"/>
                <a:ea typeface="Calibri" pitchFamily="34" charset="0"/>
                <a:cs typeface="Calibri" pitchFamily="34" charset="0"/>
              </a:rPr>
              <a:t>&lt;=</a:t>
            </a:r>
            <a:r>
              <a:rPr lang="el-GR" sz="2000" dirty="0">
                <a:latin typeface="Calibri" pitchFamily="34" charset="0"/>
                <a:ea typeface="Calibri" pitchFamily="34" charset="0"/>
                <a:cs typeface="Calibri" pitchFamily="34" charset="0"/>
              </a:rPr>
              <a:t>, </a:t>
            </a:r>
            <a:r>
              <a:rPr lang="el-GR" sz="2000" b="1" dirty="0">
                <a:latin typeface="Calibri" pitchFamily="34" charset="0"/>
                <a:ea typeface="Calibri" pitchFamily="34" charset="0"/>
                <a:cs typeface="Calibri" pitchFamily="34" charset="0"/>
              </a:rPr>
              <a:t>&gt;</a:t>
            </a:r>
            <a:r>
              <a:rPr lang="el-GR" sz="2000" dirty="0">
                <a:latin typeface="Calibri" pitchFamily="34" charset="0"/>
                <a:ea typeface="Calibri" pitchFamily="34" charset="0"/>
                <a:cs typeface="Calibri" pitchFamily="34" charset="0"/>
              </a:rPr>
              <a:t>, </a:t>
            </a:r>
            <a:r>
              <a:rPr lang="el-GR" sz="2000" b="1" dirty="0">
                <a:latin typeface="Calibri" pitchFamily="34" charset="0"/>
                <a:ea typeface="Calibri" pitchFamily="34" charset="0"/>
                <a:cs typeface="Calibri" pitchFamily="34" charset="0"/>
              </a:rPr>
              <a:t>&gt;=</a:t>
            </a:r>
            <a:r>
              <a:rPr lang="el-GR" sz="2000" dirty="0">
                <a:latin typeface="Calibri" pitchFamily="34" charset="0"/>
                <a:ea typeface="Calibri" pitchFamily="34" charset="0"/>
                <a:cs typeface="Calibri" pitchFamily="34" charset="0"/>
              </a:rPr>
              <a:t>, </a:t>
            </a:r>
            <a:r>
              <a:rPr lang="el-GR" sz="2000" b="1"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 </a:t>
            </a:r>
            <a:r>
              <a:rPr lang="el-GR" sz="2000" b="1" dirty="0">
                <a:latin typeface="Calibri" pitchFamily="34" charset="0"/>
                <a:ea typeface="Calibri" pitchFamily="34" charset="0"/>
                <a:cs typeface="Calibri" pitchFamily="34" charset="0"/>
              </a:rPr>
              <a:t>&lt;&gt;</a:t>
            </a:r>
            <a:r>
              <a:rPr lang="el-GR" sz="2000" dirty="0">
                <a:latin typeface="Calibri" pitchFamily="34" charset="0"/>
                <a:ea typeface="Calibri" pitchFamily="34" charset="0"/>
                <a:cs typeface="Calibri" pitchFamily="34" charset="0"/>
              </a:rPr>
              <a:t>, κλπ</a:t>
            </a:r>
          </a:p>
          <a:p>
            <a:pPr eaLnBrk="0" hangingPunct="0"/>
            <a:r>
              <a:rPr lang="el-GR" sz="2000" dirty="0">
                <a:latin typeface="Calibri" pitchFamily="34" charset="0"/>
                <a:ea typeface="Calibri" pitchFamily="34" charset="0"/>
                <a:cs typeface="Calibri" pitchFamily="34" charset="0"/>
              </a:rPr>
              <a:t>Λογικοί τελεστές: </a:t>
            </a:r>
            <a:r>
              <a:rPr lang="el-GR" sz="2000" b="1" dirty="0" err="1">
                <a:latin typeface="Calibri" pitchFamily="34" charset="0"/>
                <a:ea typeface="Calibri" pitchFamily="34" charset="0"/>
                <a:cs typeface="Calibri" pitchFamily="34" charset="0"/>
              </a:rPr>
              <a:t>and</a:t>
            </a:r>
            <a:r>
              <a:rPr lang="el-GR" sz="2000" dirty="0">
                <a:latin typeface="Calibri" pitchFamily="34" charset="0"/>
                <a:ea typeface="Calibri" pitchFamily="34" charset="0"/>
                <a:cs typeface="Calibri" pitchFamily="34" charset="0"/>
              </a:rPr>
              <a:t>, </a:t>
            </a:r>
            <a:r>
              <a:rPr lang="el-GR" sz="2000" b="1" dirty="0" err="1">
                <a:latin typeface="Calibri" pitchFamily="34" charset="0"/>
                <a:ea typeface="Calibri" pitchFamily="34" charset="0"/>
                <a:cs typeface="Calibri" pitchFamily="34" charset="0"/>
              </a:rPr>
              <a:t>or</a:t>
            </a:r>
            <a:r>
              <a:rPr lang="el-GR" sz="2000" dirty="0">
                <a:latin typeface="Calibri" pitchFamily="34" charset="0"/>
                <a:ea typeface="Calibri" pitchFamily="34" charset="0"/>
                <a:cs typeface="Calibri" pitchFamily="34" charset="0"/>
              </a:rPr>
              <a:t>, </a:t>
            </a:r>
            <a:r>
              <a:rPr lang="el-GR" sz="2000" b="1" dirty="0" err="1">
                <a:latin typeface="Calibri" pitchFamily="34" charset="0"/>
                <a:ea typeface="Calibri" pitchFamily="34" charset="0"/>
                <a:cs typeface="Calibri" pitchFamily="34" charset="0"/>
              </a:rPr>
              <a:t>not</a:t>
            </a:r>
            <a:endParaRPr lang="el-GR" sz="2000" dirty="0">
              <a:latin typeface="Calibri" pitchFamily="34" charset="0"/>
              <a:ea typeface="Calibri" pitchFamily="34" charset="0"/>
              <a:cs typeface="Calibri" pitchFamily="34" charset="0"/>
            </a:endParaRP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4820" name="Slide Number Placeholder 4"/>
          <p:cNvSpPr>
            <a:spLocks noGrp="1"/>
          </p:cNvSpPr>
          <p:nvPr>
            <p:ph type="sldNum" sz="quarter" idx="12"/>
          </p:nvPr>
        </p:nvSpPr>
        <p:spPr>
          <a:noFill/>
        </p:spPr>
        <p:txBody>
          <a:bodyPr/>
          <a:lstStyle/>
          <a:p>
            <a:fld id="{6822F6C9-5EC2-4282-B7D8-F9C3DB657F5C}" type="slidenum">
              <a:rPr lang="el-GR" altLang="en-US" smtClean="0"/>
              <a:pPr/>
              <a:t>36</a:t>
            </a:fld>
            <a:endParaRPr lang="el-GR" altLang="en-US"/>
          </a:p>
        </p:txBody>
      </p:sp>
      <p:sp>
        <p:nvSpPr>
          <p:cNvPr id="34822" name="Text Box 3"/>
          <p:cNvSpPr txBox="1">
            <a:spLocks noChangeArrowheads="1"/>
          </p:cNvSpPr>
          <p:nvPr/>
        </p:nvSpPr>
        <p:spPr bwMode="auto">
          <a:xfrm>
            <a:off x="539750" y="2924175"/>
            <a:ext cx="8077200" cy="1006475"/>
          </a:xfrm>
          <a:prstGeom prst="rect">
            <a:avLst/>
          </a:prstGeom>
          <a:noFill/>
          <a:ln w="9525">
            <a:noFill/>
            <a:miter lim="800000"/>
            <a:headEnd/>
            <a:tailEnd/>
          </a:ln>
        </p:spPr>
        <p:txBody>
          <a:bodyPr>
            <a:spAutoFit/>
          </a:bodyPr>
          <a:lstStyle/>
          <a:p>
            <a:pPr algn="just" eaLnBrk="0" hangingPunct="0">
              <a:spcBef>
                <a:spcPct val="50000"/>
              </a:spcBef>
            </a:pPr>
            <a:r>
              <a:rPr lang="el-GR" sz="2000" i="1" dirty="0">
                <a:latin typeface="Calibri" pitchFamily="34" charset="0"/>
                <a:ea typeface="Calibri" pitchFamily="34" charset="0"/>
                <a:cs typeface="Calibri" pitchFamily="34" charset="0"/>
              </a:rPr>
              <a:t>Ποιους από τους περιορισμούς (πεδίου ορισμού, κλειδιού, ακεραιότητας οντοτήτων και αναφορικής ακεραιότητας) μπορεί να παραβιάζει το αποτέλεσμα  μια διαγραφής;</a:t>
            </a:r>
            <a:endParaRPr lang="el-GR" sz="2000" b="1" i="1" dirty="0">
              <a:latin typeface="Calibri" pitchFamily="34" charset="0"/>
              <a:ea typeface="Calibri" pitchFamily="34" charset="0"/>
              <a:cs typeface="Calibri" pitchFamily="34" charset="0"/>
            </a:endParaRPr>
          </a:p>
        </p:txBody>
      </p:sp>
      <p:sp>
        <p:nvSpPr>
          <p:cNvPr id="8"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5844" name="Slide Number Placeholder 4"/>
          <p:cNvSpPr>
            <a:spLocks noGrp="1"/>
          </p:cNvSpPr>
          <p:nvPr>
            <p:ph type="sldNum" sz="quarter" idx="12"/>
          </p:nvPr>
        </p:nvSpPr>
        <p:spPr>
          <a:noFill/>
        </p:spPr>
        <p:txBody>
          <a:bodyPr/>
          <a:lstStyle/>
          <a:p>
            <a:fld id="{E4CFD735-0F41-49F0-82E0-ED2A98B00ABD}" type="slidenum">
              <a:rPr lang="el-GR" altLang="en-US" smtClean="0"/>
              <a:pPr/>
              <a:t>37</a:t>
            </a:fld>
            <a:endParaRPr lang="el-GR" altLang="en-US"/>
          </a:p>
        </p:txBody>
      </p:sp>
      <p:sp>
        <p:nvSpPr>
          <p:cNvPr id="35846" name="Rectangle 3"/>
          <p:cNvSpPr>
            <a:spLocks noChangeArrowheads="1"/>
          </p:cNvSpPr>
          <p:nvPr/>
        </p:nvSpPr>
        <p:spPr bwMode="auto">
          <a:xfrm>
            <a:off x="827088" y="3284538"/>
            <a:ext cx="6985000" cy="1826141"/>
          </a:xfrm>
          <a:prstGeom prst="rect">
            <a:avLst/>
          </a:prstGeom>
          <a:noFill/>
          <a:ln w="9525">
            <a:noFill/>
            <a:miter lim="800000"/>
            <a:headEnd/>
            <a:tailEnd/>
          </a:ln>
        </p:spPr>
        <p:txBody>
          <a:bodyPr>
            <a:spAutoFit/>
          </a:bodyPr>
          <a:lstStyle/>
          <a:p>
            <a:pPr algn="just" eaLnBrk="0" hangingPunct="0">
              <a:spcBef>
                <a:spcPts val="500"/>
              </a:spcBef>
              <a:spcAft>
                <a:spcPts val="500"/>
              </a:spcAft>
            </a:pPr>
            <a:r>
              <a:rPr lang="el-GR" sz="2400" i="1" dirty="0">
                <a:latin typeface="Calibri" pitchFamily="34" charset="0"/>
                <a:ea typeface="Calibri" pitchFamily="34" charset="0"/>
                <a:cs typeface="Calibri" pitchFamily="34" charset="0"/>
              </a:rPr>
              <a:t>Παράδειγμα: διαγραφή της ταινίας </a:t>
            </a:r>
            <a:r>
              <a:rPr lang="en-US" sz="2400" i="1" dirty="0">
                <a:latin typeface="Calibri" pitchFamily="34" charset="0"/>
                <a:ea typeface="Calibri" pitchFamily="34" charset="0"/>
                <a:cs typeface="Calibri" pitchFamily="34" charset="0"/>
              </a:rPr>
              <a:t>“The Big Blue”</a:t>
            </a:r>
            <a:r>
              <a:rPr lang="el-GR" sz="2400" i="1" dirty="0">
                <a:latin typeface="Calibri" pitchFamily="34" charset="0"/>
                <a:ea typeface="Calibri" pitchFamily="34" charset="0"/>
                <a:cs typeface="Calibri" pitchFamily="34" charset="0"/>
              </a:rPr>
              <a:t> που γυρίστηκε το 1988</a:t>
            </a:r>
            <a:endParaRPr lang="en-US" sz="2400" b="1" dirty="0">
              <a:latin typeface="Calibri" pitchFamily="34" charset="0"/>
              <a:ea typeface="Calibri" pitchFamily="34" charset="0"/>
              <a:cs typeface="Calibri" pitchFamily="34" charset="0"/>
            </a:endParaRPr>
          </a:p>
          <a:p>
            <a:pPr algn="just" eaLnBrk="0" hangingPunct="0">
              <a:spcBef>
                <a:spcPts val="500"/>
              </a:spcBef>
              <a:spcAft>
                <a:spcPts val="500"/>
              </a:spcAft>
            </a:pPr>
            <a:r>
              <a:rPr lang="en-US" sz="2400" b="1" dirty="0">
                <a:latin typeface="Calibri" pitchFamily="34" charset="0"/>
                <a:ea typeface="Calibri" pitchFamily="34" charset="0"/>
                <a:cs typeface="Calibri" pitchFamily="34" charset="0"/>
              </a:rPr>
              <a:t>DELETE FROM </a:t>
            </a:r>
            <a:r>
              <a:rPr lang="el-GR" sz="2400" dirty="0">
                <a:latin typeface="Calibri" pitchFamily="34" charset="0"/>
                <a:ea typeface="Calibri" pitchFamily="34" charset="0"/>
                <a:cs typeface="Calibri" pitchFamily="34" charset="0"/>
              </a:rPr>
              <a:t>Ταινία </a:t>
            </a:r>
          </a:p>
          <a:p>
            <a:pPr eaLnBrk="0" hangingPunct="0">
              <a:spcBef>
                <a:spcPts val="500"/>
              </a:spcBef>
              <a:spcAft>
                <a:spcPts val="500"/>
              </a:spcAft>
            </a:pPr>
            <a:r>
              <a:rPr lang="en-US" sz="2400" b="1" dirty="0">
                <a:latin typeface="Calibri" pitchFamily="34" charset="0"/>
                <a:ea typeface="Calibri" pitchFamily="34" charset="0"/>
                <a:cs typeface="Calibri" pitchFamily="34" charset="0"/>
              </a:rPr>
              <a:t>WHERE </a:t>
            </a:r>
            <a:r>
              <a:rPr lang="el-GR" sz="2400" dirty="0">
                <a:latin typeface="Calibri" pitchFamily="34" charset="0"/>
                <a:ea typeface="Calibri" pitchFamily="34" charset="0"/>
                <a:cs typeface="Calibri" pitchFamily="34" charset="0"/>
              </a:rPr>
              <a:t>Τίτλος = ‘</a:t>
            </a:r>
            <a:r>
              <a:rPr lang="en-US" sz="2400" dirty="0">
                <a:latin typeface="Calibri" pitchFamily="34" charset="0"/>
                <a:ea typeface="Calibri" pitchFamily="34" charset="0"/>
                <a:cs typeface="Calibri" pitchFamily="34" charset="0"/>
              </a:rPr>
              <a:t>The Big Blue’</a:t>
            </a:r>
            <a:r>
              <a:rPr lang="el-GR" sz="2400" dirty="0">
                <a:latin typeface="Calibri" pitchFamily="34" charset="0"/>
                <a:ea typeface="Calibri" pitchFamily="34" charset="0"/>
                <a:cs typeface="Calibri" pitchFamily="34" charset="0"/>
              </a:rPr>
              <a:t> </a:t>
            </a:r>
            <a:r>
              <a:rPr lang="en-US" sz="2400" b="1" dirty="0">
                <a:latin typeface="Calibri" pitchFamily="34" charset="0"/>
                <a:ea typeface="Calibri" pitchFamily="34" charset="0"/>
                <a:cs typeface="Calibri" pitchFamily="34" charset="0"/>
              </a:rPr>
              <a:t>AND</a:t>
            </a:r>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Έτος = 1988</a:t>
            </a:r>
            <a:r>
              <a:rPr lang="en-US" sz="2400" dirty="0">
                <a:latin typeface="Calibri" pitchFamily="34" charset="0"/>
                <a:ea typeface="Calibri" pitchFamily="34" charset="0"/>
                <a:cs typeface="Calibri" pitchFamily="34" charset="0"/>
              </a:rPr>
              <a:t>;</a:t>
            </a:r>
            <a:endParaRPr lang="el-GR" sz="2400" dirty="0">
              <a:latin typeface="Calibri" pitchFamily="34" charset="0"/>
              <a:ea typeface="Calibri" pitchFamily="34" charset="0"/>
              <a:cs typeface="Calibri" pitchFamily="34" charset="0"/>
            </a:endParaRPr>
          </a:p>
        </p:txBody>
      </p:sp>
      <p:sp>
        <p:nvSpPr>
          <p:cNvPr id="35847" name="Text Box 4"/>
          <p:cNvSpPr txBox="1">
            <a:spLocks noChangeArrowheads="1"/>
          </p:cNvSpPr>
          <p:nvPr/>
        </p:nvSpPr>
        <p:spPr bwMode="auto">
          <a:xfrm>
            <a:off x="1547813" y="1916113"/>
            <a:ext cx="4321175" cy="762000"/>
          </a:xfrm>
          <a:prstGeom prst="rect">
            <a:avLst/>
          </a:prstGeom>
          <a:noFill/>
          <a:ln w="9525">
            <a:solidFill>
              <a:schemeClr val="tx1"/>
            </a:solidFill>
            <a:miter lim="800000"/>
            <a:headEnd/>
            <a:tailEnd/>
          </a:ln>
        </p:spPr>
        <p:txBody>
          <a:bodyPr>
            <a:spAutoFit/>
          </a:bodyPr>
          <a:lstStyle/>
          <a:p>
            <a:pPr eaLnBrk="0" hangingPunct="0">
              <a:lnSpc>
                <a:spcPct val="70000"/>
              </a:lnSpc>
              <a:spcBef>
                <a:spcPct val="50000"/>
              </a:spcBef>
            </a:pPr>
            <a:r>
              <a:rPr lang="el-GR" sz="1400">
                <a:solidFill>
                  <a:schemeClr val="tx2">
                    <a:lumMod val="50000"/>
                  </a:schemeClr>
                </a:solidFill>
                <a:latin typeface="Calibri" pitchFamily="34" charset="0"/>
                <a:ea typeface="Calibri" pitchFamily="34" charset="0"/>
                <a:cs typeface="Calibri" pitchFamily="34" charset="0"/>
              </a:rPr>
              <a:t>Ταινία (</a:t>
            </a:r>
            <a:r>
              <a:rPr lang="el-GR" sz="1400" u="sng">
                <a:solidFill>
                  <a:schemeClr val="tx2">
                    <a:lumMod val="50000"/>
                  </a:schemeClr>
                </a:solidFill>
                <a:latin typeface="Calibri" pitchFamily="34" charset="0"/>
                <a:ea typeface="Calibri" pitchFamily="34" charset="0"/>
                <a:cs typeface="Calibri" pitchFamily="34" charset="0"/>
              </a:rPr>
              <a:t>Τίτλος</a:t>
            </a:r>
            <a:r>
              <a:rPr lang="el-GR" sz="1400">
                <a:solidFill>
                  <a:schemeClr val="tx2">
                    <a:lumMod val="50000"/>
                  </a:schemeClr>
                </a:solidFill>
                <a:latin typeface="Calibri" pitchFamily="34" charset="0"/>
                <a:ea typeface="Calibri" pitchFamily="34" charset="0"/>
                <a:cs typeface="Calibri" pitchFamily="34" charset="0"/>
              </a:rPr>
              <a:t>,   </a:t>
            </a:r>
            <a:r>
              <a:rPr lang="el-GR" sz="1400" u="sng">
                <a:solidFill>
                  <a:schemeClr val="tx2">
                    <a:lumMod val="50000"/>
                  </a:schemeClr>
                </a:solidFill>
                <a:latin typeface="Calibri" pitchFamily="34" charset="0"/>
                <a:ea typeface="Calibri" pitchFamily="34" charset="0"/>
                <a:cs typeface="Calibri" pitchFamily="34" charset="0"/>
              </a:rPr>
              <a:t>Έτος</a:t>
            </a:r>
            <a:r>
              <a:rPr lang="el-GR" sz="1400">
                <a:solidFill>
                  <a:schemeClr val="tx2">
                    <a:lumMod val="50000"/>
                  </a:schemeClr>
                </a:solidFill>
                <a:latin typeface="Calibri" pitchFamily="34" charset="0"/>
                <a:ea typeface="Calibri" pitchFamily="34" charset="0"/>
                <a:cs typeface="Calibri" pitchFamily="34" charset="0"/>
              </a:rPr>
              <a:t>, Διάρκεια, Είδος)   </a:t>
            </a:r>
          </a:p>
          <a:p>
            <a:pPr eaLnBrk="0" hangingPunct="0">
              <a:lnSpc>
                <a:spcPct val="70000"/>
              </a:lnSpc>
              <a:spcBef>
                <a:spcPct val="50000"/>
              </a:spcBef>
            </a:pPr>
            <a:r>
              <a:rPr lang="el-GR" sz="1400">
                <a:solidFill>
                  <a:schemeClr val="tx2">
                    <a:lumMod val="50000"/>
                  </a:schemeClr>
                </a:solidFill>
                <a:latin typeface="Calibri" pitchFamily="34" charset="0"/>
                <a:ea typeface="Calibri" pitchFamily="34" charset="0"/>
                <a:cs typeface="Calibri" pitchFamily="34" charset="0"/>
              </a:rPr>
              <a:t>Παίζει(</a:t>
            </a:r>
            <a:r>
              <a:rPr lang="el-GR" sz="1400" u="sng">
                <a:solidFill>
                  <a:schemeClr val="tx2">
                    <a:lumMod val="50000"/>
                  </a:schemeClr>
                </a:solidFill>
                <a:latin typeface="Calibri" pitchFamily="34" charset="0"/>
                <a:ea typeface="Calibri" pitchFamily="34" charset="0"/>
                <a:cs typeface="Calibri" pitchFamily="34" charset="0"/>
              </a:rPr>
              <a:t>Όνομα</a:t>
            </a:r>
            <a:r>
              <a:rPr lang="el-GR" sz="1400">
                <a:solidFill>
                  <a:schemeClr val="tx2">
                    <a:lumMod val="50000"/>
                  </a:schemeClr>
                </a:solidFill>
                <a:latin typeface="Calibri" pitchFamily="34" charset="0"/>
                <a:ea typeface="Calibri" pitchFamily="34" charset="0"/>
                <a:cs typeface="Calibri" pitchFamily="34" charset="0"/>
              </a:rPr>
              <a:t>, </a:t>
            </a:r>
            <a:r>
              <a:rPr lang="el-GR" sz="1400" u="sng">
                <a:solidFill>
                  <a:schemeClr val="tx2">
                    <a:lumMod val="50000"/>
                  </a:schemeClr>
                </a:solidFill>
                <a:latin typeface="Calibri" pitchFamily="34" charset="0"/>
                <a:ea typeface="Calibri" pitchFamily="34" charset="0"/>
                <a:cs typeface="Calibri" pitchFamily="34" charset="0"/>
              </a:rPr>
              <a:t>Τίτλος</a:t>
            </a:r>
            <a:r>
              <a:rPr lang="el-GR" sz="1400">
                <a:solidFill>
                  <a:schemeClr val="tx2">
                    <a:lumMod val="50000"/>
                  </a:schemeClr>
                </a:solidFill>
                <a:latin typeface="Calibri" pitchFamily="34" charset="0"/>
                <a:ea typeface="Calibri" pitchFamily="34" charset="0"/>
                <a:cs typeface="Calibri" pitchFamily="34" charset="0"/>
              </a:rPr>
              <a:t>, </a:t>
            </a:r>
            <a:r>
              <a:rPr lang="el-GR" sz="1400" u="sng">
                <a:solidFill>
                  <a:schemeClr val="tx2">
                    <a:lumMod val="50000"/>
                  </a:schemeClr>
                </a:solidFill>
                <a:latin typeface="Calibri" pitchFamily="34" charset="0"/>
                <a:ea typeface="Calibri" pitchFamily="34" charset="0"/>
                <a:cs typeface="Calibri" pitchFamily="34" charset="0"/>
              </a:rPr>
              <a:t>Έτος</a:t>
            </a:r>
            <a:r>
              <a:rPr lang="el-GR" sz="1400">
                <a:solidFill>
                  <a:schemeClr val="tx2">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l-GR" sz="1400">
                <a:solidFill>
                  <a:schemeClr val="tx2">
                    <a:lumMod val="50000"/>
                  </a:schemeClr>
                </a:solidFill>
                <a:latin typeface="Calibri" pitchFamily="34" charset="0"/>
                <a:ea typeface="Calibri" pitchFamily="34" charset="0"/>
                <a:cs typeface="Calibri" pitchFamily="34" charset="0"/>
              </a:rPr>
              <a:t>Ηθοποιός(</a:t>
            </a:r>
            <a:r>
              <a:rPr lang="el-GR" sz="1400" u="sng">
                <a:solidFill>
                  <a:schemeClr val="tx2">
                    <a:lumMod val="50000"/>
                  </a:schemeClr>
                </a:solidFill>
                <a:latin typeface="Calibri" pitchFamily="34" charset="0"/>
                <a:ea typeface="Calibri" pitchFamily="34" charset="0"/>
                <a:cs typeface="Calibri" pitchFamily="34" charset="0"/>
              </a:rPr>
              <a:t>Όνομα</a:t>
            </a:r>
            <a:r>
              <a:rPr lang="el-GR" sz="1400">
                <a:solidFill>
                  <a:schemeClr val="tx2">
                    <a:lumMod val="50000"/>
                  </a:schemeClr>
                </a:solidFill>
                <a:latin typeface="Calibri" pitchFamily="34" charset="0"/>
                <a:ea typeface="Calibri" pitchFamily="34" charset="0"/>
                <a:cs typeface="Calibri" pitchFamily="34" charset="0"/>
              </a:rPr>
              <a:t>, Διεύθυνση, Έτος-Γέννησης) </a:t>
            </a:r>
          </a:p>
        </p:txBody>
      </p:sp>
      <p:sp>
        <p:nvSpPr>
          <p:cNvPr id="8" name="TextBox 7"/>
          <p:cNvSpPr txBox="1"/>
          <p:nvPr/>
        </p:nvSpPr>
        <p:spPr>
          <a:xfrm>
            <a:off x="1403350" y="5305425"/>
            <a:ext cx="5040313" cy="400110"/>
          </a:xfrm>
          <a:prstGeom prst="rect">
            <a:avLst/>
          </a:prstGeom>
          <a:noFill/>
        </p:spPr>
        <p:txBody>
          <a:bodyPr>
            <a:spAutoFit/>
          </a:bodyPr>
          <a:lstStyle/>
          <a:p>
            <a:pPr algn="ctr"/>
            <a:r>
              <a:rPr lang="el-GR" sz="2000" i="1" dirty="0">
                <a:solidFill>
                  <a:schemeClr val="accent2">
                    <a:lumMod val="75000"/>
                  </a:schemeClr>
                </a:solidFill>
                <a:latin typeface="Calibri" pitchFamily="34" charset="0"/>
                <a:ea typeface="Calibri" pitchFamily="34" charset="0"/>
                <a:cs typeface="Calibri" pitchFamily="34" charset="0"/>
              </a:rPr>
              <a:t>Ποιοι περιορισμοί ελέγχονται;</a:t>
            </a: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11"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6868" name="Slide Number Placeholder 4"/>
          <p:cNvSpPr>
            <a:spLocks noGrp="1"/>
          </p:cNvSpPr>
          <p:nvPr>
            <p:ph type="sldNum" sz="quarter" idx="12"/>
          </p:nvPr>
        </p:nvSpPr>
        <p:spPr>
          <a:noFill/>
        </p:spPr>
        <p:txBody>
          <a:bodyPr/>
          <a:lstStyle/>
          <a:p>
            <a:fld id="{45532C59-251A-41DE-8856-48C65383B92B}" type="slidenum">
              <a:rPr lang="el-GR" altLang="en-US" smtClean="0"/>
              <a:pPr/>
              <a:t>38</a:t>
            </a:fld>
            <a:endParaRPr lang="el-GR" altLang="en-US"/>
          </a:p>
        </p:txBody>
      </p:sp>
      <p:sp>
        <p:nvSpPr>
          <p:cNvPr id="36870" name="Text Box 5"/>
          <p:cNvSpPr txBox="1">
            <a:spLocks noChangeArrowheads="1"/>
          </p:cNvSpPr>
          <p:nvPr/>
        </p:nvSpPr>
        <p:spPr bwMode="auto">
          <a:xfrm>
            <a:off x="301625" y="1870075"/>
            <a:ext cx="8077200" cy="830997"/>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Σε περίπτωση παραβίασης (αναφορικής ακεραιότητας</a:t>
            </a:r>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 ξένου κλειδιού), έχουμε τις παρακάτω επιλογές:</a:t>
            </a:r>
            <a:r>
              <a:rPr lang="el-GR" sz="2400" b="1" dirty="0">
                <a:latin typeface="Calibri" pitchFamily="34" charset="0"/>
                <a:ea typeface="Calibri" pitchFamily="34" charset="0"/>
                <a:cs typeface="Calibri" pitchFamily="34" charset="0"/>
              </a:rPr>
              <a:t> </a:t>
            </a:r>
          </a:p>
        </p:txBody>
      </p:sp>
      <p:sp>
        <p:nvSpPr>
          <p:cNvPr id="36871" name="Text Box 6"/>
          <p:cNvSpPr txBox="1">
            <a:spLocks noChangeArrowheads="1"/>
          </p:cNvSpPr>
          <p:nvPr/>
        </p:nvSpPr>
        <p:spPr bwMode="auto">
          <a:xfrm>
            <a:off x="1141413" y="2827338"/>
            <a:ext cx="7272337" cy="2292350"/>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dirty="0">
                <a:solidFill>
                  <a:schemeClr val="tx2">
                    <a:lumMod val="50000"/>
                  </a:schemeClr>
                </a:solidFill>
                <a:latin typeface="Calibri" pitchFamily="34" charset="0"/>
                <a:ea typeface="Calibri" pitchFamily="34" charset="0"/>
                <a:cs typeface="Calibri" pitchFamily="34" charset="0"/>
              </a:rPr>
              <a:t> </a:t>
            </a:r>
            <a:r>
              <a:rPr lang="el-GR" i="1" dirty="0">
                <a:solidFill>
                  <a:schemeClr val="accent6">
                    <a:lumMod val="75000"/>
                  </a:schemeClr>
                </a:solidFill>
                <a:latin typeface="Calibri" pitchFamily="34" charset="0"/>
                <a:ea typeface="Calibri" pitchFamily="34" charset="0"/>
                <a:cs typeface="Calibri" pitchFamily="34" charset="0"/>
              </a:rPr>
              <a:t>απόρριψη</a:t>
            </a:r>
            <a:r>
              <a:rPr lang="el-GR" dirty="0">
                <a:solidFill>
                  <a:schemeClr val="tx2">
                    <a:lumMod val="50000"/>
                  </a:schemeClr>
                </a:solidFill>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της διαγραφής</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ea typeface="Calibri" pitchFamily="34" charset="0"/>
                <a:cs typeface="Calibri" pitchFamily="34" charset="0"/>
              </a:rPr>
              <a:t> </a:t>
            </a:r>
            <a:r>
              <a:rPr lang="el-GR" i="1" dirty="0">
                <a:solidFill>
                  <a:schemeClr val="accent6">
                    <a:lumMod val="75000"/>
                  </a:schemeClr>
                </a:solidFill>
                <a:latin typeface="Calibri" pitchFamily="34" charset="0"/>
                <a:ea typeface="Calibri" pitchFamily="34" charset="0"/>
                <a:cs typeface="Calibri" pitchFamily="34" charset="0"/>
              </a:rPr>
              <a:t>διάδοση της διαγραφής </a:t>
            </a:r>
            <a:r>
              <a:rPr lang="el-GR" dirty="0">
                <a:latin typeface="Calibri" pitchFamily="34" charset="0"/>
                <a:ea typeface="Calibri" pitchFamily="34" charset="0"/>
                <a:cs typeface="Calibri" pitchFamily="34" charset="0"/>
              </a:rPr>
              <a:t>(αυτόματη διαγραφή όλων των πλειάδων που αναφέρονται σε αυτήν)</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ea typeface="Calibri" pitchFamily="34" charset="0"/>
                <a:cs typeface="Calibri" pitchFamily="34" charset="0"/>
              </a:rPr>
              <a:t> </a:t>
            </a:r>
            <a:r>
              <a:rPr lang="el-GR" i="1" dirty="0">
                <a:solidFill>
                  <a:schemeClr val="accent6">
                    <a:lumMod val="75000"/>
                  </a:schemeClr>
                </a:solidFill>
                <a:latin typeface="Calibri" pitchFamily="34" charset="0"/>
                <a:ea typeface="Calibri" pitchFamily="34" charset="0"/>
                <a:cs typeface="Calibri" pitchFamily="34" charset="0"/>
              </a:rPr>
              <a:t>τροποποίηση των τιμών </a:t>
            </a:r>
            <a:r>
              <a:rPr lang="el-GR" dirty="0">
                <a:latin typeface="Calibri" pitchFamily="34" charset="0"/>
                <a:ea typeface="Calibri" pitchFamily="34" charset="0"/>
                <a:cs typeface="Calibri" pitchFamily="34" charset="0"/>
              </a:rPr>
              <a:t>των αναφορικών γνωρισμάτων. Πως;</a:t>
            </a:r>
          </a:p>
          <a:p>
            <a:pPr algn="just" eaLnBrk="0" hangingPunct="0">
              <a:spcBef>
                <a:spcPct val="50000"/>
              </a:spcBef>
              <a:buFont typeface="Wingdings" pitchFamily="2" charset="2"/>
              <a:buNone/>
            </a:pPr>
            <a:r>
              <a:rPr lang="el-GR" b="1" dirty="0">
                <a:solidFill>
                  <a:schemeClr val="tx2">
                    <a:lumMod val="50000"/>
                  </a:schemeClr>
                </a:solidFill>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μια ειδική τιμή ή</a:t>
            </a:r>
          </a:p>
          <a:p>
            <a:pPr algn="just" eaLnBrk="0" hangingPunct="0">
              <a:spcBef>
                <a:spcPct val="50000"/>
              </a:spcBef>
              <a:buFont typeface="Wingdings" pitchFamily="2" charset="2"/>
              <a:buNone/>
            </a:pPr>
            <a:r>
              <a:rPr lang="el-GR" dirty="0">
                <a:latin typeface="Calibri" pitchFamily="34" charset="0"/>
                <a:ea typeface="Calibri" pitchFamily="34" charset="0"/>
                <a:cs typeface="Calibri" pitchFamily="34" charset="0"/>
              </a:rPr>
              <a:t>        την τιμή </a:t>
            </a:r>
            <a:r>
              <a:rPr lang="en-US" dirty="0">
                <a:latin typeface="Calibri" pitchFamily="34" charset="0"/>
                <a:ea typeface="Calibri" pitchFamily="34" charset="0"/>
                <a:cs typeface="Calibri" pitchFamily="34" charset="0"/>
              </a:rPr>
              <a:t>NULL (</a:t>
            </a:r>
            <a:r>
              <a:rPr lang="el-GR" dirty="0">
                <a:latin typeface="Calibri" pitchFamily="34" charset="0"/>
                <a:ea typeface="Calibri" pitchFamily="34" charset="0"/>
                <a:cs typeface="Calibri" pitchFamily="34" charset="0"/>
              </a:rPr>
              <a:t>αν επιτρέπεται)</a:t>
            </a: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6868" name="Slide Number Placeholder 4"/>
          <p:cNvSpPr>
            <a:spLocks noGrp="1"/>
          </p:cNvSpPr>
          <p:nvPr>
            <p:ph type="sldNum" sz="quarter" idx="12"/>
          </p:nvPr>
        </p:nvSpPr>
        <p:spPr>
          <a:noFill/>
        </p:spPr>
        <p:txBody>
          <a:bodyPr/>
          <a:lstStyle/>
          <a:p>
            <a:fld id="{45532C59-251A-41DE-8856-48C65383B92B}" type="slidenum">
              <a:rPr lang="el-GR" altLang="en-US" smtClean="0"/>
              <a:pPr/>
              <a:t>39</a:t>
            </a:fld>
            <a:endParaRPr lang="el-GR" altLang="en-US"/>
          </a:p>
        </p:txBody>
      </p:sp>
      <p:sp>
        <p:nvSpPr>
          <p:cNvPr id="36872" name="Text Box 7"/>
          <p:cNvSpPr txBox="1">
            <a:spLocks noChangeArrowheads="1"/>
          </p:cNvSpPr>
          <p:nvPr/>
        </p:nvSpPr>
        <p:spPr bwMode="auto">
          <a:xfrm>
            <a:off x="791368" y="2065468"/>
            <a:ext cx="7561263" cy="2123658"/>
          </a:xfrm>
          <a:prstGeom prst="rect">
            <a:avLst/>
          </a:prstGeom>
          <a:noFill/>
          <a:ln w="9525">
            <a:noFill/>
            <a:miter lim="800000"/>
            <a:headEnd/>
            <a:tailEnd/>
          </a:ln>
        </p:spPr>
        <p:txBody>
          <a:bodyPr>
            <a:spAutoFit/>
          </a:bodyPr>
          <a:lstStyle/>
          <a:p>
            <a:pPr algn="just">
              <a:spcBef>
                <a:spcPct val="50000"/>
              </a:spcBef>
            </a:pPr>
            <a:r>
              <a:rPr lang="el-GR" sz="2400" dirty="0">
                <a:latin typeface="Calibri" pitchFamily="34" charset="0"/>
                <a:ea typeface="Calibri" pitchFamily="34" charset="0"/>
                <a:cs typeface="Calibri" pitchFamily="34" charset="0"/>
              </a:rPr>
              <a:t>Η </a:t>
            </a:r>
            <a:r>
              <a:rPr lang="en-US" sz="2400" dirty="0">
                <a:latin typeface="Calibri" pitchFamily="34" charset="0"/>
                <a:ea typeface="Calibri" pitchFamily="34" charset="0"/>
                <a:cs typeface="Calibri" pitchFamily="34" charset="0"/>
              </a:rPr>
              <a:t>SQL </a:t>
            </a:r>
            <a:r>
              <a:rPr lang="el-GR" sz="2400" dirty="0">
                <a:latin typeface="Calibri" pitchFamily="34" charset="0"/>
                <a:ea typeface="Calibri" pitchFamily="34" charset="0"/>
                <a:cs typeface="Calibri" pitchFamily="34" charset="0"/>
              </a:rPr>
              <a:t>μας επιτρέπει να προσδιορίσουμε ποιες από τις παραπάνω επιλογές θα πραγματοποιείται σε περίπτωση παραβίασης </a:t>
            </a:r>
          </a:p>
          <a:p>
            <a:pPr algn="just">
              <a:spcBef>
                <a:spcPct val="50000"/>
              </a:spcBef>
            </a:pPr>
            <a:r>
              <a:rPr lang="el-GR" sz="2400" dirty="0">
                <a:latin typeface="Calibri" pitchFamily="34" charset="0"/>
                <a:ea typeface="Calibri" pitchFamily="34" charset="0"/>
                <a:cs typeface="Calibri" pitchFamily="34" charset="0"/>
              </a:rPr>
              <a:t>Πότε: όταν ορίζουμε στο σχήμα τους περιορισμούς ξένου κλειδιού</a:t>
            </a: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768833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5124" name="Slide Number Placeholder 5"/>
          <p:cNvSpPr>
            <a:spLocks noGrp="1"/>
          </p:cNvSpPr>
          <p:nvPr>
            <p:ph type="sldNum" sz="quarter" idx="12"/>
          </p:nvPr>
        </p:nvSpPr>
        <p:spPr>
          <a:noFill/>
        </p:spPr>
        <p:txBody>
          <a:bodyPr/>
          <a:lstStyle/>
          <a:p>
            <a:fld id="{2DB51C0B-6634-45FC-9F30-C0207A28703C}" type="slidenum">
              <a:rPr lang="el-GR" altLang="en-US" smtClean="0"/>
              <a:pPr/>
              <a:t>4</a:t>
            </a:fld>
            <a:endParaRPr lang="el-GR" altLang="en-US"/>
          </a:p>
        </p:txBody>
      </p:sp>
      <p:sp>
        <p:nvSpPr>
          <p:cNvPr id="5126"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5127" name="Text Box 4"/>
          <p:cNvSpPr txBox="1">
            <a:spLocks noChangeArrowheads="1"/>
          </p:cNvSpPr>
          <p:nvPr/>
        </p:nvSpPr>
        <p:spPr bwMode="auto">
          <a:xfrm>
            <a:off x="301624" y="1524001"/>
            <a:ext cx="8385175" cy="4524315"/>
          </a:xfrm>
          <a:prstGeom prst="rect">
            <a:avLst/>
          </a:prstGeom>
          <a:noFill/>
          <a:ln w="9525">
            <a:noFill/>
            <a:miter lim="800000"/>
            <a:headEnd/>
            <a:tailEnd/>
          </a:ln>
        </p:spPr>
        <p:txBody>
          <a:bodyPr wrap="square">
            <a:spAutoFit/>
          </a:bodyPr>
          <a:lstStyle/>
          <a:p>
            <a:pPr marL="457200" indent="-457200" algn="just" eaLnBrk="0" hangingPunct="0"/>
            <a:r>
              <a:rPr lang="el-GR" sz="2400" b="1" dirty="0">
                <a:solidFill>
                  <a:schemeClr val="accent6">
                    <a:lumMod val="75000"/>
                  </a:schemeClr>
                </a:solidFill>
                <a:latin typeface="Calibri" pitchFamily="34" charset="0"/>
                <a:ea typeface="Calibri" pitchFamily="34" charset="0"/>
                <a:cs typeface="Calibri" pitchFamily="34" charset="0"/>
              </a:rPr>
              <a:t>Γλώσσα Ορισμού Δεδομένων </a:t>
            </a:r>
            <a:r>
              <a:rPr lang="el-GR" sz="2400" dirty="0">
                <a:solidFill>
                  <a:schemeClr val="tx1">
                    <a:lumMod val="95000"/>
                    <a:lumOff val="5000"/>
                  </a:schemeClr>
                </a:solidFill>
                <a:latin typeface="Calibri" pitchFamily="34" charset="0"/>
                <a:ea typeface="Calibri" pitchFamily="34" charset="0"/>
                <a:cs typeface="Calibri" pitchFamily="34" charset="0"/>
              </a:rPr>
              <a:t>(ΔΟΧ)  (του σχήματος)</a:t>
            </a:r>
            <a:r>
              <a:rPr lang="en-US" sz="2400" dirty="0">
                <a:solidFill>
                  <a:schemeClr val="tx1">
                    <a:lumMod val="95000"/>
                    <a:lumOff val="5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a:t>
            </a:r>
            <a:r>
              <a:rPr lang="en-US" sz="2400" dirty="0">
                <a:solidFill>
                  <a:schemeClr val="accent6">
                    <a:lumMod val="75000"/>
                  </a:schemeClr>
                </a:solidFill>
                <a:latin typeface="Calibri" pitchFamily="34" charset="0"/>
                <a:ea typeface="Calibri" pitchFamily="34" charset="0"/>
                <a:cs typeface="Calibri" pitchFamily="34" charset="0"/>
              </a:rPr>
              <a:t>Data Definition Language (</a:t>
            </a:r>
            <a:r>
              <a:rPr lang="en-US" sz="2400" b="1" dirty="0">
                <a:solidFill>
                  <a:schemeClr val="accent6">
                    <a:lumMod val="75000"/>
                  </a:schemeClr>
                </a:solidFill>
                <a:latin typeface="Calibri" pitchFamily="34" charset="0"/>
                <a:ea typeface="Calibri" pitchFamily="34" charset="0"/>
                <a:cs typeface="Calibri" pitchFamily="34" charset="0"/>
              </a:rPr>
              <a:t>DDL</a:t>
            </a:r>
            <a:r>
              <a:rPr lang="en-US" sz="2400" dirty="0">
                <a:solidFill>
                  <a:schemeClr val="accent6">
                    <a:lumMod val="75000"/>
                  </a:schemeClr>
                </a:solidFill>
                <a:latin typeface="Calibri" pitchFamily="34" charset="0"/>
                <a:ea typeface="Calibri" pitchFamily="34" charset="0"/>
                <a:cs typeface="Calibri" pitchFamily="34" charset="0"/>
              </a:rPr>
              <a:t>)</a:t>
            </a:r>
            <a:r>
              <a:rPr lang="el-GR" sz="2400" dirty="0">
                <a:solidFill>
                  <a:schemeClr val="accent6">
                    <a:lumMod val="75000"/>
                  </a:schemeClr>
                </a:solidFill>
                <a:latin typeface="Calibri" pitchFamily="34" charset="0"/>
                <a:ea typeface="Calibri" pitchFamily="34" charset="0"/>
                <a:cs typeface="Calibri" pitchFamily="34" charset="0"/>
              </a:rPr>
              <a:t>)</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1">
                    <a:lumMod val="95000"/>
                    <a:lumOff val="5000"/>
                  </a:schemeClr>
                </a:solidFill>
                <a:latin typeface="Calibri" pitchFamily="34" charset="0"/>
                <a:ea typeface="Calibri" pitchFamily="34" charset="0"/>
                <a:cs typeface="Calibri" pitchFamily="34" charset="0"/>
              </a:rPr>
              <a:t>- ορισμός, δημιουργία, τροποποίηση και διαγραφή </a:t>
            </a:r>
            <a:r>
              <a:rPr lang="el-GR" sz="2400" i="1" dirty="0">
                <a:solidFill>
                  <a:schemeClr val="tx1">
                    <a:lumMod val="95000"/>
                    <a:lumOff val="5000"/>
                  </a:schemeClr>
                </a:solidFill>
                <a:latin typeface="Calibri" pitchFamily="34" charset="0"/>
                <a:ea typeface="Calibri" pitchFamily="34" charset="0"/>
                <a:cs typeface="Calibri" pitchFamily="34" charset="0"/>
              </a:rPr>
              <a:t>σχήματος</a:t>
            </a:r>
            <a:r>
              <a:rPr lang="el-GR" sz="2400" dirty="0">
                <a:solidFill>
                  <a:schemeClr val="tx1">
                    <a:lumMod val="95000"/>
                    <a:lumOff val="5000"/>
                  </a:schemeClr>
                </a:solidFill>
                <a:latin typeface="Calibri" pitchFamily="34" charset="0"/>
                <a:ea typeface="Calibri" pitchFamily="34" charset="0"/>
                <a:cs typeface="Calibri" pitchFamily="34" charset="0"/>
              </a:rPr>
              <a:t>.</a:t>
            </a:r>
          </a:p>
          <a:p>
            <a:pPr marL="457200" indent="-457200" algn="just" eaLnBrk="0" hangingPunct="0"/>
            <a:endParaRPr lang="el-GR" sz="2400" b="1" dirty="0">
              <a:solidFill>
                <a:schemeClr val="tx2">
                  <a:lumMod val="50000"/>
                </a:schemeClr>
              </a:solidFill>
              <a:latin typeface="Calibri" pitchFamily="34" charset="0"/>
              <a:ea typeface="Calibri" pitchFamily="34" charset="0"/>
              <a:cs typeface="Calibri" pitchFamily="34" charset="0"/>
            </a:endParaRPr>
          </a:p>
          <a:p>
            <a:pPr marL="457200" indent="-457200" algn="just" eaLnBrk="0" hangingPunct="0"/>
            <a:r>
              <a:rPr lang="el-GR" sz="2400" b="1" dirty="0">
                <a:solidFill>
                  <a:schemeClr val="accent6">
                    <a:lumMod val="75000"/>
                  </a:schemeClr>
                </a:solidFill>
                <a:latin typeface="Calibri" pitchFamily="34" charset="0"/>
                <a:ea typeface="Calibri" pitchFamily="34" charset="0"/>
                <a:cs typeface="Calibri" pitchFamily="34" charset="0"/>
              </a:rPr>
              <a:t>Γλώσσα Χειρισμού Δεδομένων </a:t>
            </a:r>
            <a:r>
              <a:rPr lang="el-GR" sz="2400" dirty="0">
                <a:solidFill>
                  <a:schemeClr val="tx1">
                    <a:lumMod val="95000"/>
                    <a:lumOff val="5000"/>
                  </a:schemeClr>
                </a:solidFill>
                <a:latin typeface="Calibri" pitchFamily="34" charset="0"/>
                <a:ea typeface="Calibri" pitchFamily="34" charset="0"/>
                <a:cs typeface="Calibri" pitchFamily="34" charset="0"/>
              </a:rPr>
              <a:t>(ΓΧΔ)</a:t>
            </a:r>
            <a:r>
              <a:rPr lang="en-US" sz="2400" dirty="0">
                <a:solidFill>
                  <a:schemeClr val="tx1">
                    <a:lumMod val="95000"/>
                    <a:lumOff val="5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a:t>
            </a:r>
            <a:r>
              <a:rPr lang="en-US" sz="2400" dirty="0">
                <a:solidFill>
                  <a:schemeClr val="accent6">
                    <a:lumMod val="75000"/>
                  </a:schemeClr>
                </a:solidFill>
                <a:latin typeface="Calibri" pitchFamily="34" charset="0"/>
                <a:ea typeface="Calibri" pitchFamily="34" charset="0"/>
                <a:cs typeface="Calibri" pitchFamily="34" charset="0"/>
              </a:rPr>
              <a:t>Data Manipulation Language (DML)</a:t>
            </a:r>
            <a:r>
              <a:rPr lang="el-GR" sz="2400" dirty="0">
                <a:solidFill>
                  <a:schemeClr val="accent6">
                    <a:lumMod val="75000"/>
                  </a:schemeClr>
                </a:solidFill>
                <a:latin typeface="Calibri" pitchFamily="34" charset="0"/>
                <a:ea typeface="Calibri" pitchFamily="34" charset="0"/>
                <a:cs typeface="Calibri" pitchFamily="34" charset="0"/>
              </a:rPr>
              <a:t>)</a:t>
            </a:r>
          </a:p>
          <a:p>
            <a:pPr marL="1371600" lvl="2" indent="-457200" algn="just" eaLnBrk="0" hangingPunct="0">
              <a:buFont typeface="Wingdings" pitchFamily="2" charset="2"/>
              <a:buChar char="§"/>
            </a:pPr>
            <a:r>
              <a:rPr lang="el-GR" sz="2400" dirty="0">
                <a:solidFill>
                  <a:schemeClr val="accent6">
                    <a:lumMod val="75000"/>
                  </a:schemeClr>
                </a:solidFill>
                <a:latin typeface="Calibri" pitchFamily="34" charset="0"/>
                <a:ea typeface="Calibri" pitchFamily="34" charset="0"/>
                <a:cs typeface="Calibri" pitchFamily="34" charset="0"/>
              </a:rPr>
              <a:t>Γλώσσα Τροποποίησης </a:t>
            </a:r>
            <a:r>
              <a:rPr lang="el-GR" sz="2400" dirty="0">
                <a:solidFill>
                  <a:schemeClr val="tx1">
                    <a:lumMod val="95000"/>
                    <a:lumOff val="5000"/>
                  </a:schemeClr>
                </a:solidFill>
                <a:latin typeface="Calibri" pitchFamily="34" charset="0"/>
                <a:ea typeface="Calibri" pitchFamily="34" charset="0"/>
                <a:cs typeface="Calibri" pitchFamily="34" charset="0"/>
              </a:rPr>
              <a:t>(εισαγωγή, διαγραφή, τροποποίηση πλειάδων)</a:t>
            </a:r>
          </a:p>
          <a:p>
            <a:pPr marL="1371600" lvl="2" indent="-457200" algn="just" eaLnBrk="0" hangingPunct="0">
              <a:buFont typeface="Wingdings" pitchFamily="2" charset="2"/>
              <a:buChar char="§"/>
            </a:pPr>
            <a:r>
              <a:rPr lang="el-GR" sz="2400" dirty="0">
                <a:solidFill>
                  <a:schemeClr val="accent6">
                    <a:lumMod val="75000"/>
                  </a:schemeClr>
                </a:solidFill>
                <a:latin typeface="Calibri" pitchFamily="34" charset="0"/>
                <a:ea typeface="Calibri" pitchFamily="34" charset="0"/>
                <a:cs typeface="Calibri" pitchFamily="34" charset="0"/>
              </a:rPr>
              <a:t>Γλώσσα Ερωτήσεων (Επερωτήσεων) </a:t>
            </a:r>
            <a:r>
              <a:rPr lang="en-US" sz="2400" dirty="0">
                <a:solidFill>
                  <a:schemeClr val="accent6">
                    <a:lumMod val="75000"/>
                  </a:schemeClr>
                </a:solidFill>
                <a:latin typeface="Calibri" pitchFamily="34" charset="0"/>
                <a:ea typeface="Calibri" pitchFamily="34" charset="0"/>
                <a:cs typeface="Calibri" pitchFamily="34" charset="0"/>
              </a:rPr>
              <a:t>Query Languages</a:t>
            </a:r>
            <a:r>
              <a:rPr lang="en-US" sz="2400" dirty="0">
                <a:solidFill>
                  <a:schemeClr val="tx2">
                    <a:lumMod val="50000"/>
                  </a:schemeClr>
                </a:solidFill>
                <a:latin typeface="Calibri" pitchFamily="34" charset="0"/>
                <a:ea typeface="Calibri" pitchFamily="34" charset="0"/>
                <a:cs typeface="Calibri" pitchFamily="34" charset="0"/>
              </a:rPr>
              <a:t>: </a:t>
            </a:r>
            <a:r>
              <a:rPr lang="el-GR" sz="2400" b="1" i="1" dirty="0">
                <a:solidFill>
                  <a:schemeClr val="tx1">
                    <a:lumMod val="95000"/>
                    <a:lumOff val="5000"/>
                  </a:schemeClr>
                </a:solidFill>
                <a:latin typeface="Calibri" pitchFamily="34" charset="0"/>
                <a:ea typeface="Calibri" pitchFamily="34" charset="0"/>
                <a:cs typeface="Calibri" pitchFamily="34" charset="0"/>
              </a:rPr>
              <a:t>διατυπώνουν ερωτήσεις </a:t>
            </a:r>
            <a:r>
              <a:rPr lang="el-GR" sz="2400" dirty="0">
                <a:solidFill>
                  <a:schemeClr val="tx1">
                    <a:lumMod val="95000"/>
                    <a:lumOff val="5000"/>
                  </a:schemeClr>
                </a:solidFill>
                <a:latin typeface="Calibri" pitchFamily="34" charset="0"/>
                <a:ea typeface="Calibri" pitchFamily="34" charset="0"/>
                <a:cs typeface="Calibri" pitchFamily="34" charset="0"/>
              </a:rPr>
              <a:t>στο τρέχων στιγμιότυπο της βάσης δεδομένων για την ανάκτηση/επιλογή δεδομένων </a:t>
            </a:r>
            <a:r>
              <a:rPr lang="el-GR" sz="2000" i="1" dirty="0">
                <a:solidFill>
                  <a:schemeClr val="tx1">
                    <a:lumMod val="95000"/>
                    <a:lumOff val="5000"/>
                  </a:schemeClr>
                </a:solidFill>
                <a:latin typeface="Calibri" pitchFamily="34" charset="0"/>
                <a:ea typeface="Calibri" pitchFamily="34" charset="0"/>
                <a:cs typeface="Calibri" pitchFamily="34" charset="0"/>
              </a:rPr>
              <a:t>(θα τις δούμε αναλυτικά σε επόμενα μαθήματα)</a:t>
            </a:r>
            <a:endParaRPr lang="el-GR" sz="2000" dirty="0">
              <a:solidFill>
                <a:schemeClr val="tx1">
                  <a:lumMod val="95000"/>
                  <a:lumOff val="5000"/>
                </a:schemeClr>
              </a:solidFill>
              <a:latin typeface="Calibri" pitchFamily="34" charset="0"/>
              <a:ea typeface="Calibri" pitchFamily="34" charset="0"/>
              <a:cs typeface="Calibri" pitchFamily="34" charset="0"/>
            </a:endParaRPr>
          </a:p>
        </p:txBody>
      </p:sp>
      <p:sp>
        <p:nvSpPr>
          <p:cNvPr id="8" name="Title 7"/>
          <p:cNvSpPr>
            <a:spLocks noGrp="1"/>
          </p:cNvSpPr>
          <p:nvPr>
            <p:ph type="title"/>
          </p:nvPr>
        </p:nvSpPr>
        <p:spPr>
          <a:xfrm>
            <a:off x="522515" y="-138112"/>
            <a:ext cx="8229600" cy="1143000"/>
          </a:xfrm>
        </p:spPr>
        <p:txBody>
          <a:bodyPr/>
          <a:lstStyle/>
          <a:p>
            <a:r>
              <a:rPr lang="el-GR" dirty="0">
                <a:solidFill>
                  <a:schemeClr val="accent6">
                    <a:lumMod val="75000"/>
                  </a:schemeClr>
                </a:solidFill>
              </a:rPr>
              <a:t>Εισαγωγή</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7892" name="Slide Number Placeholder 4"/>
          <p:cNvSpPr>
            <a:spLocks noGrp="1"/>
          </p:cNvSpPr>
          <p:nvPr>
            <p:ph type="sldNum" sz="quarter" idx="12"/>
          </p:nvPr>
        </p:nvSpPr>
        <p:spPr>
          <a:noFill/>
        </p:spPr>
        <p:txBody>
          <a:bodyPr/>
          <a:lstStyle/>
          <a:p>
            <a:fld id="{BACBF0C9-8ADD-4152-A8C0-89DD02F01736}" type="slidenum">
              <a:rPr lang="el-GR" altLang="en-US" smtClean="0"/>
              <a:pPr/>
              <a:t>40</a:t>
            </a:fld>
            <a:endParaRPr lang="el-GR" altLang="en-US"/>
          </a:p>
        </p:txBody>
      </p:sp>
      <p:sp>
        <p:nvSpPr>
          <p:cNvPr id="38917" name="Text Box 2"/>
          <p:cNvSpPr txBox="1">
            <a:spLocks noChangeArrowheads="1"/>
          </p:cNvSpPr>
          <p:nvPr/>
        </p:nvSpPr>
        <p:spPr bwMode="auto">
          <a:xfrm>
            <a:off x="293688" y="1903413"/>
            <a:ext cx="8305800" cy="3990836"/>
          </a:xfrm>
          <a:prstGeom prst="rect">
            <a:avLst/>
          </a:prstGeom>
          <a:noFill/>
          <a:ln w="9525">
            <a:noFill/>
            <a:miter lim="800000"/>
            <a:headEnd/>
            <a:tailEnd/>
          </a:ln>
        </p:spPr>
        <p:txBody>
          <a:bodyPr>
            <a:spAutoFit/>
          </a:bodyPr>
          <a:lstStyle/>
          <a:p>
            <a:pPr marL="457200" indent="-457200" eaLnBrk="0" hangingPunct="0"/>
            <a:r>
              <a:rPr lang="el-GR" sz="2000" dirty="0">
                <a:solidFill>
                  <a:schemeClr val="tx2">
                    <a:lumMod val="50000"/>
                  </a:schemeClr>
                </a:solidFill>
                <a:latin typeface="Calibri" pitchFamily="34" charset="0"/>
                <a:ea typeface="Calibri" pitchFamily="34" charset="0"/>
                <a:cs typeface="Calibri" pitchFamily="34" charset="0"/>
              </a:rPr>
              <a:t>Όταν μια πράξη παραβιάζει έναν περιορισμό αναφοράς απορρίπτεται εκτός αν έχει οριστεί κάποια άλλη δράση – Πως?</a:t>
            </a:r>
          </a:p>
          <a:p>
            <a:pPr marL="457200" indent="-457200" eaLnBrk="0" hangingPunct="0"/>
            <a:endParaRPr lang="el-GR" sz="2000"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l-GR" sz="2000" dirty="0">
                <a:solidFill>
                  <a:schemeClr val="tx2">
                    <a:lumMod val="50000"/>
                  </a:schemeClr>
                </a:solidFill>
                <a:latin typeface="Calibri" pitchFamily="34" charset="0"/>
                <a:ea typeface="Calibri" pitchFamily="34" charset="0"/>
                <a:cs typeface="Calibri" pitchFamily="34" charset="0"/>
              </a:rPr>
              <a:t>Μετά τον ορισμό του:</a:t>
            </a: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FOREIGN KEY </a:t>
            </a:r>
            <a:r>
              <a:rPr lang="el-GR" sz="2000" dirty="0">
                <a:solidFill>
                  <a:schemeClr val="tx2">
                    <a:lumMod val="50000"/>
                  </a:schemeClr>
                </a:solidFill>
                <a:latin typeface="Calibri" pitchFamily="34" charset="0"/>
                <a:ea typeface="Calibri" pitchFamily="34" charset="0"/>
                <a:cs typeface="Calibri" pitchFamily="34" charset="0"/>
              </a:rPr>
              <a:t>(A</a:t>
            </a:r>
            <a:r>
              <a:rPr lang="en-US" sz="2400" baseline="-25000" dirty="0" err="1">
                <a:solidFill>
                  <a:schemeClr val="tx2">
                    <a:lumMod val="50000"/>
                  </a:schemeClr>
                </a:solidFill>
                <a:latin typeface="Calibri" pitchFamily="34" charset="0"/>
                <a:ea typeface="Calibri" pitchFamily="34" charset="0"/>
                <a:cs typeface="Calibri" pitchFamily="34" charset="0"/>
              </a:rPr>
              <a:t>i</a:t>
            </a:r>
            <a:r>
              <a:rPr lang="el-GR" sz="2000"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REFERENCES</a:t>
            </a:r>
            <a:r>
              <a:rPr lang="el-GR" sz="2000" b="1" dirty="0">
                <a:solidFill>
                  <a:schemeClr val="tx2">
                    <a:lumMod val="50000"/>
                  </a:schemeClr>
                </a:solidFill>
                <a:latin typeface="Calibri" pitchFamily="34" charset="0"/>
                <a:ea typeface="Calibri" pitchFamily="34" charset="0"/>
                <a:cs typeface="Calibri" pitchFamily="34" charset="0"/>
              </a:rPr>
              <a:t> </a:t>
            </a:r>
            <a:r>
              <a:rPr lang="el-GR" sz="2000" dirty="0" err="1">
                <a:solidFill>
                  <a:schemeClr val="tx2">
                    <a:lumMod val="50000"/>
                  </a:schemeClr>
                </a:solidFill>
                <a:latin typeface="Calibri" pitchFamily="34" charset="0"/>
                <a:ea typeface="Calibri" pitchFamily="34" charset="0"/>
                <a:cs typeface="Calibri" pitchFamily="34" charset="0"/>
              </a:rPr>
              <a:t>A</a:t>
            </a:r>
            <a:r>
              <a:rPr lang="el-GR" sz="2000" baseline="-25000" dirty="0" err="1">
                <a:solidFill>
                  <a:schemeClr val="tx2">
                    <a:lumMod val="50000"/>
                  </a:schemeClr>
                </a:solidFill>
                <a:latin typeface="Calibri" pitchFamily="34" charset="0"/>
                <a:ea typeface="Calibri" pitchFamily="34" charset="0"/>
                <a:cs typeface="Calibri" pitchFamily="34" charset="0"/>
              </a:rPr>
              <a:t>j</a:t>
            </a:r>
            <a:endParaRPr lang="en-US" sz="2000" baseline="-25000" dirty="0">
              <a:solidFill>
                <a:schemeClr val="tx2">
                  <a:lumMod val="50000"/>
                </a:schemeClr>
              </a:solidFill>
              <a:latin typeface="Calibri" pitchFamily="34" charset="0"/>
              <a:ea typeface="Calibri" pitchFamily="34" charset="0"/>
              <a:cs typeface="Calibri" pitchFamily="34" charset="0"/>
            </a:endParaRPr>
          </a:p>
          <a:p>
            <a:pPr marL="457200" indent="-457200" eaLnBrk="0" hangingPunct="0"/>
            <a:endParaRPr lang="el-GR" sz="2000" baseline="-25000"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l-GR" sz="2000" dirty="0">
                <a:solidFill>
                  <a:schemeClr val="tx2">
                    <a:lumMod val="50000"/>
                  </a:schemeClr>
                </a:solidFill>
                <a:latin typeface="Calibri" pitchFamily="34" charset="0"/>
                <a:ea typeface="Calibri" pitchFamily="34" charset="0"/>
                <a:cs typeface="Calibri" pitchFamily="34" charset="0"/>
              </a:rPr>
              <a:t>Μπορούμε να προσδιορίσουμε</a:t>
            </a: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	ON DELETE</a:t>
            </a:r>
            <a:endParaRPr lang="el-GR" sz="2000" b="1" dirty="0">
              <a:solidFill>
                <a:schemeClr val="tx2">
                  <a:lumMod val="50000"/>
                </a:schemeClr>
              </a:solidFill>
              <a:latin typeface="Calibri" pitchFamily="34" charset="0"/>
              <a:ea typeface="Calibri" pitchFamily="34" charset="0"/>
              <a:cs typeface="Calibri" pitchFamily="34" charset="0"/>
            </a:endParaRPr>
          </a:p>
          <a:p>
            <a:pPr marL="457200" indent="-457200" eaLnBrk="0" hangingPunct="0"/>
            <a:endParaRPr lang="el-GR" sz="2000"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			</a:t>
            </a:r>
            <a:r>
              <a:rPr lang="el-GR" sz="2000" b="1" dirty="0">
                <a:solidFill>
                  <a:schemeClr val="tx2">
                    <a:lumMod val="50000"/>
                  </a:schemeClr>
                </a:solidFill>
                <a:latin typeface="Calibri" pitchFamily="34" charset="0"/>
                <a:ea typeface="Calibri" pitchFamily="34" charset="0"/>
                <a:cs typeface="Calibri" pitchFamily="34" charset="0"/>
              </a:rPr>
              <a:t>(1) </a:t>
            </a:r>
            <a:r>
              <a:rPr lang="en-US" sz="2000" b="1" dirty="0">
                <a:solidFill>
                  <a:schemeClr val="tx2">
                    <a:lumMod val="50000"/>
                  </a:schemeClr>
                </a:solidFill>
                <a:latin typeface="Calibri" pitchFamily="34" charset="0"/>
                <a:ea typeface="Calibri" pitchFamily="34" charset="0"/>
                <a:cs typeface="Calibri" pitchFamily="34" charset="0"/>
              </a:rPr>
              <a:t>CASCADE, </a:t>
            </a:r>
            <a:endParaRPr lang="el-GR" sz="2000" b="1"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			</a:t>
            </a:r>
            <a:r>
              <a:rPr lang="el-GR" sz="2000" b="1" dirty="0">
                <a:solidFill>
                  <a:schemeClr val="tx2">
                    <a:lumMod val="50000"/>
                  </a:schemeClr>
                </a:solidFill>
                <a:latin typeface="Calibri" pitchFamily="34" charset="0"/>
                <a:ea typeface="Calibri" pitchFamily="34" charset="0"/>
                <a:cs typeface="Calibri" pitchFamily="34" charset="0"/>
              </a:rPr>
              <a:t>(2) </a:t>
            </a:r>
            <a:r>
              <a:rPr lang="en-US" sz="2000" b="1" dirty="0">
                <a:solidFill>
                  <a:schemeClr val="tx2">
                    <a:lumMod val="50000"/>
                  </a:schemeClr>
                </a:solidFill>
                <a:latin typeface="Calibri" pitchFamily="34" charset="0"/>
                <a:ea typeface="Calibri" pitchFamily="34" charset="0"/>
                <a:cs typeface="Calibri" pitchFamily="34" charset="0"/>
              </a:rPr>
              <a:t>SET NULL, </a:t>
            </a:r>
            <a:endParaRPr lang="el-GR" sz="2000" b="1"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			</a:t>
            </a:r>
            <a:r>
              <a:rPr lang="el-GR" sz="2000" b="1" dirty="0">
                <a:solidFill>
                  <a:schemeClr val="tx2">
                    <a:lumMod val="50000"/>
                  </a:schemeClr>
                </a:solidFill>
                <a:latin typeface="Calibri" pitchFamily="34" charset="0"/>
                <a:ea typeface="Calibri" pitchFamily="34" charset="0"/>
                <a:cs typeface="Calibri" pitchFamily="34" charset="0"/>
              </a:rPr>
              <a:t>(3) </a:t>
            </a:r>
            <a:r>
              <a:rPr lang="en-US" sz="2000" b="1" dirty="0">
                <a:solidFill>
                  <a:schemeClr val="tx2">
                    <a:lumMod val="50000"/>
                  </a:schemeClr>
                </a:solidFill>
                <a:latin typeface="Calibri" pitchFamily="34" charset="0"/>
                <a:ea typeface="Calibri" pitchFamily="34" charset="0"/>
                <a:cs typeface="Calibri" pitchFamily="34" charset="0"/>
              </a:rPr>
              <a:t>SET DEFAULT, </a:t>
            </a:r>
            <a:endParaRPr lang="el-GR" sz="2000" b="1"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			</a:t>
            </a:r>
            <a:r>
              <a:rPr lang="el-GR" sz="2000" b="1" dirty="0">
                <a:solidFill>
                  <a:schemeClr val="tx2">
                    <a:lumMod val="50000"/>
                  </a:schemeClr>
                </a:solidFill>
                <a:latin typeface="Calibri" pitchFamily="34" charset="0"/>
                <a:ea typeface="Calibri" pitchFamily="34" charset="0"/>
                <a:cs typeface="Calibri" pitchFamily="34" charset="0"/>
              </a:rPr>
              <a:t>(4) </a:t>
            </a:r>
            <a:r>
              <a:rPr lang="en-US" sz="2000" b="1" dirty="0">
                <a:solidFill>
                  <a:schemeClr val="tx2">
                    <a:lumMod val="50000"/>
                  </a:schemeClr>
                </a:solidFill>
                <a:latin typeface="Calibri" pitchFamily="34" charset="0"/>
                <a:ea typeface="Calibri" pitchFamily="34" charset="0"/>
                <a:cs typeface="Calibri" pitchFamily="34" charset="0"/>
              </a:rPr>
              <a:t>NO ACTION</a:t>
            </a:r>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7" name="Title 1"/>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Ορισμοί Σχήματος: περιορισμοί ακεραιότητας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8916" name="Slide Number Placeholder 4"/>
          <p:cNvSpPr>
            <a:spLocks noGrp="1"/>
          </p:cNvSpPr>
          <p:nvPr>
            <p:ph type="sldNum" sz="quarter" idx="12"/>
          </p:nvPr>
        </p:nvSpPr>
        <p:spPr>
          <a:noFill/>
        </p:spPr>
        <p:txBody>
          <a:bodyPr/>
          <a:lstStyle/>
          <a:p>
            <a:fld id="{21071FCA-EF05-4F53-ADED-F3E98E5A0255}" type="slidenum">
              <a:rPr lang="el-GR" altLang="en-US" smtClean="0"/>
              <a:pPr/>
              <a:t>41</a:t>
            </a:fld>
            <a:endParaRPr lang="el-GR" altLang="en-US"/>
          </a:p>
        </p:txBody>
      </p:sp>
      <p:sp>
        <p:nvSpPr>
          <p:cNvPr id="38918" name="Text Box 3"/>
          <p:cNvSpPr txBox="1">
            <a:spLocks noChangeArrowheads="1"/>
          </p:cNvSpPr>
          <p:nvPr/>
        </p:nvSpPr>
        <p:spPr bwMode="auto">
          <a:xfrm>
            <a:off x="197404" y="1439832"/>
            <a:ext cx="8705296" cy="400110"/>
          </a:xfrm>
          <a:prstGeom prst="rect">
            <a:avLst/>
          </a:prstGeom>
          <a:noFill/>
          <a:ln w="9525">
            <a:noFill/>
            <a:miter lim="800000"/>
            <a:headEnd/>
            <a:tailEnd/>
          </a:ln>
        </p:spPr>
        <p:txBody>
          <a:bodyPr wrap="square">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Σε περίπτωση παραβίασης (αναφορικής ακεραιότητας):</a:t>
            </a:r>
            <a:r>
              <a:rPr lang="el-GR" sz="2000" b="1" dirty="0">
                <a:solidFill>
                  <a:schemeClr val="tx2">
                    <a:lumMod val="50000"/>
                  </a:schemeClr>
                </a:solidFill>
                <a:latin typeface="Calibri" pitchFamily="34" charset="0"/>
                <a:ea typeface="Calibri" pitchFamily="34" charset="0"/>
                <a:cs typeface="Calibri" pitchFamily="34" charset="0"/>
              </a:rPr>
              <a:t> </a:t>
            </a:r>
          </a:p>
        </p:txBody>
      </p:sp>
      <p:sp>
        <p:nvSpPr>
          <p:cNvPr id="38919" name="Text Box 4"/>
          <p:cNvSpPr txBox="1">
            <a:spLocks noChangeArrowheads="1"/>
          </p:cNvSpPr>
          <p:nvPr/>
        </p:nvSpPr>
        <p:spPr bwMode="auto">
          <a:xfrm>
            <a:off x="1103312" y="1916083"/>
            <a:ext cx="7062787" cy="4401205"/>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απόρριψη της διαγραφής (αν δεν υπάρχει προσδιορισμός) ή</a:t>
            </a:r>
          </a:p>
          <a:p>
            <a:pPr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DELETE </a:t>
            </a:r>
            <a:r>
              <a:rPr lang="en-US" sz="2000" b="1" dirty="0">
                <a:solidFill>
                  <a:schemeClr val="accent6">
                    <a:lumMod val="75000"/>
                  </a:schemeClr>
                </a:solidFill>
                <a:latin typeface="Calibri" pitchFamily="34" charset="0"/>
                <a:ea typeface="Calibri" pitchFamily="34" charset="0"/>
                <a:cs typeface="Calibri" pitchFamily="34" charset="0"/>
              </a:rPr>
              <a:t>NO ACTION</a:t>
            </a:r>
            <a:endParaRPr lang="el-GR" sz="2000" b="1"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διάδοση της διαγραφής (αυτόματη διαγραφή όλων των πλειάδων που αναφέρονται σε αυτήν)</a:t>
            </a:r>
            <a:endParaRPr lang="en-US"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DELETE </a:t>
            </a:r>
            <a:r>
              <a:rPr lang="en-US" sz="2000" b="1" dirty="0">
                <a:solidFill>
                  <a:schemeClr val="accent6">
                    <a:lumMod val="75000"/>
                  </a:schemeClr>
                </a:solidFill>
                <a:latin typeface="Calibri" pitchFamily="34" charset="0"/>
                <a:ea typeface="Calibri" pitchFamily="34" charset="0"/>
                <a:cs typeface="Calibri" pitchFamily="34" charset="0"/>
              </a:rPr>
              <a:t>CASCADE</a:t>
            </a:r>
            <a:endParaRPr lang="el-GR" sz="2000" b="1"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τροποποίηση των τιμών των αναφορικών γνωρισμάτων Πως;</a:t>
            </a:r>
          </a:p>
          <a:p>
            <a:pPr eaLnBrk="0" hangingPunct="0">
              <a:spcBef>
                <a:spcPct val="50000"/>
              </a:spcBef>
              <a:buFont typeface="Wingdings" pitchFamily="2" charset="2"/>
              <a:buNone/>
            </a:pPr>
            <a:r>
              <a:rPr lang="en-US" sz="2000" b="1"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μια ειδική τιμή</a:t>
            </a:r>
            <a:r>
              <a:rPr lang="en-US" sz="2000" dirty="0">
                <a:solidFill>
                  <a:schemeClr val="tx2">
                    <a:lumMod val="50000"/>
                  </a:schemeClr>
                </a:solidFill>
                <a:latin typeface="Calibri" pitchFamily="34" charset="0"/>
                <a:ea typeface="Calibri" pitchFamily="34" charset="0"/>
                <a:cs typeface="Calibri" pitchFamily="34" charset="0"/>
              </a:rPr>
              <a:t> </a:t>
            </a:r>
            <a:endParaRPr lang="el-GR"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DELETE </a:t>
            </a:r>
            <a:r>
              <a:rPr lang="en-US" sz="2000" b="1" dirty="0">
                <a:solidFill>
                  <a:schemeClr val="accent6">
                    <a:lumMod val="75000"/>
                  </a:schemeClr>
                </a:solidFill>
                <a:latin typeface="Calibri" pitchFamily="34" charset="0"/>
                <a:ea typeface="Calibri" pitchFamily="34" charset="0"/>
                <a:cs typeface="Calibri" pitchFamily="34" charset="0"/>
              </a:rPr>
              <a:t>SET DEFAULT </a:t>
            </a:r>
            <a:r>
              <a:rPr lang="el-GR" sz="2000" dirty="0">
                <a:solidFill>
                  <a:schemeClr val="tx2">
                    <a:lumMod val="50000"/>
                  </a:schemeClr>
                </a:solidFill>
                <a:latin typeface="Calibri" pitchFamily="34" charset="0"/>
                <a:ea typeface="Calibri" pitchFamily="34" charset="0"/>
                <a:cs typeface="Calibri" pitchFamily="34" charset="0"/>
              </a:rPr>
              <a:t>ή</a:t>
            </a:r>
            <a:endParaRPr lang="en-US"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None/>
            </a:pP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την τιμή </a:t>
            </a:r>
            <a:r>
              <a:rPr lang="en-US" sz="2000" dirty="0">
                <a:solidFill>
                  <a:schemeClr val="tx2">
                    <a:lumMod val="50000"/>
                  </a:schemeClr>
                </a:solidFill>
                <a:latin typeface="Calibri" pitchFamily="34" charset="0"/>
                <a:ea typeface="Calibri" pitchFamily="34" charset="0"/>
                <a:cs typeface="Calibri" pitchFamily="34" charset="0"/>
              </a:rPr>
              <a:t>NULL on </a:t>
            </a:r>
            <a:endParaRPr lang="el-GR"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DELETE </a:t>
            </a:r>
            <a:r>
              <a:rPr lang="en-US" sz="2000" b="1" dirty="0">
                <a:solidFill>
                  <a:schemeClr val="accent6">
                    <a:lumMod val="75000"/>
                  </a:schemeClr>
                </a:solidFill>
                <a:latin typeface="Calibri" pitchFamily="34" charset="0"/>
                <a:ea typeface="Calibri" pitchFamily="34" charset="0"/>
                <a:cs typeface="Calibri" pitchFamily="34" charset="0"/>
              </a:rPr>
              <a:t>SET NULL</a:t>
            </a:r>
            <a:endParaRPr lang="el-GR" sz="2000" b="1" dirty="0">
              <a:solidFill>
                <a:schemeClr val="accent6">
                  <a:lumMod val="75000"/>
                </a:schemeClr>
              </a:solidFill>
              <a:latin typeface="Calibri" pitchFamily="34" charset="0"/>
              <a:ea typeface="Calibri" pitchFamily="34" charset="0"/>
              <a:cs typeface="Calibri" pitchFamily="34" charset="0"/>
            </a:endParaRPr>
          </a:p>
        </p:txBody>
      </p:sp>
      <p:sp>
        <p:nvSpPr>
          <p:cNvPr id="10" name="Title 1"/>
          <p:cNvSpPr>
            <a:spLocks noGrp="1"/>
          </p:cNvSpPr>
          <p:nvPr>
            <p:ph type="title"/>
          </p:nvPr>
        </p:nvSpPr>
        <p:spPr>
          <a:xfrm>
            <a:off x="532604" y="173038"/>
            <a:ext cx="8496541" cy="1177894"/>
          </a:xfrm>
        </p:spPr>
        <p:txBody>
          <a:bodyPr>
            <a:normAutofit fontScale="90000"/>
          </a:bodyPr>
          <a:lstStyle/>
          <a:p>
            <a:r>
              <a:rPr lang="el-GR" dirty="0">
                <a:solidFill>
                  <a:schemeClr val="accent6">
                    <a:lumMod val="75000"/>
                  </a:schemeClr>
                </a:solidFill>
              </a:rPr>
              <a:t>Ορισμοί Σχήματος: </a:t>
            </a:r>
            <a:r>
              <a:rPr lang="el-GR" sz="3600" dirty="0">
                <a:solidFill>
                  <a:schemeClr val="accent6">
                    <a:lumMod val="75000"/>
                  </a:schemeClr>
                </a:solidFill>
              </a:rPr>
              <a:t>περιορισμοί ακεραιότητας</a:t>
            </a:r>
            <a:endParaRPr lang="en-US" sz="36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9940" name="Slide Number Placeholder 4"/>
          <p:cNvSpPr>
            <a:spLocks noGrp="1"/>
          </p:cNvSpPr>
          <p:nvPr>
            <p:ph type="sldNum" sz="quarter" idx="12"/>
          </p:nvPr>
        </p:nvSpPr>
        <p:spPr>
          <a:noFill/>
        </p:spPr>
        <p:txBody>
          <a:bodyPr/>
          <a:lstStyle/>
          <a:p>
            <a:fld id="{FBE5A90B-CC45-4147-A3B6-AAF44A9031AA}" type="slidenum">
              <a:rPr lang="el-GR" altLang="en-US" smtClean="0"/>
              <a:pPr/>
              <a:t>42</a:t>
            </a:fld>
            <a:endParaRPr lang="el-GR" altLang="en-US"/>
          </a:p>
        </p:txBody>
      </p:sp>
      <p:sp>
        <p:nvSpPr>
          <p:cNvPr id="40966" name="Text Box 3"/>
          <p:cNvSpPr txBox="1">
            <a:spLocks noChangeArrowheads="1"/>
          </p:cNvSpPr>
          <p:nvPr/>
        </p:nvSpPr>
        <p:spPr bwMode="auto">
          <a:xfrm>
            <a:off x="0" y="1700213"/>
            <a:ext cx="6337300" cy="4616450"/>
          </a:xfrm>
          <a:prstGeom prst="rect">
            <a:avLst/>
          </a:prstGeom>
          <a:noFill/>
          <a:ln w="9525">
            <a:noFill/>
            <a:miter lim="800000"/>
            <a:headEnd/>
            <a:tailEnd/>
          </a:ln>
        </p:spPr>
        <p:txBody>
          <a:bodyPr>
            <a:spAutoFit/>
          </a:bodyPr>
          <a:lstStyle/>
          <a:p>
            <a:pPr eaLnBrk="0" hangingPunct="0"/>
            <a:r>
              <a:rPr lang="en-US" sz="1400" b="1" dirty="0">
                <a:solidFill>
                  <a:schemeClr val="tx2">
                    <a:lumMod val="50000"/>
                  </a:schemeClr>
                </a:solidFill>
                <a:latin typeface="Calibri" pitchFamily="34" charset="0"/>
                <a:ea typeface="Calibri" pitchFamily="34" charset="0"/>
                <a:cs typeface="Calibri" pitchFamily="34" charset="0"/>
              </a:rPr>
              <a:t>CREATE TABLE</a:t>
            </a:r>
            <a:r>
              <a:rPr lang="el-GR" sz="1400" dirty="0">
                <a:solidFill>
                  <a:schemeClr val="tx2">
                    <a:lumMod val="50000"/>
                  </a:schemeClr>
                </a:solidFill>
                <a:latin typeface="Calibri" pitchFamily="34" charset="0"/>
                <a:ea typeface="Calibri" pitchFamily="34" charset="0"/>
                <a:cs typeface="Calibri" pitchFamily="34" charset="0"/>
              </a:rPr>
              <a:t> Ταινία</a:t>
            </a:r>
          </a:p>
          <a:p>
            <a:pPr eaLnBrk="0" hangingPunct="0"/>
            <a:r>
              <a:rPr lang="el-GR" sz="1400" dirty="0">
                <a:solidFill>
                  <a:schemeClr val="tx2">
                    <a:lumMod val="50000"/>
                  </a:schemeClr>
                </a:solidFill>
                <a:latin typeface="Calibri" pitchFamily="34" charset="0"/>
                <a:ea typeface="Calibri" pitchFamily="34" charset="0"/>
                <a:cs typeface="Calibri" pitchFamily="34" charset="0"/>
              </a:rPr>
              <a:t>	(Τίτλος </a:t>
            </a:r>
            <a:r>
              <a:rPr lang="en-US" sz="1400" b="1" dirty="0" err="1">
                <a:solidFill>
                  <a:schemeClr val="tx2">
                    <a:lumMod val="50000"/>
                  </a:schemeClr>
                </a:solidFill>
                <a:latin typeface="Calibri" pitchFamily="34" charset="0"/>
                <a:ea typeface="Calibri" pitchFamily="34" charset="0"/>
                <a:cs typeface="Calibri" pitchFamily="34" charset="0"/>
              </a:rPr>
              <a:t>var</a:t>
            </a:r>
            <a:r>
              <a:rPr lang="el-GR" sz="1400" b="1" dirty="0">
                <a:solidFill>
                  <a:schemeClr val="tx2">
                    <a:lumMod val="50000"/>
                  </a:schemeClr>
                </a:solidFill>
                <a:latin typeface="Calibri" pitchFamily="34" charset="0"/>
                <a:ea typeface="Calibri" pitchFamily="34" charset="0"/>
                <a:cs typeface="Calibri" pitchFamily="34" charset="0"/>
              </a:rPr>
              <a:t>char(20),</a:t>
            </a:r>
          </a:p>
          <a:p>
            <a:pPr eaLnBrk="0" hangingPunct="0"/>
            <a:r>
              <a:rPr lang="el-GR" sz="1400" dirty="0">
                <a:solidFill>
                  <a:schemeClr val="tx2">
                    <a:lumMod val="50000"/>
                  </a:schemeClr>
                </a:solidFill>
                <a:latin typeface="Calibri" pitchFamily="34" charset="0"/>
                <a:ea typeface="Calibri" pitchFamily="34" charset="0"/>
                <a:cs typeface="Calibri" pitchFamily="34" charset="0"/>
              </a:rPr>
              <a:t>             Έτος </a:t>
            </a:r>
            <a:r>
              <a:rPr lang="en-US" sz="1400" b="1" dirty="0" err="1">
                <a:solidFill>
                  <a:schemeClr val="tx2">
                    <a:lumMod val="50000"/>
                  </a:schemeClr>
                </a:solidFill>
                <a:latin typeface="Calibri" pitchFamily="34" charset="0"/>
                <a:ea typeface="Calibri" pitchFamily="34" charset="0"/>
                <a:cs typeface="Calibri" pitchFamily="34" charset="0"/>
              </a:rPr>
              <a:t>int</a:t>
            </a:r>
            <a:r>
              <a:rPr lang="el-GR" sz="1400" dirty="0">
                <a:solidFill>
                  <a:schemeClr val="tx2">
                    <a:lumMod val="50000"/>
                  </a:schemeClr>
                </a:solidFill>
                <a:latin typeface="Calibri" pitchFamily="34" charset="0"/>
                <a:ea typeface="Calibri" pitchFamily="34" charset="0"/>
                <a:cs typeface="Calibri" pitchFamily="34" charset="0"/>
              </a:rPr>
              <a:t>, </a:t>
            </a:r>
          </a:p>
          <a:p>
            <a:pPr eaLnBrk="0" hangingPunct="0"/>
            <a:r>
              <a:rPr lang="el-GR" sz="1400" dirty="0">
                <a:solidFill>
                  <a:schemeClr val="tx2">
                    <a:lumMod val="50000"/>
                  </a:schemeClr>
                </a:solidFill>
                <a:latin typeface="Calibri" pitchFamily="34" charset="0"/>
                <a:ea typeface="Calibri" pitchFamily="34" charset="0"/>
                <a:cs typeface="Calibri" pitchFamily="34" charset="0"/>
              </a:rPr>
              <a:t>             Διάρκεια </a:t>
            </a:r>
            <a:r>
              <a:rPr lang="en-US" sz="1400" b="1" dirty="0" err="1">
                <a:solidFill>
                  <a:schemeClr val="tx2">
                    <a:lumMod val="50000"/>
                  </a:schemeClr>
                </a:solidFill>
                <a:latin typeface="Calibri" pitchFamily="34" charset="0"/>
                <a:ea typeface="Calibri" pitchFamily="34" charset="0"/>
                <a:cs typeface="Calibri" pitchFamily="34" charset="0"/>
              </a:rPr>
              <a:t>int</a:t>
            </a:r>
            <a:r>
              <a:rPr lang="el-GR" sz="1400" dirty="0">
                <a:solidFill>
                  <a:schemeClr val="tx2">
                    <a:lumMod val="50000"/>
                  </a:schemeClr>
                </a:solidFill>
                <a:latin typeface="Calibri" pitchFamily="34" charset="0"/>
                <a:ea typeface="Calibri" pitchFamily="34" charset="0"/>
                <a:cs typeface="Calibri" pitchFamily="34" charset="0"/>
              </a:rPr>
              <a:t>,</a:t>
            </a:r>
            <a:endParaRPr lang="en-US" sz="1400" dirty="0">
              <a:solidFill>
                <a:schemeClr val="tx2">
                  <a:lumMod val="50000"/>
                </a:schemeClr>
              </a:solidFill>
              <a:latin typeface="Calibri" pitchFamily="34" charset="0"/>
              <a:ea typeface="Calibri" pitchFamily="34" charset="0"/>
              <a:cs typeface="Calibri" pitchFamily="34" charset="0"/>
            </a:endParaRPr>
          </a:p>
          <a:p>
            <a:pPr eaLnBrk="0" hangingPunct="0"/>
            <a:r>
              <a:rPr lang="en-US" sz="1400"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 Τύπος </a:t>
            </a:r>
            <a:r>
              <a:rPr lang="en-US" sz="1400" b="1" dirty="0" err="1">
                <a:solidFill>
                  <a:schemeClr val="tx2">
                    <a:lumMod val="50000"/>
                  </a:schemeClr>
                </a:solidFill>
                <a:latin typeface="Calibri" pitchFamily="34" charset="0"/>
                <a:ea typeface="Calibri" pitchFamily="34" charset="0"/>
                <a:cs typeface="Calibri" pitchFamily="34" charset="0"/>
              </a:rPr>
              <a:t>varchar</a:t>
            </a:r>
            <a:r>
              <a:rPr lang="en-US" sz="1400" b="1" dirty="0">
                <a:solidFill>
                  <a:schemeClr val="tx2">
                    <a:lumMod val="50000"/>
                  </a:schemeClr>
                </a:solidFill>
                <a:latin typeface="Calibri" pitchFamily="34" charset="0"/>
                <a:ea typeface="Calibri" pitchFamily="34" charset="0"/>
                <a:cs typeface="Calibri" pitchFamily="34" charset="0"/>
              </a:rPr>
              <a:t>(20)</a:t>
            </a:r>
            <a:r>
              <a:rPr lang="en-US" sz="1400"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 </a:t>
            </a:r>
          </a:p>
          <a:p>
            <a:r>
              <a:rPr lang="el-GR" sz="1400"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primary</a:t>
            </a:r>
            <a:r>
              <a:rPr lang="el-GR" sz="1400" b="1"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key</a:t>
            </a:r>
            <a:r>
              <a:rPr lang="el-GR" sz="1400" dirty="0">
                <a:solidFill>
                  <a:schemeClr val="tx2">
                    <a:lumMod val="50000"/>
                  </a:schemeClr>
                </a:solidFill>
                <a:latin typeface="Calibri" pitchFamily="34" charset="0"/>
                <a:ea typeface="Calibri" pitchFamily="34" charset="0"/>
                <a:cs typeface="Calibri" pitchFamily="34" charset="0"/>
              </a:rPr>
              <a:t> (Τίτλος, Έτος))</a:t>
            </a:r>
            <a:r>
              <a:rPr lang="en-US" sz="1400" dirty="0">
                <a:solidFill>
                  <a:schemeClr val="tx2">
                    <a:lumMod val="50000"/>
                  </a:schemeClr>
                </a:solidFill>
                <a:latin typeface="Calibri" pitchFamily="34" charset="0"/>
                <a:ea typeface="Calibri" pitchFamily="34" charset="0"/>
                <a:cs typeface="Calibri" pitchFamily="34" charset="0"/>
              </a:rPr>
              <a:t>;</a:t>
            </a:r>
            <a:endParaRPr lang="el-GR" sz="1400" dirty="0">
              <a:solidFill>
                <a:schemeClr val="tx2">
                  <a:lumMod val="50000"/>
                </a:schemeClr>
              </a:solidFill>
              <a:latin typeface="Calibri" pitchFamily="34" charset="0"/>
              <a:ea typeface="Calibri" pitchFamily="34" charset="0"/>
              <a:cs typeface="Calibri" pitchFamily="34" charset="0"/>
            </a:endParaRPr>
          </a:p>
          <a:p>
            <a:r>
              <a:rPr lang="en-US" sz="1400" b="1" dirty="0">
                <a:solidFill>
                  <a:schemeClr val="tx2">
                    <a:lumMod val="50000"/>
                  </a:schemeClr>
                </a:solidFill>
                <a:latin typeface="Calibri" pitchFamily="34" charset="0"/>
                <a:ea typeface="Calibri" pitchFamily="34" charset="0"/>
                <a:cs typeface="Calibri" pitchFamily="34" charset="0"/>
              </a:rPr>
              <a:t>CREATE TABLE</a:t>
            </a:r>
            <a:r>
              <a:rPr lang="el-GR" sz="1400" dirty="0">
                <a:solidFill>
                  <a:schemeClr val="tx2">
                    <a:lumMod val="50000"/>
                  </a:schemeClr>
                </a:solidFill>
                <a:latin typeface="Calibri" pitchFamily="34" charset="0"/>
                <a:ea typeface="Calibri" pitchFamily="34" charset="0"/>
                <a:cs typeface="Calibri" pitchFamily="34" charset="0"/>
              </a:rPr>
              <a:t> Ηθοποιός</a:t>
            </a:r>
          </a:p>
          <a:p>
            <a:r>
              <a:rPr lang="el-GR" sz="1400" dirty="0">
                <a:solidFill>
                  <a:schemeClr val="tx2">
                    <a:lumMod val="50000"/>
                  </a:schemeClr>
                </a:solidFill>
                <a:latin typeface="Calibri" pitchFamily="34" charset="0"/>
                <a:ea typeface="Calibri" pitchFamily="34" charset="0"/>
                <a:cs typeface="Calibri" pitchFamily="34" charset="0"/>
              </a:rPr>
              <a:t>	(Όνομα </a:t>
            </a:r>
            <a:r>
              <a:rPr lang="en-US" sz="1400" b="1" dirty="0" err="1">
                <a:solidFill>
                  <a:schemeClr val="tx2">
                    <a:lumMod val="50000"/>
                  </a:schemeClr>
                </a:solidFill>
                <a:latin typeface="Calibri" pitchFamily="34" charset="0"/>
                <a:ea typeface="Calibri" pitchFamily="34" charset="0"/>
                <a:cs typeface="Calibri" pitchFamily="34" charset="0"/>
              </a:rPr>
              <a:t>var</a:t>
            </a:r>
            <a:r>
              <a:rPr lang="el-GR" sz="1400" b="1" dirty="0" err="1">
                <a:solidFill>
                  <a:schemeClr val="tx2">
                    <a:lumMod val="50000"/>
                  </a:schemeClr>
                </a:solidFill>
                <a:latin typeface="Calibri" pitchFamily="34" charset="0"/>
                <a:ea typeface="Calibri" pitchFamily="34" charset="0"/>
                <a:cs typeface="Calibri" pitchFamily="34" charset="0"/>
              </a:rPr>
              <a:t>char</a:t>
            </a:r>
            <a:r>
              <a:rPr lang="el-GR" sz="1400" b="1" dirty="0">
                <a:solidFill>
                  <a:schemeClr val="tx2">
                    <a:lumMod val="50000"/>
                  </a:schemeClr>
                </a:solidFill>
                <a:latin typeface="Calibri" pitchFamily="34" charset="0"/>
                <a:ea typeface="Calibri" pitchFamily="34" charset="0"/>
                <a:cs typeface="Calibri" pitchFamily="34" charset="0"/>
              </a:rPr>
              <a:t>(</a:t>
            </a:r>
            <a:r>
              <a:rPr lang="en-US" sz="1400" b="1" dirty="0">
                <a:solidFill>
                  <a:schemeClr val="tx2">
                    <a:lumMod val="50000"/>
                  </a:schemeClr>
                </a:solidFill>
                <a:latin typeface="Calibri" pitchFamily="34" charset="0"/>
                <a:ea typeface="Calibri" pitchFamily="34" charset="0"/>
                <a:cs typeface="Calibri" pitchFamily="34" charset="0"/>
              </a:rPr>
              <a:t>2</a:t>
            </a:r>
            <a:r>
              <a:rPr lang="el-GR" sz="1400" b="1" dirty="0">
                <a:solidFill>
                  <a:schemeClr val="tx2">
                    <a:lumMod val="50000"/>
                  </a:schemeClr>
                </a:solidFill>
                <a:latin typeface="Calibri" pitchFamily="34" charset="0"/>
                <a:ea typeface="Calibri" pitchFamily="34" charset="0"/>
                <a:cs typeface="Calibri" pitchFamily="34" charset="0"/>
              </a:rPr>
              <a:t>0</a:t>
            </a:r>
            <a:r>
              <a:rPr lang="en-US" sz="1400" b="1"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 </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Διεύθυνση </a:t>
            </a:r>
            <a:r>
              <a:rPr lang="en-US" sz="1400" b="1" dirty="0" err="1">
                <a:solidFill>
                  <a:schemeClr val="tx2">
                    <a:lumMod val="50000"/>
                  </a:schemeClr>
                </a:solidFill>
                <a:latin typeface="Calibri" pitchFamily="34" charset="0"/>
                <a:ea typeface="Calibri" pitchFamily="34" charset="0"/>
                <a:cs typeface="Calibri" pitchFamily="34" charset="0"/>
              </a:rPr>
              <a:t>var</a:t>
            </a:r>
            <a:r>
              <a:rPr lang="el-GR" sz="1400" b="1" dirty="0">
                <a:solidFill>
                  <a:schemeClr val="tx2">
                    <a:lumMod val="50000"/>
                  </a:schemeClr>
                </a:solidFill>
                <a:latin typeface="Calibri" pitchFamily="34" charset="0"/>
                <a:ea typeface="Calibri" pitchFamily="34" charset="0"/>
                <a:cs typeface="Calibri" pitchFamily="34" charset="0"/>
              </a:rPr>
              <a:t>char(15)</a:t>
            </a:r>
            <a:r>
              <a:rPr lang="el-GR" sz="1400" dirty="0">
                <a:solidFill>
                  <a:schemeClr val="tx2">
                    <a:lumMod val="50000"/>
                  </a:schemeClr>
                </a:solidFill>
                <a:latin typeface="Calibri" pitchFamily="34" charset="0"/>
                <a:ea typeface="Calibri" pitchFamily="34" charset="0"/>
                <a:cs typeface="Calibri" pitchFamily="34" charset="0"/>
              </a:rPr>
              <a:t>, </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Έτος-Γέννησης</a:t>
            </a:r>
            <a:r>
              <a:rPr lang="el-GR" sz="1400" b="1" dirty="0">
                <a:solidFill>
                  <a:schemeClr val="tx2">
                    <a:lumMod val="50000"/>
                  </a:schemeClr>
                </a:solidFill>
                <a:latin typeface="Calibri" pitchFamily="34" charset="0"/>
                <a:ea typeface="Calibri" pitchFamily="34" charset="0"/>
                <a:cs typeface="Calibri" pitchFamily="34" charset="0"/>
              </a:rPr>
              <a:t> </a:t>
            </a:r>
            <a:r>
              <a:rPr lang="en-US" sz="1400" b="1" dirty="0" err="1">
                <a:solidFill>
                  <a:schemeClr val="tx2">
                    <a:lumMod val="50000"/>
                  </a:schemeClr>
                </a:solidFill>
                <a:latin typeface="Calibri" pitchFamily="34" charset="0"/>
                <a:ea typeface="Calibri" pitchFamily="34" charset="0"/>
                <a:cs typeface="Calibri" pitchFamily="34" charset="0"/>
              </a:rPr>
              <a:t>int</a:t>
            </a:r>
            <a:r>
              <a:rPr lang="en-US" sz="1400" dirty="0">
                <a:solidFill>
                  <a:schemeClr val="tx2">
                    <a:lumMod val="50000"/>
                  </a:schemeClr>
                </a:solidFill>
                <a:latin typeface="Calibri" pitchFamily="34" charset="0"/>
                <a:ea typeface="Calibri" pitchFamily="34" charset="0"/>
                <a:cs typeface="Calibri" pitchFamily="34" charset="0"/>
              </a:rPr>
              <a:t>,</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primary</a:t>
            </a:r>
            <a:r>
              <a:rPr lang="el-GR" sz="1400" b="1"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key</a:t>
            </a:r>
            <a:r>
              <a:rPr lang="el-GR" sz="1400" b="1"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(Όνομα),</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check</a:t>
            </a:r>
            <a:r>
              <a:rPr lang="el-GR" sz="1400" dirty="0">
                <a:solidFill>
                  <a:schemeClr val="tx2">
                    <a:lumMod val="50000"/>
                  </a:schemeClr>
                </a:solidFill>
                <a:latin typeface="Calibri" pitchFamily="34" charset="0"/>
                <a:ea typeface="Calibri" pitchFamily="34" charset="0"/>
                <a:cs typeface="Calibri" pitchFamily="34" charset="0"/>
              </a:rPr>
              <a:t> (Έτος-Γέννησης &gt;= 1</a:t>
            </a:r>
            <a:r>
              <a:rPr lang="en-US" sz="1400" dirty="0">
                <a:solidFill>
                  <a:schemeClr val="tx2">
                    <a:lumMod val="50000"/>
                  </a:schemeClr>
                </a:solidFill>
                <a:latin typeface="Calibri" pitchFamily="34" charset="0"/>
                <a:ea typeface="Calibri" pitchFamily="34" charset="0"/>
                <a:cs typeface="Calibri" pitchFamily="34" charset="0"/>
              </a:rPr>
              <a:t>8</a:t>
            </a:r>
            <a:r>
              <a:rPr lang="el-GR" sz="1400" dirty="0">
                <a:solidFill>
                  <a:schemeClr val="tx2">
                    <a:lumMod val="50000"/>
                  </a:schemeClr>
                </a:solidFill>
                <a:latin typeface="Calibri" pitchFamily="34" charset="0"/>
                <a:ea typeface="Calibri" pitchFamily="34" charset="0"/>
                <a:cs typeface="Calibri" pitchFamily="34" charset="0"/>
              </a:rPr>
              <a:t>00))</a:t>
            </a:r>
            <a:r>
              <a:rPr lang="en-US" sz="1400" dirty="0">
                <a:solidFill>
                  <a:schemeClr val="tx2">
                    <a:lumMod val="50000"/>
                  </a:schemeClr>
                </a:solidFill>
                <a:latin typeface="Calibri" pitchFamily="34" charset="0"/>
                <a:ea typeface="Calibri" pitchFamily="34" charset="0"/>
                <a:cs typeface="Calibri" pitchFamily="34" charset="0"/>
              </a:rPr>
              <a:t>;</a:t>
            </a:r>
            <a:endParaRPr lang="el-GR" sz="1400" dirty="0">
              <a:solidFill>
                <a:schemeClr val="tx2">
                  <a:lumMod val="50000"/>
                </a:schemeClr>
              </a:solidFill>
              <a:latin typeface="Calibri" pitchFamily="34" charset="0"/>
              <a:ea typeface="Calibri" pitchFamily="34" charset="0"/>
              <a:cs typeface="Calibri" pitchFamily="34" charset="0"/>
            </a:endParaRPr>
          </a:p>
          <a:p>
            <a:endParaRPr lang="en-US" sz="1400" dirty="0">
              <a:solidFill>
                <a:schemeClr val="tx2">
                  <a:lumMod val="50000"/>
                </a:schemeClr>
              </a:solidFill>
              <a:latin typeface="Calibri" pitchFamily="34" charset="0"/>
              <a:ea typeface="Calibri" pitchFamily="34" charset="0"/>
              <a:cs typeface="Calibri" pitchFamily="34" charset="0"/>
            </a:endParaRPr>
          </a:p>
          <a:p>
            <a:r>
              <a:rPr lang="el-GR" sz="1400" b="1"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  CREATE TABLE</a:t>
            </a:r>
            <a:r>
              <a:rPr lang="el-GR" sz="1400" dirty="0">
                <a:solidFill>
                  <a:schemeClr val="tx2">
                    <a:lumMod val="50000"/>
                  </a:schemeClr>
                </a:solidFill>
                <a:latin typeface="Calibri" pitchFamily="34" charset="0"/>
                <a:ea typeface="Calibri" pitchFamily="34" charset="0"/>
                <a:cs typeface="Calibri" pitchFamily="34" charset="0"/>
              </a:rPr>
              <a:t> Παίζει</a:t>
            </a:r>
          </a:p>
          <a:p>
            <a:r>
              <a:rPr lang="el-GR" sz="1400" dirty="0">
                <a:solidFill>
                  <a:schemeClr val="tx2">
                    <a:lumMod val="50000"/>
                  </a:schemeClr>
                </a:solidFill>
                <a:latin typeface="Calibri" pitchFamily="34" charset="0"/>
                <a:ea typeface="Calibri" pitchFamily="34" charset="0"/>
                <a:cs typeface="Calibri" pitchFamily="34" charset="0"/>
              </a:rPr>
              <a:t>	(Όνομα </a:t>
            </a:r>
            <a:r>
              <a:rPr lang="en-US" sz="1400" b="1" dirty="0" err="1">
                <a:solidFill>
                  <a:schemeClr val="tx2">
                    <a:lumMod val="50000"/>
                  </a:schemeClr>
                </a:solidFill>
                <a:latin typeface="Calibri" pitchFamily="34" charset="0"/>
                <a:ea typeface="Calibri" pitchFamily="34" charset="0"/>
                <a:cs typeface="Calibri" pitchFamily="34" charset="0"/>
              </a:rPr>
              <a:t>var</a:t>
            </a:r>
            <a:r>
              <a:rPr lang="el-GR" sz="1400" b="1" dirty="0" err="1">
                <a:solidFill>
                  <a:schemeClr val="tx2">
                    <a:lumMod val="50000"/>
                  </a:schemeClr>
                </a:solidFill>
                <a:latin typeface="Calibri" pitchFamily="34" charset="0"/>
                <a:ea typeface="Calibri" pitchFamily="34" charset="0"/>
                <a:cs typeface="Calibri" pitchFamily="34" charset="0"/>
              </a:rPr>
              <a:t>char</a:t>
            </a:r>
            <a:r>
              <a:rPr lang="el-GR" sz="1400" b="1" dirty="0">
                <a:solidFill>
                  <a:schemeClr val="tx2">
                    <a:lumMod val="50000"/>
                  </a:schemeClr>
                </a:solidFill>
                <a:latin typeface="Calibri" pitchFamily="34" charset="0"/>
                <a:ea typeface="Calibri" pitchFamily="34" charset="0"/>
                <a:cs typeface="Calibri" pitchFamily="34" charset="0"/>
              </a:rPr>
              <a:t>(</a:t>
            </a:r>
            <a:r>
              <a:rPr lang="en-US" sz="1400" b="1" dirty="0">
                <a:solidFill>
                  <a:schemeClr val="tx2">
                    <a:lumMod val="50000"/>
                  </a:schemeClr>
                </a:solidFill>
                <a:latin typeface="Calibri" pitchFamily="34" charset="0"/>
                <a:ea typeface="Calibri" pitchFamily="34" charset="0"/>
                <a:cs typeface="Calibri" pitchFamily="34" charset="0"/>
              </a:rPr>
              <a:t>2</a:t>
            </a:r>
            <a:r>
              <a:rPr lang="el-GR" sz="1400" b="1" dirty="0">
                <a:solidFill>
                  <a:schemeClr val="tx2">
                    <a:lumMod val="50000"/>
                  </a:schemeClr>
                </a:solidFill>
                <a:latin typeface="Calibri" pitchFamily="34" charset="0"/>
                <a:ea typeface="Calibri" pitchFamily="34" charset="0"/>
                <a:cs typeface="Calibri" pitchFamily="34" charset="0"/>
              </a:rPr>
              <a:t>0)</a:t>
            </a:r>
            <a:r>
              <a:rPr lang="el-GR" sz="1400" dirty="0">
                <a:solidFill>
                  <a:schemeClr val="tx2">
                    <a:lumMod val="50000"/>
                  </a:schemeClr>
                </a:solidFill>
                <a:latin typeface="Calibri" pitchFamily="34" charset="0"/>
                <a:ea typeface="Calibri" pitchFamily="34" charset="0"/>
                <a:cs typeface="Calibri" pitchFamily="34" charset="0"/>
              </a:rPr>
              <a:t>, </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Τίτλος </a:t>
            </a:r>
            <a:r>
              <a:rPr lang="en-US" sz="1400" b="1" dirty="0" err="1">
                <a:solidFill>
                  <a:schemeClr val="tx2">
                    <a:lumMod val="50000"/>
                  </a:schemeClr>
                </a:solidFill>
                <a:latin typeface="Calibri" pitchFamily="34" charset="0"/>
                <a:ea typeface="Calibri" pitchFamily="34" charset="0"/>
                <a:cs typeface="Calibri" pitchFamily="34" charset="0"/>
              </a:rPr>
              <a:t>var</a:t>
            </a:r>
            <a:r>
              <a:rPr lang="el-GR" sz="1400" b="1" dirty="0">
                <a:solidFill>
                  <a:schemeClr val="tx2">
                    <a:lumMod val="50000"/>
                  </a:schemeClr>
                </a:solidFill>
                <a:latin typeface="Calibri" pitchFamily="34" charset="0"/>
                <a:ea typeface="Calibri" pitchFamily="34" charset="0"/>
                <a:cs typeface="Calibri" pitchFamily="34" charset="0"/>
              </a:rPr>
              <a:t>char(20)</a:t>
            </a:r>
            <a:r>
              <a:rPr lang="el-GR" sz="1400" dirty="0">
                <a:solidFill>
                  <a:schemeClr val="tx2">
                    <a:lumMod val="50000"/>
                  </a:schemeClr>
                </a:solidFill>
                <a:latin typeface="Calibri" pitchFamily="34" charset="0"/>
                <a:ea typeface="Calibri" pitchFamily="34" charset="0"/>
                <a:cs typeface="Calibri" pitchFamily="34" charset="0"/>
              </a:rPr>
              <a:t>, </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Έτος</a:t>
            </a:r>
            <a:r>
              <a:rPr lang="el-GR" sz="1400" b="1" dirty="0">
                <a:solidFill>
                  <a:schemeClr val="tx2">
                    <a:lumMod val="50000"/>
                  </a:schemeClr>
                </a:solidFill>
                <a:latin typeface="Calibri" pitchFamily="34" charset="0"/>
                <a:ea typeface="Calibri" pitchFamily="34" charset="0"/>
                <a:cs typeface="Calibri" pitchFamily="34" charset="0"/>
              </a:rPr>
              <a:t> </a:t>
            </a:r>
            <a:r>
              <a:rPr lang="en-US" sz="1400" b="1" dirty="0" err="1">
                <a:solidFill>
                  <a:schemeClr val="tx2">
                    <a:lumMod val="50000"/>
                  </a:schemeClr>
                </a:solidFill>
                <a:latin typeface="Calibri" pitchFamily="34" charset="0"/>
                <a:ea typeface="Calibri" pitchFamily="34" charset="0"/>
                <a:cs typeface="Calibri" pitchFamily="34" charset="0"/>
              </a:rPr>
              <a:t>int</a:t>
            </a:r>
            <a:r>
              <a:rPr lang="en-US" sz="1400" dirty="0">
                <a:solidFill>
                  <a:schemeClr val="tx2">
                    <a:lumMod val="50000"/>
                  </a:schemeClr>
                </a:solidFill>
                <a:latin typeface="Calibri" pitchFamily="34" charset="0"/>
                <a:ea typeface="Calibri" pitchFamily="34" charset="0"/>
                <a:cs typeface="Calibri" pitchFamily="34" charset="0"/>
              </a:rPr>
              <a:t>,</a:t>
            </a:r>
            <a:endParaRPr lang="el-GR" sz="1400" dirty="0">
              <a:solidFill>
                <a:schemeClr val="tx2">
                  <a:lumMod val="50000"/>
                </a:schemeClr>
              </a:solidFill>
              <a:latin typeface="Calibri" pitchFamily="34" charset="0"/>
              <a:ea typeface="Calibri" pitchFamily="34" charset="0"/>
              <a:cs typeface="Calibri" pitchFamily="34" charset="0"/>
            </a:endParaRP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primary</a:t>
            </a:r>
            <a:r>
              <a:rPr lang="el-GR" sz="1400" b="1"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key</a:t>
            </a:r>
            <a:r>
              <a:rPr lang="el-GR" sz="1400" b="1"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(Όνομα, Τίτλος, Έτος),</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foreign key </a:t>
            </a:r>
            <a:r>
              <a:rPr lang="en-US" sz="1400"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Όνομα</a:t>
            </a:r>
            <a:r>
              <a:rPr lang="en-US" sz="1400"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references</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err="1">
                <a:solidFill>
                  <a:schemeClr val="tx2">
                    <a:lumMod val="50000"/>
                  </a:schemeClr>
                </a:solidFill>
                <a:latin typeface="Calibri" pitchFamily="34" charset="0"/>
                <a:ea typeface="Calibri" pitchFamily="34" charset="0"/>
                <a:cs typeface="Calibri" pitchFamily="34" charset="0"/>
              </a:rPr>
              <a:t>Ηθοποιός(Όνομα</a:t>
            </a:r>
            <a:r>
              <a:rPr lang="el-GR" sz="1400" dirty="0">
                <a:solidFill>
                  <a:schemeClr val="tx2">
                    <a:lumMod val="50000"/>
                  </a:schemeClr>
                </a:solidFill>
                <a:latin typeface="Calibri" pitchFamily="34" charset="0"/>
                <a:ea typeface="Calibri" pitchFamily="34" charset="0"/>
                <a:cs typeface="Calibri" pitchFamily="34" charset="0"/>
              </a:rPr>
              <a:t>),</a:t>
            </a:r>
            <a:endParaRPr lang="en-US" sz="1400" dirty="0">
              <a:solidFill>
                <a:schemeClr val="tx2">
                  <a:lumMod val="50000"/>
                </a:schemeClr>
              </a:solidFill>
              <a:latin typeface="Calibri" pitchFamily="34" charset="0"/>
              <a:ea typeface="Calibri" pitchFamily="34" charset="0"/>
              <a:cs typeface="Calibri" pitchFamily="34" charset="0"/>
            </a:endParaRPr>
          </a:p>
          <a:p>
            <a:r>
              <a:rPr lang="en-US" sz="1400"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on delete cascade,</a:t>
            </a:r>
            <a:endParaRPr lang="el-GR" sz="1400" b="1" dirty="0">
              <a:solidFill>
                <a:schemeClr val="tx2">
                  <a:lumMod val="50000"/>
                </a:schemeClr>
              </a:solidFill>
              <a:latin typeface="Calibri" pitchFamily="34" charset="0"/>
              <a:ea typeface="Calibri" pitchFamily="34" charset="0"/>
              <a:cs typeface="Calibri" pitchFamily="34" charset="0"/>
            </a:endParaRP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foreign key </a:t>
            </a:r>
            <a:r>
              <a:rPr lang="en-US" sz="1400"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Τίτλος, Έτος</a:t>
            </a:r>
            <a:r>
              <a:rPr lang="en-US" sz="1400"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references</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err="1">
                <a:solidFill>
                  <a:schemeClr val="tx2">
                    <a:lumMod val="50000"/>
                  </a:schemeClr>
                </a:solidFill>
                <a:latin typeface="Calibri" pitchFamily="34" charset="0"/>
                <a:ea typeface="Calibri" pitchFamily="34" charset="0"/>
                <a:cs typeface="Calibri" pitchFamily="34" charset="0"/>
              </a:rPr>
              <a:t>Ταινία(Τίτλος</a:t>
            </a:r>
            <a:r>
              <a:rPr lang="el-GR" sz="1400" dirty="0">
                <a:solidFill>
                  <a:schemeClr val="tx2">
                    <a:lumMod val="50000"/>
                  </a:schemeClr>
                </a:solidFill>
                <a:latin typeface="Calibri" pitchFamily="34" charset="0"/>
                <a:ea typeface="Calibri" pitchFamily="34" charset="0"/>
                <a:cs typeface="Calibri" pitchFamily="34" charset="0"/>
              </a:rPr>
              <a:t>, Έτος)</a:t>
            </a:r>
            <a:r>
              <a:rPr lang="en-US" sz="1400" dirty="0">
                <a:solidFill>
                  <a:schemeClr val="tx2">
                    <a:lumMod val="50000"/>
                  </a:schemeClr>
                </a:solidFill>
                <a:latin typeface="Calibri" pitchFamily="34" charset="0"/>
                <a:ea typeface="Calibri" pitchFamily="34" charset="0"/>
                <a:cs typeface="Calibri" pitchFamily="34" charset="0"/>
              </a:rPr>
              <a:t>;</a:t>
            </a:r>
            <a:endParaRPr lang="el-GR" sz="1400" dirty="0">
              <a:solidFill>
                <a:schemeClr val="tx2">
                  <a:lumMod val="50000"/>
                </a:schemeClr>
              </a:solidFill>
              <a:latin typeface="Calibri" pitchFamily="34" charset="0"/>
              <a:ea typeface="Calibri" pitchFamily="34" charset="0"/>
              <a:cs typeface="Calibri" pitchFamily="34" charset="0"/>
            </a:endParaRPr>
          </a:p>
        </p:txBody>
      </p:sp>
      <p:sp>
        <p:nvSpPr>
          <p:cNvPr id="40967" name="Text Box 5"/>
          <p:cNvSpPr txBox="1">
            <a:spLocks noChangeArrowheads="1"/>
          </p:cNvSpPr>
          <p:nvPr/>
        </p:nvSpPr>
        <p:spPr bwMode="auto">
          <a:xfrm>
            <a:off x="3708400" y="2133600"/>
            <a:ext cx="5111750" cy="2032000"/>
          </a:xfrm>
          <a:prstGeom prst="rect">
            <a:avLst/>
          </a:prstGeom>
          <a:noFill/>
          <a:ln w="9525">
            <a:noFill/>
            <a:miter lim="800000"/>
            <a:headEnd/>
            <a:tailEnd/>
          </a:ln>
        </p:spPr>
        <p:txBody>
          <a:bodyPr>
            <a:spAutoFit/>
          </a:bodyPr>
          <a:lstStyle/>
          <a:p>
            <a:r>
              <a:rPr lang="en-US" sz="1400" b="1">
                <a:solidFill>
                  <a:srgbClr val="4D7373"/>
                </a:solidFill>
                <a:latin typeface="Calibri" pitchFamily="34" charset="0"/>
                <a:ea typeface="Calibri" pitchFamily="34" charset="0"/>
                <a:cs typeface="Calibri" pitchFamily="34" charset="0"/>
              </a:rPr>
              <a:t>CREATE TABLE</a:t>
            </a:r>
            <a:r>
              <a:rPr lang="el-GR" sz="1400">
                <a:solidFill>
                  <a:srgbClr val="4D7373"/>
                </a:solidFill>
                <a:latin typeface="Calibri" pitchFamily="34" charset="0"/>
                <a:ea typeface="Calibri" pitchFamily="34" charset="0"/>
                <a:cs typeface="Calibri" pitchFamily="34" charset="0"/>
              </a:rPr>
              <a:t> Παίζει</a:t>
            </a:r>
          </a:p>
          <a:p>
            <a:r>
              <a:rPr lang="el-GR" sz="1400">
                <a:solidFill>
                  <a:srgbClr val="4D7373"/>
                </a:solidFill>
                <a:latin typeface="Calibri" pitchFamily="34" charset="0"/>
                <a:ea typeface="Calibri" pitchFamily="34" charset="0"/>
                <a:cs typeface="Calibri" pitchFamily="34" charset="0"/>
              </a:rPr>
              <a:t>(Όνομα </a:t>
            </a:r>
            <a:r>
              <a:rPr lang="en-US" sz="1400" b="1">
                <a:solidFill>
                  <a:srgbClr val="4D7373"/>
                </a:solidFill>
                <a:latin typeface="Calibri" pitchFamily="34" charset="0"/>
                <a:ea typeface="Calibri" pitchFamily="34" charset="0"/>
                <a:cs typeface="Calibri" pitchFamily="34" charset="0"/>
              </a:rPr>
              <a:t>var</a:t>
            </a:r>
            <a:r>
              <a:rPr lang="el-GR" sz="1400" b="1">
                <a:solidFill>
                  <a:srgbClr val="4D7373"/>
                </a:solidFill>
                <a:latin typeface="Calibri" pitchFamily="34" charset="0"/>
                <a:ea typeface="Calibri" pitchFamily="34" charset="0"/>
                <a:cs typeface="Calibri" pitchFamily="34" charset="0"/>
              </a:rPr>
              <a:t>char(</a:t>
            </a:r>
            <a:r>
              <a:rPr lang="en-US" sz="1400" b="1">
                <a:solidFill>
                  <a:srgbClr val="4D7373"/>
                </a:solidFill>
                <a:latin typeface="Calibri" pitchFamily="34" charset="0"/>
                <a:ea typeface="Calibri" pitchFamily="34" charset="0"/>
                <a:cs typeface="Calibri" pitchFamily="34" charset="0"/>
              </a:rPr>
              <a:t>2</a:t>
            </a:r>
            <a:r>
              <a:rPr lang="el-GR" sz="1400" b="1">
                <a:solidFill>
                  <a:srgbClr val="4D7373"/>
                </a:solidFill>
                <a:latin typeface="Calibri" pitchFamily="34" charset="0"/>
                <a:ea typeface="Calibri" pitchFamily="34" charset="0"/>
                <a:cs typeface="Calibri" pitchFamily="34" charset="0"/>
              </a:rPr>
              <a:t>0)</a:t>
            </a:r>
            <a:r>
              <a:rPr lang="el-GR" sz="1400">
                <a:solidFill>
                  <a:srgbClr val="4D7373"/>
                </a:solidFill>
                <a:latin typeface="Calibri" pitchFamily="34" charset="0"/>
                <a:ea typeface="Calibri" pitchFamily="34" charset="0"/>
                <a:cs typeface="Calibri" pitchFamily="34" charset="0"/>
              </a:rPr>
              <a:t>, </a:t>
            </a:r>
          </a:p>
          <a:p>
            <a:r>
              <a:rPr lang="el-GR" sz="1400">
                <a:solidFill>
                  <a:srgbClr val="4D7373"/>
                </a:solidFill>
                <a:latin typeface="Calibri" pitchFamily="34" charset="0"/>
                <a:ea typeface="Calibri" pitchFamily="34" charset="0"/>
                <a:cs typeface="Calibri" pitchFamily="34" charset="0"/>
              </a:rPr>
              <a:t>Τίτλος </a:t>
            </a:r>
            <a:r>
              <a:rPr lang="en-US" sz="1400" b="1">
                <a:solidFill>
                  <a:srgbClr val="4D7373"/>
                </a:solidFill>
                <a:latin typeface="Calibri" pitchFamily="34" charset="0"/>
                <a:ea typeface="Calibri" pitchFamily="34" charset="0"/>
                <a:cs typeface="Calibri" pitchFamily="34" charset="0"/>
              </a:rPr>
              <a:t>var</a:t>
            </a:r>
            <a:r>
              <a:rPr lang="el-GR" sz="1400" b="1">
                <a:solidFill>
                  <a:srgbClr val="4D7373"/>
                </a:solidFill>
                <a:latin typeface="Calibri" pitchFamily="34" charset="0"/>
                <a:ea typeface="Calibri" pitchFamily="34" charset="0"/>
                <a:cs typeface="Calibri" pitchFamily="34" charset="0"/>
              </a:rPr>
              <a:t>char(20)</a:t>
            </a:r>
            <a:r>
              <a:rPr lang="el-GR" sz="1400">
                <a:solidFill>
                  <a:srgbClr val="4D7373"/>
                </a:solidFill>
                <a:latin typeface="Calibri" pitchFamily="34" charset="0"/>
                <a:ea typeface="Calibri" pitchFamily="34" charset="0"/>
                <a:cs typeface="Calibri" pitchFamily="34" charset="0"/>
              </a:rPr>
              <a:t>, </a:t>
            </a:r>
          </a:p>
          <a:p>
            <a:r>
              <a:rPr lang="el-GR" sz="1400">
                <a:solidFill>
                  <a:srgbClr val="4D7373"/>
                </a:solidFill>
                <a:latin typeface="Calibri" pitchFamily="34" charset="0"/>
                <a:ea typeface="Calibri" pitchFamily="34" charset="0"/>
                <a:cs typeface="Calibri" pitchFamily="34" charset="0"/>
              </a:rPr>
              <a:t>Έτος</a:t>
            </a:r>
            <a:r>
              <a:rPr lang="el-GR" sz="1400" b="1">
                <a:solidFill>
                  <a:srgbClr val="4D7373"/>
                </a:solidFill>
                <a:latin typeface="Calibri" pitchFamily="34" charset="0"/>
                <a:ea typeface="Calibri" pitchFamily="34" charset="0"/>
                <a:cs typeface="Calibri" pitchFamily="34" charset="0"/>
              </a:rPr>
              <a:t> </a:t>
            </a:r>
            <a:r>
              <a:rPr lang="en-US" sz="1400" b="1">
                <a:solidFill>
                  <a:srgbClr val="4D7373"/>
                </a:solidFill>
                <a:latin typeface="Calibri" pitchFamily="34" charset="0"/>
                <a:ea typeface="Calibri" pitchFamily="34" charset="0"/>
                <a:cs typeface="Calibri" pitchFamily="34" charset="0"/>
              </a:rPr>
              <a:t>int</a:t>
            </a:r>
            <a:r>
              <a:rPr lang="en-US" sz="1400">
                <a:solidFill>
                  <a:srgbClr val="4D7373"/>
                </a:solidFill>
                <a:latin typeface="Calibri" pitchFamily="34" charset="0"/>
                <a:ea typeface="Calibri" pitchFamily="34" charset="0"/>
                <a:cs typeface="Calibri" pitchFamily="34" charset="0"/>
              </a:rPr>
              <a:t>,</a:t>
            </a:r>
            <a:endParaRPr lang="el-GR" sz="1400">
              <a:solidFill>
                <a:srgbClr val="4D7373"/>
              </a:solidFill>
              <a:latin typeface="Calibri" pitchFamily="34" charset="0"/>
              <a:ea typeface="Calibri" pitchFamily="34" charset="0"/>
              <a:cs typeface="Calibri" pitchFamily="34" charset="0"/>
            </a:endParaRPr>
          </a:p>
          <a:p>
            <a:r>
              <a:rPr lang="en-US" sz="1400">
                <a:solidFill>
                  <a:srgbClr val="4D7373"/>
                </a:solidFill>
                <a:latin typeface="Calibri" pitchFamily="34" charset="0"/>
                <a:ea typeface="Calibri" pitchFamily="34" charset="0"/>
                <a:cs typeface="Calibri" pitchFamily="34" charset="0"/>
              </a:rPr>
              <a:t> </a:t>
            </a:r>
            <a:r>
              <a:rPr lang="el-GR" sz="1400" b="1">
                <a:solidFill>
                  <a:srgbClr val="4D7373"/>
                </a:solidFill>
                <a:latin typeface="Calibri" pitchFamily="34" charset="0"/>
                <a:ea typeface="Calibri" pitchFamily="34" charset="0"/>
                <a:cs typeface="Calibri" pitchFamily="34" charset="0"/>
              </a:rPr>
              <a:t>primary key </a:t>
            </a:r>
            <a:r>
              <a:rPr lang="el-GR" sz="1400">
                <a:solidFill>
                  <a:srgbClr val="4D7373"/>
                </a:solidFill>
                <a:latin typeface="Calibri" pitchFamily="34" charset="0"/>
                <a:ea typeface="Calibri" pitchFamily="34" charset="0"/>
                <a:cs typeface="Calibri" pitchFamily="34" charset="0"/>
              </a:rPr>
              <a:t>(Όνομα, Τίτλος, Έτος),</a:t>
            </a:r>
          </a:p>
          <a:p>
            <a:r>
              <a:rPr lang="en-US" sz="1400" b="1">
                <a:solidFill>
                  <a:srgbClr val="4D7373"/>
                </a:solidFill>
                <a:latin typeface="Calibri" pitchFamily="34" charset="0"/>
                <a:ea typeface="Calibri" pitchFamily="34" charset="0"/>
                <a:cs typeface="Calibri" pitchFamily="34" charset="0"/>
              </a:rPr>
              <a:t>foreign key </a:t>
            </a:r>
            <a:r>
              <a:rPr lang="en-US" sz="1400">
                <a:solidFill>
                  <a:srgbClr val="4D7373"/>
                </a:solidFill>
                <a:latin typeface="Calibri" pitchFamily="34" charset="0"/>
                <a:ea typeface="Calibri" pitchFamily="34" charset="0"/>
                <a:cs typeface="Calibri" pitchFamily="34" charset="0"/>
              </a:rPr>
              <a:t>(</a:t>
            </a:r>
            <a:r>
              <a:rPr lang="el-GR" sz="1400">
                <a:solidFill>
                  <a:srgbClr val="4D7373"/>
                </a:solidFill>
                <a:latin typeface="Calibri" pitchFamily="34" charset="0"/>
                <a:ea typeface="Calibri" pitchFamily="34" charset="0"/>
                <a:cs typeface="Calibri" pitchFamily="34" charset="0"/>
              </a:rPr>
              <a:t>Όνομα</a:t>
            </a:r>
            <a:r>
              <a:rPr lang="en-US" sz="1400">
                <a:solidFill>
                  <a:srgbClr val="4D7373"/>
                </a:solidFill>
                <a:latin typeface="Calibri" pitchFamily="34" charset="0"/>
                <a:ea typeface="Calibri" pitchFamily="34" charset="0"/>
                <a:cs typeface="Calibri" pitchFamily="34" charset="0"/>
              </a:rPr>
              <a:t>)</a:t>
            </a:r>
            <a:r>
              <a:rPr lang="el-GR" sz="1400">
                <a:solidFill>
                  <a:srgbClr val="4D7373"/>
                </a:solidFill>
                <a:latin typeface="Calibri" pitchFamily="34" charset="0"/>
                <a:ea typeface="Calibri" pitchFamily="34" charset="0"/>
                <a:cs typeface="Calibri" pitchFamily="34" charset="0"/>
              </a:rPr>
              <a:t> </a:t>
            </a:r>
            <a:r>
              <a:rPr lang="en-US" sz="1400" b="1">
                <a:solidFill>
                  <a:srgbClr val="4D7373"/>
                </a:solidFill>
                <a:latin typeface="Calibri" pitchFamily="34" charset="0"/>
                <a:ea typeface="Calibri" pitchFamily="34" charset="0"/>
                <a:cs typeface="Calibri" pitchFamily="34" charset="0"/>
              </a:rPr>
              <a:t>references</a:t>
            </a:r>
            <a:r>
              <a:rPr lang="en-US" sz="1400">
                <a:solidFill>
                  <a:srgbClr val="4D7373"/>
                </a:solidFill>
                <a:latin typeface="Calibri" pitchFamily="34" charset="0"/>
                <a:ea typeface="Calibri" pitchFamily="34" charset="0"/>
                <a:cs typeface="Calibri" pitchFamily="34" charset="0"/>
              </a:rPr>
              <a:t> </a:t>
            </a:r>
            <a:r>
              <a:rPr lang="el-GR" sz="1400">
                <a:solidFill>
                  <a:srgbClr val="4D7373"/>
                </a:solidFill>
                <a:latin typeface="Calibri" pitchFamily="34" charset="0"/>
                <a:ea typeface="Calibri" pitchFamily="34" charset="0"/>
                <a:cs typeface="Calibri" pitchFamily="34" charset="0"/>
              </a:rPr>
              <a:t>Ηθοποιός(Όνομα),</a:t>
            </a:r>
            <a:endParaRPr lang="en-US" sz="1400">
              <a:solidFill>
                <a:srgbClr val="4D7373"/>
              </a:solidFill>
              <a:latin typeface="Calibri" pitchFamily="34" charset="0"/>
              <a:ea typeface="Calibri" pitchFamily="34" charset="0"/>
              <a:cs typeface="Calibri" pitchFamily="34" charset="0"/>
            </a:endParaRPr>
          </a:p>
          <a:p>
            <a:r>
              <a:rPr lang="en-US" sz="1400" b="1">
                <a:solidFill>
                  <a:srgbClr val="CC3300"/>
                </a:solidFill>
                <a:latin typeface="Calibri" pitchFamily="34" charset="0"/>
                <a:ea typeface="Calibri" pitchFamily="34" charset="0"/>
                <a:cs typeface="Calibri" pitchFamily="34" charset="0"/>
              </a:rPr>
              <a:t>on delete cascade</a:t>
            </a:r>
            <a:r>
              <a:rPr lang="en-US" sz="1400">
                <a:solidFill>
                  <a:srgbClr val="4D7373"/>
                </a:solidFill>
                <a:latin typeface="Calibri" pitchFamily="34" charset="0"/>
                <a:ea typeface="Calibri" pitchFamily="34" charset="0"/>
                <a:cs typeface="Calibri" pitchFamily="34" charset="0"/>
              </a:rPr>
              <a:t>,</a:t>
            </a:r>
            <a:endParaRPr lang="el-GR" sz="1400">
              <a:solidFill>
                <a:srgbClr val="4D7373"/>
              </a:solidFill>
              <a:latin typeface="Calibri" pitchFamily="34" charset="0"/>
              <a:ea typeface="Calibri" pitchFamily="34" charset="0"/>
              <a:cs typeface="Calibri" pitchFamily="34" charset="0"/>
            </a:endParaRPr>
          </a:p>
          <a:p>
            <a:r>
              <a:rPr lang="en-US" sz="1400" b="1">
                <a:solidFill>
                  <a:srgbClr val="4D7373"/>
                </a:solidFill>
                <a:latin typeface="Calibri" pitchFamily="34" charset="0"/>
                <a:ea typeface="Calibri" pitchFamily="34" charset="0"/>
                <a:cs typeface="Calibri" pitchFamily="34" charset="0"/>
              </a:rPr>
              <a:t>foreign key </a:t>
            </a:r>
            <a:r>
              <a:rPr lang="en-US" sz="1400">
                <a:solidFill>
                  <a:srgbClr val="4D7373"/>
                </a:solidFill>
                <a:latin typeface="Calibri" pitchFamily="34" charset="0"/>
                <a:ea typeface="Calibri" pitchFamily="34" charset="0"/>
                <a:cs typeface="Calibri" pitchFamily="34" charset="0"/>
              </a:rPr>
              <a:t>(</a:t>
            </a:r>
            <a:r>
              <a:rPr lang="el-GR" sz="1400">
                <a:solidFill>
                  <a:srgbClr val="4D7373"/>
                </a:solidFill>
                <a:latin typeface="Calibri" pitchFamily="34" charset="0"/>
                <a:ea typeface="Calibri" pitchFamily="34" charset="0"/>
                <a:cs typeface="Calibri" pitchFamily="34" charset="0"/>
              </a:rPr>
              <a:t>Τίτλος, Έτος</a:t>
            </a:r>
            <a:r>
              <a:rPr lang="en-US" sz="1400">
                <a:solidFill>
                  <a:srgbClr val="4D7373"/>
                </a:solidFill>
                <a:latin typeface="Calibri" pitchFamily="34" charset="0"/>
                <a:ea typeface="Calibri" pitchFamily="34" charset="0"/>
                <a:cs typeface="Calibri" pitchFamily="34" charset="0"/>
              </a:rPr>
              <a:t>)</a:t>
            </a:r>
            <a:r>
              <a:rPr lang="el-GR" sz="1400">
                <a:solidFill>
                  <a:srgbClr val="4D7373"/>
                </a:solidFill>
                <a:latin typeface="Calibri" pitchFamily="34" charset="0"/>
                <a:ea typeface="Calibri" pitchFamily="34" charset="0"/>
                <a:cs typeface="Calibri" pitchFamily="34" charset="0"/>
              </a:rPr>
              <a:t> </a:t>
            </a:r>
            <a:r>
              <a:rPr lang="en-US" sz="1400" b="1">
                <a:solidFill>
                  <a:srgbClr val="4D7373"/>
                </a:solidFill>
                <a:latin typeface="Calibri" pitchFamily="34" charset="0"/>
                <a:ea typeface="Calibri" pitchFamily="34" charset="0"/>
                <a:cs typeface="Calibri" pitchFamily="34" charset="0"/>
              </a:rPr>
              <a:t>references</a:t>
            </a:r>
            <a:r>
              <a:rPr lang="en-US" sz="1400">
                <a:solidFill>
                  <a:srgbClr val="4D7373"/>
                </a:solidFill>
                <a:latin typeface="Calibri" pitchFamily="34" charset="0"/>
                <a:ea typeface="Calibri" pitchFamily="34" charset="0"/>
                <a:cs typeface="Calibri" pitchFamily="34" charset="0"/>
              </a:rPr>
              <a:t> </a:t>
            </a:r>
            <a:r>
              <a:rPr lang="el-GR" sz="1400">
                <a:solidFill>
                  <a:srgbClr val="4D7373"/>
                </a:solidFill>
                <a:latin typeface="Calibri" pitchFamily="34" charset="0"/>
                <a:ea typeface="Calibri" pitchFamily="34" charset="0"/>
                <a:cs typeface="Calibri" pitchFamily="34" charset="0"/>
              </a:rPr>
              <a:t>Ταινία(Τίτλος, Έτος)</a:t>
            </a:r>
            <a:r>
              <a:rPr lang="en-US" sz="1400">
                <a:solidFill>
                  <a:srgbClr val="4D7373"/>
                </a:solidFill>
                <a:latin typeface="Calibri" pitchFamily="34" charset="0"/>
                <a:ea typeface="Calibri" pitchFamily="34" charset="0"/>
                <a:cs typeface="Calibri" pitchFamily="34" charset="0"/>
              </a:rPr>
              <a:t>,</a:t>
            </a:r>
          </a:p>
          <a:p>
            <a:r>
              <a:rPr lang="en-US" sz="1400" b="1">
                <a:solidFill>
                  <a:srgbClr val="CC3300"/>
                </a:solidFill>
                <a:latin typeface="Calibri" pitchFamily="34" charset="0"/>
                <a:ea typeface="Calibri" pitchFamily="34" charset="0"/>
                <a:cs typeface="Calibri" pitchFamily="34" charset="0"/>
              </a:rPr>
              <a:t>on delete cascade</a:t>
            </a:r>
            <a:endParaRPr lang="el-GR" sz="1400" b="1">
              <a:solidFill>
                <a:srgbClr val="CC3300"/>
              </a:solidFill>
              <a:latin typeface="Calibri" pitchFamily="34" charset="0"/>
              <a:ea typeface="Calibri" pitchFamily="34" charset="0"/>
              <a:cs typeface="Calibri" pitchFamily="34" charset="0"/>
            </a:endParaRPr>
          </a:p>
        </p:txBody>
      </p:sp>
      <p:sp>
        <p:nvSpPr>
          <p:cNvPr id="8" name="Rectangle 7"/>
          <p:cNvSpPr/>
          <p:nvPr/>
        </p:nvSpPr>
        <p:spPr>
          <a:xfrm>
            <a:off x="142875" y="4500563"/>
            <a:ext cx="5364163" cy="1873250"/>
          </a:xfrm>
          <a:prstGeom prst="rect">
            <a:avLst/>
          </a:prstGeom>
          <a:noFill/>
          <a:ln w="190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solidFill>
                <a:schemeClr val="tx2">
                  <a:lumMod val="50000"/>
                </a:schemeClr>
              </a:solidFill>
            </a:endParaRPr>
          </a:p>
        </p:txBody>
      </p:sp>
      <p:sp>
        <p:nvSpPr>
          <p:cNvPr id="9" name="Rectangle 8"/>
          <p:cNvSpPr/>
          <p:nvPr/>
        </p:nvSpPr>
        <p:spPr>
          <a:xfrm>
            <a:off x="3563938" y="2060575"/>
            <a:ext cx="5256212" cy="2160588"/>
          </a:xfrm>
          <a:prstGeom prst="rect">
            <a:avLst/>
          </a:prstGeom>
          <a:noFill/>
          <a:ln w="190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solidFill>
                <a:schemeClr val="tx2">
                  <a:lumMod val="50000"/>
                </a:schemeClr>
              </a:solidFill>
            </a:endParaRPr>
          </a:p>
        </p:txBody>
      </p:sp>
      <p:sp>
        <p:nvSpPr>
          <p:cNvPr id="11" name="Title 1"/>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Ορισμοί Σχήματος: </a:t>
            </a:r>
            <a:r>
              <a:rPr lang="el-GR" sz="3600" dirty="0">
                <a:solidFill>
                  <a:schemeClr val="accent6">
                    <a:lumMod val="75000"/>
                  </a:schemeClr>
                </a:solidFill>
              </a:rPr>
              <a:t>περιορισμοί ακεραιότητας</a:t>
            </a:r>
            <a:endParaRPr lang="en-US" sz="3600" dirty="0">
              <a:solidFill>
                <a:schemeClr val="accent6">
                  <a:lumMod val="75000"/>
                </a:schemeClr>
              </a:solidFill>
            </a:endParaRPr>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0964" name="Slide Number Placeholder 4"/>
          <p:cNvSpPr>
            <a:spLocks noGrp="1"/>
          </p:cNvSpPr>
          <p:nvPr>
            <p:ph type="sldNum" sz="quarter" idx="12"/>
          </p:nvPr>
        </p:nvSpPr>
        <p:spPr>
          <a:noFill/>
        </p:spPr>
        <p:txBody>
          <a:bodyPr/>
          <a:lstStyle/>
          <a:p>
            <a:fld id="{99684657-C2AA-41EB-972C-BA96F5B435A1}" type="slidenum">
              <a:rPr lang="el-GR" altLang="en-US" smtClean="0"/>
              <a:pPr/>
              <a:t>43</a:t>
            </a:fld>
            <a:endParaRPr lang="el-GR" altLang="en-US"/>
          </a:p>
        </p:txBody>
      </p:sp>
      <p:sp>
        <p:nvSpPr>
          <p:cNvPr id="40966" name="Text Box 3"/>
          <p:cNvSpPr txBox="1">
            <a:spLocks noChangeArrowheads="1"/>
          </p:cNvSpPr>
          <p:nvPr/>
        </p:nvSpPr>
        <p:spPr bwMode="auto">
          <a:xfrm>
            <a:off x="990600" y="1752600"/>
            <a:ext cx="7086600" cy="461665"/>
          </a:xfrm>
          <a:prstGeom prst="rect">
            <a:avLst/>
          </a:prstGeom>
          <a:noFill/>
          <a:ln w="9525">
            <a:noFill/>
            <a:miter lim="800000"/>
            <a:headEnd/>
            <a:tailEnd/>
          </a:ln>
        </p:spPr>
        <p:txBody>
          <a:bodyPr>
            <a:spAutoFit/>
          </a:bodyPr>
          <a:lstStyle/>
          <a:p>
            <a:pPr algn="ctr" eaLnBrk="0" hangingPunct="0"/>
            <a:r>
              <a:rPr lang="el-GR" sz="2400" dirty="0">
                <a:solidFill>
                  <a:schemeClr val="accent6">
                    <a:lumMod val="75000"/>
                  </a:schemeClr>
                </a:solidFill>
                <a:latin typeface="Calibri" pitchFamily="34" charset="0"/>
                <a:ea typeface="Calibri" pitchFamily="34" charset="0"/>
                <a:cs typeface="Calibri" pitchFamily="34" charset="0"/>
              </a:rPr>
              <a:t>Διαγραφή Σχήματος</a:t>
            </a:r>
          </a:p>
        </p:txBody>
      </p:sp>
      <p:sp>
        <p:nvSpPr>
          <p:cNvPr id="40967" name="Text Box 4"/>
          <p:cNvSpPr txBox="1">
            <a:spLocks noChangeArrowheads="1"/>
          </p:cNvSpPr>
          <p:nvPr/>
        </p:nvSpPr>
        <p:spPr bwMode="auto">
          <a:xfrm>
            <a:off x="381000" y="2362200"/>
            <a:ext cx="8305800" cy="3785652"/>
          </a:xfrm>
          <a:prstGeom prst="rect">
            <a:avLst/>
          </a:prstGeom>
          <a:noFill/>
          <a:ln w="9525">
            <a:noFill/>
            <a:miter lim="800000"/>
            <a:headEnd/>
            <a:tailEnd/>
          </a:ln>
        </p:spPr>
        <p:txBody>
          <a:bodyPr>
            <a:spAutoFit/>
          </a:bodyPr>
          <a:lstStyle/>
          <a:p>
            <a:pPr eaLnBrk="0" hangingPunct="0"/>
            <a:r>
              <a:rPr lang="el-GR" sz="2400" dirty="0">
                <a:latin typeface="Calibri" pitchFamily="34" charset="0"/>
                <a:ea typeface="Calibri" pitchFamily="34" charset="0"/>
                <a:cs typeface="Calibri" pitchFamily="34" charset="0"/>
              </a:rPr>
              <a:t>Μια καινούργια σχέση είναι αρχικά άδεια.</a:t>
            </a:r>
          </a:p>
          <a:p>
            <a:pPr eaLnBrk="0" hangingPunct="0"/>
            <a:endParaRPr lang="el-GR" sz="2400" dirty="0">
              <a:latin typeface="Calibri" pitchFamily="34" charset="0"/>
              <a:ea typeface="Calibri" pitchFamily="34" charset="0"/>
              <a:cs typeface="Calibri" pitchFamily="34" charset="0"/>
            </a:endParaRPr>
          </a:p>
          <a:p>
            <a:pPr eaLnBrk="0" hangingPunct="0"/>
            <a:r>
              <a:rPr lang="el-GR" sz="2400" dirty="0">
                <a:latin typeface="Calibri" pitchFamily="34" charset="0"/>
                <a:ea typeface="Calibri" pitchFamily="34" charset="0"/>
                <a:cs typeface="Calibri" pitchFamily="34" charset="0"/>
              </a:rPr>
              <a:t>Για να σβηστεί ένα σχήμα:</a:t>
            </a:r>
          </a:p>
          <a:p>
            <a:pPr eaLnBrk="0" hangingPunct="0"/>
            <a:endParaRPr lang="el-GR" sz="2400" dirty="0">
              <a:latin typeface="Calibri" pitchFamily="34" charset="0"/>
              <a:ea typeface="Calibri" pitchFamily="34" charset="0"/>
              <a:cs typeface="Calibri" pitchFamily="34" charset="0"/>
            </a:endParaRPr>
          </a:p>
          <a:p>
            <a:pPr eaLnBrk="0" hangingPunct="0"/>
            <a:r>
              <a:rPr lang="en-US" sz="2400" b="1" dirty="0">
                <a:latin typeface="Calibri" pitchFamily="34" charset="0"/>
                <a:ea typeface="Calibri" pitchFamily="34" charset="0"/>
                <a:cs typeface="Calibri" pitchFamily="34" charset="0"/>
              </a:rPr>
              <a:t>DROP TABLE </a:t>
            </a:r>
            <a:r>
              <a:rPr lang="en-US" sz="2400" dirty="0">
                <a:latin typeface="Calibri" pitchFamily="34" charset="0"/>
                <a:ea typeface="Calibri" pitchFamily="34" charset="0"/>
                <a:cs typeface="Calibri" pitchFamily="34" charset="0"/>
              </a:rPr>
              <a:t>R</a:t>
            </a:r>
            <a:endParaRPr lang="el-GR" sz="2400" dirty="0">
              <a:latin typeface="Calibri" pitchFamily="34" charset="0"/>
              <a:ea typeface="Calibri" pitchFamily="34" charset="0"/>
              <a:cs typeface="Calibri" pitchFamily="34" charset="0"/>
            </a:endParaRPr>
          </a:p>
          <a:p>
            <a:pPr eaLnBrk="0" hangingPunct="0"/>
            <a:endParaRPr lang="el-GR" sz="2400" dirty="0">
              <a:latin typeface="Calibri" pitchFamily="34" charset="0"/>
              <a:ea typeface="Calibri" pitchFamily="34" charset="0"/>
              <a:cs typeface="Calibri" pitchFamily="34" charset="0"/>
            </a:endParaRPr>
          </a:p>
          <a:p>
            <a:pPr eaLnBrk="0" hangingPunct="0"/>
            <a:r>
              <a:rPr lang="el-GR" sz="2400" dirty="0">
                <a:latin typeface="Calibri" pitchFamily="34" charset="0"/>
                <a:ea typeface="Calibri" pitchFamily="34" charset="0"/>
                <a:cs typeface="Calibri" pitchFamily="34" charset="0"/>
              </a:rPr>
              <a:t>	Διαφορετικό από</a:t>
            </a:r>
          </a:p>
          <a:p>
            <a:pPr eaLnBrk="0" hangingPunct="0"/>
            <a:endParaRPr lang="el-GR" sz="2400" dirty="0">
              <a:latin typeface="Calibri" pitchFamily="34" charset="0"/>
              <a:ea typeface="Calibri" pitchFamily="34" charset="0"/>
              <a:cs typeface="Calibri" pitchFamily="34" charset="0"/>
            </a:endParaRPr>
          </a:p>
          <a:p>
            <a:pPr eaLnBrk="0" hangingPunct="0"/>
            <a:r>
              <a:rPr lang="el-GR" sz="2400" b="1" dirty="0">
                <a:latin typeface="Calibri" pitchFamily="34" charset="0"/>
                <a:ea typeface="Calibri" pitchFamily="34" charset="0"/>
                <a:cs typeface="Calibri" pitchFamily="34" charset="0"/>
              </a:rPr>
              <a:t>		</a:t>
            </a:r>
            <a:r>
              <a:rPr lang="en-US" sz="2400" b="1" dirty="0">
                <a:latin typeface="Calibri" pitchFamily="34" charset="0"/>
                <a:ea typeface="Calibri" pitchFamily="34" charset="0"/>
                <a:cs typeface="Calibri" pitchFamily="34" charset="0"/>
              </a:rPr>
              <a:t>DELETE FROM </a:t>
            </a:r>
            <a:r>
              <a:rPr lang="el-GR" sz="2400" dirty="0">
                <a:latin typeface="Calibri" pitchFamily="34" charset="0"/>
                <a:ea typeface="Calibri" pitchFamily="34" charset="0"/>
                <a:cs typeface="Calibri" pitchFamily="34" charset="0"/>
              </a:rPr>
              <a:t>R</a:t>
            </a:r>
          </a:p>
          <a:p>
            <a:pPr eaLnBrk="0" hangingPunct="0"/>
            <a:endParaRPr lang="el-GR" sz="2400" dirty="0">
              <a:latin typeface="Calibri" pitchFamily="34" charset="0"/>
              <a:ea typeface="Calibri" pitchFamily="34" charset="0"/>
              <a:cs typeface="Calibri" pitchFamily="34" charset="0"/>
            </a:endParaRPr>
          </a:p>
        </p:txBody>
      </p:sp>
      <p:sp>
        <p:nvSpPr>
          <p:cNvPr id="3" name="Title 2"/>
          <p:cNvSpPr>
            <a:spLocks noGrp="1"/>
          </p:cNvSpPr>
          <p:nvPr>
            <p:ph type="title"/>
          </p:nvPr>
        </p:nvSpPr>
        <p:spPr/>
        <p:txBody>
          <a:bodyPr/>
          <a:lstStyle/>
          <a:p>
            <a:r>
              <a:rPr lang="el-GR" dirty="0">
                <a:solidFill>
                  <a:schemeClr val="accent6">
                    <a:lumMod val="75000"/>
                  </a:schemeClr>
                </a:solidFill>
              </a:rPr>
              <a:t>Διαγραφή Σχήματος και Πλειάδων</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1988" name="Slide Number Placeholder 4"/>
          <p:cNvSpPr>
            <a:spLocks noGrp="1"/>
          </p:cNvSpPr>
          <p:nvPr>
            <p:ph type="sldNum" sz="quarter" idx="12"/>
          </p:nvPr>
        </p:nvSpPr>
        <p:spPr>
          <a:noFill/>
        </p:spPr>
        <p:txBody>
          <a:bodyPr/>
          <a:lstStyle/>
          <a:p>
            <a:fld id="{9F66D0DB-CDED-4935-B66C-C31EA3BF6A21}" type="slidenum">
              <a:rPr lang="el-GR" altLang="en-US" smtClean="0"/>
              <a:pPr/>
              <a:t>44</a:t>
            </a:fld>
            <a:endParaRPr lang="el-GR" altLang="en-US"/>
          </a:p>
        </p:txBody>
      </p:sp>
      <p:sp>
        <p:nvSpPr>
          <p:cNvPr id="41990" name="Text Box 4"/>
          <p:cNvSpPr txBox="1">
            <a:spLocks noChangeArrowheads="1"/>
          </p:cNvSpPr>
          <p:nvPr/>
        </p:nvSpPr>
        <p:spPr bwMode="auto">
          <a:xfrm>
            <a:off x="827088" y="2082909"/>
            <a:ext cx="7239000" cy="1815882"/>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Τροποποίηση</a:t>
            </a:r>
            <a:r>
              <a:rPr lang="el-GR" sz="2800" dirty="0">
                <a:latin typeface="Calibri" pitchFamily="34" charset="0"/>
                <a:ea typeface="Calibri" pitchFamily="34" charset="0"/>
                <a:cs typeface="Calibri" pitchFamily="34" charset="0"/>
              </a:rPr>
              <a:t>: Προσδιορίζεται μια συνθήκη πάνω στα γνωρίσματα της σχέσης και τροποποιούνται οι πλειάδες που την ικανοποιούν </a:t>
            </a:r>
            <a:endParaRPr lang="el-GR" sz="2800" b="1" dirty="0">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Τροποποίηση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3012" name="Slide Number Placeholder 4"/>
          <p:cNvSpPr>
            <a:spLocks noGrp="1"/>
          </p:cNvSpPr>
          <p:nvPr>
            <p:ph type="sldNum" sz="quarter" idx="12"/>
          </p:nvPr>
        </p:nvSpPr>
        <p:spPr>
          <a:noFill/>
        </p:spPr>
        <p:txBody>
          <a:bodyPr/>
          <a:lstStyle/>
          <a:p>
            <a:fld id="{8E48B909-FFAD-41F3-ADF7-A8133BC79002}" type="slidenum">
              <a:rPr lang="el-GR" altLang="en-US" smtClean="0"/>
              <a:pPr/>
              <a:t>45</a:t>
            </a:fld>
            <a:endParaRPr lang="el-GR" altLang="en-US"/>
          </a:p>
        </p:txBody>
      </p:sp>
      <p:sp>
        <p:nvSpPr>
          <p:cNvPr id="43014" name="Text Box 4"/>
          <p:cNvSpPr txBox="1">
            <a:spLocks noChangeArrowheads="1"/>
          </p:cNvSpPr>
          <p:nvPr/>
        </p:nvSpPr>
        <p:spPr bwMode="auto">
          <a:xfrm>
            <a:off x="395288" y="3840163"/>
            <a:ext cx="8382000" cy="1920875"/>
          </a:xfrm>
          <a:prstGeom prst="rect">
            <a:avLst/>
          </a:prstGeom>
          <a:noFill/>
          <a:ln w="9525">
            <a:noFill/>
            <a:miter lim="800000"/>
            <a:headEnd/>
            <a:tailEnd/>
          </a:ln>
        </p:spPr>
        <p:txBody>
          <a:bodyPr>
            <a:spAutoFit/>
          </a:bodyPr>
          <a:lstStyle/>
          <a:p>
            <a:pPr algn="just" eaLnBrk="0" hangingPunct="0"/>
            <a:r>
              <a:rPr lang="el-GR" sz="2000" dirty="0">
                <a:solidFill>
                  <a:schemeClr val="tx2">
                    <a:lumMod val="50000"/>
                  </a:schemeClr>
                </a:solidFill>
                <a:latin typeface="Calibri" pitchFamily="34" charset="0"/>
                <a:ea typeface="Calibri" pitchFamily="34" charset="0"/>
                <a:cs typeface="Calibri" pitchFamily="34" charset="0"/>
              </a:rPr>
              <a:t>Παράδειγμα: Αύξηση τις διάρκειας κάθε ταινίας κατά 10 λεπτά για όλες τις ταινίες με διάρκεια &lt; 100</a:t>
            </a:r>
          </a:p>
          <a:p>
            <a:pPr algn="just" eaLnBrk="0" hangingPunct="0"/>
            <a:endParaRPr lang="el-GR" sz="2000" dirty="0">
              <a:solidFill>
                <a:schemeClr val="tx2">
                  <a:lumMod val="50000"/>
                </a:schemeClr>
              </a:solidFill>
              <a:latin typeface="Calibri" pitchFamily="34" charset="0"/>
              <a:ea typeface="Calibri" pitchFamily="34" charset="0"/>
              <a:cs typeface="Calibri" pitchFamily="34" charset="0"/>
            </a:endParaRPr>
          </a:p>
          <a:p>
            <a:pPr eaLnBrk="0" hangingPunct="0"/>
            <a:r>
              <a:rPr lang="en-US" sz="2000" b="1" dirty="0">
                <a:solidFill>
                  <a:schemeClr val="tx2">
                    <a:lumMod val="50000"/>
                  </a:schemeClr>
                </a:solidFill>
                <a:latin typeface="Calibri" pitchFamily="34" charset="0"/>
                <a:ea typeface="Calibri" pitchFamily="34" charset="0"/>
                <a:cs typeface="Calibri" pitchFamily="34" charset="0"/>
              </a:rPr>
              <a:t>UPDATE</a:t>
            </a:r>
            <a:r>
              <a:rPr lang="el-GR" sz="2000" dirty="0">
                <a:solidFill>
                  <a:schemeClr val="tx2">
                    <a:lumMod val="50000"/>
                  </a:schemeClr>
                </a:solidFill>
                <a:latin typeface="Calibri" pitchFamily="34" charset="0"/>
                <a:ea typeface="Calibri" pitchFamily="34" charset="0"/>
                <a:cs typeface="Calibri" pitchFamily="34" charset="0"/>
              </a:rPr>
              <a:t> Ταινία</a:t>
            </a:r>
          </a:p>
          <a:p>
            <a:pPr eaLnBrk="0" hangingPunct="0"/>
            <a:r>
              <a:rPr lang="en-US" sz="2000" b="1" dirty="0">
                <a:solidFill>
                  <a:schemeClr val="tx2">
                    <a:lumMod val="50000"/>
                  </a:schemeClr>
                </a:solidFill>
                <a:latin typeface="Calibri" pitchFamily="34" charset="0"/>
                <a:ea typeface="Calibri" pitchFamily="34" charset="0"/>
                <a:cs typeface="Calibri" pitchFamily="34" charset="0"/>
              </a:rPr>
              <a:t>SET </a:t>
            </a:r>
            <a:r>
              <a:rPr lang="el-GR" sz="2000" dirty="0">
                <a:solidFill>
                  <a:schemeClr val="tx2">
                    <a:lumMod val="50000"/>
                  </a:schemeClr>
                </a:solidFill>
                <a:latin typeface="Calibri" pitchFamily="34" charset="0"/>
                <a:ea typeface="Calibri" pitchFamily="34" charset="0"/>
                <a:cs typeface="Calibri" pitchFamily="34" charset="0"/>
              </a:rPr>
              <a:t> Διάρκεια = Διάρκεια + 10</a:t>
            </a:r>
          </a:p>
          <a:p>
            <a:pPr eaLnBrk="0" hangingPunct="0"/>
            <a:r>
              <a:rPr lang="en-US" sz="2000" b="1" dirty="0">
                <a:solidFill>
                  <a:schemeClr val="tx2">
                    <a:lumMod val="50000"/>
                  </a:schemeClr>
                </a:solidFill>
                <a:latin typeface="Calibri" pitchFamily="34" charset="0"/>
                <a:ea typeface="Calibri" pitchFamily="34" charset="0"/>
                <a:cs typeface="Calibri" pitchFamily="34" charset="0"/>
              </a:rPr>
              <a:t>WHERE</a:t>
            </a:r>
            <a:r>
              <a:rPr lang="el-GR" sz="2000" dirty="0">
                <a:solidFill>
                  <a:schemeClr val="tx2">
                    <a:lumMod val="50000"/>
                  </a:schemeClr>
                </a:solidFill>
                <a:latin typeface="Calibri" pitchFamily="34" charset="0"/>
                <a:ea typeface="Calibri" pitchFamily="34" charset="0"/>
                <a:cs typeface="Calibri" pitchFamily="34" charset="0"/>
              </a:rPr>
              <a:t> Διάρκεια &lt; 100</a:t>
            </a:r>
            <a:r>
              <a:rPr lang="en-US" sz="2000" dirty="0">
                <a:solidFill>
                  <a:schemeClr val="tx2">
                    <a:lumMod val="50000"/>
                  </a:schemeClr>
                </a:solidFill>
                <a:latin typeface="Calibri" pitchFamily="34" charset="0"/>
                <a:ea typeface="Calibri" pitchFamily="34" charset="0"/>
                <a:cs typeface="Calibri" pitchFamily="34" charset="0"/>
              </a:rPr>
              <a:t>;</a:t>
            </a:r>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43015" name="Text Box 5"/>
          <p:cNvSpPr txBox="1">
            <a:spLocks noChangeArrowheads="1"/>
          </p:cNvSpPr>
          <p:nvPr/>
        </p:nvSpPr>
        <p:spPr bwMode="auto">
          <a:xfrm>
            <a:off x="2289175" y="1958975"/>
            <a:ext cx="3024188" cy="1201738"/>
          </a:xfrm>
          <a:prstGeom prst="rect">
            <a:avLst/>
          </a:prstGeom>
          <a:solidFill>
            <a:schemeClr val="bg2">
              <a:lumMod val="90000"/>
            </a:schemeClr>
          </a:solidFill>
          <a:ln w="9525">
            <a:noFill/>
            <a:miter lim="800000"/>
            <a:headEnd/>
            <a:tailEnd/>
          </a:ln>
        </p:spPr>
        <p:txBody>
          <a:bodyPr>
            <a:spAutoFit/>
          </a:bodyPr>
          <a:lstStyle/>
          <a:p>
            <a:pPr eaLnBrk="0" hangingPunct="0"/>
            <a:r>
              <a:rPr lang="en-US" sz="2400" dirty="0">
                <a:solidFill>
                  <a:schemeClr val="tx2">
                    <a:lumMod val="50000"/>
                  </a:schemeClr>
                </a:solidFill>
                <a:latin typeface="Calibri" pitchFamily="34" charset="0"/>
                <a:ea typeface="Calibri" pitchFamily="34" charset="0"/>
                <a:cs typeface="Calibri" pitchFamily="34" charset="0"/>
              </a:rPr>
              <a:t>UPDATE R</a:t>
            </a:r>
          </a:p>
          <a:p>
            <a:pPr eaLnBrk="0" hangingPunct="0"/>
            <a:r>
              <a:rPr lang="en-US" sz="2400" dirty="0">
                <a:solidFill>
                  <a:schemeClr val="tx2">
                    <a:lumMod val="50000"/>
                  </a:schemeClr>
                </a:solidFill>
                <a:latin typeface="Calibri" pitchFamily="34" charset="0"/>
                <a:ea typeface="Calibri" pitchFamily="34" charset="0"/>
                <a:cs typeface="Calibri" pitchFamily="34" charset="0"/>
              </a:rPr>
              <a:t>SET </a:t>
            </a:r>
            <a:r>
              <a:rPr lang="en-US" sz="2400" dirty="0" err="1">
                <a:solidFill>
                  <a:schemeClr val="tx2">
                    <a:lumMod val="50000"/>
                  </a:schemeClr>
                </a:solidFill>
                <a:latin typeface="Calibri" pitchFamily="34" charset="0"/>
                <a:ea typeface="Calibri" pitchFamily="34" charset="0"/>
                <a:cs typeface="Calibri" pitchFamily="34" charset="0"/>
              </a:rPr>
              <a:t>Attr</a:t>
            </a:r>
            <a:r>
              <a:rPr lang="en-US" sz="2400" dirty="0">
                <a:solidFill>
                  <a:schemeClr val="tx2">
                    <a:lumMod val="50000"/>
                  </a:schemeClr>
                </a:solidFill>
                <a:latin typeface="Calibri" pitchFamily="34" charset="0"/>
                <a:ea typeface="Calibri" pitchFamily="34" charset="0"/>
                <a:cs typeface="Calibri" pitchFamily="34" charset="0"/>
              </a:rPr>
              <a:t> = </a:t>
            </a:r>
            <a:r>
              <a:rPr lang="en-US" sz="2400" dirty="0" err="1">
                <a:solidFill>
                  <a:schemeClr val="tx2">
                    <a:lumMod val="50000"/>
                  </a:schemeClr>
                </a:solidFill>
                <a:latin typeface="Calibri" pitchFamily="34" charset="0"/>
                <a:ea typeface="Calibri" pitchFamily="34" charset="0"/>
                <a:cs typeface="Calibri" pitchFamily="34" charset="0"/>
              </a:rPr>
              <a:t>New_Value</a:t>
            </a:r>
            <a:endParaRPr lang="en-US" sz="2400" dirty="0">
              <a:solidFill>
                <a:schemeClr val="tx2">
                  <a:lumMod val="50000"/>
                </a:schemeClr>
              </a:solidFill>
              <a:latin typeface="Calibri" pitchFamily="34" charset="0"/>
              <a:ea typeface="Calibri" pitchFamily="34" charset="0"/>
              <a:cs typeface="Calibri" pitchFamily="34" charset="0"/>
            </a:endParaRPr>
          </a:p>
          <a:p>
            <a:pPr eaLnBrk="0" hangingPunct="0"/>
            <a:r>
              <a:rPr lang="en-US" sz="2400" dirty="0">
                <a:solidFill>
                  <a:schemeClr val="tx2">
                    <a:lumMod val="50000"/>
                  </a:schemeClr>
                </a:solidFill>
                <a:latin typeface="Calibri" pitchFamily="34" charset="0"/>
                <a:ea typeface="Calibri" pitchFamily="34" charset="0"/>
                <a:cs typeface="Calibri" pitchFamily="34" charset="0"/>
              </a:rPr>
              <a:t>WHERE</a:t>
            </a:r>
            <a:r>
              <a:rPr lang="el-GR" sz="2400" dirty="0">
                <a:solidFill>
                  <a:schemeClr val="tx2">
                    <a:lumMod val="50000"/>
                  </a:schemeClr>
                </a:solidFill>
                <a:latin typeface="Calibri" pitchFamily="34" charset="0"/>
                <a:ea typeface="Calibri" pitchFamily="34" charset="0"/>
                <a:cs typeface="Calibri" pitchFamily="34" charset="0"/>
              </a:rPr>
              <a:t>  P</a:t>
            </a:r>
            <a:r>
              <a:rPr lang="en-US" sz="2400" dirty="0">
                <a:solidFill>
                  <a:schemeClr val="tx2">
                    <a:lumMod val="50000"/>
                  </a:schemeClr>
                </a:solidFill>
                <a:latin typeface="Calibri" pitchFamily="34" charset="0"/>
                <a:ea typeface="Calibri" pitchFamily="34" charset="0"/>
                <a:cs typeface="Calibri" pitchFamily="34" charset="0"/>
              </a:rPr>
              <a:t>;</a:t>
            </a: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Τροποποίηση Πλειάδας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4036" name="Slide Number Placeholder 4"/>
          <p:cNvSpPr>
            <a:spLocks noGrp="1"/>
          </p:cNvSpPr>
          <p:nvPr>
            <p:ph type="sldNum" sz="quarter" idx="12"/>
          </p:nvPr>
        </p:nvSpPr>
        <p:spPr>
          <a:noFill/>
        </p:spPr>
        <p:txBody>
          <a:bodyPr/>
          <a:lstStyle/>
          <a:p>
            <a:fld id="{3C2E80DF-1F91-45C8-90D7-AB4947287B6F}" type="slidenum">
              <a:rPr lang="el-GR" altLang="en-US" smtClean="0"/>
              <a:pPr/>
              <a:t>46</a:t>
            </a:fld>
            <a:endParaRPr lang="el-GR" altLang="en-US"/>
          </a:p>
        </p:txBody>
      </p:sp>
      <p:sp>
        <p:nvSpPr>
          <p:cNvPr id="44038" name="Text Box 4"/>
          <p:cNvSpPr txBox="1">
            <a:spLocks noChangeArrowheads="1"/>
          </p:cNvSpPr>
          <p:nvPr/>
        </p:nvSpPr>
        <p:spPr bwMode="auto">
          <a:xfrm>
            <a:off x="611188" y="2565400"/>
            <a:ext cx="8077200" cy="1200329"/>
          </a:xfrm>
          <a:prstGeom prst="rect">
            <a:avLst/>
          </a:prstGeom>
          <a:noFill/>
          <a:ln w="9525">
            <a:noFill/>
            <a:miter lim="800000"/>
            <a:headEnd/>
            <a:tailEnd/>
          </a:ln>
        </p:spPr>
        <p:txBody>
          <a:bodyPr>
            <a:spAutoFit/>
          </a:bodyPr>
          <a:lstStyle/>
          <a:p>
            <a:pPr algn="just" eaLnBrk="0" hangingPunct="0">
              <a:spcBef>
                <a:spcPct val="50000"/>
              </a:spcBef>
            </a:pPr>
            <a:r>
              <a:rPr lang="el-GR" sz="2400" i="1" dirty="0">
                <a:latin typeface="Calibri" pitchFamily="34" charset="0"/>
                <a:ea typeface="Calibri" pitchFamily="34" charset="0"/>
                <a:cs typeface="Calibri" pitchFamily="34" charset="0"/>
              </a:rPr>
              <a:t>Ποιους από τους περιορισμούς (πεδίου ορισμού, κλειδιού, ακεραιότητας οντοτήτων και αναφορικής ακεραιότητας) μπορεί να παραβιάζει το αποτέλεσμα  μιας τροποποίησης;</a:t>
            </a:r>
            <a:endParaRPr lang="el-GR" sz="2400" b="1" i="1" dirty="0">
              <a:latin typeface="Calibri" pitchFamily="34" charset="0"/>
              <a:ea typeface="Calibri" pitchFamily="34" charset="0"/>
              <a:cs typeface="Calibri" pitchFamily="34" charset="0"/>
            </a:endParaRPr>
          </a:p>
        </p:txBody>
      </p:sp>
      <p:sp>
        <p:nvSpPr>
          <p:cNvPr id="44039" name="Text Box 5"/>
          <p:cNvSpPr txBox="1">
            <a:spLocks noChangeArrowheads="1"/>
          </p:cNvSpPr>
          <p:nvPr/>
        </p:nvSpPr>
        <p:spPr bwMode="auto">
          <a:xfrm>
            <a:off x="755650" y="4205288"/>
            <a:ext cx="7239000" cy="400050"/>
          </a:xfrm>
          <a:prstGeom prst="rect">
            <a:avLst/>
          </a:prstGeom>
          <a:noFill/>
          <a:ln w="9525">
            <a:noFill/>
            <a:miter lim="800000"/>
            <a:headEnd/>
            <a:tailEnd/>
          </a:ln>
        </p:spPr>
        <p:txBody>
          <a:bodyPr>
            <a:spAutoFit/>
          </a:bodyPr>
          <a:lstStyle/>
          <a:p>
            <a:pPr algn="just" eaLnBrk="0" hangingPunct="0">
              <a:spcBef>
                <a:spcPct val="50000"/>
              </a:spcBef>
            </a:pPr>
            <a:r>
              <a:rPr lang="el-GR" sz="2000" dirty="0">
                <a:latin typeface="Calibri" pitchFamily="34" charset="0"/>
                <a:ea typeface="Calibri" pitchFamily="34" charset="0"/>
                <a:cs typeface="Calibri" pitchFamily="34" charset="0"/>
              </a:rPr>
              <a:t>Όταν το γνώρισμα που τροποποιείται είναι ξένο κλειδί ή κλειδί;</a:t>
            </a:r>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Τροποποίηση Πλειάδας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5060" name="Slide Number Placeholder 4"/>
          <p:cNvSpPr>
            <a:spLocks noGrp="1"/>
          </p:cNvSpPr>
          <p:nvPr>
            <p:ph type="sldNum" sz="quarter" idx="12"/>
          </p:nvPr>
        </p:nvSpPr>
        <p:spPr>
          <a:noFill/>
        </p:spPr>
        <p:txBody>
          <a:bodyPr/>
          <a:lstStyle/>
          <a:p>
            <a:fld id="{D6E7B98E-07D8-4302-A38D-AA3130BC51D4}" type="slidenum">
              <a:rPr lang="el-GR" altLang="en-US" smtClean="0"/>
              <a:pPr/>
              <a:t>47</a:t>
            </a:fld>
            <a:endParaRPr lang="el-GR" altLang="en-US"/>
          </a:p>
        </p:txBody>
      </p:sp>
      <p:sp>
        <p:nvSpPr>
          <p:cNvPr id="45061" name="Text Box 2"/>
          <p:cNvSpPr txBox="1">
            <a:spLocks noChangeArrowheads="1"/>
          </p:cNvSpPr>
          <p:nvPr/>
        </p:nvSpPr>
        <p:spPr bwMode="auto">
          <a:xfrm>
            <a:off x="552450" y="3357561"/>
            <a:ext cx="8096250" cy="1569660"/>
          </a:xfrm>
          <a:prstGeom prst="rect">
            <a:avLst/>
          </a:prstGeom>
          <a:noFill/>
          <a:ln w="9525">
            <a:noFill/>
            <a:miter lim="800000"/>
            <a:headEnd/>
            <a:tailEnd/>
          </a:ln>
        </p:spPr>
        <p:txBody>
          <a:bodyPr wrap="square">
            <a:spAutoFit/>
          </a:bodyPr>
          <a:lstStyle/>
          <a:p>
            <a:pPr eaLnBrk="0" hangingPunct="0"/>
            <a:r>
              <a:rPr lang="en-US" sz="2400" b="1" dirty="0">
                <a:solidFill>
                  <a:schemeClr val="tx2">
                    <a:lumMod val="50000"/>
                  </a:schemeClr>
                </a:solidFill>
                <a:latin typeface="Calibri" pitchFamily="34" charset="0"/>
                <a:ea typeface="Calibri" pitchFamily="34" charset="0"/>
                <a:cs typeface="Calibri" pitchFamily="34" charset="0"/>
              </a:rPr>
              <a:t>CASCADE, SET NULL, SET DEFAULT, NO ACTION (</a:t>
            </a:r>
            <a:r>
              <a:rPr lang="el-GR" sz="2400" dirty="0">
                <a:solidFill>
                  <a:schemeClr val="tx2">
                    <a:lumMod val="50000"/>
                  </a:schemeClr>
                </a:solidFill>
                <a:latin typeface="Calibri" pitchFamily="34" charset="0"/>
                <a:ea typeface="Calibri" pitchFamily="34" charset="0"/>
                <a:cs typeface="Calibri" pitchFamily="34" charset="0"/>
              </a:rPr>
              <a:t>είναι το ίδιο με το να μην προσδιορίσουμε τίποτα)</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r>
              <a:rPr lang="el-GR" sz="2400" b="1" dirty="0">
                <a:solidFill>
                  <a:schemeClr val="accent6">
                    <a:lumMod val="75000"/>
                  </a:schemeClr>
                </a:solidFill>
                <a:latin typeface="Calibri" pitchFamily="34" charset="0"/>
                <a:ea typeface="Calibri" pitchFamily="34" charset="0"/>
                <a:cs typeface="Calibri" pitchFamily="34" charset="0"/>
              </a:rPr>
              <a:t>			</a:t>
            </a:r>
            <a:r>
              <a:rPr lang="en-US" sz="2400" b="1" dirty="0">
                <a:solidFill>
                  <a:schemeClr val="accent6">
                    <a:lumMod val="75000"/>
                  </a:schemeClr>
                </a:solidFill>
                <a:latin typeface="Calibri" pitchFamily="34" charset="0"/>
                <a:ea typeface="Calibri" pitchFamily="34" charset="0"/>
                <a:cs typeface="Calibri" pitchFamily="34" charset="0"/>
              </a:rPr>
              <a:t>ON UPDATE</a:t>
            </a:r>
          </a:p>
        </p:txBody>
      </p:sp>
      <p:sp>
        <p:nvSpPr>
          <p:cNvPr id="45063" name="Text Box 4"/>
          <p:cNvSpPr txBox="1">
            <a:spLocks noChangeArrowheads="1"/>
          </p:cNvSpPr>
          <p:nvPr/>
        </p:nvSpPr>
        <p:spPr bwMode="auto">
          <a:xfrm>
            <a:off x="552450" y="2243068"/>
            <a:ext cx="7943850" cy="830997"/>
          </a:xfrm>
          <a:prstGeom prst="rect">
            <a:avLst/>
          </a:prstGeom>
          <a:noFill/>
          <a:ln w="9525">
            <a:noFill/>
            <a:miter lim="800000"/>
            <a:headEnd/>
            <a:tailEnd/>
          </a:ln>
        </p:spPr>
        <p:txBody>
          <a:bodyPr wrap="square">
            <a:spAutoFit/>
          </a:bodyPr>
          <a:lstStyle/>
          <a:p>
            <a:pPr>
              <a:spcBef>
                <a:spcPct val="50000"/>
              </a:spcBef>
            </a:pPr>
            <a:r>
              <a:rPr lang="el-GR" sz="2400" dirty="0">
                <a:solidFill>
                  <a:schemeClr val="tx2">
                    <a:lumMod val="50000"/>
                  </a:schemeClr>
                </a:solidFill>
                <a:latin typeface="Calibri" pitchFamily="34" charset="0"/>
                <a:ea typeface="Calibri" pitchFamily="34" charset="0"/>
                <a:cs typeface="Calibri" pitchFamily="34" charset="0"/>
              </a:rPr>
              <a:t>Όπως και στη διαγραφή, κατά τον ορισμό του σχήματος ορίζουμε την κατάλληλη πράξη</a:t>
            </a:r>
          </a:p>
        </p:txBody>
      </p:sp>
      <p:sp>
        <p:nvSpPr>
          <p:cNvPr id="8" name="Title 1"/>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Ορισμοί Σχήματος: </a:t>
            </a:r>
            <a:r>
              <a:rPr lang="el-GR" sz="3600" dirty="0">
                <a:solidFill>
                  <a:schemeClr val="accent6">
                    <a:lumMod val="75000"/>
                  </a:schemeClr>
                </a:solidFill>
              </a:rPr>
              <a:t>περιορισμοί ακεραιότητας</a:t>
            </a:r>
            <a:endParaRPr lang="en-US" sz="3600"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6084" name="Slide Number Placeholder 4"/>
          <p:cNvSpPr>
            <a:spLocks noGrp="1"/>
          </p:cNvSpPr>
          <p:nvPr>
            <p:ph type="sldNum" sz="quarter" idx="12"/>
          </p:nvPr>
        </p:nvSpPr>
        <p:spPr>
          <a:noFill/>
        </p:spPr>
        <p:txBody>
          <a:bodyPr/>
          <a:lstStyle/>
          <a:p>
            <a:fld id="{55B4644F-2DB6-4919-B348-44F64DB0AACE}" type="slidenum">
              <a:rPr lang="el-GR" altLang="en-US" smtClean="0"/>
              <a:pPr/>
              <a:t>48</a:t>
            </a:fld>
            <a:endParaRPr lang="el-GR" altLang="en-US"/>
          </a:p>
        </p:txBody>
      </p:sp>
      <p:sp>
        <p:nvSpPr>
          <p:cNvPr id="46086" name="Text Box 3"/>
          <p:cNvSpPr txBox="1">
            <a:spLocks noChangeArrowheads="1"/>
          </p:cNvSpPr>
          <p:nvPr/>
        </p:nvSpPr>
        <p:spPr bwMode="auto">
          <a:xfrm>
            <a:off x="171449" y="1530290"/>
            <a:ext cx="8077200" cy="400110"/>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Σε περίπτωση παραβίασης (αναφορικής ακεραιότητας):</a:t>
            </a:r>
            <a:r>
              <a:rPr lang="el-GR" sz="2000" b="1" dirty="0">
                <a:solidFill>
                  <a:schemeClr val="tx2">
                    <a:lumMod val="50000"/>
                  </a:schemeClr>
                </a:solidFill>
                <a:latin typeface="Calibri" pitchFamily="34" charset="0"/>
                <a:ea typeface="Calibri" pitchFamily="34" charset="0"/>
                <a:cs typeface="Calibri" pitchFamily="34" charset="0"/>
              </a:rPr>
              <a:t> </a:t>
            </a:r>
          </a:p>
        </p:txBody>
      </p:sp>
      <p:sp>
        <p:nvSpPr>
          <p:cNvPr id="46087" name="Text Box 4"/>
          <p:cNvSpPr txBox="1">
            <a:spLocks noChangeArrowheads="1"/>
          </p:cNvSpPr>
          <p:nvPr/>
        </p:nvSpPr>
        <p:spPr bwMode="auto">
          <a:xfrm>
            <a:off x="520700" y="2025710"/>
            <a:ext cx="8229600" cy="4401205"/>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απόρριψη της</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τροποποίησης</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αν δεν υπάρχει</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προσδιορισμός ή</a:t>
            </a:r>
          </a:p>
          <a:p>
            <a:pPr algn="ctr" eaLnBrk="0" hangingPunct="0">
              <a:spcBef>
                <a:spcPct val="50000"/>
              </a:spcBef>
              <a:buFont typeface="Wingdings" pitchFamily="2" charset="2"/>
              <a:buNone/>
            </a:pPr>
            <a:r>
              <a:rPr lang="en-US" sz="2000" dirty="0">
                <a:solidFill>
                  <a:schemeClr val="accent6">
                    <a:lumMod val="75000"/>
                  </a:schemeClr>
                </a:solidFill>
                <a:latin typeface="Calibri" pitchFamily="34" charset="0"/>
                <a:ea typeface="Calibri" pitchFamily="34" charset="0"/>
                <a:cs typeface="Calibri" pitchFamily="34" charset="0"/>
              </a:rPr>
              <a:t>ON UPDATE </a:t>
            </a:r>
            <a:r>
              <a:rPr lang="en-US" sz="2000" b="1" dirty="0">
                <a:solidFill>
                  <a:schemeClr val="accent6">
                    <a:lumMod val="75000"/>
                  </a:schemeClr>
                </a:solidFill>
                <a:latin typeface="Calibri" pitchFamily="34" charset="0"/>
                <a:ea typeface="Calibri" pitchFamily="34" charset="0"/>
                <a:cs typeface="Calibri" pitchFamily="34" charset="0"/>
              </a:rPr>
              <a:t>NO ACTION</a:t>
            </a:r>
            <a:endParaRPr lang="el-GR" sz="20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διάδοση της τροποποίησης (αυτόματη τροποποίηση όλων των πλειάδων που αναφέρονται σε αυτήν)</a:t>
            </a:r>
            <a:endParaRPr lang="en-US" sz="2000" dirty="0">
              <a:solidFill>
                <a:schemeClr val="tx2">
                  <a:lumMod val="50000"/>
                </a:schemeClr>
              </a:solidFill>
              <a:latin typeface="Calibri" pitchFamily="34" charset="0"/>
              <a:ea typeface="Calibri" pitchFamily="34" charset="0"/>
              <a:cs typeface="Calibri" pitchFamily="34" charset="0"/>
            </a:endParaRPr>
          </a:p>
          <a:p>
            <a:pPr algn="ctr" eaLnBrk="0" hangingPunct="0">
              <a:spcBef>
                <a:spcPct val="50000"/>
              </a:spcBef>
              <a:buFont typeface="Wingdings" pitchFamily="2" charset="2"/>
              <a:buNone/>
            </a:pPr>
            <a:r>
              <a:rPr lang="en-US" sz="2000" dirty="0">
                <a:solidFill>
                  <a:schemeClr val="accent6">
                    <a:lumMod val="75000"/>
                  </a:schemeClr>
                </a:solidFill>
                <a:latin typeface="Calibri" pitchFamily="34" charset="0"/>
                <a:ea typeface="Calibri" pitchFamily="34" charset="0"/>
                <a:cs typeface="Calibri" pitchFamily="34" charset="0"/>
              </a:rPr>
              <a:t>ON UPDATE </a:t>
            </a:r>
            <a:r>
              <a:rPr lang="en-US" sz="2000" b="1" dirty="0">
                <a:solidFill>
                  <a:schemeClr val="accent6">
                    <a:lumMod val="75000"/>
                  </a:schemeClr>
                </a:solidFill>
                <a:latin typeface="Calibri" pitchFamily="34" charset="0"/>
                <a:ea typeface="Calibri" pitchFamily="34" charset="0"/>
                <a:cs typeface="Calibri" pitchFamily="34" charset="0"/>
              </a:rPr>
              <a:t>CASCADE</a:t>
            </a:r>
            <a:endParaRPr lang="el-GR" sz="20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τροποποίηση των τιμών των αναφορικών γνωρισμάτων Πως;</a:t>
            </a:r>
          </a:p>
          <a:p>
            <a:pPr algn="just" eaLnBrk="0" hangingPunct="0">
              <a:spcBef>
                <a:spcPct val="50000"/>
              </a:spcBef>
              <a:buFont typeface="Wingdings" pitchFamily="2" charset="2"/>
              <a:buNone/>
            </a:pPr>
            <a:r>
              <a:rPr lang="en-US" sz="2000" b="1"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μια ειδική τιμή</a:t>
            </a:r>
          </a:p>
          <a:p>
            <a:pPr algn="just"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UPDATE </a:t>
            </a:r>
            <a:r>
              <a:rPr lang="en-US" sz="2000" b="1" dirty="0">
                <a:solidFill>
                  <a:schemeClr val="accent6">
                    <a:lumMod val="75000"/>
                  </a:schemeClr>
                </a:solidFill>
                <a:latin typeface="Calibri" pitchFamily="34" charset="0"/>
                <a:ea typeface="Calibri" pitchFamily="34" charset="0"/>
                <a:cs typeface="Calibri" pitchFamily="34" charset="0"/>
              </a:rPr>
              <a:t>SET DEFAULT </a:t>
            </a:r>
            <a:r>
              <a:rPr lang="el-GR" sz="2000" dirty="0">
                <a:solidFill>
                  <a:schemeClr val="tx2">
                    <a:lumMod val="50000"/>
                  </a:schemeClr>
                </a:solidFill>
                <a:latin typeface="Calibri" pitchFamily="34" charset="0"/>
                <a:ea typeface="Calibri" pitchFamily="34" charset="0"/>
                <a:cs typeface="Calibri" pitchFamily="34" charset="0"/>
              </a:rPr>
              <a:t>ή</a:t>
            </a:r>
            <a:endParaRPr lang="en-US" sz="20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None/>
            </a:pP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την τιμή </a:t>
            </a:r>
            <a:r>
              <a:rPr lang="en-US" sz="2000" dirty="0">
                <a:solidFill>
                  <a:schemeClr val="tx2">
                    <a:lumMod val="50000"/>
                  </a:schemeClr>
                </a:solidFill>
                <a:latin typeface="Calibri" pitchFamily="34" charset="0"/>
                <a:ea typeface="Calibri" pitchFamily="34" charset="0"/>
                <a:cs typeface="Calibri" pitchFamily="34" charset="0"/>
              </a:rPr>
              <a:t>NULL </a:t>
            </a:r>
            <a:endParaRPr lang="el-GR" sz="20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UPDATE </a:t>
            </a:r>
            <a:r>
              <a:rPr lang="en-US" sz="2000" b="1" dirty="0">
                <a:solidFill>
                  <a:schemeClr val="accent6">
                    <a:lumMod val="75000"/>
                  </a:schemeClr>
                </a:solidFill>
                <a:latin typeface="Calibri" pitchFamily="34" charset="0"/>
                <a:ea typeface="Calibri" pitchFamily="34" charset="0"/>
                <a:cs typeface="Calibri" pitchFamily="34" charset="0"/>
              </a:rPr>
              <a:t>SET NULL</a:t>
            </a:r>
            <a:endParaRPr lang="el-GR" sz="2000" b="1" dirty="0">
              <a:solidFill>
                <a:schemeClr val="accent6">
                  <a:lumMod val="75000"/>
                </a:schemeClr>
              </a:solidFill>
              <a:latin typeface="Calibri" pitchFamily="34" charset="0"/>
              <a:ea typeface="Calibri" pitchFamily="34" charset="0"/>
              <a:cs typeface="Calibri" pitchFamily="34" charset="0"/>
            </a:endParaRPr>
          </a:p>
        </p:txBody>
      </p:sp>
      <p:sp>
        <p:nvSpPr>
          <p:cNvPr id="9" name="Title 1"/>
          <p:cNvSpPr>
            <a:spLocks noGrp="1"/>
          </p:cNvSpPr>
          <p:nvPr>
            <p:ph type="title"/>
          </p:nvPr>
        </p:nvSpPr>
        <p:spPr>
          <a:xfrm>
            <a:off x="444500" y="387290"/>
            <a:ext cx="8229600" cy="1143000"/>
          </a:xfrm>
        </p:spPr>
        <p:txBody>
          <a:bodyPr>
            <a:normAutofit fontScale="90000"/>
          </a:bodyPr>
          <a:lstStyle/>
          <a:p>
            <a:r>
              <a:rPr lang="el-GR" dirty="0">
                <a:solidFill>
                  <a:schemeClr val="accent6">
                    <a:lumMod val="75000"/>
                  </a:schemeClr>
                </a:solidFill>
              </a:rPr>
              <a:t>Ορισμοί Σχήματος: </a:t>
            </a:r>
            <a:r>
              <a:rPr lang="el-GR" sz="3600" dirty="0">
                <a:solidFill>
                  <a:schemeClr val="accent6">
                    <a:lumMod val="75000"/>
                  </a:schemeClr>
                </a:solidFill>
              </a:rPr>
              <a:t>περιορισμοί ακεραιότητας</a:t>
            </a:r>
            <a:endParaRPr lang="en-US" sz="36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8132" name="Slide Number Placeholder 4"/>
          <p:cNvSpPr>
            <a:spLocks noGrp="1"/>
          </p:cNvSpPr>
          <p:nvPr>
            <p:ph type="sldNum" sz="quarter" idx="12"/>
          </p:nvPr>
        </p:nvSpPr>
        <p:spPr>
          <a:noFill/>
        </p:spPr>
        <p:txBody>
          <a:bodyPr/>
          <a:lstStyle/>
          <a:p>
            <a:fld id="{57220B7B-1FAF-4857-8FA9-63D3D5CF8408}" type="slidenum">
              <a:rPr lang="el-GR" altLang="en-US" smtClean="0"/>
              <a:pPr/>
              <a:t>49</a:t>
            </a:fld>
            <a:endParaRPr lang="el-GR" altLang="en-US"/>
          </a:p>
        </p:txBody>
      </p:sp>
      <p:sp>
        <p:nvSpPr>
          <p:cNvPr id="48134" name="Text Box 3"/>
          <p:cNvSpPr txBox="1">
            <a:spLocks noChangeArrowheads="1"/>
          </p:cNvSpPr>
          <p:nvPr/>
        </p:nvSpPr>
        <p:spPr bwMode="auto">
          <a:xfrm>
            <a:off x="1187450" y="2060575"/>
            <a:ext cx="5365750" cy="400110"/>
          </a:xfrm>
          <a:prstGeom prst="rect">
            <a:avLst/>
          </a:prstGeom>
          <a:solidFill>
            <a:schemeClr val="bg2">
              <a:lumMod val="90000"/>
            </a:schemeClr>
          </a:solidFill>
          <a:ln w="9525">
            <a:noFill/>
            <a:miter lim="800000"/>
            <a:headEnd/>
            <a:tailEnd/>
          </a:ln>
        </p:spPr>
        <p:txBody>
          <a:bodyPr wrap="square">
            <a:spAutoFit/>
          </a:bodyPr>
          <a:lstStyle/>
          <a:p>
            <a:pPr eaLnBrk="0" hangingPunct="0">
              <a:spcBef>
                <a:spcPct val="50000"/>
              </a:spcBef>
            </a:pPr>
            <a:r>
              <a:rPr lang="en-US" sz="2000" b="1" dirty="0">
                <a:solidFill>
                  <a:schemeClr val="tx2">
                    <a:lumMod val="50000"/>
                  </a:schemeClr>
                </a:solidFill>
                <a:latin typeface="Calibri" pitchFamily="34" charset="0"/>
                <a:ea typeface="Calibri" pitchFamily="34" charset="0"/>
                <a:cs typeface="Calibri" pitchFamily="34" charset="0"/>
              </a:rPr>
              <a:t>INSET INTO R(A</a:t>
            </a:r>
            <a:r>
              <a:rPr lang="en-US" sz="2000" b="1" baseline="-25000" dirty="0">
                <a:solidFill>
                  <a:schemeClr val="tx2">
                    <a:lumMod val="50000"/>
                  </a:schemeClr>
                </a:solidFill>
                <a:latin typeface="Calibri" pitchFamily="34" charset="0"/>
                <a:ea typeface="Calibri" pitchFamily="34" charset="0"/>
                <a:cs typeface="Calibri" pitchFamily="34" charset="0"/>
              </a:rPr>
              <a:t>1</a:t>
            </a:r>
            <a:r>
              <a:rPr lang="en-US" sz="2000" b="1" dirty="0">
                <a:solidFill>
                  <a:schemeClr val="tx2">
                    <a:lumMod val="50000"/>
                  </a:schemeClr>
                </a:solidFill>
                <a:latin typeface="Calibri" pitchFamily="34" charset="0"/>
                <a:ea typeface="Calibri" pitchFamily="34" charset="0"/>
                <a:cs typeface="Calibri" pitchFamily="34" charset="0"/>
              </a:rPr>
              <a:t>, …, A</a:t>
            </a:r>
            <a:r>
              <a:rPr lang="en-US" sz="2000" b="1" baseline="-25000" dirty="0">
                <a:solidFill>
                  <a:schemeClr val="tx2">
                    <a:lumMod val="50000"/>
                  </a:schemeClr>
                </a:solidFill>
                <a:latin typeface="Calibri" pitchFamily="34" charset="0"/>
                <a:ea typeface="Calibri" pitchFamily="34" charset="0"/>
                <a:cs typeface="Calibri" pitchFamily="34" charset="0"/>
              </a:rPr>
              <a:t>n</a:t>
            </a:r>
            <a:r>
              <a:rPr lang="en-US" sz="2000" b="1" dirty="0">
                <a:solidFill>
                  <a:schemeClr val="tx2">
                    <a:lumMod val="50000"/>
                  </a:schemeClr>
                </a:solidFill>
                <a:latin typeface="Calibri" pitchFamily="34" charset="0"/>
                <a:ea typeface="Calibri" pitchFamily="34" charset="0"/>
                <a:cs typeface="Calibri" pitchFamily="34" charset="0"/>
              </a:rPr>
              <a:t>) VALUES (v</a:t>
            </a:r>
            <a:r>
              <a:rPr lang="en-US" sz="2000" b="1" baseline="-25000" dirty="0">
                <a:solidFill>
                  <a:schemeClr val="tx2">
                    <a:lumMod val="50000"/>
                  </a:schemeClr>
                </a:solidFill>
                <a:latin typeface="Calibri" pitchFamily="34" charset="0"/>
                <a:ea typeface="Calibri" pitchFamily="34" charset="0"/>
                <a:cs typeface="Calibri" pitchFamily="34" charset="0"/>
              </a:rPr>
              <a:t>1</a:t>
            </a:r>
            <a:r>
              <a:rPr lang="en-US" sz="2000" b="1" dirty="0">
                <a:solidFill>
                  <a:schemeClr val="tx2">
                    <a:lumMod val="50000"/>
                  </a:schemeClr>
                </a:solidFill>
                <a:latin typeface="Calibri" pitchFamily="34" charset="0"/>
                <a:ea typeface="Calibri" pitchFamily="34" charset="0"/>
                <a:cs typeface="Calibri" pitchFamily="34" charset="0"/>
              </a:rPr>
              <a:t>, …, </a:t>
            </a:r>
            <a:r>
              <a:rPr lang="en-US" sz="2000" b="1" dirty="0" err="1">
                <a:solidFill>
                  <a:schemeClr val="tx2">
                    <a:lumMod val="50000"/>
                  </a:schemeClr>
                </a:solidFill>
                <a:latin typeface="Calibri" pitchFamily="34" charset="0"/>
                <a:ea typeface="Calibri" pitchFamily="34" charset="0"/>
                <a:cs typeface="Calibri" pitchFamily="34" charset="0"/>
              </a:rPr>
              <a:t>v</a:t>
            </a:r>
            <a:r>
              <a:rPr lang="en-US" sz="2000" b="1" baseline="-25000" dirty="0" err="1">
                <a:solidFill>
                  <a:schemeClr val="tx2">
                    <a:lumMod val="50000"/>
                  </a:schemeClr>
                </a:solidFill>
                <a:latin typeface="Calibri" pitchFamily="34" charset="0"/>
                <a:ea typeface="Calibri" pitchFamily="34" charset="0"/>
                <a:cs typeface="Calibri" pitchFamily="34" charset="0"/>
              </a:rPr>
              <a:t>n</a:t>
            </a:r>
            <a:r>
              <a:rPr lang="en-US" sz="2000" b="1" dirty="0">
                <a:solidFill>
                  <a:schemeClr val="tx2">
                    <a:lumMod val="50000"/>
                  </a:schemeClr>
                </a:solidFill>
                <a:latin typeface="Calibri" pitchFamily="34" charset="0"/>
                <a:ea typeface="Calibri" pitchFamily="34" charset="0"/>
                <a:cs typeface="Calibri" pitchFamily="34" charset="0"/>
              </a:rPr>
              <a:t>);</a:t>
            </a:r>
          </a:p>
        </p:txBody>
      </p:sp>
      <p:sp>
        <p:nvSpPr>
          <p:cNvPr id="48135" name="Text Box 4"/>
          <p:cNvSpPr txBox="1">
            <a:spLocks noChangeArrowheads="1"/>
          </p:cNvSpPr>
          <p:nvPr/>
        </p:nvSpPr>
        <p:spPr bwMode="auto">
          <a:xfrm>
            <a:off x="1331912" y="3500438"/>
            <a:ext cx="4021625" cy="400110"/>
          </a:xfrm>
          <a:prstGeom prst="rect">
            <a:avLst/>
          </a:prstGeom>
          <a:solidFill>
            <a:schemeClr val="bg2">
              <a:lumMod val="90000"/>
            </a:schemeClr>
          </a:solidFill>
          <a:ln w="9525">
            <a:noFill/>
            <a:miter lim="800000"/>
            <a:headEnd/>
            <a:tailEnd/>
          </a:ln>
        </p:spPr>
        <p:txBody>
          <a:bodyPr wrap="square">
            <a:spAutoFit/>
          </a:bodyPr>
          <a:lstStyle/>
          <a:p>
            <a:pPr eaLnBrk="0" hangingPunct="0"/>
            <a:r>
              <a:rPr lang="en-US" sz="2000" b="1" dirty="0">
                <a:solidFill>
                  <a:schemeClr val="tx2">
                    <a:lumMod val="50000"/>
                  </a:schemeClr>
                </a:solidFill>
                <a:latin typeface="Calibri" pitchFamily="34" charset="0"/>
                <a:ea typeface="Calibri" pitchFamily="34" charset="0"/>
                <a:cs typeface="Calibri" pitchFamily="34" charset="0"/>
              </a:rPr>
              <a:t>DELETE FROM </a:t>
            </a:r>
            <a:r>
              <a:rPr lang="el-GR" sz="2000" dirty="0">
                <a:solidFill>
                  <a:schemeClr val="tx2">
                    <a:lumMod val="50000"/>
                  </a:schemeClr>
                </a:solidFill>
                <a:latin typeface="Calibri" pitchFamily="34" charset="0"/>
                <a:ea typeface="Calibri" pitchFamily="34" charset="0"/>
                <a:cs typeface="Calibri" pitchFamily="34" charset="0"/>
              </a:rPr>
              <a:t>R </a:t>
            </a:r>
            <a:r>
              <a:rPr lang="en-US" sz="2000" b="1" dirty="0">
                <a:solidFill>
                  <a:schemeClr val="tx2">
                    <a:lumMod val="50000"/>
                  </a:schemeClr>
                </a:solidFill>
                <a:latin typeface="Calibri" pitchFamily="34" charset="0"/>
                <a:ea typeface="Calibri" pitchFamily="34" charset="0"/>
                <a:cs typeface="Calibri" pitchFamily="34" charset="0"/>
              </a:rPr>
              <a:t>WHERE</a:t>
            </a:r>
            <a:r>
              <a:rPr lang="el-GR" sz="2000" b="1"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 P</a:t>
            </a:r>
            <a:r>
              <a:rPr lang="en-US" sz="2000" dirty="0">
                <a:solidFill>
                  <a:schemeClr val="tx2">
                    <a:lumMod val="50000"/>
                  </a:schemeClr>
                </a:solidFill>
                <a:latin typeface="Calibri" pitchFamily="34" charset="0"/>
                <a:ea typeface="Calibri" pitchFamily="34" charset="0"/>
                <a:cs typeface="Calibri" pitchFamily="34" charset="0"/>
              </a:rPr>
              <a:t>;</a:t>
            </a:r>
            <a:endParaRPr lang="el-GR" sz="2000" b="1" dirty="0">
              <a:solidFill>
                <a:schemeClr val="tx2">
                  <a:lumMod val="50000"/>
                </a:schemeClr>
              </a:solidFill>
              <a:latin typeface="Calibri" pitchFamily="34" charset="0"/>
              <a:ea typeface="Calibri" pitchFamily="34" charset="0"/>
              <a:cs typeface="Calibri" pitchFamily="34" charset="0"/>
            </a:endParaRPr>
          </a:p>
        </p:txBody>
      </p:sp>
      <p:sp>
        <p:nvSpPr>
          <p:cNvPr id="48136" name="Text Box 5"/>
          <p:cNvSpPr txBox="1">
            <a:spLocks noChangeArrowheads="1"/>
          </p:cNvSpPr>
          <p:nvPr/>
        </p:nvSpPr>
        <p:spPr bwMode="auto">
          <a:xfrm>
            <a:off x="1403350" y="4941888"/>
            <a:ext cx="2520950" cy="1014412"/>
          </a:xfrm>
          <a:prstGeom prst="rect">
            <a:avLst/>
          </a:prstGeom>
          <a:solidFill>
            <a:schemeClr val="bg2">
              <a:lumMod val="90000"/>
            </a:schemeClr>
          </a:solidFill>
          <a:ln w="9525">
            <a:noFill/>
            <a:miter lim="800000"/>
            <a:headEnd/>
            <a:tailEnd/>
          </a:ln>
        </p:spPr>
        <p:txBody>
          <a:bodyPr>
            <a:spAutoFit/>
          </a:bodyPr>
          <a:lstStyle/>
          <a:p>
            <a:pPr eaLnBrk="0" hangingPunct="0"/>
            <a:r>
              <a:rPr lang="en-US" sz="2000" b="1" dirty="0">
                <a:solidFill>
                  <a:schemeClr val="tx2">
                    <a:lumMod val="50000"/>
                  </a:schemeClr>
                </a:solidFill>
                <a:latin typeface="Calibri" pitchFamily="34" charset="0"/>
                <a:ea typeface="Calibri" pitchFamily="34" charset="0"/>
                <a:cs typeface="Calibri" pitchFamily="34" charset="0"/>
              </a:rPr>
              <a:t>UPDATE</a:t>
            </a:r>
            <a:r>
              <a:rPr lang="en-US" sz="2000" dirty="0">
                <a:solidFill>
                  <a:schemeClr val="tx2">
                    <a:lumMod val="50000"/>
                  </a:schemeClr>
                </a:solidFill>
                <a:latin typeface="Calibri" pitchFamily="34" charset="0"/>
                <a:ea typeface="Calibri" pitchFamily="34" charset="0"/>
                <a:cs typeface="Calibri" pitchFamily="34" charset="0"/>
              </a:rPr>
              <a:t> R</a:t>
            </a:r>
          </a:p>
          <a:p>
            <a:pPr eaLnBrk="0" hangingPunct="0"/>
            <a:r>
              <a:rPr lang="en-US" sz="2000" b="1" dirty="0">
                <a:solidFill>
                  <a:schemeClr val="tx2">
                    <a:lumMod val="50000"/>
                  </a:schemeClr>
                </a:solidFill>
                <a:latin typeface="Calibri" pitchFamily="34" charset="0"/>
                <a:ea typeface="Calibri" pitchFamily="34" charset="0"/>
                <a:cs typeface="Calibri" pitchFamily="34" charset="0"/>
              </a:rPr>
              <a:t>SET </a:t>
            </a:r>
            <a:r>
              <a:rPr lang="en-US" sz="2000" dirty="0" err="1">
                <a:solidFill>
                  <a:schemeClr val="tx2">
                    <a:lumMod val="50000"/>
                  </a:schemeClr>
                </a:solidFill>
                <a:latin typeface="Calibri" pitchFamily="34" charset="0"/>
                <a:ea typeface="Calibri" pitchFamily="34" charset="0"/>
                <a:cs typeface="Calibri" pitchFamily="34" charset="0"/>
              </a:rPr>
              <a:t>Attr</a:t>
            </a:r>
            <a:r>
              <a:rPr lang="en-US" sz="2000" dirty="0">
                <a:solidFill>
                  <a:schemeClr val="tx2">
                    <a:lumMod val="50000"/>
                  </a:schemeClr>
                </a:solidFill>
                <a:latin typeface="Calibri" pitchFamily="34" charset="0"/>
                <a:ea typeface="Calibri" pitchFamily="34" charset="0"/>
                <a:cs typeface="Calibri" pitchFamily="34" charset="0"/>
              </a:rPr>
              <a:t> = </a:t>
            </a:r>
            <a:r>
              <a:rPr lang="en-US" sz="2000" dirty="0" err="1">
                <a:solidFill>
                  <a:schemeClr val="tx2">
                    <a:lumMod val="50000"/>
                  </a:schemeClr>
                </a:solidFill>
                <a:latin typeface="Calibri" pitchFamily="34" charset="0"/>
                <a:ea typeface="Calibri" pitchFamily="34" charset="0"/>
                <a:cs typeface="Calibri" pitchFamily="34" charset="0"/>
              </a:rPr>
              <a:t>New_Value</a:t>
            </a:r>
            <a:endParaRPr lang="en-US" sz="2000" dirty="0">
              <a:solidFill>
                <a:schemeClr val="tx2">
                  <a:lumMod val="50000"/>
                </a:schemeClr>
              </a:solidFill>
              <a:latin typeface="Calibri" pitchFamily="34" charset="0"/>
              <a:ea typeface="Calibri" pitchFamily="34" charset="0"/>
              <a:cs typeface="Calibri" pitchFamily="34" charset="0"/>
            </a:endParaRPr>
          </a:p>
          <a:p>
            <a:pPr eaLnBrk="0" hangingPunct="0"/>
            <a:r>
              <a:rPr lang="en-US" sz="2000" b="1" dirty="0">
                <a:solidFill>
                  <a:schemeClr val="tx2">
                    <a:lumMod val="50000"/>
                  </a:schemeClr>
                </a:solidFill>
                <a:latin typeface="Calibri" pitchFamily="34" charset="0"/>
                <a:ea typeface="Calibri" pitchFamily="34" charset="0"/>
                <a:cs typeface="Calibri" pitchFamily="34" charset="0"/>
              </a:rPr>
              <a:t>WHERE</a:t>
            </a:r>
            <a:r>
              <a:rPr lang="el-GR" sz="2000" b="1"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 P</a:t>
            </a:r>
            <a:r>
              <a:rPr lang="en-US" sz="2000" dirty="0">
                <a:solidFill>
                  <a:schemeClr val="tx2">
                    <a:lumMod val="50000"/>
                  </a:schemeClr>
                </a:solidFill>
                <a:latin typeface="Calibri" pitchFamily="34" charset="0"/>
                <a:ea typeface="Calibri" pitchFamily="34" charset="0"/>
                <a:cs typeface="Calibri" pitchFamily="34" charset="0"/>
              </a:rPr>
              <a:t>;</a:t>
            </a:r>
            <a:endParaRPr lang="el-GR" sz="2000" b="1" dirty="0">
              <a:solidFill>
                <a:schemeClr val="tx2">
                  <a:lumMod val="50000"/>
                </a:schemeClr>
              </a:solidFill>
              <a:latin typeface="Calibri" pitchFamily="34" charset="0"/>
              <a:ea typeface="Calibri" pitchFamily="34" charset="0"/>
              <a:cs typeface="Calibri" pitchFamily="34" charset="0"/>
            </a:endParaRPr>
          </a:p>
        </p:txBody>
      </p:sp>
      <p:sp>
        <p:nvSpPr>
          <p:cNvPr id="48137" name="Text Box 6"/>
          <p:cNvSpPr txBox="1">
            <a:spLocks noChangeArrowheads="1"/>
          </p:cNvSpPr>
          <p:nvPr/>
        </p:nvSpPr>
        <p:spPr bwMode="auto">
          <a:xfrm>
            <a:off x="179388" y="1541463"/>
            <a:ext cx="2808287" cy="396875"/>
          </a:xfrm>
          <a:prstGeom prst="rect">
            <a:avLst/>
          </a:prstGeom>
          <a:noFill/>
          <a:ln w="9525">
            <a:noFill/>
            <a:miter lim="800000"/>
            <a:headEnd/>
            <a:tailEnd/>
          </a:ln>
        </p:spPr>
        <p:txBody>
          <a:bodyPr>
            <a:spAutoFit/>
          </a:bodyPr>
          <a:lstStyle/>
          <a:p>
            <a:pPr>
              <a:spcBef>
                <a:spcPct val="50000"/>
              </a:spcBef>
            </a:pPr>
            <a:r>
              <a:rPr lang="en-US" sz="2000" b="1">
                <a:solidFill>
                  <a:schemeClr val="tx2">
                    <a:lumMod val="50000"/>
                  </a:schemeClr>
                </a:solidFill>
                <a:latin typeface="Calibri" pitchFamily="34" charset="0"/>
                <a:ea typeface="Calibri" pitchFamily="34" charset="0"/>
                <a:cs typeface="Calibri" pitchFamily="34" charset="0"/>
              </a:rPr>
              <a:t>1. </a:t>
            </a:r>
            <a:r>
              <a:rPr lang="el-GR" sz="2000" b="1">
                <a:solidFill>
                  <a:schemeClr val="tx2">
                    <a:lumMod val="50000"/>
                  </a:schemeClr>
                </a:solidFill>
                <a:latin typeface="Calibri" pitchFamily="34" charset="0"/>
                <a:ea typeface="Calibri" pitchFamily="34" charset="0"/>
                <a:cs typeface="Calibri" pitchFamily="34" charset="0"/>
              </a:rPr>
              <a:t>Εισαγωγές</a:t>
            </a:r>
          </a:p>
        </p:txBody>
      </p:sp>
      <p:sp>
        <p:nvSpPr>
          <p:cNvPr id="48138" name="Text Box 7"/>
          <p:cNvSpPr txBox="1">
            <a:spLocks noChangeArrowheads="1"/>
          </p:cNvSpPr>
          <p:nvPr/>
        </p:nvSpPr>
        <p:spPr bwMode="auto">
          <a:xfrm>
            <a:off x="250825" y="2852738"/>
            <a:ext cx="2808288" cy="396875"/>
          </a:xfrm>
          <a:prstGeom prst="rect">
            <a:avLst/>
          </a:prstGeom>
          <a:noFill/>
          <a:ln w="9525">
            <a:noFill/>
            <a:miter lim="800000"/>
            <a:headEnd/>
            <a:tailEnd/>
          </a:ln>
        </p:spPr>
        <p:txBody>
          <a:bodyPr>
            <a:spAutoFit/>
          </a:bodyPr>
          <a:lstStyle/>
          <a:p>
            <a:pPr>
              <a:spcBef>
                <a:spcPct val="50000"/>
              </a:spcBef>
            </a:pPr>
            <a:r>
              <a:rPr lang="el-GR" sz="2000" b="1">
                <a:solidFill>
                  <a:schemeClr val="tx2">
                    <a:lumMod val="50000"/>
                  </a:schemeClr>
                </a:solidFill>
                <a:latin typeface="Calibri" pitchFamily="34" charset="0"/>
                <a:ea typeface="Calibri" pitchFamily="34" charset="0"/>
                <a:cs typeface="Calibri" pitchFamily="34" charset="0"/>
              </a:rPr>
              <a:t>2</a:t>
            </a:r>
            <a:r>
              <a:rPr lang="en-US" sz="2000" b="1">
                <a:solidFill>
                  <a:schemeClr val="tx2">
                    <a:lumMod val="50000"/>
                  </a:schemeClr>
                </a:solidFill>
                <a:latin typeface="Calibri" pitchFamily="34" charset="0"/>
                <a:ea typeface="Calibri" pitchFamily="34" charset="0"/>
                <a:cs typeface="Calibri" pitchFamily="34" charset="0"/>
              </a:rPr>
              <a:t>. </a:t>
            </a:r>
            <a:r>
              <a:rPr lang="el-GR" sz="2000" b="1">
                <a:solidFill>
                  <a:schemeClr val="tx2">
                    <a:lumMod val="50000"/>
                  </a:schemeClr>
                </a:solidFill>
                <a:latin typeface="Calibri" pitchFamily="34" charset="0"/>
                <a:ea typeface="Calibri" pitchFamily="34" charset="0"/>
                <a:cs typeface="Calibri" pitchFamily="34" charset="0"/>
              </a:rPr>
              <a:t>Διαγραφές</a:t>
            </a:r>
          </a:p>
        </p:txBody>
      </p:sp>
      <p:sp>
        <p:nvSpPr>
          <p:cNvPr id="48139" name="Text Box 8"/>
          <p:cNvSpPr txBox="1">
            <a:spLocks noChangeArrowheads="1"/>
          </p:cNvSpPr>
          <p:nvPr/>
        </p:nvSpPr>
        <p:spPr bwMode="auto">
          <a:xfrm>
            <a:off x="179388" y="4149725"/>
            <a:ext cx="4033837" cy="396875"/>
          </a:xfrm>
          <a:prstGeom prst="rect">
            <a:avLst/>
          </a:prstGeom>
          <a:noFill/>
          <a:ln w="9525">
            <a:noFill/>
            <a:miter lim="800000"/>
            <a:headEnd/>
            <a:tailEnd/>
          </a:ln>
        </p:spPr>
        <p:txBody>
          <a:bodyPr>
            <a:spAutoFit/>
          </a:bodyPr>
          <a:lstStyle/>
          <a:p>
            <a:pPr>
              <a:spcBef>
                <a:spcPct val="50000"/>
              </a:spcBef>
            </a:pPr>
            <a:r>
              <a:rPr lang="el-GR" sz="2000" b="1">
                <a:solidFill>
                  <a:schemeClr val="tx2">
                    <a:lumMod val="50000"/>
                  </a:schemeClr>
                </a:solidFill>
                <a:latin typeface="Calibri" pitchFamily="34" charset="0"/>
                <a:ea typeface="Calibri" pitchFamily="34" charset="0"/>
                <a:cs typeface="Calibri" pitchFamily="34" charset="0"/>
              </a:rPr>
              <a:t>3</a:t>
            </a:r>
            <a:r>
              <a:rPr lang="en-US" sz="2000" b="1">
                <a:solidFill>
                  <a:schemeClr val="tx2">
                    <a:lumMod val="50000"/>
                  </a:schemeClr>
                </a:solidFill>
                <a:latin typeface="Calibri" pitchFamily="34" charset="0"/>
                <a:ea typeface="Calibri" pitchFamily="34" charset="0"/>
                <a:cs typeface="Calibri" pitchFamily="34" charset="0"/>
              </a:rPr>
              <a:t>. </a:t>
            </a:r>
            <a:r>
              <a:rPr lang="el-GR" sz="2000" b="1">
                <a:solidFill>
                  <a:schemeClr val="tx2">
                    <a:lumMod val="50000"/>
                  </a:schemeClr>
                </a:solidFill>
                <a:latin typeface="Calibri" pitchFamily="34" charset="0"/>
                <a:ea typeface="Calibri" pitchFamily="34" charset="0"/>
                <a:cs typeface="Calibri" pitchFamily="34" charset="0"/>
              </a:rPr>
              <a:t>Ενημερώσεις/Τροποποιήσεις</a:t>
            </a:r>
          </a:p>
        </p:txBody>
      </p:sp>
      <p:sp>
        <p:nvSpPr>
          <p:cNvPr id="2" name="Title 1"/>
          <p:cNvSpPr>
            <a:spLocks noGrp="1"/>
          </p:cNvSpPr>
          <p:nvPr>
            <p:ph type="title"/>
          </p:nvPr>
        </p:nvSpPr>
        <p:spPr>
          <a:xfrm>
            <a:off x="457200" y="141288"/>
            <a:ext cx="8229600" cy="1143000"/>
          </a:xfrm>
        </p:spPr>
        <p:txBody>
          <a:bodyPr/>
          <a:lstStyle/>
          <a:p>
            <a:r>
              <a:rPr lang="el-GR" dirty="0">
                <a:solidFill>
                  <a:schemeClr val="accent6">
                    <a:lumMod val="75000"/>
                  </a:schemeClr>
                </a:solidFill>
              </a:rPr>
              <a:t>Γλώσσα Χειρισμού Δεδομένων</a:t>
            </a:r>
            <a:endParaRPr lang="en-US" dirty="0">
              <a:solidFill>
                <a:schemeClr val="accent6">
                  <a:lumMod val="75000"/>
                </a:schemeClr>
              </a:solidFill>
            </a:endParaRPr>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6148" name="Slide Number Placeholder 4"/>
          <p:cNvSpPr>
            <a:spLocks noGrp="1"/>
          </p:cNvSpPr>
          <p:nvPr>
            <p:ph type="sldNum" sz="quarter" idx="12"/>
          </p:nvPr>
        </p:nvSpPr>
        <p:spPr>
          <a:noFill/>
        </p:spPr>
        <p:txBody>
          <a:bodyPr/>
          <a:lstStyle/>
          <a:p>
            <a:fld id="{B592B933-9E9A-4E0F-88C5-8FC04D7FF1CB}" type="slidenum">
              <a:rPr lang="el-GR" altLang="en-US" smtClean="0"/>
              <a:pPr/>
              <a:t>5</a:t>
            </a:fld>
            <a:endParaRPr lang="el-GR" altLang="en-US"/>
          </a:p>
        </p:txBody>
      </p:sp>
      <p:sp>
        <p:nvSpPr>
          <p:cNvPr id="7174" name="Text Box 3"/>
          <p:cNvSpPr txBox="1">
            <a:spLocks noChangeArrowheads="1"/>
          </p:cNvSpPr>
          <p:nvPr/>
        </p:nvSpPr>
        <p:spPr bwMode="auto">
          <a:xfrm>
            <a:off x="361156" y="1026886"/>
            <a:ext cx="8421687" cy="4893647"/>
          </a:xfrm>
          <a:prstGeom prst="rect">
            <a:avLst/>
          </a:prstGeom>
          <a:noFill/>
          <a:ln w="9525">
            <a:noFill/>
            <a:miter lim="800000"/>
            <a:headEnd/>
            <a:tailEnd/>
          </a:ln>
        </p:spPr>
        <p:txBody>
          <a:bodyPr wrap="square">
            <a:spAutoFit/>
          </a:bodyPr>
          <a:lstStyle/>
          <a:p>
            <a:pPr algn="just" eaLnBrk="0" hangingPunct="0"/>
            <a:r>
              <a:rPr lang="en-US" sz="2400" dirty="0">
                <a:solidFill>
                  <a:schemeClr val="tx1">
                    <a:lumMod val="95000"/>
                    <a:lumOff val="5000"/>
                  </a:schemeClr>
                </a:solidFill>
                <a:latin typeface="Calibri" pitchFamily="34" charset="0"/>
                <a:ea typeface="Calibri" pitchFamily="34" charset="0"/>
                <a:cs typeface="Calibri" pitchFamily="34" charset="0"/>
              </a:rPr>
              <a:t>H SQL </a:t>
            </a:r>
            <a:r>
              <a:rPr lang="el-GR" sz="2400" dirty="0">
                <a:solidFill>
                  <a:schemeClr val="tx1">
                    <a:lumMod val="95000"/>
                    <a:lumOff val="5000"/>
                  </a:schemeClr>
                </a:solidFill>
                <a:latin typeface="Calibri" pitchFamily="34" charset="0"/>
                <a:ea typeface="Calibri" pitchFamily="34" charset="0"/>
                <a:cs typeface="Calibri" pitchFamily="34" charset="0"/>
              </a:rPr>
              <a:t>είναι η γλώσσα για όλα τα εμπορικά σχεσιακά συστήματα διαχείρισης βάσεων δεδομένων</a:t>
            </a:r>
          </a:p>
          <a:p>
            <a:pPr algn="just">
              <a:buFont typeface="Wingdings" pitchFamily="2" charset="2"/>
              <a:buChar char="ü"/>
            </a:pPr>
            <a:r>
              <a:rPr lang="en-US" sz="2400" dirty="0">
                <a:solidFill>
                  <a:schemeClr val="tx1">
                    <a:lumMod val="95000"/>
                    <a:lumOff val="5000"/>
                  </a:schemeClr>
                </a:solidFill>
                <a:latin typeface="Calibri" pitchFamily="34" charset="0"/>
                <a:ea typeface="Calibri" pitchFamily="34" charset="0"/>
                <a:cs typeface="Calibri" pitchFamily="34" charset="0"/>
              </a:rPr>
              <a:t>   </a:t>
            </a:r>
            <a:r>
              <a:rPr lang="el-GR" sz="2400" dirty="0">
                <a:solidFill>
                  <a:schemeClr val="tx1">
                    <a:lumMod val="95000"/>
                    <a:lumOff val="5000"/>
                  </a:schemeClr>
                </a:solidFill>
                <a:latin typeface="Calibri" pitchFamily="34" charset="0"/>
                <a:ea typeface="Calibri" pitchFamily="34" charset="0"/>
                <a:cs typeface="Calibri" pitchFamily="34" charset="0"/>
              </a:rPr>
              <a:t>αρχικά </a:t>
            </a:r>
            <a:r>
              <a:rPr lang="el-GR" sz="2400" dirty="0" err="1">
                <a:solidFill>
                  <a:schemeClr val="tx1">
                    <a:lumMod val="95000"/>
                    <a:lumOff val="5000"/>
                  </a:schemeClr>
                </a:solidFill>
                <a:latin typeface="Calibri" pitchFamily="34" charset="0"/>
                <a:ea typeface="Calibri" pitchFamily="34" charset="0"/>
                <a:cs typeface="Calibri" pitchFamily="34" charset="0"/>
              </a:rPr>
              <a:t>Sequel</a:t>
            </a:r>
            <a:r>
              <a:rPr lang="el-GR" sz="2400" dirty="0">
                <a:solidFill>
                  <a:schemeClr val="tx1">
                    <a:lumMod val="95000"/>
                    <a:lumOff val="5000"/>
                  </a:schemeClr>
                </a:solidFill>
                <a:latin typeface="Calibri" pitchFamily="34" charset="0"/>
                <a:ea typeface="Calibri" pitchFamily="34" charset="0"/>
                <a:cs typeface="Calibri" pitchFamily="34" charset="0"/>
              </a:rPr>
              <a:t>  στην IBM ως μέρος του </a:t>
            </a:r>
            <a:r>
              <a:rPr lang="el-GR" sz="2400" dirty="0" err="1">
                <a:solidFill>
                  <a:schemeClr val="tx1">
                    <a:lumMod val="95000"/>
                    <a:lumOff val="5000"/>
                  </a:schemeClr>
                </a:solidFill>
                <a:latin typeface="Calibri" pitchFamily="34" charset="0"/>
                <a:ea typeface="Calibri" pitchFamily="34" charset="0"/>
                <a:cs typeface="Calibri" pitchFamily="34" charset="0"/>
              </a:rPr>
              <a:t>System</a:t>
            </a:r>
            <a:r>
              <a:rPr lang="el-GR" sz="2400" dirty="0">
                <a:solidFill>
                  <a:schemeClr val="tx1">
                    <a:lumMod val="95000"/>
                    <a:lumOff val="5000"/>
                  </a:schemeClr>
                </a:solidFill>
                <a:latin typeface="Calibri" pitchFamily="34" charset="0"/>
                <a:ea typeface="Calibri" pitchFamily="34" charset="0"/>
                <a:cs typeface="Calibri" pitchFamily="34" charset="0"/>
              </a:rPr>
              <a:t> R,</a:t>
            </a:r>
            <a:r>
              <a:rPr lang="en-US" sz="2400" dirty="0">
                <a:solidFill>
                  <a:schemeClr val="tx1">
                    <a:lumMod val="95000"/>
                    <a:lumOff val="5000"/>
                  </a:schemeClr>
                </a:solidFill>
                <a:latin typeface="Calibri" pitchFamily="34" charset="0"/>
                <a:ea typeface="Calibri" pitchFamily="34" charset="0"/>
                <a:cs typeface="Calibri" pitchFamily="34" charset="0"/>
              </a:rPr>
              <a:t> </a:t>
            </a:r>
            <a:r>
              <a:rPr lang="el-GR" sz="2400" dirty="0">
                <a:solidFill>
                  <a:schemeClr val="tx1">
                    <a:lumMod val="95000"/>
                    <a:lumOff val="5000"/>
                  </a:schemeClr>
                </a:solidFill>
                <a:latin typeface="Calibri" pitchFamily="34" charset="0"/>
                <a:ea typeface="Calibri" pitchFamily="34" charset="0"/>
                <a:cs typeface="Calibri" pitchFamily="34" charset="0"/>
              </a:rPr>
              <a:t>τώρα SQL (</a:t>
            </a:r>
            <a:r>
              <a:rPr lang="el-GR" sz="2400" dirty="0" err="1">
                <a:solidFill>
                  <a:schemeClr val="tx1">
                    <a:lumMod val="95000"/>
                    <a:lumOff val="5000"/>
                  </a:schemeClr>
                </a:solidFill>
                <a:latin typeface="Calibri" pitchFamily="34" charset="0"/>
                <a:ea typeface="Calibri" pitchFamily="34" charset="0"/>
                <a:cs typeface="Calibri" pitchFamily="34" charset="0"/>
              </a:rPr>
              <a:t>Stuctured</a:t>
            </a:r>
            <a:r>
              <a:rPr lang="el-GR" sz="2400" dirty="0">
                <a:solidFill>
                  <a:schemeClr val="tx1">
                    <a:lumMod val="95000"/>
                    <a:lumOff val="5000"/>
                  </a:schemeClr>
                </a:solidFill>
                <a:latin typeface="Calibri" pitchFamily="34" charset="0"/>
                <a:ea typeface="Calibri" pitchFamily="34" charset="0"/>
                <a:cs typeface="Calibri" pitchFamily="34" charset="0"/>
              </a:rPr>
              <a:t> </a:t>
            </a:r>
            <a:r>
              <a:rPr lang="el-GR" sz="2400" dirty="0" err="1">
                <a:solidFill>
                  <a:schemeClr val="tx1">
                    <a:lumMod val="95000"/>
                    <a:lumOff val="5000"/>
                  </a:schemeClr>
                </a:solidFill>
                <a:latin typeface="Calibri" pitchFamily="34" charset="0"/>
                <a:ea typeface="Calibri" pitchFamily="34" charset="0"/>
                <a:cs typeface="Calibri" pitchFamily="34" charset="0"/>
              </a:rPr>
              <a:t>Query</a:t>
            </a:r>
            <a:r>
              <a:rPr lang="el-GR" sz="2400" dirty="0">
                <a:solidFill>
                  <a:schemeClr val="tx1">
                    <a:lumMod val="95000"/>
                    <a:lumOff val="5000"/>
                  </a:schemeClr>
                </a:solidFill>
                <a:latin typeface="Calibri" pitchFamily="34" charset="0"/>
                <a:ea typeface="Calibri" pitchFamily="34" charset="0"/>
                <a:cs typeface="Calibri" pitchFamily="34" charset="0"/>
              </a:rPr>
              <a:t> </a:t>
            </a:r>
            <a:r>
              <a:rPr lang="el-GR" sz="2400" dirty="0" err="1">
                <a:solidFill>
                  <a:schemeClr val="tx1">
                    <a:lumMod val="95000"/>
                    <a:lumOff val="5000"/>
                  </a:schemeClr>
                </a:solidFill>
                <a:latin typeface="Calibri" pitchFamily="34" charset="0"/>
                <a:ea typeface="Calibri" pitchFamily="34" charset="0"/>
                <a:cs typeface="Calibri" pitchFamily="34" charset="0"/>
              </a:rPr>
              <a:t>Language</a:t>
            </a:r>
            <a:r>
              <a:rPr lang="el-GR" sz="2400" dirty="0">
                <a:solidFill>
                  <a:schemeClr val="tx1">
                    <a:lumMod val="95000"/>
                    <a:lumOff val="5000"/>
                  </a:schemeClr>
                </a:solidFill>
                <a:latin typeface="Calibri" pitchFamily="34" charset="0"/>
                <a:ea typeface="Calibri" pitchFamily="34" charset="0"/>
                <a:cs typeface="Calibri" pitchFamily="34" charset="0"/>
              </a:rPr>
              <a:t>)</a:t>
            </a:r>
            <a:r>
              <a:rPr lang="en-US" sz="2400" dirty="0">
                <a:solidFill>
                  <a:schemeClr val="tx1">
                    <a:lumMod val="95000"/>
                    <a:lumOff val="5000"/>
                  </a:schemeClr>
                </a:solidFill>
                <a:latin typeface="Calibri" pitchFamily="34" charset="0"/>
                <a:ea typeface="Calibri" pitchFamily="34" charset="0"/>
                <a:cs typeface="Calibri" pitchFamily="34" charset="0"/>
              </a:rPr>
              <a:t> </a:t>
            </a:r>
            <a:r>
              <a:rPr lang="el-GR" sz="2400" dirty="0">
                <a:solidFill>
                  <a:schemeClr val="tx1">
                    <a:lumMod val="95000"/>
                    <a:lumOff val="5000"/>
                  </a:schemeClr>
                </a:solidFill>
                <a:latin typeface="Calibri" pitchFamily="34" charset="0"/>
                <a:ea typeface="Calibri" pitchFamily="34" charset="0"/>
                <a:cs typeface="Calibri" pitchFamily="34" charset="0"/>
              </a:rPr>
              <a:t>SQL-89, SQL-92,  </a:t>
            </a:r>
            <a:r>
              <a:rPr lang="en-US" sz="2400" dirty="0">
                <a:solidFill>
                  <a:schemeClr val="tx1">
                    <a:lumMod val="95000"/>
                    <a:lumOff val="5000"/>
                  </a:schemeClr>
                </a:solidFill>
                <a:latin typeface="Calibri" pitchFamily="34" charset="0"/>
                <a:ea typeface="Calibri" pitchFamily="34" charset="0"/>
                <a:cs typeface="Calibri" pitchFamily="34" charset="0"/>
              </a:rPr>
              <a:t>SQL-99</a:t>
            </a:r>
            <a:r>
              <a:rPr lang="el-GR" sz="2400" dirty="0">
                <a:solidFill>
                  <a:schemeClr val="tx1">
                    <a:lumMod val="95000"/>
                    <a:lumOff val="5000"/>
                  </a:schemeClr>
                </a:solidFill>
                <a:latin typeface="Calibri" pitchFamily="34" charset="0"/>
                <a:ea typeface="Calibri" pitchFamily="34" charset="0"/>
                <a:cs typeface="Calibri" pitchFamily="34" charset="0"/>
              </a:rPr>
              <a:t> +++</a:t>
            </a:r>
            <a:endParaRPr lang="en-US" sz="2400" dirty="0">
              <a:solidFill>
                <a:schemeClr val="tx1">
                  <a:lumMod val="95000"/>
                  <a:lumOff val="5000"/>
                </a:schemeClr>
              </a:solidFill>
              <a:latin typeface="Calibri" pitchFamily="34" charset="0"/>
              <a:ea typeface="Calibri" pitchFamily="34" charset="0"/>
              <a:cs typeface="Calibri" pitchFamily="34" charset="0"/>
            </a:endParaRPr>
          </a:p>
          <a:p>
            <a:pPr algn="just"/>
            <a:endParaRPr lang="el-GR" sz="2400" dirty="0">
              <a:solidFill>
                <a:schemeClr val="tx1">
                  <a:lumMod val="95000"/>
                  <a:lumOff val="5000"/>
                </a:schemeClr>
              </a:solidFill>
              <a:latin typeface="Calibri" pitchFamily="34" charset="0"/>
              <a:ea typeface="Calibri" pitchFamily="34" charset="0"/>
              <a:cs typeface="Calibri" pitchFamily="34" charset="0"/>
            </a:endParaRPr>
          </a:p>
          <a:p>
            <a:pPr algn="just" eaLnBrk="0" hangingPunct="0"/>
            <a:r>
              <a:rPr lang="el-GR" sz="2400" dirty="0">
                <a:solidFill>
                  <a:schemeClr val="accent3">
                    <a:lumMod val="50000"/>
                  </a:schemeClr>
                </a:solidFill>
                <a:latin typeface="Calibri" pitchFamily="34" charset="0"/>
                <a:ea typeface="Calibri" pitchFamily="34" charset="0"/>
                <a:cs typeface="Calibri" pitchFamily="34" charset="0"/>
              </a:rPr>
              <a:t>H SQL έχει διάφορα τμήματα:</a:t>
            </a:r>
          </a:p>
          <a:p>
            <a:pPr lvl="1" algn="just" eaLnBrk="0" hangingPunct="0">
              <a:buFont typeface="Wingdings" pitchFamily="2" charset="2"/>
              <a:buChar char="§"/>
            </a:pPr>
            <a:r>
              <a:rPr lang="en-US" sz="2400" dirty="0">
                <a:solidFill>
                  <a:schemeClr val="accent3">
                    <a:lumMod val="50000"/>
                  </a:schemeClr>
                </a:solidFill>
                <a:latin typeface="Calibri" pitchFamily="34" charset="0"/>
                <a:ea typeface="Calibri" pitchFamily="34" charset="0"/>
                <a:cs typeface="Calibri" pitchFamily="34" charset="0"/>
              </a:rPr>
              <a:t>  </a:t>
            </a:r>
            <a:r>
              <a:rPr lang="el-GR" sz="2400" dirty="0">
                <a:solidFill>
                  <a:schemeClr val="accent3">
                    <a:lumMod val="50000"/>
                  </a:schemeClr>
                </a:solidFill>
                <a:latin typeface="Calibri" pitchFamily="34" charset="0"/>
                <a:ea typeface="Calibri" pitchFamily="34" charset="0"/>
                <a:cs typeface="Calibri" pitchFamily="34" charset="0"/>
              </a:rPr>
              <a:t>Γλώσσα Ορισμού Δεδομένων (ΓΟΔ)</a:t>
            </a:r>
          </a:p>
          <a:p>
            <a:pPr lvl="1" algn="just" eaLnBrk="0" hangingPunct="0">
              <a:buFont typeface="Wingdings" pitchFamily="2" charset="2"/>
              <a:buChar char="§"/>
            </a:pPr>
            <a:r>
              <a:rPr lang="en-US" sz="2400" dirty="0">
                <a:solidFill>
                  <a:schemeClr val="accent3">
                    <a:lumMod val="50000"/>
                  </a:schemeClr>
                </a:solidFill>
                <a:latin typeface="Calibri" pitchFamily="34" charset="0"/>
                <a:ea typeface="Calibri" pitchFamily="34" charset="0"/>
                <a:cs typeface="Calibri" pitchFamily="34" charset="0"/>
              </a:rPr>
              <a:t>  </a:t>
            </a:r>
            <a:r>
              <a:rPr lang="el-GR" sz="2400" dirty="0">
                <a:solidFill>
                  <a:schemeClr val="accent3">
                    <a:lumMod val="50000"/>
                  </a:schemeClr>
                </a:solidFill>
                <a:latin typeface="Calibri" pitchFamily="34" charset="0"/>
                <a:ea typeface="Calibri" pitchFamily="34" charset="0"/>
                <a:cs typeface="Calibri" pitchFamily="34" charset="0"/>
              </a:rPr>
              <a:t>Γλώσσα Χειρισμού Δεδομένων (ΓΧΔ)</a:t>
            </a:r>
            <a:endParaRPr lang="en-US" sz="2400" dirty="0">
              <a:solidFill>
                <a:schemeClr val="accent3">
                  <a:lumMod val="50000"/>
                </a:schemeClr>
              </a:solidFill>
              <a:latin typeface="Calibri" pitchFamily="34" charset="0"/>
              <a:ea typeface="Calibri" pitchFamily="34" charset="0"/>
              <a:cs typeface="Calibri" pitchFamily="34" charset="0"/>
            </a:endParaRPr>
          </a:p>
          <a:p>
            <a:pPr algn="just" eaLnBrk="0" hangingPunct="0"/>
            <a:r>
              <a:rPr lang="en-US" sz="2400" dirty="0">
                <a:solidFill>
                  <a:schemeClr val="tx2">
                    <a:lumMod val="50000"/>
                  </a:schemeClr>
                </a:solidFill>
                <a:latin typeface="Calibri" pitchFamily="34" charset="0"/>
                <a:ea typeface="Calibri" pitchFamily="34" charset="0"/>
                <a:cs typeface="Calibri" pitchFamily="34" charset="0"/>
              </a:rPr>
              <a:t>	</a:t>
            </a:r>
            <a:endParaRPr lang="el-GR" sz="2400" dirty="0">
              <a:solidFill>
                <a:schemeClr val="tx1">
                  <a:lumMod val="95000"/>
                  <a:lumOff val="5000"/>
                </a:schemeClr>
              </a:solidFill>
              <a:latin typeface="Calibri" pitchFamily="34" charset="0"/>
              <a:ea typeface="Calibri" pitchFamily="34" charset="0"/>
              <a:cs typeface="Calibri" pitchFamily="34" charset="0"/>
            </a:endParaRPr>
          </a:p>
          <a:p>
            <a:pPr algn="just" eaLnBrk="0" hangingPunct="0">
              <a:buFont typeface="Wingdings" pitchFamily="2" charset="2"/>
              <a:buChar char="§"/>
            </a:pPr>
            <a:r>
              <a:rPr lang="el-GR" sz="2400" dirty="0">
                <a:solidFill>
                  <a:schemeClr val="tx1">
                    <a:lumMod val="95000"/>
                    <a:lumOff val="5000"/>
                  </a:schemeClr>
                </a:solidFill>
                <a:latin typeface="Calibri" pitchFamily="34" charset="0"/>
                <a:ea typeface="Calibri" pitchFamily="34" charset="0"/>
                <a:cs typeface="Calibri" pitchFamily="34" charset="0"/>
              </a:rPr>
              <a:t>  Ενσωματωμένη Γλώσσα Χειρισμού Δεδομένων</a:t>
            </a:r>
          </a:p>
          <a:p>
            <a:pPr algn="just" eaLnBrk="0" hangingPunct="0">
              <a:buFont typeface="Wingdings" pitchFamily="2" charset="2"/>
              <a:buChar char="§"/>
            </a:pPr>
            <a:r>
              <a:rPr lang="el-GR" sz="2400" dirty="0">
                <a:solidFill>
                  <a:schemeClr val="tx1">
                    <a:lumMod val="95000"/>
                    <a:lumOff val="5000"/>
                  </a:schemeClr>
                </a:solidFill>
                <a:latin typeface="Calibri" pitchFamily="34" charset="0"/>
                <a:ea typeface="Calibri" pitchFamily="34" charset="0"/>
                <a:cs typeface="Calibri" pitchFamily="34" charset="0"/>
              </a:rPr>
              <a:t>  Ορισμό Όψεων</a:t>
            </a:r>
          </a:p>
          <a:p>
            <a:pPr algn="just" eaLnBrk="0" hangingPunct="0">
              <a:buFont typeface="Wingdings" pitchFamily="2" charset="2"/>
              <a:buChar char="§"/>
            </a:pPr>
            <a:r>
              <a:rPr lang="el-GR" sz="2400" dirty="0">
                <a:solidFill>
                  <a:schemeClr val="tx1">
                    <a:lumMod val="95000"/>
                    <a:lumOff val="5000"/>
                  </a:schemeClr>
                </a:solidFill>
                <a:latin typeface="Calibri" pitchFamily="34" charset="0"/>
                <a:ea typeface="Calibri" pitchFamily="34" charset="0"/>
                <a:cs typeface="Calibri" pitchFamily="34" charset="0"/>
              </a:rPr>
              <a:t>  Εξουσιοδότηση (</a:t>
            </a:r>
            <a:r>
              <a:rPr lang="el-GR" sz="2400" dirty="0" err="1">
                <a:solidFill>
                  <a:schemeClr val="tx1">
                    <a:lumMod val="95000"/>
                    <a:lumOff val="5000"/>
                  </a:schemeClr>
                </a:solidFill>
                <a:latin typeface="Calibri" pitchFamily="34" charset="0"/>
                <a:ea typeface="Calibri" pitchFamily="34" charset="0"/>
                <a:cs typeface="Calibri" pitchFamily="34" charset="0"/>
              </a:rPr>
              <a:t>authentication</a:t>
            </a:r>
            <a:r>
              <a:rPr lang="el-GR" sz="2400" dirty="0">
                <a:solidFill>
                  <a:schemeClr val="tx1">
                    <a:lumMod val="95000"/>
                    <a:lumOff val="5000"/>
                  </a:schemeClr>
                </a:solidFill>
                <a:latin typeface="Calibri" pitchFamily="34" charset="0"/>
                <a:ea typeface="Calibri" pitchFamily="34" charset="0"/>
                <a:cs typeface="Calibri" pitchFamily="34" charset="0"/>
              </a:rPr>
              <a:t>)</a:t>
            </a:r>
          </a:p>
          <a:p>
            <a:pPr algn="just" eaLnBrk="0" hangingPunct="0">
              <a:buFont typeface="Wingdings" pitchFamily="2" charset="2"/>
              <a:buChar char="§"/>
            </a:pPr>
            <a:r>
              <a:rPr lang="el-GR" sz="2400" dirty="0">
                <a:solidFill>
                  <a:schemeClr val="tx1">
                    <a:lumMod val="95000"/>
                    <a:lumOff val="5000"/>
                  </a:schemeClr>
                </a:solidFill>
                <a:latin typeface="Calibri" pitchFamily="34" charset="0"/>
                <a:ea typeface="Calibri" pitchFamily="34" charset="0"/>
                <a:cs typeface="Calibri" pitchFamily="34" charset="0"/>
              </a:rPr>
              <a:t>  Ακεραιότητα,  Έλεγχο Συναλλαγών</a:t>
            </a:r>
          </a:p>
        </p:txBody>
      </p:sp>
      <p:sp>
        <p:nvSpPr>
          <p:cNvPr id="7" name="Title 6"/>
          <p:cNvSpPr>
            <a:spLocks noGrp="1"/>
          </p:cNvSpPr>
          <p:nvPr>
            <p:ph type="title"/>
          </p:nvPr>
        </p:nvSpPr>
        <p:spPr>
          <a:xfrm>
            <a:off x="444500" y="0"/>
            <a:ext cx="8229600" cy="1143000"/>
          </a:xfrm>
        </p:spPr>
        <p:txBody>
          <a:bodyPr/>
          <a:lstStyle/>
          <a:p>
            <a:r>
              <a:rPr lang="el-GR" dirty="0">
                <a:solidFill>
                  <a:schemeClr val="accent6">
                    <a:lumMod val="75000"/>
                  </a:schemeClr>
                </a:solidFill>
              </a:rPr>
              <a:t>Η γλώσσα </a:t>
            </a:r>
            <a:r>
              <a:rPr lang="en-US" dirty="0">
                <a:solidFill>
                  <a:schemeClr val="accent6">
                    <a:lumMod val="75000"/>
                  </a:schemeClr>
                </a:solidFill>
              </a:rPr>
              <a:t>SQL</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8FE835D-D303-89DF-A700-9D7D76505E87}"/>
              </a:ext>
            </a:extLst>
          </p:cNvPr>
          <p:cNvSpPr>
            <a:spLocks noGrp="1"/>
          </p:cNvSpPr>
          <p:nvPr>
            <p:ph type="sldNum" sz="quarter" idx="12"/>
          </p:nvPr>
        </p:nvSpPr>
        <p:spPr/>
        <p:txBody>
          <a:bodyPr/>
          <a:lstStyle/>
          <a:p>
            <a:fld id="{6D22F896-40B5-4ADD-8801-0D06FADFA095}" type="slidenum">
              <a:rPr lang="en-US" smtClean="0"/>
              <a:pPr/>
              <a:t>50</a:t>
            </a:fld>
            <a:endParaRPr lang="en-US" dirty="0"/>
          </a:p>
        </p:txBody>
      </p:sp>
      <p:sp>
        <p:nvSpPr>
          <p:cNvPr id="2" name="TextBox 1">
            <a:extLst>
              <a:ext uri="{FF2B5EF4-FFF2-40B4-BE49-F238E27FC236}">
                <a16:creationId xmlns:a16="http://schemas.microsoft.com/office/drawing/2014/main" id="{A4D6BAEE-4017-4BB4-BA69-11CA928497CE}"/>
              </a:ext>
            </a:extLst>
          </p:cNvPr>
          <p:cNvSpPr txBox="1"/>
          <p:nvPr/>
        </p:nvSpPr>
        <p:spPr>
          <a:xfrm>
            <a:off x="469232" y="1395663"/>
            <a:ext cx="7628021" cy="2985433"/>
          </a:xfrm>
          <a:prstGeom prst="rect">
            <a:avLst/>
          </a:prstGeom>
          <a:noFill/>
        </p:spPr>
        <p:txBody>
          <a:bodyPr wrap="square" rtlCol="0">
            <a:spAutoFit/>
          </a:bodyPr>
          <a:lstStyle/>
          <a:p>
            <a:pPr marL="285750" indent="-285750">
              <a:buFont typeface="Wingdings" panose="05000000000000000000" pitchFamily="2" charset="2"/>
              <a:buChar char="§"/>
            </a:pPr>
            <a:r>
              <a:rPr lang="el-GR" sz="2000" dirty="0"/>
              <a:t>Ανακοινώσεις</a:t>
            </a:r>
          </a:p>
          <a:p>
            <a:pPr marL="285750" indent="-285750">
              <a:buFont typeface="Wingdings" panose="05000000000000000000" pitchFamily="2" charset="2"/>
              <a:buChar char="§"/>
            </a:pPr>
            <a:endParaRPr lang="el-GR" dirty="0"/>
          </a:p>
          <a:p>
            <a:pPr marL="742950" lvl="1" indent="-285750">
              <a:buFont typeface="Wingdings" panose="05000000000000000000" pitchFamily="2" charset="2"/>
              <a:buChar char="§"/>
            </a:pPr>
            <a:r>
              <a:rPr lang="el-GR" dirty="0"/>
              <a:t>1η άσκηση</a:t>
            </a:r>
          </a:p>
          <a:p>
            <a:pPr marL="285750" indent="-285750">
              <a:buFont typeface="Wingdings" panose="05000000000000000000" pitchFamily="2" charset="2"/>
              <a:buChar char="§"/>
            </a:pPr>
            <a:endParaRPr lang="el-GR" dirty="0"/>
          </a:p>
          <a:p>
            <a:pPr marL="742950" lvl="1" indent="-285750">
              <a:buFont typeface="Wingdings" panose="05000000000000000000" pitchFamily="2" charset="2"/>
              <a:buChar char="§"/>
            </a:pPr>
            <a:r>
              <a:rPr lang="el-GR" dirty="0"/>
              <a:t>Ύλη 1</a:t>
            </a:r>
            <a:r>
              <a:rPr lang="el-GR" baseline="30000" dirty="0"/>
              <a:t>ου</a:t>
            </a:r>
            <a:r>
              <a:rPr lang="el-GR" dirty="0"/>
              <a:t> εργαστηρίου</a:t>
            </a:r>
          </a:p>
          <a:p>
            <a:pPr marL="285750" indent="-285750">
              <a:buFont typeface="Wingdings" panose="05000000000000000000" pitchFamily="2" charset="2"/>
              <a:buChar char="§"/>
            </a:pPr>
            <a:endParaRPr lang="el-GR" dirty="0"/>
          </a:p>
          <a:p>
            <a:pPr marL="285750" indent="-285750">
              <a:buFont typeface="Wingdings" panose="05000000000000000000" pitchFamily="2" charset="2"/>
              <a:buChar char="§"/>
            </a:pPr>
            <a:r>
              <a:rPr lang="el-GR" sz="2000" dirty="0"/>
              <a:t>Παράδειγμα ορισμού</a:t>
            </a:r>
          </a:p>
          <a:p>
            <a:pPr marL="285750" indent="-285750">
              <a:buFont typeface="Wingdings" panose="05000000000000000000" pitchFamily="2" charset="2"/>
              <a:buChar char="§"/>
            </a:pPr>
            <a:endParaRPr lang="el-GR" dirty="0"/>
          </a:p>
          <a:p>
            <a:pPr marL="285750" indent="-285750">
              <a:buFont typeface="Wingdings" panose="05000000000000000000" pitchFamily="2" charset="2"/>
              <a:buChar char="§"/>
            </a:pPr>
            <a:r>
              <a:rPr lang="el-GR" sz="2000" dirty="0"/>
              <a:t>Επόμενη ενότητα: Γλώσσες ερωτήσεων </a:t>
            </a:r>
            <a:r>
              <a:rPr lang="en-US" sz="2000" dirty="0"/>
              <a:t>(query languages)</a:t>
            </a:r>
          </a:p>
          <a:p>
            <a:pPr marL="742950" lvl="1" indent="-285750">
              <a:buFont typeface="Wingdings" panose="05000000000000000000" pitchFamily="2" charset="2"/>
              <a:buChar char="§"/>
            </a:pPr>
            <a:r>
              <a:rPr lang="el-GR" sz="2000" dirty="0"/>
              <a:t>Σχεσιακή Άλγεβρα</a:t>
            </a:r>
          </a:p>
        </p:txBody>
      </p:sp>
    </p:spTree>
    <p:extLst>
      <p:ext uri="{BB962C8B-B14F-4D97-AF65-F5344CB8AC3E}">
        <p14:creationId xmlns:p14="http://schemas.microsoft.com/office/powerpoint/2010/main" val="12099353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Footer Placeholder 3"/>
          <p:cNvSpPr>
            <a:spLocks noGrp="1"/>
          </p:cNvSpPr>
          <p:nvPr>
            <p:ph type="ftr" sz="quarter" idx="11"/>
          </p:nvPr>
        </p:nvSpPr>
        <p:spPr>
          <a:noFill/>
        </p:spPr>
        <p:txBody>
          <a:bodyPr/>
          <a:lstStyle/>
          <a:p>
            <a:r>
              <a:rPr lang="el-GR" altLang="en-US"/>
              <a:t>Ευαγγελία Πιτουρά</a:t>
            </a:r>
          </a:p>
        </p:txBody>
      </p:sp>
      <p:sp>
        <p:nvSpPr>
          <p:cNvPr id="35844" name="Slide Number Placeholder 4"/>
          <p:cNvSpPr>
            <a:spLocks noGrp="1"/>
          </p:cNvSpPr>
          <p:nvPr>
            <p:ph type="sldNum" sz="quarter" idx="12"/>
          </p:nvPr>
        </p:nvSpPr>
        <p:spPr>
          <a:noFill/>
        </p:spPr>
        <p:txBody>
          <a:bodyPr/>
          <a:lstStyle/>
          <a:p>
            <a:fld id="{D4701B81-FE76-4770-A57B-EEF09006BDB4}" type="slidenum">
              <a:rPr lang="el-GR" altLang="en-US" smtClean="0"/>
              <a:pPr/>
              <a:t>51</a:t>
            </a:fld>
            <a:endParaRPr lang="el-GR" altLang="en-US"/>
          </a:p>
        </p:txBody>
      </p:sp>
      <p:sp>
        <p:nvSpPr>
          <p:cNvPr id="30" name="Title 1"/>
          <p:cNvSpPr>
            <a:spLocks noGrp="1"/>
          </p:cNvSpPr>
          <p:nvPr>
            <p:ph type="title"/>
          </p:nvPr>
        </p:nvSpPr>
        <p:spPr>
          <a:xfrm>
            <a:off x="512762" y="-32460"/>
            <a:ext cx="8229600" cy="948575"/>
          </a:xfrm>
        </p:spPr>
        <p:txBody>
          <a:bodyPr/>
          <a:lstStyle/>
          <a:p>
            <a:r>
              <a:rPr lang="el-GR" dirty="0">
                <a:solidFill>
                  <a:schemeClr val="accent6">
                    <a:lumMod val="75000"/>
                  </a:schemeClr>
                </a:solidFill>
              </a:rPr>
              <a:t>Μοντέλο Ο/Σ</a:t>
            </a:r>
            <a:r>
              <a:rPr lang="en-US" dirty="0">
                <a:solidFill>
                  <a:schemeClr val="accent6">
                    <a:lumMod val="75000"/>
                  </a:schemeClr>
                </a:solidFill>
              </a:rPr>
              <a:t> </a:t>
            </a:r>
            <a:r>
              <a:rPr lang="el-GR" dirty="0">
                <a:solidFill>
                  <a:schemeClr val="accent6">
                    <a:lumMod val="75000"/>
                  </a:schemeClr>
                </a:solidFill>
              </a:rPr>
              <a:t>συμβολισμοί</a:t>
            </a:r>
            <a:endParaRPr lang="en-US" dirty="0">
              <a:solidFill>
                <a:schemeClr val="accent6">
                  <a:lumMod val="75000"/>
                </a:schemeClr>
              </a:solidFill>
            </a:endParaRPr>
          </a:p>
        </p:txBody>
      </p:sp>
      <p:sp>
        <p:nvSpPr>
          <p:cNvPr id="2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a:t>
            </a:r>
            <a:r>
              <a:rPr lang="el-GR" altLang="en-US" dirty="0"/>
              <a:t>8-20</a:t>
            </a:r>
            <a:r>
              <a:rPr lang="en-US" altLang="en-US" dirty="0"/>
              <a:t>1</a:t>
            </a:r>
            <a:r>
              <a:rPr lang="el-GR" altLang="en-US" dirty="0"/>
              <a:t>9</a:t>
            </a:r>
          </a:p>
        </p:txBody>
      </p:sp>
      <p:grpSp>
        <p:nvGrpSpPr>
          <p:cNvPr id="11" name="Group 10"/>
          <p:cNvGrpSpPr/>
          <p:nvPr/>
        </p:nvGrpSpPr>
        <p:grpSpPr>
          <a:xfrm>
            <a:off x="4574263" y="2548243"/>
            <a:ext cx="2992885" cy="613453"/>
            <a:chOff x="288131" y="4047281"/>
            <a:chExt cx="2992885" cy="613453"/>
          </a:xfrm>
        </p:grpSpPr>
        <p:sp>
          <p:nvSpPr>
            <p:cNvPr id="3" name="Diamond 2"/>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Rectangle 3"/>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 name="Straight Connector 5"/>
            <p:cNvCxnSpPr>
              <a:stCxn id="4" idx="3"/>
              <a:endCxn id="3"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9" name="Straight Connector 38"/>
            <p:cNvCxnSpPr/>
            <p:nvPr/>
          </p:nvCxnSpPr>
          <p:spPr>
            <a:xfrm>
              <a:off x="2045147" y="4354006"/>
              <a:ext cx="351631" cy="1"/>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4572000" y="1779156"/>
            <a:ext cx="2992885" cy="613453"/>
            <a:chOff x="288131" y="4047281"/>
            <a:chExt cx="2992885" cy="613453"/>
          </a:xfrm>
        </p:grpSpPr>
        <p:sp>
          <p:nvSpPr>
            <p:cNvPr id="42" name="Diamond 41"/>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Rectangle 42"/>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44" name="Straight Connector 43"/>
            <p:cNvCxnSpPr>
              <a:stCxn id="43" idx="3"/>
              <a:endCxn id="42" idx="1"/>
            </p:cNvCxnSpPr>
            <p:nvPr/>
          </p:nvCxnSpPr>
          <p:spPr>
            <a:xfrm>
              <a:off x="1172369" y="4354007"/>
              <a:ext cx="351631" cy="1"/>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46" name="Straight Connector 45"/>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7" name="Group 46"/>
          <p:cNvGrpSpPr/>
          <p:nvPr/>
        </p:nvGrpSpPr>
        <p:grpSpPr>
          <a:xfrm>
            <a:off x="455562" y="1061078"/>
            <a:ext cx="2992885" cy="613453"/>
            <a:chOff x="288131" y="4047281"/>
            <a:chExt cx="2992885" cy="613453"/>
          </a:xfrm>
        </p:grpSpPr>
        <p:sp>
          <p:nvSpPr>
            <p:cNvPr id="48" name="Diamond 47"/>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9" name="Rectangle 48"/>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50" name="Straight Connector 49"/>
            <p:cNvCxnSpPr>
              <a:stCxn id="49" idx="3"/>
              <a:endCxn id="48"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52" name="Straight Connector 51"/>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457200" y="1808423"/>
            <a:ext cx="2992885" cy="613453"/>
            <a:chOff x="288131" y="4047281"/>
            <a:chExt cx="2992885" cy="613453"/>
          </a:xfrm>
        </p:grpSpPr>
        <p:sp>
          <p:nvSpPr>
            <p:cNvPr id="54" name="Diamond 53"/>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5" name="Rectangle 54"/>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56" name="Straight Connector 55"/>
            <p:cNvCxnSpPr>
              <a:stCxn id="55" idx="3"/>
              <a:endCxn id="54"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58" name="Straight Connector 57"/>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9" name="Group 58"/>
          <p:cNvGrpSpPr/>
          <p:nvPr/>
        </p:nvGrpSpPr>
        <p:grpSpPr>
          <a:xfrm>
            <a:off x="4627115" y="1054763"/>
            <a:ext cx="2992885" cy="613453"/>
            <a:chOff x="288131" y="4047281"/>
            <a:chExt cx="2992885" cy="613453"/>
          </a:xfrm>
        </p:grpSpPr>
        <p:sp>
          <p:nvSpPr>
            <p:cNvPr id="60" name="Diamond 59"/>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1" name="Rectangle 60"/>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2" name="Straight Connector 61"/>
            <p:cNvCxnSpPr>
              <a:stCxn id="61" idx="3"/>
              <a:endCxn id="60" idx="1"/>
            </p:cNvCxnSpPr>
            <p:nvPr/>
          </p:nvCxnSpPr>
          <p:spPr>
            <a:xfrm>
              <a:off x="1172369" y="4354007"/>
              <a:ext cx="351631" cy="1"/>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4" name="Straight Connector 63"/>
            <p:cNvCxnSpPr/>
            <p:nvPr/>
          </p:nvCxnSpPr>
          <p:spPr>
            <a:xfrm>
              <a:off x="2045147" y="4354006"/>
              <a:ext cx="351631" cy="1"/>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65" name="Group 64"/>
          <p:cNvGrpSpPr/>
          <p:nvPr/>
        </p:nvGrpSpPr>
        <p:grpSpPr>
          <a:xfrm>
            <a:off x="457200" y="2449459"/>
            <a:ext cx="2992885" cy="613453"/>
            <a:chOff x="288131" y="4047281"/>
            <a:chExt cx="2992885" cy="613453"/>
          </a:xfrm>
        </p:grpSpPr>
        <p:sp>
          <p:nvSpPr>
            <p:cNvPr id="66" name="Diamond 65"/>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7" name="Rectangle 66"/>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8" name="Straight Connector 67"/>
            <p:cNvCxnSpPr>
              <a:stCxn id="67" idx="3"/>
              <a:endCxn id="66"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0" name="Straight Connector 69"/>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1" name="Group 70"/>
          <p:cNvGrpSpPr/>
          <p:nvPr/>
        </p:nvGrpSpPr>
        <p:grpSpPr>
          <a:xfrm>
            <a:off x="455562" y="3186283"/>
            <a:ext cx="2992885" cy="613453"/>
            <a:chOff x="288131" y="4047281"/>
            <a:chExt cx="2992885" cy="613453"/>
          </a:xfrm>
        </p:grpSpPr>
        <p:sp>
          <p:nvSpPr>
            <p:cNvPr id="72" name="Diamond 71"/>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3" name="Rectangle 72"/>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4" name="Straight Connector 73"/>
            <p:cNvCxnSpPr>
              <a:stCxn id="73" idx="3"/>
              <a:endCxn id="72"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6" name="Straight Connector 75"/>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7" name="Group 76"/>
          <p:cNvGrpSpPr/>
          <p:nvPr/>
        </p:nvGrpSpPr>
        <p:grpSpPr>
          <a:xfrm>
            <a:off x="4572000" y="3223179"/>
            <a:ext cx="2992885" cy="613453"/>
            <a:chOff x="288131" y="4047281"/>
            <a:chExt cx="2992885" cy="613453"/>
          </a:xfrm>
        </p:grpSpPr>
        <p:sp>
          <p:nvSpPr>
            <p:cNvPr id="78" name="Diamond 77"/>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9" name="Rectangle 78"/>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80" name="Straight Connector 79"/>
            <p:cNvCxnSpPr>
              <a:stCxn id="79" idx="3"/>
              <a:endCxn id="78"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82" name="Straight Connector 81"/>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1339800" y="886408"/>
            <a:ext cx="1394069" cy="369332"/>
          </a:xfrm>
          <a:prstGeom prst="rect">
            <a:avLst/>
          </a:prstGeom>
          <a:noFill/>
        </p:spPr>
        <p:txBody>
          <a:bodyPr wrap="square" rtlCol="0">
            <a:spAutoFit/>
          </a:bodyPr>
          <a:lstStyle/>
          <a:p>
            <a:r>
              <a:rPr lang="el-GR" dirty="0"/>
              <a:t>1		1</a:t>
            </a:r>
          </a:p>
        </p:txBody>
      </p:sp>
      <p:sp>
        <p:nvSpPr>
          <p:cNvPr id="85" name="TextBox 84"/>
          <p:cNvSpPr txBox="1"/>
          <p:nvPr/>
        </p:nvSpPr>
        <p:spPr>
          <a:xfrm>
            <a:off x="1341670" y="1629472"/>
            <a:ext cx="1394069" cy="369332"/>
          </a:xfrm>
          <a:prstGeom prst="rect">
            <a:avLst/>
          </a:prstGeom>
          <a:noFill/>
        </p:spPr>
        <p:txBody>
          <a:bodyPr wrap="square" rtlCol="0">
            <a:spAutoFit/>
          </a:bodyPr>
          <a:lstStyle/>
          <a:p>
            <a:r>
              <a:rPr lang="el-GR" dirty="0"/>
              <a:t>Ν		1</a:t>
            </a:r>
          </a:p>
        </p:txBody>
      </p:sp>
      <p:sp>
        <p:nvSpPr>
          <p:cNvPr id="86" name="TextBox 85"/>
          <p:cNvSpPr txBox="1"/>
          <p:nvPr/>
        </p:nvSpPr>
        <p:spPr>
          <a:xfrm>
            <a:off x="1339799" y="2314294"/>
            <a:ext cx="1394069" cy="369332"/>
          </a:xfrm>
          <a:prstGeom prst="rect">
            <a:avLst/>
          </a:prstGeom>
          <a:noFill/>
        </p:spPr>
        <p:txBody>
          <a:bodyPr wrap="square" rtlCol="0">
            <a:spAutoFit/>
          </a:bodyPr>
          <a:lstStyle/>
          <a:p>
            <a:r>
              <a:rPr lang="el-GR" dirty="0"/>
              <a:t>1		Ν</a:t>
            </a:r>
          </a:p>
        </p:txBody>
      </p:sp>
      <p:sp>
        <p:nvSpPr>
          <p:cNvPr id="87" name="TextBox 86"/>
          <p:cNvSpPr txBox="1"/>
          <p:nvPr/>
        </p:nvSpPr>
        <p:spPr>
          <a:xfrm>
            <a:off x="1339799" y="3026204"/>
            <a:ext cx="1394069" cy="369332"/>
          </a:xfrm>
          <a:prstGeom prst="rect">
            <a:avLst/>
          </a:prstGeom>
          <a:noFill/>
        </p:spPr>
        <p:txBody>
          <a:bodyPr wrap="square" rtlCol="0">
            <a:spAutoFit/>
          </a:bodyPr>
          <a:lstStyle/>
          <a:p>
            <a:r>
              <a:rPr lang="el-GR" dirty="0"/>
              <a:t>Ν		Μ</a:t>
            </a:r>
          </a:p>
        </p:txBody>
      </p:sp>
      <p:grpSp>
        <p:nvGrpSpPr>
          <p:cNvPr id="88" name="Group 87"/>
          <p:cNvGrpSpPr/>
          <p:nvPr/>
        </p:nvGrpSpPr>
        <p:grpSpPr>
          <a:xfrm>
            <a:off x="3903169" y="4405064"/>
            <a:ext cx="2992885" cy="613453"/>
            <a:chOff x="288131" y="4047281"/>
            <a:chExt cx="2992885" cy="613453"/>
          </a:xfrm>
        </p:grpSpPr>
        <p:sp>
          <p:nvSpPr>
            <p:cNvPr id="89" name="Diamond 88"/>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0" name="Rectangle 89"/>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1" name="Straight Connector 90"/>
            <p:cNvCxnSpPr>
              <a:stCxn id="90" idx="3"/>
              <a:endCxn id="89" idx="1"/>
            </p:cNvCxnSpPr>
            <p:nvPr/>
          </p:nvCxnSpPr>
          <p:spPr>
            <a:xfrm>
              <a:off x="1172369" y="4354007"/>
              <a:ext cx="351631" cy="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2" name="Rectangle 91"/>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3" name="Straight Connector 92"/>
            <p:cNvCxnSpPr/>
            <p:nvPr/>
          </p:nvCxnSpPr>
          <p:spPr>
            <a:xfrm>
              <a:off x="2045147" y="4354006"/>
              <a:ext cx="351631" cy="1"/>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95" name="Group 94"/>
          <p:cNvGrpSpPr/>
          <p:nvPr/>
        </p:nvGrpSpPr>
        <p:grpSpPr>
          <a:xfrm>
            <a:off x="607962" y="4408146"/>
            <a:ext cx="2992885" cy="613453"/>
            <a:chOff x="288131" y="4047281"/>
            <a:chExt cx="2992885" cy="613453"/>
          </a:xfrm>
        </p:grpSpPr>
        <p:sp>
          <p:nvSpPr>
            <p:cNvPr id="96" name="Diamond 95"/>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7" name="Rectangle 96"/>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8" name="Straight Connector 97"/>
            <p:cNvCxnSpPr>
              <a:stCxn id="97" idx="3"/>
              <a:endCxn id="96" idx="1"/>
            </p:cNvCxnSpPr>
            <p:nvPr/>
          </p:nvCxnSpPr>
          <p:spPr>
            <a:xfrm>
              <a:off x="1172369" y="4354007"/>
              <a:ext cx="351631" cy="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Rectangle 98"/>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0" name="Straight Connector 99"/>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1" name="TextBox 100"/>
          <p:cNvSpPr txBox="1"/>
          <p:nvPr/>
        </p:nvSpPr>
        <p:spPr>
          <a:xfrm>
            <a:off x="1409633" y="4164632"/>
            <a:ext cx="1394069" cy="369332"/>
          </a:xfrm>
          <a:prstGeom prst="rect">
            <a:avLst/>
          </a:prstGeom>
          <a:noFill/>
        </p:spPr>
        <p:txBody>
          <a:bodyPr wrap="square" rtlCol="0">
            <a:spAutoFit/>
          </a:bodyPr>
          <a:lstStyle/>
          <a:p>
            <a:r>
              <a:rPr lang="el-GR" dirty="0"/>
              <a:t>1		1</a:t>
            </a:r>
          </a:p>
        </p:txBody>
      </p:sp>
      <p:grpSp>
        <p:nvGrpSpPr>
          <p:cNvPr id="102" name="Group 101"/>
          <p:cNvGrpSpPr/>
          <p:nvPr/>
        </p:nvGrpSpPr>
        <p:grpSpPr>
          <a:xfrm>
            <a:off x="3903169" y="5399482"/>
            <a:ext cx="2992885" cy="613453"/>
            <a:chOff x="288131" y="4047281"/>
            <a:chExt cx="2992885" cy="613453"/>
          </a:xfrm>
        </p:grpSpPr>
        <p:sp>
          <p:nvSpPr>
            <p:cNvPr id="103" name="Diamond 102"/>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4" name="Rectangle 103"/>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6" name="Rectangle 105"/>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7" name="Straight Connector 106"/>
            <p:cNvCxnSpPr/>
            <p:nvPr/>
          </p:nvCxnSpPr>
          <p:spPr>
            <a:xfrm>
              <a:off x="2045147" y="4354006"/>
              <a:ext cx="351631" cy="1"/>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09" name="Diamond 108"/>
          <p:cNvSpPr/>
          <p:nvPr/>
        </p:nvSpPr>
        <p:spPr>
          <a:xfrm>
            <a:off x="1843831" y="5402564"/>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0" name="Rectangle 109"/>
          <p:cNvSpPr/>
          <p:nvPr/>
        </p:nvSpPr>
        <p:spPr>
          <a:xfrm>
            <a:off x="607962" y="5584234"/>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2" name="Rectangle 111"/>
          <p:cNvSpPr/>
          <p:nvPr/>
        </p:nvSpPr>
        <p:spPr>
          <a:xfrm>
            <a:off x="2716609" y="5585918"/>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13" name="Straight Connector 112"/>
          <p:cNvCxnSpPr/>
          <p:nvPr/>
        </p:nvCxnSpPr>
        <p:spPr>
          <a:xfrm>
            <a:off x="2364978" y="5709289"/>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1409633" y="5159050"/>
            <a:ext cx="1394069" cy="369332"/>
          </a:xfrm>
          <a:prstGeom prst="rect">
            <a:avLst/>
          </a:prstGeom>
          <a:noFill/>
        </p:spPr>
        <p:txBody>
          <a:bodyPr wrap="square" rtlCol="0">
            <a:spAutoFit/>
          </a:bodyPr>
          <a:lstStyle/>
          <a:p>
            <a:r>
              <a:rPr lang="el-GR" dirty="0"/>
              <a:t>1		1</a:t>
            </a:r>
          </a:p>
        </p:txBody>
      </p:sp>
      <p:grpSp>
        <p:nvGrpSpPr>
          <p:cNvPr id="15" name="Group 14"/>
          <p:cNvGrpSpPr/>
          <p:nvPr/>
        </p:nvGrpSpPr>
        <p:grpSpPr>
          <a:xfrm>
            <a:off x="1485508" y="5678058"/>
            <a:ext cx="357331" cy="55853"/>
            <a:chOff x="1485508" y="5678058"/>
            <a:chExt cx="357331" cy="55853"/>
          </a:xfrm>
        </p:grpSpPr>
        <p:cxnSp>
          <p:nvCxnSpPr>
            <p:cNvPr id="111" name="Straight Connector 110"/>
            <p:cNvCxnSpPr/>
            <p:nvPr/>
          </p:nvCxnSpPr>
          <p:spPr>
            <a:xfrm>
              <a:off x="1491208" y="5678058"/>
              <a:ext cx="351631" cy="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1485508" y="5733910"/>
              <a:ext cx="351631" cy="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9" name="Group 118"/>
          <p:cNvGrpSpPr/>
          <p:nvPr/>
        </p:nvGrpSpPr>
        <p:grpSpPr>
          <a:xfrm>
            <a:off x="4775947" y="5668673"/>
            <a:ext cx="357331" cy="55853"/>
            <a:chOff x="1485508" y="5678058"/>
            <a:chExt cx="357331" cy="55853"/>
          </a:xfrm>
        </p:grpSpPr>
        <p:cxnSp>
          <p:nvCxnSpPr>
            <p:cNvPr id="120" name="Straight Connector 119"/>
            <p:cNvCxnSpPr/>
            <p:nvPr/>
          </p:nvCxnSpPr>
          <p:spPr>
            <a:xfrm>
              <a:off x="1491208" y="5678058"/>
              <a:ext cx="351631" cy="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1485508" y="5733910"/>
              <a:ext cx="351631" cy="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 name="Isosceles Triangle 15"/>
          <p:cNvSpPr/>
          <p:nvPr/>
        </p:nvSpPr>
        <p:spPr>
          <a:xfrm rot="16200000" flipV="1">
            <a:off x="5004818" y="5642402"/>
            <a:ext cx="169821" cy="12760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3159627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52</a:t>
            </a:fld>
            <a:endParaRPr lang="en-US" dirty="0"/>
          </a:p>
        </p:txBody>
      </p:sp>
      <p:sp>
        <p:nvSpPr>
          <p:cNvPr id="4" name="TextBox 3"/>
          <p:cNvSpPr txBox="1"/>
          <p:nvPr/>
        </p:nvSpPr>
        <p:spPr>
          <a:xfrm>
            <a:off x="328246" y="359508"/>
            <a:ext cx="4728308" cy="5632311"/>
          </a:xfrm>
          <a:prstGeom prst="rect">
            <a:avLst/>
          </a:prstGeom>
          <a:noFill/>
        </p:spPr>
        <p:txBody>
          <a:bodyPr wrap="square" rtlCol="0">
            <a:spAutoFit/>
          </a:bodyPr>
          <a:lstStyle/>
          <a:p>
            <a:r>
              <a:rPr lang="en-US" dirty="0"/>
              <a:t>CREATE TABLE R(</a:t>
            </a:r>
            <a:br>
              <a:rPr lang="en-US" dirty="0"/>
            </a:br>
            <a:r>
              <a:rPr lang="en-US" dirty="0"/>
              <a:t>A INT,</a:t>
            </a:r>
            <a:br>
              <a:rPr lang="en-US" dirty="0"/>
            </a:br>
            <a:r>
              <a:rPr lang="en-US" dirty="0"/>
              <a:t>B INT NOT NULL,</a:t>
            </a:r>
            <a:br>
              <a:rPr lang="en-US" dirty="0"/>
            </a:br>
            <a:r>
              <a:rPr lang="en-US" dirty="0"/>
              <a:t>PRIMARY KEY(A));</a:t>
            </a:r>
          </a:p>
          <a:p>
            <a:endParaRPr lang="en-US" dirty="0"/>
          </a:p>
          <a:p>
            <a:r>
              <a:rPr lang="en-US" dirty="0"/>
              <a:t>CREATE TABLE S(</a:t>
            </a:r>
            <a:br>
              <a:rPr lang="en-US" dirty="0"/>
            </a:br>
            <a:r>
              <a:rPr lang="en-US" dirty="0"/>
              <a:t>C INT,</a:t>
            </a:r>
            <a:br>
              <a:rPr lang="en-US" dirty="0"/>
            </a:br>
            <a:r>
              <a:rPr lang="en-US" dirty="0"/>
              <a:t>D INT DEFAULT 0,</a:t>
            </a:r>
            <a:br>
              <a:rPr lang="en-US" dirty="0"/>
            </a:br>
            <a:r>
              <a:rPr lang="en-US" dirty="0"/>
              <a:t>PRIMARY KEY(C),</a:t>
            </a:r>
          </a:p>
          <a:p>
            <a:r>
              <a:rPr lang="en-US" dirty="0"/>
              <a:t>FOREIGN KEY(D)  REFERENCES R(A)</a:t>
            </a:r>
          </a:p>
          <a:p>
            <a:r>
              <a:rPr lang="en-US" dirty="0"/>
              <a:t>ON DELETE CASCADE</a:t>
            </a:r>
          </a:p>
          <a:p>
            <a:r>
              <a:rPr lang="en-US" dirty="0"/>
              <a:t>ON UPDATE SET DEFAULT);</a:t>
            </a:r>
          </a:p>
          <a:p>
            <a:endParaRPr lang="en-US" dirty="0"/>
          </a:p>
          <a:p>
            <a:r>
              <a:rPr lang="en-US" dirty="0"/>
              <a:t>CREATE TABLE T(</a:t>
            </a:r>
            <a:br>
              <a:rPr lang="en-US" dirty="0"/>
            </a:br>
            <a:r>
              <a:rPr lang="en-US" dirty="0"/>
              <a:t>E INT,</a:t>
            </a:r>
            <a:br>
              <a:rPr lang="en-US" dirty="0"/>
            </a:br>
            <a:r>
              <a:rPr lang="en-US" dirty="0"/>
              <a:t>F INT,</a:t>
            </a:r>
            <a:br>
              <a:rPr lang="en-US" dirty="0"/>
            </a:br>
            <a:r>
              <a:rPr lang="en-US" dirty="0"/>
              <a:t>PRIMARY KEY(E),</a:t>
            </a:r>
          </a:p>
          <a:p>
            <a:r>
              <a:rPr lang="en-US" dirty="0"/>
              <a:t>FOREIGN KEY(F)  REFERENCES S(C)</a:t>
            </a:r>
          </a:p>
          <a:p>
            <a:r>
              <a:rPr lang="en-US" dirty="0"/>
              <a:t>ON DELETE CASCADE</a:t>
            </a:r>
          </a:p>
          <a:p>
            <a:r>
              <a:rPr lang="en-US" dirty="0"/>
              <a:t>ON UPDATE SET NULL);</a:t>
            </a:r>
          </a:p>
        </p:txBody>
      </p:sp>
    </p:spTree>
    <p:extLst>
      <p:ext uri="{BB962C8B-B14F-4D97-AF65-F5344CB8AC3E}">
        <p14:creationId xmlns:p14="http://schemas.microsoft.com/office/powerpoint/2010/main" val="37200383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53</a:t>
            </a:fld>
            <a:endParaRPr lang="en-US" dirty="0"/>
          </a:p>
        </p:txBody>
      </p:sp>
      <p:sp>
        <p:nvSpPr>
          <p:cNvPr id="2" name="TextBox 1">
            <a:extLst>
              <a:ext uri="{FF2B5EF4-FFF2-40B4-BE49-F238E27FC236}">
                <a16:creationId xmlns:a16="http://schemas.microsoft.com/office/drawing/2014/main" id="{3F4ED4EF-4D60-5367-3316-AF17F3DFC2B4}"/>
              </a:ext>
            </a:extLst>
          </p:cNvPr>
          <p:cNvSpPr txBox="1"/>
          <p:nvPr/>
        </p:nvSpPr>
        <p:spPr>
          <a:xfrm>
            <a:off x="272089" y="2070568"/>
            <a:ext cx="8384078" cy="2431435"/>
          </a:xfrm>
          <a:prstGeom prst="rect">
            <a:avLst/>
          </a:prstGeom>
          <a:noFill/>
        </p:spPr>
        <p:txBody>
          <a:bodyPr wrap="square" rtlCol="0">
            <a:spAutoFit/>
          </a:bodyPr>
          <a:lstStyle/>
          <a:p>
            <a:r>
              <a:rPr lang="el-GR" dirty="0">
                <a:solidFill>
                  <a:schemeClr val="accent1"/>
                </a:solidFill>
              </a:rPr>
              <a:t>Ποιες εισαγωγές  θα γίνουν δεκτές και ποιο θα είναι το περιεχόμενο της </a:t>
            </a:r>
            <a:r>
              <a:rPr lang="en-US" dirty="0">
                <a:solidFill>
                  <a:schemeClr val="accent1"/>
                </a:solidFill>
              </a:rPr>
              <a:t>S </a:t>
            </a:r>
            <a:r>
              <a:rPr lang="el-GR" dirty="0">
                <a:solidFill>
                  <a:schemeClr val="accent1"/>
                </a:solidFill>
              </a:rPr>
              <a:t>μετά από την εκτέλεση τους συνολικά με αυτή τη σειρά;</a:t>
            </a:r>
            <a:endParaRPr lang="en-US" sz="800" dirty="0"/>
          </a:p>
          <a:p>
            <a:endParaRPr lang="en-US" sz="800" dirty="0">
              <a:solidFill>
                <a:schemeClr val="accent1"/>
              </a:solidFill>
            </a:endParaRPr>
          </a:p>
          <a:p>
            <a:r>
              <a:rPr lang="en-US" dirty="0"/>
              <a:t>INSERT INTO S VALUES (1, 3);</a:t>
            </a:r>
          </a:p>
          <a:p>
            <a:r>
              <a:rPr lang="en-US" dirty="0"/>
              <a:t>INSERT INTO S(C) VALUES (2);</a:t>
            </a:r>
          </a:p>
          <a:p>
            <a:r>
              <a:rPr lang="en-US" dirty="0"/>
              <a:t>INSERT INTO S VALUES(1, 5);</a:t>
            </a:r>
          </a:p>
          <a:p>
            <a:r>
              <a:rPr lang="en-US" dirty="0"/>
              <a:t>INSERT INTO S VALUES (4, null);</a:t>
            </a:r>
          </a:p>
          <a:p>
            <a:r>
              <a:rPr lang="en-US" dirty="0"/>
              <a:t>INSERT INTO S VALUES (3, 3);</a:t>
            </a:r>
          </a:p>
          <a:p>
            <a:r>
              <a:rPr lang="en-US" dirty="0"/>
              <a:t>INSERT INTO S VALUES (6, 2);</a:t>
            </a:r>
          </a:p>
        </p:txBody>
      </p:sp>
      <p:sp>
        <p:nvSpPr>
          <p:cNvPr id="5" name="TextBox 4">
            <a:extLst>
              <a:ext uri="{FF2B5EF4-FFF2-40B4-BE49-F238E27FC236}">
                <a16:creationId xmlns:a16="http://schemas.microsoft.com/office/drawing/2014/main" id="{ABA33493-403F-7340-BF1A-B8A21FF4E9FA}"/>
              </a:ext>
            </a:extLst>
          </p:cNvPr>
          <p:cNvSpPr txBox="1"/>
          <p:nvPr/>
        </p:nvSpPr>
        <p:spPr>
          <a:xfrm>
            <a:off x="272089" y="39243"/>
            <a:ext cx="8508972" cy="2031325"/>
          </a:xfrm>
          <a:prstGeom prst="rect">
            <a:avLst/>
          </a:prstGeom>
          <a:noFill/>
        </p:spPr>
        <p:txBody>
          <a:bodyPr wrap="square" rtlCol="0">
            <a:spAutoFit/>
          </a:bodyPr>
          <a:lstStyle/>
          <a:p>
            <a:r>
              <a:rPr lang="el-GR" dirty="0">
                <a:solidFill>
                  <a:schemeClr val="accent1"/>
                </a:solidFill>
              </a:rPr>
              <a:t>Ποιες εισαγωγές  θα γίνουν δεκτές και ποιο θα είναι το περιεχόμενο της </a:t>
            </a:r>
            <a:r>
              <a:rPr lang="en-US" dirty="0">
                <a:solidFill>
                  <a:schemeClr val="accent1"/>
                </a:solidFill>
              </a:rPr>
              <a:t>R </a:t>
            </a:r>
            <a:r>
              <a:rPr lang="el-GR" dirty="0">
                <a:solidFill>
                  <a:schemeClr val="accent1"/>
                </a:solidFill>
              </a:rPr>
              <a:t>μετά από την εκτέλεση τους συνολικά με αυτή τη σειρά;</a:t>
            </a:r>
            <a:endParaRPr lang="en-US" sz="800" dirty="0"/>
          </a:p>
          <a:p>
            <a:r>
              <a:rPr lang="en-US" dirty="0"/>
              <a:t>INSERT INTO R VALUES (0, 3);</a:t>
            </a:r>
          </a:p>
          <a:p>
            <a:r>
              <a:rPr lang="en-US" dirty="0"/>
              <a:t>INSERT INTO R(A) VALUES (5);</a:t>
            </a:r>
          </a:p>
          <a:p>
            <a:r>
              <a:rPr lang="en-US" dirty="0"/>
              <a:t>INSERT INTO R VALUES(0, 5);</a:t>
            </a:r>
          </a:p>
          <a:p>
            <a:r>
              <a:rPr lang="en-US" dirty="0"/>
              <a:t>INSERT INTO R VALUES (2, 3);</a:t>
            </a:r>
          </a:p>
          <a:p>
            <a:r>
              <a:rPr lang="en-US" dirty="0"/>
              <a:t>INSERT INTO R VALUES (3, 4);</a:t>
            </a:r>
          </a:p>
        </p:txBody>
      </p:sp>
      <p:sp>
        <p:nvSpPr>
          <p:cNvPr id="6" name="TextBox 5">
            <a:extLst>
              <a:ext uri="{FF2B5EF4-FFF2-40B4-BE49-F238E27FC236}">
                <a16:creationId xmlns:a16="http://schemas.microsoft.com/office/drawing/2014/main" id="{3F4140CF-DA8D-2966-EB74-27D29F847312}"/>
              </a:ext>
            </a:extLst>
          </p:cNvPr>
          <p:cNvSpPr txBox="1"/>
          <p:nvPr/>
        </p:nvSpPr>
        <p:spPr>
          <a:xfrm>
            <a:off x="281010" y="4387322"/>
            <a:ext cx="8581979" cy="2431435"/>
          </a:xfrm>
          <a:prstGeom prst="rect">
            <a:avLst/>
          </a:prstGeom>
          <a:noFill/>
        </p:spPr>
        <p:txBody>
          <a:bodyPr wrap="square" rtlCol="0">
            <a:spAutoFit/>
          </a:bodyPr>
          <a:lstStyle/>
          <a:p>
            <a:r>
              <a:rPr lang="el-GR" dirty="0">
                <a:solidFill>
                  <a:schemeClr val="accent1"/>
                </a:solidFill>
              </a:rPr>
              <a:t>Ποιες εισαγωγές  θα γίνουν δεκτές και ποιο θα είναι το περιεχόμενο της </a:t>
            </a:r>
            <a:r>
              <a:rPr lang="en-US" dirty="0">
                <a:solidFill>
                  <a:schemeClr val="accent1"/>
                </a:solidFill>
              </a:rPr>
              <a:t>T </a:t>
            </a:r>
            <a:r>
              <a:rPr lang="el-GR" dirty="0">
                <a:solidFill>
                  <a:schemeClr val="accent1"/>
                </a:solidFill>
              </a:rPr>
              <a:t>μετά από την εκτέλεση τους συνολικά με αυτή τη σειρά;</a:t>
            </a:r>
            <a:endParaRPr lang="en-US" sz="800" dirty="0"/>
          </a:p>
          <a:p>
            <a:endParaRPr lang="en-US" sz="800" dirty="0">
              <a:solidFill>
                <a:schemeClr val="accent1"/>
              </a:solidFill>
            </a:endParaRPr>
          </a:p>
          <a:p>
            <a:r>
              <a:rPr lang="en-US" dirty="0"/>
              <a:t>INSERT INTO T VALUES (5, 3);</a:t>
            </a:r>
          </a:p>
          <a:p>
            <a:r>
              <a:rPr lang="en-US" dirty="0"/>
              <a:t>INSERT INTO T(E) VALUES (2);</a:t>
            </a:r>
          </a:p>
          <a:p>
            <a:r>
              <a:rPr lang="en-US" dirty="0"/>
              <a:t>INSERT INTO T VALUES(1, 5);</a:t>
            </a:r>
          </a:p>
          <a:p>
            <a:r>
              <a:rPr lang="en-US" dirty="0"/>
              <a:t>INSERT INTO T VALUES (1, 3);</a:t>
            </a:r>
          </a:p>
          <a:p>
            <a:r>
              <a:rPr lang="en-US" dirty="0"/>
              <a:t>INSERT INTO T VALUES (4, </a:t>
            </a:r>
            <a:r>
              <a:rPr lang="el-GR" dirty="0"/>
              <a:t>1</a:t>
            </a:r>
            <a:r>
              <a:rPr lang="en-US" dirty="0"/>
              <a:t>);</a:t>
            </a:r>
          </a:p>
          <a:p>
            <a:r>
              <a:rPr lang="en-US" dirty="0"/>
              <a:t>INSERT INTO T VALUES (3, 6);</a:t>
            </a:r>
          </a:p>
        </p:txBody>
      </p:sp>
    </p:spTree>
    <p:extLst>
      <p:ext uri="{BB962C8B-B14F-4D97-AF65-F5344CB8AC3E}">
        <p14:creationId xmlns:p14="http://schemas.microsoft.com/office/powerpoint/2010/main" val="8467933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54</a:t>
            </a:fld>
            <a:endParaRPr lang="en-US" dirty="0"/>
          </a:p>
        </p:txBody>
      </p:sp>
      <p:sp>
        <p:nvSpPr>
          <p:cNvPr id="5" name="TextBox 4">
            <a:extLst>
              <a:ext uri="{FF2B5EF4-FFF2-40B4-BE49-F238E27FC236}">
                <a16:creationId xmlns:a16="http://schemas.microsoft.com/office/drawing/2014/main" id="{ABA33493-403F-7340-BF1A-B8A21FF4E9FA}"/>
              </a:ext>
            </a:extLst>
          </p:cNvPr>
          <p:cNvSpPr txBox="1"/>
          <p:nvPr/>
        </p:nvSpPr>
        <p:spPr>
          <a:xfrm>
            <a:off x="521877" y="136511"/>
            <a:ext cx="8164923" cy="2308324"/>
          </a:xfrm>
          <a:prstGeom prst="rect">
            <a:avLst/>
          </a:prstGeom>
          <a:noFill/>
        </p:spPr>
        <p:txBody>
          <a:bodyPr wrap="square" rtlCol="0">
            <a:spAutoFit/>
          </a:bodyPr>
          <a:lstStyle/>
          <a:p>
            <a:r>
              <a:rPr lang="el-GR" dirty="0">
                <a:solidFill>
                  <a:schemeClr val="accent1">
                    <a:lumMod val="75000"/>
                  </a:schemeClr>
                </a:solidFill>
              </a:rPr>
              <a:t>Δώστε θα είναι το περιεχόμενο των τριών πινάκων μετά την εκτέλεση της κάθε διαγραφής</a:t>
            </a:r>
            <a:r>
              <a:rPr lang="en-US" dirty="0">
                <a:solidFill>
                  <a:schemeClr val="accent1">
                    <a:lumMod val="75000"/>
                  </a:schemeClr>
                </a:solidFill>
              </a:rPr>
              <a:t>.</a:t>
            </a:r>
            <a:r>
              <a:rPr lang="el-GR" dirty="0">
                <a:solidFill>
                  <a:schemeClr val="accent1">
                    <a:lumMod val="75000"/>
                  </a:schemeClr>
                </a:solidFill>
              </a:rPr>
              <a:t> Θεωρείστε ότι κάθε διαγραφή γίνεται στους αρχικούς πίνακες όπως προέκυψαν από τις εισαγωγές.</a:t>
            </a:r>
            <a:r>
              <a:rPr lang="en-US" dirty="0">
                <a:solidFill>
                  <a:schemeClr val="accent1">
                    <a:lumMod val="75000"/>
                  </a:schemeClr>
                </a:solidFill>
              </a:rPr>
              <a:t> </a:t>
            </a:r>
          </a:p>
          <a:p>
            <a:endParaRPr lang="en-US" dirty="0"/>
          </a:p>
          <a:p>
            <a:r>
              <a:rPr lang="el-GR" dirty="0"/>
              <a:t>(1) </a:t>
            </a:r>
            <a:r>
              <a:rPr lang="en-US" dirty="0"/>
              <a:t>DELETE  FROM R WHERE A = 3;</a:t>
            </a:r>
          </a:p>
          <a:p>
            <a:r>
              <a:rPr lang="en-US" dirty="0"/>
              <a:t>(2) DELETE FROM R;</a:t>
            </a:r>
          </a:p>
          <a:p>
            <a:r>
              <a:rPr lang="en-US" dirty="0"/>
              <a:t>(3) DELETE FROM S</a:t>
            </a:r>
            <a:r>
              <a:rPr lang="el-GR" dirty="0"/>
              <a:t> </a:t>
            </a:r>
            <a:r>
              <a:rPr lang="en-US" dirty="0"/>
              <a:t>WHERE D = 2;</a:t>
            </a:r>
          </a:p>
          <a:p>
            <a:endParaRPr lang="en-US" dirty="0"/>
          </a:p>
        </p:txBody>
      </p:sp>
      <p:sp>
        <p:nvSpPr>
          <p:cNvPr id="7" name="TextBox 6">
            <a:extLst>
              <a:ext uri="{FF2B5EF4-FFF2-40B4-BE49-F238E27FC236}">
                <a16:creationId xmlns:a16="http://schemas.microsoft.com/office/drawing/2014/main" id="{508A0C2B-D22A-67F4-7828-3EE34FF0D347}"/>
              </a:ext>
            </a:extLst>
          </p:cNvPr>
          <p:cNvSpPr txBox="1"/>
          <p:nvPr/>
        </p:nvSpPr>
        <p:spPr>
          <a:xfrm>
            <a:off x="521876" y="3047423"/>
            <a:ext cx="8086865" cy="2585323"/>
          </a:xfrm>
          <a:prstGeom prst="rect">
            <a:avLst/>
          </a:prstGeom>
          <a:noFill/>
        </p:spPr>
        <p:txBody>
          <a:bodyPr wrap="square" rtlCol="0">
            <a:spAutoFit/>
          </a:bodyPr>
          <a:lstStyle/>
          <a:p>
            <a:r>
              <a:rPr lang="el-GR" dirty="0">
                <a:solidFill>
                  <a:schemeClr val="accent1">
                    <a:lumMod val="75000"/>
                  </a:schemeClr>
                </a:solidFill>
              </a:rPr>
              <a:t>Δώστε θα είναι το περιεχόμενο των τριών πινάκων μετά την εκτέλεση της κάθε τροποποίησης. Θεωρείστε ότι κάθε τροποποίηση γίνεται στους αρχικούς πίνακες όπως προέκυψαν από τις εισαγωγές.</a:t>
            </a:r>
            <a:r>
              <a:rPr lang="en-US" dirty="0">
                <a:solidFill>
                  <a:schemeClr val="accent1">
                    <a:lumMod val="75000"/>
                  </a:schemeClr>
                </a:solidFill>
              </a:rPr>
              <a:t> </a:t>
            </a:r>
          </a:p>
          <a:p>
            <a:endParaRPr lang="en-US" dirty="0"/>
          </a:p>
          <a:p>
            <a:r>
              <a:rPr lang="el-GR" dirty="0"/>
              <a:t>(1) </a:t>
            </a:r>
            <a:r>
              <a:rPr lang="en-US" dirty="0"/>
              <a:t>UPDATE  R SET A = 1 WHERE A = </a:t>
            </a:r>
            <a:r>
              <a:rPr lang="el-GR" dirty="0"/>
              <a:t>2</a:t>
            </a:r>
            <a:r>
              <a:rPr lang="en-US" dirty="0"/>
              <a:t>;</a:t>
            </a:r>
          </a:p>
          <a:p>
            <a:r>
              <a:rPr lang="en-US" dirty="0"/>
              <a:t>(2) UPDATE S SET C = 5 WHERE C = 3;</a:t>
            </a:r>
            <a:endParaRPr lang="el-GR" dirty="0"/>
          </a:p>
          <a:p>
            <a:endParaRPr lang="el-GR" dirty="0"/>
          </a:p>
          <a:p>
            <a:r>
              <a:rPr lang="el-GR" dirty="0">
                <a:solidFill>
                  <a:schemeClr val="accent1">
                    <a:lumMod val="75000"/>
                  </a:schemeClr>
                </a:solidFill>
              </a:rPr>
              <a:t>Επαναλάβετε τα παραπάνω αν είχαμε </a:t>
            </a:r>
            <a:r>
              <a:rPr lang="en-US" dirty="0">
                <a:solidFill>
                  <a:schemeClr val="accent1">
                    <a:lumMod val="75000"/>
                  </a:schemeClr>
                </a:solidFill>
              </a:rPr>
              <a:t>ON UPDATE CASCADE </a:t>
            </a:r>
            <a:r>
              <a:rPr lang="el-GR" dirty="0">
                <a:solidFill>
                  <a:schemeClr val="accent1">
                    <a:lumMod val="75000"/>
                  </a:schemeClr>
                </a:solidFill>
              </a:rPr>
              <a:t>και για την </a:t>
            </a:r>
            <a:r>
              <a:rPr lang="en-US" dirty="0">
                <a:solidFill>
                  <a:schemeClr val="accent1">
                    <a:lumMod val="75000"/>
                  </a:schemeClr>
                </a:solidFill>
              </a:rPr>
              <a:t>S </a:t>
            </a:r>
            <a:r>
              <a:rPr lang="el-GR" dirty="0">
                <a:solidFill>
                  <a:schemeClr val="accent1">
                    <a:lumMod val="75000"/>
                  </a:schemeClr>
                </a:solidFill>
              </a:rPr>
              <a:t>και για την </a:t>
            </a:r>
            <a:r>
              <a:rPr lang="en-US" dirty="0">
                <a:solidFill>
                  <a:schemeClr val="accent1">
                    <a:lumMod val="75000"/>
                  </a:schemeClr>
                </a:solidFill>
              </a:rPr>
              <a:t>T.</a:t>
            </a:r>
          </a:p>
        </p:txBody>
      </p:sp>
    </p:spTree>
    <p:extLst>
      <p:ext uri="{BB962C8B-B14F-4D97-AF65-F5344CB8AC3E}">
        <p14:creationId xmlns:p14="http://schemas.microsoft.com/office/powerpoint/2010/main" val="17533527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55</a:t>
            </a:fld>
            <a:endParaRPr lang="el-GR" altLang="en-US"/>
          </a:p>
        </p:txBody>
      </p:sp>
      <p:sp>
        <p:nvSpPr>
          <p:cNvPr id="9222" name="Text Box 3"/>
          <p:cNvSpPr txBox="1">
            <a:spLocks noChangeArrowheads="1"/>
          </p:cNvSpPr>
          <p:nvPr/>
        </p:nvSpPr>
        <p:spPr bwMode="auto">
          <a:xfrm>
            <a:off x="457200" y="1739405"/>
            <a:ext cx="8077200" cy="3785652"/>
          </a:xfrm>
          <a:prstGeom prst="rect">
            <a:avLst/>
          </a:prstGeom>
          <a:noFill/>
          <a:ln w="9525">
            <a:noFill/>
            <a:miter lim="800000"/>
            <a:headEnd/>
            <a:tailEnd/>
          </a:ln>
        </p:spPr>
        <p:txBody>
          <a:bodyPr wrap="square">
            <a:spAutoFit/>
          </a:bodyPr>
          <a:lstStyle/>
          <a:p>
            <a:pPr marL="457200" indent="-457200" algn="just"/>
            <a:r>
              <a:rPr lang="el-GR" sz="2400" dirty="0">
                <a:latin typeface="Calibri" pitchFamily="34" charset="0"/>
                <a:ea typeface="Calibri" pitchFamily="34" charset="0"/>
                <a:cs typeface="Calibri" pitchFamily="34" charset="0"/>
              </a:rPr>
              <a:t>Για την πρώτη άσκηση θα χρησιμοποιήσουμε την </a:t>
            </a:r>
            <a:r>
              <a:rPr lang="en-US" sz="2400" dirty="0">
                <a:solidFill>
                  <a:srgbClr val="FF0000"/>
                </a:solidFill>
                <a:latin typeface="Calibri" pitchFamily="34" charset="0"/>
                <a:ea typeface="Calibri" pitchFamily="34" charset="0"/>
                <a:cs typeface="Calibri" pitchFamily="34" charset="0"/>
              </a:rPr>
              <a:t>SQLite3</a:t>
            </a:r>
          </a:p>
          <a:p>
            <a:pPr marL="457200" indent="-457200" algn="just"/>
            <a:endParaRPr lang="en-US" sz="2400" dirty="0">
              <a:latin typeface="Calibri" pitchFamily="34" charset="0"/>
              <a:ea typeface="Calibri" pitchFamily="34" charset="0"/>
              <a:cs typeface="Calibri" pitchFamily="34" charset="0"/>
            </a:endParaRPr>
          </a:p>
          <a:p>
            <a:pPr marL="457200" indent="-457200" algn="just"/>
            <a:r>
              <a:rPr lang="el-GR" sz="2400" dirty="0">
                <a:latin typeface="Calibri" pitchFamily="34" charset="0"/>
                <a:ea typeface="Calibri" pitchFamily="34" charset="0"/>
                <a:cs typeface="Calibri" pitchFamily="34" charset="0"/>
              </a:rPr>
              <a:t>Μπορείτε να την κατεβάσετε από</a:t>
            </a:r>
          </a:p>
          <a:p>
            <a:pPr marL="457200" indent="-457200" algn="just"/>
            <a:r>
              <a:rPr lang="en-GB" sz="2400" dirty="0">
                <a:latin typeface="Calibri" pitchFamily="34" charset="0"/>
                <a:ea typeface="Calibri" pitchFamily="34" charset="0"/>
                <a:cs typeface="Calibri" pitchFamily="34" charset="0"/>
                <a:hlinkClick r:id="rId3"/>
              </a:rPr>
              <a:t>https://www.sqlite.org/index.html</a:t>
            </a:r>
            <a:endParaRPr lang="en-GB" sz="2400" dirty="0">
              <a:latin typeface="Calibri" pitchFamily="34" charset="0"/>
              <a:ea typeface="Calibri" pitchFamily="34" charset="0"/>
              <a:cs typeface="Calibri" pitchFamily="34" charset="0"/>
            </a:endParaRPr>
          </a:p>
          <a:p>
            <a:pPr marL="457200" indent="-457200" algn="just"/>
            <a:endParaRPr lang="en-GB" sz="2400" dirty="0">
              <a:latin typeface="Calibri" pitchFamily="34" charset="0"/>
              <a:ea typeface="Calibri" pitchFamily="34" charset="0"/>
              <a:cs typeface="Calibri" pitchFamily="34" charset="0"/>
            </a:endParaRPr>
          </a:p>
          <a:p>
            <a:pPr marL="457200" indent="-457200" algn="just"/>
            <a:r>
              <a:rPr lang="en-GB" sz="2400" dirty="0">
                <a:latin typeface="Calibri" pitchFamily="34" charset="0"/>
                <a:ea typeface="Calibri" pitchFamily="34" charset="0"/>
                <a:cs typeface="Calibri" pitchFamily="34" charset="0"/>
              </a:rPr>
              <a:t>Public domain, open source</a:t>
            </a:r>
          </a:p>
          <a:p>
            <a:pPr marL="457200" indent="-457200" algn="just"/>
            <a:endParaRPr lang="en-GB" sz="2400" dirty="0">
              <a:latin typeface="Calibri" pitchFamily="34" charset="0"/>
              <a:ea typeface="Calibri" pitchFamily="34" charset="0"/>
              <a:cs typeface="Calibri" pitchFamily="34" charset="0"/>
            </a:endParaRPr>
          </a:p>
          <a:p>
            <a:pPr marL="457200" indent="-457200" algn="just"/>
            <a:r>
              <a:rPr lang="el-GR" sz="2400" dirty="0">
                <a:latin typeface="Calibri" pitchFamily="34" charset="0"/>
                <a:ea typeface="Calibri" pitchFamily="34" charset="0"/>
                <a:cs typeface="Calibri" pitchFamily="34" charset="0"/>
              </a:rPr>
              <a:t>Σε επόμενες ασκήσεις, μπορεί να χρησιμοποιήσουμε την </a:t>
            </a:r>
            <a:r>
              <a:rPr lang="en-US" sz="2400" dirty="0">
                <a:solidFill>
                  <a:srgbClr val="FF0000"/>
                </a:solidFill>
                <a:latin typeface="Calibri" pitchFamily="34" charset="0"/>
                <a:ea typeface="Calibri" pitchFamily="34" charset="0"/>
                <a:cs typeface="Calibri" pitchFamily="34" charset="0"/>
              </a:rPr>
              <a:t>MySQL</a:t>
            </a:r>
            <a:endParaRPr lang="el-GR" sz="2400" dirty="0">
              <a:solidFill>
                <a:srgbClr val="FF0000"/>
              </a:solidFill>
              <a:latin typeface="Calibri" pitchFamily="34" charset="0"/>
              <a:ea typeface="Calibri" pitchFamily="34" charset="0"/>
              <a:cs typeface="Calibri" pitchFamily="34" charset="0"/>
            </a:endParaRPr>
          </a:p>
          <a:p>
            <a:pPr marL="457200" indent="-457200" algn="just"/>
            <a:endParaRPr lang="el-GR" sz="240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129874"/>
            <a:ext cx="8229600" cy="1143000"/>
          </a:xfrm>
        </p:spPr>
        <p:txBody>
          <a:bodyPr/>
          <a:lstStyle/>
          <a:p>
            <a:r>
              <a:rPr lang="en-US" dirty="0">
                <a:solidFill>
                  <a:schemeClr val="accent6">
                    <a:lumMod val="75000"/>
                  </a:schemeClr>
                </a:solidFill>
              </a:rPr>
              <a:t>SQLite</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18</a:t>
            </a:r>
            <a:r>
              <a:rPr lang="el-GR" altLang="en-US" dirty="0"/>
              <a:t>-20</a:t>
            </a:r>
            <a:r>
              <a:rPr lang="en-US" altLang="en-US" dirty="0"/>
              <a:t>19</a:t>
            </a:r>
            <a:endParaRPr lang="el-GR" altLang="en-US" dirty="0"/>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565C268C-1A93-4071-8587-6E6CE2C29E49}"/>
                  </a:ext>
                </a:extLst>
              </p14:cNvPr>
              <p14:cNvContentPartPr/>
              <p14:nvPr/>
            </p14:nvContentPartPr>
            <p14:xfrm>
              <a:off x="5128372" y="1039717"/>
              <a:ext cx="360" cy="360"/>
            </p14:xfrm>
          </p:contentPart>
        </mc:Choice>
        <mc:Fallback xmlns="">
          <p:pic>
            <p:nvPicPr>
              <p:cNvPr id="2" name="Ink 1">
                <a:extLst>
                  <a:ext uri="{FF2B5EF4-FFF2-40B4-BE49-F238E27FC236}">
                    <a16:creationId xmlns:a16="http://schemas.microsoft.com/office/drawing/2014/main" id="{565C268C-1A93-4071-8587-6E6CE2C29E49}"/>
                  </a:ext>
                </a:extLst>
              </p:cNvPr>
              <p:cNvPicPr/>
              <p:nvPr/>
            </p:nvPicPr>
            <p:blipFill>
              <a:blip r:embed="rId5"/>
              <a:stretch>
                <a:fillRect/>
              </a:stretch>
            </p:blipFill>
            <p:spPr>
              <a:xfrm>
                <a:off x="5119372" y="1031077"/>
                <a:ext cx="18000" cy="18000"/>
              </a:xfrm>
              <a:prstGeom prst="rect">
                <a:avLst/>
              </a:prstGeom>
            </p:spPr>
          </p:pic>
        </mc:Fallback>
      </mc:AlternateContent>
    </p:spTree>
    <p:extLst>
      <p:ext uri="{BB962C8B-B14F-4D97-AF65-F5344CB8AC3E}">
        <p14:creationId xmlns:p14="http://schemas.microsoft.com/office/powerpoint/2010/main" val="1382072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56</a:t>
            </a:fld>
            <a:endParaRPr lang="el-GR" altLang="en-US"/>
          </a:p>
        </p:txBody>
      </p:sp>
      <p:sp>
        <p:nvSpPr>
          <p:cNvPr id="9222" name="Text Box 3"/>
          <p:cNvSpPr txBox="1">
            <a:spLocks noChangeArrowheads="1"/>
          </p:cNvSpPr>
          <p:nvPr/>
        </p:nvSpPr>
        <p:spPr bwMode="auto">
          <a:xfrm>
            <a:off x="457200" y="1599445"/>
            <a:ext cx="8077200" cy="4093428"/>
          </a:xfrm>
          <a:prstGeom prst="rect">
            <a:avLst/>
          </a:prstGeom>
          <a:noFill/>
          <a:ln w="9525">
            <a:noFill/>
            <a:miter lim="800000"/>
            <a:headEnd/>
            <a:tailEnd/>
          </a:ln>
        </p:spPr>
        <p:txBody>
          <a:bodyPr wrap="square">
            <a:spAutoFit/>
          </a:bodyPr>
          <a:lstStyle/>
          <a:p>
            <a:pPr algn="just"/>
            <a:r>
              <a:rPr lang="el-GR" sz="2000" dirty="0">
                <a:latin typeface="Calibri" pitchFamily="34" charset="0"/>
                <a:ea typeface="Calibri" pitchFamily="34" charset="0"/>
                <a:cs typeface="Calibri" pitchFamily="34" charset="0"/>
              </a:rPr>
              <a:t>Για να δημιουργήσετε μια νέα βάση δεδομένων </a:t>
            </a:r>
            <a:r>
              <a:rPr lang="en-US" sz="2000"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αντί για </a:t>
            </a:r>
            <a:r>
              <a:rPr lang="en-US" sz="2000" dirty="0">
                <a:latin typeface="Calibri" pitchFamily="34" charset="0"/>
                <a:ea typeface="Calibri" pitchFamily="34" charset="0"/>
                <a:cs typeface="Calibri" pitchFamily="34" charset="0"/>
              </a:rPr>
              <a:t>CREATE</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DATABASE </a:t>
            </a:r>
            <a:r>
              <a:rPr lang="en-US" sz="2000" dirty="0" err="1">
                <a:latin typeface="Calibri" pitchFamily="34" charset="0"/>
                <a:ea typeface="Calibri" pitchFamily="34" charset="0"/>
                <a:cs typeface="Calibri" pitchFamily="34" charset="0"/>
              </a:rPr>
              <a:t>testdb</a:t>
            </a:r>
            <a:r>
              <a:rPr lang="en-US" sz="2000" dirty="0">
                <a:latin typeface="Calibri" pitchFamily="34" charset="0"/>
                <a:ea typeface="Calibri" pitchFamily="34" charset="0"/>
                <a:cs typeface="Calibri" pitchFamily="34" charset="0"/>
              </a:rPr>
              <a:t>)</a:t>
            </a:r>
          </a:p>
          <a:p>
            <a:pPr algn="just"/>
            <a:endParaRPr lang="en-US" sz="2000" dirty="0">
              <a:latin typeface="Calibri" pitchFamily="34" charset="0"/>
              <a:ea typeface="Calibri" pitchFamily="34" charset="0"/>
              <a:cs typeface="Calibri" pitchFamily="34" charset="0"/>
            </a:endParaRPr>
          </a:p>
          <a:p>
            <a:pPr algn="just"/>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open </a:t>
            </a:r>
            <a:r>
              <a:rPr lang="en-US" sz="2000" dirty="0" err="1">
                <a:latin typeface="Calibri" pitchFamily="34" charset="0"/>
                <a:ea typeface="Calibri" pitchFamily="34" charset="0"/>
                <a:cs typeface="Calibri" pitchFamily="34" charset="0"/>
              </a:rPr>
              <a:t>testdb.db</a:t>
            </a:r>
            <a:endParaRPr lang="en-US" sz="2000" dirty="0">
              <a:latin typeface="Calibri" pitchFamily="34" charset="0"/>
              <a:ea typeface="Calibri" pitchFamily="34" charset="0"/>
              <a:cs typeface="Calibri" pitchFamily="34" charset="0"/>
            </a:endParaRPr>
          </a:p>
          <a:p>
            <a:pPr algn="just"/>
            <a:endParaRPr lang="en-US" sz="2000" dirty="0">
              <a:latin typeface="Calibri" pitchFamily="34" charset="0"/>
              <a:ea typeface="Calibri" pitchFamily="34" charset="0"/>
              <a:cs typeface="Calibri" pitchFamily="34" charset="0"/>
            </a:endParaRPr>
          </a:p>
          <a:p>
            <a:pPr algn="just"/>
            <a:r>
              <a:rPr lang="el-GR" sz="2000" dirty="0">
                <a:latin typeface="Calibri" pitchFamily="34" charset="0"/>
                <a:ea typeface="Calibri" pitchFamily="34" charset="0"/>
                <a:cs typeface="Calibri" pitchFamily="34" charset="0"/>
              </a:rPr>
              <a:t>Για να δείτε το </a:t>
            </a:r>
            <a:r>
              <a:rPr lang="en-US" sz="2000" dirty="0">
                <a:latin typeface="Calibri" pitchFamily="34" charset="0"/>
                <a:ea typeface="Calibri" pitchFamily="34" charset="0"/>
                <a:cs typeface="Calibri" pitchFamily="34" charset="0"/>
              </a:rPr>
              <a:t>schema </a:t>
            </a:r>
            <a:r>
              <a:rPr lang="el-GR" sz="2000" dirty="0">
                <a:latin typeface="Calibri" pitchFamily="34" charset="0"/>
                <a:ea typeface="Calibri" pitchFamily="34" charset="0"/>
                <a:cs typeface="Calibri" pitchFamily="34" charset="0"/>
              </a:rPr>
              <a:t>(τον ορισμό) ενός πίνακα</a:t>
            </a:r>
            <a:endParaRPr lang="en-US" sz="2000" dirty="0">
              <a:latin typeface="Calibri" pitchFamily="34" charset="0"/>
              <a:ea typeface="Calibri" pitchFamily="34" charset="0"/>
              <a:cs typeface="Calibri" pitchFamily="34" charset="0"/>
            </a:endParaRPr>
          </a:p>
          <a:p>
            <a:pPr algn="just"/>
            <a:r>
              <a:rPr lang="en-US" sz="2000" dirty="0">
                <a:latin typeface="Calibri" pitchFamily="34" charset="0"/>
                <a:ea typeface="Calibri" pitchFamily="34" charset="0"/>
                <a:cs typeface="Calibri" pitchFamily="34" charset="0"/>
              </a:rPr>
              <a:t>.schema &lt;table-name&gt;</a:t>
            </a:r>
          </a:p>
          <a:p>
            <a:pPr algn="just"/>
            <a:r>
              <a:rPr lang="el-GR" sz="2000" dirty="0">
                <a:latin typeface="Calibri" pitchFamily="34" charset="0"/>
                <a:ea typeface="Calibri" pitchFamily="34" charset="0"/>
                <a:cs typeface="Calibri" pitchFamily="34" charset="0"/>
              </a:rPr>
              <a:t>Για να δείτε τους πίνακες μιας βάσης δεδομένων</a:t>
            </a:r>
          </a:p>
          <a:p>
            <a:pPr algn="just"/>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tables</a:t>
            </a:r>
          </a:p>
          <a:p>
            <a:pPr algn="just"/>
            <a:endParaRPr lang="en-US" sz="2000" dirty="0">
              <a:latin typeface="Calibri" pitchFamily="34" charset="0"/>
              <a:ea typeface="Calibri" pitchFamily="34" charset="0"/>
              <a:cs typeface="Calibri" pitchFamily="34" charset="0"/>
            </a:endParaRPr>
          </a:p>
          <a:p>
            <a:pPr algn="just"/>
            <a:r>
              <a:rPr lang="el-GR" sz="2000" dirty="0">
                <a:latin typeface="Calibri" pitchFamily="34" charset="0"/>
                <a:ea typeface="Calibri" pitchFamily="34" charset="0"/>
                <a:cs typeface="Calibri" pitchFamily="34" charset="0"/>
              </a:rPr>
              <a:t>. εντολές – δείτε το .</a:t>
            </a:r>
            <a:r>
              <a:rPr lang="en-US" sz="2000" dirty="0">
                <a:latin typeface="Calibri" pitchFamily="34" charset="0"/>
                <a:ea typeface="Calibri" pitchFamily="34" charset="0"/>
                <a:cs typeface="Calibri" pitchFamily="34" charset="0"/>
              </a:rPr>
              <a:t>help</a:t>
            </a:r>
          </a:p>
          <a:p>
            <a:pPr algn="just"/>
            <a:r>
              <a:rPr lang="el-GR" sz="2000" dirty="0">
                <a:latin typeface="Calibri" pitchFamily="34" charset="0"/>
                <a:ea typeface="Calibri" pitchFamily="34" charset="0"/>
                <a:cs typeface="Calibri" pitchFamily="34" charset="0"/>
              </a:rPr>
              <a:t>Χωρίς ερωτηματικό στο τέλος</a:t>
            </a:r>
            <a:endParaRPr lang="en-US" sz="2000" dirty="0">
              <a:latin typeface="Calibri" pitchFamily="34" charset="0"/>
              <a:ea typeface="Calibri" pitchFamily="34" charset="0"/>
              <a:cs typeface="Calibri" pitchFamily="34" charset="0"/>
            </a:endParaRPr>
          </a:p>
          <a:p>
            <a:pPr algn="just"/>
            <a:endParaRPr lang="el-GR" sz="200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129874"/>
            <a:ext cx="8229600" cy="1143000"/>
          </a:xfrm>
        </p:spPr>
        <p:txBody>
          <a:bodyPr/>
          <a:lstStyle/>
          <a:p>
            <a:r>
              <a:rPr lang="en-US" dirty="0">
                <a:solidFill>
                  <a:schemeClr val="accent6">
                    <a:lumMod val="75000"/>
                  </a:schemeClr>
                </a:solidFill>
              </a:rPr>
              <a:t>SQLite: </a:t>
            </a:r>
            <a:r>
              <a:rPr lang="el-GR" dirty="0">
                <a:solidFill>
                  <a:schemeClr val="accent6">
                    <a:lumMod val="75000"/>
                  </a:schemeClr>
                </a:solidFill>
              </a:rPr>
              <a:t>Διαφορές από </a:t>
            </a:r>
            <a:r>
              <a:rPr lang="en-US" dirty="0">
                <a:solidFill>
                  <a:schemeClr val="accent6">
                    <a:lumMod val="75000"/>
                  </a:schemeClr>
                </a:solidFill>
              </a:rPr>
              <a:t>SQL</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18</a:t>
            </a:r>
            <a:r>
              <a:rPr lang="el-GR" altLang="en-US" dirty="0"/>
              <a:t>-20</a:t>
            </a:r>
            <a:r>
              <a:rPr lang="en-US" altLang="en-US" dirty="0"/>
              <a:t>19</a:t>
            </a:r>
            <a:endParaRPr lang="el-GR" altLang="en-US" dirty="0"/>
          </a:p>
        </p:txBody>
      </p:sp>
    </p:spTree>
    <p:extLst>
      <p:ext uri="{BB962C8B-B14F-4D97-AF65-F5344CB8AC3E}">
        <p14:creationId xmlns:p14="http://schemas.microsoft.com/office/powerpoint/2010/main" val="6387800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57</a:t>
            </a:fld>
            <a:endParaRPr lang="el-GR" altLang="en-US"/>
          </a:p>
        </p:txBody>
      </p:sp>
      <p:sp>
        <p:nvSpPr>
          <p:cNvPr id="9222" name="Text Box 3"/>
          <p:cNvSpPr txBox="1">
            <a:spLocks noChangeArrowheads="1"/>
          </p:cNvSpPr>
          <p:nvPr/>
        </p:nvSpPr>
        <p:spPr bwMode="auto">
          <a:xfrm>
            <a:off x="373223" y="1435078"/>
            <a:ext cx="8077200" cy="1631216"/>
          </a:xfrm>
          <a:prstGeom prst="rect">
            <a:avLst/>
          </a:prstGeom>
          <a:noFill/>
          <a:ln w="9525">
            <a:noFill/>
            <a:miter lim="800000"/>
            <a:headEnd/>
            <a:tailEnd/>
          </a:ln>
        </p:spPr>
        <p:txBody>
          <a:bodyPr wrap="square">
            <a:spAutoFit/>
          </a:bodyPr>
          <a:lstStyle/>
          <a:p>
            <a:pPr algn="just"/>
            <a:r>
              <a:rPr lang="el-GR" sz="2000" dirty="0">
                <a:latin typeface="Calibri" pitchFamily="34" charset="0"/>
                <a:ea typeface="Calibri" pitchFamily="34" charset="0"/>
                <a:cs typeface="Calibri" pitchFamily="34" charset="0"/>
              </a:rPr>
              <a:t>Υποστηρίζει μόνο </a:t>
            </a:r>
          </a:p>
          <a:p>
            <a:pPr algn="just"/>
            <a:r>
              <a:rPr lang="en-US" sz="2000" dirty="0">
                <a:latin typeface="Calibri" pitchFamily="34" charset="0"/>
                <a:ea typeface="Calibri" pitchFamily="34" charset="0"/>
                <a:cs typeface="Calibri" pitchFamily="34" charset="0"/>
              </a:rPr>
              <a:t>VARCHAR (text)</a:t>
            </a:r>
          </a:p>
          <a:p>
            <a:pPr algn="just"/>
            <a:r>
              <a:rPr lang="en-US" sz="2000" dirty="0">
                <a:latin typeface="Calibri" pitchFamily="34" charset="0"/>
                <a:ea typeface="Calibri" pitchFamily="34" charset="0"/>
                <a:cs typeface="Calibri" pitchFamily="34" charset="0"/>
              </a:rPr>
              <a:t>INT, REAL</a:t>
            </a:r>
          </a:p>
          <a:p>
            <a:pPr algn="just"/>
            <a:endParaRPr lang="en-US" sz="2000" dirty="0">
              <a:latin typeface="Calibri" pitchFamily="34" charset="0"/>
              <a:ea typeface="Calibri" pitchFamily="34" charset="0"/>
              <a:cs typeface="Calibri" pitchFamily="34" charset="0"/>
            </a:endParaRPr>
          </a:p>
          <a:p>
            <a:pPr algn="just"/>
            <a:endParaRPr lang="el-GR" sz="200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129874"/>
            <a:ext cx="8229600" cy="1143000"/>
          </a:xfrm>
        </p:spPr>
        <p:txBody>
          <a:bodyPr/>
          <a:lstStyle/>
          <a:p>
            <a:r>
              <a:rPr lang="en-US" dirty="0">
                <a:solidFill>
                  <a:schemeClr val="accent6">
                    <a:lumMod val="75000"/>
                  </a:schemeClr>
                </a:solidFill>
              </a:rPr>
              <a:t>SQLite: </a:t>
            </a:r>
            <a:r>
              <a:rPr lang="el-GR" dirty="0">
                <a:solidFill>
                  <a:schemeClr val="accent6">
                    <a:lumMod val="75000"/>
                  </a:schemeClr>
                </a:solidFill>
              </a:rPr>
              <a:t>Διαφορές από </a:t>
            </a:r>
            <a:r>
              <a:rPr lang="en-US" dirty="0">
                <a:solidFill>
                  <a:schemeClr val="accent6">
                    <a:lumMod val="75000"/>
                  </a:schemeClr>
                </a:solidFill>
              </a:rPr>
              <a:t>SQL</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18</a:t>
            </a:r>
            <a:r>
              <a:rPr lang="el-GR" altLang="en-US" dirty="0"/>
              <a:t>-20</a:t>
            </a:r>
            <a:r>
              <a:rPr lang="en-US" altLang="en-US" dirty="0"/>
              <a:t>19</a:t>
            </a:r>
            <a:endParaRPr lang="el-GR" altLang="en-US" dirty="0"/>
          </a:p>
        </p:txBody>
      </p:sp>
    </p:spTree>
    <p:extLst>
      <p:ext uri="{BB962C8B-B14F-4D97-AF65-F5344CB8AC3E}">
        <p14:creationId xmlns:p14="http://schemas.microsoft.com/office/powerpoint/2010/main" val="24182337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58</a:t>
            </a:fld>
            <a:endParaRPr lang="el-GR" altLang="en-US"/>
          </a:p>
        </p:txBody>
      </p:sp>
      <p:sp>
        <p:nvSpPr>
          <p:cNvPr id="9222" name="Text Box 3"/>
          <p:cNvSpPr txBox="1">
            <a:spLocks noChangeArrowheads="1"/>
          </p:cNvSpPr>
          <p:nvPr/>
        </p:nvSpPr>
        <p:spPr bwMode="auto">
          <a:xfrm>
            <a:off x="382553" y="1463070"/>
            <a:ext cx="8077200" cy="3170099"/>
          </a:xfrm>
          <a:prstGeom prst="rect">
            <a:avLst/>
          </a:prstGeom>
          <a:noFill/>
          <a:ln w="9525">
            <a:noFill/>
            <a:miter lim="800000"/>
            <a:headEnd/>
            <a:tailEnd/>
          </a:ln>
        </p:spPr>
        <p:txBody>
          <a:bodyPr wrap="square">
            <a:spAutoFit/>
          </a:bodyPr>
          <a:lstStyle/>
          <a:p>
            <a:pPr algn="just"/>
            <a:r>
              <a:rPr lang="el-GR" sz="2000" dirty="0">
                <a:latin typeface="Calibri" pitchFamily="34" charset="0"/>
                <a:ea typeface="Calibri" pitchFamily="34" charset="0"/>
                <a:cs typeface="Calibri" pitchFamily="34" charset="0"/>
              </a:rPr>
              <a:t>Για υποστήριξη ξένων κλειδιών</a:t>
            </a:r>
          </a:p>
          <a:p>
            <a:pPr algn="just"/>
            <a:endParaRPr lang="el-GR" sz="2000" dirty="0">
              <a:latin typeface="Calibri" pitchFamily="34" charset="0"/>
              <a:ea typeface="Calibri" pitchFamily="34" charset="0"/>
              <a:cs typeface="Calibri" pitchFamily="34" charset="0"/>
            </a:endParaRPr>
          </a:p>
          <a:p>
            <a:pPr algn="just"/>
            <a:endParaRPr lang="el-GR" sz="2000" dirty="0">
              <a:latin typeface="Calibri" pitchFamily="34" charset="0"/>
              <a:ea typeface="Calibri" pitchFamily="34" charset="0"/>
              <a:cs typeface="Calibri" pitchFamily="34" charset="0"/>
            </a:endParaRPr>
          </a:p>
          <a:p>
            <a:pPr algn="just"/>
            <a:endParaRPr lang="el-GR" sz="2000" dirty="0"/>
          </a:p>
          <a:p>
            <a:pPr algn="just"/>
            <a:endParaRPr lang="el-GR" sz="2000" dirty="0"/>
          </a:p>
          <a:p>
            <a:pPr algn="just"/>
            <a:r>
              <a:rPr lang="el-GR" sz="2000" dirty="0"/>
              <a:t>Επίσης:</a:t>
            </a:r>
          </a:p>
          <a:p>
            <a:pPr algn="just"/>
            <a:r>
              <a:rPr lang="el-GR" sz="2000" dirty="0"/>
              <a:t>Τ</a:t>
            </a:r>
            <a:r>
              <a:rPr lang="en-US" sz="2000" dirty="0"/>
              <a:t>he parent key of a foreign key constraint is the primary key of the parent table.</a:t>
            </a:r>
            <a:endParaRPr lang="el-GR" sz="2000" dirty="0"/>
          </a:p>
          <a:p>
            <a:pPr algn="just"/>
            <a:r>
              <a:rPr lang="en-US" sz="2000" dirty="0"/>
              <a:t>If they are not the primary key, then the parent key columns must be collectively subject to a UNIQUE constraint or have a UNIQUE index. </a:t>
            </a:r>
            <a:endParaRPr lang="el-GR" sz="200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129874"/>
            <a:ext cx="8229600" cy="1143000"/>
          </a:xfrm>
        </p:spPr>
        <p:txBody>
          <a:bodyPr>
            <a:normAutofit/>
          </a:bodyPr>
          <a:lstStyle/>
          <a:p>
            <a:r>
              <a:rPr lang="en-US" dirty="0">
                <a:solidFill>
                  <a:schemeClr val="accent6">
                    <a:lumMod val="75000"/>
                  </a:schemeClr>
                </a:solidFill>
              </a:rPr>
              <a:t>SQLite: </a:t>
            </a:r>
            <a:r>
              <a:rPr lang="el-GR" dirty="0">
                <a:solidFill>
                  <a:schemeClr val="accent6">
                    <a:lumMod val="75000"/>
                  </a:schemeClr>
                </a:solidFill>
              </a:rPr>
              <a:t>Υποστήριξη ξένων κλειδιών</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18</a:t>
            </a:r>
            <a:r>
              <a:rPr lang="el-GR" altLang="en-US" dirty="0"/>
              <a:t>-20</a:t>
            </a:r>
            <a:r>
              <a:rPr lang="en-US" altLang="en-US" dirty="0"/>
              <a:t>19</a:t>
            </a:r>
            <a:endParaRPr lang="el-GR" altLang="en-US" dirty="0"/>
          </a:p>
        </p:txBody>
      </p:sp>
      <p:sp>
        <p:nvSpPr>
          <p:cNvPr id="4" name="TextBox 3"/>
          <p:cNvSpPr txBox="1"/>
          <p:nvPr/>
        </p:nvSpPr>
        <p:spPr>
          <a:xfrm>
            <a:off x="1524000" y="1864151"/>
            <a:ext cx="3592286" cy="369332"/>
          </a:xfrm>
          <a:prstGeom prst="rect">
            <a:avLst/>
          </a:prstGeom>
          <a:solidFill>
            <a:schemeClr val="bg1">
              <a:lumMod val="85000"/>
            </a:schemeClr>
          </a:solidFill>
        </p:spPr>
        <p:txBody>
          <a:bodyPr wrap="square" rtlCol="0">
            <a:spAutoFit/>
          </a:bodyPr>
          <a:lstStyle/>
          <a:p>
            <a:pPr lvl="0"/>
            <a:r>
              <a:rPr lang="el-GR" altLang="el-GR" dirty="0">
                <a:solidFill>
                  <a:srgbClr val="000000"/>
                </a:solidFill>
                <a:latin typeface="+mj-lt"/>
              </a:rPr>
              <a:t>PRAGMA </a:t>
            </a:r>
            <a:r>
              <a:rPr lang="el-GR" altLang="el-GR" dirty="0" err="1">
                <a:solidFill>
                  <a:srgbClr val="000000"/>
                </a:solidFill>
                <a:latin typeface="+mj-lt"/>
              </a:rPr>
              <a:t>foreign_keys</a:t>
            </a:r>
            <a:r>
              <a:rPr lang="el-GR" altLang="el-GR" dirty="0">
                <a:solidFill>
                  <a:srgbClr val="000000"/>
                </a:solidFill>
                <a:latin typeface="+mj-lt"/>
              </a:rPr>
              <a:t> = ON;</a:t>
            </a:r>
            <a:r>
              <a:rPr lang="el-GR" altLang="el-GR" sz="700" dirty="0">
                <a:latin typeface="+mj-lt"/>
              </a:rPr>
              <a:t> </a:t>
            </a:r>
            <a:endParaRPr lang="el-GR" altLang="el-GR" sz="4000" dirty="0">
              <a:latin typeface="+mj-lt"/>
            </a:endParaRPr>
          </a:p>
        </p:txBody>
      </p:sp>
    </p:spTree>
    <p:extLst>
      <p:ext uri="{BB962C8B-B14F-4D97-AF65-F5344CB8AC3E}">
        <p14:creationId xmlns:p14="http://schemas.microsoft.com/office/powerpoint/2010/main" val="28056075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59</a:t>
            </a:fld>
            <a:endParaRPr lang="el-GR" altLang="en-US"/>
          </a:p>
        </p:txBody>
      </p:sp>
      <p:sp>
        <p:nvSpPr>
          <p:cNvPr id="9222" name="Text Box 3"/>
          <p:cNvSpPr txBox="1">
            <a:spLocks noChangeArrowheads="1"/>
          </p:cNvSpPr>
          <p:nvPr/>
        </p:nvSpPr>
        <p:spPr bwMode="auto">
          <a:xfrm>
            <a:off x="382556" y="1114254"/>
            <a:ext cx="8077200" cy="4154984"/>
          </a:xfrm>
          <a:prstGeom prst="rect">
            <a:avLst/>
          </a:prstGeom>
          <a:noFill/>
          <a:ln w="9525">
            <a:noFill/>
            <a:miter lim="800000"/>
            <a:headEnd/>
            <a:tailEnd/>
          </a:ln>
        </p:spPr>
        <p:txBody>
          <a:bodyPr wrap="square">
            <a:spAutoFit/>
          </a:bodyPr>
          <a:lstStyle/>
          <a:p>
            <a:r>
              <a:rPr lang="el-GR" sz="2400" dirty="0">
                <a:latin typeface="Calibri" pitchFamily="34" charset="0"/>
                <a:ea typeface="Calibri" pitchFamily="34" charset="0"/>
                <a:cs typeface="Calibri" pitchFamily="34" charset="0"/>
              </a:rPr>
              <a:t>"</a:t>
            </a:r>
            <a:r>
              <a:rPr lang="el-GR" sz="2400" dirty="0" err="1">
                <a:latin typeface="Calibri" pitchFamily="34" charset="0"/>
                <a:ea typeface="Calibri" pitchFamily="34" charset="0"/>
                <a:cs typeface="Calibri" pitchFamily="34" charset="0"/>
              </a:rPr>
              <a:t>interactive</a:t>
            </a:r>
            <a:r>
              <a:rPr lang="el-GR" sz="2400" dirty="0">
                <a:latin typeface="Calibri" pitchFamily="34" charset="0"/>
                <a:ea typeface="Calibri" pitchFamily="34" charset="0"/>
                <a:cs typeface="Calibri" pitchFamily="34" charset="0"/>
              </a:rPr>
              <a:t>" SQL – εντολές που πληκτρολογούνται μετά από το </a:t>
            </a:r>
            <a:r>
              <a:rPr lang="el-GR" sz="2400" dirty="0" err="1">
                <a:latin typeface="Calibri" pitchFamily="34" charset="0"/>
                <a:ea typeface="Calibri" pitchFamily="34" charset="0"/>
                <a:cs typeface="Calibri" pitchFamily="34" charset="0"/>
              </a:rPr>
              <a:t>prompt</a:t>
            </a:r>
            <a:r>
              <a:rPr lang="el-GR" sz="2400" dirty="0">
                <a:latin typeface="Calibri" pitchFamily="34" charset="0"/>
                <a:ea typeface="Calibri" pitchFamily="34" charset="0"/>
                <a:cs typeface="Calibri" pitchFamily="34" charset="0"/>
              </a:rPr>
              <a:t> και οι απαντήσεις εμφανίζονται στην οθόνη ως πίνακες</a:t>
            </a:r>
          </a:p>
          <a:p>
            <a:pPr marL="457200" indent="-457200" algn="just"/>
            <a:endParaRPr lang="en-US" sz="2400" dirty="0">
              <a:latin typeface="Calibri" pitchFamily="34" charset="0"/>
              <a:ea typeface="Calibri" pitchFamily="34" charset="0"/>
              <a:cs typeface="Calibri" pitchFamily="34" charset="0"/>
            </a:endParaRPr>
          </a:p>
          <a:p>
            <a:pPr marL="457200" indent="-457200" algn="just"/>
            <a:r>
              <a:rPr lang="en-US" sz="2400" dirty="0">
                <a:latin typeface="Calibri" pitchFamily="34" charset="0"/>
                <a:ea typeface="Calibri" pitchFamily="34" charset="0"/>
                <a:cs typeface="Calibri" pitchFamily="34" charset="0"/>
              </a:rPr>
              <a:t>Command line shell</a:t>
            </a:r>
          </a:p>
          <a:p>
            <a:pPr marL="457200" indent="-457200" algn="just"/>
            <a:r>
              <a:rPr lang="el-GR" sz="2400" dirty="0">
                <a:latin typeface="Calibri" pitchFamily="34" charset="0"/>
                <a:ea typeface="Calibri" pitchFamily="34" charset="0"/>
                <a:cs typeface="Calibri" pitchFamily="34" charset="0"/>
              </a:rPr>
              <a:t>Για κάποιο </a:t>
            </a:r>
            <a:r>
              <a:rPr lang="en-US" sz="2400" dirty="0">
                <a:latin typeface="Calibri" pitchFamily="34" charset="0"/>
                <a:ea typeface="Calibri" pitchFamily="34" charset="0"/>
                <a:cs typeface="Calibri" pitchFamily="34" charset="0"/>
              </a:rPr>
              <a:t>user interface </a:t>
            </a:r>
            <a:r>
              <a:rPr lang="en-US" sz="2400" dirty="0" err="1">
                <a:latin typeface="Calibri" pitchFamily="34" charset="0"/>
                <a:ea typeface="Calibri" pitchFamily="34" charset="0"/>
                <a:cs typeface="Calibri" pitchFamily="34" charset="0"/>
              </a:rPr>
              <a:t>SQLiteStudio</a:t>
            </a:r>
            <a:endParaRPr lang="en-US" sz="2400" dirty="0">
              <a:latin typeface="Calibri" pitchFamily="34" charset="0"/>
              <a:ea typeface="Calibri" pitchFamily="34" charset="0"/>
              <a:cs typeface="Calibri" pitchFamily="34" charset="0"/>
            </a:endParaRPr>
          </a:p>
          <a:p>
            <a:pPr marL="457200" indent="-457200" algn="just"/>
            <a:r>
              <a:rPr lang="en-GB" sz="2400" dirty="0">
                <a:latin typeface="Calibri" pitchFamily="34" charset="0"/>
                <a:ea typeface="Calibri" pitchFamily="34" charset="0"/>
                <a:cs typeface="Calibri" pitchFamily="34" charset="0"/>
                <a:hlinkClick r:id="rId3"/>
              </a:rPr>
              <a:t>https://sqlitestudio.pl/index.rvt</a:t>
            </a:r>
            <a:endParaRPr lang="en-GB" sz="2400" dirty="0">
              <a:latin typeface="Calibri" pitchFamily="34" charset="0"/>
              <a:ea typeface="Calibri" pitchFamily="34" charset="0"/>
              <a:cs typeface="Calibri" pitchFamily="34" charset="0"/>
            </a:endParaRPr>
          </a:p>
          <a:p>
            <a:pPr marL="457200" indent="-457200" algn="just"/>
            <a:endParaRPr lang="el-GR" sz="2400" dirty="0">
              <a:latin typeface="Calibri" pitchFamily="34" charset="0"/>
              <a:ea typeface="Calibri" pitchFamily="34" charset="0"/>
              <a:cs typeface="Calibri" pitchFamily="34" charset="0"/>
            </a:endParaRPr>
          </a:p>
          <a:p>
            <a:pPr marL="457200" indent="-457200" algn="just"/>
            <a:endParaRPr lang="en-US" sz="2400" dirty="0">
              <a:latin typeface="Calibri" pitchFamily="34" charset="0"/>
              <a:ea typeface="Calibri" pitchFamily="34" charset="0"/>
              <a:cs typeface="Calibri" pitchFamily="34" charset="0"/>
            </a:endParaRPr>
          </a:p>
          <a:p>
            <a:pPr marL="457200" indent="-457200" algn="just"/>
            <a:r>
              <a:rPr lang="el-GR" sz="2400" dirty="0">
                <a:latin typeface="Calibri" pitchFamily="34" charset="0"/>
                <a:ea typeface="Calibri" pitchFamily="34" charset="0"/>
                <a:cs typeface="Calibri" pitchFamily="34" charset="0"/>
              </a:rPr>
              <a:t>Συχνά οι εντολές μέσα από μια γλώσσα προγραμματισμού</a:t>
            </a:r>
          </a:p>
          <a:p>
            <a:pPr marL="457200" indent="-457200" algn="just"/>
            <a:endParaRPr lang="el-GR" sz="2400" dirty="0">
              <a:latin typeface="Calibri" pitchFamily="34" charset="0"/>
              <a:ea typeface="Calibri" pitchFamily="34" charset="0"/>
              <a:cs typeface="Calibri" pitchFamily="34" charset="0"/>
            </a:endParaRPr>
          </a:p>
          <a:p>
            <a:pPr marL="457200" indent="-457200" algn="just"/>
            <a:r>
              <a:rPr lang="el-GR" sz="2400" dirty="0">
                <a:latin typeface="Calibri" pitchFamily="34" charset="0"/>
                <a:ea typeface="Calibri" pitchFamily="34" charset="0"/>
                <a:cs typeface="Calibri" pitchFamily="34" charset="0"/>
              </a:rPr>
              <a:t>"</a:t>
            </a:r>
            <a:r>
              <a:rPr lang="el-GR" sz="2400" dirty="0" err="1">
                <a:latin typeface="Calibri" pitchFamily="34" charset="0"/>
                <a:ea typeface="Calibri" pitchFamily="34" charset="0"/>
                <a:cs typeface="Calibri" pitchFamily="34" charset="0"/>
              </a:rPr>
              <a:t>Embedded</a:t>
            </a:r>
            <a:r>
              <a:rPr lang="el-GR" sz="2400" dirty="0">
                <a:latin typeface="Calibri" pitchFamily="34" charset="0"/>
                <a:ea typeface="Calibri" pitchFamily="34" charset="0"/>
                <a:cs typeface="Calibri" pitchFamily="34" charset="0"/>
              </a:rPr>
              <a:t>" και "</a:t>
            </a:r>
            <a:r>
              <a:rPr lang="el-GR" sz="2400" dirty="0" err="1">
                <a:latin typeface="Calibri" pitchFamily="34" charset="0"/>
                <a:ea typeface="Calibri" pitchFamily="34" charset="0"/>
                <a:cs typeface="Calibri" pitchFamily="34" charset="0"/>
              </a:rPr>
              <a:t>dynamic</a:t>
            </a:r>
            <a:r>
              <a:rPr lang="el-GR" sz="2400" dirty="0">
                <a:latin typeface="Calibri" pitchFamily="34" charset="0"/>
                <a:ea typeface="Calibri" pitchFamily="34" charset="0"/>
                <a:cs typeface="Calibri" pitchFamily="34" charset="0"/>
              </a:rPr>
              <a:t>" SQL</a:t>
            </a:r>
            <a:endParaRPr lang="el-GR" sz="2400" b="1" i="1"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129874"/>
            <a:ext cx="8229600" cy="1143000"/>
          </a:xfrm>
        </p:spPr>
        <p:txBody>
          <a:bodyPr/>
          <a:lstStyle/>
          <a:p>
            <a:r>
              <a:rPr lang="en-US" dirty="0" err="1">
                <a:solidFill>
                  <a:schemeClr val="accent6">
                    <a:lumMod val="75000"/>
                  </a:schemeClr>
                </a:solidFill>
              </a:rPr>
              <a:t>SQLiteStudio</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18</a:t>
            </a:r>
            <a:r>
              <a:rPr lang="el-GR" altLang="en-US" dirty="0"/>
              <a:t>-20</a:t>
            </a:r>
            <a:r>
              <a:rPr lang="en-US" altLang="en-US" dirty="0"/>
              <a:t>19</a:t>
            </a:r>
            <a:endParaRPr lang="el-GR" altLang="en-US" dirty="0"/>
          </a:p>
        </p:txBody>
      </p:sp>
    </p:spTree>
    <p:extLst>
      <p:ext uri="{BB962C8B-B14F-4D97-AF65-F5344CB8AC3E}">
        <p14:creationId xmlns:p14="http://schemas.microsoft.com/office/powerpoint/2010/main" val="19610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7172" name="Slide Number Placeholder 4"/>
          <p:cNvSpPr>
            <a:spLocks noGrp="1"/>
          </p:cNvSpPr>
          <p:nvPr>
            <p:ph type="sldNum" sz="quarter" idx="12"/>
          </p:nvPr>
        </p:nvSpPr>
        <p:spPr>
          <a:noFill/>
        </p:spPr>
        <p:txBody>
          <a:bodyPr/>
          <a:lstStyle/>
          <a:p>
            <a:fld id="{54647037-7E86-4327-B495-03C4B3D060C6}" type="slidenum">
              <a:rPr lang="el-GR" altLang="en-US" smtClean="0"/>
              <a:pPr/>
              <a:t>6</a:t>
            </a:fld>
            <a:endParaRPr lang="el-GR" altLang="en-US"/>
          </a:p>
        </p:txBody>
      </p:sp>
      <p:sp>
        <p:nvSpPr>
          <p:cNvPr id="7174" name="Text Box 3"/>
          <p:cNvSpPr txBox="1">
            <a:spLocks noChangeArrowheads="1"/>
          </p:cNvSpPr>
          <p:nvPr/>
        </p:nvSpPr>
        <p:spPr bwMode="auto">
          <a:xfrm>
            <a:off x="457200" y="1905000"/>
            <a:ext cx="7924800" cy="3785652"/>
          </a:xfrm>
          <a:prstGeom prst="rect">
            <a:avLst/>
          </a:prstGeom>
          <a:noFill/>
          <a:ln w="9525">
            <a:noFill/>
            <a:miter lim="800000"/>
            <a:headEnd/>
            <a:tailEnd/>
          </a:ln>
        </p:spPr>
        <p:txBody>
          <a:bodyPr>
            <a:spAutoFit/>
          </a:bodyPr>
          <a:lstStyle/>
          <a:p>
            <a:pPr marL="457200" indent="-457200" algn="just"/>
            <a:r>
              <a:rPr lang="el-GR" sz="2400" dirty="0">
                <a:solidFill>
                  <a:schemeClr val="tx1">
                    <a:lumMod val="95000"/>
                    <a:lumOff val="5000"/>
                  </a:schemeClr>
                </a:solidFill>
                <a:latin typeface="Calibri" pitchFamily="34" charset="0"/>
                <a:ea typeface="Calibri" pitchFamily="34" charset="0"/>
                <a:cs typeface="Calibri" pitchFamily="34" charset="0"/>
              </a:rPr>
              <a:t>Σχεδιασμός Σχήματος</a:t>
            </a:r>
          </a:p>
          <a:p>
            <a:pPr marL="457200" indent="-457200" algn="just"/>
            <a:endParaRPr lang="el-GR" sz="2400" dirty="0">
              <a:solidFill>
                <a:schemeClr val="tx1">
                  <a:lumMod val="95000"/>
                  <a:lumOff val="5000"/>
                </a:schemeClr>
              </a:solidFill>
              <a:latin typeface="Calibri" pitchFamily="34" charset="0"/>
              <a:ea typeface="Calibri" pitchFamily="34" charset="0"/>
              <a:cs typeface="Calibri" pitchFamily="34" charset="0"/>
            </a:endParaRPr>
          </a:p>
          <a:p>
            <a:pPr marL="457200" indent="-457200" algn="just"/>
            <a:r>
              <a:rPr lang="el-GR" sz="2400" dirty="0">
                <a:solidFill>
                  <a:schemeClr val="tx1">
                    <a:lumMod val="95000"/>
                    <a:lumOff val="5000"/>
                  </a:schemeClr>
                </a:solidFill>
                <a:latin typeface="Calibri" pitchFamily="34" charset="0"/>
                <a:ea typeface="Calibri" pitchFamily="34" charset="0"/>
                <a:cs typeface="Calibri" pitchFamily="34" charset="0"/>
              </a:rPr>
              <a:t>Δημιουργία Σχήματος χρησιμοποιώντας τη ΓΟΔ </a:t>
            </a:r>
            <a:r>
              <a:rPr lang="en-US" sz="2400" dirty="0">
                <a:solidFill>
                  <a:schemeClr val="tx1">
                    <a:lumMod val="95000"/>
                    <a:lumOff val="5000"/>
                  </a:schemeClr>
                </a:solidFill>
                <a:latin typeface="Calibri" pitchFamily="34" charset="0"/>
                <a:ea typeface="Calibri" pitchFamily="34" charset="0"/>
                <a:cs typeface="Calibri" pitchFamily="34" charset="0"/>
              </a:rPr>
              <a:t>(DDL)</a:t>
            </a:r>
            <a:endParaRPr lang="el-GR" sz="2400" dirty="0">
              <a:solidFill>
                <a:schemeClr val="tx1">
                  <a:lumMod val="95000"/>
                  <a:lumOff val="5000"/>
                </a:schemeClr>
              </a:solidFill>
              <a:latin typeface="Calibri" pitchFamily="34" charset="0"/>
              <a:ea typeface="Calibri" pitchFamily="34" charset="0"/>
              <a:cs typeface="Calibri" pitchFamily="34" charset="0"/>
            </a:endParaRPr>
          </a:p>
          <a:p>
            <a:pPr marL="457200" indent="-457200" algn="just"/>
            <a:endParaRPr lang="en-US" sz="2400" dirty="0">
              <a:solidFill>
                <a:schemeClr val="tx1">
                  <a:lumMod val="95000"/>
                  <a:lumOff val="5000"/>
                </a:schemeClr>
              </a:solidFill>
              <a:latin typeface="Calibri" pitchFamily="34" charset="0"/>
              <a:ea typeface="Calibri" pitchFamily="34" charset="0"/>
              <a:cs typeface="Calibri" pitchFamily="34" charset="0"/>
            </a:endParaRPr>
          </a:p>
          <a:p>
            <a:pPr marL="457200" indent="-457200" algn="just"/>
            <a:r>
              <a:rPr lang="el-GR" sz="2400" dirty="0">
                <a:solidFill>
                  <a:schemeClr val="tx1">
                    <a:lumMod val="95000"/>
                    <a:lumOff val="5000"/>
                  </a:schemeClr>
                </a:solidFill>
                <a:latin typeface="Calibri" pitchFamily="34" charset="0"/>
                <a:ea typeface="Calibri" pitchFamily="34" charset="0"/>
                <a:cs typeface="Calibri" pitchFamily="34" charset="0"/>
              </a:rPr>
              <a:t>Μαζική φόρτωση των αρχικών δεδομένων</a:t>
            </a:r>
          </a:p>
          <a:p>
            <a:pPr marL="457200" indent="-457200" algn="just">
              <a:buFont typeface="Symbol" pitchFamily="18" charset="2"/>
              <a:buChar char="Þ"/>
            </a:pPr>
            <a:r>
              <a:rPr lang="el-GR" sz="2400" dirty="0">
                <a:solidFill>
                  <a:schemeClr val="tx1">
                    <a:lumMod val="95000"/>
                    <a:lumOff val="5000"/>
                  </a:schemeClr>
                </a:solidFill>
                <a:latin typeface="Calibri" pitchFamily="34" charset="0"/>
                <a:ea typeface="Calibri" pitchFamily="34" charset="0"/>
                <a:cs typeface="Calibri" pitchFamily="34" charset="0"/>
              </a:rPr>
              <a:t> Η βάση δεδομένων έχει δεδομένα</a:t>
            </a:r>
          </a:p>
          <a:p>
            <a:pPr marL="457200" indent="-457200" algn="just">
              <a:buFont typeface="Symbol" pitchFamily="18" charset="2"/>
              <a:buNone/>
            </a:pPr>
            <a:r>
              <a:rPr lang="el-GR" sz="2400" dirty="0">
                <a:solidFill>
                  <a:schemeClr val="tx1">
                    <a:lumMod val="95000"/>
                    <a:lumOff val="5000"/>
                  </a:schemeClr>
                </a:solidFill>
                <a:latin typeface="Calibri" pitchFamily="34" charset="0"/>
                <a:ea typeface="Calibri" pitchFamily="34" charset="0"/>
                <a:cs typeface="Calibri" pitchFamily="34" charset="0"/>
              </a:rPr>
              <a:t> </a:t>
            </a:r>
          </a:p>
          <a:p>
            <a:pPr marL="457200" indent="-457200" algn="just"/>
            <a:r>
              <a:rPr lang="el-GR" sz="2400" dirty="0" err="1">
                <a:solidFill>
                  <a:schemeClr val="tx1">
                    <a:lumMod val="95000"/>
                    <a:lumOff val="5000"/>
                  </a:schemeClr>
                </a:solidFill>
                <a:latin typeface="Calibri" pitchFamily="34" charset="0"/>
                <a:ea typeface="Calibri" pitchFamily="34" charset="0"/>
                <a:cs typeface="Calibri" pitchFamily="34" charset="0"/>
              </a:rPr>
              <a:t>Repeat</a:t>
            </a:r>
            <a:r>
              <a:rPr lang="el-GR" sz="2400" dirty="0">
                <a:solidFill>
                  <a:schemeClr val="tx1">
                    <a:lumMod val="95000"/>
                    <a:lumOff val="5000"/>
                  </a:schemeClr>
                </a:solidFill>
                <a:latin typeface="Calibri" pitchFamily="34" charset="0"/>
                <a:ea typeface="Calibri" pitchFamily="34" charset="0"/>
                <a:cs typeface="Calibri" pitchFamily="34" charset="0"/>
              </a:rPr>
              <a:t>: εκτέλεση ερωτήσεων (</a:t>
            </a:r>
            <a:r>
              <a:rPr lang="en-US" sz="2400" dirty="0">
                <a:solidFill>
                  <a:schemeClr val="tx1">
                    <a:lumMod val="95000"/>
                    <a:lumOff val="5000"/>
                  </a:schemeClr>
                </a:solidFill>
                <a:latin typeface="Calibri" pitchFamily="34" charset="0"/>
                <a:ea typeface="Calibri" pitchFamily="34" charset="0"/>
                <a:cs typeface="Calibri" pitchFamily="34" charset="0"/>
              </a:rPr>
              <a:t>select-from-where)</a:t>
            </a:r>
            <a:r>
              <a:rPr lang="el-GR" sz="2400" dirty="0">
                <a:solidFill>
                  <a:schemeClr val="tx1">
                    <a:lumMod val="95000"/>
                    <a:lumOff val="5000"/>
                  </a:schemeClr>
                </a:solidFill>
                <a:latin typeface="Calibri" pitchFamily="34" charset="0"/>
                <a:ea typeface="Calibri" pitchFamily="34" charset="0"/>
                <a:cs typeface="Calibri" pitchFamily="34" charset="0"/>
              </a:rPr>
              <a:t> και τροποποιήσεων </a:t>
            </a:r>
            <a:r>
              <a:rPr lang="en-US" sz="2400" dirty="0">
                <a:solidFill>
                  <a:schemeClr val="tx1">
                    <a:lumMod val="95000"/>
                    <a:lumOff val="5000"/>
                  </a:schemeClr>
                </a:solidFill>
                <a:latin typeface="Calibri" pitchFamily="34" charset="0"/>
                <a:ea typeface="Calibri" pitchFamily="34" charset="0"/>
                <a:cs typeface="Calibri" pitchFamily="34" charset="0"/>
              </a:rPr>
              <a:t>(insert-delete-update) </a:t>
            </a:r>
            <a:r>
              <a:rPr lang="el-GR" sz="2400" dirty="0">
                <a:solidFill>
                  <a:schemeClr val="tx1">
                    <a:lumMod val="95000"/>
                    <a:lumOff val="5000"/>
                  </a:schemeClr>
                </a:solidFill>
                <a:latin typeface="Calibri" pitchFamily="34" charset="0"/>
                <a:ea typeface="Calibri" pitchFamily="34" charset="0"/>
                <a:cs typeface="Calibri" pitchFamily="34" charset="0"/>
              </a:rPr>
              <a:t>στη βάση δεδομένων</a:t>
            </a:r>
            <a:endParaRPr lang="el-GR" sz="2400" b="1" dirty="0">
              <a:solidFill>
                <a:schemeClr val="tx1">
                  <a:lumMod val="95000"/>
                  <a:lumOff val="5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normAutofit fontScale="90000"/>
          </a:bodyPr>
          <a:lstStyle/>
          <a:p>
            <a:r>
              <a:rPr lang="el-GR" dirty="0">
                <a:solidFill>
                  <a:schemeClr val="accent6">
                    <a:lumMod val="75000"/>
                  </a:schemeClr>
                </a:solidFill>
              </a:rPr>
              <a:t>Βήματα Δημιουργίας και Χρήσης μιας ΒΔ</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60</a:t>
            </a:fld>
            <a:endParaRPr lang="el-GR" altLang="en-US"/>
          </a:p>
        </p:txBody>
      </p:sp>
      <p:sp>
        <p:nvSpPr>
          <p:cNvPr id="9222" name="Text Box 3"/>
          <p:cNvSpPr txBox="1">
            <a:spLocks noChangeArrowheads="1"/>
          </p:cNvSpPr>
          <p:nvPr/>
        </p:nvSpPr>
        <p:spPr bwMode="auto">
          <a:xfrm>
            <a:off x="125963" y="788859"/>
            <a:ext cx="8892073" cy="5570756"/>
          </a:xfrm>
          <a:prstGeom prst="rect">
            <a:avLst/>
          </a:prstGeom>
          <a:noFill/>
          <a:ln w="9525">
            <a:noFill/>
            <a:miter lim="800000"/>
            <a:headEnd/>
            <a:tailEnd/>
          </a:ln>
        </p:spPr>
        <p:txBody>
          <a:bodyPr wrap="square">
            <a:spAutoFit/>
          </a:bodyPr>
          <a:lstStyle/>
          <a:p>
            <a:pPr marL="342900" indent="-342900">
              <a:buFont typeface="Wingdings" panose="05000000000000000000" pitchFamily="2" charset="2"/>
              <a:buChar char="§"/>
            </a:pPr>
            <a:r>
              <a:rPr lang="en-US" sz="2400" dirty="0"/>
              <a:t>Most SQL database engines implemented as a separate </a:t>
            </a:r>
            <a:r>
              <a:rPr lang="en-US" sz="2400" i="1" dirty="0">
                <a:solidFill>
                  <a:schemeClr val="accent6">
                    <a:lumMod val="75000"/>
                  </a:schemeClr>
                </a:solidFill>
              </a:rPr>
              <a:t>server process</a:t>
            </a:r>
            <a:r>
              <a:rPr lang="en-US" sz="2400" dirty="0"/>
              <a:t> (including MySQL). </a:t>
            </a:r>
          </a:p>
          <a:p>
            <a:pPr marL="800100" lvl="1" indent="-342900">
              <a:buFont typeface="Wingdings" panose="05000000000000000000" pitchFamily="2" charset="2"/>
              <a:buChar char="§"/>
            </a:pPr>
            <a:r>
              <a:rPr lang="en-US" sz="2000" dirty="0"/>
              <a:t>Programs that want to access the database communicate with the server using some kind of </a:t>
            </a:r>
            <a:r>
              <a:rPr lang="en-US" sz="2000" dirty="0" err="1"/>
              <a:t>interprocess</a:t>
            </a:r>
            <a:r>
              <a:rPr lang="en-US" sz="2000" dirty="0"/>
              <a:t> communication (typically TCP/IP) </a:t>
            </a:r>
          </a:p>
          <a:p>
            <a:pPr marL="800100" lvl="1" indent="-342900">
              <a:buFont typeface="Wingdings" panose="05000000000000000000" pitchFamily="2" charset="2"/>
              <a:buChar char="§"/>
            </a:pPr>
            <a:r>
              <a:rPr lang="en-US" sz="2000" dirty="0"/>
              <a:t>Requires connect to database</a:t>
            </a:r>
          </a:p>
          <a:p>
            <a:pPr marL="93663" lvl="1" indent="-93663">
              <a:buFont typeface="Wingdings" panose="05000000000000000000" pitchFamily="2" charset="2"/>
              <a:buChar char="§"/>
            </a:pPr>
            <a:r>
              <a:rPr lang="en-US" sz="2400" dirty="0"/>
              <a:t> </a:t>
            </a:r>
            <a:r>
              <a:rPr lang="en-US" sz="2400" dirty="0" err="1">
                <a:solidFill>
                  <a:schemeClr val="accent6">
                    <a:lumMod val="75000"/>
                  </a:schemeClr>
                </a:solidFill>
              </a:rPr>
              <a:t>Serveless</a:t>
            </a:r>
            <a:endParaRPr lang="en-US" sz="2400" dirty="0">
              <a:solidFill>
                <a:schemeClr val="accent6">
                  <a:lumMod val="75000"/>
                </a:schemeClr>
              </a:solidFill>
            </a:endParaRPr>
          </a:p>
          <a:p>
            <a:pPr marL="550863" lvl="2" indent="-93663">
              <a:buFont typeface="Wingdings" panose="05000000000000000000" pitchFamily="2" charset="2"/>
              <a:buChar char="§"/>
            </a:pPr>
            <a:r>
              <a:rPr lang="en-US" sz="2400" dirty="0"/>
              <a:t> </a:t>
            </a:r>
            <a:r>
              <a:rPr lang="en-US" sz="2000" dirty="0"/>
              <a:t>The database engine runs </a:t>
            </a:r>
            <a:r>
              <a:rPr lang="en-US" sz="2000" i="1" dirty="0">
                <a:solidFill>
                  <a:schemeClr val="accent6">
                    <a:lumMod val="75000"/>
                  </a:schemeClr>
                </a:solidFill>
              </a:rPr>
              <a:t>within the same process</a:t>
            </a:r>
            <a:r>
              <a:rPr lang="en-US" sz="2000" dirty="0"/>
              <a:t>, thread, and address space as the application. </a:t>
            </a:r>
          </a:p>
          <a:p>
            <a:pPr marL="550863" lvl="2" indent="-93663">
              <a:buFont typeface="Wingdings" panose="05000000000000000000" pitchFamily="2" charset="2"/>
              <a:buChar char="§"/>
            </a:pPr>
            <a:r>
              <a:rPr lang="en-US" sz="2000" dirty="0"/>
              <a:t> No message passing or network activity.</a:t>
            </a:r>
          </a:p>
          <a:p>
            <a:pPr marL="550863" lvl="2" indent="-93663">
              <a:buFont typeface="Wingdings" panose="05000000000000000000" pitchFamily="2" charset="2"/>
              <a:buChar char="§"/>
            </a:pPr>
            <a:r>
              <a:rPr lang="en-US" sz="2000" dirty="0"/>
              <a:t> Reads and writes directly from the database files on disk </a:t>
            </a:r>
          </a:p>
          <a:p>
            <a:pPr marL="550863" lvl="2" indent="-93663">
              <a:buFont typeface="Wingdings" panose="05000000000000000000" pitchFamily="2" charset="2"/>
              <a:buChar char="§"/>
            </a:pPr>
            <a:endParaRPr lang="en-US" sz="2000" dirty="0"/>
          </a:p>
          <a:p>
            <a:r>
              <a:rPr lang="en-US" sz="2400" dirty="0"/>
              <a:t>(+) zero configuration (no separate server process to install, setup, configure, initialize, manage, and troubleshoot)</a:t>
            </a:r>
          </a:p>
          <a:p>
            <a:r>
              <a:rPr lang="en-US" sz="2400" dirty="0"/>
              <a:t>(-) protection, security, access writes, finer-grained locking and concurrency</a:t>
            </a:r>
          </a:p>
          <a:p>
            <a:r>
              <a:rPr lang="en-US" sz="2400" dirty="0">
                <a:latin typeface="Calibri" pitchFamily="34" charset="0"/>
                <a:ea typeface="Calibri" pitchFamily="34" charset="0"/>
                <a:cs typeface="Calibri" pitchFamily="34" charset="0"/>
              </a:rPr>
              <a:t>(-) memory, disk storage</a:t>
            </a:r>
            <a:endParaRPr lang="el-GR" sz="240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0"/>
            <a:ext cx="8229600" cy="788859"/>
          </a:xfrm>
        </p:spPr>
        <p:txBody>
          <a:bodyPr/>
          <a:lstStyle/>
          <a:p>
            <a:r>
              <a:rPr lang="en-US" dirty="0">
                <a:solidFill>
                  <a:schemeClr val="accent6">
                    <a:lumMod val="75000"/>
                  </a:schemeClr>
                </a:solidFill>
              </a:rPr>
              <a:t>SQLite: </a:t>
            </a:r>
            <a:r>
              <a:rPr lang="en-US" dirty="0" err="1">
                <a:solidFill>
                  <a:schemeClr val="accent6">
                    <a:lumMod val="75000"/>
                  </a:schemeClr>
                </a:solidFill>
              </a:rPr>
              <a:t>serverless</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pPr algn="ctr"/>
            <a:r>
              <a:rPr lang="el-GR" altLang="en-US" dirty="0"/>
              <a:t>Βάσεις Δεδομένων 20</a:t>
            </a:r>
            <a:r>
              <a:rPr lang="en-US" altLang="en-US" dirty="0"/>
              <a:t>18</a:t>
            </a:r>
            <a:r>
              <a:rPr lang="el-GR" altLang="en-US" dirty="0"/>
              <a:t>-20</a:t>
            </a:r>
            <a:r>
              <a:rPr lang="en-US" altLang="en-US" dirty="0"/>
              <a:t>19</a:t>
            </a:r>
            <a:endParaRPr lang="el-GR" altLang="en-US" dirty="0"/>
          </a:p>
        </p:txBody>
      </p:sp>
    </p:spTree>
    <p:extLst>
      <p:ext uri="{BB962C8B-B14F-4D97-AF65-F5344CB8AC3E}">
        <p14:creationId xmlns:p14="http://schemas.microsoft.com/office/powerpoint/2010/main" val="41171401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61</a:t>
            </a:fld>
            <a:endParaRPr lang="el-GR" altLang="en-US"/>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2161874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62</a:t>
            </a:fld>
            <a:endParaRPr lang="el-GR" altLang="en-US"/>
          </a:p>
        </p:txBody>
      </p:sp>
      <p:sp>
        <p:nvSpPr>
          <p:cNvPr id="9222" name="Text Box 3"/>
          <p:cNvSpPr txBox="1">
            <a:spLocks noChangeArrowheads="1"/>
          </p:cNvSpPr>
          <p:nvPr/>
        </p:nvSpPr>
        <p:spPr bwMode="auto">
          <a:xfrm>
            <a:off x="457201" y="1580784"/>
            <a:ext cx="8077200" cy="4154984"/>
          </a:xfrm>
          <a:prstGeom prst="rect">
            <a:avLst/>
          </a:prstGeom>
          <a:noFill/>
          <a:ln w="9525">
            <a:noFill/>
            <a:miter lim="800000"/>
            <a:headEnd/>
            <a:tailEnd/>
          </a:ln>
        </p:spPr>
        <p:txBody>
          <a:bodyPr wrap="square">
            <a:spAutoFit/>
          </a:bodyPr>
          <a:lstStyle/>
          <a:p>
            <a:pPr marL="457200" indent="-457200" algn="just"/>
            <a:r>
              <a:rPr lang="el-GR" sz="2400" dirty="0">
                <a:solidFill>
                  <a:schemeClr val="tx2">
                    <a:lumMod val="50000"/>
                  </a:schemeClr>
                </a:solidFill>
                <a:latin typeface="Calibri" pitchFamily="34" charset="0"/>
                <a:ea typeface="Calibri" pitchFamily="34" charset="0"/>
                <a:cs typeface="Calibri" pitchFamily="34" charset="0"/>
              </a:rPr>
              <a:t>Η </a:t>
            </a:r>
            <a:r>
              <a:rPr lang="el-GR" sz="2400" dirty="0" err="1">
                <a:solidFill>
                  <a:schemeClr val="tx2">
                    <a:lumMod val="50000"/>
                  </a:schemeClr>
                </a:solidFill>
                <a:latin typeface="Calibri" pitchFamily="34" charset="0"/>
                <a:ea typeface="Calibri" pitchFamily="34" charset="0"/>
                <a:cs typeface="Calibri" pitchFamily="34" charset="0"/>
              </a:rPr>
              <a:t>Oracle</a:t>
            </a:r>
            <a:r>
              <a:rPr lang="el-GR" sz="2400" dirty="0">
                <a:solidFill>
                  <a:schemeClr val="tx2">
                    <a:lumMod val="50000"/>
                  </a:schemeClr>
                </a:solidFill>
                <a:latin typeface="Calibri" pitchFamily="34" charset="0"/>
                <a:ea typeface="Calibri" pitchFamily="34" charset="0"/>
                <a:cs typeface="Calibri" pitchFamily="34" charset="0"/>
              </a:rPr>
              <a:t> SQL και η  </a:t>
            </a:r>
            <a:r>
              <a:rPr lang="el-GR" sz="2400" dirty="0" err="1">
                <a:solidFill>
                  <a:schemeClr val="tx2">
                    <a:lumMod val="50000"/>
                  </a:schemeClr>
                </a:solidFill>
                <a:latin typeface="Calibri" pitchFamily="34" charset="0"/>
                <a:ea typeface="Calibri" pitchFamily="34" charset="0"/>
                <a:cs typeface="Calibri" pitchFamily="34" charset="0"/>
              </a:rPr>
              <a:t>MySQL</a:t>
            </a:r>
            <a:r>
              <a:rPr lang="el-GR" sz="2400" dirty="0">
                <a:solidFill>
                  <a:schemeClr val="tx2">
                    <a:lumMod val="50000"/>
                  </a:schemeClr>
                </a:solidFill>
                <a:latin typeface="Calibri" pitchFamily="34" charset="0"/>
                <a:ea typeface="Calibri" pitchFamily="34" charset="0"/>
                <a:cs typeface="Calibri" pitchFamily="34" charset="0"/>
              </a:rPr>
              <a:t> μερικές φορές δεν ακολουθούν ακριβώς τα </a:t>
            </a:r>
            <a:r>
              <a:rPr lang="en-US" sz="2400" dirty="0">
                <a:solidFill>
                  <a:schemeClr val="tx2">
                    <a:lumMod val="50000"/>
                  </a:schemeClr>
                </a:solidFill>
                <a:latin typeface="Calibri" pitchFamily="34" charset="0"/>
                <a:ea typeface="Calibri" pitchFamily="34" charset="0"/>
                <a:cs typeface="Calibri" pitchFamily="34" charset="0"/>
              </a:rPr>
              <a:t>standards – </a:t>
            </a:r>
            <a:r>
              <a:rPr lang="el-GR" sz="2400" dirty="0">
                <a:solidFill>
                  <a:schemeClr val="tx2">
                    <a:lumMod val="50000"/>
                  </a:schemeClr>
                </a:solidFill>
                <a:latin typeface="Calibri" pitchFamily="34" charset="0"/>
                <a:ea typeface="Calibri" pitchFamily="34" charset="0"/>
                <a:cs typeface="Calibri" pitchFamily="34" charset="0"/>
              </a:rPr>
              <a:t>μερικές εντολές στις διαφάνειες μπορεί να μη «τρέχουν»</a:t>
            </a:r>
          </a:p>
          <a:p>
            <a:pPr marL="457200" indent="-457200" algn="just"/>
            <a:r>
              <a:rPr lang="el-GR" sz="2400" i="1" dirty="0">
                <a:solidFill>
                  <a:schemeClr val="accent3">
                    <a:lumMod val="50000"/>
                  </a:schemeClr>
                </a:solidFill>
                <a:latin typeface="Calibri" pitchFamily="34" charset="0"/>
                <a:ea typeface="Calibri" pitchFamily="34" charset="0"/>
                <a:cs typeface="Calibri" pitchFamily="34" charset="0"/>
              </a:rPr>
              <a:t>Κάποιες αποκλίσεις περιγράφονται στη </a:t>
            </a:r>
            <a:r>
              <a:rPr lang="en-US" sz="2400" i="1" dirty="0">
                <a:solidFill>
                  <a:schemeClr val="accent3">
                    <a:lumMod val="50000"/>
                  </a:schemeClr>
                </a:solidFill>
                <a:latin typeface="Calibri" pitchFamily="34" charset="0"/>
                <a:ea typeface="Calibri" pitchFamily="34" charset="0"/>
                <a:cs typeface="Calibri" pitchFamily="34" charset="0"/>
              </a:rPr>
              <a:t>web </a:t>
            </a:r>
            <a:r>
              <a:rPr lang="el-GR" sz="2400" i="1" dirty="0">
                <a:solidFill>
                  <a:schemeClr val="accent3">
                    <a:lumMod val="50000"/>
                  </a:schemeClr>
                </a:solidFill>
                <a:latin typeface="Calibri" pitchFamily="34" charset="0"/>
                <a:ea typeface="Calibri" pitchFamily="34" charset="0"/>
                <a:cs typeface="Calibri" pitchFamily="34" charset="0"/>
              </a:rPr>
              <a:t>σελίδα του μαθήματος</a:t>
            </a:r>
          </a:p>
          <a:p>
            <a:pPr marL="457200" indent="-457200" algn="just"/>
            <a:endParaRPr lang="el-GR" sz="2400" i="1" dirty="0">
              <a:solidFill>
                <a:schemeClr val="tx2">
                  <a:lumMod val="50000"/>
                </a:schemeClr>
              </a:solidFill>
              <a:latin typeface="Calibri" pitchFamily="34" charset="0"/>
              <a:ea typeface="Calibri" pitchFamily="34" charset="0"/>
              <a:cs typeface="Calibri" pitchFamily="34" charset="0"/>
            </a:endParaRPr>
          </a:p>
          <a:p>
            <a:pPr marL="457200" indent="-457200" algn="just"/>
            <a:r>
              <a:rPr lang="el-GR" sz="2400" dirty="0">
                <a:solidFill>
                  <a:schemeClr val="tx2">
                    <a:lumMod val="50000"/>
                  </a:schemeClr>
                </a:solidFill>
                <a:latin typeface="Calibri" pitchFamily="34" charset="0"/>
                <a:ea typeface="Calibri" pitchFamily="34" charset="0"/>
                <a:cs typeface="Calibri" pitchFamily="34" charset="0"/>
              </a:rPr>
              <a:t>"</a:t>
            </a:r>
            <a:r>
              <a:rPr lang="el-GR" sz="2400" dirty="0" err="1">
                <a:solidFill>
                  <a:schemeClr val="tx2">
                    <a:lumMod val="50000"/>
                  </a:schemeClr>
                </a:solidFill>
                <a:latin typeface="Calibri" pitchFamily="34" charset="0"/>
                <a:ea typeface="Calibri" pitchFamily="34" charset="0"/>
                <a:cs typeface="Calibri" pitchFamily="34" charset="0"/>
              </a:rPr>
              <a:t>interactive</a:t>
            </a:r>
            <a:r>
              <a:rPr lang="el-GR" sz="2400" dirty="0">
                <a:solidFill>
                  <a:schemeClr val="tx2">
                    <a:lumMod val="50000"/>
                  </a:schemeClr>
                </a:solidFill>
                <a:latin typeface="Calibri" pitchFamily="34" charset="0"/>
                <a:ea typeface="Calibri" pitchFamily="34" charset="0"/>
                <a:cs typeface="Calibri" pitchFamily="34" charset="0"/>
              </a:rPr>
              <a:t>" SQL – εντολές που πληκτρολογούνται μετά από το </a:t>
            </a:r>
            <a:r>
              <a:rPr lang="el-GR" sz="2400" dirty="0" err="1">
                <a:solidFill>
                  <a:schemeClr val="tx2">
                    <a:lumMod val="50000"/>
                  </a:schemeClr>
                </a:solidFill>
                <a:latin typeface="Calibri" pitchFamily="34" charset="0"/>
                <a:ea typeface="Calibri" pitchFamily="34" charset="0"/>
                <a:cs typeface="Calibri" pitchFamily="34" charset="0"/>
              </a:rPr>
              <a:t>prompt</a:t>
            </a:r>
            <a:r>
              <a:rPr lang="el-GR" sz="2400" dirty="0">
                <a:solidFill>
                  <a:schemeClr val="tx2">
                    <a:lumMod val="50000"/>
                  </a:schemeClr>
                </a:solidFill>
                <a:latin typeface="Calibri" pitchFamily="34" charset="0"/>
                <a:ea typeface="Calibri" pitchFamily="34" charset="0"/>
                <a:cs typeface="Calibri" pitchFamily="34" charset="0"/>
              </a:rPr>
              <a:t> και οι απαντήσεις εμφανίζονται στην οθόνη ως πίνακες</a:t>
            </a:r>
          </a:p>
          <a:p>
            <a:pPr marL="457200" indent="-457200" algn="just"/>
            <a:endParaRPr lang="el-GR" sz="2400" dirty="0">
              <a:solidFill>
                <a:schemeClr val="tx2">
                  <a:lumMod val="50000"/>
                </a:schemeClr>
              </a:solidFill>
              <a:latin typeface="Calibri" pitchFamily="34" charset="0"/>
              <a:ea typeface="Calibri" pitchFamily="34" charset="0"/>
              <a:cs typeface="Calibri" pitchFamily="34" charset="0"/>
            </a:endParaRPr>
          </a:p>
          <a:p>
            <a:pPr marL="457200" indent="-457200" algn="just"/>
            <a:r>
              <a:rPr lang="el-GR" sz="2400" dirty="0">
                <a:solidFill>
                  <a:schemeClr val="tx2">
                    <a:lumMod val="50000"/>
                  </a:schemeClr>
                </a:solidFill>
                <a:latin typeface="Calibri" pitchFamily="34" charset="0"/>
                <a:ea typeface="Calibri" pitchFamily="34" charset="0"/>
                <a:cs typeface="Calibri" pitchFamily="34" charset="0"/>
              </a:rPr>
              <a:t>"</a:t>
            </a:r>
            <a:r>
              <a:rPr lang="el-GR" sz="2400" dirty="0" err="1">
                <a:solidFill>
                  <a:schemeClr val="tx2">
                    <a:lumMod val="50000"/>
                  </a:schemeClr>
                </a:solidFill>
                <a:latin typeface="Calibri" pitchFamily="34" charset="0"/>
                <a:ea typeface="Calibri" pitchFamily="34" charset="0"/>
                <a:cs typeface="Calibri" pitchFamily="34" charset="0"/>
              </a:rPr>
              <a:t>Embedded</a:t>
            </a:r>
            <a:r>
              <a:rPr lang="el-GR" sz="2400" dirty="0">
                <a:solidFill>
                  <a:schemeClr val="tx2">
                    <a:lumMod val="50000"/>
                  </a:schemeClr>
                </a:solidFill>
                <a:latin typeface="Calibri" pitchFamily="34" charset="0"/>
                <a:ea typeface="Calibri" pitchFamily="34" charset="0"/>
                <a:cs typeface="Calibri" pitchFamily="34" charset="0"/>
              </a:rPr>
              <a:t>" και "</a:t>
            </a:r>
            <a:r>
              <a:rPr lang="el-GR" sz="2400" dirty="0" err="1">
                <a:solidFill>
                  <a:schemeClr val="tx2">
                    <a:lumMod val="50000"/>
                  </a:schemeClr>
                </a:solidFill>
                <a:latin typeface="Calibri" pitchFamily="34" charset="0"/>
                <a:ea typeface="Calibri" pitchFamily="34" charset="0"/>
                <a:cs typeface="Calibri" pitchFamily="34" charset="0"/>
              </a:rPr>
              <a:t>dynamic</a:t>
            </a:r>
            <a:r>
              <a:rPr lang="el-GR" sz="2400" dirty="0">
                <a:solidFill>
                  <a:schemeClr val="tx2">
                    <a:lumMod val="50000"/>
                  </a:schemeClr>
                </a:solidFill>
                <a:latin typeface="Calibri" pitchFamily="34" charset="0"/>
                <a:ea typeface="Calibri" pitchFamily="34" charset="0"/>
                <a:cs typeface="Calibri" pitchFamily="34" charset="0"/>
              </a:rPr>
              <a:t>" SQL</a:t>
            </a:r>
            <a:endParaRPr lang="el-GR" sz="2400" b="1" i="1" dirty="0">
              <a:solidFill>
                <a:schemeClr val="tx2">
                  <a:lumMod val="50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a:solidFill>
                  <a:schemeClr val="accent6">
                    <a:lumMod val="75000"/>
                  </a:schemeClr>
                </a:solidFill>
              </a:rPr>
              <a:t>Παρατηρήσεις</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3556" name="Slide Number Placeholder 4"/>
          <p:cNvSpPr>
            <a:spLocks noGrp="1"/>
          </p:cNvSpPr>
          <p:nvPr>
            <p:ph type="sldNum" sz="quarter" idx="12"/>
          </p:nvPr>
        </p:nvSpPr>
        <p:spPr>
          <a:noFill/>
        </p:spPr>
        <p:txBody>
          <a:bodyPr/>
          <a:lstStyle/>
          <a:p>
            <a:fld id="{69804015-5191-45D7-8671-9BA7DBE4D113}" type="slidenum">
              <a:rPr lang="el-GR" altLang="en-US" smtClean="0"/>
              <a:pPr/>
              <a:t>63</a:t>
            </a:fld>
            <a:endParaRPr lang="el-GR" altLang="en-US"/>
          </a:p>
        </p:txBody>
      </p:sp>
      <p:sp>
        <p:nvSpPr>
          <p:cNvPr id="2" name="Title 1"/>
          <p:cNvSpPr>
            <a:spLocks noGrp="1"/>
          </p:cNvSpPr>
          <p:nvPr>
            <p:ph type="title"/>
          </p:nvPr>
        </p:nvSpPr>
        <p:spPr/>
        <p:txBody>
          <a:bodyPr/>
          <a:lstStyle/>
          <a:p>
            <a:r>
              <a:rPr lang="el-GR" dirty="0">
                <a:solidFill>
                  <a:schemeClr val="accent6">
                    <a:lumMod val="75000"/>
                  </a:schemeClr>
                </a:solidFill>
              </a:rPr>
              <a:t>Ξένα κλειδιά στη</a:t>
            </a:r>
            <a:r>
              <a:rPr lang="en-US" dirty="0">
                <a:solidFill>
                  <a:schemeClr val="accent6">
                    <a:lumMod val="75000"/>
                  </a:schemeClr>
                </a:solidFill>
              </a:rPr>
              <a:t> MySQL</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4" name="Rectangle 3"/>
          <p:cNvSpPr/>
          <p:nvPr/>
        </p:nvSpPr>
        <p:spPr>
          <a:xfrm>
            <a:off x="1137138" y="2386746"/>
            <a:ext cx="6553200" cy="1938992"/>
          </a:xfrm>
          <a:prstGeom prst="rect">
            <a:avLst/>
          </a:prstGeom>
        </p:spPr>
        <p:txBody>
          <a:bodyPr wrap="square">
            <a:spAutoFit/>
          </a:bodyPr>
          <a:lstStyle/>
          <a:p>
            <a:r>
              <a:rPr lang="el-GR" sz="2400" dirty="0"/>
              <a:t>Για να ορίσετε ξένα κλειδιά θα</a:t>
            </a:r>
            <a:r>
              <a:rPr lang="en-US" sz="2400" dirty="0"/>
              <a:t> </a:t>
            </a:r>
            <a:r>
              <a:rPr lang="el-GR" sz="2400" dirty="0"/>
              <a:t>πρέπει να ορίσετε σε μηχανή</a:t>
            </a:r>
            <a:r>
              <a:rPr lang="en-US" sz="2400" dirty="0"/>
              <a:t> </a:t>
            </a:r>
            <a:r>
              <a:rPr lang="el-GR" sz="2400" dirty="0"/>
              <a:t>αποθήκευσης την INNODB σε κάθε</a:t>
            </a:r>
            <a:r>
              <a:rPr lang="en-US" sz="2400" dirty="0"/>
              <a:t> </a:t>
            </a:r>
            <a:r>
              <a:rPr lang="el-GR" sz="2400" dirty="0"/>
              <a:t>εντολή δημιουργίας πίνακα,</a:t>
            </a:r>
            <a:endParaRPr lang="en-US" sz="2400" dirty="0"/>
          </a:p>
          <a:p>
            <a:endParaRPr lang="el-GR" sz="2400" dirty="0"/>
          </a:p>
          <a:p>
            <a:r>
              <a:rPr lang="el-GR" sz="2400" dirty="0"/>
              <a:t>CREATE TABLE R ( … )   </a:t>
            </a:r>
            <a:r>
              <a:rPr lang="el-GR" sz="2400" dirty="0">
                <a:solidFill>
                  <a:srgbClr val="FF0000"/>
                </a:solidFill>
              </a:rPr>
              <a:t>ENGINE=INNODB</a:t>
            </a:r>
            <a:r>
              <a:rPr lang="el-GR" sz="2400" dirty="0"/>
              <a:t>;</a:t>
            </a:r>
          </a:p>
        </p:txBody>
      </p:sp>
    </p:spTree>
    <p:extLst>
      <p:ext uri="{BB962C8B-B14F-4D97-AF65-F5344CB8AC3E}">
        <p14:creationId xmlns:p14="http://schemas.microsoft.com/office/powerpoint/2010/main" val="20125191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3556" name="Slide Number Placeholder 4"/>
          <p:cNvSpPr>
            <a:spLocks noGrp="1"/>
          </p:cNvSpPr>
          <p:nvPr>
            <p:ph type="sldNum" sz="quarter" idx="12"/>
          </p:nvPr>
        </p:nvSpPr>
        <p:spPr>
          <a:noFill/>
        </p:spPr>
        <p:txBody>
          <a:bodyPr/>
          <a:lstStyle/>
          <a:p>
            <a:fld id="{69804015-5191-45D7-8671-9BA7DBE4D113}" type="slidenum">
              <a:rPr lang="el-GR" altLang="en-US" smtClean="0"/>
              <a:pPr/>
              <a:t>64</a:t>
            </a:fld>
            <a:endParaRPr lang="el-GR" altLang="en-US"/>
          </a:p>
        </p:txBody>
      </p:sp>
      <p:sp>
        <p:nvSpPr>
          <p:cNvPr id="2" name="Title 1"/>
          <p:cNvSpPr>
            <a:spLocks noGrp="1"/>
          </p:cNvSpPr>
          <p:nvPr>
            <p:ph type="title"/>
          </p:nvPr>
        </p:nvSpPr>
        <p:spPr/>
        <p:txBody>
          <a:bodyPr/>
          <a:lstStyle/>
          <a:p>
            <a:r>
              <a:rPr lang="el-GR" dirty="0">
                <a:solidFill>
                  <a:schemeClr val="accent6">
                    <a:lumMod val="75000"/>
                  </a:schemeClr>
                </a:solidFill>
              </a:rPr>
              <a:t>Ξένα κλειδιά στη</a:t>
            </a:r>
            <a:r>
              <a:rPr lang="en-US" dirty="0">
                <a:solidFill>
                  <a:schemeClr val="accent6">
                    <a:lumMod val="75000"/>
                  </a:schemeClr>
                </a:solidFill>
              </a:rPr>
              <a:t> MySQL</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5" name="TextBox 4"/>
          <p:cNvSpPr txBox="1"/>
          <p:nvPr/>
        </p:nvSpPr>
        <p:spPr>
          <a:xfrm>
            <a:off x="519723" y="1830259"/>
            <a:ext cx="8327292" cy="3416320"/>
          </a:xfrm>
          <a:prstGeom prst="rect">
            <a:avLst/>
          </a:prstGeom>
          <a:noFill/>
        </p:spPr>
        <p:txBody>
          <a:bodyPr wrap="square" rtlCol="0">
            <a:spAutoFit/>
          </a:bodyPr>
          <a:lstStyle/>
          <a:p>
            <a:r>
              <a:rPr lang="el-GR" dirty="0"/>
              <a:t>Αν θέλετε να ορίσετε ξένο κλειδί το οποίο να αναφέρεται σε κάποιο γνώρισμα Α μιας σχέσης </a:t>
            </a:r>
            <a:r>
              <a:rPr lang="en-US" dirty="0"/>
              <a:t>R </a:t>
            </a:r>
            <a:r>
              <a:rPr lang="el-GR" i="1" dirty="0">
                <a:solidFill>
                  <a:srgbClr val="FF0000"/>
                </a:solidFill>
              </a:rPr>
              <a:t>που δεν είναι κλειδί</a:t>
            </a:r>
            <a:r>
              <a:rPr lang="el-GR" dirty="0">
                <a:solidFill>
                  <a:srgbClr val="FF0000"/>
                </a:solidFill>
              </a:rPr>
              <a:t> </a:t>
            </a:r>
            <a:r>
              <a:rPr lang="el-GR" dirty="0"/>
              <a:t>θα πρέπει στον ορισμό της </a:t>
            </a:r>
            <a:r>
              <a:rPr lang="en-US" dirty="0"/>
              <a:t>R </a:t>
            </a:r>
            <a:r>
              <a:rPr lang="el-GR" dirty="0"/>
              <a:t>να ορίσετε ένα ευρετήριο στο γνώρισμα Α. Αυτό γίνεται με τη χρήση της εντολής </a:t>
            </a:r>
            <a:r>
              <a:rPr lang="en-US" dirty="0"/>
              <a:t>INDEX</a:t>
            </a:r>
            <a:r>
              <a:rPr lang="el-GR" dirty="0"/>
              <a:t>. </a:t>
            </a:r>
          </a:p>
          <a:p>
            <a:endParaRPr lang="el-GR" dirty="0"/>
          </a:p>
          <a:p>
            <a:pPr fontAlgn="base"/>
            <a:r>
              <a:rPr lang="en-US" dirty="0"/>
              <a:t>CREATE TABLE R (</a:t>
            </a:r>
            <a:endParaRPr lang="el-GR" dirty="0"/>
          </a:p>
          <a:p>
            <a:pPr fontAlgn="base"/>
            <a:r>
              <a:rPr lang="en-US" dirty="0"/>
              <a:t>    … ,</a:t>
            </a:r>
            <a:endParaRPr lang="el-GR" dirty="0"/>
          </a:p>
          <a:p>
            <a:pPr fontAlgn="base"/>
            <a:r>
              <a:rPr lang="en-US" dirty="0"/>
              <a:t>    INT A,</a:t>
            </a:r>
            <a:endParaRPr lang="el-GR" dirty="0"/>
          </a:p>
          <a:p>
            <a:pPr fontAlgn="base"/>
            <a:r>
              <a:rPr lang="en-US" dirty="0"/>
              <a:t>    …,</a:t>
            </a:r>
            <a:endParaRPr lang="el-GR" dirty="0"/>
          </a:p>
          <a:p>
            <a:pPr fontAlgn="base"/>
            <a:r>
              <a:rPr lang="en-US" dirty="0"/>
              <a:t>    </a:t>
            </a:r>
            <a:r>
              <a:rPr lang="en-US" b="1" dirty="0">
                <a:solidFill>
                  <a:srgbClr val="FF0000"/>
                </a:solidFill>
              </a:rPr>
              <a:t>INDEX (A)</a:t>
            </a:r>
            <a:r>
              <a:rPr lang="en-US" b="1" dirty="0"/>
              <a:t>,</a:t>
            </a:r>
            <a:endParaRPr lang="el-GR" dirty="0"/>
          </a:p>
          <a:p>
            <a:pPr fontAlgn="base"/>
            <a:r>
              <a:rPr lang="en-US" dirty="0"/>
              <a:t>    …, </a:t>
            </a:r>
            <a:endParaRPr lang="el-GR" dirty="0"/>
          </a:p>
          <a:p>
            <a:pPr fontAlgn="base"/>
            <a:r>
              <a:rPr lang="en-US" dirty="0"/>
              <a:t>)   ENGINE=INNODB;</a:t>
            </a:r>
            <a:endParaRPr lang="el-GR" dirty="0"/>
          </a:p>
          <a:p>
            <a:endParaRPr lang="el-GR" dirty="0"/>
          </a:p>
        </p:txBody>
      </p:sp>
    </p:spTree>
    <p:extLst>
      <p:ext uri="{BB962C8B-B14F-4D97-AF65-F5344CB8AC3E}">
        <p14:creationId xmlns:p14="http://schemas.microsoft.com/office/powerpoint/2010/main" val="2994483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65</a:t>
            </a:fld>
            <a:endParaRPr lang="en-US" dirty="0"/>
          </a:p>
        </p:txBody>
      </p:sp>
      <p:sp>
        <p:nvSpPr>
          <p:cNvPr id="4" name="TextBox 3"/>
          <p:cNvSpPr txBox="1"/>
          <p:nvPr/>
        </p:nvSpPr>
        <p:spPr>
          <a:xfrm>
            <a:off x="354563" y="335845"/>
            <a:ext cx="7809723" cy="6217087"/>
          </a:xfrm>
          <a:prstGeom prst="rect">
            <a:avLst/>
          </a:prstGeom>
          <a:noFill/>
        </p:spPr>
        <p:txBody>
          <a:bodyPr wrap="square" rtlCol="0">
            <a:spAutoFit/>
          </a:bodyPr>
          <a:lstStyle/>
          <a:p>
            <a:r>
              <a:rPr lang="el-GR" sz="2000" dirty="0">
                <a:solidFill>
                  <a:schemeClr val="accent6">
                    <a:lumMod val="75000"/>
                  </a:schemeClr>
                </a:solidFill>
              </a:rPr>
              <a:t>Παράδειγμα</a:t>
            </a:r>
          </a:p>
          <a:p>
            <a:r>
              <a:rPr lang="en-US" dirty="0"/>
              <a:t>Consider a database to store information for a social networking website. The database </a:t>
            </a:r>
            <a:r>
              <a:rPr lang="en-GB" dirty="0"/>
              <a:t>has the following properties:</a:t>
            </a:r>
          </a:p>
          <a:p>
            <a:pPr marL="285750" indent="-285750">
              <a:buFont typeface="Wingdings" panose="05000000000000000000" pitchFamily="2" charset="2"/>
              <a:buChar char="§"/>
            </a:pPr>
            <a:r>
              <a:rPr lang="en-US" dirty="0"/>
              <a:t>Every </a:t>
            </a:r>
            <a:r>
              <a:rPr lang="en-US" dirty="0">
                <a:solidFill>
                  <a:schemeClr val="accent6">
                    <a:lumMod val="75000"/>
                  </a:schemeClr>
                </a:solidFill>
              </a:rPr>
              <a:t>user</a:t>
            </a:r>
            <a:r>
              <a:rPr lang="en-US" dirty="0"/>
              <a:t> has a unique user ID (integer) along with a full name, age and phone </a:t>
            </a:r>
            <a:r>
              <a:rPr lang="en-GB" dirty="0"/>
              <a:t>number.</a:t>
            </a:r>
          </a:p>
          <a:p>
            <a:pPr marL="285750" indent="-285750">
              <a:buFont typeface="Wingdings" panose="05000000000000000000" pitchFamily="2" charset="2"/>
              <a:buChar char="§"/>
            </a:pPr>
            <a:r>
              <a:rPr lang="en-US" dirty="0"/>
              <a:t> Every </a:t>
            </a:r>
            <a:r>
              <a:rPr lang="en-US" dirty="0">
                <a:solidFill>
                  <a:schemeClr val="accent6">
                    <a:lumMod val="75000"/>
                  </a:schemeClr>
                </a:solidFill>
              </a:rPr>
              <a:t>group</a:t>
            </a:r>
            <a:r>
              <a:rPr lang="en-US" dirty="0"/>
              <a:t> has a unique group ID (integer) and a name. Every group must have at least one user that serves as </a:t>
            </a:r>
            <a:r>
              <a:rPr lang="en-US" dirty="0">
                <a:solidFill>
                  <a:schemeClr val="accent6">
                    <a:lumMod val="75000"/>
                  </a:schemeClr>
                </a:solidFill>
              </a:rPr>
              <a:t>moderator</a:t>
            </a:r>
            <a:r>
              <a:rPr lang="en-US" dirty="0"/>
              <a:t> of the group.</a:t>
            </a:r>
          </a:p>
          <a:p>
            <a:pPr marL="285750" indent="-285750">
              <a:buFont typeface="Wingdings" panose="05000000000000000000" pitchFamily="2" charset="2"/>
              <a:buChar char="§"/>
            </a:pPr>
            <a:r>
              <a:rPr lang="en-US" dirty="0"/>
              <a:t> A user may be a </a:t>
            </a:r>
            <a:r>
              <a:rPr lang="en-US" dirty="0">
                <a:solidFill>
                  <a:schemeClr val="accent6">
                    <a:lumMod val="75000"/>
                  </a:schemeClr>
                </a:solidFill>
              </a:rPr>
              <a:t>member</a:t>
            </a:r>
            <a:r>
              <a:rPr lang="en-US" dirty="0"/>
              <a:t> of zero or more groups; groups may contain zero or more members (and one or more moderators).</a:t>
            </a:r>
          </a:p>
          <a:p>
            <a:pPr marL="285750" indent="-285750">
              <a:buFont typeface="Wingdings" panose="05000000000000000000" pitchFamily="2" charset="2"/>
              <a:buChar char="§"/>
            </a:pPr>
            <a:r>
              <a:rPr lang="en-US" dirty="0"/>
              <a:t> Users are allowed to create zero or more </a:t>
            </a:r>
            <a:r>
              <a:rPr lang="en-US" dirty="0">
                <a:solidFill>
                  <a:schemeClr val="accent6">
                    <a:lumMod val="75000"/>
                  </a:schemeClr>
                </a:solidFill>
              </a:rPr>
              <a:t>albums</a:t>
            </a:r>
            <a:r>
              <a:rPr lang="en-US" dirty="0"/>
              <a:t>. An album has a unique album ID (integer), a creation date, and a name. An album is </a:t>
            </a:r>
            <a:r>
              <a:rPr lang="en-US" dirty="0">
                <a:solidFill>
                  <a:schemeClr val="accent6">
                    <a:lumMod val="75000"/>
                  </a:schemeClr>
                </a:solidFill>
              </a:rPr>
              <a:t>owned</a:t>
            </a:r>
            <a:r>
              <a:rPr lang="en-US" dirty="0"/>
              <a:t> by exactly one user: the user that created it.</a:t>
            </a:r>
          </a:p>
          <a:p>
            <a:pPr marL="285750" indent="-285750">
              <a:buFont typeface="Wingdings" panose="05000000000000000000" pitchFamily="2" charset="2"/>
              <a:buChar char="§"/>
            </a:pPr>
            <a:r>
              <a:rPr lang="en-US" dirty="0"/>
              <a:t> An album can </a:t>
            </a:r>
            <a:r>
              <a:rPr lang="en-US" dirty="0">
                <a:solidFill>
                  <a:schemeClr val="accent6">
                    <a:lumMod val="75000"/>
                  </a:schemeClr>
                </a:solidFill>
              </a:rPr>
              <a:t>contain</a:t>
            </a:r>
            <a:r>
              <a:rPr lang="en-US" dirty="0"/>
              <a:t> zero or more </a:t>
            </a:r>
            <a:r>
              <a:rPr lang="en-US" dirty="0">
                <a:solidFill>
                  <a:schemeClr val="accent6">
                    <a:lumMod val="75000"/>
                  </a:schemeClr>
                </a:solidFill>
              </a:rPr>
              <a:t>media files</a:t>
            </a:r>
            <a:r>
              <a:rPr lang="en-US" dirty="0"/>
              <a:t>. For every media file, we record its unique URL , the date the file was added to the album, and a caption (if one </a:t>
            </a:r>
            <a:r>
              <a:rPr lang="en-GB" dirty="0"/>
              <a:t>exists).</a:t>
            </a:r>
          </a:p>
          <a:p>
            <a:pPr marL="285750" indent="-285750">
              <a:buFont typeface="Wingdings" panose="05000000000000000000" pitchFamily="2" charset="2"/>
              <a:buChar char="§"/>
            </a:pPr>
            <a:r>
              <a:rPr lang="en-US" dirty="0"/>
              <a:t> Users can zero or more </a:t>
            </a:r>
            <a:r>
              <a:rPr lang="en-US" dirty="0">
                <a:solidFill>
                  <a:schemeClr val="accent6">
                    <a:lumMod val="75000"/>
                  </a:schemeClr>
                </a:solidFill>
              </a:rPr>
              <a:t>photos</a:t>
            </a:r>
            <a:r>
              <a:rPr lang="en-US" dirty="0"/>
              <a:t> to albums. Photos are a type of media file, but we also track the encoding (e.g., JPEG, PNG, etc.) and the size of the photo (in </a:t>
            </a:r>
            <a:r>
              <a:rPr lang="en-GB" dirty="0"/>
              <a:t>bytes).</a:t>
            </a:r>
          </a:p>
          <a:p>
            <a:pPr marL="285750" indent="-285750">
              <a:buFont typeface="Wingdings" panose="05000000000000000000" pitchFamily="2" charset="2"/>
              <a:buChar char="§"/>
            </a:pPr>
            <a:r>
              <a:rPr lang="en-US" dirty="0"/>
              <a:t> Users may add zero or more </a:t>
            </a:r>
            <a:r>
              <a:rPr lang="en-US" dirty="0">
                <a:solidFill>
                  <a:schemeClr val="accent6">
                    <a:lumMod val="75000"/>
                  </a:schemeClr>
                </a:solidFill>
              </a:rPr>
              <a:t>videos</a:t>
            </a:r>
            <a:r>
              <a:rPr lang="en-US" dirty="0"/>
              <a:t> to albums. Videos are a type of media file, and we track the codec used to encode the video (e.g., MPEG-4), the length of the video (in seconds), and the video's bitrate.</a:t>
            </a:r>
          </a:p>
          <a:p>
            <a:pPr marL="285750" indent="-285750">
              <a:buFont typeface="Wingdings" panose="05000000000000000000" pitchFamily="2" charset="2"/>
              <a:buChar char="§"/>
            </a:pPr>
            <a:r>
              <a:rPr lang="en-US" dirty="0"/>
              <a:t> A media file may belong to at most one album.</a:t>
            </a:r>
            <a:endParaRPr lang="el-GR" dirty="0"/>
          </a:p>
        </p:txBody>
      </p:sp>
    </p:spTree>
    <p:extLst>
      <p:ext uri="{BB962C8B-B14F-4D97-AF65-F5344CB8AC3E}">
        <p14:creationId xmlns:p14="http://schemas.microsoft.com/office/powerpoint/2010/main" val="28938588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Footer Placeholder 3"/>
          <p:cNvSpPr>
            <a:spLocks noGrp="1"/>
          </p:cNvSpPr>
          <p:nvPr>
            <p:ph type="ftr" sz="quarter" idx="11"/>
          </p:nvPr>
        </p:nvSpPr>
        <p:spPr>
          <a:noFill/>
        </p:spPr>
        <p:txBody>
          <a:bodyPr/>
          <a:lstStyle/>
          <a:p>
            <a:r>
              <a:rPr lang="el-GR" altLang="en-US" dirty="0" err="1"/>
              <a:t>Ευαγγε</a:t>
            </a:r>
            <a:r>
              <a:rPr lang="en-US" altLang="en-US" dirty="0"/>
              <a:t>λ</a:t>
            </a:r>
            <a:r>
              <a:rPr lang="el-GR" altLang="en-US" dirty="0"/>
              <a:t>ία </a:t>
            </a:r>
            <a:r>
              <a:rPr lang="el-GR" altLang="en-US" dirty="0" err="1"/>
              <a:t>Πιτουρά</a:t>
            </a:r>
            <a:endParaRPr lang="el-GR" altLang="en-US" dirty="0"/>
          </a:p>
        </p:txBody>
      </p:sp>
      <p:sp>
        <p:nvSpPr>
          <p:cNvPr id="47108" name="Slide Number Placeholder 4"/>
          <p:cNvSpPr>
            <a:spLocks noGrp="1"/>
          </p:cNvSpPr>
          <p:nvPr>
            <p:ph type="sldNum" sz="quarter" idx="12"/>
          </p:nvPr>
        </p:nvSpPr>
        <p:spPr>
          <a:noFill/>
        </p:spPr>
        <p:txBody>
          <a:bodyPr/>
          <a:lstStyle/>
          <a:p>
            <a:fld id="{1B8ABBF1-DDB9-430D-8A71-9D6CF5F7C5D7}" type="slidenum">
              <a:rPr lang="el-GR" altLang="en-US" smtClean="0"/>
              <a:pPr/>
              <a:t>66</a:t>
            </a:fld>
            <a:endParaRPr lang="el-GR" altLang="en-US"/>
          </a:p>
        </p:txBody>
      </p:sp>
      <p:sp>
        <p:nvSpPr>
          <p:cNvPr id="48134" name="Text Box 3"/>
          <p:cNvSpPr txBox="1">
            <a:spLocks noChangeArrowheads="1"/>
          </p:cNvSpPr>
          <p:nvPr/>
        </p:nvSpPr>
        <p:spPr bwMode="auto">
          <a:xfrm>
            <a:off x="545733" y="897060"/>
            <a:ext cx="8019929" cy="5262979"/>
          </a:xfrm>
          <a:prstGeom prst="rect">
            <a:avLst/>
          </a:prstGeom>
          <a:noFill/>
          <a:ln w="9525">
            <a:noFill/>
            <a:miter lim="800000"/>
            <a:headEnd/>
            <a:tailEnd/>
          </a:ln>
        </p:spPr>
        <p:txBody>
          <a:bodyPr wrap="square">
            <a:spAutoFit/>
          </a:bodyPr>
          <a:lstStyle/>
          <a:p>
            <a:pPr eaLnBrk="0" hangingPunct="0"/>
            <a:r>
              <a:rPr lang="en-US" sz="1400" b="1" dirty="0">
                <a:latin typeface="Calibri" pitchFamily="34" charset="0"/>
                <a:ea typeface="Calibri" pitchFamily="34" charset="0"/>
                <a:cs typeface="Calibri" pitchFamily="34" charset="0"/>
              </a:rPr>
              <a:t>CREATE DATABASE movie-database;</a:t>
            </a:r>
          </a:p>
          <a:p>
            <a:pPr eaLnBrk="0" hangingPunct="0"/>
            <a:r>
              <a:rPr lang="en-US" sz="1400" b="1" dirty="0">
                <a:latin typeface="Calibri" pitchFamily="34" charset="0"/>
                <a:ea typeface="Calibri" pitchFamily="34" charset="0"/>
                <a:cs typeface="Calibri" pitchFamily="34" charset="0"/>
              </a:rPr>
              <a:t>USE DATABASE movie-database;</a:t>
            </a:r>
          </a:p>
          <a:p>
            <a:pPr eaLnBrk="0" hangingPunct="0"/>
            <a:endParaRPr lang="en-US" sz="1400" b="1" dirty="0">
              <a:latin typeface="Calibri" pitchFamily="34" charset="0"/>
              <a:ea typeface="Calibri" pitchFamily="34" charset="0"/>
              <a:cs typeface="Calibri" pitchFamily="34" charset="0"/>
            </a:endParaRPr>
          </a:p>
          <a:p>
            <a:pPr eaLnBrk="0" hangingPunct="0"/>
            <a:r>
              <a:rPr lang="en-US" sz="1400" b="1" dirty="0">
                <a:latin typeface="Calibri" pitchFamily="34" charset="0"/>
                <a:ea typeface="Calibri" pitchFamily="34" charset="0"/>
                <a:cs typeface="Calibri" pitchFamily="34" charset="0"/>
              </a:rPr>
              <a:t>CREATE TABLE</a:t>
            </a:r>
            <a:r>
              <a:rPr lang="el-GR" sz="1400" dirty="0">
                <a:latin typeface="Calibri" pitchFamily="34" charset="0"/>
                <a:ea typeface="Calibri" pitchFamily="34" charset="0"/>
                <a:cs typeface="Calibri" pitchFamily="34" charset="0"/>
              </a:rPr>
              <a:t> Ταινία</a:t>
            </a:r>
          </a:p>
          <a:p>
            <a:pPr eaLnBrk="0" hangingPunct="0"/>
            <a:r>
              <a:rPr lang="el-GR" sz="1400" dirty="0">
                <a:latin typeface="Calibri" pitchFamily="34" charset="0"/>
                <a:ea typeface="Calibri" pitchFamily="34" charset="0"/>
                <a:cs typeface="Calibri" pitchFamily="34" charset="0"/>
              </a:rPr>
              <a:t>	(Τίτλος </a:t>
            </a:r>
            <a:r>
              <a:rPr lang="en-US" sz="1400" b="1" dirty="0" err="1">
                <a:latin typeface="Calibri" pitchFamily="34" charset="0"/>
                <a:ea typeface="Calibri" pitchFamily="34" charset="0"/>
                <a:cs typeface="Calibri" pitchFamily="34" charset="0"/>
              </a:rPr>
              <a:t>var</a:t>
            </a:r>
            <a:r>
              <a:rPr lang="el-GR" sz="1400" b="1" dirty="0">
                <a:latin typeface="Calibri" pitchFamily="34" charset="0"/>
                <a:ea typeface="Calibri" pitchFamily="34" charset="0"/>
                <a:cs typeface="Calibri" pitchFamily="34" charset="0"/>
              </a:rPr>
              <a:t>char</a:t>
            </a:r>
            <a:r>
              <a:rPr lang="el-GR" sz="1400" dirty="0">
                <a:latin typeface="Calibri" pitchFamily="34" charset="0"/>
                <a:ea typeface="Calibri" pitchFamily="34" charset="0"/>
                <a:cs typeface="Calibri" pitchFamily="34" charset="0"/>
              </a:rPr>
              <a:t>(20),</a:t>
            </a:r>
          </a:p>
          <a:p>
            <a:pPr eaLnBrk="0" hangingPunct="0"/>
            <a:r>
              <a:rPr lang="el-GR" sz="1400" dirty="0">
                <a:latin typeface="Calibri" pitchFamily="34" charset="0"/>
                <a:ea typeface="Calibri" pitchFamily="34" charset="0"/>
                <a:cs typeface="Calibri" pitchFamily="34" charset="0"/>
              </a:rPr>
              <a:t>             Έτος </a:t>
            </a:r>
            <a:r>
              <a:rPr lang="en-US" sz="1400" b="1" dirty="0" err="1">
                <a:latin typeface="Calibri" pitchFamily="34" charset="0"/>
                <a:ea typeface="Calibri" pitchFamily="34" charset="0"/>
                <a:cs typeface="Calibri" pitchFamily="34" charset="0"/>
              </a:rPr>
              <a:t>int</a:t>
            </a:r>
            <a:r>
              <a:rPr lang="el-GR" sz="1400" dirty="0">
                <a:latin typeface="Calibri" pitchFamily="34" charset="0"/>
                <a:ea typeface="Calibri" pitchFamily="34" charset="0"/>
                <a:cs typeface="Calibri" pitchFamily="34" charset="0"/>
              </a:rPr>
              <a:t>, </a:t>
            </a:r>
          </a:p>
          <a:p>
            <a:pPr eaLnBrk="0" hangingPunct="0"/>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Διάρκεια </a:t>
            </a:r>
            <a:r>
              <a:rPr lang="en-US" sz="1400" b="1" dirty="0" err="1">
                <a:latin typeface="Calibri" pitchFamily="34" charset="0"/>
                <a:ea typeface="Calibri" pitchFamily="34" charset="0"/>
                <a:cs typeface="Calibri" pitchFamily="34" charset="0"/>
              </a:rPr>
              <a:t>int</a:t>
            </a:r>
            <a:r>
              <a:rPr lang="el-GR" sz="1400" dirty="0">
                <a:latin typeface="Calibri" pitchFamily="34" charset="0"/>
                <a:ea typeface="Calibri" pitchFamily="34" charset="0"/>
                <a:cs typeface="Calibri" pitchFamily="34" charset="0"/>
              </a:rPr>
              <a:t>,</a:t>
            </a:r>
            <a:endParaRPr lang="en-US" sz="1400" dirty="0">
              <a:latin typeface="Calibri" pitchFamily="34" charset="0"/>
              <a:ea typeface="Calibri" pitchFamily="34" charset="0"/>
              <a:cs typeface="Calibri" pitchFamily="34" charset="0"/>
            </a:endParaRPr>
          </a:p>
          <a:p>
            <a:pPr eaLnBrk="0" hangingPunct="0"/>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Τύπος </a:t>
            </a:r>
            <a:r>
              <a:rPr lang="en-US" sz="1400" b="1" dirty="0" err="1">
                <a:latin typeface="Calibri" pitchFamily="34" charset="0"/>
                <a:ea typeface="Calibri" pitchFamily="34" charset="0"/>
                <a:cs typeface="Calibri" pitchFamily="34" charset="0"/>
              </a:rPr>
              <a:t>varchar</a:t>
            </a:r>
            <a:r>
              <a:rPr lang="en-US" sz="1400" b="1" dirty="0">
                <a:latin typeface="Calibri" pitchFamily="34" charset="0"/>
                <a:ea typeface="Calibri" pitchFamily="34" charset="0"/>
                <a:cs typeface="Calibri" pitchFamily="34" charset="0"/>
              </a:rPr>
              <a:t>(20)</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 </a:t>
            </a:r>
          </a:p>
          <a:p>
            <a:r>
              <a:rPr lang="el-GR" sz="1400"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primary</a:t>
            </a:r>
            <a:r>
              <a:rPr lang="el-GR" sz="1400" b="1"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key</a:t>
            </a:r>
            <a:r>
              <a:rPr lang="el-GR" sz="1400" dirty="0">
                <a:latin typeface="Calibri" pitchFamily="34" charset="0"/>
                <a:ea typeface="Calibri" pitchFamily="34" charset="0"/>
                <a:cs typeface="Calibri" pitchFamily="34" charset="0"/>
              </a:rPr>
              <a:t> (Τίτλος, Έτος))</a:t>
            </a:r>
            <a:r>
              <a:rPr lang="en-US" sz="1400" dirty="0">
                <a:latin typeface="Calibri" pitchFamily="34" charset="0"/>
                <a:ea typeface="Calibri" pitchFamily="34" charset="0"/>
                <a:cs typeface="Calibri" pitchFamily="34" charset="0"/>
              </a:rPr>
              <a:t>;</a:t>
            </a:r>
            <a:endParaRPr lang="el-GR" sz="1400" dirty="0">
              <a:latin typeface="Calibri" pitchFamily="34" charset="0"/>
              <a:ea typeface="Calibri" pitchFamily="34" charset="0"/>
              <a:cs typeface="Calibri" pitchFamily="34" charset="0"/>
            </a:endParaRPr>
          </a:p>
          <a:p>
            <a:r>
              <a:rPr lang="en-US" sz="1400" b="1" dirty="0">
                <a:latin typeface="Calibri" pitchFamily="34" charset="0"/>
                <a:ea typeface="Calibri" pitchFamily="34" charset="0"/>
                <a:cs typeface="Calibri" pitchFamily="34" charset="0"/>
              </a:rPr>
              <a:t>CREATE TABLE</a:t>
            </a:r>
            <a:r>
              <a:rPr lang="el-GR" sz="1400" dirty="0">
                <a:latin typeface="Calibri" pitchFamily="34" charset="0"/>
                <a:ea typeface="Calibri" pitchFamily="34" charset="0"/>
                <a:cs typeface="Calibri" pitchFamily="34" charset="0"/>
              </a:rPr>
              <a:t> Ηθοποιός</a:t>
            </a:r>
          </a:p>
          <a:p>
            <a:r>
              <a:rPr lang="el-GR" sz="1400" dirty="0">
                <a:latin typeface="Calibri" pitchFamily="34" charset="0"/>
                <a:ea typeface="Calibri" pitchFamily="34" charset="0"/>
                <a:cs typeface="Calibri" pitchFamily="34" charset="0"/>
              </a:rPr>
              <a:t>	(Όνομα </a:t>
            </a:r>
            <a:r>
              <a:rPr lang="en-US" sz="1400" b="1" dirty="0" err="1">
                <a:latin typeface="Calibri" pitchFamily="34" charset="0"/>
                <a:ea typeface="Calibri" pitchFamily="34" charset="0"/>
                <a:cs typeface="Calibri" pitchFamily="34" charset="0"/>
              </a:rPr>
              <a:t>var</a:t>
            </a:r>
            <a:r>
              <a:rPr lang="el-GR" sz="1400" b="1" dirty="0" err="1">
                <a:latin typeface="Calibri" pitchFamily="34" charset="0"/>
                <a:ea typeface="Calibri" pitchFamily="34" charset="0"/>
                <a:cs typeface="Calibri" pitchFamily="34" charset="0"/>
              </a:rPr>
              <a:t>char</a:t>
            </a:r>
            <a:r>
              <a:rPr lang="el-GR" sz="1400" b="1" dirty="0">
                <a:latin typeface="Calibri" pitchFamily="34" charset="0"/>
                <a:ea typeface="Calibri" pitchFamily="34" charset="0"/>
                <a:cs typeface="Calibri" pitchFamily="34" charset="0"/>
              </a:rPr>
              <a:t>(</a:t>
            </a:r>
            <a:r>
              <a:rPr lang="en-US" sz="1400" b="1" dirty="0">
                <a:latin typeface="Calibri" pitchFamily="34" charset="0"/>
                <a:ea typeface="Calibri" pitchFamily="34" charset="0"/>
                <a:cs typeface="Calibri" pitchFamily="34" charset="0"/>
              </a:rPr>
              <a:t>2</a:t>
            </a:r>
            <a:r>
              <a:rPr lang="el-GR" sz="1400" b="1" dirty="0">
                <a:latin typeface="Calibri" pitchFamily="34" charset="0"/>
                <a:ea typeface="Calibri" pitchFamily="34" charset="0"/>
                <a:cs typeface="Calibri" pitchFamily="34" charset="0"/>
              </a:rPr>
              <a:t>0)</a:t>
            </a:r>
            <a:r>
              <a:rPr lang="el-GR" sz="1400" dirty="0">
                <a:latin typeface="Calibri" pitchFamily="34" charset="0"/>
                <a:ea typeface="Calibri" pitchFamily="34" charset="0"/>
                <a:cs typeface="Calibri" pitchFamily="34" charset="0"/>
              </a:rPr>
              <a:t>, </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Διεύθυνση </a:t>
            </a:r>
            <a:r>
              <a:rPr lang="en-US" sz="1400" b="1" dirty="0" err="1">
                <a:latin typeface="Calibri" pitchFamily="34" charset="0"/>
                <a:ea typeface="Calibri" pitchFamily="34" charset="0"/>
                <a:cs typeface="Calibri" pitchFamily="34" charset="0"/>
              </a:rPr>
              <a:t>var</a:t>
            </a:r>
            <a:r>
              <a:rPr lang="el-GR" sz="1400" b="1" dirty="0">
                <a:latin typeface="Calibri" pitchFamily="34" charset="0"/>
                <a:ea typeface="Calibri" pitchFamily="34" charset="0"/>
                <a:cs typeface="Calibri" pitchFamily="34" charset="0"/>
              </a:rPr>
              <a:t>char(15)</a:t>
            </a:r>
            <a:r>
              <a:rPr lang="el-GR" sz="1400" dirty="0">
                <a:latin typeface="Calibri" pitchFamily="34" charset="0"/>
                <a:ea typeface="Calibri" pitchFamily="34" charset="0"/>
                <a:cs typeface="Calibri" pitchFamily="34" charset="0"/>
              </a:rPr>
              <a:t>, </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Έτος-Γέννησης</a:t>
            </a:r>
            <a:r>
              <a:rPr lang="el-GR" sz="1400" b="1" dirty="0">
                <a:latin typeface="Calibri" pitchFamily="34" charset="0"/>
                <a:ea typeface="Calibri" pitchFamily="34" charset="0"/>
                <a:cs typeface="Calibri" pitchFamily="34" charset="0"/>
              </a:rPr>
              <a:t> </a:t>
            </a:r>
            <a:r>
              <a:rPr lang="en-US" sz="1400" b="1" dirty="0" err="1">
                <a:latin typeface="Calibri" pitchFamily="34" charset="0"/>
                <a:ea typeface="Calibri" pitchFamily="34" charset="0"/>
                <a:cs typeface="Calibri" pitchFamily="34" charset="0"/>
              </a:rPr>
              <a:t>int</a:t>
            </a:r>
            <a:r>
              <a:rPr lang="en-US"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NOT NULL</a:t>
            </a:r>
            <a:r>
              <a:rPr lang="en-US" sz="1400" dirty="0">
                <a:latin typeface="Calibri" pitchFamily="34" charset="0"/>
                <a:ea typeface="Calibri" pitchFamily="34" charset="0"/>
                <a:cs typeface="Calibri" pitchFamily="34" charset="0"/>
              </a:rPr>
              <a:t>,</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primary</a:t>
            </a:r>
            <a:r>
              <a:rPr lang="el-GR" sz="1400" b="1"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key</a:t>
            </a:r>
            <a:r>
              <a:rPr lang="el-GR" sz="1400" b="1"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(Όνομα),</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check</a:t>
            </a:r>
            <a:r>
              <a:rPr lang="el-GR" sz="1400" dirty="0">
                <a:latin typeface="Calibri" pitchFamily="34" charset="0"/>
                <a:ea typeface="Calibri" pitchFamily="34" charset="0"/>
                <a:cs typeface="Calibri" pitchFamily="34" charset="0"/>
              </a:rPr>
              <a:t> (Έτος-Γέννησης &gt;= 1</a:t>
            </a:r>
            <a:r>
              <a:rPr lang="en-US" sz="1400" dirty="0">
                <a:latin typeface="Calibri" pitchFamily="34" charset="0"/>
                <a:ea typeface="Calibri" pitchFamily="34" charset="0"/>
                <a:cs typeface="Calibri" pitchFamily="34" charset="0"/>
              </a:rPr>
              <a:t>8</a:t>
            </a:r>
            <a:r>
              <a:rPr lang="el-GR" sz="1400" dirty="0">
                <a:latin typeface="Calibri" pitchFamily="34" charset="0"/>
                <a:ea typeface="Calibri" pitchFamily="34" charset="0"/>
                <a:cs typeface="Calibri" pitchFamily="34" charset="0"/>
              </a:rPr>
              <a:t>00))</a:t>
            </a:r>
            <a:r>
              <a:rPr lang="en-US" sz="1400" dirty="0">
                <a:latin typeface="Calibri" pitchFamily="34" charset="0"/>
                <a:ea typeface="Calibri" pitchFamily="34" charset="0"/>
                <a:cs typeface="Calibri" pitchFamily="34" charset="0"/>
              </a:rPr>
              <a:t>;</a:t>
            </a:r>
          </a:p>
          <a:p>
            <a:r>
              <a:rPr lang="en-US" sz="1400" b="1" dirty="0">
                <a:latin typeface="Calibri" pitchFamily="34" charset="0"/>
                <a:ea typeface="Calibri" pitchFamily="34" charset="0"/>
                <a:cs typeface="Calibri" pitchFamily="34" charset="0"/>
              </a:rPr>
              <a:t>CREATE TABLE</a:t>
            </a:r>
            <a:r>
              <a:rPr lang="el-GR" sz="1400" dirty="0">
                <a:latin typeface="Calibri" pitchFamily="34" charset="0"/>
                <a:ea typeface="Calibri" pitchFamily="34" charset="0"/>
                <a:cs typeface="Calibri" pitchFamily="34" charset="0"/>
              </a:rPr>
              <a:t> Παίζει</a:t>
            </a:r>
          </a:p>
          <a:p>
            <a:r>
              <a:rPr lang="el-GR" sz="1400" dirty="0">
                <a:latin typeface="Calibri" pitchFamily="34" charset="0"/>
                <a:ea typeface="Calibri" pitchFamily="34" charset="0"/>
                <a:cs typeface="Calibri" pitchFamily="34" charset="0"/>
              </a:rPr>
              <a:t>	(Όνομα </a:t>
            </a:r>
            <a:r>
              <a:rPr lang="en-US" sz="1400" b="1" dirty="0" err="1">
                <a:latin typeface="Calibri" pitchFamily="34" charset="0"/>
                <a:ea typeface="Calibri" pitchFamily="34" charset="0"/>
                <a:cs typeface="Calibri" pitchFamily="34" charset="0"/>
              </a:rPr>
              <a:t>var</a:t>
            </a:r>
            <a:r>
              <a:rPr lang="el-GR" sz="1400" b="1" dirty="0" err="1">
                <a:latin typeface="Calibri" pitchFamily="34" charset="0"/>
                <a:ea typeface="Calibri" pitchFamily="34" charset="0"/>
                <a:cs typeface="Calibri" pitchFamily="34" charset="0"/>
              </a:rPr>
              <a:t>char</a:t>
            </a:r>
            <a:r>
              <a:rPr lang="el-GR" sz="1400" b="1" dirty="0">
                <a:latin typeface="Calibri" pitchFamily="34" charset="0"/>
                <a:ea typeface="Calibri" pitchFamily="34" charset="0"/>
                <a:cs typeface="Calibri" pitchFamily="34" charset="0"/>
              </a:rPr>
              <a:t>(</a:t>
            </a:r>
            <a:r>
              <a:rPr lang="en-US" sz="1400" b="1" dirty="0">
                <a:latin typeface="Calibri" pitchFamily="34" charset="0"/>
                <a:ea typeface="Calibri" pitchFamily="34" charset="0"/>
                <a:cs typeface="Calibri" pitchFamily="34" charset="0"/>
              </a:rPr>
              <a:t>2</a:t>
            </a:r>
            <a:r>
              <a:rPr lang="el-GR" sz="1400" b="1" dirty="0">
                <a:latin typeface="Calibri" pitchFamily="34" charset="0"/>
                <a:ea typeface="Calibri" pitchFamily="34" charset="0"/>
                <a:cs typeface="Calibri" pitchFamily="34" charset="0"/>
              </a:rPr>
              <a:t>0)</a:t>
            </a:r>
            <a:r>
              <a:rPr lang="en-US"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DEFAULT `John Doe’,</a:t>
            </a:r>
            <a:endParaRPr lang="el-GR" sz="1400" b="1" dirty="0">
              <a:latin typeface="Calibri" pitchFamily="34" charset="0"/>
              <a:ea typeface="Calibri" pitchFamily="34" charset="0"/>
              <a:cs typeface="Calibri" pitchFamily="34" charset="0"/>
            </a:endParaRP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Τίτλος </a:t>
            </a:r>
            <a:r>
              <a:rPr lang="en-US" sz="1400" b="1" dirty="0" err="1">
                <a:latin typeface="Calibri" pitchFamily="34" charset="0"/>
                <a:ea typeface="Calibri" pitchFamily="34" charset="0"/>
                <a:cs typeface="Calibri" pitchFamily="34" charset="0"/>
              </a:rPr>
              <a:t>var</a:t>
            </a:r>
            <a:r>
              <a:rPr lang="el-GR" sz="1400" b="1" dirty="0">
                <a:latin typeface="Calibri" pitchFamily="34" charset="0"/>
                <a:ea typeface="Calibri" pitchFamily="34" charset="0"/>
                <a:cs typeface="Calibri" pitchFamily="34" charset="0"/>
              </a:rPr>
              <a:t>char(20)</a:t>
            </a:r>
            <a:r>
              <a:rPr lang="el-GR" sz="1400" dirty="0">
                <a:latin typeface="Calibri" pitchFamily="34" charset="0"/>
                <a:ea typeface="Calibri" pitchFamily="34" charset="0"/>
                <a:cs typeface="Calibri" pitchFamily="34" charset="0"/>
              </a:rPr>
              <a:t>, </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Έτος</a:t>
            </a:r>
            <a:r>
              <a:rPr lang="el-GR" sz="1400" b="1" dirty="0">
                <a:latin typeface="Calibri" pitchFamily="34" charset="0"/>
                <a:ea typeface="Calibri" pitchFamily="34" charset="0"/>
                <a:cs typeface="Calibri" pitchFamily="34" charset="0"/>
              </a:rPr>
              <a:t> </a:t>
            </a:r>
            <a:r>
              <a:rPr lang="en-US" sz="1400" b="1" dirty="0" err="1">
                <a:latin typeface="Calibri" pitchFamily="34" charset="0"/>
                <a:ea typeface="Calibri" pitchFamily="34" charset="0"/>
                <a:cs typeface="Calibri" pitchFamily="34" charset="0"/>
              </a:rPr>
              <a:t>int</a:t>
            </a:r>
            <a:r>
              <a:rPr lang="en-US" sz="1400" dirty="0">
                <a:latin typeface="Calibri" pitchFamily="34" charset="0"/>
                <a:ea typeface="Calibri" pitchFamily="34" charset="0"/>
                <a:cs typeface="Calibri" pitchFamily="34" charset="0"/>
              </a:rPr>
              <a:t>,</a:t>
            </a:r>
            <a:endParaRPr lang="el-GR" sz="1400" dirty="0">
              <a:latin typeface="Calibri" pitchFamily="34" charset="0"/>
              <a:ea typeface="Calibri" pitchFamily="34" charset="0"/>
              <a:cs typeface="Calibri" pitchFamily="34" charset="0"/>
            </a:endParaRP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primary</a:t>
            </a:r>
            <a:r>
              <a:rPr lang="el-GR" sz="1400" b="1"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key</a:t>
            </a:r>
            <a:r>
              <a:rPr lang="el-GR" sz="1400" b="1"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(Όνομα, Τίτλος, Έτος),</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foreign key </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Όνομα</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references</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Ηθοποιός(Όνομα)</a:t>
            </a:r>
            <a:endParaRPr lang="en-US" sz="1400" dirty="0">
              <a:latin typeface="Calibri" pitchFamily="34" charset="0"/>
              <a:ea typeface="Calibri" pitchFamily="34" charset="0"/>
              <a:cs typeface="Calibri" pitchFamily="34" charset="0"/>
            </a:endParaRPr>
          </a:p>
          <a:p>
            <a:r>
              <a:rPr lang="en-US"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on update cascade</a:t>
            </a:r>
            <a:endParaRPr lang="el-GR" sz="1400" b="1" dirty="0">
              <a:latin typeface="Calibri" pitchFamily="34" charset="0"/>
              <a:ea typeface="Calibri" pitchFamily="34" charset="0"/>
              <a:cs typeface="Calibri" pitchFamily="34" charset="0"/>
            </a:endParaRPr>
          </a:p>
          <a:p>
            <a:r>
              <a:rPr lang="el-GR" sz="1400" b="1"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on delete set default,</a:t>
            </a:r>
            <a:endParaRPr lang="el-GR" sz="1400" b="1" dirty="0">
              <a:latin typeface="Calibri" pitchFamily="34" charset="0"/>
              <a:ea typeface="Calibri" pitchFamily="34" charset="0"/>
              <a:cs typeface="Calibri" pitchFamily="34" charset="0"/>
            </a:endParaRP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foreign key </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Τίτλος, Έτος</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references</a:t>
            </a:r>
            <a:r>
              <a:rPr lang="en-US" sz="1400" dirty="0">
                <a:latin typeface="Calibri" pitchFamily="34" charset="0"/>
                <a:ea typeface="Calibri" pitchFamily="34" charset="0"/>
                <a:cs typeface="Calibri" pitchFamily="34" charset="0"/>
              </a:rPr>
              <a:t> </a:t>
            </a:r>
            <a:r>
              <a:rPr lang="el-GR" sz="1400" dirty="0" err="1">
                <a:latin typeface="Calibri" pitchFamily="34" charset="0"/>
                <a:ea typeface="Calibri" pitchFamily="34" charset="0"/>
                <a:cs typeface="Calibri" pitchFamily="34" charset="0"/>
              </a:rPr>
              <a:t>Ταινία(Τίτλος</a:t>
            </a:r>
            <a:r>
              <a:rPr lang="el-GR" sz="1400" dirty="0">
                <a:latin typeface="Calibri" pitchFamily="34" charset="0"/>
                <a:ea typeface="Calibri" pitchFamily="34" charset="0"/>
                <a:cs typeface="Calibri" pitchFamily="34" charset="0"/>
              </a:rPr>
              <a:t>, Έτος)</a:t>
            </a:r>
            <a:r>
              <a:rPr lang="en-US" sz="1400" dirty="0">
                <a:latin typeface="Calibri" pitchFamily="34" charset="0"/>
                <a:ea typeface="Calibri" pitchFamily="34" charset="0"/>
                <a:cs typeface="Calibri" pitchFamily="34" charset="0"/>
              </a:rPr>
              <a:t>;</a:t>
            </a:r>
            <a:endParaRPr lang="el-GR" sz="1400" dirty="0">
              <a:latin typeface="Calibri" pitchFamily="34" charset="0"/>
              <a:ea typeface="Calibri" pitchFamily="34" charset="0"/>
              <a:cs typeface="Calibri" pitchFamily="34" charset="0"/>
            </a:endParaRPr>
          </a:p>
        </p:txBody>
      </p:sp>
      <p:sp>
        <p:nvSpPr>
          <p:cNvPr id="7" name="Title 1"/>
          <p:cNvSpPr txBox="1">
            <a:spLocks/>
          </p:cNvSpPr>
          <p:nvPr/>
        </p:nvSpPr>
        <p:spPr>
          <a:xfrm>
            <a:off x="457200" y="0"/>
            <a:ext cx="8229600" cy="719625"/>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Ορισμοί Σχήματος</a:t>
            </a:r>
            <a:endParaRPr lang="en-US" sz="36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8196" name="Slide Number Placeholder 4"/>
          <p:cNvSpPr>
            <a:spLocks noGrp="1"/>
          </p:cNvSpPr>
          <p:nvPr>
            <p:ph type="sldNum" sz="quarter" idx="12"/>
          </p:nvPr>
        </p:nvSpPr>
        <p:spPr>
          <a:noFill/>
        </p:spPr>
        <p:txBody>
          <a:bodyPr/>
          <a:lstStyle/>
          <a:p>
            <a:fld id="{212FF870-370C-4E07-8719-D231C6A9B005}" type="slidenum">
              <a:rPr lang="el-GR" altLang="en-US" smtClean="0"/>
              <a:pPr/>
              <a:t>7</a:t>
            </a:fld>
            <a:endParaRPr lang="el-GR" altLang="en-US"/>
          </a:p>
        </p:txBody>
      </p:sp>
      <p:sp>
        <p:nvSpPr>
          <p:cNvPr id="8198" name="Text Box 3"/>
          <p:cNvSpPr txBox="1">
            <a:spLocks noChangeArrowheads="1"/>
          </p:cNvSpPr>
          <p:nvPr/>
        </p:nvSpPr>
        <p:spPr bwMode="auto">
          <a:xfrm>
            <a:off x="1419225" y="2270125"/>
            <a:ext cx="1066800" cy="396875"/>
          </a:xfrm>
          <a:prstGeom prst="rect">
            <a:avLst/>
          </a:prstGeom>
          <a:noFill/>
          <a:ln w="9525">
            <a:noFill/>
            <a:miter lim="800000"/>
            <a:headEnd/>
            <a:tailEnd/>
          </a:ln>
        </p:spPr>
        <p:txBody>
          <a:bodyPr>
            <a:spAutoFit/>
          </a:bodyPr>
          <a:lstStyle/>
          <a:p>
            <a:pPr eaLnBrk="0" hangingPunct="0">
              <a:spcBef>
                <a:spcPct val="50000"/>
              </a:spcBef>
            </a:pPr>
            <a:r>
              <a:rPr lang="el-GR" sz="2000" b="1">
                <a:latin typeface="Times New Roman" pitchFamily="18" charset="0"/>
              </a:rPr>
              <a:t>Ταινία       </a:t>
            </a:r>
          </a:p>
        </p:txBody>
      </p:sp>
      <p:sp>
        <p:nvSpPr>
          <p:cNvPr id="8199" name="Text Box 4"/>
          <p:cNvSpPr txBox="1">
            <a:spLocks noChangeArrowheads="1"/>
          </p:cNvSpPr>
          <p:nvPr/>
        </p:nvSpPr>
        <p:spPr bwMode="auto">
          <a:xfrm>
            <a:off x="2667000" y="2270125"/>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dirty="0">
                <a:latin typeface="Times New Roman" pitchFamily="18" charset="0"/>
              </a:rPr>
              <a:t>Τίτλος</a:t>
            </a:r>
            <a:r>
              <a:rPr lang="el-GR" sz="2000" dirty="0">
                <a:latin typeface="Times New Roman" pitchFamily="18" charset="0"/>
              </a:rPr>
              <a:t>   </a:t>
            </a:r>
            <a:r>
              <a:rPr lang="el-GR" sz="2000" u="sng" dirty="0">
                <a:latin typeface="Times New Roman" pitchFamily="18" charset="0"/>
              </a:rPr>
              <a:t>Έτος</a:t>
            </a:r>
            <a:r>
              <a:rPr lang="el-GR" sz="2000" dirty="0">
                <a:latin typeface="Times New Roman" pitchFamily="18" charset="0"/>
              </a:rPr>
              <a:t>     Διάρκεια   Τύπος</a:t>
            </a:r>
          </a:p>
        </p:txBody>
      </p:sp>
      <p:sp>
        <p:nvSpPr>
          <p:cNvPr id="8200" name="Rectangle 5"/>
          <p:cNvSpPr>
            <a:spLocks noChangeArrowheads="1"/>
          </p:cNvSpPr>
          <p:nvPr/>
        </p:nvSpPr>
        <p:spPr bwMode="auto">
          <a:xfrm>
            <a:off x="2667000" y="2270125"/>
            <a:ext cx="3810000" cy="457200"/>
          </a:xfrm>
          <a:prstGeom prst="rect">
            <a:avLst/>
          </a:prstGeom>
          <a:noFill/>
          <a:ln w="9525">
            <a:solidFill>
              <a:schemeClr val="tx1"/>
            </a:solidFill>
            <a:miter lim="800000"/>
            <a:headEnd/>
            <a:tailEnd/>
          </a:ln>
        </p:spPr>
        <p:txBody>
          <a:bodyPr wrap="none" anchor="ctr"/>
          <a:lstStyle/>
          <a:p>
            <a:endParaRPr lang="en-US"/>
          </a:p>
        </p:txBody>
      </p:sp>
      <p:sp>
        <p:nvSpPr>
          <p:cNvPr id="8201" name="Line 6"/>
          <p:cNvSpPr>
            <a:spLocks noChangeShapeType="1"/>
          </p:cNvSpPr>
          <p:nvPr/>
        </p:nvSpPr>
        <p:spPr bwMode="auto">
          <a:xfrm>
            <a:off x="3505200" y="2270125"/>
            <a:ext cx="0" cy="457200"/>
          </a:xfrm>
          <a:prstGeom prst="line">
            <a:avLst/>
          </a:prstGeom>
          <a:noFill/>
          <a:ln w="9525">
            <a:solidFill>
              <a:schemeClr val="tx1"/>
            </a:solidFill>
            <a:round/>
            <a:headEnd/>
            <a:tailEnd/>
          </a:ln>
        </p:spPr>
        <p:txBody>
          <a:bodyPr wrap="none" anchor="ctr"/>
          <a:lstStyle/>
          <a:p>
            <a:endParaRPr lang="el-GR"/>
          </a:p>
        </p:txBody>
      </p:sp>
      <p:sp>
        <p:nvSpPr>
          <p:cNvPr id="8202" name="Line 7"/>
          <p:cNvSpPr>
            <a:spLocks noChangeShapeType="1"/>
          </p:cNvSpPr>
          <p:nvPr/>
        </p:nvSpPr>
        <p:spPr bwMode="auto">
          <a:xfrm>
            <a:off x="4343400" y="2270125"/>
            <a:ext cx="0" cy="457200"/>
          </a:xfrm>
          <a:prstGeom prst="line">
            <a:avLst/>
          </a:prstGeom>
          <a:noFill/>
          <a:ln w="9525">
            <a:solidFill>
              <a:schemeClr val="tx1"/>
            </a:solidFill>
            <a:round/>
            <a:headEnd/>
            <a:tailEnd/>
          </a:ln>
        </p:spPr>
        <p:txBody>
          <a:bodyPr wrap="none" anchor="ctr"/>
          <a:lstStyle/>
          <a:p>
            <a:endParaRPr lang="el-GR"/>
          </a:p>
        </p:txBody>
      </p:sp>
      <p:sp>
        <p:nvSpPr>
          <p:cNvPr id="8203" name="Line 8"/>
          <p:cNvSpPr>
            <a:spLocks noChangeShapeType="1"/>
          </p:cNvSpPr>
          <p:nvPr/>
        </p:nvSpPr>
        <p:spPr bwMode="auto">
          <a:xfrm>
            <a:off x="5486400" y="2270125"/>
            <a:ext cx="0" cy="457200"/>
          </a:xfrm>
          <a:prstGeom prst="line">
            <a:avLst/>
          </a:prstGeom>
          <a:noFill/>
          <a:ln w="9525">
            <a:solidFill>
              <a:schemeClr val="tx1"/>
            </a:solidFill>
            <a:round/>
            <a:headEnd/>
            <a:tailEnd/>
          </a:ln>
        </p:spPr>
        <p:txBody>
          <a:bodyPr wrap="none" anchor="ctr"/>
          <a:lstStyle/>
          <a:p>
            <a:endParaRPr lang="el-GR"/>
          </a:p>
        </p:txBody>
      </p:sp>
      <p:sp>
        <p:nvSpPr>
          <p:cNvPr id="8204" name="Text Box 9"/>
          <p:cNvSpPr txBox="1">
            <a:spLocks noChangeArrowheads="1"/>
          </p:cNvSpPr>
          <p:nvPr/>
        </p:nvSpPr>
        <p:spPr bwMode="auto">
          <a:xfrm>
            <a:off x="1143000" y="3581400"/>
            <a:ext cx="1371600" cy="396875"/>
          </a:xfrm>
          <a:prstGeom prst="rect">
            <a:avLst/>
          </a:prstGeom>
          <a:noFill/>
          <a:ln w="9525">
            <a:noFill/>
            <a:miter lim="800000"/>
            <a:headEnd/>
            <a:tailEnd/>
          </a:ln>
        </p:spPr>
        <p:txBody>
          <a:bodyPr>
            <a:spAutoFit/>
          </a:bodyPr>
          <a:lstStyle/>
          <a:p>
            <a:pPr eaLnBrk="0" hangingPunct="0">
              <a:spcBef>
                <a:spcPct val="50000"/>
              </a:spcBef>
            </a:pPr>
            <a:r>
              <a:rPr lang="el-GR" sz="2000" b="1">
                <a:latin typeface="Times New Roman" pitchFamily="18" charset="0"/>
              </a:rPr>
              <a:t>Παίζει</a:t>
            </a:r>
          </a:p>
        </p:txBody>
      </p:sp>
      <p:sp>
        <p:nvSpPr>
          <p:cNvPr id="8205" name="Text Box 10"/>
          <p:cNvSpPr txBox="1">
            <a:spLocks noChangeArrowheads="1"/>
          </p:cNvSpPr>
          <p:nvPr/>
        </p:nvSpPr>
        <p:spPr bwMode="auto">
          <a:xfrm>
            <a:off x="2819400" y="3641725"/>
            <a:ext cx="5181600" cy="396875"/>
          </a:xfrm>
          <a:prstGeom prst="rect">
            <a:avLst/>
          </a:prstGeom>
          <a:noFill/>
          <a:ln w="9525">
            <a:noFill/>
            <a:miter lim="800000"/>
            <a:headEnd/>
            <a:tailEnd/>
          </a:ln>
        </p:spPr>
        <p:txBody>
          <a:bodyPr>
            <a:spAutoFit/>
          </a:bodyPr>
          <a:lstStyle/>
          <a:p>
            <a:pPr eaLnBrk="0" hangingPunct="0">
              <a:spcBef>
                <a:spcPct val="50000"/>
              </a:spcBef>
            </a:pPr>
            <a:r>
              <a:rPr lang="el-GR" sz="2000" u="sng">
                <a:latin typeface="Times New Roman" pitchFamily="18" charset="0"/>
              </a:rPr>
              <a:t>Όνομα-Ηθοποιού</a:t>
            </a:r>
            <a:r>
              <a:rPr lang="el-GR" sz="2000">
                <a:latin typeface="Times New Roman" pitchFamily="18" charset="0"/>
              </a:rPr>
              <a:t>    </a:t>
            </a:r>
            <a:r>
              <a:rPr lang="el-GR" sz="2000" u="sng">
                <a:latin typeface="Times New Roman" pitchFamily="18" charset="0"/>
              </a:rPr>
              <a:t>Τίτλος</a:t>
            </a:r>
            <a:r>
              <a:rPr lang="el-GR" sz="2000">
                <a:latin typeface="Times New Roman" pitchFamily="18" charset="0"/>
              </a:rPr>
              <a:t>     </a:t>
            </a:r>
            <a:r>
              <a:rPr lang="el-GR" sz="2000" u="sng">
                <a:latin typeface="Times New Roman" pitchFamily="18" charset="0"/>
              </a:rPr>
              <a:t> Έτος</a:t>
            </a:r>
            <a:endParaRPr lang="el-GR" sz="2000">
              <a:latin typeface="Times New Roman" pitchFamily="18" charset="0"/>
            </a:endParaRPr>
          </a:p>
        </p:txBody>
      </p:sp>
      <p:sp>
        <p:nvSpPr>
          <p:cNvPr id="8206" name="Rectangle 11"/>
          <p:cNvSpPr>
            <a:spLocks noChangeArrowheads="1"/>
          </p:cNvSpPr>
          <p:nvPr/>
        </p:nvSpPr>
        <p:spPr bwMode="auto">
          <a:xfrm>
            <a:off x="2667000" y="3581400"/>
            <a:ext cx="3962400" cy="457200"/>
          </a:xfrm>
          <a:prstGeom prst="rect">
            <a:avLst/>
          </a:prstGeom>
          <a:noFill/>
          <a:ln w="9525">
            <a:solidFill>
              <a:schemeClr val="tx1"/>
            </a:solidFill>
            <a:miter lim="800000"/>
            <a:headEnd/>
            <a:tailEnd/>
          </a:ln>
        </p:spPr>
        <p:txBody>
          <a:bodyPr wrap="none" anchor="ctr"/>
          <a:lstStyle/>
          <a:p>
            <a:endParaRPr lang="en-US"/>
          </a:p>
        </p:txBody>
      </p:sp>
      <p:sp>
        <p:nvSpPr>
          <p:cNvPr id="8207" name="Line 12"/>
          <p:cNvSpPr>
            <a:spLocks noChangeShapeType="1"/>
          </p:cNvSpPr>
          <p:nvPr/>
        </p:nvSpPr>
        <p:spPr bwMode="auto">
          <a:xfrm>
            <a:off x="5867400" y="3581400"/>
            <a:ext cx="0" cy="457200"/>
          </a:xfrm>
          <a:prstGeom prst="line">
            <a:avLst/>
          </a:prstGeom>
          <a:noFill/>
          <a:ln w="9525">
            <a:solidFill>
              <a:schemeClr val="tx1"/>
            </a:solidFill>
            <a:round/>
            <a:headEnd/>
            <a:tailEnd/>
          </a:ln>
        </p:spPr>
        <p:txBody>
          <a:bodyPr wrap="none" anchor="ctr"/>
          <a:lstStyle/>
          <a:p>
            <a:endParaRPr lang="el-GR"/>
          </a:p>
        </p:txBody>
      </p:sp>
      <p:sp>
        <p:nvSpPr>
          <p:cNvPr id="8208" name="Line 13"/>
          <p:cNvSpPr>
            <a:spLocks noChangeShapeType="1"/>
          </p:cNvSpPr>
          <p:nvPr/>
        </p:nvSpPr>
        <p:spPr bwMode="auto">
          <a:xfrm>
            <a:off x="4800600" y="3581400"/>
            <a:ext cx="0" cy="457200"/>
          </a:xfrm>
          <a:prstGeom prst="line">
            <a:avLst/>
          </a:prstGeom>
          <a:noFill/>
          <a:ln w="9525">
            <a:solidFill>
              <a:schemeClr val="tx1"/>
            </a:solidFill>
            <a:round/>
            <a:headEnd/>
            <a:tailEnd/>
          </a:ln>
        </p:spPr>
        <p:txBody>
          <a:bodyPr wrap="none" anchor="ctr"/>
          <a:lstStyle/>
          <a:p>
            <a:endParaRPr lang="el-GR"/>
          </a:p>
        </p:txBody>
      </p:sp>
      <p:sp>
        <p:nvSpPr>
          <p:cNvPr id="8209" name="Line 14"/>
          <p:cNvSpPr>
            <a:spLocks noChangeShapeType="1"/>
          </p:cNvSpPr>
          <p:nvPr/>
        </p:nvSpPr>
        <p:spPr bwMode="auto">
          <a:xfrm flipV="1">
            <a:off x="5486400" y="3184525"/>
            <a:ext cx="0" cy="396875"/>
          </a:xfrm>
          <a:prstGeom prst="line">
            <a:avLst/>
          </a:prstGeom>
          <a:noFill/>
          <a:ln w="9525">
            <a:solidFill>
              <a:schemeClr val="tx1"/>
            </a:solidFill>
            <a:round/>
            <a:headEnd/>
            <a:tailEnd/>
          </a:ln>
        </p:spPr>
        <p:txBody>
          <a:bodyPr wrap="none" anchor="ctr"/>
          <a:lstStyle/>
          <a:p>
            <a:endParaRPr lang="el-GR"/>
          </a:p>
        </p:txBody>
      </p:sp>
      <p:sp>
        <p:nvSpPr>
          <p:cNvPr id="8210" name="Line 15"/>
          <p:cNvSpPr>
            <a:spLocks noChangeShapeType="1"/>
          </p:cNvSpPr>
          <p:nvPr/>
        </p:nvSpPr>
        <p:spPr bwMode="auto">
          <a:xfrm flipH="1">
            <a:off x="3276600" y="3184525"/>
            <a:ext cx="2209800" cy="0"/>
          </a:xfrm>
          <a:prstGeom prst="line">
            <a:avLst/>
          </a:prstGeom>
          <a:noFill/>
          <a:ln w="9525">
            <a:solidFill>
              <a:schemeClr val="tx1"/>
            </a:solidFill>
            <a:round/>
            <a:headEnd/>
            <a:tailEnd/>
          </a:ln>
        </p:spPr>
        <p:txBody>
          <a:bodyPr wrap="none" anchor="ctr"/>
          <a:lstStyle/>
          <a:p>
            <a:endParaRPr lang="el-GR"/>
          </a:p>
        </p:txBody>
      </p:sp>
      <p:sp>
        <p:nvSpPr>
          <p:cNvPr id="8211" name="Line 16"/>
          <p:cNvSpPr>
            <a:spLocks noChangeShapeType="1"/>
          </p:cNvSpPr>
          <p:nvPr/>
        </p:nvSpPr>
        <p:spPr bwMode="auto">
          <a:xfrm flipV="1">
            <a:off x="3276600" y="2727325"/>
            <a:ext cx="0" cy="457200"/>
          </a:xfrm>
          <a:prstGeom prst="line">
            <a:avLst/>
          </a:prstGeom>
          <a:noFill/>
          <a:ln w="9525">
            <a:solidFill>
              <a:schemeClr val="tx1"/>
            </a:solidFill>
            <a:round/>
            <a:headEnd/>
            <a:tailEnd type="triangle" w="med" len="med"/>
          </a:ln>
        </p:spPr>
        <p:txBody>
          <a:bodyPr wrap="none" anchor="ctr"/>
          <a:lstStyle/>
          <a:p>
            <a:endParaRPr lang="el-GR"/>
          </a:p>
        </p:txBody>
      </p:sp>
      <p:sp>
        <p:nvSpPr>
          <p:cNvPr id="8212" name="Line 17"/>
          <p:cNvSpPr>
            <a:spLocks noChangeShapeType="1"/>
          </p:cNvSpPr>
          <p:nvPr/>
        </p:nvSpPr>
        <p:spPr bwMode="auto">
          <a:xfrm>
            <a:off x="6165850" y="2911475"/>
            <a:ext cx="0" cy="669925"/>
          </a:xfrm>
          <a:prstGeom prst="line">
            <a:avLst/>
          </a:prstGeom>
          <a:noFill/>
          <a:ln w="9525">
            <a:solidFill>
              <a:schemeClr val="tx1"/>
            </a:solidFill>
            <a:round/>
            <a:headEnd/>
            <a:tailEnd/>
          </a:ln>
        </p:spPr>
        <p:txBody>
          <a:bodyPr wrap="none" anchor="ctr"/>
          <a:lstStyle/>
          <a:p>
            <a:endParaRPr lang="el-GR"/>
          </a:p>
        </p:txBody>
      </p:sp>
      <p:sp>
        <p:nvSpPr>
          <p:cNvPr id="8213" name="Line 18"/>
          <p:cNvSpPr>
            <a:spLocks noChangeShapeType="1"/>
          </p:cNvSpPr>
          <p:nvPr/>
        </p:nvSpPr>
        <p:spPr bwMode="auto">
          <a:xfrm>
            <a:off x="3925888" y="2911475"/>
            <a:ext cx="2239962" cy="0"/>
          </a:xfrm>
          <a:prstGeom prst="line">
            <a:avLst/>
          </a:prstGeom>
          <a:noFill/>
          <a:ln w="9525">
            <a:solidFill>
              <a:schemeClr val="tx1"/>
            </a:solidFill>
            <a:round/>
            <a:headEnd/>
            <a:tailEnd/>
          </a:ln>
        </p:spPr>
        <p:txBody>
          <a:bodyPr wrap="none" anchor="ctr"/>
          <a:lstStyle/>
          <a:p>
            <a:endParaRPr lang="el-GR"/>
          </a:p>
        </p:txBody>
      </p:sp>
      <p:sp>
        <p:nvSpPr>
          <p:cNvPr id="8214" name="Line 19"/>
          <p:cNvSpPr>
            <a:spLocks noChangeShapeType="1"/>
          </p:cNvSpPr>
          <p:nvPr/>
        </p:nvSpPr>
        <p:spPr bwMode="auto">
          <a:xfrm>
            <a:off x="3925888" y="2727325"/>
            <a:ext cx="0" cy="184150"/>
          </a:xfrm>
          <a:prstGeom prst="line">
            <a:avLst/>
          </a:prstGeom>
          <a:noFill/>
          <a:ln w="9525">
            <a:solidFill>
              <a:schemeClr val="tx1"/>
            </a:solidFill>
            <a:round/>
            <a:headEnd type="triangle" w="med" len="med"/>
            <a:tailEnd/>
          </a:ln>
        </p:spPr>
        <p:txBody>
          <a:bodyPr wrap="none" anchor="ctr"/>
          <a:lstStyle/>
          <a:p>
            <a:endParaRPr lang="el-GR"/>
          </a:p>
        </p:txBody>
      </p:sp>
      <p:sp>
        <p:nvSpPr>
          <p:cNvPr id="8215" name="Text Box 20"/>
          <p:cNvSpPr txBox="1">
            <a:spLocks noChangeArrowheads="1"/>
          </p:cNvSpPr>
          <p:nvPr/>
        </p:nvSpPr>
        <p:spPr bwMode="auto">
          <a:xfrm>
            <a:off x="1762125" y="5053013"/>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a:latin typeface="Times New Roman" pitchFamily="18" charset="0"/>
              </a:rPr>
              <a:t>Όνομα</a:t>
            </a:r>
            <a:r>
              <a:rPr lang="el-GR" sz="2000">
                <a:latin typeface="Times New Roman" pitchFamily="18" charset="0"/>
              </a:rPr>
              <a:t>      Διεύθυνση       Έτος-Γέννησης</a:t>
            </a:r>
            <a:endParaRPr lang="el-GR" sz="2000" b="1">
              <a:latin typeface="Times New Roman" pitchFamily="18" charset="0"/>
            </a:endParaRPr>
          </a:p>
        </p:txBody>
      </p:sp>
      <p:sp>
        <p:nvSpPr>
          <p:cNvPr id="8216" name="Rectangle 21"/>
          <p:cNvSpPr>
            <a:spLocks noChangeArrowheads="1"/>
          </p:cNvSpPr>
          <p:nvPr/>
        </p:nvSpPr>
        <p:spPr bwMode="auto">
          <a:xfrm>
            <a:off x="1419225" y="5013325"/>
            <a:ext cx="4808538" cy="436563"/>
          </a:xfrm>
          <a:prstGeom prst="rect">
            <a:avLst/>
          </a:prstGeom>
          <a:noFill/>
          <a:ln w="9525">
            <a:solidFill>
              <a:schemeClr val="tx1"/>
            </a:solidFill>
            <a:miter lim="800000"/>
            <a:headEnd/>
            <a:tailEnd/>
          </a:ln>
        </p:spPr>
        <p:txBody>
          <a:bodyPr wrap="none" anchor="ctr"/>
          <a:lstStyle/>
          <a:p>
            <a:endParaRPr lang="en-US"/>
          </a:p>
        </p:txBody>
      </p:sp>
      <p:sp>
        <p:nvSpPr>
          <p:cNvPr id="8217" name="Line 22"/>
          <p:cNvSpPr>
            <a:spLocks noChangeShapeType="1"/>
          </p:cNvSpPr>
          <p:nvPr/>
        </p:nvSpPr>
        <p:spPr bwMode="auto">
          <a:xfrm>
            <a:off x="2781300" y="5053013"/>
            <a:ext cx="0" cy="396875"/>
          </a:xfrm>
          <a:prstGeom prst="line">
            <a:avLst/>
          </a:prstGeom>
          <a:noFill/>
          <a:ln w="9525">
            <a:solidFill>
              <a:schemeClr val="tx1"/>
            </a:solidFill>
            <a:round/>
            <a:headEnd/>
            <a:tailEnd/>
          </a:ln>
        </p:spPr>
        <p:txBody>
          <a:bodyPr wrap="none" anchor="ctr"/>
          <a:lstStyle/>
          <a:p>
            <a:endParaRPr lang="el-GR"/>
          </a:p>
        </p:txBody>
      </p:sp>
      <p:sp>
        <p:nvSpPr>
          <p:cNvPr id="8218" name="Line 23"/>
          <p:cNvSpPr>
            <a:spLocks noChangeShapeType="1"/>
          </p:cNvSpPr>
          <p:nvPr/>
        </p:nvSpPr>
        <p:spPr bwMode="auto">
          <a:xfrm>
            <a:off x="4152900" y="5053013"/>
            <a:ext cx="0" cy="396875"/>
          </a:xfrm>
          <a:prstGeom prst="line">
            <a:avLst/>
          </a:prstGeom>
          <a:noFill/>
          <a:ln w="9525">
            <a:solidFill>
              <a:schemeClr val="tx1"/>
            </a:solidFill>
            <a:round/>
            <a:headEnd/>
            <a:tailEnd/>
          </a:ln>
        </p:spPr>
        <p:txBody>
          <a:bodyPr wrap="none" anchor="ctr"/>
          <a:lstStyle/>
          <a:p>
            <a:endParaRPr lang="el-GR"/>
          </a:p>
        </p:txBody>
      </p:sp>
      <p:sp>
        <p:nvSpPr>
          <p:cNvPr id="8219" name="Text Box 27"/>
          <p:cNvSpPr txBox="1">
            <a:spLocks noChangeArrowheads="1"/>
          </p:cNvSpPr>
          <p:nvPr/>
        </p:nvSpPr>
        <p:spPr bwMode="auto">
          <a:xfrm>
            <a:off x="422275" y="4497388"/>
            <a:ext cx="1355725" cy="396875"/>
          </a:xfrm>
          <a:prstGeom prst="rect">
            <a:avLst/>
          </a:prstGeom>
          <a:noFill/>
          <a:ln w="9525">
            <a:noFill/>
            <a:miter lim="800000"/>
            <a:headEnd/>
            <a:tailEnd/>
          </a:ln>
        </p:spPr>
        <p:txBody>
          <a:bodyPr>
            <a:spAutoFit/>
          </a:bodyPr>
          <a:lstStyle/>
          <a:p>
            <a:pPr eaLnBrk="0" hangingPunct="0">
              <a:spcBef>
                <a:spcPct val="50000"/>
              </a:spcBef>
            </a:pPr>
            <a:r>
              <a:rPr lang="el-GR" sz="2000" b="1">
                <a:latin typeface="Times New Roman" pitchFamily="18" charset="0"/>
              </a:rPr>
              <a:t>Ηθοποιός</a:t>
            </a:r>
          </a:p>
        </p:txBody>
      </p:sp>
      <p:sp>
        <p:nvSpPr>
          <p:cNvPr id="8220" name="Line 28"/>
          <p:cNvSpPr>
            <a:spLocks noChangeShapeType="1"/>
          </p:cNvSpPr>
          <p:nvPr/>
        </p:nvSpPr>
        <p:spPr bwMode="auto">
          <a:xfrm>
            <a:off x="3925888" y="4038600"/>
            <a:ext cx="0" cy="685800"/>
          </a:xfrm>
          <a:prstGeom prst="line">
            <a:avLst/>
          </a:prstGeom>
          <a:noFill/>
          <a:ln w="9525">
            <a:solidFill>
              <a:schemeClr val="tx1"/>
            </a:solidFill>
            <a:round/>
            <a:headEnd/>
            <a:tailEnd/>
          </a:ln>
        </p:spPr>
        <p:txBody>
          <a:bodyPr wrap="none" anchor="ctr"/>
          <a:lstStyle/>
          <a:p>
            <a:endParaRPr lang="el-GR"/>
          </a:p>
        </p:txBody>
      </p:sp>
      <p:sp>
        <p:nvSpPr>
          <p:cNvPr id="8221" name="Line 29"/>
          <p:cNvSpPr>
            <a:spLocks noChangeShapeType="1"/>
          </p:cNvSpPr>
          <p:nvPr/>
        </p:nvSpPr>
        <p:spPr bwMode="auto">
          <a:xfrm>
            <a:off x="2514600" y="4724400"/>
            <a:ext cx="1411288" cy="0"/>
          </a:xfrm>
          <a:prstGeom prst="line">
            <a:avLst/>
          </a:prstGeom>
          <a:noFill/>
          <a:ln w="9525">
            <a:solidFill>
              <a:schemeClr val="tx1"/>
            </a:solidFill>
            <a:round/>
            <a:headEnd/>
            <a:tailEnd/>
          </a:ln>
        </p:spPr>
        <p:txBody>
          <a:bodyPr wrap="none" anchor="ctr"/>
          <a:lstStyle/>
          <a:p>
            <a:endParaRPr lang="el-GR"/>
          </a:p>
        </p:txBody>
      </p:sp>
      <p:sp>
        <p:nvSpPr>
          <p:cNvPr id="8222" name="Line 30"/>
          <p:cNvSpPr>
            <a:spLocks noChangeShapeType="1"/>
          </p:cNvSpPr>
          <p:nvPr/>
        </p:nvSpPr>
        <p:spPr bwMode="auto">
          <a:xfrm>
            <a:off x="2514600" y="4724400"/>
            <a:ext cx="0" cy="328613"/>
          </a:xfrm>
          <a:prstGeom prst="line">
            <a:avLst/>
          </a:prstGeom>
          <a:noFill/>
          <a:ln w="9525">
            <a:solidFill>
              <a:schemeClr val="tx1"/>
            </a:solidFill>
            <a:round/>
            <a:headEnd/>
            <a:tailEnd type="triangle" w="med" len="med"/>
          </a:ln>
        </p:spPr>
        <p:txBody>
          <a:bodyPr wrap="none" anchor="ctr"/>
          <a:lstStyle/>
          <a:p>
            <a:endParaRPr lang="el-GR"/>
          </a:p>
        </p:txBody>
      </p:sp>
      <p:sp>
        <p:nvSpPr>
          <p:cNvPr id="31" name="Title 30"/>
          <p:cNvSpPr>
            <a:spLocks noGrp="1"/>
          </p:cNvSpPr>
          <p:nvPr>
            <p:ph type="title"/>
          </p:nvPr>
        </p:nvSpPr>
        <p:spPr/>
        <p:txBody>
          <a:bodyPr/>
          <a:lstStyle/>
          <a:p>
            <a:r>
              <a:rPr lang="el-GR" dirty="0">
                <a:solidFill>
                  <a:schemeClr val="accent6">
                    <a:lumMod val="75000"/>
                  </a:schemeClr>
                </a:solidFill>
              </a:rPr>
              <a:t>Παράδειγμα</a:t>
            </a:r>
          </a:p>
        </p:txBody>
      </p:sp>
      <p:sp>
        <p:nvSpPr>
          <p:cNvPr id="33"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0244" name="Slide Number Placeholder 4"/>
          <p:cNvSpPr>
            <a:spLocks noGrp="1"/>
          </p:cNvSpPr>
          <p:nvPr>
            <p:ph type="sldNum" sz="quarter" idx="12"/>
          </p:nvPr>
        </p:nvSpPr>
        <p:spPr>
          <a:noFill/>
        </p:spPr>
        <p:txBody>
          <a:bodyPr/>
          <a:lstStyle/>
          <a:p>
            <a:fld id="{CCB2C4DE-2656-4852-9451-ADA7E94D98EA}" type="slidenum">
              <a:rPr lang="el-GR" altLang="en-US" smtClean="0"/>
              <a:pPr/>
              <a:t>8</a:t>
            </a:fld>
            <a:endParaRPr lang="el-GR" altLang="en-US"/>
          </a:p>
        </p:txBody>
      </p:sp>
      <p:sp>
        <p:nvSpPr>
          <p:cNvPr id="10247" name="Text Box 4"/>
          <p:cNvSpPr txBox="1">
            <a:spLocks noChangeArrowheads="1"/>
          </p:cNvSpPr>
          <p:nvPr/>
        </p:nvSpPr>
        <p:spPr bwMode="auto">
          <a:xfrm>
            <a:off x="444500" y="1460501"/>
            <a:ext cx="8242300" cy="954107"/>
          </a:xfrm>
          <a:prstGeom prst="rect">
            <a:avLst/>
          </a:prstGeom>
          <a:noFill/>
          <a:ln w="9525">
            <a:noFill/>
            <a:miter lim="800000"/>
            <a:headEnd/>
            <a:tailEnd/>
          </a:ln>
        </p:spPr>
        <p:txBody>
          <a:bodyPr wrap="square">
            <a:spAutoFit/>
          </a:bodyPr>
          <a:lstStyle/>
          <a:p>
            <a:pPr algn="just" eaLnBrk="0" hangingPunct="0">
              <a:spcBef>
                <a:spcPct val="50000"/>
              </a:spcBef>
            </a:pPr>
            <a:r>
              <a:rPr lang="el-GR" sz="2800" dirty="0">
                <a:latin typeface="Calibri" pitchFamily="34" charset="0"/>
                <a:ea typeface="Calibri" pitchFamily="34" charset="0"/>
                <a:cs typeface="Calibri" pitchFamily="34" charset="0"/>
              </a:rPr>
              <a:t>Με χρήση μιας </a:t>
            </a:r>
            <a:r>
              <a:rPr lang="el-GR" sz="2800" b="1" dirty="0">
                <a:latin typeface="Calibri" pitchFamily="34" charset="0"/>
                <a:ea typeface="Calibri" pitchFamily="34" charset="0"/>
                <a:cs typeface="Calibri" pitchFamily="34" charset="0"/>
              </a:rPr>
              <a:t>γλώσσας ορισμού δεδομένων </a:t>
            </a:r>
            <a:r>
              <a:rPr lang="el-GR" sz="2800" dirty="0">
                <a:latin typeface="Calibri" pitchFamily="34" charset="0"/>
                <a:ea typeface="Calibri" pitchFamily="34" charset="0"/>
                <a:cs typeface="Calibri" pitchFamily="34" charset="0"/>
              </a:rPr>
              <a:t>προσδιορίζεται </a:t>
            </a:r>
          </a:p>
        </p:txBody>
      </p:sp>
      <p:sp>
        <p:nvSpPr>
          <p:cNvPr id="10248" name="Text Box 5"/>
          <p:cNvSpPr txBox="1">
            <a:spLocks noChangeArrowheads="1"/>
          </p:cNvSpPr>
          <p:nvPr/>
        </p:nvSpPr>
        <p:spPr bwMode="auto">
          <a:xfrm>
            <a:off x="723900" y="2487593"/>
            <a:ext cx="7467600" cy="954107"/>
          </a:xfrm>
          <a:prstGeom prst="rect">
            <a:avLst/>
          </a:prstGeom>
          <a:noFill/>
          <a:ln w="9525">
            <a:noFill/>
            <a:miter lim="800000"/>
            <a:headEnd/>
            <a:tailEnd/>
          </a:ln>
        </p:spPr>
        <p:txBody>
          <a:bodyPr>
            <a:spAutoFit/>
          </a:bodyPr>
          <a:lstStyle/>
          <a:p>
            <a:pPr eaLnBrk="0" hangingPunct="0">
              <a:spcBef>
                <a:spcPct val="50000"/>
              </a:spcBef>
            </a:pPr>
            <a:r>
              <a:rPr lang="el-GR" sz="2800" dirty="0">
                <a:latin typeface="Calibri" pitchFamily="34" charset="0"/>
                <a:ea typeface="Calibri" pitchFamily="34" charset="0"/>
                <a:cs typeface="Calibri" pitchFamily="34" charset="0"/>
              </a:rPr>
              <a:t>1. Ορισμός σχήματος (όνομα στη σχεσιακή βάση δεδομένων)</a:t>
            </a:r>
          </a:p>
        </p:txBody>
      </p:sp>
      <p:sp>
        <p:nvSpPr>
          <p:cNvPr id="10249" name="Text Box 6"/>
          <p:cNvSpPr txBox="1">
            <a:spLocks noChangeArrowheads="1"/>
          </p:cNvSpPr>
          <p:nvPr/>
        </p:nvSpPr>
        <p:spPr bwMode="auto">
          <a:xfrm>
            <a:off x="723900" y="3416300"/>
            <a:ext cx="7696200" cy="954107"/>
          </a:xfrm>
          <a:prstGeom prst="rect">
            <a:avLst/>
          </a:prstGeom>
          <a:noFill/>
          <a:ln w="9525">
            <a:noFill/>
            <a:miter lim="800000"/>
            <a:headEnd/>
            <a:tailEnd/>
          </a:ln>
        </p:spPr>
        <p:txBody>
          <a:bodyPr>
            <a:spAutoFit/>
          </a:bodyPr>
          <a:lstStyle/>
          <a:p>
            <a:pPr eaLnBrk="0" hangingPunct="0">
              <a:spcBef>
                <a:spcPct val="50000"/>
              </a:spcBef>
            </a:pPr>
            <a:r>
              <a:rPr lang="el-GR" sz="2800">
                <a:latin typeface="Calibri" pitchFamily="34" charset="0"/>
                <a:ea typeface="Calibri" pitchFamily="34" charset="0"/>
                <a:cs typeface="Calibri" pitchFamily="34" charset="0"/>
              </a:rPr>
              <a:t>2. Ορισμός των (σχημάτων) σχέσεων που αποτελούν τη βάση</a:t>
            </a:r>
            <a:endParaRPr lang="el-GR" sz="2800" b="1">
              <a:latin typeface="Calibri" pitchFamily="34" charset="0"/>
              <a:ea typeface="Calibri" pitchFamily="34" charset="0"/>
              <a:cs typeface="Calibri" pitchFamily="34" charset="0"/>
            </a:endParaRPr>
          </a:p>
        </p:txBody>
      </p:sp>
      <p:sp>
        <p:nvSpPr>
          <p:cNvPr id="10250" name="Text Box 7"/>
          <p:cNvSpPr txBox="1">
            <a:spLocks noChangeArrowheads="1"/>
          </p:cNvSpPr>
          <p:nvPr/>
        </p:nvSpPr>
        <p:spPr bwMode="auto">
          <a:xfrm>
            <a:off x="1485900" y="4370407"/>
            <a:ext cx="6934200" cy="830997"/>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Όνομα σχέσης, ονόματα και πεδία ορισμού των γνωρισμάτων, περιορισμοί ορθότητας</a:t>
            </a:r>
          </a:p>
        </p:txBody>
      </p:sp>
      <p:sp>
        <p:nvSpPr>
          <p:cNvPr id="10251" name="Text Box 8"/>
          <p:cNvSpPr txBox="1">
            <a:spLocks noChangeArrowheads="1"/>
          </p:cNvSpPr>
          <p:nvPr/>
        </p:nvSpPr>
        <p:spPr bwMode="auto">
          <a:xfrm>
            <a:off x="723900" y="5285720"/>
            <a:ext cx="8077200" cy="523220"/>
          </a:xfrm>
          <a:prstGeom prst="rect">
            <a:avLst/>
          </a:prstGeom>
          <a:noFill/>
          <a:ln w="9525">
            <a:noFill/>
            <a:miter lim="800000"/>
            <a:headEnd/>
            <a:tailEnd/>
          </a:ln>
        </p:spPr>
        <p:txBody>
          <a:bodyPr>
            <a:spAutoFit/>
          </a:bodyPr>
          <a:lstStyle/>
          <a:p>
            <a:pPr eaLnBrk="0" hangingPunct="0">
              <a:spcBef>
                <a:spcPct val="50000"/>
              </a:spcBef>
            </a:pPr>
            <a:r>
              <a:rPr lang="el-GR" sz="2800" dirty="0">
                <a:latin typeface="Calibri" pitchFamily="34" charset="0"/>
                <a:ea typeface="Calibri" pitchFamily="34" charset="0"/>
                <a:cs typeface="Calibri" pitchFamily="34" charset="0"/>
              </a:rPr>
              <a:t>3. Ορισμοί πεδίων ορισμού</a:t>
            </a:r>
            <a:endParaRPr lang="el-GR" sz="2800" b="1" dirty="0">
              <a:latin typeface="Calibri" pitchFamily="34" charset="0"/>
              <a:ea typeface="Calibri" pitchFamily="34" charset="0"/>
              <a:cs typeface="Calibri" pitchFamily="34" charset="0"/>
            </a:endParaRPr>
          </a:p>
        </p:txBody>
      </p:sp>
      <p:sp>
        <p:nvSpPr>
          <p:cNvPr id="12" name="Title 11"/>
          <p:cNvSpPr>
            <a:spLocks noGrp="1"/>
          </p:cNvSpPr>
          <p:nvPr>
            <p:ph type="title"/>
          </p:nvPr>
        </p:nvSpPr>
        <p:spPr>
          <a:xfrm>
            <a:off x="342900" y="58004"/>
            <a:ext cx="8229600" cy="1143000"/>
          </a:xfrm>
        </p:spPr>
        <p:txBody>
          <a:bodyPr/>
          <a:lstStyle/>
          <a:p>
            <a:r>
              <a:rPr lang="el-GR" dirty="0">
                <a:solidFill>
                  <a:schemeClr val="accent6">
                    <a:lumMod val="75000"/>
                  </a:schemeClr>
                </a:solidFill>
              </a:rPr>
              <a:t>Ορισμός σχήματος</a:t>
            </a:r>
          </a:p>
        </p:txBody>
      </p:sp>
      <p:sp>
        <p:nvSpPr>
          <p:cNvPr id="13"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1268" name="Slide Number Placeholder 4"/>
          <p:cNvSpPr>
            <a:spLocks noGrp="1"/>
          </p:cNvSpPr>
          <p:nvPr>
            <p:ph type="sldNum" sz="quarter" idx="12"/>
          </p:nvPr>
        </p:nvSpPr>
        <p:spPr>
          <a:noFill/>
        </p:spPr>
        <p:txBody>
          <a:bodyPr/>
          <a:lstStyle/>
          <a:p>
            <a:fld id="{9ADC6C66-0760-487B-9CC6-7D4BDB8E489C}" type="slidenum">
              <a:rPr lang="el-GR" altLang="en-US" smtClean="0"/>
              <a:pPr/>
              <a:t>9</a:t>
            </a:fld>
            <a:endParaRPr lang="el-GR" altLang="en-US"/>
          </a:p>
        </p:txBody>
      </p:sp>
      <p:sp>
        <p:nvSpPr>
          <p:cNvPr id="11271" name="Text Box 4"/>
          <p:cNvSpPr txBox="1">
            <a:spLocks noChangeArrowheads="1"/>
          </p:cNvSpPr>
          <p:nvPr/>
        </p:nvSpPr>
        <p:spPr bwMode="auto">
          <a:xfrm>
            <a:off x="762000" y="1993900"/>
            <a:ext cx="7924800" cy="1384995"/>
          </a:xfrm>
          <a:prstGeom prst="rect">
            <a:avLst/>
          </a:prstGeom>
          <a:noFill/>
          <a:ln w="9525">
            <a:noFill/>
            <a:miter lim="800000"/>
            <a:headEnd/>
            <a:tailEnd/>
          </a:ln>
        </p:spPr>
        <p:txBody>
          <a:bodyPr>
            <a:spAutoFit/>
          </a:bodyPr>
          <a:lstStyle/>
          <a:p>
            <a:pPr eaLnBrk="0" hangingPunct="0"/>
            <a:r>
              <a:rPr lang="en-US" sz="2800" b="1" dirty="0">
                <a:latin typeface="Calibri" pitchFamily="34" charset="0"/>
                <a:ea typeface="Calibri" pitchFamily="34" charset="0"/>
                <a:cs typeface="Calibri" pitchFamily="34" charset="0"/>
              </a:rPr>
              <a:t>CREATE DATABASE </a:t>
            </a:r>
            <a:r>
              <a:rPr lang="en-US" sz="2800" dirty="0">
                <a:latin typeface="Calibri" pitchFamily="34" charset="0"/>
                <a:ea typeface="Calibri" pitchFamily="34" charset="0"/>
                <a:cs typeface="Calibri" pitchFamily="34" charset="0"/>
              </a:rPr>
              <a:t>&lt;database-name&gt;;</a:t>
            </a:r>
          </a:p>
          <a:p>
            <a:pPr eaLnBrk="0" hangingPunct="0"/>
            <a:endParaRPr lang="en-US" sz="2800" dirty="0">
              <a:latin typeface="Calibri" pitchFamily="34" charset="0"/>
              <a:ea typeface="Calibri" pitchFamily="34" charset="0"/>
              <a:cs typeface="Calibri" pitchFamily="34" charset="0"/>
            </a:endParaRPr>
          </a:p>
          <a:p>
            <a:pPr eaLnBrk="0" hangingPunct="0"/>
            <a:r>
              <a:rPr lang="en-US" sz="2800" b="1" dirty="0">
                <a:latin typeface="Calibri" pitchFamily="34" charset="0"/>
                <a:ea typeface="Calibri" pitchFamily="34" charset="0"/>
                <a:cs typeface="Calibri" pitchFamily="34" charset="0"/>
              </a:rPr>
              <a:t>USE DATABASE </a:t>
            </a:r>
            <a:r>
              <a:rPr lang="en-US" sz="2800" dirty="0">
                <a:latin typeface="Calibri" pitchFamily="34" charset="0"/>
                <a:ea typeface="Calibri" pitchFamily="34" charset="0"/>
                <a:cs typeface="Calibri" pitchFamily="34" charset="0"/>
              </a:rPr>
              <a:t>&lt;database-name&gt;;</a:t>
            </a:r>
            <a:endParaRPr lang="el-GR" sz="2800" dirty="0">
              <a:latin typeface="Calibri" pitchFamily="34" charset="0"/>
              <a:ea typeface="Calibri" pitchFamily="34" charset="0"/>
              <a:cs typeface="Calibri" pitchFamily="34" charset="0"/>
            </a:endParaRPr>
          </a:p>
        </p:txBody>
      </p:sp>
      <p:sp>
        <p:nvSpPr>
          <p:cNvPr id="2" name="Title 1"/>
          <p:cNvSpPr>
            <a:spLocks noGrp="1"/>
          </p:cNvSpPr>
          <p:nvPr>
            <p:ph type="title"/>
          </p:nvPr>
        </p:nvSpPr>
        <p:spPr>
          <a:xfrm>
            <a:off x="457200" y="350838"/>
            <a:ext cx="8229600" cy="1143000"/>
          </a:xfrm>
        </p:spPr>
        <p:txBody>
          <a:bodyPr/>
          <a:lstStyle/>
          <a:p>
            <a:r>
              <a:rPr lang="el-GR" dirty="0">
                <a:solidFill>
                  <a:schemeClr val="accent6">
                    <a:lumMod val="75000"/>
                  </a:schemeClr>
                </a:solidFill>
              </a:rPr>
              <a:t>Γλώσσα Ορισμού Δεδομένων (ΓΟΔ)</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393238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2771</TotalTime>
  <Words>5185</Words>
  <Application>Microsoft Office PowerPoint</Application>
  <PresentationFormat>Προβολή στην οθόνη (4:3)</PresentationFormat>
  <Paragraphs>868</Paragraphs>
  <Slides>66</Slides>
  <Notes>60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66</vt:i4>
      </vt:variant>
    </vt:vector>
  </HeadingPairs>
  <TitlesOfParts>
    <vt:vector size="73" baseType="lpstr">
      <vt:lpstr>Arial</vt:lpstr>
      <vt:lpstr>Calibri</vt:lpstr>
      <vt:lpstr>Courier New</vt:lpstr>
      <vt:lpstr>Symbol</vt:lpstr>
      <vt:lpstr>Times New Roman</vt:lpstr>
      <vt:lpstr>Wingdings</vt:lpstr>
      <vt:lpstr>Office Theme</vt:lpstr>
      <vt:lpstr>Παρουσίαση του PowerPoint</vt:lpstr>
      <vt:lpstr>Τι έχουμε δει</vt:lpstr>
      <vt:lpstr>Τι θα δούμε σήμερα</vt:lpstr>
      <vt:lpstr>Εισαγωγή</vt:lpstr>
      <vt:lpstr>Η γλώσσα SQL</vt:lpstr>
      <vt:lpstr>Βήματα Δημιουργίας και Χρήσης μιας ΒΔ</vt:lpstr>
      <vt:lpstr>Παράδειγμα</vt:lpstr>
      <vt:lpstr>Ορισμός σχήματος</vt:lpstr>
      <vt:lpstr>Γλώσσα Ορισμού Δεδομένων (ΓΟΔ)</vt:lpstr>
      <vt:lpstr>Γλώσσα Ορισμού Δεδομένων (ΓΟΔ)</vt:lpstr>
      <vt:lpstr>Γλώσσα Ορισμού Δεδομένων (ΓΟΔ)</vt:lpstr>
      <vt:lpstr>Πεδίο Ορισμού</vt:lpstr>
      <vt:lpstr>Πεδίο Ορισμού</vt:lpstr>
      <vt:lpstr>Πεδίο Ορισμού</vt:lpstr>
      <vt:lpstr>Πεδίο Ορισμού: περιορισμοί ακεραιότητας</vt:lpstr>
      <vt:lpstr>Πεδίο Ορισμού</vt:lpstr>
      <vt:lpstr>Πεδίο Ορισμού</vt:lpstr>
      <vt:lpstr>Πεδίο Ορισμού</vt:lpstr>
      <vt:lpstr>Τροποποίηση Σχήματος</vt:lpstr>
      <vt:lpstr>Τροποποίηση Σχήματος</vt:lpstr>
      <vt:lpstr>Τροποποίηση Σχήματος</vt:lpstr>
      <vt:lpstr>Διαγραφή Σχήματος</vt:lpstr>
      <vt:lpstr>Σχήμα</vt:lpstr>
      <vt:lpstr>Παρουσίαση του PowerPoint</vt:lpstr>
      <vt:lpstr>Τροποποίηση Βάσης Δεδομένων: Γλώσσα Χειρισμού Δεδομένων (ΓXΔ)  </vt:lpstr>
      <vt:lpstr>Εισαγωγή Πλειάδας</vt:lpstr>
      <vt:lpstr>Εισαγωγή Πλειάδας</vt:lpstr>
      <vt:lpstr>Εισαγωγή Πλειάδας</vt:lpstr>
      <vt:lpstr>Εισαγωγή Πλειάδας</vt:lpstr>
      <vt:lpstr>Εισαγωγή Πλειάδας</vt:lpstr>
      <vt:lpstr>Εμφάνιση Περιεχομένου</vt:lpstr>
      <vt:lpstr>Διαγραφή Πλειάδας</vt:lpstr>
      <vt:lpstr>Διαγραφή Πλειάδας</vt:lpstr>
      <vt:lpstr>Διαγραφή Πλειάδας</vt:lpstr>
      <vt:lpstr>Διαγραφή Πλειάδας</vt:lpstr>
      <vt:lpstr>Διαγραφή Πλειάδας</vt:lpstr>
      <vt:lpstr>Διαγραφή Πλειάδας</vt:lpstr>
      <vt:lpstr>Διαγραφή Πλειάδας</vt:lpstr>
      <vt:lpstr>Διαγραφή Πλειάδας</vt:lpstr>
      <vt:lpstr>Ορισμοί Σχήματος: περιορισμοί ακεραιότητας</vt:lpstr>
      <vt:lpstr>Ορισμοί Σχήματος: περιορισμοί ακεραιότητας</vt:lpstr>
      <vt:lpstr>Ορισμοί Σχήματος: περιορισμοί ακεραιότητας</vt:lpstr>
      <vt:lpstr>Διαγραφή Σχήματος και Πλειάδων</vt:lpstr>
      <vt:lpstr>Τροποποίηση Πλειάδας</vt:lpstr>
      <vt:lpstr>Τροποποίηση Πλειάδας</vt:lpstr>
      <vt:lpstr>Τροποποίηση Πλειάδας</vt:lpstr>
      <vt:lpstr>Ορισμοί Σχήματος: περιορισμοί ακεραιότητας</vt:lpstr>
      <vt:lpstr>Ορισμοί Σχήματος: περιορισμοί ακεραιότητας</vt:lpstr>
      <vt:lpstr>Γλώσσα Χειρισμού Δεδομένων</vt:lpstr>
      <vt:lpstr>Παρουσίαση του PowerPoint</vt:lpstr>
      <vt:lpstr>Μοντέλο Ο/Σ συμβολισμοί</vt:lpstr>
      <vt:lpstr>Παρουσίαση του PowerPoint</vt:lpstr>
      <vt:lpstr>Παρουσίαση του PowerPoint</vt:lpstr>
      <vt:lpstr>Παρουσίαση του PowerPoint</vt:lpstr>
      <vt:lpstr>SQLite</vt:lpstr>
      <vt:lpstr>SQLite: Διαφορές από SQL</vt:lpstr>
      <vt:lpstr>SQLite: Διαφορές από SQL</vt:lpstr>
      <vt:lpstr>SQLite: Υποστήριξη ξένων κλειδιών</vt:lpstr>
      <vt:lpstr>SQLiteStudio</vt:lpstr>
      <vt:lpstr>SQLite: serverless</vt:lpstr>
      <vt:lpstr>Παρουσίαση του PowerPoint</vt:lpstr>
      <vt:lpstr>Παρατηρήσεις</vt:lpstr>
      <vt:lpstr>Ξένα κλειδιά στη MySQL</vt:lpstr>
      <vt:lpstr>Ξένα κλειδιά στη MySQL</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βάσεις δεδομένων</dc:title>
  <dc:creator>Ευαγγελία Πιτουρά</dc:creator>
  <cp:lastModifiedBy>EVANGELIA PITOURA</cp:lastModifiedBy>
  <cp:revision>371</cp:revision>
  <dcterms:created xsi:type="dcterms:W3CDTF">2013-06-13T09:19:30Z</dcterms:created>
  <dcterms:modified xsi:type="dcterms:W3CDTF">2022-10-31T08:41:08Z</dcterms:modified>
</cp:coreProperties>
</file>