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9" r:id="rId1"/>
    <p:sldMasterId id="2147483981" r:id="rId2"/>
  </p:sldMasterIdLst>
  <p:notesMasterIdLst>
    <p:notesMasterId r:id="rId62"/>
  </p:notesMasterIdLst>
  <p:sldIdLst>
    <p:sldId id="505" r:id="rId3"/>
    <p:sldId id="457" r:id="rId4"/>
    <p:sldId id="459" r:id="rId5"/>
    <p:sldId id="458" r:id="rId6"/>
    <p:sldId id="535" r:id="rId7"/>
    <p:sldId id="460" r:id="rId8"/>
    <p:sldId id="522" r:id="rId9"/>
    <p:sldId id="508" r:id="rId10"/>
    <p:sldId id="509" r:id="rId11"/>
    <p:sldId id="510" r:id="rId12"/>
    <p:sldId id="536" r:id="rId13"/>
    <p:sldId id="463" r:id="rId14"/>
    <p:sldId id="467" r:id="rId15"/>
    <p:sldId id="468" r:id="rId16"/>
    <p:sldId id="469" r:id="rId17"/>
    <p:sldId id="465" r:id="rId18"/>
    <p:sldId id="526" r:id="rId19"/>
    <p:sldId id="516" r:id="rId20"/>
    <p:sldId id="533" r:id="rId21"/>
    <p:sldId id="540" r:id="rId22"/>
    <p:sldId id="541" r:id="rId23"/>
    <p:sldId id="464" r:id="rId24"/>
    <p:sldId id="532" r:id="rId25"/>
    <p:sldId id="473" r:id="rId26"/>
    <p:sldId id="474" r:id="rId27"/>
    <p:sldId id="503" r:id="rId28"/>
    <p:sldId id="517" r:id="rId29"/>
    <p:sldId id="518" r:id="rId30"/>
    <p:sldId id="502" r:id="rId31"/>
    <p:sldId id="497" r:id="rId32"/>
    <p:sldId id="475" r:id="rId33"/>
    <p:sldId id="498" r:id="rId34"/>
    <p:sldId id="466" r:id="rId35"/>
    <p:sldId id="481" r:id="rId36"/>
    <p:sldId id="482" r:id="rId37"/>
    <p:sldId id="534" r:id="rId38"/>
    <p:sldId id="470" r:id="rId39"/>
    <p:sldId id="496" r:id="rId40"/>
    <p:sldId id="477" r:id="rId41"/>
    <p:sldId id="520" r:id="rId42"/>
    <p:sldId id="483" r:id="rId43"/>
    <p:sldId id="484" r:id="rId44"/>
    <p:sldId id="485" r:id="rId45"/>
    <p:sldId id="486" r:id="rId46"/>
    <p:sldId id="487" r:id="rId47"/>
    <p:sldId id="488" r:id="rId48"/>
    <p:sldId id="531" r:id="rId49"/>
    <p:sldId id="519" r:id="rId50"/>
    <p:sldId id="492" r:id="rId51"/>
    <p:sldId id="478" r:id="rId52"/>
    <p:sldId id="507" r:id="rId53"/>
    <p:sldId id="512" r:id="rId54"/>
    <p:sldId id="511" r:id="rId55"/>
    <p:sldId id="521" r:id="rId56"/>
    <p:sldId id="525" r:id="rId57"/>
    <p:sldId id="523" r:id="rId58"/>
    <p:sldId id="538" r:id="rId59"/>
    <p:sldId id="524" r:id="rId60"/>
    <p:sldId id="504" r:id="rId61"/>
  </p:sldIdLst>
  <p:sldSz cx="9144000" cy="6858000" type="screen4x3"/>
  <p:notesSz cx="7099300" cy="10223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0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stantinos Semertzidis" initials="KS" lastIdx="1" clrIdx="0"/>
  <p:cmAuthor id="2" name="Evaggelia Pitoura" initials="EP" lastIdx="2" clrIdx="1">
    <p:extLst>
      <p:ext uri="{19B8F6BF-5375-455C-9EA6-DF929625EA0E}">
        <p15:presenceInfo xmlns:p15="http://schemas.microsoft.com/office/powerpoint/2012/main" userId="a4605abc6b4295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95" autoAdjust="0"/>
    <p:restoredTop sz="94671" autoAdjust="0"/>
  </p:normalViewPr>
  <p:slideViewPr>
    <p:cSldViewPr snapToGrid="0">
      <p:cViewPr varScale="1">
        <p:scale>
          <a:sx n="107" d="100"/>
          <a:sy n="107" d="100"/>
        </p:scale>
        <p:origin x="87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982"/>
    </p:cViewPr>
  </p:sorterViewPr>
  <p:notesViewPr>
    <p:cSldViewPr snapToGrid="0">
      <p:cViewPr varScale="1">
        <p:scale>
          <a:sx n="81" d="100"/>
          <a:sy n="81" d="100"/>
        </p:scale>
        <p:origin x="-1752" y="-90"/>
      </p:cViewPr>
      <p:guideLst>
        <p:guide orient="horz" pos="3220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AB1D4467-F767-4192-8C2C-9C235F6643CF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14C084C1-148C-4550-AE34-103EED253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6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lhcb-public.web.cern.ch</a:t>
            </a:r>
            <a:r>
              <a:rPr lang="en-US" dirty="0"/>
              <a:t>/</a:t>
            </a:r>
            <a:r>
              <a:rPr lang="en-US" dirty="0" err="1"/>
              <a:t>lhcb</a:t>
            </a:r>
            <a:r>
              <a:rPr lang="en-US" dirty="0"/>
              <a:t>-public/en/Data%20Collection/Triggers2-en.html</a:t>
            </a:r>
          </a:p>
          <a:p>
            <a:r>
              <a:rPr lang="en-US" dirty="0"/>
              <a:t>http://</a:t>
            </a:r>
            <a:r>
              <a:rPr lang="en-US" dirty="0" err="1"/>
              <a:t>home.cern</a:t>
            </a:r>
            <a:r>
              <a:rPr lang="en-US" dirty="0"/>
              <a:t>/about/computing</a:t>
            </a:r>
          </a:p>
          <a:p>
            <a:r>
              <a:rPr lang="en-US" dirty="0"/>
              <a:t>http://</a:t>
            </a:r>
            <a:r>
              <a:rPr lang="en-US" dirty="0" err="1"/>
              <a:t>cds.cern.ch</a:t>
            </a:r>
            <a:r>
              <a:rPr lang="en-US" dirty="0"/>
              <a:t>/record/1165534/files/CERN-Brochure-2009-003-Eng.pdf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37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11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0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E1154-FD38-46CD-8587-697B0887DADA}" type="slidenum">
              <a:rPr lang="el-GR" smtClean="0"/>
              <a:pPr/>
              <a:t>12</a:t>
            </a:fld>
            <a:endParaRPr lang="el-G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73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7B43E-C8A2-499C-82FF-8560224BCB04}" type="slidenum">
              <a:rPr lang="el-GR" smtClean="0"/>
              <a:pPr/>
              <a:t>13</a:t>
            </a:fld>
            <a:endParaRPr lang="el-G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30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B08DE0-FAD7-4780-97F1-A9704CB745A1}" type="slidenum">
              <a:rPr lang="el-GR" smtClean="0"/>
              <a:pPr/>
              <a:t>14</a:t>
            </a:fld>
            <a:endParaRPr lang="el-G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0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6127D-FAB0-4199-99A1-BED2288FA1A7}" type="slidenum">
              <a:rPr lang="el-GR" smtClean="0"/>
              <a:pPr/>
              <a:t>15</a:t>
            </a:fld>
            <a:endParaRPr lang="el-GR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31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2A343-C3D1-4919-A4B5-9C923C76329D}" type="slidenum">
              <a:rPr lang="el-GR" smtClean="0"/>
              <a:pPr/>
              <a:t>16</a:t>
            </a:fld>
            <a:endParaRPr lang="el-G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28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502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18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84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20</a:t>
            </a:fld>
            <a:endParaRPr lang="el-G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0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88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21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76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84174-6FD3-4293-8CDD-07DDA857A016}" type="slidenum">
              <a:rPr lang="el-GR" smtClean="0"/>
              <a:pPr/>
              <a:t>22</a:t>
            </a:fld>
            <a:endParaRPr lang="el-GR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77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25</a:t>
            </a:fld>
            <a:endParaRPr lang="el-G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2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26</a:t>
            </a:fld>
            <a:endParaRPr lang="el-G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1381C-9C24-429D-B71A-A8E64D7896FB}" type="slidenum">
              <a:rPr lang="en-US"/>
              <a:pPr/>
              <a:t>27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76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04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8457A4D-0C1A-454C-A595-425E79A91FE6}" type="slidenum">
              <a:rPr lang="el-GR" altLang="en-US" sz="1300">
                <a:latin typeface="Times New Roman" pitchFamily="18" charset="0"/>
              </a:rPr>
              <a:pPr/>
              <a:t>29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85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4339A-5896-43C4-84F5-96667F566943}" type="slidenum">
              <a:rPr lang="el-GR" smtClean="0"/>
              <a:pPr/>
              <a:t>33</a:t>
            </a:fld>
            <a:endParaRPr lang="el-G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02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74BF1-DA8C-4552-923C-5FEF32A86FB2}" type="slidenum">
              <a:rPr lang="el-GR" smtClean="0"/>
              <a:pPr/>
              <a:t>34</a:t>
            </a:fld>
            <a:endParaRPr lang="el-GR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252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269CF-9A8A-4FB7-85C0-EDB3887B461E}" type="slidenum">
              <a:rPr lang="el-GR" smtClean="0"/>
              <a:pPr/>
              <a:t>35</a:t>
            </a:fld>
            <a:endParaRPr lang="el-G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83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02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36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79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37</a:t>
            </a:fld>
            <a:endParaRPr lang="el-G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006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38</a:t>
            </a:fld>
            <a:endParaRPr lang="el-G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844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2BE43-EBB3-47EF-9549-02E5ABCB7517}" type="slidenum">
              <a:rPr lang="el-GR" smtClean="0"/>
              <a:pPr/>
              <a:t>39</a:t>
            </a:fld>
            <a:endParaRPr lang="el-G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91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40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51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98C56-AFFF-49BF-89C3-2BE23AB92591}" type="slidenum">
              <a:rPr lang="el-GR" smtClean="0"/>
              <a:pPr/>
              <a:t>41</a:t>
            </a:fld>
            <a:endParaRPr lang="el-GR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29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F913D-4AD3-4D95-ADFD-268DFF30610F}" type="slidenum">
              <a:rPr lang="el-GR" smtClean="0"/>
              <a:pPr/>
              <a:t>42</a:t>
            </a:fld>
            <a:endParaRPr lang="el-GR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964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A8E847-A9DB-4F33-B013-C548BF72F772}" type="slidenum">
              <a:rPr lang="el-GR" smtClean="0"/>
              <a:pPr/>
              <a:t>43</a:t>
            </a:fld>
            <a:endParaRPr lang="el-GR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344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E577C-B28C-46B4-8930-C308C00C84B2}" type="slidenum">
              <a:rPr lang="el-GR" smtClean="0"/>
              <a:pPr/>
              <a:t>44</a:t>
            </a:fld>
            <a:endParaRPr lang="el-G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DB870-3DA4-4747-A20E-0F29D6B238C3}" type="slidenum">
              <a:rPr lang="el-GR" smtClean="0"/>
              <a:pPr/>
              <a:t>45</a:t>
            </a:fld>
            <a:endParaRPr lang="el-GR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7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93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16E02-4AAE-4D60-9C43-CE93BFFE3048}" type="slidenum">
              <a:rPr lang="el-GR" smtClean="0"/>
              <a:pPr/>
              <a:t>46</a:t>
            </a:fld>
            <a:endParaRPr lang="el-G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578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16E02-4AAE-4D60-9C43-CE93BFFE3048}" type="slidenum">
              <a:rPr lang="el-GR" smtClean="0"/>
              <a:pPr/>
              <a:t>47</a:t>
            </a:fld>
            <a:endParaRPr lang="el-G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131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ECACC-82DD-4412-9E67-2A5B0E39687C}" type="slidenum">
              <a:rPr lang="el-GR" smtClean="0"/>
              <a:pPr/>
              <a:t>48</a:t>
            </a:fld>
            <a:endParaRPr lang="el-GR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277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FF545-9252-4F1A-9327-CE4428D9337C}" type="slidenum">
              <a:rPr lang="el-GR" smtClean="0"/>
              <a:pPr/>
              <a:t>49</a:t>
            </a:fld>
            <a:endParaRPr lang="el-GR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996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737814-73BF-48CB-AF9D-3C5811AB5D50}" type="slidenum">
              <a:rPr lang="el-GR" smtClean="0"/>
              <a:pPr/>
              <a:t>50</a:t>
            </a:fld>
            <a:endParaRPr lang="el-GR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792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51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419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www.infoworld.com</a:t>
            </a:r>
            <a:r>
              <a:rPr lang="en-US" dirty="0"/>
              <a:t>/article/2916057/open-source-software/open-source-threatens-to-eat-the-database-</a:t>
            </a:r>
            <a:r>
              <a:rPr lang="en-US" dirty="0" err="1"/>
              <a:t>market.html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293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099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751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89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394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800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477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58</a:t>
            </a:fld>
            <a:endParaRPr lang="el-G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385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59</a:t>
            </a:fld>
            <a:endParaRPr lang="el-G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19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6</a:t>
            </a:fld>
            <a:endParaRPr lang="el-GR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6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03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7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8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7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9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32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2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7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2468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4028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9861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74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3058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1733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935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081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04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546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3883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855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0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5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3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7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0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4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dirty="0"/>
              <a:t>Ευαγγελία </a:t>
            </a:r>
            <a:r>
              <a:rPr lang="el-GR" dirty="0" err="1"/>
              <a:t>Πιτουρά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8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Βάσεις Δεδομένων 2016-2017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57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oi.gr/~pitoura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fif"/><Relationship Id="rId13" Type="http://schemas.openxmlformats.org/officeDocument/2006/relationships/hyperlink" Target="https://www.datanyze.com/industries/manufacturing" TargetMode="External"/><Relationship Id="rId18" Type="http://schemas.openxmlformats.org/officeDocument/2006/relationships/image" Target="../media/image17.jfif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openxmlformats.org/officeDocument/2006/relationships/hyperlink" Target="https://www.datanyze.com/industries/business-services" TargetMode="Externa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www.datanyze.com/industries/finance" TargetMode="Externa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hyperlink" Target="https://www.datanyze.com/industries/software" TargetMode="External"/><Relationship Id="rId10" Type="http://schemas.openxmlformats.org/officeDocument/2006/relationships/image" Target="../media/image14.jfif"/><Relationship Id="rId19" Type="http://schemas.openxmlformats.org/officeDocument/2006/relationships/image" Target="../media/image18.png"/><Relationship Id="rId4" Type="http://schemas.openxmlformats.org/officeDocument/2006/relationships/hyperlink" Target="http://www.amazon.com/exec/obidos/subst/home/redirect.html/ref=nh_gateway/002-7972088-5679262" TargetMode="External"/><Relationship Id="rId9" Type="http://schemas.openxmlformats.org/officeDocument/2006/relationships/image" Target="../media/image13.png"/><Relationship Id="rId14" Type="http://schemas.openxmlformats.org/officeDocument/2006/relationships/hyperlink" Target="https://www.datanyze.com/industries/custom-software-it-service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11326" y="735987"/>
            <a:ext cx="711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40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ΜΥΥ701: Βάσεις Δεδομένων</a:t>
            </a:r>
            <a:endParaRPr lang="el-GR" sz="54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109" y="3165809"/>
            <a:ext cx="1169406" cy="1295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859" y="2808771"/>
            <a:ext cx="955706" cy="955706"/>
          </a:xfrm>
          <a:prstGeom prst="rect">
            <a:avLst/>
          </a:prstGeom>
        </p:spPr>
      </p:pic>
      <p:sp>
        <p:nvSpPr>
          <p:cNvPr id="6" name="Can 5"/>
          <p:cNvSpPr/>
          <p:nvPr/>
        </p:nvSpPr>
        <p:spPr bwMode="auto">
          <a:xfrm>
            <a:off x="2367848" y="2351235"/>
            <a:ext cx="425714" cy="935389"/>
          </a:xfrm>
          <a:prstGeom prst="ca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8CFF2C51-2755-480D-A2DC-512765044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09" y="5436474"/>
            <a:ext cx="711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36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Διδάσκουσα: Ευαγγελία </a:t>
            </a:r>
            <a:r>
              <a:rPr lang="el-GR" sz="3600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Πιτουρά</a:t>
            </a:r>
            <a:endParaRPr lang="el-GR" sz="36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205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913" y="274638"/>
            <a:ext cx="877824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Scientific Data (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Επιστημονικά Δεδομένα)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944" y="2004584"/>
            <a:ext cx="3205524" cy="2707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3913" y="2004584"/>
            <a:ext cx="3610433" cy="2707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298" y="2004584"/>
            <a:ext cx="2934587" cy="2707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6588" y="1283217"/>
            <a:ext cx="478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ea typeface="Helvetica Neue Light" charset="0"/>
                <a:cs typeface="Helvetica Neue Light" charset="0"/>
              </a:rPr>
              <a:t>Large Hadron Collider (LHC)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3913" y="4918310"/>
            <a:ext cx="877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ea typeface="Helvetica Neue Light" charset="0"/>
                <a:cs typeface="Helvetica Neue Light" charset="0"/>
              </a:rPr>
              <a:t>150M </a:t>
            </a:r>
            <a:r>
              <a:rPr lang="el-GR" sz="2000" dirty="0">
                <a:ea typeface="Helvetica Neue Light" charset="0"/>
                <a:cs typeface="Helvetica Neue Light" charset="0"/>
              </a:rPr>
              <a:t>αισθητήρες</a:t>
            </a:r>
            <a:r>
              <a:rPr lang="en-US" sz="2000" dirty="0">
                <a:ea typeface="Helvetica Neue Light" charset="0"/>
                <a:cs typeface="Helvetica Neue Light" charset="0"/>
              </a:rPr>
              <a:t> @ 40M </a:t>
            </a:r>
            <a:r>
              <a:rPr lang="el-GR" sz="2000" dirty="0">
                <a:ea typeface="Helvetica Neue Light" charset="0"/>
                <a:cs typeface="Helvetica Neue Light" charset="0"/>
              </a:rPr>
              <a:t>μετρήσεις το δευτερόλεπτο</a:t>
            </a:r>
            <a:r>
              <a:rPr lang="en-US" sz="2000" dirty="0">
                <a:ea typeface="Helvetica Neue Light" charset="0"/>
                <a:cs typeface="Helvetica Neue Light" charset="0"/>
              </a:rPr>
              <a:t>: 6 </a:t>
            </a:r>
            <a:r>
              <a:rPr lang="en-US" sz="2000" dirty="0" err="1">
                <a:ea typeface="Helvetica Neue Light" charset="0"/>
                <a:cs typeface="Helvetica Neue Light" charset="0"/>
              </a:rPr>
              <a:t>Peta</a:t>
            </a:r>
            <a:r>
              <a:rPr lang="en-US" sz="2000" dirty="0">
                <a:ea typeface="Helvetica Neue Light" charset="0"/>
                <a:cs typeface="Helvetica Neue Light" charset="0"/>
              </a:rPr>
              <a:t>-</a:t>
            </a:r>
            <a:r>
              <a:rPr lang="el-GR" sz="2000" dirty="0">
                <a:ea typeface="Helvetica Neue Light" charset="0"/>
                <a:cs typeface="Helvetica Neue Light" charset="0"/>
              </a:rPr>
              <a:t>γεγονότα το δευτερόλεπτο</a:t>
            </a:r>
            <a:endParaRPr lang="en-US" sz="2000" dirty="0">
              <a:ea typeface="Helvetica Neue Light" charset="0"/>
              <a:cs typeface="Helvetica Neue Light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Μαζικό φιλτράρισμα </a:t>
            </a:r>
            <a:r>
              <a:rPr lang="en-US" sz="2000" dirty="0">
                <a:ea typeface="Helvetica Neue Light" charset="0"/>
                <a:cs typeface="Helvetica Neue Light" charset="0"/>
                <a:sym typeface="Wingdings"/>
              </a:rPr>
              <a:t> 700 MB </a:t>
            </a: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το δευτερόλεπτο </a:t>
            </a:r>
            <a:r>
              <a:rPr lang="en-US" sz="2000" dirty="0">
                <a:ea typeface="Helvetica Neue Light" charset="0"/>
                <a:cs typeface="Helvetica Neue Light" charset="0"/>
                <a:sym typeface="Wingdings"/>
              </a:rPr>
              <a:t> 15 PB </a:t>
            </a: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το χρόνο</a:t>
            </a:r>
            <a:endParaRPr lang="en-US" sz="2000" dirty="0">
              <a:ea typeface="Helvetica Neue Light" charset="0"/>
              <a:cs typeface="Helvetica Neue Light" charset="0"/>
              <a:sym typeface="Wingdings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Η συλλογή δεδομένων περιορίζεται για λόγους υπολογισμού και αποθήκευσης</a:t>
            </a:r>
            <a:endParaRPr lang="en-US" sz="2000" b="1" dirty="0">
              <a:ea typeface="Helvetica Neue Light" charset="0"/>
              <a:cs typeface="Helvetica Neue Light" charset="0"/>
              <a:sym typeface="Wingding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377" y="6308424"/>
            <a:ext cx="8211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https://lhcb-public.web.cern.ch/lhcb-public/en/Data%20Collection/Triggers2-en.html</a:t>
            </a:r>
          </a:p>
        </p:txBody>
      </p:sp>
    </p:spTree>
    <p:extLst>
      <p:ext uri="{BB962C8B-B14F-4D97-AF65-F5344CB8AC3E}">
        <p14:creationId xmlns:p14="http://schemas.microsoft.com/office/powerpoint/2010/main" val="216947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11</a:t>
            </a:fld>
            <a:endParaRPr lang="el-GR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6512" y="1803717"/>
            <a:ext cx="7951040" cy="1143000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l-GR" sz="2000" dirty="0"/>
              <a:t>Πανταχού παρόντες αισθητήρες και καταγραφείς</a:t>
            </a:r>
            <a:r>
              <a:rPr lang="en-US" sz="2000" dirty="0"/>
              <a:t>: </a:t>
            </a:r>
            <a:r>
              <a:rPr lang="el-GR" sz="2000" dirty="0"/>
              <a:t>Κάμερες, κινητά,</a:t>
            </a:r>
            <a:r>
              <a:rPr lang="en-US" sz="2000" dirty="0"/>
              <a:t> </a:t>
            </a:r>
            <a:r>
              <a:rPr lang="el-GR" sz="2000" dirty="0"/>
              <a:t>κοινωνικά δίκτυα, μεγάλα επιστημονικά πειράματα (βιολογία, αστρονομία, φυσική, ιατρική, ….)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0" indent="0">
              <a:buNone/>
            </a:pPr>
            <a:endParaRPr lang="el-GR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l-GR" sz="2000" dirty="0"/>
              <a:t>Τα Συστήματα Βάσεων Δεδομένων βασική τεχνολογία για την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sz="2000" dirty="0"/>
              <a:t>Αποθήκευση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sz="2000" dirty="0"/>
              <a:t>Επεξεργασία, αναζήτηση με διατύπωση ερωτήσεων</a:t>
            </a:r>
            <a:r>
              <a:rPr lang="en-US" sz="2000" dirty="0"/>
              <a:t> </a:t>
            </a:r>
            <a:endParaRPr lang="el-GR" dirty="0"/>
          </a:p>
          <a:p>
            <a:pPr lvl="1">
              <a:buFont typeface="Wingdings" panose="05000000000000000000" pitchFamily="2" charset="2"/>
              <a:buChar char="§"/>
            </a:pPr>
            <a:endParaRPr lang="el-GR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799" y="237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DATA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is the new OIL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3202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175B58-26F4-473A-AF63-59262D1AC94D}" type="slidenum">
              <a:rPr lang="el-GR" altLang="en-US" smtClean="0"/>
              <a:pPr/>
              <a:t>12</a:t>
            </a:fld>
            <a:endParaRPr lang="el-GR" altLang="en-US" dirty="0"/>
          </a:p>
        </p:txBody>
      </p:sp>
      <p:sp>
        <p:nvSpPr>
          <p:cNvPr id="9224" name="Text Box 5"/>
          <p:cNvSpPr txBox="1">
            <a:spLocks noChangeArrowheads="1"/>
          </p:cNvSpPr>
          <p:nvPr/>
        </p:nvSpPr>
        <p:spPr bwMode="auto">
          <a:xfrm>
            <a:off x="304799" y="1143000"/>
            <a:ext cx="81153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</a:pPr>
            <a:r>
              <a:rPr lang="el-GR" sz="2400" dirty="0">
                <a:solidFill>
                  <a:srgbClr val="FF0000"/>
                </a:solidFill>
              </a:rPr>
              <a:t>Γιατί όχι σε απλά αρχεία; </a:t>
            </a:r>
          </a:p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</a:rPr>
              <a:t>Τι προσφέρουν: 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/>
              <a:t>μοντελοποίηση, έλεγχος πλεονασμού, περιορισμοί ακεραιότητας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dirty="0"/>
              <a:t> δηλωτικό τρόπο διατύπωσης ερωτήσεων </a:t>
            </a:r>
            <a:r>
              <a:rPr lang="en-US" sz="2000" dirty="0"/>
              <a:t>(queries)</a:t>
            </a:r>
            <a:r>
              <a:rPr lang="el-GR" sz="2000" dirty="0"/>
              <a:t>  </a:t>
            </a:r>
            <a:r>
              <a:rPr lang="en-US" sz="2000" dirty="0"/>
              <a:t>(SQL) </a:t>
            </a:r>
            <a:r>
              <a:rPr lang="el-GR" sz="2000" dirty="0"/>
              <a:t>αποδοτική επεξεργασία ερωτήσεων (ευρετήρια, βελτιστοποίηση)</a:t>
            </a:r>
            <a:r>
              <a:rPr lang="en-US" sz="2000" dirty="0"/>
              <a:t> </a:t>
            </a:r>
            <a:r>
              <a:rPr lang="el-GR" sz="2000" dirty="0"/>
              <a:t>και ενημέρωση δεδομένων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i="1" dirty="0">
                <a:solidFill>
                  <a:schemeClr val="tx2">
                    <a:lumMod val="50000"/>
                  </a:schemeClr>
                </a:solidFill>
              </a:rPr>
              <a:t>ορθότητα λειτουργίας και μόνιμη αποθήκευση </a:t>
            </a:r>
            <a:r>
              <a:rPr lang="en-US" sz="2000" i="1" dirty="0">
                <a:solidFill>
                  <a:schemeClr val="tx2">
                    <a:lumMod val="50000"/>
                  </a:schemeClr>
                </a:solidFill>
              </a:rPr>
              <a:t>(persistent storage)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: Πως θα διασφαλίσουμε την ορθότητά τους κατά τη διάρκεια αποτυχιών και ταυτόχρονης προσπέλασης από πολλούς χρήστες, ανάκαμψη από σφάλματα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  Επίσης: θέματα ασφάλειας, δικαιωμάτων/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εξουσι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δότηση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προσπέλασης, …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79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2022-2023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E27F19-0188-49F4-8E45-7EED8B76DE2B}" type="slidenum">
              <a:rPr lang="el-GR" altLang="en-US" smtClean="0"/>
              <a:pPr/>
              <a:t>13</a:t>
            </a:fld>
            <a:endParaRPr lang="el-GR" altLang="en-US"/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709612" y="2387600"/>
            <a:ext cx="806608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Κοινή λειτουργικότητα ήδη υλοποιημένη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Σωστή υλοποίηση</a:t>
            </a: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Αποδοτική προσπέλαση </a:t>
            </a: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Γρήγορη ανάπτυξη εφαρμογών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Ανεξαρτησία δεδομένων (θα δούμε περισσότερα)</a:t>
            </a:r>
          </a:p>
          <a:p>
            <a:pPr algn="just" eaLnBrk="0" hangingPunct="0">
              <a:spcBef>
                <a:spcPct val="50000"/>
              </a:spcBef>
            </a:pP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121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7213" y="1623686"/>
            <a:ext cx="6767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/>
              <a:t>Γιατί χρειαζόμαστε ειδικό λογισμικό;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0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EE8B7B-DC14-4EC4-9DEE-173AF3E27C52}" type="slidenum">
              <a:rPr lang="el-GR" altLang="en-US" smtClean="0"/>
              <a:pPr/>
              <a:t>14</a:t>
            </a:fld>
            <a:endParaRPr lang="el-GR" altLang="en-US"/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684213" y="2276475"/>
            <a:ext cx="72009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Επένδυση σε λογισμικό και υλικό, καθώς και για εκπαίδευση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Η γενικότητα που παρέχει προκαλεί χρονική επιβάρυνση (</a:t>
            </a: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overhead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Δε  χρειάζονται όσα προσφέρει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0485" y="1876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noProof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όχι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9569A9-8C2F-47D3-BC64-646AF87C21FD}" type="slidenum">
              <a:rPr lang="el-GR" altLang="en-US" smtClean="0"/>
              <a:pPr/>
              <a:t>15</a:t>
            </a:fld>
            <a:endParaRPr lang="el-GR" altLang="en-US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1803401"/>
            <a:ext cx="8382000" cy="457199"/>
          </a:xfrm>
        </p:spPr>
        <p:txBody>
          <a:bodyPr>
            <a:noAutofit/>
          </a:bodyPr>
          <a:lstStyle/>
          <a:p>
            <a:pPr eaLnBrk="1" hangingPunct="1"/>
            <a:r>
              <a:rPr lang="el-GR" sz="3200" b="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Η θέση των ΣΔΒΔ στη στοίβα του λογισμικού συστημάτων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2627313" y="47521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Δίκτυο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2627313" y="43203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dirty="0"/>
              <a:t>Λειτουργικό</a:t>
            </a:r>
            <a:r>
              <a:rPr lang="en-US" sz="1800" dirty="0"/>
              <a:t> </a:t>
            </a:r>
            <a:r>
              <a:rPr lang="el-GR" sz="1800" dirty="0"/>
              <a:t>Σύστημα</a:t>
            </a:r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2627313" y="3888581"/>
            <a:ext cx="3455987" cy="376238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b="1">
                <a:solidFill>
                  <a:schemeClr val="bg1"/>
                </a:solidFill>
              </a:rPr>
              <a:t>ΣΔΒΔ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2627313" y="34567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Εφαρμογές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627313" y="30249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Διεπαφή με χρήστη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00" y="-297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983B56-B515-4DDA-B385-ABB12ACAFF55}" type="slidenum">
              <a:rPr lang="el-GR" altLang="en-US" smtClean="0"/>
              <a:pPr/>
              <a:t>16</a:t>
            </a:fld>
            <a:endParaRPr lang="el-GR" altLang="en-US"/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557091" y="1143000"/>
            <a:ext cx="712787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Εμπορικά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Oracle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IBM/DB2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MS SQL-server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Sybase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Informix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(MS Access,  ...)</a:t>
            </a:r>
          </a:p>
          <a:p>
            <a:endParaRPr lang="el-G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Ελεύθερο Λογισμικό- 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Open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ource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Postgres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(UCB)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mySQL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mSQL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miniBase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Wisc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Predator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Cornell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79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Μερικά (σχεσιακά) ΣΔΒΔ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91" y="6015442"/>
            <a:ext cx="2014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Βασισμένη</a:t>
            </a:r>
            <a:r>
              <a:rPr lang="en-US" sz="1200" dirty="0"/>
              <a:t> </a:t>
            </a:r>
            <a:r>
              <a:rPr lang="el-GR" sz="1200" dirty="0"/>
              <a:t>σε</a:t>
            </a:r>
            <a:r>
              <a:rPr lang="en-US" sz="1200" dirty="0"/>
              <a:t> #mentions (</a:t>
            </a:r>
            <a:r>
              <a:rPr lang="el-GR" sz="1200" dirty="0"/>
              <a:t>π.χ., </a:t>
            </a:r>
            <a:r>
              <a:rPr lang="en-US" sz="1200" dirty="0"/>
              <a:t>stack overflow), google trends, job postings, profile data </a:t>
            </a:r>
            <a:r>
              <a:rPr lang="el-GR" sz="1200" dirty="0"/>
              <a:t>στο</a:t>
            </a:r>
            <a:r>
              <a:rPr lang="en-US" sz="1200" dirty="0"/>
              <a:t> LinkedIn, tweets </a:t>
            </a:r>
            <a:r>
              <a:rPr lang="is-IS" sz="1200" dirty="0"/>
              <a:t>…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0"/>
            <a:ext cx="8095890" cy="600449"/>
          </a:xfrm>
        </p:spPr>
        <p:txBody>
          <a:bodyPr>
            <a:normAutofit/>
          </a:bodyPr>
          <a:lstStyle/>
          <a:p>
            <a:r>
              <a:rPr lang="el-GR" sz="1600" dirty="0">
                <a:solidFill>
                  <a:schemeClr val="accent6">
                    <a:lumMod val="75000"/>
                  </a:schemeClr>
                </a:solidFill>
              </a:rPr>
              <a:t>Δημοφιλή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1600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(2022)</a:t>
            </a:r>
          </a:p>
        </p:txBody>
      </p:sp>
      <p:pic>
        <p:nvPicPr>
          <p:cNvPr id="4" name="Εικόνα 3" descr="Εικόνα που περιέχει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AE512D27-EADD-4920-9922-A77A3FFCD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751" y="404622"/>
            <a:ext cx="6093646" cy="533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36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18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>
                <a:solidFill>
                  <a:schemeClr val="bg1">
                    <a:lumMod val="75000"/>
                  </a:schemeClr>
                </a:solidFill>
              </a:rPr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Στόχος και </a:t>
            </a:r>
            <a:r>
              <a:rPr lang="el-GR" sz="3200" i="1" dirty="0">
                <a:solidFill>
                  <a:schemeClr val="accent6">
                    <a:lumMod val="75000"/>
                  </a:schemeClr>
                </a:solidFill>
              </a:rPr>
              <a:t>περιεχόμενο</a:t>
            </a:r>
            <a:r>
              <a:rPr lang="el-GR" sz="3200" dirty="0"/>
              <a:t>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Right Arrow 1"/>
          <p:cNvSpPr/>
          <p:nvPr/>
        </p:nvSpPr>
        <p:spPr>
          <a:xfrm rot="16675112">
            <a:off x="4343400" y="3143248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6693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2CE476-EF84-414D-8A79-6AD722DC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084D5F-B2A2-425D-AB34-4541F9463990}"/>
              </a:ext>
            </a:extLst>
          </p:cNvPr>
          <p:cNvSpPr txBox="1"/>
          <p:nvPr/>
        </p:nvSpPr>
        <p:spPr>
          <a:xfrm>
            <a:off x="1073543" y="1229988"/>
            <a:ext cx="654645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Σε ποιο έτος σπουδών</a:t>
            </a:r>
          </a:p>
          <a:p>
            <a:r>
              <a:rPr lang="el-GR" dirty="0"/>
              <a:t>4</a:t>
            </a:r>
            <a:r>
              <a:rPr lang="el-GR" baseline="30000" dirty="0"/>
              <a:t>ο</a:t>
            </a:r>
            <a:r>
              <a:rPr lang="en-US" baseline="30000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5</a:t>
            </a:r>
            <a:r>
              <a:rPr lang="el-GR" baseline="30000" dirty="0"/>
              <a:t>ο</a:t>
            </a:r>
            <a:r>
              <a:rPr lang="en-US" baseline="30000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&gt;5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r>
              <a:rPr lang="el-GR" dirty="0"/>
              <a:t>Φορά που παίρνετε το μάθημα</a:t>
            </a:r>
          </a:p>
          <a:p>
            <a:r>
              <a:rPr lang="el-GR" dirty="0"/>
              <a:t>1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2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&gt;2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r>
              <a:rPr lang="el-GR" dirty="0"/>
              <a:t>Πόσο ευχαριστημένοι είστε από τις σπουδές σας</a:t>
            </a:r>
          </a:p>
          <a:p>
            <a:r>
              <a:rPr lang="el-GR" dirty="0"/>
              <a:t>Καθόλου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Μέτρια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Πολύ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r>
              <a:rPr lang="el-GR" dirty="0"/>
              <a:t>Καλύτερα εξ αποστάσεως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Καλύτερα δια ζώσης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8BF94-CC38-45E9-9DC0-97555C156B7C}"/>
              </a:ext>
            </a:extLst>
          </p:cNvPr>
          <p:cNvSpPr txBox="1"/>
          <p:nvPr/>
        </p:nvSpPr>
        <p:spPr>
          <a:xfrm>
            <a:off x="250853" y="521551"/>
            <a:ext cx="7299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Μια μικρή δημοσκόπηση</a:t>
            </a:r>
            <a:r>
              <a:rPr lang="en-US" sz="2000" dirty="0"/>
              <a:t> (</a:t>
            </a:r>
            <a:r>
              <a:rPr lang="el-GR" sz="2000" dirty="0"/>
              <a:t>στοιχεία με γκρι 2020-2021)</a:t>
            </a:r>
            <a:endParaRPr lang="en-US" sz="20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5DCDB5F-60FD-46F0-853F-11386825C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</a:t>
            </a:r>
            <a:r>
              <a:rPr lang="el-GR" altLang="en-US" dirty="0"/>
              <a:t>1</a:t>
            </a:r>
            <a:r>
              <a:rPr lang="en-US" altLang="en-US" dirty="0"/>
              <a:t>-202</a:t>
            </a:r>
            <a:r>
              <a:rPr lang="el-GR" altLang="en-US" dirty="0"/>
              <a:t>2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742889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439CE-18FB-4F61-8DF2-B1E397797CB2}" type="slidenum">
              <a:rPr lang="el-GR" altLang="en-US" smtClean="0"/>
              <a:pPr/>
              <a:t>2</a:t>
            </a:fld>
            <a:endParaRPr lang="el-GR" altLang="en-US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054100" y="2222500"/>
            <a:ext cx="7112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5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Εισαγωγή στα Συστήματα Βάσεων Δεδομένων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2022-2023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439CE-18FB-4F61-8DF2-B1E397797CB2}" type="slidenum">
              <a:rPr lang="el-GR" altLang="en-US" smtClean="0"/>
              <a:pPr/>
              <a:t>20</a:t>
            </a:fld>
            <a:endParaRPr lang="el-GR" altLang="en-US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054100" y="2222500"/>
            <a:ext cx="7112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5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Εισαγωγή στα Συστήματα Βάσεων Δεδομένων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2022-2023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219000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21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>
                <a:solidFill>
                  <a:schemeClr val="bg1">
                    <a:lumMod val="75000"/>
                  </a:schemeClr>
                </a:solidFill>
              </a:rPr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Περιεχόμενο και στόχοι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Τι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747194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F6359C-747D-43D9-B3CB-B7F0EE4AC8DB}" type="slidenum">
              <a:rPr lang="el-GR" altLang="en-US" smtClean="0"/>
              <a:pPr/>
              <a:t>22</a:t>
            </a:fld>
            <a:endParaRPr lang="el-GR" altLang="en-US"/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231165" y="1177778"/>
            <a:ext cx="859594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Σύστημα Διαχείρισης Βάσεων Δεδομένων (ΣΔΒΔ)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Database Management System (DBMS)</a:t>
            </a: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3200" dirty="0">
                <a:solidFill>
                  <a:schemeClr val="tx2">
                    <a:lumMod val="75000"/>
                  </a:schemeClr>
                </a:solidFill>
              </a:rPr>
              <a:t>Λογισμικό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l-GR" sz="3200" dirty="0">
                <a:solidFill>
                  <a:schemeClr val="tx2">
                    <a:lumMod val="75000"/>
                  </a:schemeClr>
                </a:solidFill>
              </a:rPr>
              <a:t>σύνολο από προγράμματα) για δημιουργία και χρήση μιας βάσης δεδομένων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54238" y="3898900"/>
            <a:ext cx="5457825" cy="2270125"/>
            <a:chOff x="1791" y="2568"/>
            <a:chExt cx="3438" cy="143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791" y="2568"/>
              <a:ext cx="3438" cy="1430"/>
              <a:chOff x="1791" y="2614"/>
              <a:chExt cx="3438" cy="1430"/>
            </a:xfrm>
          </p:grpSpPr>
          <p:sp>
            <p:nvSpPr>
              <p:cNvPr id="10251" name="AutoShape 8"/>
              <p:cNvSpPr>
                <a:spLocks noChangeArrowheads="1"/>
              </p:cNvSpPr>
              <p:nvPr/>
            </p:nvSpPr>
            <p:spPr bwMode="auto">
              <a:xfrm>
                <a:off x="2336" y="3385"/>
                <a:ext cx="408" cy="273"/>
              </a:xfrm>
              <a:prstGeom prst="can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0252" name="Rectangle 9"/>
              <p:cNvSpPr>
                <a:spLocks noChangeArrowheads="1"/>
              </p:cNvSpPr>
              <p:nvPr/>
            </p:nvSpPr>
            <p:spPr bwMode="auto">
              <a:xfrm>
                <a:off x="2109" y="2795"/>
                <a:ext cx="817" cy="31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3" name="Rectangle 10"/>
              <p:cNvSpPr>
                <a:spLocks noChangeArrowheads="1"/>
              </p:cNvSpPr>
              <p:nvPr/>
            </p:nvSpPr>
            <p:spPr bwMode="auto">
              <a:xfrm>
                <a:off x="1791" y="2614"/>
                <a:ext cx="1496" cy="12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4" name="Text Box 11"/>
              <p:cNvSpPr txBox="1">
                <a:spLocks noChangeArrowheads="1"/>
              </p:cNvSpPr>
              <p:nvPr/>
            </p:nvSpPr>
            <p:spPr bwMode="auto">
              <a:xfrm>
                <a:off x="2336" y="3438"/>
                <a:ext cx="362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dirty="0"/>
                  <a:t>  </a:t>
                </a:r>
                <a:r>
                  <a:rPr lang="el-GR" sz="1400" dirty="0"/>
                  <a:t>ΒΔ</a:t>
                </a:r>
              </a:p>
            </p:txBody>
          </p:sp>
          <p:sp>
            <p:nvSpPr>
              <p:cNvPr id="10255" name="Text Box 12"/>
              <p:cNvSpPr txBox="1">
                <a:spLocks noChangeArrowheads="1"/>
              </p:cNvSpPr>
              <p:nvPr/>
            </p:nvSpPr>
            <p:spPr bwMode="auto">
              <a:xfrm>
                <a:off x="2196" y="2835"/>
                <a:ext cx="64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dirty="0"/>
                  <a:t> </a:t>
                </a:r>
                <a:r>
                  <a:rPr lang="el-GR" dirty="0"/>
                  <a:t>ΣΔΒΔ</a:t>
                </a:r>
              </a:p>
            </p:txBody>
          </p:sp>
          <p:sp>
            <p:nvSpPr>
              <p:cNvPr id="10256" name="Text Box 13"/>
              <p:cNvSpPr txBox="1">
                <a:spLocks noChangeArrowheads="1"/>
              </p:cNvSpPr>
              <p:nvPr/>
            </p:nvSpPr>
            <p:spPr bwMode="auto">
              <a:xfrm>
                <a:off x="3334" y="3521"/>
                <a:ext cx="189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l-GR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Σύστημα Βάσεων Δεδομένων</a:t>
                </a:r>
              </a:p>
            </p:txBody>
          </p:sp>
        </p:grpSp>
        <p:sp>
          <p:nvSpPr>
            <p:cNvPr id="10250" name="Line 14"/>
            <p:cNvSpPr>
              <a:spLocks noChangeShapeType="1"/>
            </p:cNvSpPr>
            <p:nvPr/>
          </p:nvSpPr>
          <p:spPr bwMode="auto">
            <a:xfrm>
              <a:off x="2562" y="315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414338" y="1286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B8A3-BBED-4BE5-9A43-5F2CAE3A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Περιεχόμενο μαθήματος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F6DD3-A913-4AFD-94B1-E966E4DB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29689-A365-4725-A026-4F837159540C}"/>
              </a:ext>
            </a:extLst>
          </p:cNvPr>
          <p:cNvSpPr txBox="1"/>
          <p:nvPr/>
        </p:nvSpPr>
        <p:spPr>
          <a:xfrm>
            <a:off x="962952" y="2273862"/>
            <a:ext cx="6975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3200" dirty="0"/>
              <a:t>Μέρος 1: Σχεδιασμός, υλοποίηση και χειρισμός μιας βάσης δεδομένων με χρήση ενός σχεσιακού ΣΔΒΔ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3200" dirty="0"/>
              <a:t>Μέρος 2: </a:t>
            </a:r>
            <a:r>
              <a:rPr lang="el-GR" sz="3200"/>
              <a:t>Το εσωτερικό ενός </a:t>
            </a:r>
            <a:r>
              <a:rPr lang="el-GR" sz="3200" dirty="0"/>
              <a:t>ΣΔΒΔ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6843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24</a:t>
            </a:fld>
            <a:endParaRPr lang="el-GR" altLang="en-US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83393" y="1760539"/>
            <a:ext cx="811450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Μοντελοποίηση</a:t>
            </a:r>
          </a:p>
          <a:p>
            <a:pPr eaLnBrk="0" hangingPunct="0"/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Εννοιολογικό Μοντέλο (Μοντέλο Οντοτήτων/Συσχετίσεων)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Μοντέλο Υλοποίησης (Σχεσιακό μοντέλο)</a:t>
            </a:r>
          </a:p>
          <a:p>
            <a:pPr eaLnBrk="0" hangingPunct="0">
              <a:buFont typeface="Wingdings" pitchFamily="2" charset="2"/>
              <a:buNone/>
            </a:pPr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ΒΗΜΑ 2: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Προγραμματισμός/Υλοποίηση</a:t>
            </a:r>
          </a:p>
          <a:p>
            <a:pPr eaLnBrk="0" hangingPunct="0"/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287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Μέρος 1: χρήση ΣΔΒΔ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25</a:t>
            </a:fld>
            <a:endParaRPr lang="el-GR" altLang="en-US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56394" y="3813175"/>
            <a:ext cx="8356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 Δεδομένων: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ένα σύνολο από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έννοιες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(δομικά στοιχεία) που μπορούν να χρησιμοποιηθούν για την περιγραφή της δομής της πληροφορίας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04799" y="1658924"/>
            <a:ext cx="856773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Σχήμα (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database schema)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η περιγραφή της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δομής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της πληροφορίας που είναι αποθηκευμένη στη </a:t>
            </a:r>
            <a:r>
              <a:rPr lang="el-GR" sz="28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βδ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καθώς και των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περιορισμών ακεραιότητας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με τη χρήση ενός μοντέλου δεδομένων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9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26</a:t>
            </a:fld>
            <a:endParaRPr lang="el-GR" altLang="en-US" dirty="0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04799" y="1127614"/>
            <a:ext cx="82169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επιπέδου (εννοιολογικά)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επιπέδου, περισσότερο αφηρημένη περιγραφή της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δομής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highlight>
                  <a:srgbClr val="FFFF00"/>
                </a:highlight>
                <a:latin typeface="Calibri" pitchFamily="34" charset="0"/>
                <a:ea typeface="Calibri" pitchFamily="34" charset="0"/>
                <a:cs typeface="Calibri" pitchFamily="34" charset="0"/>
              </a:rPr>
              <a:t>Μοντέλο Οντοτήτων/Συσχετίσεων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Παραστατικά μοντέλα ή μοντέλα υλοποίησης ή λογικά μοντέλα</a:t>
            </a:r>
          </a:p>
          <a:p>
            <a:pPr marL="444500"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highlight>
                  <a:srgbClr val="FFFF00"/>
                </a:highlight>
                <a:latin typeface="Calibri" pitchFamily="34" charset="0"/>
                <a:ea typeface="Calibri" pitchFamily="34" charset="0"/>
                <a:cs typeface="Calibri" pitchFamily="34" charset="0"/>
              </a:rPr>
              <a:t>Σχεσιακό Μοντέλο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l-GR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Ιεραρχικό Μοντέλο, Δικτυωτό Μοντέλο,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item-value, graph model, document stores (JSON)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Χαμηλού επιπέδου ή φυσικά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Μοντέλα αποθήκευσης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86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C148-71A6-4219-B2B5-06E3FD297E0C}" type="slidenum">
              <a:rPr lang="en-US"/>
              <a:pPr/>
              <a:t>27</a:t>
            </a:fld>
            <a:endParaRPr lang="en-US"/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>
          <a:xfrm>
            <a:off x="484588" y="97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Παράδειγμα (Οντότητες-Συσχετίσεις)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73039" y="182293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ΣΔΒΔ για μαθήματα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l-GR" dirty="0"/>
              <a:t>Φοιτητές</a:t>
            </a:r>
            <a:endParaRPr lang="en-US" dirty="0"/>
          </a:p>
          <a:p>
            <a:pPr lvl="1"/>
            <a:r>
              <a:rPr lang="el-GR" dirty="0"/>
              <a:t>Μαθήματα</a:t>
            </a:r>
            <a:endParaRPr lang="en-US" dirty="0"/>
          </a:p>
          <a:p>
            <a:pPr lvl="1"/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Καθηγητές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l-GR" dirty="0"/>
              <a:t>Ποιος φοιτητής παρακολουθεί ποιο μάθημα</a:t>
            </a:r>
          </a:p>
          <a:p>
            <a:pPr marL="457200" lvl="1" indent="0">
              <a:buNone/>
            </a:pPr>
            <a:r>
              <a:rPr lang="el-GR" dirty="0"/>
              <a:t>      και βαθμός</a:t>
            </a:r>
            <a:endParaRPr lang="en-US" dirty="0"/>
          </a:p>
          <a:p>
            <a:pPr lvl="1"/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Ποιος καθηγητής διδάσκει ποιο μάθημα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None/>
            </a:pP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2995422" y="2868848"/>
            <a:ext cx="285750" cy="971550"/>
          </a:xfrm>
          <a:prstGeom prst="rightBrac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308251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solidFill>
                  <a:srgbClr val="FF0000"/>
                </a:solidFill>
              </a:rPr>
              <a:t>Οντότητες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354957" y="4850296"/>
            <a:ext cx="407918" cy="1152939"/>
          </a:xfrm>
          <a:prstGeom prst="rightBrace">
            <a:avLst/>
          </a:prstGeom>
          <a:noFill/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7642211" y="4946243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solidFill>
                  <a:srgbClr val="00B0F0"/>
                </a:solidFill>
              </a:rPr>
              <a:t>Συσχετίσεις</a:t>
            </a:r>
            <a:endParaRPr lang="en-US" i="1" dirty="0">
              <a:solidFill>
                <a:srgbClr val="00B0F0"/>
              </a:solidFill>
            </a:endParaRPr>
          </a:p>
        </p:txBody>
      </p:sp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F86A116F-6C4F-4802-8A92-FE27E6DFDD8C}"/>
              </a:ext>
            </a:extLst>
          </p:cNvPr>
          <p:cNvGrpSpPr/>
          <p:nvPr/>
        </p:nvGrpSpPr>
        <p:grpSpPr>
          <a:xfrm>
            <a:off x="3474350" y="998543"/>
            <a:ext cx="5669650" cy="1976347"/>
            <a:chOff x="3039762" y="1036349"/>
            <a:chExt cx="5669650" cy="1976347"/>
          </a:xfrm>
        </p:grpSpPr>
        <p:grpSp>
          <p:nvGrpSpPr>
            <p:cNvPr id="14" name="Ομάδα 13">
              <a:extLst>
                <a:ext uri="{FF2B5EF4-FFF2-40B4-BE49-F238E27FC236}">
                  <a16:creationId xmlns:a16="http://schemas.microsoft.com/office/drawing/2014/main" id="{0E76F552-3AD6-4711-B28B-3C777615986C}"/>
                </a:ext>
              </a:extLst>
            </p:cNvPr>
            <p:cNvGrpSpPr/>
            <p:nvPr/>
          </p:nvGrpSpPr>
          <p:grpSpPr>
            <a:xfrm>
              <a:off x="3834661" y="2053721"/>
              <a:ext cx="1169773" cy="369333"/>
              <a:chOff x="1922505" y="2107341"/>
              <a:chExt cx="1169773" cy="369333"/>
            </a:xfrm>
          </p:grpSpPr>
          <p:sp>
            <p:nvSpPr>
              <p:cNvPr id="51" name="Ορθογώνιο 50">
                <a:extLst>
                  <a:ext uri="{FF2B5EF4-FFF2-40B4-BE49-F238E27FC236}">
                    <a16:creationId xmlns:a16="http://schemas.microsoft.com/office/drawing/2014/main" id="{C7840EDA-B40B-4100-AC28-2426815B2476}"/>
                  </a:ext>
                </a:extLst>
              </p:cNvPr>
              <p:cNvSpPr/>
              <p:nvPr/>
            </p:nvSpPr>
            <p:spPr>
              <a:xfrm>
                <a:off x="1922505" y="2107341"/>
                <a:ext cx="1169773" cy="36933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32D72FE-AA87-4266-909C-2FCF201EFE44}"/>
                  </a:ext>
                </a:extLst>
              </p:cNvPr>
              <p:cNvSpPr txBox="1"/>
              <p:nvPr/>
            </p:nvSpPr>
            <p:spPr>
              <a:xfrm>
                <a:off x="1949278" y="2107342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Students</a:t>
                </a:r>
                <a:endParaRPr lang="el-GR" dirty="0"/>
              </a:p>
            </p:txBody>
          </p:sp>
        </p:grpSp>
        <p:grpSp>
          <p:nvGrpSpPr>
            <p:cNvPr id="15" name="Ομάδα 14">
              <a:extLst>
                <a:ext uri="{FF2B5EF4-FFF2-40B4-BE49-F238E27FC236}">
                  <a16:creationId xmlns:a16="http://schemas.microsoft.com/office/drawing/2014/main" id="{423973E1-09B5-40A5-B4BA-960C8BBA9149}"/>
                </a:ext>
              </a:extLst>
            </p:cNvPr>
            <p:cNvGrpSpPr/>
            <p:nvPr/>
          </p:nvGrpSpPr>
          <p:grpSpPr>
            <a:xfrm>
              <a:off x="5486400" y="1666888"/>
              <a:ext cx="1285102" cy="1143000"/>
              <a:chOff x="5486400" y="1666888"/>
              <a:chExt cx="1285102" cy="1143000"/>
            </a:xfrm>
          </p:grpSpPr>
          <p:sp>
            <p:nvSpPr>
              <p:cNvPr id="49" name="Ρόμβος 48">
                <a:extLst>
                  <a:ext uri="{FF2B5EF4-FFF2-40B4-BE49-F238E27FC236}">
                    <a16:creationId xmlns:a16="http://schemas.microsoft.com/office/drawing/2014/main" id="{CD320765-AB11-462A-98B2-64E40CDE0455}"/>
                  </a:ext>
                </a:extLst>
              </p:cNvPr>
              <p:cNvSpPr/>
              <p:nvPr/>
            </p:nvSpPr>
            <p:spPr>
              <a:xfrm>
                <a:off x="5486400" y="1666888"/>
                <a:ext cx="1169773" cy="1143000"/>
              </a:xfrm>
              <a:prstGeom prst="diamond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2729F0E-4E1F-4607-91C1-389BDA2B6758}"/>
                  </a:ext>
                </a:extLst>
              </p:cNvPr>
              <p:cNvSpPr txBox="1"/>
              <p:nvPr/>
            </p:nvSpPr>
            <p:spPr>
              <a:xfrm>
                <a:off x="5601729" y="2034747"/>
                <a:ext cx="11697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Enrolled</a:t>
                </a:r>
                <a:endParaRPr lang="el-GR" dirty="0"/>
              </a:p>
            </p:txBody>
          </p:sp>
        </p:grpSp>
        <p:grpSp>
          <p:nvGrpSpPr>
            <p:cNvPr id="16" name="Ομάδα 15">
              <a:extLst>
                <a:ext uri="{FF2B5EF4-FFF2-40B4-BE49-F238E27FC236}">
                  <a16:creationId xmlns:a16="http://schemas.microsoft.com/office/drawing/2014/main" id="{D6E1ECB2-3B78-4140-9387-67A4724E5B2C}"/>
                </a:ext>
              </a:extLst>
            </p:cNvPr>
            <p:cNvGrpSpPr/>
            <p:nvPr/>
          </p:nvGrpSpPr>
          <p:grpSpPr>
            <a:xfrm>
              <a:off x="7077847" y="2053721"/>
              <a:ext cx="1084306" cy="369333"/>
              <a:chOff x="1922505" y="2107341"/>
              <a:chExt cx="1169773" cy="369333"/>
            </a:xfrm>
          </p:grpSpPr>
          <p:sp>
            <p:nvSpPr>
              <p:cNvPr id="47" name="Ορθογώνιο 46">
                <a:extLst>
                  <a:ext uri="{FF2B5EF4-FFF2-40B4-BE49-F238E27FC236}">
                    <a16:creationId xmlns:a16="http://schemas.microsoft.com/office/drawing/2014/main" id="{DED20DBF-5E6F-497E-8697-0CD759D9CC11}"/>
                  </a:ext>
                </a:extLst>
              </p:cNvPr>
              <p:cNvSpPr/>
              <p:nvPr/>
            </p:nvSpPr>
            <p:spPr>
              <a:xfrm>
                <a:off x="1922505" y="2107341"/>
                <a:ext cx="1169773" cy="36933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62401E0-5687-4040-B412-0A76A2640077}"/>
                  </a:ext>
                </a:extLst>
              </p:cNvPr>
              <p:cNvSpPr txBox="1"/>
              <p:nvPr/>
            </p:nvSpPr>
            <p:spPr>
              <a:xfrm>
                <a:off x="1949278" y="2107342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Courses</a:t>
                </a:r>
                <a:endParaRPr lang="el-GR" dirty="0"/>
              </a:p>
            </p:txBody>
          </p:sp>
        </p:grpSp>
        <p:cxnSp>
          <p:nvCxnSpPr>
            <p:cNvPr id="17" name="Ευθεία γραμμή σύνδεσης 16">
              <a:extLst>
                <a:ext uri="{FF2B5EF4-FFF2-40B4-BE49-F238E27FC236}">
                  <a16:creationId xmlns:a16="http://schemas.microsoft.com/office/drawing/2014/main" id="{BA4DDBD6-1AC6-49EF-A98F-CBF9CDD18399}"/>
                </a:ext>
              </a:extLst>
            </p:cNvPr>
            <p:cNvCxnSpPr>
              <a:stCxn id="52" idx="3"/>
              <a:endCxn id="49" idx="1"/>
            </p:cNvCxnSpPr>
            <p:nvPr/>
          </p:nvCxnSpPr>
          <p:spPr>
            <a:xfrm>
              <a:off x="5004434" y="2238388"/>
              <a:ext cx="48196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Ευθεία γραμμή σύνδεσης 17">
              <a:extLst>
                <a:ext uri="{FF2B5EF4-FFF2-40B4-BE49-F238E27FC236}">
                  <a16:creationId xmlns:a16="http://schemas.microsoft.com/office/drawing/2014/main" id="{005625E9-2A62-4D0C-A542-B7FB076F4B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5875" y="2228900"/>
              <a:ext cx="421674" cy="1897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Ομάδα 18">
              <a:extLst>
                <a:ext uri="{FF2B5EF4-FFF2-40B4-BE49-F238E27FC236}">
                  <a16:creationId xmlns:a16="http://schemas.microsoft.com/office/drawing/2014/main" id="{495698DE-7ACC-4937-86BC-59E905993AAA}"/>
                </a:ext>
              </a:extLst>
            </p:cNvPr>
            <p:cNvGrpSpPr/>
            <p:nvPr/>
          </p:nvGrpSpPr>
          <p:grpSpPr>
            <a:xfrm>
              <a:off x="3039762" y="1536453"/>
              <a:ext cx="617839" cy="369332"/>
              <a:chOff x="3039762" y="1536453"/>
              <a:chExt cx="617839" cy="369332"/>
            </a:xfrm>
          </p:grpSpPr>
          <p:sp>
            <p:nvSpPr>
              <p:cNvPr id="45" name="Οβάλ 44">
                <a:extLst>
                  <a:ext uri="{FF2B5EF4-FFF2-40B4-BE49-F238E27FC236}">
                    <a16:creationId xmlns:a16="http://schemas.microsoft.com/office/drawing/2014/main" id="{FBB3A3CD-3291-46B1-B327-0087B7565398}"/>
                  </a:ext>
                </a:extLst>
              </p:cNvPr>
              <p:cNvSpPr/>
              <p:nvPr/>
            </p:nvSpPr>
            <p:spPr>
              <a:xfrm>
                <a:off x="3039762" y="1548714"/>
                <a:ext cx="617839" cy="3130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noFill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F55A1AA-7E99-4598-A01E-610D11E779A9}"/>
                  </a:ext>
                </a:extLst>
              </p:cNvPr>
              <p:cNvSpPr txBox="1"/>
              <p:nvPr/>
            </p:nvSpPr>
            <p:spPr>
              <a:xfrm>
                <a:off x="3164128" y="1536453"/>
                <a:ext cx="3691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id</a:t>
                </a:r>
                <a:endParaRPr lang="el-GR" u="sng" dirty="0"/>
              </a:p>
            </p:txBody>
          </p:sp>
        </p:grpSp>
        <p:grpSp>
          <p:nvGrpSpPr>
            <p:cNvPr id="20" name="Ομάδα 19">
              <a:extLst>
                <a:ext uri="{FF2B5EF4-FFF2-40B4-BE49-F238E27FC236}">
                  <a16:creationId xmlns:a16="http://schemas.microsoft.com/office/drawing/2014/main" id="{6D95C436-A092-4583-9EDC-12E22D401B28}"/>
                </a:ext>
              </a:extLst>
            </p:cNvPr>
            <p:cNvGrpSpPr/>
            <p:nvPr/>
          </p:nvGrpSpPr>
          <p:grpSpPr>
            <a:xfrm>
              <a:off x="4139569" y="1380904"/>
              <a:ext cx="900342" cy="450085"/>
              <a:chOff x="3039762" y="1540702"/>
              <a:chExt cx="787382" cy="369332"/>
            </a:xfrm>
          </p:grpSpPr>
          <p:sp>
            <p:nvSpPr>
              <p:cNvPr id="43" name="Οβάλ 42">
                <a:extLst>
                  <a:ext uri="{FF2B5EF4-FFF2-40B4-BE49-F238E27FC236}">
                    <a16:creationId xmlns:a16="http://schemas.microsoft.com/office/drawing/2014/main" id="{C55D5D77-B9AA-4A5E-B45D-AA9555DB1B71}"/>
                  </a:ext>
                </a:extLst>
              </p:cNvPr>
              <p:cNvSpPr/>
              <p:nvPr/>
            </p:nvSpPr>
            <p:spPr>
              <a:xfrm>
                <a:off x="3039762" y="1548714"/>
                <a:ext cx="617839" cy="3130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noFill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A91C062-F165-424B-86A7-7E0C6D9061E9}"/>
                  </a:ext>
                </a:extLst>
              </p:cNvPr>
              <p:cNvSpPr txBox="1"/>
              <p:nvPr/>
            </p:nvSpPr>
            <p:spPr>
              <a:xfrm>
                <a:off x="3061827" y="1540702"/>
                <a:ext cx="7653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Name</a:t>
                </a:r>
                <a:endParaRPr lang="el-GR" dirty="0"/>
              </a:p>
            </p:txBody>
          </p:sp>
        </p:grpSp>
        <p:sp>
          <p:nvSpPr>
            <p:cNvPr id="41" name="Οβάλ 40">
              <a:extLst>
                <a:ext uri="{FF2B5EF4-FFF2-40B4-BE49-F238E27FC236}">
                  <a16:creationId xmlns:a16="http://schemas.microsoft.com/office/drawing/2014/main" id="{6B6D1F2C-10DF-4B86-A52C-3970E6FAD709}"/>
                </a:ext>
              </a:extLst>
            </p:cNvPr>
            <p:cNvSpPr/>
            <p:nvPr/>
          </p:nvSpPr>
          <p:spPr>
            <a:xfrm>
              <a:off x="3117349" y="2530386"/>
              <a:ext cx="617839" cy="313037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noFill/>
              </a:endParaRPr>
            </a:p>
          </p:txBody>
        </p:sp>
        <p:cxnSp>
          <p:nvCxnSpPr>
            <p:cNvPr id="22" name="Ευθεία γραμμή σύνδεσης 21">
              <a:extLst>
                <a:ext uri="{FF2B5EF4-FFF2-40B4-BE49-F238E27FC236}">
                  <a16:creationId xmlns:a16="http://schemas.microsoft.com/office/drawing/2014/main" id="{41397615-27DD-42EB-A0CA-DB9C22840FF9}"/>
                </a:ext>
              </a:extLst>
            </p:cNvPr>
            <p:cNvCxnSpPr>
              <a:cxnSpLocks/>
            </p:cNvCxnSpPr>
            <p:nvPr/>
          </p:nvCxnSpPr>
          <p:spPr>
            <a:xfrm>
              <a:off x="3440505" y="1861751"/>
              <a:ext cx="394156" cy="26361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Ευθεία γραμμή σύνδεσης 22">
              <a:extLst>
                <a:ext uri="{FF2B5EF4-FFF2-40B4-BE49-F238E27FC236}">
                  <a16:creationId xmlns:a16="http://schemas.microsoft.com/office/drawing/2014/main" id="{78240F1D-51A0-4B3C-BE7D-BF402B9936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8608" y="1819047"/>
              <a:ext cx="239322" cy="23467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Ευθεία γραμμή σύνδεσης 23">
              <a:extLst>
                <a:ext uri="{FF2B5EF4-FFF2-40B4-BE49-F238E27FC236}">
                  <a16:creationId xmlns:a16="http://schemas.microsoft.com/office/drawing/2014/main" id="{47BDD3C1-548E-401F-A042-A2FC6F3C96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5188" y="2462296"/>
              <a:ext cx="157880" cy="1591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Ομάδα 24">
              <a:extLst>
                <a:ext uri="{FF2B5EF4-FFF2-40B4-BE49-F238E27FC236}">
                  <a16:creationId xmlns:a16="http://schemas.microsoft.com/office/drawing/2014/main" id="{0D967943-5558-43E2-91F5-95F940299BE0}"/>
                </a:ext>
              </a:extLst>
            </p:cNvPr>
            <p:cNvGrpSpPr/>
            <p:nvPr/>
          </p:nvGrpSpPr>
          <p:grpSpPr>
            <a:xfrm>
              <a:off x="6997371" y="1417909"/>
              <a:ext cx="617839" cy="369332"/>
              <a:chOff x="3039762" y="1529729"/>
              <a:chExt cx="617839" cy="369332"/>
            </a:xfrm>
          </p:grpSpPr>
          <p:sp>
            <p:nvSpPr>
              <p:cNvPr id="39" name="Οβάλ 38">
                <a:extLst>
                  <a:ext uri="{FF2B5EF4-FFF2-40B4-BE49-F238E27FC236}">
                    <a16:creationId xmlns:a16="http://schemas.microsoft.com/office/drawing/2014/main" id="{050CC9DA-170D-4DA8-98B6-EDE01FACA8D9}"/>
                  </a:ext>
                </a:extLst>
              </p:cNvPr>
              <p:cNvSpPr/>
              <p:nvPr/>
            </p:nvSpPr>
            <p:spPr>
              <a:xfrm>
                <a:off x="3039762" y="1548714"/>
                <a:ext cx="617839" cy="3130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noFill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13B67D1-7A4B-485E-AFF5-A8F604716CD3}"/>
                  </a:ext>
                </a:extLst>
              </p:cNvPr>
              <p:cNvSpPr txBox="1"/>
              <p:nvPr/>
            </p:nvSpPr>
            <p:spPr>
              <a:xfrm>
                <a:off x="3101944" y="1529729"/>
                <a:ext cx="4934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err="1"/>
                  <a:t>cid</a:t>
                </a:r>
                <a:endParaRPr lang="el-GR" u="sng" dirty="0"/>
              </a:p>
            </p:txBody>
          </p:sp>
        </p:grpSp>
        <p:grpSp>
          <p:nvGrpSpPr>
            <p:cNvPr id="26" name="Ομάδα 25">
              <a:extLst>
                <a:ext uri="{FF2B5EF4-FFF2-40B4-BE49-F238E27FC236}">
                  <a16:creationId xmlns:a16="http://schemas.microsoft.com/office/drawing/2014/main" id="{012393F4-C7AF-4B3A-BCDE-CD81CDF905D7}"/>
                </a:ext>
              </a:extLst>
            </p:cNvPr>
            <p:cNvGrpSpPr/>
            <p:nvPr/>
          </p:nvGrpSpPr>
          <p:grpSpPr>
            <a:xfrm>
              <a:off x="7751350" y="1380215"/>
              <a:ext cx="958062" cy="391245"/>
              <a:chOff x="2989285" y="1540702"/>
              <a:chExt cx="837860" cy="321049"/>
            </a:xfrm>
          </p:grpSpPr>
          <p:sp>
            <p:nvSpPr>
              <p:cNvPr id="37" name="Οβάλ 36">
                <a:extLst>
                  <a:ext uri="{FF2B5EF4-FFF2-40B4-BE49-F238E27FC236}">
                    <a16:creationId xmlns:a16="http://schemas.microsoft.com/office/drawing/2014/main" id="{ACF3EEBA-4FBF-40DB-BBE2-FA7A30048BE0}"/>
                  </a:ext>
                </a:extLst>
              </p:cNvPr>
              <p:cNvSpPr/>
              <p:nvPr/>
            </p:nvSpPr>
            <p:spPr>
              <a:xfrm>
                <a:off x="3039762" y="1548714"/>
                <a:ext cx="617839" cy="3130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noFill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870841-FEF9-4693-8810-C4FF13D9D317}"/>
                  </a:ext>
                </a:extLst>
              </p:cNvPr>
              <p:cNvSpPr txBox="1"/>
              <p:nvPr/>
            </p:nvSpPr>
            <p:spPr>
              <a:xfrm>
                <a:off x="2989285" y="1540702"/>
                <a:ext cx="837860" cy="30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cname</a:t>
                </a:r>
                <a:endParaRPr lang="el-GR" dirty="0"/>
              </a:p>
            </p:txBody>
          </p:sp>
        </p:grpSp>
        <p:grpSp>
          <p:nvGrpSpPr>
            <p:cNvPr id="27" name="Ομάδα 26">
              <a:extLst>
                <a:ext uri="{FF2B5EF4-FFF2-40B4-BE49-F238E27FC236}">
                  <a16:creationId xmlns:a16="http://schemas.microsoft.com/office/drawing/2014/main" id="{4D6043CD-269E-40AD-8BBB-63618189CF7D}"/>
                </a:ext>
              </a:extLst>
            </p:cNvPr>
            <p:cNvGrpSpPr/>
            <p:nvPr/>
          </p:nvGrpSpPr>
          <p:grpSpPr>
            <a:xfrm>
              <a:off x="7224471" y="2621451"/>
              <a:ext cx="1025033" cy="391245"/>
              <a:chOff x="3039762" y="1540702"/>
              <a:chExt cx="787382" cy="321049"/>
            </a:xfrm>
          </p:grpSpPr>
          <p:sp>
            <p:nvSpPr>
              <p:cNvPr id="35" name="Οβάλ 34">
                <a:extLst>
                  <a:ext uri="{FF2B5EF4-FFF2-40B4-BE49-F238E27FC236}">
                    <a16:creationId xmlns:a16="http://schemas.microsoft.com/office/drawing/2014/main" id="{57424205-0AA3-4BD2-A2D9-119DB34D004E}"/>
                  </a:ext>
                </a:extLst>
              </p:cNvPr>
              <p:cNvSpPr/>
              <p:nvPr/>
            </p:nvSpPr>
            <p:spPr>
              <a:xfrm>
                <a:off x="3039762" y="1548714"/>
                <a:ext cx="617839" cy="3130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noFill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5F8D82A-F655-4C62-BC45-6583D2571AEF}"/>
                  </a:ext>
                </a:extLst>
              </p:cNvPr>
              <p:cNvSpPr txBox="1"/>
              <p:nvPr/>
            </p:nvSpPr>
            <p:spPr>
              <a:xfrm>
                <a:off x="3061827" y="1540702"/>
                <a:ext cx="765317" cy="30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credits</a:t>
                </a:r>
                <a:endParaRPr lang="el-GR" dirty="0"/>
              </a:p>
            </p:txBody>
          </p:sp>
        </p:grpSp>
        <p:cxnSp>
          <p:nvCxnSpPr>
            <p:cNvPr id="28" name="Ευθεία γραμμή σύνδεσης 27">
              <a:extLst>
                <a:ext uri="{FF2B5EF4-FFF2-40B4-BE49-F238E27FC236}">
                  <a16:creationId xmlns:a16="http://schemas.microsoft.com/office/drawing/2014/main" id="{EB566CDD-5B81-4E80-90D2-84E3EB7261BA}"/>
                </a:ext>
              </a:extLst>
            </p:cNvPr>
            <p:cNvCxnSpPr>
              <a:cxnSpLocks/>
            </p:cNvCxnSpPr>
            <p:nvPr/>
          </p:nvCxnSpPr>
          <p:spPr>
            <a:xfrm>
              <a:off x="7382646" y="1778481"/>
              <a:ext cx="78320" cy="24668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Ευθεία γραμμή σύνδεσης 28">
              <a:extLst>
                <a:ext uri="{FF2B5EF4-FFF2-40B4-BE49-F238E27FC236}">
                  <a16:creationId xmlns:a16="http://schemas.microsoft.com/office/drawing/2014/main" id="{728D69A6-4512-4876-9D4C-6126B517FD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0114" y="1793859"/>
              <a:ext cx="195875" cy="23794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Ευθεία γραμμή σύνδεσης 29">
              <a:extLst>
                <a:ext uri="{FF2B5EF4-FFF2-40B4-BE49-F238E27FC236}">
                  <a16:creationId xmlns:a16="http://schemas.microsoft.com/office/drawing/2014/main" id="{CC5F1B5B-3739-44C4-8B19-E58B112C24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4376" y="2457413"/>
              <a:ext cx="157880" cy="1591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Ομάδα 30">
              <a:extLst>
                <a:ext uri="{FF2B5EF4-FFF2-40B4-BE49-F238E27FC236}">
                  <a16:creationId xmlns:a16="http://schemas.microsoft.com/office/drawing/2014/main" id="{054B71FB-F2BC-49E0-84FF-FC2CCD7A1B69}"/>
                </a:ext>
              </a:extLst>
            </p:cNvPr>
            <p:cNvGrpSpPr/>
            <p:nvPr/>
          </p:nvGrpSpPr>
          <p:grpSpPr>
            <a:xfrm>
              <a:off x="5451496" y="1036349"/>
              <a:ext cx="969290" cy="369332"/>
              <a:chOff x="2750446" y="1511964"/>
              <a:chExt cx="969290" cy="369332"/>
            </a:xfrm>
          </p:grpSpPr>
          <p:sp>
            <p:nvSpPr>
              <p:cNvPr id="33" name="Οβάλ 32">
                <a:extLst>
                  <a:ext uri="{FF2B5EF4-FFF2-40B4-BE49-F238E27FC236}">
                    <a16:creationId xmlns:a16="http://schemas.microsoft.com/office/drawing/2014/main" id="{73822969-D94A-4237-9F3F-A09F9E5F7EC6}"/>
                  </a:ext>
                </a:extLst>
              </p:cNvPr>
              <p:cNvSpPr/>
              <p:nvPr/>
            </p:nvSpPr>
            <p:spPr>
              <a:xfrm>
                <a:off x="2750446" y="1548714"/>
                <a:ext cx="907155" cy="31303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noFill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23F6237-D683-4468-99E7-30022CE24A52}"/>
                  </a:ext>
                </a:extLst>
              </p:cNvPr>
              <p:cNvSpPr txBox="1"/>
              <p:nvPr/>
            </p:nvSpPr>
            <p:spPr>
              <a:xfrm>
                <a:off x="2822882" y="1511964"/>
                <a:ext cx="8968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Grade</a:t>
                </a:r>
                <a:endParaRPr lang="el-GR" dirty="0"/>
              </a:p>
            </p:txBody>
          </p:sp>
        </p:grpSp>
        <p:cxnSp>
          <p:nvCxnSpPr>
            <p:cNvPr id="32" name="Ευθεία γραμμή σύνδεσης 31">
              <a:extLst>
                <a:ext uri="{FF2B5EF4-FFF2-40B4-BE49-F238E27FC236}">
                  <a16:creationId xmlns:a16="http://schemas.microsoft.com/office/drawing/2014/main" id="{2B8A01DE-E9F5-46BD-A24E-02B4CAED66F6}"/>
                </a:ext>
              </a:extLst>
            </p:cNvPr>
            <p:cNvCxnSpPr>
              <a:cxnSpLocks/>
            </p:cNvCxnSpPr>
            <p:nvPr/>
          </p:nvCxnSpPr>
          <p:spPr>
            <a:xfrm>
              <a:off x="5725721" y="1420403"/>
              <a:ext cx="292919" cy="3251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723EF78-9CDC-492B-B9F0-4B1B9C85EECF}"/>
              </a:ext>
            </a:extLst>
          </p:cNvPr>
          <p:cNvSpPr txBox="1"/>
          <p:nvPr/>
        </p:nvSpPr>
        <p:spPr>
          <a:xfrm>
            <a:off x="3571681" y="2457872"/>
            <a:ext cx="597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Gpa</a:t>
            </a:r>
            <a:endParaRPr lang="el-GR" dirty="0"/>
          </a:p>
        </p:txBody>
      </p:sp>
      <p:sp>
        <p:nvSpPr>
          <p:cNvPr id="54" name="Footer Placeholder 3">
            <a:extLst>
              <a:ext uri="{FF2B5EF4-FFF2-40B4-BE49-F238E27FC236}">
                <a16:creationId xmlns:a16="http://schemas.microsoft.com/office/drawing/2014/main" id="{6C590793-E673-48ED-B6A5-CA20E0A2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2022-2023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34854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build="p"/>
      <p:bldP spid="5" grpId="0" animBg="1"/>
      <p:bldP spid="6" grpId="0"/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81075" y="3735907"/>
            <a:ext cx="6858000" cy="2343150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75911"/>
            <a:ext cx="8001000" cy="1713575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Students</a:t>
            </a:r>
            <a:r>
              <a:rPr lang="en-US" dirty="0"/>
              <a:t>(</a:t>
            </a:r>
            <a:r>
              <a:rPr lang="en-US" dirty="0" err="1"/>
              <a:t>sid</a:t>
            </a:r>
            <a:r>
              <a:rPr lang="en-US" dirty="0"/>
              <a:t>: </a:t>
            </a:r>
            <a:r>
              <a:rPr lang="en-US" i="1" dirty="0"/>
              <a:t>string</a:t>
            </a:r>
            <a:r>
              <a:rPr lang="en-US" dirty="0"/>
              <a:t>, name: </a:t>
            </a:r>
            <a:r>
              <a:rPr lang="en-US" i="1" dirty="0"/>
              <a:t>string</a:t>
            </a:r>
            <a:r>
              <a:rPr lang="en-US" dirty="0"/>
              <a:t>, </a:t>
            </a:r>
            <a:r>
              <a:rPr lang="en-US" dirty="0" err="1"/>
              <a:t>gpa</a:t>
            </a:r>
            <a:r>
              <a:rPr lang="en-US" dirty="0"/>
              <a:t>: </a:t>
            </a:r>
            <a:r>
              <a:rPr lang="en-US" i="1" dirty="0"/>
              <a:t>float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Courses</a:t>
            </a:r>
            <a:r>
              <a:rPr lang="en-US" dirty="0"/>
              <a:t>(cid: </a:t>
            </a:r>
            <a:r>
              <a:rPr lang="en-US" i="1" dirty="0"/>
              <a:t>string</a:t>
            </a:r>
            <a:r>
              <a:rPr lang="en-US" dirty="0"/>
              <a:t>, </a:t>
            </a:r>
            <a:r>
              <a:rPr lang="en-US" dirty="0" err="1"/>
              <a:t>cname</a:t>
            </a:r>
            <a:r>
              <a:rPr lang="en-US" dirty="0"/>
              <a:t>: </a:t>
            </a:r>
            <a:r>
              <a:rPr lang="en-US" i="1" dirty="0"/>
              <a:t>string</a:t>
            </a:r>
            <a:r>
              <a:rPr lang="en-US" dirty="0"/>
              <a:t>, credits: </a:t>
            </a:r>
            <a:r>
              <a:rPr lang="en-US" i="1" dirty="0" err="1"/>
              <a:t>int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Enrolled</a:t>
            </a:r>
            <a:r>
              <a:rPr lang="en-US" dirty="0"/>
              <a:t>(</a:t>
            </a:r>
            <a:r>
              <a:rPr lang="en-US" dirty="0" err="1"/>
              <a:t>sid</a:t>
            </a:r>
            <a:r>
              <a:rPr lang="en-US" dirty="0"/>
              <a:t>: </a:t>
            </a:r>
            <a:r>
              <a:rPr lang="en-US" i="1" dirty="0"/>
              <a:t>string, </a:t>
            </a:r>
            <a:r>
              <a:rPr lang="en-US" dirty="0"/>
              <a:t>cid</a:t>
            </a:r>
            <a:r>
              <a:rPr lang="en-US" i="1" dirty="0"/>
              <a:t>: string, </a:t>
            </a:r>
            <a:r>
              <a:rPr lang="en-US" dirty="0"/>
              <a:t>grade</a:t>
            </a:r>
            <a:r>
              <a:rPr lang="en-US" i="1" dirty="0"/>
              <a:t>: string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72887"/>
              </p:ext>
            </p:extLst>
          </p:nvPr>
        </p:nvGraphicFramePr>
        <p:xfrm>
          <a:off x="1095375" y="3907019"/>
          <a:ext cx="188595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Name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Gpa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101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Bob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123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Mary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81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Students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41437"/>
              </p:ext>
            </p:extLst>
          </p:nvPr>
        </p:nvGraphicFramePr>
        <p:xfrm>
          <a:off x="5610225" y="3907019"/>
          <a:ext cx="217170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cid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cname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credits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564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564-2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308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417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53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Courses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071560"/>
              </p:ext>
            </p:extLst>
          </p:nvPr>
        </p:nvGraphicFramePr>
        <p:xfrm>
          <a:off x="3267075" y="4992869"/>
          <a:ext cx="2171700" cy="68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cid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Grade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123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564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09975" y="57324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Enrolled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67125" y="3964169"/>
            <a:ext cx="131445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Relations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27394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Παράδειγμα (Σχέσεις)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B54FA79-A352-4028-BCB7-CFF68E422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2022-2023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5963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1F57D58-AA1E-4E9C-866D-B9D7CCD78796}" type="slidenum">
              <a:rPr lang="el-GR" alt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29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18477" y="1447800"/>
            <a:ext cx="835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latin typeface="+mn-lt"/>
              </a:rPr>
              <a:t>Σχήμα της </a:t>
            </a:r>
            <a:r>
              <a:rPr lang="el-GR" altLang="en-US" sz="2400" dirty="0" err="1">
                <a:latin typeface="+mn-lt"/>
              </a:rPr>
              <a:t>βδ</a:t>
            </a:r>
            <a:endParaRPr lang="el-GR" altLang="en-US" sz="2400" dirty="0">
              <a:latin typeface="+mn-lt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371600" y="2162175"/>
            <a:ext cx="678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>
                <a:latin typeface="+mn-lt"/>
              </a:rPr>
              <a:t>Μοντέλο (δομικά στοιχεία + περιορισμοί ακεραιότητας)</a:t>
            </a:r>
            <a:endParaRPr lang="el-GR" altLang="en-US" sz="2000" b="1" dirty="0">
              <a:latin typeface="+mn-lt"/>
            </a:endParaRP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250825" y="3707238"/>
            <a:ext cx="835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latin typeface="+mn-lt"/>
              </a:rPr>
              <a:t>Στιγμιότυπο της </a:t>
            </a:r>
            <a:r>
              <a:rPr lang="el-GR" altLang="en-US" sz="2400" dirty="0" err="1">
                <a:latin typeface="+mn-lt"/>
              </a:rPr>
              <a:t>βδ</a:t>
            </a:r>
            <a:r>
              <a:rPr lang="el-GR" altLang="en-US" sz="2400" dirty="0">
                <a:latin typeface="+mn-lt"/>
              </a:rPr>
              <a:t> (κατάσταση ή σύνολο εμφανίσεων ή σύνολο </a:t>
            </a:r>
            <a:r>
              <a:rPr lang="el-GR" altLang="en-US" sz="2400" dirty="0" err="1">
                <a:latin typeface="+mn-lt"/>
              </a:rPr>
              <a:t>στιγμιοτύπων</a:t>
            </a:r>
            <a:r>
              <a:rPr lang="el-GR" altLang="en-US" sz="2400" dirty="0">
                <a:latin typeface="+mn-lt"/>
              </a:rPr>
              <a:t>)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3352800" y="1676400"/>
            <a:ext cx="238760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Πρόθεση 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(intension)</a:t>
            </a:r>
            <a:endParaRPr lang="el-GR" altLang="en-US" sz="2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3454400" y="3234163"/>
            <a:ext cx="2781300" cy="396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Ανάπτυξη (</a:t>
            </a:r>
            <a:r>
              <a:rPr lang="el-GR" altLang="en-US" sz="2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extension</a:t>
            </a: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1944077" y="4614435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>
                <a:latin typeface="+mn-lt"/>
              </a:rPr>
              <a:t>(αρχική κατάσταση, έγκυρη κατάσταση)</a:t>
            </a:r>
            <a:endParaRPr lang="el-GR" altLang="en-US" sz="2000" b="1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Σχήμα και Στιγμιότυπο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0825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3244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  <p:bldP spid="83973" grpId="0"/>
      <p:bldP spid="83974" grpId="0"/>
      <p:bldP spid="83975" grpId="0" animBg="1"/>
      <p:bldP spid="83976" grpId="0" animBg="1"/>
      <p:bldP spid="839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Στόχος και περιεχόμενο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Τι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30</a:t>
            </a:fld>
            <a:endParaRPr lang="el-GR" altLang="en-US" dirty="0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19893" y="1269285"/>
            <a:ext cx="799941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Μοντελοποίηση (ορισμός σχήματος)</a:t>
            </a:r>
          </a:p>
          <a:p>
            <a:pPr eaLnBrk="0" hangingPunct="0"/>
            <a:endParaRPr kumimoji="1" lang="el-GR" sz="2400" dirty="0">
              <a:solidFill>
                <a:schemeClr val="bg1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n-US" sz="24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BHMA 2:</a:t>
            </a:r>
            <a:r>
              <a:rPr kumimoji="1" lang="el-GR" sz="24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Υλοποίηση</a:t>
            </a:r>
          </a:p>
          <a:p>
            <a:pPr eaLnBrk="0" hangingPunct="0"/>
            <a:endParaRPr kumimoji="1" lang="en-US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Χρήση ΣΔΒΔ:</a:t>
            </a:r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Δημιουργία σχήματος (πινάκων)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Εισαγωγή στοιχείων (δημιουργία του αρχικού στιγμιότυπου)</a:t>
            </a: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Διατύπωση ερωτήσεων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Εισαγωγή/διαγραφή/τροποποίηση δεδομένων</a:t>
            </a:r>
            <a:endParaRPr lang="el-GR" sz="24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989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Δημιουργία ΣΒΔ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571400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31</a:t>
            </a:fld>
            <a:endParaRPr lang="el-GR" altLang="en-US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354012" y="1430245"/>
            <a:ext cx="701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Ορισμού</a:t>
            </a:r>
            <a:endParaRPr lang="el-GR" sz="240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304799" y="2610916"/>
            <a:ext cx="82740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Χειρισμού/Επεξεργασίας Δεδομένων 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εισαγωγή, διαγραφή, τροποποίηση δεδομένων</a:t>
            </a:r>
          </a:p>
          <a:p>
            <a:pPr algn="just" eaLnBrk="0" hangingPunct="0">
              <a:spcBef>
                <a:spcPct val="50000"/>
              </a:spcBef>
            </a:pP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διατύπωση ερωτημάτων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(SQL)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75568" y="2033251"/>
            <a:ext cx="496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create table R(A1 T1, A2, T2, …)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71587" y="3792537"/>
            <a:ext cx="532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insert/delete/update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266825" y="4851400"/>
            <a:ext cx="77057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select</a:t>
            </a: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Γνωρίσματα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from </a:t>
            </a:r>
            <a:r>
              <a:rPr lang="el-G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Πίνακες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where </a:t>
            </a:r>
            <a:r>
              <a:rPr lang="el-G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Συνθήκη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32</a:t>
            </a:fld>
            <a:endParaRPr lang="el-GR" altLang="en-US"/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412750" y="1182231"/>
            <a:ext cx="82740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Γλώσσες Ερωτήσεων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(Query Languages)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δεν είναι γλώσσα προγραμματισμού (δυνατότητα εμφύτευσης σε μια γλώσσα υψηλού επιπέδου)</a:t>
            </a: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δηλωτικές</a:t>
            </a: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(μη διαδικαστικές)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E6111B-4EAA-4E56-A11B-BA83844041F7}"/>
              </a:ext>
            </a:extLst>
          </p:cNvPr>
          <p:cNvSpPr txBox="1"/>
          <p:nvPr/>
        </p:nvSpPr>
        <p:spPr>
          <a:xfrm>
            <a:off x="412750" y="4215460"/>
            <a:ext cx="744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Θα μελετήσουμε και θεωρητικές γλώσσες: σχεσιακή άλγεβρα</a:t>
            </a:r>
          </a:p>
        </p:txBody>
      </p:sp>
    </p:spTree>
    <p:extLst>
      <p:ext uri="{BB962C8B-B14F-4D97-AF65-F5344CB8AC3E}">
        <p14:creationId xmlns:p14="http://schemas.microsoft.com/office/powerpoint/2010/main" val="2901687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674E5F-1DA9-4958-9EB7-B15194D6F6C8}" type="slidenum">
              <a:rPr lang="el-GR" altLang="en-US" smtClean="0"/>
              <a:pPr/>
              <a:t>33</a:t>
            </a:fld>
            <a:endParaRPr lang="el-GR" altLang="en-US"/>
          </a:p>
        </p:txBody>
      </p:sp>
      <p:sp>
        <p:nvSpPr>
          <p:cNvPr id="12294" name="Text Box 15"/>
          <p:cNvSpPr txBox="1">
            <a:spLocks noChangeArrowheads="1"/>
          </p:cNvSpPr>
          <p:nvPr/>
        </p:nvSpPr>
        <p:spPr bwMode="auto">
          <a:xfrm>
            <a:off x="412750" y="1557338"/>
            <a:ext cx="81407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Κάποιες λειτουργίες ενός ΣΔΒΔ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Ορισμός και δημιουργία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μιας βάσης δεδομένων: προδιαγραφή των τύπων, των δομών και των περιορισμών των δεδομένων που θα αποθηκευτούν στη ΒΔ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Χειρισμός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(manipulation)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μιας βάσης δεδομένων: υποβολή ερωτήσεων για την ανάκτηση δεδομένων, ενημέρωση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εισαγωγές, διαγραφές ή τροποποιήσεις)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Άλλες λειτουργίες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Διαμοιρασμός, προστασία από αστοχίες υλικού και λογισμικού, ασφάλεια, ρύθμιση (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tuning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147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 (ανασκόπηση)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786FEF-EC17-4F7F-992C-0769CAB8EEC1}" type="slidenum">
              <a:rPr lang="el-GR" altLang="en-US" smtClean="0"/>
              <a:pPr/>
              <a:t>34</a:t>
            </a:fld>
            <a:endParaRPr lang="el-GR" altLang="en-US"/>
          </a:p>
        </p:txBody>
      </p:sp>
      <p:sp>
        <p:nvSpPr>
          <p:cNvPr id="27654" name="AutoShape 3"/>
          <p:cNvSpPr>
            <a:spLocks noChangeArrowheads="1"/>
          </p:cNvSpPr>
          <p:nvPr/>
        </p:nvSpPr>
        <p:spPr bwMode="auto">
          <a:xfrm>
            <a:off x="2627313" y="3357563"/>
            <a:ext cx="3810000" cy="2205037"/>
          </a:xfrm>
          <a:prstGeom prst="can">
            <a:avLst>
              <a:gd name="adj" fmla="val 2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55" name="Text Box 4"/>
          <p:cNvSpPr txBox="1">
            <a:spLocks noChangeArrowheads="1"/>
          </p:cNvSpPr>
          <p:nvPr/>
        </p:nvSpPr>
        <p:spPr bwMode="auto">
          <a:xfrm>
            <a:off x="6588125" y="4149725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/>
              <a:t>ΒΑΣΗ ΔΕΔΟΜΕΝΩΝ</a:t>
            </a:r>
          </a:p>
        </p:txBody>
      </p:sp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2743200" y="51054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Αρχεία δεδομένων</a:t>
            </a:r>
          </a:p>
        </p:txBody>
      </p:sp>
      <p:sp>
        <p:nvSpPr>
          <p:cNvPr id="27657" name="Text Box 6"/>
          <p:cNvSpPr txBox="1">
            <a:spLocks noChangeArrowheads="1"/>
          </p:cNvSpPr>
          <p:nvPr/>
        </p:nvSpPr>
        <p:spPr bwMode="auto">
          <a:xfrm>
            <a:off x="2667000" y="40386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Αρχεία ευρετηρίου</a:t>
            </a:r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4953000" y="4267200"/>
            <a:ext cx="3124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Κατάλογος </a:t>
            </a:r>
            <a:endParaRPr lang="el-GR" sz="800"/>
          </a:p>
          <a:p>
            <a:pPr eaLnBrk="0" hangingPunct="0">
              <a:spcBef>
                <a:spcPct val="50000"/>
              </a:spcBef>
            </a:pPr>
            <a:r>
              <a:rPr lang="el-GR" sz="2000"/>
              <a:t>συστήματος</a:t>
            </a:r>
          </a:p>
        </p:txBody>
      </p:sp>
      <p:sp>
        <p:nvSpPr>
          <p:cNvPr id="27659" name="Line 8"/>
          <p:cNvSpPr>
            <a:spLocks noChangeShapeType="1"/>
          </p:cNvSpPr>
          <p:nvPr/>
        </p:nvSpPr>
        <p:spPr bwMode="auto">
          <a:xfrm>
            <a:off x="3657600" y="4495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0" name="Line 9"/>
          <p:cNvSpPr>
            <a:spLocks noChangeShapeType="1"/>
          </p:cNvSpPr>
          <p:nvPr/>
        </p:nvSpPr>
        <p:spPr bwMode="auto">
          <a:xfrm flipH="1" flipV="1">
            <a:off x="4495800" y="4495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1" name="Line 10"/>
          <p:cNvSpPr>
            <a:spLocks noChangeShapeType="1"/>
          </p:cNvSpPr>
          <p:nvPr/>
        </p:nvSpPr>
        <p:spPr bwMode="auto">
          <a:xfrm flipH="1">
            <a:off x="4572000" y="48006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2" name="Rectangle 11"/>
          <p:cNvSpPr>
            <a:spLocks noChangeArrowheads="1"/>
          </p:cNvSpPr>
          <p:nvPr/>
        </p:nvSpPr>
        <p:spPr bwMode="auto">
          <a:xfrm>
            <a:off x="1981200" y="1905000"/>
            <a:ext cx="4953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3" name="Text Box 12"/>
          <p:cNvSpPr txBox="1">
            <a:spLocks noChangeArrowheads="1"/>
          </p:cNvSpPr>
          <p:nvPr/>
        </p:nvSpPr>
        <p:spPr bwMode="auto">
          <a:xfrm>
            <a:off x="3467100" y="2201862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800" dirty="0"/>
              <a:t>ΣΔΒΔ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350838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Μέρος 2: 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55233-272F-463B-96FA-F782E0F9BEF7}" type="slidenum">
              <a:rPr lang="el-GR" altLang="en-US" smtClean="0"/>
              <a:pPr/>
              <a:t>35</a:t>
            </a:fld>
            <a:endParaRPr lang="el-GR" altLang="en-US"/>
          </a:p>
        </p:txBody>
      </p:sp>
      <p:sp>
        <p:nvSpPr>
          <p:cNvPr id="28678" name="AutoShape 3"/>
          <p:cNvSpPr>
            <a:spLocks noChangeArrowheads="1"/>
          </p:cNvSpPr>
          <p:nvPr/>
        </p:nvSpPr>
        <p:spPr bwMode="auto">
          <a:xfrm>
            <a:off x="3779838" y="5157788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3779838" y="5373688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468313" y="1700213"/>
            <a:ext cx="8229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68313" y="1916113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dirty="0"/>
              <a:t>ΣΔΒΔ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2987675" y="32131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Μέθοδοι Προσπέλασης Αρχείων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3132138" y="4508500"/>
            <a:ext cx="3095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Δίσκου</a:t>
            </a:r>
          </a:p>
        </p:txBody>
      </p:sp>
      <p:sp>
        <p:nvSpPr>
          <p:cNvPr id="28684" name="Text Box 9"/>
          <p:cNvSpPr txBox="1">
            <a:spLocks noChangeArrowheads="1"/>
          </p:cNvSpPr>
          <p:nvPr/>
        </p:nvSpPr>
        <p:spPr bwMode="auto">
          <a:xfrm>
            <a:off x="3348038" y="38608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</a:t>
            </a:r>
            <a:r>
              <a:rPr lang="en-US"/>
              <a:t>Buffer</a:t>
            </a:r>
            <a:endParaRPr lang="el-GR"/>
          </a:p>
        </p:txBody>
      </p:sp>
      <p:sp>
        <p:nvSpPr>
          <p:cNvPr id="28685" name="Rectangle 10"/>
          <p:cNvSpPr>
            <a:spLocks noChangeArrowheads="1"/>
          </p:cNvSpPr>
          <p:nvPr/>
        </p:nvSpPr>
        <p:spPr bwMode="auto">
          <a:xfrm>
            <a:off x="2916238" y="3213100"/>
            <a:ext cx="38100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6" name="Rectangle 11"/>
          <p:cNvSpPr>
            <a:spLocks noChangeArrowheads="1"/>
          </p:cNvSpPr>
          <p:nvPr/>
        </p:nvSpPr>
        <p:spPr bwMode="auto">
          <a:xfrm>
            <a:off x="684213" y="2997200"/>
            <a:ext cx="16764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7" name="Text Box 12"/>
          <p:cNvSpPr txBox="1">
            <a:spLocks noChangeArrowheads="1"/>
          </p:cNvSpPr>
          <p:nvPr/>
        </p:nvSpPr>
        <p:spPr bwMode="auto">
          <a:xfrm>
            <a:off x="684213" y="3213100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συναλλαγών</a:t>
            </a:r>
          </a:p>
        </p:txBody>
      </p:sp>
      <p:sp>
        <p:nvSpPr>
          <p:cNvPr id="28689" name="Text Box 14"/>
          <p:cNvSpPr txBox="1">
            <a:spLocks noChangeArrowheads="1"/>
          </p:cNvSpPr>
          <p:nvPr/>
        </p:nvSpPr>
        <p:spPr bwMode="auto">
          <a:xfrm>
            <a:off x="7092950" y="3357563"/>
            <a:ext cx="1433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Ανάκαμψης</a:t>
            </a:r>
          </a:p>
        </p:txBody>
      </p:sp>
      <p:sp>
        <p:nvSpPr>
          <p:cNvPr id="28690" name="Rectangle 15"/>
          <p:cNvSpPr>
            <a:spLocks noChangeArrowheads="1"/>
          </p:cNvSpPr>
          <p:nvPr/>
        </p:nvSpPr>
        <p:spPr bwMode="auto">
          <a:xfrm>
            <a:off x="2339975" y="1989138"/>
            <a:ext cx="5181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1" name="Text Box 16"/>
          <p:cNvSpPr txBox="1">
            <a:spLocks noChangeArrowheads="1"/>
          </p:cNvSpPr>
          <p:nvPr/>
        </p:nvSpPr>
        <p:spPr bwMode="auto">
          <a:xfrm>
            <a:off x="2916238" y="21336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Μηχανή Εκτέλεσης Ερωτήσεων</a:t>
            </a:r>
          </a:p>
        </p:txBody>
      </p:sp>
      <p:sp>
        <p:nvSpPr>
          <p:cNvPr id="28692" name="Line 17"/>
          <p:cNvSpPr>
            <a:spLocks noChangeShapeType="1"/>
          </p:cNvSpPr>
          <p:nvPr/>
        </p:nvSpPr>
        <p:spPr bwMode="auto">
          <a:xfrm>
            <a:off x="4643438" y="270827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3" name="Line 18"/>
          <p:cNvSpPr>
            <a:spLocks noChangeShapeType="1"/>
          </p:cNvSpPr>
          <p:nvPr/>
        </p:nvSpPr>
        <p:spPr bwMode="auto">
          <a:xfrm>
            <a:off x="4572000" y="35734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4" name="Line 19"/>
          <p:cNvSpPr>
            <a:spLocks noChangeShapeType="1"/>
          </p:cNvSpPr>
          <p:nvPr/>
        </p:nvSpPr>
        <p:spPr bwMode="auto">
          <a:xfrm>
            <a:off x="4572000" y="42211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5" name="Rectangle 20"/>
          <p:cNvSpPr>
            <a:spLocks noChangeArrowheads="1"/>
          </p:cNvSpPr>
          <p:nvPr/>
        </p:nvSpPr>
        <p:spPr bwMode="auto">
          <a:xfrm>
            <a:off x="7086600" y="3124200"/>
            <a:ext cx="12954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6" name="Line 21"/>
          <p:cNvSpPr>
            <a:spLocks noChangeShapeType="1"/>
          </p:cNvSpPr>
          <p:nvPr/>
        </p:nvSpPr>
        <p:spPr bwMode="auto">
          <a:xfrm>
            <a:off x="2411413" y="40767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7" name="Line 22"/>
          <p:cNvSpPr>
            <a:spLocks noChangeShapeType="1"/>
          </p:cNvSpPr>
          <p:nvPr/>
        </p:nvSpPr>
        <p:spPr bwMode="auto">
          <a:xfrm>
            <a:off x="6781800" y="3962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8" name="Line 23"/>
          <p:cNvSpPr>
            <a:spLocks noChangeShapeType="1"/>
          </p:cNvSpPr>
          <p:nvPr/>
        </p:nvSpPr>
        <p:spPr bwMode="auto">
          <a:xfrm>
            <a:off x="4427538" y="13414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8699" name="Text Box 24"/>
          <p:cNvSpPr txBox="1">
            <a:spLocks noChangeArrowheads="1"/>
          </p:cNvSpPr>
          <p:nvPr/>
        </p:nvSpPr>
        <p:spPr bwMode="auto">
          <a:xfrm>
            <a:off x="3563938" y="1052513"/>
            <a:ext cx="2087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dirty="0"/>
              <a:t>SQL </a:t>
            </a:r>
            <a:r>
              <a:rPr lang="el-GR" sz="1800" dirty="0"/>
              <a:t>ερώτηση</a:t>
            </a:r>
          </a:p>
        </p:txBody>
      </p:sp>
      <p:sp>
        <p:nvSpPr>
          <p:cNvPr id="28700" name="Text Box 25"/>
          <p:cNvSpPr txBox="1">
            <a:spLocks noChangeArrowheads="1"/>
          </p:cNvSpPr>
          <p:nvPr/>
        </p:nvSpPr>
        <p:spPr bwMode="auto">
          <a:xfrm>
            <a:off x="4716463" y="2708275"/>
            <a:ext cx="360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000" b="1"/>
              <a:t>Κλήση συναρτήσεων βιβλιοθήκης που υλοποιούν πράξεις σχεσιακής άλγεβρας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40713" cy="777875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36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>
                <a:solidFill>
                  <a:schemeClr val="bg1">
                    <a:lumMod val="75000"/>
                  </a:schemeClr>
                </a:solidFill>
              </a:rPr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i="1" dirty="0">
                <a:solidFill>
                  <a:schemeClr val="accent6">
                    <a:lumMod val="75000"/>
                  </a:schemeClr>
                </a:solidFill>
              </a:rPr>
              <a:t>Στόχος</a:t>
            </a:r>
            <a:r>
              <a:rPr lang="el-GR" sz="3200" dirty="0"/>
              <a:t> και </a:t>
            </a:r>
            <a:r>
              <a:rPr lang="el-GR" sz="3200" i="1" dirty="0"/>
              <a:t>περιεχόμενο</a:t>
            </a:r>
            <a:r>
              <a:rPr lang="el-GR" sz="3200" dirty="0"/>
              <a:t>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Right Arrow 1"/>
          <p:cNvSpPr/>
          <p:nvPr/>
        </p:nvSpPr>
        <p:spPr>
          <a:xfrm rot="21374392">
            <a:off x="286761" y="2835949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4724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37</a:t>
            </a:fld>
            <a:endParaRPr lang="el-GR" altLang="en-US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492549" y="1112778"/>
            <a:ext cx="782955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Τρεις βασικοί στόχοι:</a:t>
            </a: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Να μπορείτε να σχεδιάζετε και υλοποιείτε ένα σύστημα βάσεων δεδομένων χρησιμοποιώντας ένα (σχεσιακό) ΣΔΒΔ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	Τι σημαίνει αυτό:</a:t>
            </a:r>
          </a:p>
          <a:p>
            <a:pPr marL="1257300" lvl="2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Μοντελοποίηση</a:t>
            </a:r>
          </a:p>
          <a:p>
            <a:pPr marL="1257300" lvl="2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Προγραμματισμός (σε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SQL)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Καθώς και τη </a:t>
            </a:r>
            <a:r>
              <a:rPr lang="el-GR" sz="24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σχετική θεωρία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στην οποία βασίζονται τα παραπάνω (κανονικές μορφές, σχεσιακή άλγεβρα)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5086" y="97357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Σκοπός του μαθήματος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38</a:t>
            </a:fld>
            <a:endParaRPr lang="el-GR" altLang="en-US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551656" y="1417638"/>
            <a:ext cx="8040687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Θέματα υλοποίησης ενός ΣΔΒΔ (το εσωτερικό του)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Βασικές δομές δεδομένων για προσπέλαση δεδομένων από το δίσκο (ευρετήρια)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Βασικές αρχές βελτιστοποίησης ερωτήσεων</a:t>
            </a: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Γενικές γνώσεις και δεξιότητες για τη διαχείριση δεδομένων </a:t>
            </a:r>
            <a:r>
              <a:rPr 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161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Σκοπός του μαθήματος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089614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A1B666-E969-4E8E-A4F2-FBB3A9E5E651}" type="slidenum">
              <a:rPr lang="el-GR" altLang="en-US" smtClean="0"/>
              <a:pPr/>
              <a:t>39</a:t>
            </a:fld>
            <a:endParaRPr lang="el-GR" altLang="en-US"/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990600" y="1841500"/>
            <a:ext cx="6629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Απλοί χρήστες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Προγραμματιστές εφαρμογών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Σχεδιαστές βάσεων δεδομένων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Διαχειριστές συστήματος</a:t>
            </a:r>
            <a:endParaRPr lang="en-US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Δημιουργοί ΣΔΒΔ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Χρήστες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4</a:t>
            </a:fld>
            <a:endParaRPr lang="el-GR" altLang="en-US" dirty="0"/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58178" y="2144066"/>
            <a:ext cx="772795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</a:rPr>
              <a:t>Βάση Δεδομένων: συλλογή από σχετιζόμενα δεδομένα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269876" y="1194976"/>
            <a:ext cx="6767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Τι είναι μια βάση δεδομένων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;</a:t>
            </a:r>
            <a:endParaRPr lang="el-GR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9876" y="1165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nimBg="1" autoUpdateAnimBg="0"/>
      <p:bldP spid="870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40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Στόχος και περιεχόμενο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Right Arrow 1"/>
          <p:cNvSpPr/>
          <p:nvPr/>
        </p:nvSpPr>
        <p:spPr>
          <a:xfrm>
            <a:off x="381000" y="3196401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4603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19DF2-A706-4036-A1DF-2B3F423220A2}" type="slidenum">
              <a:rPr lang="el-GR" altLang="en-US" smtClean="0"/>
              <a:pPr/>
              <a:t>41</a:t>
            </a:fld>
            <a:endParaRPr lang="el-GR" altLang="en-US"/>
          </a:p>
        </p:txBody>
      </p:sp>
      <p:sp>
        <p:nvSpPr>
          <p:cNvPr id="29702" name="Text Box 3"/>
          <p:cNvSpPr txBox="1">
            <a:spLocks noChangeArrowheads="1"/>
          </p:cNvSpPr>
          <p:nvPr/>
        </p:nvSpPr>
        <p:spPr bwMode="auto">
          <a:xfrm>
            <a:off x="388956" y="1867342"/>
            <a:ext cx="822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Αρχή του 1960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Γενικευμένη χρήση δίσκων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πρώτο </a:t>
            </a:r>
            <a:r>
              <a:rPr lang="el-GR" sz="1800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γενικού-σκοπού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ΣΔΒΔ (διαχωρισμός της 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λειτουργικότητας διαχείρισης δεδομένων από τις εφαρμογές)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Integrated Data Store (GE)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Charles Bachman (Recipient of the 1</a:t>
            </a:r>
            <a:r>
              <a:rPr lang="en-US" sz="1800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1973)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network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δικτυωτό) 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3" name="Text Box 4"/>
          <p:cNvSpPr txBox="1">
            <a:spLocks noChangeArrowheads="1"/>
          </p:cNvSpPr>
          <p:nvPr/>
        </p:nvSpPr>
        <p:spPr bwMode="auto">
          <a:xfrm>
            <a:off x="304799" y="4162726"/>
            <a:ext cx="82296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Τέλη του 1960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Information Management System (IMS) IBM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hierarchical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Ιεραρχικό) 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SABRE Airline Reservation System (AA+IBM,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travelocity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!!)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4" name="Text Box 5"/>
          <p:cNvSpPr txBox="1">
            <a:spLocks noChangeArrowheads="1"/>
          </p:cNvSpPr>
          <p:nvPr/>
        </p:nvSpPr>
        <p:spPr bwMode="auto">
          <a:xfrm>
            <a:off x="409594" y="964099"/>
            <a:ext cx="82089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1950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Κάρτες και ταινίες (σειριακή επεξεργασία) –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Batch processing</a:t>
            </a:r>
            <a:endParaRPr lang="el-GR" sz="18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4811" y="136511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3047960"/>
            <a:ext cx="1143000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E97CE8-AAE6-403F-B1B2-D5E2A0CDF59B}" type="slidenum">
              <a:rPr lang="el-GR" altLang="en-US" smtClean="0"/>
              <a:pPr/>
              <a:t>42</a:t>
            </a:fld>
            <a:endParaRPr lang="el-GR" altLang="en-US" dirty="0"/>
          </a:p>
        </p:txBody>
      </p:sp>
      <p:sp>
        <p:nvSpPr>
          <p:cNvPr id="30726" name="Text Box 3"/>
          <p:cNvSpPr txBox="1">
            <a:spLocks noChangeArrowheads="1"/>
          </p:cNvSpPr>
          <p:nvPr/>
        </p:nvSpPr>
        <p:spPr bwMode="auto">
          <a:xfrm>
            <a:off x="395288" y="1686625"/>
            <a:ext cx="82296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1970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 err="1">
                <a:ea typeface="Calibri" pitchFamily="34" charset="0"/>
                <a:cs typeface="Calibri" pitchFamily="34" charset="0"/>
              </a:rPr>
              <a:t>Edgar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Codd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(IBM,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San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Jose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 </a:t>
            </a:r>
            <a:r>
              <a:rPr lang="el-GR" sz="1800" i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σχεσιακό μοντέλο δεδομένων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(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relational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data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model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 (Recipient of the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1981)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Ερευνητικά Προγράμματα: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System R, INGRES -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Γλώσσες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: 	SEQUEL, QBE, QUEL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30727" name="Text Box 4"/>
          <p:cNvSpPr txBox="1">
            <a:spLocks noChangeArrowheads="1"/>
          </p:cNvSpPr>
          <p:nvPr/>
        </p:nvSpPr>
        <p:spPr bwMode="auto">
          <a:xfrm>
            <a:off x="304799" y="3503482"/>
            <a:ext cx="8229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Δεκαετία του 1980 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SQL (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μέρος του </a:t>
            </a:r>
            <a:r>
              <a:rPr lang="en-US" sz="1800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System R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transaction management (Jim Gray,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1999)</a:t>
            </a:r>
            <a:endParaRPr lang="el-GR" sz="1800" dirty="0"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ea typeface="Calibri" pitchFamily="34" charset="0"/>
                <a:cs typeface="Calibri" pitchFamily="34" charset="0"/>
              </a:rPr>
              <a:t>		υποσημείωση: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Jim Gray gone missing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[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Τάσεις: αντικειμενοστραφή, αρχιτεκτονική πελάτη-</a:t>
            </a:r>
            <a:r>
              <a:rPr lang="el-GR" sz="1800" i="1" dirty="0" err="1">
                <a:ea typeface="Calibri" pitchFamily="34" charset="0"/>
                <a:cs typeface="Calibri" pitchFamily="34" charset="0"/>
              </a:rPr>
              <a:t>εξυπηρέτη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, 	κατανεμημένες, έμπειρα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]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70" y="634869"/>
            <a:ext cx="1015519" cy="1450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71" y="634869"/>
            <a:ext cx="1119235" cy="1486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4" y="3477861"/>
            <a:ext cx="797607" cy="13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0A339B-50E7-485E-9D0A-152B05D74D57}"/>
              </a:ext>
            </a:extLst>
          </p:cNvPr>
          <p:cNvSpPr txBox="1"/>
          <p:nvPr/>
        </p:nvSpPr>
        <p:spPr>
          <a:xfrm>
            <a:off x="8065270" y="1511228"/>
            <a:ext cx="111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Peter P. Chen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4A576-258F-48B0-B7CA-633EDC3FBEB6}" type="slidenum">
              <a:rPr lang="el-GR" altLang="en-US" smtClean="0"/>
              <a:pPr/>
              <a:t>43</a:t>
            </a:fld>
            <a:endParaRPr lang="el-GR" altLang="en-US"/>
          </a:p>
        </p:txBody>
      </p:sp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213670" y="720442"/>
            <a:ext cx="79566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1990 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εμπορικά αντικειμενοστραφή συστήματα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[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Τάσεις: </a:t>
            </a:r>
            <a:r>
              <a:rPr lang="el-GR" sz="20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πολυβάσεις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, χωρικές &amp; χρονικές, πολυμέσα, 		συμπερασματικές, αποθήκες δεδομένων (αναλυτική 	επεξεργασία), προγραμματισμό πόρων της επιχείρησης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(ERP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	–  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Enterprise Resource Planning)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της διαχείρισης τους 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(MRP –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Management Resource Planning), Internet]</a:t>
            </a:r>
            <a:r>
              <a:rPr lang="el-GR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1751" name="Text Box 3"/>
          <p:cNvSpPr txBox="1">
            <a:spLocks noChangeArrowheads="1"/>
          </p:cNvSpPr>
          <p:nvPr/>
        </p:nvSpPr>
        <p:spPr bwMode="auto">
          <a:xfrm>
            <a:off x="321742" y="3310860"/>
            <a:ext cx="784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2000</a:t>
            </a:r>
            <a:endParaRPr lang="en-US" sz="1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Σύστημα Διαχείρισης Χρωμοσωμάτων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Human Genome Project)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Σύστημα Παρατήρησης της Γης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(Earth Observation System)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122238"/>
            <a:ext cx="8229600" cy="874332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05" y="4708437"/>
            <a:ext cx="1613307" cy="1073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0531" y="4914660"/>
            <a:ext cx="3242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M. </a:t>
            </a:r>
            <a:r>
              <a:rPr lang="en-US" sz="1600" dirty="0" err="1"/>
              <a:t>Stonebraker</a:t>
            </a:r>
            <a:r>
              <a:rPr lang="en-US" sz="1600" dirty="0"/>
              <a:t>, Turing Award 2014</a:t>
            </a:r>
          </a:p>
          <a:p>
            <a:r>
              <a:rPr lang="en-US" sz="1600" dirty="0"/>
              <a:t>Ingress, </a:t>
            </a:r>
            <a:r>
              <a:rPr lang="en-US" sz="1600" dirty="0" err="1"/>
              <a:t>Postgress</a:t>
            </a:r>
            <a:r>
              <a:rPr lang="en-US" sz="1600" dirty="0"/>
              <a:t>, entrepreneur, ..</a:t>
            </a:r>
          </a:p>
          <a:p>
            <a:r>
              <a:rPr lang="en-US" sz="1600" dirty="0"/>
              <a:t>1M from Google</a:t>
            </a:r>
            <a:endParaRPr lang="el-GR" sz="16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0CE924-8428-4545-87D6-33996390E4F8}" type="slidenum">
              <a:rPr lang="el-GR" altLang="en-US" smtClean="0"/>
              <a:pPr/>
              <a:t>44</a:t>
            </a:fld>
            <a:endParaRPr lang="el-GR" altLang="en-US"/>
          </a:p>
        </p:txBody>
      </p:sp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280376" y="521823"/>
            <a:ext cx="8557847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20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10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Μεγάλος όγκος δεδομένων (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BIG DATA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Αλλαγές σε υλικό (επεξεργαστές με πολλούς πυρήνες,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6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κλπ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Cloud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computing</a:t>
            </a:r>
            <a:endParaRPr lang="el-GR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data lakes</a:t>
            </a:r>
            <a:endParaRPr lang="el-GR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l-GR" sz="2400" dirty="0">
                <a:latin typeface="Calibri" pitchFamily="34" charset="0"/>
              </a:rPr>
              <a:t>Δεκαετία του 2020</a:t>
            </a:r>
          </a:p>
          <a:p>
            <a:pPr marL="285750" indent="-28575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itchFamily="34" charset="0"/>
              </a:rPr>
              <a:t>AI &amp; ML</a:t>
            </a:r>
          </a:p>
          <a:p>
            <a:pPr>
              <a:spcBef>
                <a:spcPct val="50000"/>
              </a:spcBef>
            </a:pPr>
            <a:r>
              <a:rPr lang="el-GR" sz="2400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</a:t>
            </a:r>
            <a:r>
              <a:rPr lang="en-US" sz="2400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n-US" sz="24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MapReduce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(2004) 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Bigtable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(2006) by Google,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Dynamo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(2007) by Amazon</a:t>
            </a:r>
          </a:p>
          <a:p>
            <a:pPr>
              <a:spcBef>
                <a:spcPct val="50000"/>
              </a:spcBef>
            </a:pP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Hadoop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βασισμένο στο </a:t>
            </a:r>
            <a:r>
              <a:rPr lang="en-US" sz="14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MapReduce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, 2006),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Cassandra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επηρεασμένη από </a:t>
            </a:r>
            <a:r>
              <a:rPr lang="en-US" sz="14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Bigtable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Dynamo papers) 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</a:t>
            </a: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MongoDB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(2009)</a:t>
            </a:r>
          </a:p>
          <a:p>
            <a:pPr>
              <a:spcBef>
                <a:spcPct val="50000"/>
              </a:spcBef>
            </a:pPr>
            <a:r>
              <a:rPr lang="el-GR" sz="2400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NotOnly</a:t>
            </a:r>
            <a:r>
              <a:rPr lang="en-US" sz="2400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l-GR" sz="14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Join!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SQL interfaces 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πάνω στο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Hadoop (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αργότερα στη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Spark)</a:t>
            </a:r>
            <a:endParaRPr lang="el-GR" sz="24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l-GR" sz="2400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New</a:t>
            </a:r>
            <a:r>
              <a:rPr lang="en-US" sz="2400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n-US" sz="24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Spanner  (2012)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by Google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 PostgreSQL 10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(native support for JSON, </a:t>
            </a:r>
            <a:r>
              <a:rPr lang="el-GR" sz="14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κλπ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147638"/>
            <a:ext cx="8229600" cy="602639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2022-2023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41A957-C48E-431D-846C-2C70E134F253}" type="slidenum">
              <a:rPr lang="el-GR" altLang="en-US" smtClean="0"/>
              <a:pPr/>
              <a:t>45</a:t>
            </a:fld>
            <a:endParaRPr lang="el-GR" altLang="en-US"/>
          </a:p>
        </p:txBody>
      </p:sp>
      <p:sp>
        <p:nvSpPr>
          <p:cNvPr id="33798" name="Text Box 3"/>
          <p:cNvSpPr txBox="1">
            <a:spLocks noChangeArrowheads="1"/>
          </p:cNvSpPr>
          <p:nvPr/>
        </p:nvSpPr>
        <p:spPr bwMode="auto">
          <a:xfrm>
            <a:off x="395288" y="981075"/>
            <a:ext cx="8208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web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σελίδα 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http://www.cs.uoi.gr/~pitoura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799" name="Picture 4" descr="elmasr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2318195"/>
            <a:ext cx="1831975" cy="239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5"/>
          <p:cNvSpPr txBox="1">
            <a:spLocks noChangeArrowheads="1"/>
          </p:cNvSpPr>
          <p:nvPr/>
        </p:nvSpPr>
        <p:spPr bwMode="auto">
          <a:xfrm>
            <a:off x="681831" y="1554162"/>
            <a:ext cx="5329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«Θεμελιώδεις Αρχές Συστημάτων Βάσεων Δεδομένων», 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Elmasri</a:t>
            </a: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&amp;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Navathe</a:t>
            </a:r>
            <a:endParaRPr 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3801" name="Text Box 6"/>
          <p:cNvSpPr txBox="1">
            <a:spLocks noChangeArrowheads="1"/>
          </p:cNvSpPr>
          <p:nvPr/>
        </p:nvSpPr>
        <p:spPr bwMode="auto">
          <a:xfrm>
            <a:off x="3346450" y="4911726"/>
            <a:ext cx="5184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«Συστήματα Διαχείρισης Βάσεων Δεδομένων»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Ramakrishnan&amp;Gehrke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802" name="Picture 7" descr="rag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325400"/>
            <a:ext cx="2025650" cy="263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Text Box 8"/>
          <p:cNvSpPr txBox="1">
            <a:spLocks noChangeArrowheads="1"/>
          </p:cNvSpPr>
          <p:nvPr/>
        </p:nvSpPr>
        <p:spPr bwMode="auto">
          <a:xfrm>
            <a:off x="395288" y="5661025"/>
            <a:ext cx="81359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Hank Korth, Avi Silberschatz, and S. Sudarshan, </a:t>
            </a:r>
            <a:r>
              <a:rPr lang="el-GR" i="1">
                <a:latin typeface="Calibri" pitchFamily="34" charset="0"/>
                <a:ea typeface="Calibri" pitchFamily="34" charset="0"/>
                <a:cs typeface="Calibri" pitchFamily="34" charset="0"/>
              </a:rPr>
              <a:t>Database System Concepts</a:t>
            </a: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, 5th Edition, McGraw-Hill, 2005. </a:t>
            </a:r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395288" y="66675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838839-2AA3-4C7B-B556-A5C58FE9C793}" type="slidenum">
              <a:rPr lang="el-GR" altLang="en-US" smtClean="0"/>
              <a:pPr/>
              <a:t>46</a:t>
            </a:fld>
            <a:endParaRPr lang="el-GR" altLang="en-US"/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323850" y="1666875"/>
            <a:ext cx="8208963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3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ΠΡΟΑΙΡΕΤΙΚΑ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εργαστήρια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στην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Προκαταρκτικός σχεδιασμός (πολύ πιθανών να αλλάξει)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Εργαστήριο 1: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Create table,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απλές εντολές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insert/update/delete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Εργαστήριο 2: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SQL queries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Εργαστήριο 3: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SQL queries + optimizer</a:t>
            </a:r>
          </a:p>
          <a:p>
            <a:pPr algn="just" eaLnBrk="0" hangingPunct="0">
              <a:spcBef>
                <a:spcPct val="50000"/>
              </a:spcBef>
            </a:pP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3 </a:t>
            </a: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σύντομα προαιρετικά </a:t>
            </a: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quiz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στο τέλος κάθε εργαστηρίου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2020-2021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838839-2AA3-4C7B-B556-A5C58FE9C793}" type="slidenum">
              <a:rPr lang="el-GR" altLang="en-US" smtClean="0"/>
              <a:pPr/>
              <a:t>47</a:t>
            </a:fld>
            <a:endParaRPr lang="el-GR" altLang="en-US"/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145774" y="1287700"/>
            <a:ext cx="820896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Ο βαθμός θα προκύψει ως συνδυασμός: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Ασκήσεων (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2-3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σύνολα) με θεωρητικά και προγραμματιστικά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(SQL)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ερωτήματα 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Τελικού διαγωνίσματος  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Quizzes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lvl="1" indent="-342900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Απαραίτητη προϋπόθεση: Βαθμός τελικού διαγωνίσματος &gt;= 4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</a:t>
            </a:r>
            <a:r>
              <a:rPr lang="el-GR" altLang="en-US" dirty="0"/>
              <a:t>21</a:t>
            </a:r>
            <a:r>
              <a:rPr lang="en-US" altLang="en-US" dirty="0"/>
              <a:t>-20</a:t>
            </a:r>
            <a:r>
              <a:rPr lang="el-GR" altLang="en-US" dirty="0"/>
              <a:t>22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011CC-46B9-4376-B8FF-3C8561D841B5}"/>
              </a:ext>
            </a:extLst>
          </p:cNvPr>
          <p:cNvSpPr txBox="1"/>
          <p:nvPr/>
        </p:nvSpPr>
        <p:spPr>
          <a:xfrm>
            <a:off x="1680747" y="5172924"/>
            <a:ext cx="676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Ε: </a:t>
            </a:r>
            <a:r>
              <a:rPr lang="en-US" dirty="0"/>
              <a:t>B</a:t>
            </a:r>
            <a:r>
              <a:rPr lang="el-GR" dirty="0" err="1"/>
              <a:t>αθμός</a:t>
            </a:r>
            <a:r>
              <a:rPr lang="el-GR" dirty="0"/>
              <a:t> εξέτασης</a:t>
            </a:r>
            <a:r>
              <a:rPr lang="en-US" dirty="0"/>
              <a:t>, </a:t>
            </a:r>
            <a:r>
              <a:rPr lang="el-GR" dirty="0"/>
              <a:t>Α: βαθμός ασκήσεων</a:t>
            </a:r>
            <a:r>
              <a:rPr lang="en-US" dirty="0"/>
              <a:t> Q: </a:t>
            </a:r>
            <a:r>
              <a:rPr lang="el-GR" dirty="0"/>
              <a:t>Βαθμός </a:t>
            </a:r>
            <a:r>
              <a:rPr lang="en-US" dirty="0"/>
              <a:t>quiz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633AF9-7AC7-4093-90B2-DBB7FAAADDAD}"/>
                  </a:ext>
                </a:extLst>
              </p:cNvPr>
              <p:cNvSpPr txBox="1"/>
              <p:nvPr/>
            </p:nvSpPr>
            <p:spPr>
              <a:xfrm>
                <a:off x="933586" y="4100048"/>
                <a:ext cx="5670335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B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fName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0.65 ∗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Ε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+0.35 ∗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+0.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𝛼𝜈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 ≥4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Ε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,                                                              </m:t>
                            </m:r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αλλιώ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𝜍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633AF9-7AC7-4093-90B2-DBB7FAAAD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86" y="4100048"/>
                <a:ext cx="5670335" cy="617861"/>
              </a:xfrm>
              <a:prstGeom prst="rect">
                <a:avLst/>
              </a:prstGeom>
              <a:blipFill>
                <a:blip r:embed="rId3"/>
                <a:stretch>
                  <a:fillRect l="-2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5905D27-397E-47C7-96D5-4E9EC4128EC8}"/>
              </a:ext>
            </a:extLst>
          </p:cNvPr>
          <p:cNvSpPr txBox="1"/>
          <p:nvPr/>
        </p:nvSpPr>
        <p:spPr>
          <a:xfrm>
            <a:off x="371061" y="5738191"/>
            <a:ext cx="791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rgbClr val="FF0000"/>
                </a:solidFill>
              </a:rPr>
              <a:t>Ασκήσεις και </a:t>
            </a:r>
            <a:r>
              <a:rPr lang="en-US" sz="3200" dirty="0">
                <a:solidFill>
                  <a:srgbClr val="FF0000"/>
                </a:solidFill>
              </a:rPr>
              <a:t>quizzes </a:t>
            </a:r>
            <a:r>
              <a:rPr lang="el-GR" sz="3200" dirty="0">
                <a:solidFill>
                  <a:srgbClr val="FF0000"/>
                </a:solidFill>
              </a:rPr>
              <a:t>δεν «κρατιούνται»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270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2FC161-7899-4ABB-AC5C-3BBFC6E17757}" type="slidenum">
              <a:rPr lang="el-GR" altLang="en-US" smtClean="0"/>
              <a:pPr/>
              <a:t>48</a:t>
            </a:fld>
            <a:endParaRPr lang="el-GR" altLang="en-US"/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199426" y="1613118"/>
            <a:ext cx="8745148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Καλό θα είναι να παρακολουθείτε το μάθημα (τις διαλέξεις, αλλά και το «ρυθμό» του)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Οι διαφάνειες </a:t>
            </a:r>
            <a:r>
              <a:rPr lang="el-GR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αντικαθιστούν το βιβλίο (είναι συμπληρωματικές σε αυτό)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ή σημειώσεις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Κάποιες ασκήσεις λύνονται </a:t>
            </a:r>
            <a:r>
              <a:rPr lang="el-GR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ΜΟΝΟ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στον πίνακα σκόπιμα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Κάνετε ερωτήσεις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μια «άσχετη» ερώτηση είναι καλύτερη από καμία ερώτηση)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Διαβάζω – κατανοώ – </a:t>
            </a:r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μαθαίνω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l-GR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</a:t>
            </a:r>
            <a:r>
              <a:rPr lang="el-GR" sz="2000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υπάρχει μεθοδολογία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</a:t>
            </a:r>
            <a:r>
              <a:rPr lang="el-GR" altLang="en-US" dirty="0"/>
              <a:t>1</a:t>
            </a:r>
            <a:r>
              <a:rPr lang="en-US" altLang="en-US" dirty="0"/>
              <a:t>-202</a:t>
            </a:r>
            <a:r>
              <a:rPr lang="el-GR" altLang="en-US" dirty="0"/>
              <a:t>2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607B5-264F-45D1-8D67-91C74564084B}"/>
              </a:ext>
            </a:extLst>
          </p:cNvPr>
          <p:cNvSpPr txBox="1"/>
          <p:nvPr/>
        </p:nvSpPr>
        <p:spPr>
          <a:xfrm>
            <a:off x="2694972" y="424706"/>
            <a:ext cx="492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accent3">
                    <a:lumMod val="75000"/>
                  </a:schemeClr>
                </a:solidFill>
              </a:rPr>
              <a:t>Συμβουλές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35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8BE01A-1549-4FD9-8F37-77ED03559DF4}" type="slidenum">
              <a:rPr lang="el-GR" altLang="en-US" smtClean="0"/>
              <a:pPr/>
              <a:t>49</a:t>
            </a:fld>
            <a:endParaRPr lang="el-GR" altLang="en-US"/>
          </a:p>
        </p:txBody>
      </p:sp>
      <p:sp>
        <p:nvSpPr>
          <p:cNvPr id="38917" name="Text Box 2"/>
          <p:cNvSpPr txBox="1">
            <a:spLocks noChangeArrowheads="1"/>
          </p:cNvSpPr>
          <p:nvPr/>
        </p:nvSpPr>
        <p:spPr bwMode="auto">
          <a:xfrm>
            <a:off x="1258888" y="2205038"/>
            <a:ext cx="61198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l-GR" sz="6000" dirty="0">
                <a:solidFill>
                  <a:schemeClr val="accent3">
                    <a:lumMod val="75000"/>
                  </a:schemeClr>
                </a:solidFill>
              </a:rPr>
              <a:t>Ερωτήσεις;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5</a:t>
            </a:fld>
            <a:endParaRPr lang="el-GR" alt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9876" y="1165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736" y="1729767"/>
            <a:ext cx="8305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Γιατί να μας ενδιαφέρουν;</a:t>
            </a:r>
          </a:p>
          <a:p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				</a:t>
            </a:r>
            <a:r>
              <a:rPr lang="el-GR" sz="3200" dirty="0">
                <a:solidFill>
                  <a:schemeClr val="bg2">
                    <a:lumMod val="10000"/>
                  </a:schemeClr>
                </a:solidFill>
              </a:rPr>
              <a:t>Τα ΒΔ και ΣΒΔ είναι παντού</a:t>
            </a:r>
          </a:p>
        </p:txBody>
      </p:sp>
    </p:spTree>
    <p:extLst>
      <p:ext uri="{BB962C8B-B14F-4D97-AF65-F5344CB8AC3E}">
        <p14:creationId xmlns:p14="http://schemas.microsoft.com/office/powerpoint/2010/main" val="235383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B49E3D-4EFC-43CB-9DCA-3A08AB0184A4}" type="slidenum">
              <a:rPr lang="el-GR" altLang="en-US" smtClean="0"/>
              <a:pPr/>
              <a:t>50</a:t>
            </a:fld>
            <a:endParaRPr lang="el-GR" altLang="en-US"/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2209800" y="2335212"/>
            <a:ext cx="4648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3" name="Text Box 4"/>
          <p:cNvSpPr txBox="1">
            <a:spLocks noChangeArrowheads="1"/>
          </p:cNvSpPr>
          <p:nvPr/>
        </p:nvSpPr>
        <p:spPr bwMode="auto">
          <a:xfrm>
            <a:off x="3346450" y="2632074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000" b="1" dirty="0"/>
              <a:t>ΣΔΒΔ</a:t>
            </a:r>
          </a:p>
        </p:txBody>
      </p:sp>
      <p:sp>
        <p:nvSpPr>
          <p:cNvPr id="24584" name="AutoShape 5"/>
          <p:cNvSpPr>
            <a:spLocks noChangeArrowheads="1"/>
          </p:cNvSpPr>
          <p:nvPr/>
        </p:nvSpPr>
        <p:spPr bwMode="auto">
          <a:xfrm>
            <a:off x="3635375" y="3927475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5" name="Text Box 6"/>
          <p:cNvSpPr txBox="1">
            <a:spLocks noChangeArrowheads="1"/>
          </p:cNvSpPr>
          <p:nvPr/>
        </p:nvSpPr>
        <p:spPr bwMode="auto">
          <a:xfrm>
            <a:off x="3635375" y="4143375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4586" name="Line 7"/>
          <p:cNvSpPr>
            <a:spLocks noChangeShapeType="1"/>
          </p:cNvSpPr>
          <p:nvPr/>
        </p:nvSpPr>
        <p:spPr bwMode="auto">
          <a:xfrm>
            <a:off x="4343400" y="340201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7" name="Line 8"/>
          <p:cNvSpPr>
            <a:spLocks noChangeShapeType="1"/>
          </p:cNvSpPr>
          <p:nvPr/>
        </p:nvSpPr>
        <p:spPr bwMode="auto">
          <a:xfrm>
            <a:off x="4267200" y="164941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8" name="Text Box 9"/>
          <p:cNvSpPr txBox="1">
            <a:spLocks noChangeArrowheads="1"/>
          </p:cNvSpPr>
          <p:nvPr/>
        </p:nvSpPr>
        <p:spPr bwMode="auto">
          <a:xfrm>
            <a:off x="4546600" y="1644788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/>
              <a:t>SQL </a:t>
            </a:r>
            <a:endParaRPr lang="el-GR" sz="2000" b="1"/>
          </a:p>
        </p:txBody>
      </p:sp>
      <p:sp>
        <p:nvSpPr>
          <p:cNvPr id="24589" name="Text Box 10"/>
          <p:cNvSpPr txBox="1">
            <a:spLocks noChangeArrowheads="1"/>
          </p:cNvSpPr>
          <p:nvPr/>
        </p:nvSpPr>
        <p:spPr bwMode="auto">
          <a:xfrm>
            <a:off x="1193799" y="1246990"/>
            <a:ext cx="2254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Web </a:t>
            </a:r>
            <a:r>
              <a:rPr lang="el-GR" sz="2000" dirty="0" err="1"/>
              <a:t>forms</a:t>
            </a:r>
            <a:endParaRPr lang="el-GR" sz="2000" dirty="0"/>
          </a:p>
        </p:txBody>
      </p:sp>
      <p:sp>
        <p:nvSpPr>
          <p:cNvPr id="24590" name="Text Box 11"/>
          <p:cNvSpPr txBox="1">
            <a:spLocks noChangeArrowheads="1"/>
          </p:cNvSpPr>
          <p:nvPr/>
        </p:nvSpPr>
        <p:spPr bwMode="auto">
          <a:xfrm>
            <a:off x="3346450" y="1080144"/>
            <a:ext cx="3822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/>
              <a:t>front</a:t>
            </a:r>
            <a:r>
              <a:rPr lang="el-GR" sz="2000" dirty="0"/>
              <a:t> </a:t>
            </a:r>
            <a:r>
              <a:rPr lang="el-GR" sz="2000" dirty="0" err="1"/>
              <a:t>ends</a:t>
            </a:r>
            <a:r>
              <a:rPr lang="el-GR" sz="2000" dirty="0"/>
              <a:t> εφαρμογών</a:t>
            </a:r>
          </a:p>
        </p:txBody>
      </p:sp>
      <p:sp>
        <p:nvSpPr>
          <p:cNvPr id="24591" name="Text Box 12"/>
          <p:cNvSpPr txBox="1">
            <a:spLocks noChangeArrowheads="1"/>
          </p:cNvSpPr>
          <p:nvPr/>
        </p:nvSpPr>
        <p:spPr bwMode="auto">
          <a:xfrm>
            <a:off x="6096000" y="1173102"/>
            <a:ext cx="215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/>
              <a:t>Διεπαφή</a:t>
            </a:r>
            <a:r>
              <a:rPr lang="el-GR" sz="2000" dirty="0"/>
              <a:t> SQL</a:t>
            </a:r>
          </a:p>
        </p:txBody>
      </p:sp>
      <p:sp>
        <p:nvSpPr>
          <p:cNvPr id="24592" name="Line 13"/>
          <p:cNvSpPr>
            <a:spLocks noChangeShapeType="1"/>
          </p:cNvSpPr>
          <p:nvPr/>
        </p:nvSpPr>
        <p:spPr bwMode="auto">
          <a:xfrm>
            <a:off x="2514600" y="1573212"/>
            <a:ext cx="1295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93" name="Line 14"/>
          <p:cNvSpPr>
            <a:spLocks noChangeShapeType="1"/>
          </p:cNvSpPr>
          <p:nvPr/>
        </p:nvSpPr>
        <p:spPr bwMode="auto">
          <a:xfrm flipH="1">
            <a:off x="5257800" y="1725612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1092200" y="2046287"/>
            <a:ext cx="6908800" cy="307022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6"/>
          <p:cNvSpPr>
            <a:spLocks noGrp="1"/>
          </p:cNvSpPr>
          <p:nvPr>
            <p:ph type="title"/>
          </p:nvPr>
        </p:nvSpPr>
        <p:spPr>
          <a:xfrm>
            <a:off x="431800" y="137199"/>
            <a:ext cx="8229600" cy="1143000"/>
          </a:xfrm>
        </p:spPr>
        <p:txBody>
          <a:bodyPr/>
          <a:lstStyle/>
          <a:p>
            <a:r>
              <a:rPr lang="el-GR" dirty="0" err="1">
                <a:solidFill>
                  <a:schemeClr val="accent6">
                    <a:lumMod val="75000"/>
                  </a:schemeClr>
                </a:solidFill>
              </a:rPr>
              <a:t>Διεπαφές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2125" y="5248275"/>
            <a:ext cx="7810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Βασιζόμενες σε μενού (κατάλογο από επιλογές), γραφικών, Βασιζόμενες σε φόρμες, φυσικής γλώσσας, για παραμετρικούς χρήστες, για το ΔΒΔ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615" y="6413993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51</a:t>
            </a:fld>
            <a:endParaRPr lang="el-GR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37" y="273538"/>
            <a:ext cx="6227850" cy="60251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621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https://www.domo.com/blog/2015/08/data-neve-sleeps-3-0/</a:t>
            </a:r>
          </a:p>
        </p:txBody>
      </p:sp>
    </p:spTree>
    <p:extLst>
      <p:ext uri="{BB962C8B-B14F-4D97-AF65-F5344CB8AC3E}">
        <p14:creationId xmlns:p14="http://schemas.microsoft.com/office/powerpoint/2010/main" val="39169416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3623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52"/>
          <a:stretch/>
        </p:blipFill>
        <p:spPr>
          <a:xfrm>
            <a:off x="199095" y="953713"/>
            <a:ext cx="8944905" cy="4586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357290" y="2557660"/>
            <a:ext cx="5076407" cy="13790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en-US" sz="4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Big Market </a:t>
            </a:r>
            <a:r>
              <a:rPr kumimoji="0" lang="en-US" sz="44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&gt; </a:t>
            </a:r>
            <a:r>
              <a:rPr kumimoji="0" lang="en-US" sz="440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41B</a:t>
            </a:r>
            <a:endParaRPr kumimoji="0" lang="en-US" sz="440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7693" y="5287792"/>
            <a:ext cx="61194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DBMS market saw strong growth of 18.4% in 2018, driven by new investment going primarily to cloud </a:t>
            </a:r>
            <a:r>
              <a:rPr lang="en-US" sz="1400" dirty="0" err="1"/>
              <a:t>dbPaaS</a:t>
            </a:r>
            <a:r>
              <a:rPr lang="en-US" sz="1400" dirty="0"/>
              <a:t> offerings. The </a:t>
            </a:r>
            <a:r>
              <a:rPr lang="en-US" sz="1400" dirty="0" err="1"/>
              <a:t>nonrelational</a:t>
            </a:r>
            <a:r>
              <a:rPr lang="en-US" sz="1400" dirty="0"/>
              <a:t> DBMS segment continued its strong above-market-rate growth at 55.9%, while RDBMS grew a healthy 16.2%. </a:t>
            </a:r>
            <a:r>
              <a:rPr lang="en-US" sz="1400" dirty="0" err="1"/>
              <a:t>Prerelational</a:t>
            </a:r>
            <a:r>
              <a:rPr lang="en-US" sz="1400" dirty="0"/>
              <a:t> era DBMS continued its decline</a:t>
            </a:r>
            <a:r>
              <a:rPr lang="en-US" dirty="0"/>
              <a:t>.</a:t>
            </a:r>
            <a:r>
              <a:rPr lang="el-GR" dirty="0"/>
              <a:t> </a:t>
            </a:r>
            <a:r>
              <a:rPr lang="el-GR" sz="1400" dirty="0"/>
              <a:t>(*)</a:t>
            </a:r>
          </a:p>
          <a:p>
            <a:r>
              <a:rPr lang="el-GR" sz="1400" dirty="0"/>
              <a:t>(*) </a:t>
            </a:r>
            <a:r>
              <a:rPr lang="en-US" sz="1400" dirty="0"/>
              <a:t>Gartner report, June 2019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8756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25" y="120443"/>
            <a:ext cx="809589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τεχνολογιών 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(2016)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92" y="2059529"/>
            <a:ext cx="8574374" cy="33543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06715" y="2938072"/>
            <a:ext cx="1469036" cy="2278505"/>
            <a:chOff x="5006715" y="2938072"/>
            <a:chExt cx="1469036" cy="2278505"/>
          </a:xfrm>
        </p:grpSpPr>
        <p:sp>
          <p:nvSpPr>
            <p:cNvPr id="9" name="Rectangle 8"/>
            <p:cNvSpPr/>
            <p:nvPr/>
          </p:nvSpPr>
          <p:spPr bwMode="auto">
            <a:xfrm>
              <a:off x="5006715" y="2938072"/>
              <a:ext cx="1469036" cy="734518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006715" y="3960607"/>
              <a:ext cx="1469036" cy="731314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6715" y="4979938"/>
              <a:ext cx="1469036" cy="236639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6777256" y="3429594"/>
            <a:ext cx="867728" cy="531013"/>
          </a:xfrm>
          <a:prstGeom prst="rect">
            <a:avLst/>
          </a:prstGeom>
          <a:solidFill>
            <a:schemeClr val="accent2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846" y="1852388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DB Engines Ranking</a:t>
            </a:r>
          </a:p>
        </p:txBody>
      </p:sp>
    </p:spTree>
    <p:extLst>
      <p:ext uri="{BB962C8B-B14F-4D97-AF65-F5344CB8AC3E}">
        <p14:creationId xmlns:p14="http://schemas.microsoft.com/office/powerpoint/2010/main" val="23499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25" y="120443"/>
            <a:ext cx="809589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τεχνολογιών 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(2017)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0125" y="1601919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DB Engines Ranking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82" y="2125139"/>
            <a:ext cx="8460352" cy="32293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240168" y="2968873"/>
            <a:ext cx="1567032" cy="936917"/>
          </a:xfrm>
          <a:prstGeom prst="rect">
            <a:avLst/>
          </a:prstGeom>
          <a:solidFill>
            <a:schemeClr val="accent4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240168" y="4103972"/>
            <a:ext cx="1567032" cy="444582"/>
          </a:xfrm>
          <a:prstGeom prst="rect">
            <a:avLst/>
          </a:prstGeom>
          <a:solidFill>
            <a:schemeClr val="accent4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314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105662"/>
            <a:ext cx="809589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(201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87" y="1283553"/>
            <a:ext cx="8196111" cy="4310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52" y="1036724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DB Engines Ranking</a:t>
            </a:r>
          </a:p>
        </p:txBody>
      </p:sp>
    </p:spTree>
    <p:extLst>
      <p:ext uri="{BB962C8B-B14F-4D97-AF65-F5344CB8AC3E}">
        <p14:creationId xmlns:p14="http://schemas.microsoft.com/office/powerpoint/2010/main" val="9651022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105662"/>
            <a:ext cx="809589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(2019)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752" y="1036724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DB Engines Ranking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10" y="1559944"/>
            <a:ext cx="8007611" cy="396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850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0"/>
            <a:ext cx="809589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(2020)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752" y="1036724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DB Engines Ranking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4F60D-DCD3-495C-8BC5-457A38DAB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129" y="1036724"/>
            <a:ext cx="5368119" cy="44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900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58</a:t>
            </a:fld>
            <a:endParaRPr lang="el-GR" altLang="en-US"/>
          </a:p>
        </p:txBody>
      </p:sp>
      <p:pic>
        <p:nvPicPr>
          <p:cNvPr id="8" name="Picture 7" descr="dataplatfor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302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127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59</a:t>
            </a:fld>
            <a:endParaRPr lang="el-GR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31950"/>
            <a:ext cx="64008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6</a:t>
            </a:fld>
            <a:endParaRPr lang="el-GR" altLang="en-US" dirty="0"/>
          </a:p>
        </p:txBody>
      </p:sp>
      <p:pic>
        <p:nvPicPr>
          <p:cNvPr id="18439" name="Picture 7" descr="airline-tick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8975" y="3559066"/>
            <a:ext cx="2589212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4" descr="logo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1083080"/>
            <a:ext cx="2303463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5" descr="STUDENTSWE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2766" y="1108948"/>
            <a:ext cx="3874604" cy="5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24" y="4327113"/>
            <a:ext cx="2667000" cy="171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9105" y="1016234"/>
            <a:ext cx="214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Cronus 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460A7-9203-4406-9BF2-57828CF67CEF}"/>
              </a:ext>
            </a:extLst>
          </p:cNvPr>
          <p:cNvSpPr txBox="1"/>
          <p:nvPr/>
        </p:nvSpPr>
        <p:spPr>
          <a:xfrm>
            <a:off x="6460434" y="1665454"/>
            <a:ext cx="249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ecourse</a:t>
            </a:r>
            <a:endParaRPr lang="en-US" dirty="0"/>
          </a:p>
        </p:txBody>
      </p:sp>
      <p:pic>
        <p:nvPicPr>
          <p:cNvPr id="7" name="Picture 6" descr="A close up of a machine&#10;&#10;Description automatically generated">
            <a:extLst>
              <a:ext uri="{FF2B5EF4-FFF2-40B4-BE49-F238E27FC236}">
                <a16:creationId xmlns:a16="http://schemas.microsoft.com/office/drawing/2014/main" id="{3FB36595-05C4-42B7-A3C8-91ACC6BBD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3640" y="2612965"/>
            <a:ext cx="2466975" cy="1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7</a:t>
            </a:fld>
            <a:endParaRPr lang="el-GR" altLang="en-US"/>
          </a:p>
        </p:txBody>
      </p:sp>
      <p:pic>
        <p:nvPicPr>
          <p:cNvPr id="18437" name="Picture 5" descr="eba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47041" y="2004659"/>
            <a:ext cx="1428750" cy="1428750"/>
          </a:xfrm>
        </p:spPr>
      </p:pic>
      <p:pic>
        <p:nvPicPr>
          <p:cNvPr id="18438" name="Picture 6" descr="logo-no-border(1)">
            <a:hlinkClick r:id="rId4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290820" y="1512175"/>
            <a:ext cx="1409700" cy="409575"/>
          </a:xfrm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0302" y="2229573"/>
            <a:ext cx="2857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629" y="1511858"/>
            <a:ext cx="3000375" cy="5334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366841B-5B66-4C57-AFE6-1E1FE4E1B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07" y="1224792"/>
            <a:ext cx="574133" cy="574133"/>
          </a:xfrm>
          <a:prstGeom prst="rect">
            <a:avLst/>
          </a:prstGeom>
        </p:spPr>
      </p:pic>
      <p:pic>
        <p:nvPicPr>
          <p:cNvPr id="6" name="Picture 5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9978AD74-BF07-4D6C-B42E-E958827AA5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837" y="3730694"/>
            <a:ext cx="1321954" cy="887736"/>
          </a:xfrm>
          <a:prstGeom prst="rect">
            <a:avLst/>
          </a:prstGeom>
        </p:spPr>
      </p:pic>
      <p:pic>
        <p:nvPicPr>
          <p:cNvPr id="8" name="Picture 7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6AC26A5-B9FB-4DF6-A0C7-C306B2D28B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3048" y="2196576"/>
            <a:ext cx="1378712" cy="1378712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0A487CE-BB77-41F7-AE69-45E937AB15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8801" y="3776924"/>
            <a:ext cx="1641199" cy="8415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A4574F-890D-41CA-8EBA-4AB38CADE634}"/>
              </a:ext>
            </a:extLst>
          </p:cNvPr>
          <p:cNvSpPr txBox="1"/>
          <p:nvPr/>
        </p:nvSpPr>
        <p:spPr>
          <a:xfrm>
            <a:off x="4128804" y="5034992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 u="none" strike="noStrike" dirty="0">
                <a:solidFill>
                  <a:srgbClr val="0551A2"/>
                </a:solidFill>
                <a:effectLst/>
                <a:hlinkClick r:id="rId12"/>
              </a:rPr>
              <a:t>Business Services</a:t>
            </a:r>
            <a:endParaRPr lang="en-US" sz="1600" b="0" i="0" dirty="0">
              <a:solidFill>
                <a:srgbClr val="293846"/>
              </a:solidFill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551A2"/>
                </a:solidFill>
                <a:effectLst/>
                <a:hlinkClick r:id="rId13"/>
              </a:rPr>
              <a:t>Manufacturing</a:t>
            </a:r>
            <a:endParaRPr lang="en-US" sz="1600" b="0" i="0" dirty="0">
              <a:solidFill>
                <a:srgbClr val="293846"/>
              </a:solidFill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551A2"/>
                </a:solidFill>
                <a:effectLst/>
                <a:hlinkClick r:id="rId14"/>
              </a:rPr>
              <a:t>Custom Software &amp; IT Services</a:t>
            </a:r>
            <a:endParaRPr lang="en-US" sz="1600" b="0" i="0" dirty="0">
              <a:solidFill>
                <a:srgbClr val="293846"/>
              </a:solidFill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551A2"/>
                </a:solidFill>
                <a:effectLst/>
                <a:hlinkClick r:id="rId15"/>
              </a:rPr>
              <a:t>Software</a:t>
            </a:r>
            <a:endParaRPr lang="en-US" sz="1600" b="0" i="0" dirty="0">
              <a:solidFill>
                <a:srgbClr val="293846"/>
              </a:solidFill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551A2"/>
                </a:solidFill>
                <a:effectLst/>
                <a:hlinkClick r:id="rId16"/>
              </a:rPr>
              <a:t>Finance</a:t>
            </a:r>
            <a:endParaRPr lang="en-US" sz="1600" b="0" i="0" dirty="0">
              <a:solidFill>
                <a:srgbClr val="293846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9520BB-65CF-454C-8B8B-576EA3C3181E}"/>
              </a:ext>
            </a:extLst>
          </p:cNvPr>
          <p:cNvSpPr txBox="1"/>
          <p:nvPr/>
        </p:nvSpPr>
        <p:spPr>
          <a:xfrm>
            <a:off x="347041" y="6414390"/>
            <a:ext cx="741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https://www.datanyze.com/market-share/databases--272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7126C6-5FD5-4368-B2F4-FC558FD3A0B0}"/>
              </a:ext>
            </a:extLst>
          </p:cNvPr>
          <p:cNvSpPr txBox="1"/>
          <p:nvPr/>
        </p:nvSpPr>
        <p:spPr>
          <a:xfrm>
            <a:off x="719307" y="5093018"/>
            <a:ext cx="367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B1E1F"/>
                </a:solidFill>
                <a:effectLst/>
              </a:rPr>
              <a:t>the top industries using Databases Software and tools</a:t>
            </a:r>
            <a:endParaRPr lang="en-US" dirty="0"/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8A3D1101-6EFC-4439-8584-72C30EB06B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07006" y="2252296"/>
            <a:ext cx="914400" cy="121920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69B3003-2026-4583-93F8-8E7F252D00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09544" y="3429000"/>
            <a:ext cx="1131404" cy="1131404"/>
          </a:xfrm>
          <a:prstGeom prst="rect">
            <a:avLst/>
          </a:prstGeom>
        </p:spPr>
      </p:pic>
      <p:pic>
        <p:nvPicPr>
          <p:cNvPr id="20" name="Picture 19" descr="A picture containing bowed instrument&#10;&#10;Description automatically generated">
            <a:extLst>
              <a:ext uri="{FF2B5EF4-FFF2-40B4-BE49-F238E27FC236}">
                <a16:creationId xmlns:a16="http://schemas.microsoft.com/office/drawing/2014/main" id="{E7150E41-4A84-42AC-A5E8-B5E7AE5B6B1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67045" y="3535221"/>
            <a:ext cx="1133475" cy="847725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8BDC5DDF-A268-437F-AF6C-673B2F3FC66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76075" y="3464475"/>
            <a:ext cx="11334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7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8</a:t>
            </a:fld>
            <a:endParaRPr lang="el-GR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6512" y="1803717"/>
            <a:ext cx="7951040" cy="2193446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l-GR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457200" lvl="1" indent="0">
              <a:buNone/>
            </a:pPr>
            <a:endParaRPr lang="el-GR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799" y="237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Data science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932" y="1884777"/>
            <a:ext cx="8134467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Every two days we create as much data as much we did from the dawn of humanity to 2003.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[Eric Schmidt, Google, 2010]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3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2016-2017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9</a:t>
            </a:fld>
            <a:endParaRPr lang="el-GR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299" y="250424"/>
            <a:ext cx="6224838" cy="60222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4409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</a:t>
            </a:r>
            <a:r>
              <a:rPr lang="en-US" dirty="0" err="1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www.domo.com</a:t>
            </a:r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/blog/2015/08/data-never-sleeps-3-0/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74590"/>
            <a:ext cx="9144000" cy="11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64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2604</TotalTime>
  <Words>2945</Words>
  <Application>Microsoft Office PowerPoint</Application>
  <PresentationFormat>On-screen Show (4:3)</PresentationFormat>
  <Paragraphs>557</Paragraphs>
  <Slides>59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Arial</vt:lpstr>
      <vt:lpstr>Calibri</vt:lpstr>
      <vt:lpstr>Calibri Light</vt:lpstr>
      <vt:lpstr>Cambria Math</vt:lpstr>
      <vt:lpstr>Courier New</vt:lpstr>
      <vt:lpstr>Helvetica Neue Light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Scientific Data (Επιστημονικά Δεδομένα)</vt:lpstr>
      <vt:lpstr>PowerPoint Presentation</vt:lpstr>
      <vt:lpstr>PowerPoint Presentation</vt:lpstr>
      <vt:lpstr>PowerPoint Presentation</vt:lpstr>
      <vt:lpstr>PowerPoint Presentation</vt:lpstr>
      <vt:lpstr>Η θέση των ΣΔΒΔ στη στοίβα του λογισμικού συστημάτων</vt:lpstr>
      <vt:lpstr>PowerPoint Presentation</vt:lpstr>
      <vt:lpstr>Δημοφιλή ΣΔΒΔ (2022)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Περιεχόμενο μαθήματος</vt:lpstr>
      <vt:lpstr>PowerPoint Presentation</vt:lpstr>
      <vt:lpstr>Μοντελοποίηση</vt:lpstr>
      <vt:lpstr>Μοντελοποίηση</vt:lpstr>
      <vt:lpstr>Παράδειγμα (Οντότητες-Συσχετίσεις)</vt:lpstr>
      <vt:lpstr>Παράδειγμα (Σχέσεις)</vt:lpstr>
      <vt:lpstr>Σχήμα και Στιγμιότυπο </vt:lpstr>
      <vt:lpstr>PowerPoint Presentation</vt:lpstr>
      <vt:lpstr>Γλώσσες ΣΔΒΔ (SQL)</vt:lpstr>
      <vt:lpstr>Γλώσσες ΣΔΒΔ</vt:lpstr>
      <vt:lpstr>PowerPoint Presentation</vt:lpstr>
      <vt:lpstr>PowerPoint Presentation</vt:lpstr>
      <vt:lpstr>Το εσωτερικό ενός ΣΔΒΔ</vt:lpstr>
      <vt:lpstr>PowerPoint Presentation</vt:lpstr>
      <vt:lpstr>Σκοπός του μαθήματος</vt:lpstr>
      <vt:lpstr>Σκοπός του μαθήματος</vt:lpstr>
      <vt:lpstr>Χρήστες</vt:lpstr>
      <vt:lpstr>PowerPoint Presentation</vt:lpstr>
      <vt:lpstr>PowerPoint Presentation</vt:lpstr>
      <vt:lpstr> Ιστορία</vt:lpstr>
      <vt:lpstr>Ιστορία</vt:lpstr>
      <vt:lpstr>Ιστορία</vt:lpstr>
      <vt:lpstr>Διαχειριστικά Θέματα</vt:lpstr>
      <vt:lpstr>Διαχειριστικά Θέματα</vt:lpstr>
      <vt:lpstr>Διαχειριστικά Θέματα</vt:lpstr>
      <vt:lpstr>PowerPoint Presentation</vt:lpstr>
      <vt:lpstr>PowerPoint Presentation</vt:lpstr>
      <vt:lpstr>Διεπαφές</vt:lpstr>
      <vt:lpstr>PowerPoint Presentation</vt:lpstr>
      <vt:lpstr>ΣΔΒΔ</vt:lpstr>
      <vt:lpstr>Κατάταξη τεχνολογιών ΣΔΒΔ (2016)</vt:lpstr>
      <vt:lpstr>Κατάταξη τεχνολογιών ΣΔΒΔ (2017)</vt:lpstr>
      <vt:lpstr>Κατάταξη ΣΔΒΔ (2018)</vt:lpstr>
      <vt:lpstr>Κατάταξη ΣΔΒΔ (2019)</vt:lpstr>
      <vt:lpstr>Κατάταξη ΣΔΒΔ (2020)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Βάσεις Δεδομένων</dc:title>
  <dc:creator>Ευαγγελία Πιτουρά</dc:creator>
  <cp:lastModifiedBy>EVANGELIA PITOURA</cp:lastModifiedBy>
  <cp:revision>97</cp:revision>
  <dcterms:created xsi:type="dcterms:W3CDTF">2013-06-13T09:19:30Z</dcterms:created>
  <dcterms:modified xsi:type="dcterms:W3CDTF">2022-10-29T08:36:38Z</dcterms:modified>
</cp:coreProperties>
</file>