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69" r:id="rId1"/>
  </p:sldMasterIdLst>
  <p:notesMasterIdLst>
    <p:notesMasterId r:id="rId30"/>
  </p:notesMasterIdLst>
  <p:sldIdLst>
    <p:sldId id="457" r:id="rId2"/>
    <p:sldId id="1178" r:id="rId3"/>
    <p:sldId id="1273" r:id="rId4"/>
    <p:sldId id="1274" r:id="rId5"/>
    <p:sldId id="1179" r:id="rId6"/>
    <p:sldId id="1180" r:id="rId7"/>
    <p:sldId id="1181" r:id="rId8"/>
    <p:sldId id="1182" r:id="rId9"/>
    <p:sldId id="1183" r:id="rId10"/>
    <p:sldId id="1184" r:id="rId11"/>
    <p:sldId id="1185" r:id="rId12"/>
    <p:sldId id="1186" r:id="rId13"/>
    <p:sldId id="1187" r:id="rId14"/>
    <p:sldId id="1188" r:id="rId15"/>
    <p:sldId id="1189" r:id="rId16"/>
    <p:sldId id="1190" r:id="rId17"/>
    <p:sldId id="1191" r:id="rId18"/>
    <p:sldId id="1192" r:id="rId19"/>
    <p:sldId id="1193" r:id="rId20"/>
    <p:sldId id="1194" r:id="rId21"/>
    <p:sldId id="1195" r:id="rId22"/>
    <p:sldId id="1196" r:id="rId23"/>
    <p:sldId id="1197" r:id="rId24"/>
    <p:sldId id="1198" r:id="rId25"/>
    <p:sldId id="1199" r:id="rId26"/>
    <p:sldId id="1201" r:id="rId27"/>
    <p:sldId id="1275" r:id="rId28"/>
    <p:sldId id="1272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nstantinos Semertzidis" initials="K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9617" autoAdjust="0"/>
    <p:restoredTop sz="94671" autoAdjust="0"/>
  </p:normalViewPr>
  <p:slideViewPr>
    <p:cSldViewPr snapToGrid="0">
      <p:cViewPr varScale="1">
        <p:scale>
          <a:sx n="96" d="100"/>
          <a:sy n="96" d="100"/>
        </p:scale>
        <p:origin x="1188" y="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3864"/>
    </p:cViewPr>
  </p:sorterViewPr>
  <p:notesViewPr>
    <p:cSldViewPr snapToGrid="0">
      <p:cViewPr varScale="1">
        <p:scale>
          <a:sx n="81" d="100"/>
          <a:sy n="81" d="100"/>
        </p:scale>
        <p:origin x="-175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D4467-F767-4192-8C2C-9C235F6643CF}" type="datetimeFigureOut">
              <a:rPr lang="en-US" smtClean="0"/>
              <a:pPr/>
              <a:t>12/18/2022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084C1-148C-4550-AE34-103EED2538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67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</a:t>
            </a:fld>
            <a:endParaRPr lang="el-GR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9090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71DCF4-B659-495D-BAEA-9EDC023998D8}" type="slidenum">
              <a:rPr lang="el-GR" smtClean="0"/>
              <a:pPr/>
              <a:t>2</a:t>
            </a:fld>
            <a:endParaRPr lang="el-GR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92225" y="795338"/>
            <a:ext cx="4275138" cy="3205162"/>
          </a:xfrm>
          <a:ln w="12700" cap="flat">
            <a:solidFill>
              <a:schemeClr val="tx1"/>
            </a:solidFill>
          </a:ln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991" y="4344820"/>
            <a:ext cx="5030018" cy="3852123"/>
          </a:xfrm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496569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28</a:t>
            </a:fld>
            <a:endParaRPr lang="el-GR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2878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9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C8965-12A5-42B6-9587-775B0C92BBE0}" type="datetime1">
              <a:rPr lang="en-US" smtClean="0"/>
              <a:pPr/>
              <a:t>12/18/2022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82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F8C0-775D-4C86-9912-48CE32DF3814}" type="datetime1">
              <a:rPr lang="en-US" smtClean="0"/>
              <a:pPr/>
              <a:t>12/18/2022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978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2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2"/>
            <a:ext cx="80772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1709-3B43-46B9-9561-13844D15F033}" type="datetime1">
              <a:rPr lang="en-US" smtClean="0"/>
              <a:pPr/>
              <a:t>12/18/2022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8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7DE42-E6E6-41B3-97AE-B6CA5833C18A}" type="datetime1">
              <a:rPr lang="en-US" smtClean="0"/>
              <a:pPr/>
              <a:t>12/18/2022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@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804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ADE63-83BD-4EC2-98A1-769AB774F631}" type="datetime1">
              <a:rPr lang="en-US" smtClean="0"/>
              <a:pPr/>
              <a:t>12/18/2022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30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4101F-9917-4AB4-85A1-8A5B41A96093}" type="datetime1">
              <a:rPr lang="en-US" smtClean="0"/>
              <a:pPr/>
              <a:t>12/18/2022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05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01F15-B326-4CB5-BB3A-483D5BD187D7}" type="datetime1">
              <a:rPr lang="en-US" smtClean="0"/>
              <a:pPr/>
              <a:t>12/18/2022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631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0E4B-7F52-4321-8DA4-44A83280689A}" type="datetime1">
              <a:rPr lang="en-US" smtClean="0"/>
              <a:pPr/>
              <a:t>12/18/2022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276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@</a:t>
            </a:r>
            <a:r>
              <a:rPr lang="en-US" dirty="0" err="1"/>
              <a:t>dbsocial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808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C2A0-1671-4538-B482-3C3B44FC226C}" type="datetime1">
              <a:rPr lang="en-US" smtClean="0"/>
              <a:pPr/>
              <a:t>12/18/2022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442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8FE1C-6B81-420D-8A60-DCA64F848011}" type="datetime1">
              <a:rPr lang="en-US" smtClean="0"/>
              <a:pPr/>
              <a:t>12/18/2022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50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3F703-D0DD-468A-A6C9-6C30316E6976}" type="datetime1">
              <a:rPr lang="en-US" smtClean="0"/>
              <a:pPr/>
              <a:t>12/18/2022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885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22-2023</a:t>
            </a:r>
            <a:endParaRPr lang="el-GR" altLang="en-US" sz="1000" dirty="0"/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</a:t>
            </a:fld>
            <a:endParaRPr lang="el-GR" altLang="en-US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728828" y="2478796"/>
            <a:ext cx="7518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Ευρετήρια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C0E0E82-2D23-4C78-A119-851469D26301}" type="slidenum">
              <a:rPr lang="el-GR" altLang="en-US" smtClean="0"/>
              <a:pPr/>
              <a:t>10</a:t>
            </a:fld>
            <a:endParaRPr lang="el-GR" altLang="en-US"/>
          </a:p>
        </p:txBody>
      </p:sp>
      <p:sp>
        <p:nvSpPr>
          <p:cNvPr id="10245" name="Text Box 3"/>
          <p:cNvSpPr txBox="1">
            <a:spLocks noChangeArrowheads="1"/>
          </p:cNvSpPr>
          <p:nvPr/>
        </p:nvSpPr>
        <p:spPr bwMode="auto">
          <a:xfrm>
            <a:off x="468313" y="1738404"/>
            <a:ext cx="8229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3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Αναζήτηση</a:t>
            </a:r>
          </a:p>
        </p:txBody>
      </p:sp>
      <p:sp>
        <p:nvSpPr>
          <p:cNvPr id="10246" name="Text Box 4"/>
          <p:cNvSpPr txBox="1">
            <a:spLocks noChangeArrowheads="1"/>
          </p:cNvSpPr>
          <p:nvPr/>
        </p:nvSpPr>
        <p:spPr bwMode="auto">
          <a:xfrm>
            <a:off x="827088" y="2924175"/>
            <a:ext cx="80010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latin typeface="Calibri" pitchFamily="34" charset="0"/>
              </a:rPr>
              <a:t> </a:t>
            </a:r>
            <a:r>
              <a:rPr lang="el-GR" sz="2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Δυαδική αναζήτηση </a:t>
            </a:r>
            <a:r>
              <a:rPr lang="el-GR" sz="2800" dirty="0">
                <a:latin typeface="Calibri" pitchFamily="34" charset="0"/>
              </a:rPr>
              <a:t>στο πρωτεύον ευρετήριο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latin typeface="Calibri" pitchFamily="34" charset="0"/>
              </a:rPr>
              <a:t> Ανάγνωση του </a:t>
            </a:r>
            <a:r>
              <a:rPr lang="en-US" sz="2800" dirty="0">
                <a:latin typeface="Calibri" pitchFamily="34" charset="0"/>
              </a:rPr>
              <a:t>block </a:t>
            </a:r>
            <a:r>
              <a:rPr lang="el-GR" sz="2800" dirty="0">
                <a:latin typeface="Calibri" pitchFamily="34" charset="0"/>
              </a:rPr>
              <a:t>από το αρχείο δεδομένων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97217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Πρωτεύον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6064875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EAA1B27-7B41-424E-BB5D-CCCAD54ADB68}" type="slidenum">
              <a:rPr lang="el-GR" altLang="en-US" smtClean="0"/>
              <a:pPr/>
              <a:t>11</a:t>
            </a:fld>
            <a:endParaRPr lang="el-GR" altLang="en-US"/>
          </a:p>
        </p:txBody>
      </p:sp>
      <p:sp>
        <p:nvSpPr>
          <p:cNvPr id="11269" name="Text Box 3"/>
          <p:cNvSpPr txBox="1">
            <a:spLocks noChangeArrowheads="1"/>
          </p:cNvSpPr>
          <p:nvPr/>
        </p:nvSpPr>
        <p:spPr bwMode="auto">
          <a:xfrm>
            <a:off x="276083" y="1306631"/>
            <a:ext cx="8524875" cy="1585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Παράδειγμα (υπολογισμός κόστους αναζήτησης)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Δεδομένα όπως πριν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(Έστω διατεταγμένο αρχείο με </a:t>
            </a:r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r</a:t>
            </a:r>
            <a:r>
              <a:rPr lang="en-US" sz="1200" baseline="-25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A</a:t>
            </a:r>
            <a:r>
              <a:rPr 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= 30.000 </a:t>
            </a:r>
            <a:r>
              <a:rPr lang="el-GR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εγγραφές, μέγεθος 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block B = 1024 bytes, </a:t>
            </a:r>
            <a:r>
              <a:rPr lang="el-GR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σταθερού μεγέθους εγγραφές μεγέθους 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R</a:t>
            </a:r>
            <a:r>
              <a:rPr lang="en-US" sz="1200" baseline="-25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A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= 100 bytes, </a:t>
            </a:r>
            <a:r>
              <a:rPr lang="el-GR" sz="1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κλειδ</a:t>
            </a:r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i</a:t>
            </a:r>
            <a:r>
              <a:rPr lang="el-GR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διάταξης έχει μέγεθος 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V</a:t>
            </a:r>
            <a:r>
              <a:rPr lang="en-US" sz="1200" baseline="-25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A 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= 9 bytes,  </a:t>
            </a:r>
            <a:r>
              <a:rPr lang="el-GR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μη εκτεινόμενη καταχώρηση. Κατασκευάζουμε πρωτεύον ευρετήριο, μέγεθος δείκτη 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block P = 6 bytes</a:t>
            </a:r>
            <a:r>
              <a:rPr lang="el-GR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)</a:t>
            </a:r>
          </a:p>
        </p:txBody>
      </p:sp>
      <p:sp>
        <p:nvSpPr>
          <p:cNvPr id="11270" name="Text Box 4"/>
          <p:cNvSpPr txBox="1">
            <a:spLocks noChangeArrowheads="1"/>
          </p:cNvSpPr>
          <p:nvPr/>
        </p:nvSpPr>
        <p:spPr bwMode="auto">
          <a:xfrm>
            <a:off x="1123950" y="3449329"/>
            <a:ext cx="7496175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i="1" dirty="0">
                <a:latin typeface="Calibri" pitchFamily="34" charset="0"/>
              </a:rPr>
              <a:t>Μέγεθος αρχείου δεδομένων:</a:t>
            </a:r>
            <a:r>
              <a:rPr lang="en-US" i="1" dirty="0">
                <a:latin typeface="Calibri" pitchFamily="34" charset="0"/>
              </a:rPr>
              <a:t> </a:t>
            </a:r>
            <a:r>
              <a:rPr lang="el-GR" i="1" dirty="0">
                <a:latin typeface="Calibri" pitchFamily="34" charset="0"/>
              </a:rPr>
              <a:t>3.000 </a:t>
            </a:r>
            <a:r>
              <a:rPr lang="en-US" i="1" dirty="0">
                <a:latin typeface="Calibri" pitchFamily="34" charset="0"/>
              </a:rPr>
              <a:t>blocks </a:t>
            </a:r>
          </a:p>
          <a:p>
            <a:pPr eaLnBrk="0" hangingPunct="0">
              <a:spcBef>
                <a:spcPct val="50000"/>
              </a:spcBef>
            </a:pPr>
            <a:r>
              <a:rPr lang="el-GR" i="1" dirty="0">
                <a:latin typeface="Calibri" pitchFamily="34" charset="0"/>
              </a:rPr>
              <a:t>Μέγεθος αρχείου ευρετηρίου:</a:t>
            </a:r>
            <a:r>
              <a:rPr lang="en-US" i="1" dirty="0">
                <a:latin typeface="Calibri" pitchFamily="34" charset="0"/>
              </a:rPr>
              <a:t> </a:t>
            </a:r>
            <a:r>
              <a:rPr lang="el-GR" i="1" dirty="0">
                <a:latin typeface="Calibri" pitchFamily="34" charset="0"/>
              </a:rPr>
              <a:t>45 </a:t>
            </a:r>
            <a:r>
              <a:rPr lang="en-US" i="1" dirty="0">
                <a:latin typeface="Calibri" pitchFamily="34" charset="0"/>
              </a:rPr>
              <a:t>blocks</a:t>
            </a:r>
            <a:endParaRPr lang="el-GR" i="1" dirty="0">
              <a:latin typeface="Calibri" pitchFamily="34" charset="0"/>
            </a:endParaRPr>
          </a:p>
        </p:txBody>
      </p:sp>
      <p:sp>
        <p:nvSpPr>
          <p:cNvPr id="11271" name="Text Box 5"/>
          <p:cNvSpPr txBox="1">
            <a:spLocks noChangeArrowheads="1"/>
          </p:cNvSpPr>
          <p:nvPr/>
        </p:nvSpPr>
        <p:spPr bwMode="auto">
          <a:xfrm>
            <a:off x="457200" y="4458979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Αναζήτηση χωρίς ευρετήριο: </a:t>
            </a:r>
            <a:r>
              <a:rPr lang="el-GR">
                <a:latin typeface="Calibri" pitchFamily="34" charset="0"/>
                <a:sym typeface="Symbol" pitchFamily="18" charset="2"/>
              </a:rPr>
              <a:t></a:t>
            </a:r>
            <a:r>
              <a:rPr lang="en-US">
                <a:latin typeface="Calibri" pitchFamily="34" charset="0"/>
                <a:sym typeface="Symbol" pitchFamily="18" charset="2"/>
              </a:rPr>
              <a:t>log 3.000</a:t>
            </a:r>
            <a:r>
              <a:rPr lang="el-GR">
                <a:latin typeface="Calibri" pitchFamily="34" charset="0"/>
                <a:sym typeface="Symbol" pitchFamily="18" charset="2"/>
              </a:rPr>
              <a:t> = 12 blocks</a:t>
            </a:r>
            <a:endParaRPr lang="el-GR">
              <a:latin typeface="Calibri" pitchFamily="34" charset="0"/>
            </a:endParaRPr>
          </a:p>
        </p:txBody>
      </p:sp>
      <p:sp>
        <p:nvSpPr>
          <p:cNvPr id="11272" name="Text Box 6"/>
          <p:cNvSpPr txBox="1">
            <a:spLocks noChangeArrowheads="1"/>
          </p:cNvSpPr>
          <p:nvPr/>
        </p:nvSpPr>
        <p:spPr bwMode="auto">
          <a:xfrm>
            <a:off x="457200" y="5068579"/>
            <a:ext cx="7696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Αναζήτηση με ευρετήριο: </a:t>
            </a:r>
            <a:r>
              <a:rPr lang="el-GR">
                <a:latin typeface="Calibri" pitchFamily="34" charset="0"/>
                <a:sym typeface="Symbol" pitchFamily="18" charset="2"/>
              </a:rPr>
              <a:t></a:t>
            </a:r>
            <a:r>
              <a:rPr lang="en-US">
                <a:latin typeface="Calibri" pitchFamily="34" charset="0"/>
                <a:sym typeface="Symbol" pitchFamily="18" charset="2"/>
              </a:rPr>
              <a:t>log 45</a:t>
            </a:r>
            <a:r>
              <a:rPr lang="el-GR">
                <a:latin typeface="Calibri" pitchFamily="34" charset="0"/>
                <a:sym typeface="Symbol" pitchFamily="18" charset="2"/>
              </a:rPr>
              <a:t> + 1 = 7 blocks</a:t>
            </a:r>
            <a:endParaRPr lang="el-GR">
              <a:latin typeface="Calibri" pitchFamily="34" charset="0"/>
            </a:endParaRPr>
          </a:p>
        </p:txBody>
      </p:sp>
      <p:sp>
        <p:nvSpPr>
          <p:cNvPr id="11273" name="Text Box 7"/>
          <p:cNvSpPr txBox="1">
            <a:spLocks noChangeArrowheads="1"/>
          </p:cNvSpPr>
          <p:nvPr/>
        </p:nvSpPr>
        <p:spPr bwMode="auto">
          <a:xfrm>
            <a:off x="6443663" y="3874779"/>
            <a:ext cx="2374900" cy="584775"/>
          </a:xfrm>
          <a:prstGeom prst="rect">
            <a:avLst/>
          </a:prstGeom>
          <a:noFill/>
          <a:ln w="38100">
            <a:solidFill>
              <a:srgbClr val="CC0000"/>
            </a:solidFill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dirty="0">
                <a:solidFill>
                  <a:srgbClr val="CC0000"/>
                </a:solidFill>
                <a:latin typeface="Calibri" pitchFamily="34" charset="0"/>
              </a:rPr>
              <a:t>Δυαδική γιατί το αρχείο διατεταγμένο</a:t>
            </a:r>
          </a:p>
        </p:txBody>
      </p:sp>
      <p:sp>
        <p:nvSpPr>
          <p:cNvPr id="11274" name="Line 8"/>
          <p:cNvSpPr>
            <a:spLocks noChangeShapeType="1"/>
          </p:cNvSpPr>
          <p:nvPr/>
        </p:nvSpPr>
        <p:spPr bwMode="auto">
          <a:xfrm flipH="1">
            <a:off x="5651500" y="4163704"/>
            <a:ext cx="865188" cy="28733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11275" name="Text Box 9"/>
          <p:cNvSpPr txBox="1">
            <a:spLocks noChangeArrowheads="1"/>
          </p:cNvSpPr>
          <p:nvPr/>
        </p:nvSpPr>
        <p:spPr bwMode="auto">
          <a:xfrm>
            <a:off x="6084094" y="2745427"/>
            <a:ext cx="1439863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err="1">
                <a:latin typeface="Calibri" pitchFamily="34" charset="0"/>
              </a:rPr>
              <a:t>bfr</a:t>
            </a:r>
            <a:r>
              <a:rPr lang="en-US" sz="1800" baseline="-25000" dirty="0" err="1">
                <a:latin typeface="Calibri" pitchFamily="34" charset="0"/>
              </a:rPr>
              <a:t>A</a:t>
            </a:r>
            <a:r>
              <a:rPr lang="en-US" sz="1800" dirty="0">
                <a:latin typeface="Calibri" pitchFamily="34" charset="0"/>
              </a:rPr>
              <a:t> = 10</a:t>
            </a:r>
          </a:p>
          <a:p>
            <a:pPr>
              <a:spcBef>
                <a:spcPct val="50000"/>
              </a:spcBef>
            </a:pPr>
            <a:r>
              <a:rPr lang="en-US" sz="1800" dirty="0" err="1">
                <a:latin typeface="Calibri" pitchFamily="34" charset="0"/>
              </a:rPr>
              <a:t>bfr</a:t>
            </a:r>
            <a:r>
              <a:rPr lang="en-US" sz="1800" baseline="-25000" dirty="0" err="1">
                <a:latin typeface="Calibri" pitchFamily="34" charset="0"/>
              </a:rPr>
              <a:t>E</a:t>
            </a:r>
            <a:r>
              <a:rPr lang="en-US" sz="1800" dirty="0">
                <a:latin typeface="Calibri" pitchFamily="34" charset="0"/>
              </a:rPr>
              <a:t> = 68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11276" name="Text Box 10"/>
          <p:cNvSpPr txBox="1">
            <a:spLocks noChangeArrowheads="1"/>
          </p:cNvSpPr>
          <p:nvPr/>
        </p:nvSpPr>
        <p:spPr bwMode="auto">
          <a:xfrm>
            <a:off x="1997869" y="5572772"/>
            <a:ext cx="16573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>
                <a:solidFill>
                  <a:srgbClr val="CC0000"/>
                </a:solidFill>
                <a:latin typeface="Calibri" pitchFamily="34" charset="0"/>
              </a:rPr>
              <a:t>block </a:t>
            </a:r>
            <a:r>
              <a:rPr lang="el-GR" sz="1400" dirty="0">
                <a:solidFill>
                  <a:srgbClr val="CC0000"/>
                </a:solidFill>
                <a:latin typeface="Calibri" pitchFamily="34" charset="0"/>
              </a:rPr>
              <a:t>ευρετηρίου</a:t>
            </a:r>
          </a:p>
        </p:txBody>
      </p:sp>
      <p:sp>
        <p:nvSpPr>
          <p:cNvPr id="11277" name="Text Box 11"/>
          <p:cNvSpPr txBox="1">
            <a:spLocks noChangeArrowheads="1"/>
          </p:cNvSpPr>
          <p:nvPr/>
        </p:nvSpPr>
        <p:spPr bwMode="auto">
          <a:xfrm>
            <a:off x="3891598" y="5639446"/>
            <a:ext cx="16573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>
                <a:solidFill>
                  <a:srgbClr val="CC0000"/>
                </a:solidFill>
                <a:latin typeface="Calibri" pitchFamily="34" charset="0"/>
              </a:rPr>
              <a:t>block </a:t>
            </a:r>
            <a:r>
              <a:rPr lang="el-GR" sz="1400" dirty="0">
                <a:solidFill>
                  <a:srgbClr val="CC0000"/>
                </a:solidFill>
                <a:latin typeface="Calibri" pitchFamily="34" charset="0"/>
              </a:rPr>
              <a:t>αρχείου</a:t>
            </a:r>
          </a:p>
        </p:txBody>
      </p:sp>
      <p:sp>
        <p:nvSpPr>
          <p:cNvPr id="11278" name="Line 12"/>
          <p:cNvSpPr>
            <a:spLocks noChangeShapeType="1"/>
          </p:cNvSpPr>
          <p:nvPr/>
        </p:nvSpPr>
        <p:spPr bwMode="auto">
          <a:xfrm flipV="1">
            <a:off x="2988469" y="5387667"/>
            <a:ext cx="360362" cy="21590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11279" name="Line 13"/>
          <p:cNvSpPr>
            <a:spLocks noChangeShapeType="1"/>
          </p:cNvSpPr>
          <p:nvPr/>
        </p:nvSpPr>
        <p:spPr bwMode="auto">
          <a:xfrm flipH="1" flipV="1">
            <a:off x="3961606" y="5404250"/>
            <a:ext cx="360363" cy="21590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457200" y="97217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Πρωτεύον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2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1728802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D7CB03-68FD-4E87-9D09-78754CE5F78A}" type="slidenum">
              <a:rPr lang="el-GR" altLang="en-US" smtClean="0"/>
              <a:pPr/>
              <a:t>12</a:t>
            </a:fld>
            <a:endParaRPr lang="el-GR" altLang="en-US"/>
          </a:p>
        </p:txBody>
      </p:sp>
      <p:sp>
        <p:nvSpPr>
          <p:cNvPr id="12293" name="Text Box 3"/>
          <p:cNvSpPr txBox="1">
            <a:spLocks noChangeArrowheads="1"/>
          </p:cNvSpPr>
          <p:nvPr/>
        </p:nvSpPr>
        <p:spPr bwMode="auto">
          <a:xfrm>
            <a:off x="381000" y="1981200"/>
            <a:ext cx="822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Εισαγωγή εγγραφής</a:t>
            </a:r>
          </a:p>
        </p:txBody>
      </p:sp>
      <p:sp>
        <p:nvSpPr>
          <p:cNvPr id="12294" name="Text Box 4"/>
          <p:cNvSpPr txBox="1">
            <a:spLocks noChangeArrowheads="1"/>
          </p:cNvSpPr>
          <p:nvPr/>
        </p:nvSpPr>
        <p:spPr bwMode="auto">
          <a:xfrm>
            <a:off x="914400" y="2590800"/>
            <a:ext cx="80010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u="sng" dirty="0">
                <a:latin typeface="Calibri" pitchFamily="34" charset="0"/>
              </a:rPr>
              <a:t>αλλαγές και στο πρωτεύον ευρετήριο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 	μη διατεταγμένο αρχείο υπερχείλισης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	συνδεδεμένη λίστα εγγραφών υπερχείλισης</a:t>
            </a:r>
          </a:p>
        </p:txBody>
      </p:sp>
      <p:sp>
        <p:nvSpPr>
          <p:cNvPr id="12295" name="Text Box 5"/>
          <p:cNvSpPr txBox="1">
            <a:spLocks noChangeArrowheads="1"/>
          </p:cNvSpPr>
          <p:nvPr/>
        </p:nvSpPr>
        <p:spPr bwMode="auto">
          <a:xfrm>
            <a:off x="533400" y="4267200"/>
            <a:ext cx="822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Διαγραφή εγγραφής</a:t>
            </a:r>
          </a:p>
        </p:txBody>
      </p:sp>
      <p:sp>
        <p:nvSpPr>
          <p:cNvPr id="12296" name="Text Box 6"/>
          <p:cNvSpPr txBox="1">
            <a:spLocks noChangeArrowheads="1"/>
          </p:cNvSpPr>
          <p:nvPr/>
        </p:nvSpPr>
        <p:spPr bwMode="auto">
          <a:xfrm>
            <a:off x="1143000" y="4800600"/>
            <a:ext cx="6989885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αλλαγές και στο πρωτεύον ευρετήριο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 	χρήση σημαδιών διαγραφής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97217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Πρωτεύον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8417283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7B71307-8F9F-4036-A8FC-0829FD22391B}" type="slidenum">
              <a:rPr lang="el-GR" altLang="en-US" smtClean="0"/>
              <a:pPr/>
              <a:t>13</a:t>
            </a:fld>
            <a:endParaRPr lang="el-GR" altLang="en-US"/>
          </a:p>
        </p:txBody>
      </p:sp>
      <p:sp>
        <p:nvSpPr>
          <p:cNvPr id="13317" name="Text Box 3"/>
          <p:cNvSpPr txBox="1">
            <a:spLocks noChangeArrowheads="1"/>
          </p:cNvSpPr>
          <p:nvPr/>
        </p:nvSpPr>
        <p:spPr bwMode="auto">
          <a:xfrm>
            <a:off x="369177" y="1923955"/>
            <a:ext cx="8280400" cy="40811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endParaRPr lang="el-GR" sz="2400" dirty="0">
              <a:latin typeface="Calibri" pitchFamily="34" charset="0"/>
            </a:endParaRPr>
          </a:p>
          <a:p>
            <a:pPr algn="just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Το ευρετήριο αρχείου είναι (πάντα) ένα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διατεταγμένο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αρχείο</a:t>
            </a:r>
            <a:r>
              <a:rPr lang="el-GR" sz="2400" dirty="0">
                <a:latin typeface="Calibri" pitchFamily="34" charset="0"/>
              </a:rPr>
              <a:t> με σταθερού μήκους εγγραφές</a:t>
            </a:r>
          </a:p>
          <a:p>
            <a:pPr algn="just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Το αρχείο ευρετηρίου καταλαμβάνει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μικρότερο χώρο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από το ίδιο το αρχείο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δεδομένων </a:t>
            </a:r>
            <a:r>
              <a:rPr lang="en-US" sz="2400" dirty="0">
                <a:latin typeface="Calibri" pitchFamily="34" charset="0"/>
              </a:rPr>
              <a:t>(</a:t>
            </a:r>
            <a:r>
              <a:rPr lang="el-GR" sz="2400" dirty="0">
                <a:latin typeface="Calibri" pitchFamily="34" charset="0"/>
              </a:rPr>
              <a:t>οι καταχωρήσεις είναι μικρότερες και </a:t>
            </a:r>
            <a:r>
              <a:rPr lang="en-US" sz="2400" dirty="0">
                <a:latin typeface="Calibri" pitchFamily="34" charset="0"/>
              </a:rPr>
              <a:t>(</a:t>
            </a:r>
            <a:r>
              <a:rPr lang="el-GR" sz="2400" dirty="0">
                <a:latin typeface="Calibri" pitchFamily="34" charset="0"/>
              </a:rPr>
              <a:t>αν μη πυκνό) λιγότερες</a:t>
            </a:r>
            <a:r>
              <a:rPr lang="en-US" sz="2400" dirty="0">
                <a:latin typeface="Calibri" pitchFamily="34" charset="0"/>
              </a:rPr>
              <a:t>)</a:t>
            </a:r>
            <a:endParaRPr lang="el-GR" sz="2400" dirty="0">
              <a:latin typeface="Calibri" pitchFamily="34" charset="0"/>
            </a:endParaRPr>
          </a:p>
          <a:p>
            <a:pPr algn="just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Κάνοντας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δυαδική αναζήτηση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στο ευρετήριο</a:t>
            </a:r>
            <a:r>
              <a:rPr lang="en-US" sz="2400" dirty="0">
                <a:latin typeface="Calibri" pitchFamily="34" charset="0"/>
              </a:rPr>
              <a:t> (</a:t>
            </a:r>
            <a:r>
              <a:rPr lang="el-GR" sz="2400" dirty="0">
                <a:latin typeface="Calibri" pitchFamily="34" charset="0"/>
              </a:rPr>
              <a:t>γιατί το ευρετήριο είναι διατεταγμένο αρχείο) βρίσκουμε το </a:t>
            </a:r>
            <a:r>
              <a:rPr lang="en-US" sz="2400" dirty="0">
                <a:latin typeface="Calibri" pitchFamily="34" charset="0"/>
              </a:rPr>
              <a:t>block</a:t>
            </a:r>
            <a:r>
              <a:rPr lang="el-GR" sz="2400" dirty="0">
                <a:latin typeface="Calibri" pitchFamily="34" charset="0"/>
              </a:rPr>
              <a:t> όπου αποθηκεύεται η εγγραφή που αναζητούμε</a:t>
            </a:r>
            <a:endParaRPr lang="en-US" sz="2400" dirty="0">
              <a:latin typeface="Calibri" pitchFamily="34" charset="0"/>
            </a:endParaRPr>
          </a:p>
          <a:p>
            <a:pPr algn="just">
              <a:spcBef>
                <a:spcPct val="20000"/>
              </a:spcBef>
              <a:buClr>
                <a:schemeClr val="tx1"/>
              </a:buClr>
              <a:buFont typeface="Wingdings" pitchFamily="2" charset="2"/>
              <a:buNone/>
            </a:pPr>
            <a:endParaRPr lang="el-GR" sz="2400" dirty="0">
              <a:latin typeface="Calibri" pitchFamily="34" charset="0"/>
            </a:endParaRPr>
          </a:p>
        </p:txBody>
      </p:sp>
      <p:sp>
        <p:nvSpPr>
          <p:cNvPr id="13318" name="Text Box 4"/>
          <p:cNvSpPr txBox="1">
            <a:spLocks noChangeArrowheads="1"/>
          </p:cNvSpPr>
          <p:nvPr/>
        </p:nvSpPr>
        <p:spPr bwMode="auto">
          <a:xfrm>
            <a:off x="2033589" y="1341830"/>
            <a:ext cx="64087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  <a:buClr>
                <a:schemeClr val="tx1"/>
              </a:buClr>
              <a:buSzPct val="55000"/>
              <a:buFont typeface="Monotype Sorts" pitchFamily="2" charset="2"/>
              <a:buNone/>
            </a:pPr>
            <a:r>
              <a:rPr lang="en-US" sz="2400" dirty="0">
                <a:latin typeface="Calibri" pitchFamily="34" charset="0"/>
              </a:rPr>
              <a:t>Access paths (</a:t>
            </a:r>
            <a:r>
              <a:rPr lang="el-GR" sz="2400" dirty="0">
                <a:latin typeface="Calibri" pitchFamily="34" charset="0"/>
              </a:rPr>
              <a:t>μονοπάτια προσπέλασης)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977" y="110865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Ευρετήρια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6390774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9DC331-96C1-48D2-AD9F-9AAE3334A92A}" type="slidenum">
              <a:rPr lang="el-GR" altLang="en-US" smtClean="0"/>
              <a:pPr/>
              <a:t>14</a:t>
            </a:fld>
            <a:endParaRPr lang="el-GR" altLang="en-US"/>
          </a:p>
        </p:txBody>
      </p:sp>
      <p:sp>
        <p:nvSpPr>
          <p:cNvPr id="14341" name="Text Box 3"/>
          <p:cNvSpPr txBox="1">
            <a:spLocks noChangeArrowheads="1"/>
          </p:cNvSpPr>
          <p:nvPr/>
        </p:nvSpPr>
        <p:spPr bwMode="auto">
          <a:xfrm>
            <a:off x="349250" y="1412733"/>
            <a:ext cx="8229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Ευρετήριο συστάδων (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clustering index): </a:t>
            </a:r>
            <a:r>
              <a:rPr lang="el-GR" sz="2800" dirty="0">
                <a:latin typeface="Calibri" pitchFamily="34" charset="0"/>
              </a:rPr>
              <a:t>ορισμένο στο πεδίο διάταξης [το οποίο όμως </a:t>
            </a:r>
            <a:r>
              <a:rPr lang="el-GR" sz="2800" u="sng" dirty="0">
                <a:solidFill>
                  <a:srgbClr val="FF0000"/>
                </a:solidFill>
                <a:latin typeface="Calibri" pitchFamily="34" charset="0"/>
              </a:rPr>
              <a:t>δεν είναι </a:t>
            </a:r>
            <a:r>
              <a:rPr lang="el-GR" sz="2800" dirty="0">
                <a:latin typeface="Calibri" pitchFamily="34" charset="0"/>
              </a:rPr>
              <a:t>κλειδί]</a:t>
            </a:r>
            <a:endParaRPr lang="en-US" sz="2800" dirty="0">
              <a:latin typeface="Calibri" pitchFamily="34" charset="0"/>
            </a:endParaRPr>
          </a:p>
        </p:txBody>
      </p:sp>
      <p:sp>
        <p:nvSpPr>
          <p:cNvPr id="14342" name="Text Box 4"/>
          <p:cNvSpPr txBox="1">
            <a:spLocks noChangeArrowheads="1"/>
          </p:cNvSpPr>
          <p:nvPr/>
        </p:nvSpPr>
        <p:spPr bwMode="auto">
          <a:xfrm>
            <a:off x="539750" y="3025230"/>
            <a:ext cx="78486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Υπάρχει </a:t>
            </a: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μια εγγραφή για κάθε διακεκριμένη τιμή </a:t>
            </a:r>
            <a:r>
              <a:rPr lang="el-GR" sz="2000" dirty="0">
                <a:latin typeface="Calibri" pitchFamily="34" charset="0"/>
              </a:rPr>
              <a:t>του πεδίου διάταξης (συστάδας)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του αρχείου που περιέχει</a:t>
            </a:r>
            <a:r>
              <a:rPr lang="en-US" sz="2000" dirty="0">
                <a:latin typeface="Calibri" pitchFamily="34" charset="0"/>
              </a:rPr>
              <a:t>: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latin typeface="Calibri" pitchFamily="34" charset="0"/>
              </a:rPr>
              <a:t> την τιμή αυτή</a:t>
            </a:r>
            <a:endParaRPr lang="en-US" sz="20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ένα δείκτη προς το πρώτο </a:t>
            </a:r>
            <a:r>
              <a:rPr lang="el-GR" sz="2000" dirty="0" err="1">
                <a:latin typeface="Calibri" pitchFamily="34" charset="0"/>
              </a:rPr>
              <a:t>block</a:t>
            </a:r>
            <a:r>
              <a:rPr lang="el-GR" sz="2000" dirty="0">
                <a:latin typeface="Calibri" pitchFamily="34" charset="0"/>
              </a:rPr>
              <a:t> του αρχείου δεδομένων που περιέχει μια εγγραφή με την τιμή αυτή στο πεδίο συστάδας</a:t>
            </a:r>
          </a:p>
        </p:txBody>
      </p:sp>
      <p:sp>
        <p:nvSpPr>
          <p:cNvPr id="14343" name="Text Box 5"/>
          <p:cNvSpPr txBox="1">
            <a:spLocks noChangeArrowheads="1"/>
          </p:cNvSpPr>
          <p:nvPr/>
        </p:nvSpPr>
        <p:spPr bwMode="auto">
          <a:xfrm>
            <a:off x="395288" y="5308779"/>
            <a:ext cx="82899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 eaLnBrk="0" hangingPunct="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2000" dirty="0">
                <a:latin typeface="Calibri" pitchFamily="34" charset="0"/>
              </a:rPr>
              <a:t>  Το ευρετήριο στο πεδίο διάταξης είναι ένα  </a:t>
            </a:r>
            <a:r>
              <a:rPr lang="el-GR" sz="2000" i="1" dirty="0">
                <a:solidFill>
                  <a:srgbClr val="FF3300"/>
                </a:solidFill>
                <a:latin typeface="Calibri" pitchFamily="34" charset="0"/>
              </a:rPr>
              <a:t>μη πυκνό</a:t>
            </a:r>
            <a:r>
              <a:rPr lang="el-GR" sz="2000" dirty="0">
                <a:latin typeface="Calibri" pitchFamily="34" charset="0"/>
              </a:rPr>
              <a:t> ευρετήριο</a:t>
            </a:r>
            <a:r>
              <a:rPr lang="en-US" sz="2000" dirty="0">
                <a:latin typeface="Calibri" pitchFamily="34" charset="0"/>
              </a:rPr>
              <a:t> 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750" y="124513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Ευρετήριο σε πεδίο διάταξης (όχι κλειδί)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9394611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AE529E1-0E09-48B4-8D72-3D6E3A4B85BB}" type="slidenum">
              <a:rPr lang="el-GR" altLang="en-US" smtClean="0"/>
              <a:pPr/>
              <a:t>15</a:t>
            </a:fld>
            <a:endParaRPr lang="el-GR" altLang="en-US"/>
          </a:p>
        </p:txBody>
      </p:sp>
      <p:sp>
        <p:nvSpPr>
          <p:cNvPr id="15365" name="Text Box 3"/>
          <p:cNvSpPr txBox="1">
            <a:spLocks noChangeArrowheads="1"/>
          </p:cNvSpPr>
          <p:nvPr/>
        </p:nvSpPr>
        <p:spPr bwMode="auto">
          <a:xfrm>
            <a:off x="755649" y="1989138"/>
            <a:ext cx="774690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800">
                <a:solidFill>
                  <a:srgbClr val="CC3300"/>
                </a:solidFill>
                <a:latin typeface="Calibri" pitchFamily="34" charset="0"/>
              </a:rPr>
              <a:t>  Ευρετήριο συστάδων ή συγκροτημένο ευρετήριο</a:t>
            </a:r>
          </a:p>
        </p:txBody>
      </p:sp>
      <p:sp>
        <p:nvSpPr>
          <p:cNvPr id="15366" name="Text Box 4"/>
          <p:cNvSpPr txBox="1">
            <a:spLocks noChangeArrowheads="1"/>
          </p:cNvSpPr>
          <p:nvPr/>
        </p:nvSpPr>
        <p:spPr bwMode="auto">
          <a:xfrm>
            <a:off x="1331913" y="2924175"/>
            <a:ext cx="669607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800" dirty="0">
                <a:latin typeface="Calibri" pitchFamily="34" charset="0"/>
              </a:rPr>
              <a:t>Όταν η διάταξη του ευρετηρίου ακολουθεί αυτή του αρχείου δεδομένων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39750" y="124513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Ευρετήριο Συστάδων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40566129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74322C-B266-47D9-8178-09350B8E60B1}" type="slidenum">
              <a:rPr lang="el-GR" altLang="en-US" smtClean="0"/>
              <a:pPr/>
              <a:t>16</a:t>
            </a:fld>
            <a:endParaRPr lang="el-GR" altLang="en-US"/>
          </a:p>
        </p:txBody>
      </p:sp>
      <p:sp>
        <p:nvSpPr>
          <p:cNvPr id="16389" name="Text Box 3"/>
          <p:cNvSpPr txBox="1">
            <a:spLocks noChangeArrowheads="1"/>
          </p:cNvSpPr>
          <p:nvPr/>
        </p:nvSpPr>
        <p:spPr bwMode="auto">
          <a:xfrm>
            <a:off x="400050" y="1676400"/>
            <a:ext cx="8305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Παράδειγμα (υπολογισμός μεγέθους ευρετηρίου)</a:t>
            </a:r>
          </a:p>
        </p:txBody>
      </p:sp>
      <p:sp>
        <p:nvSpPr>
          <p:cNvPr id="16390" name="Text Box 4"/>
          <p:cNvSpPr txBox="1">
            <a:spLocks noChangeArrowheads="1"/>
          </p:cNvSpPr>
          <p:nvPr/>
        </p:nvSpPr>
        <p:spPr bwMode="auto">
          <a:xfrm>
            <a:off x="466725" y="2333625"/>
            <a:ext cx="8229600" cy="201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Έστω διατεταγμένο αρχείο με </a:t>
            </a:r>
            <a:r>
              <a:rPr lang="en-US" sz="1800" dirty="0" err="1">
                <a:latin typeface="Calibri" pitchFamily="34" charset="0"/>
              </a:rPr>
              <a:t>r</a:t>
            </a:r>
            <a:r>
              <a:rPr lang="en-US" sz="1800" baseline="-25000" dirty="0" err="1">
                <a:latin typeface="Calibri" pitchFamily="34" charset="0"/>
              </a:rPr>
              <a:t>A</a:t>
            </a:r>
            <a:r>
              <a:rPr lang="en-US" sz="1800" b="1" dirty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= 30.000 </a:t>
            </a:r>
            <a:r>
              <a:rPr lang="el-GR" sz="1800" dirty="0">
                <a:latin typeface="Calibri" pitchFamily="34" charset="0"/>
              </a:rPr>
              <a:t>εγγραφές, μέγεθος </a:t>
            </a:r>
            <a:r>
              <a:rPr lang="en-US" sz="1800" dirty="0">
                <a:latin typeface="Calibri" pitchFamily="34" charset="0"/>
              </a:rPr>
              <a:t>block B = 1024 bytes, </a:t>
            </a:r>
            <a:r>
              <a:rPr lang="el-GR" sz="1800" dirty="0">
                <a:latin typeface="Calibri" pitchFamily="34" charset="0"/>
              </a:rPr>
              <a:t>σταθερού μεγέθους εγγραφές μεγέθους </a:t>
            </a:r>
            <a:r>
              <a:rPr lang="en-US" sz="1800" dirty="0">
                <a:latin typeface="Calibri" pitchFamily="34" charset="0"/>
              </a:rPr>
              <a:t>R</a:t>
            </a:r>
            <a:r>
              <a:rPr lang="en-US" sz="1800" baseline="-25000" dirty="0">
                <a:latin typeface="Calibri" pitchFamily="34" charset="0"/>
              </a:rPr>
              <a:t>A</a:t>
            </a:r>
            <a:r>
              <a:rPr lang="en-US" sz="1800" dirty="0">
                <a:latin typeface="Calibri" pitchFamily="34" charset="0"/>
              </a:rPr>
              <a:t> = 100 bytes, </a:t>
            </a:r>
            <a:r>
              <a:rPr lang="el-GR" sz="1800" dirty="0">
                <a:latin typeface="Calibri" pitchFamily="34" charset="0"/>
              </a:rPr>
              <a:t>μη εκτεινόμενη καταχώρηση, όπου το πεδίο διάταξης έχει μέγεθος V</a:t>
            </a:r>
            <a:r>
              <a:rPr lang="en-US" sz="1800" baseline="-25000" dirty="0">
                <a:latin typeface="Calibri" pitchFamily="34" charset="0"/>
              </a:rPr>
              <a:t>A</a:t>
            </a:r>
            <a:r>
              <a:rPr lang="el-GR" sz="1800" dirty="0">
                <a:latin typeface="Calibri" pitchFamily="34" charset="0"/>
              </a:rPr>
              <a:t> = 9 </a:t>
            </a:r>
            <a:r>
              <a:rPr lang="el-GR" sz="1800" dirty="0" err="1">
                <a:latin typeface="Calibri" pitchFamily="34" charset="0"/>
              </a:rPr>
              <a:t>bytes</a:t>
            </a:r>
            <a:r>
              <a:rPr lang="el-GR" sz="1800" dirty="0">
                <a:latin typeface="Calibri" pitchFamily="34" charset="0"/>
              </a:rPr>
              <a:t> και υπάρχουν </a:t>
            </a:r>
            <a:r>
              <a:rPr lang="el-GR" sz="18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1000 διαφορετικές</a:t>
            </a:r>
            <a:r>
              <a:rPr lang="el-GR" sz="1800" dirty="0">
                <a:latin typeface="Calibri" pitchFamily="34" charset="0"/>
              </a:rPr>
              <a:t> τιμές και οι εγγραφές είναι ομοιόμορφα κατανεμημένες ως προς τις τιμές αυτές. </a:t>
            </a:r>
            <a:r>
              <a:rPr lang="el-GR" sz="18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Υποθέτουμε ότι χρησιμοποιούνται άγκυρες </a:t>
            </a:r>
            <a:r>
              <a:rPr lang="el-GR" sz="1800" dirty="0" err="1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block</a:t>
            </a:r>
            <a:r>
              <a:rPr lang="el-GR" sz="18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, κάθε νέα τιμή του πεδίου διάταξης αρχίζει στην αρχή ενός νέου </a:t>
            </a:r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block. </a:t>
            </a:r>
            <a:r>
              <a:rPr lang="el-GR" sz="1800" dirty="0">
                <a:latin typeface="Calibri" pitchFamily="34" charset="0"/>
              </a:rPr>
              <a:t>Κατασκευάζουμε ευρετήριο συστάδων, μέγεθος δείκτη </a:t>
            </a:r>
            <a:r>
              <a:rPr lang="en-US" sz="1800" dirty="0">
                <a:latin typeface="Calibri" pitchFamily="34" charset="0"/>
              </a:rPr>
              <a:t>block P = 6 bytes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16391" name="Text Box 5"/>
          <p:cNvSpPr txBox="1">
            <a:spLocks noChangeArrowheads="1"/>
          </p:cNvSpPr>
          <p:nvPr/>
        </p:nvSpPr>
        <p:spPr bwMode="auto">
          <a:xfrm>
            <a:off x="838200" y="4953000"/>
            <a:ext cx="7848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Μέγεθος αρχείου δεδομένων: 3.000 </a:t>
            </a:r>
            <a:r>
              <a:rPr lang="en-US" sz="1800">
                <a:latin typeface="Calibri" pitchFamily="34" charset="0"/>
              </a:rPr>
              <a:t>blocks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16392" name="Text Box 6"/>
          <p:cNvSpPr txBox="1">
            <a:spLocks noChangeArrowheads="1"/>
          </p:cNvSpPr>
          <p:nvPr/>
        </p:nvSpPr>
        <p:spPr bwMode="auto">
          <a:xfrm>
            <a:off x="838200" y="5334000"/>
            <a:ext cx="7848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Μέγεθος ευρετηρίου συστάδων: 15 </a:t>
            </a:r>
            <a:r>
              <a:rPr lang="en-US" sz="1800">
                <a:latin typeface="Calibri" pitchFamily="34" charset="0"/>
              </a:rPr>
              <a:t>blocks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16393" name="Text Box 7"/>
          <p:cNvSpPr txBox="1">
            <a:spLocks noChangeArrowheads="1"/>
          </p:cNvSpPr>
          <p:nvPr/>
        </p:nvSpPr>
        <p:spPr bwMode="auto">
          <a:xfrm>
            <a:off x="6372225" y="4581525"/>
            <a:ext cx="1439863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err="1">
                <a:latin typeface="Calibri" pitchFamily="34" charset="0"/>
              </a:rPr>
              <a:t>bfr</a:t>
            </a:r>
            <a:r>
              <a:rPr lang="en-US" sz="1800" baseline="-25000" dirty="0" err="1">
                <a:latin typeface="Calibri" pitchFamily="34" charset="0"/>
              </a:rPr>
              <a:t>A</a:t>
            </a:r>
            <a:r>
              <a:rPr lang="en-US" sz="1800" dirty="0">
                <a:latin typeface="Calibri" pitchFamily="34" charset="0"/>
              </a:rPr>
              <a:t> = 10</a:t>
            </a:r>
          </a:p>
          <a:p>
            <a:pPr>
              <a:spcBef>
                <a:spcPct val="50000"/>
              </a:spcBef>
            </a:pPr>
            <a:r>
              <a:rPr lang="en-US" sz="1800" dirty="0" err="1">
                <a:latin typeface="Calibri" pitchFamily="34" charset="0"/>
              </a:rPr>
              <a:t>bfr</a:t>
            </a:r>
            <a:r>
              <a:rPr lang="en-US" sz="1800" baseline="-25000" dirty="0" err="1">
                <a:latin typeface="Calibri" pitchFamily="34" charset="0"/>
              </a:rPr>
              <a:t>E</a:t>
            </a:r>
            <a:r>
              <a:rPr lang="en-US" sz="1800" dirty="0">
                <a:latin typeface="Calibri" pitchFamily="34" charset="0"/>
              </a:rPr>
              <a:t> = 68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39750" y="124513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Ευρετήριο Συστάδων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626699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FD2A97F-53DE-4323-AFAB-A69334AD2BA0}" type="slidenum">
              <a:rPr lang="el-GR" altLang="en-US" smtClean="0"/>
              <a:pPr/>
              <a:t>17</a:t>
            </a:fld>
            <a:endParaRPr lang="el-GR" altLang="en-US"/>
          </a:p>
        </p:txBody>
      </p:sp>
      <p:sp>
        <p:nvSpPr>
          <p:cNvPr id="17413" name="Text Box 3"/>
          <p:cNvSpPr txBox="1">
            <a:spLocks noChangeArrowheads="1"/>
          </p:cNvSpPr>
          <p:nvPr/>
        </p:nvSpPr>
        <p:spPr bwMode="auto">
          <a:xfrm>
            <a:off x="304800" y="1762780"/>
            <a:ext cx="8229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3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Αναζήτηση</a:t>
            </a:r>
          </a:p>
        </p:txBody>
      </p:sp>
      <p:sp>
        <p:nvSpPr>
          <p:cNvPr id="17414" name="Text Box 4"/>
          <p:cNvSpPr txBox="1">
            <a:spLocks noChangeArrowheads="1"/>
          </p:cNvSpPr>
          <p:nvPr/>
        </p:nvSpPr>
        <p:spPr bwMode="auto">
          <a:xfrm>
            <a:off x="838200" y="2924175"/>
            <a:ext cx="6973888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latin typeface="Calibri" pitchFamily="34" charset="0"/>
              </a:rPr>
              <a:t>Δυαδική αναζήτηση στο ευρετήριο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latin typeface="Calibri" pitchFamily="34" charset="0"/>
              </a:rPr>
              <a:t>Ανάγνωση </a:t>
            </a:r>
            <a:r>
              <a:rPr lang="en-US" sz="2800" dirty="0">
                <a:latin typeface="Calibri" pitchFamily="34" charset="0"/>
              </a:rPr>
              <a:t>blocks </a:t>
            </a:r>
            <a:r>
              <a:rPr lang="el-GR" sz="2800" dirty="0">
                <a:latin typeface="Calibri" pitchFamily="34" charset="0"/>
              </a:rPr>
              <a:t> (τώρα μπορεί να είναι παραπάνω από ένα) από το αρχείο δεδομένων</a:t>
            </a:r>
            <a:r>
              <a:rPr lang="en-US" sz="2800" dirty="0">
                <a:latin typeface="Calibri" pitchFamily="34" charset="0"/>
              </a:rPr>
              <a:t> </a:t>
            </a:r>
            <a:r>
              <a:rPr lang="el-GR" sz="2800" dirty="0">
                <a:latin typeface="Calibri" pitchFamily="34" charset="0"/>
              </a:rPr>
              <a:t>που περιέχουν την τιμή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39750" y="124513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Ευρετήριο Συστάδων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0432655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C151736-F897-4E70-B597-93BD68E2953B}" type="slidenum">
              <a:rPr lang="el-GR" altLang="en-US" smtClean="0"/>
              <a:pPr/>
              <a:t>18</a:t>
            </a:fld>
            <a:endParaRPr lang="el-GR" altLang="en-US"/>
          </a:p>
        </p:txBody>
      </p:sp>
      <p:sp>
        <p:nvSpPr>
          <p:cNvPr id="18437" name="Text Box 3"/>
          <p:cNvSpPr txBox="1">
            <a:spLocks noChangeArrowheads="1"/>
          </p:cNvSpPr>
          <p:nvPr/>
        </p:nvSpPr>
        <p:spPr bwMode="auto">
          <a:xfrm>
            <a:off x="755650" y="4076522"/>
            <a:ext cx="80010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i="1" dirty="0">
                <a:latin typeface="Calibri" pitchFamily="34" charset="0"/>
              </a:rPr>
              <a:t>Μέγεθος αρχείου δεδομένων: 3.000 </a:t>
            </a:r>
            <a:r>
              <a:rPr lang="en-US" sz="1800" i="1" dirty="0">
                <a:latin typeface="Calibri" pitchFamily="34" charset="0"/>
              </a:rPr>
              <a:t>blocks</a:t>
            </a:r>
            <a:endParaRPr lang="el-GR" sz="1800" i="1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800" i="1" dirty="0">
                <a:latin typeface="Calibri" pitchFamily="34" charset="0"/>
              </a:rPr>
              <a:t> </a:t>
            </a:r>
            <a:r>
              <a:rPr lang="el-GR" sz="1800" i="1" dirty="0">
                <a:latin typeface="Calibri" pitchFamily="34" charset="0"/>
              </a:rPr>
              <a:t>Μέγεθος αρχείου ευρετηρίου: 15 </a:t>
            </a:r>
            <a:r>
              <a:rPr lang="en-US" sz="1800" i="1" dirty="0">
                <a:latin typeface="Calibri" pitchFamily="34" charset="0"/>
              </a:rPr>
              <a:t>blocks</a:t>
            </a:r>
            <a:endParaRPr lang="el-GR" sz="1800" i="1" dirty="0">
              <a:latin typeface="Calibri" pitchFamily="34" charset="0"/>
            </a:endParaRP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539750" y="5084585"/>
            <a:ext cx="8077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Αναζήτηση χωρίς ευρετήριο: </a:t>
            </a:r>
            <a:r>
              <a:rPr lang="el-GR" sz="1800" dirty="0">
                <a:latin typeface="Calibri" pitchFamily="34" charset="0"/>
                <a:sym typeface="Symbol" pitchFamily="18" charset="2"/>
              </a:rPr>
              <a:t>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log 3.000</a:t>
            </a:r>
            <a:r>
              <a:rPr lang="el-GR" sz="1800" dirty="0">
                <a:latin typeface="Calibri" pitchFamily="34" charset="0"/>
                <a:sym typeface="Symbol" pitchFamily="18" charset="2"/>
              </a:rPr>
              <a:t> </a:t>
            </a:r>
            <a:r>
              <a:rPr lang="el-GR" sz="18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+</a:t>
            </a:r>
            <a:r>
              <a:rPr lang="el-GR" sz="18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ταιριάσματα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 </a:t>
            </a:r>
            <a:r>
              <a:rPr lang="el-GR" sz="1800" dirty="0">
                <a:latin typeface="Calibri" pitchFamily="34" charset="0"/>
                <a:sym typeface="Symbol" pitchFamily="18" charset="2"/>
              </a:rPr>
              <a:t>(= 3)  15 </a:t>
            </a:r>
            <a:r>
              <a:rPr lang="el-GR" sz="1800" dirty="0" err="1">
                <a:latin typeface="Calibri" pitchFamily="34" charset="0"/>
                <a:sym typeface="Symbol" pitchFamily="18" charset="2"/>
              </a:rPr>
              <a:t>blocks</a:t>
            </a:r>
            <a:endParaRPr lang="el-GR" sz="1800" dirty="0">
              <a:latin typeface="Calibri" pitchFamily="34" charset="0"/>
              <a:sym typeface="Symbol" pitchFamily="18" charset="2"/>
            </a:endParaRPr>
          </a:p>
        </p:txBody>
      </p:sp>
      <p:sp>
        <p:nvSpPr>
          <p:cNvPr id="18439" name="Text Box 5"/>
          <p:cNvSpPr txBox="1">
            <a:spLocks noChangeArrowheads="1"/>
          </p:cNvSpPr>
          <p:nvPr/>
        </p:nvSpPr>
        <p:spPr bwMode="auto">
          <a:xfrm>
            <a:off x="573088" y="5548135"/>
            <a:ext cx="7543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Αναζήτηση με ευρετήριο: </a:t>
            </a:r>
            <a:r>
              <a:rPr lang="el-GR" sz="1800">
                <a:latin typeface="Calibri" pitchFamily="34" charset="0"/>
                <a:sym typeface="Symbol" pitchFamily="18" charset="2"/>
              </a:rPr>
              <a:t></a:t>
            </a:r>
            <a:r>
              <a:rPr lang="en-US" sz="1800">
                <a:latin typeface="Calibri" pitchFamily="34" charset="0"/>
                <a:sym typeface="Symbol" pitchFamily="18" charset="2"/>
              </a:rPr>
              <a:t>log 15</a:t>
            </a:r>
            <a:r>
              <a:rPr lang="el-GR" sz="1800">
                <a:latin typeface="Calibri" pitchFamily="34" charset="0"/>
                <a:sym typeface="Symbol" pitchFamily="18" charset="2"/>
              </a:rPr>
              <a:t> </a:t>
            </a:r>
            <a:r>
              <a:rPr lang="el-GR" sz="1800" u="sng">
                <a:latin typeface="Calibri" pitchFamily="34" charset="0"/>
                <a:sym typeface="Symbol" pitchFamily="18" charset="2"/>
              </a:rPr>
              <a:t>+ 3</a:t>
            </a:r>
            <a:r>
              <a:rPr lang="el-GR" sz="1800">
                <a:latin typeface="Calibri" pitchFamily="34" charset="0"/>
                <a:sym typeface="Symbol" pitchFamily="18" charset="2"/>
              </a:rPr>
              <a:t> = 7 blocks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18440" name="Text Box 6"/>
          <p:cNvSpPr txBox="1">
            <a:spLocks noChangeArrowheads="1"/>
          </p:cNvSpPr>
          <p:nvPr/>
        </p:nvSpPr>
        <p:spPr bwMode="auto">
          <a:xfrm>
            <a:off x="180975" y="1314876"/>
            <a:ext cx="8534400" cy="260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Παράδειγμα (υπολογισμός κόστους αναζήτησης)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(στοιχεία όπως πριν) Έστω διατεταγμένο αρχείο με </a:t>
            </a:r>
            <a:r>
              <a:rPr lang="en-US" dirty="0">
                <a:latin typeface="Calibri" pitchFamily="34" charset="0"/>
              </a:rPr>
              <a:t>r</a:t>
            </a:r>
            <a:r>
              <a:rPr lang="el-GR" baseline="-25000" dirty="0">
                <a:latin typeface="Calibri" pitchFamily="34" charset="0"/>
              </a:rPr>
              <a:t>Α</a:t>
            </a:r>
            <a:r>
              <a:rPr lang="en-US" b="1" dirty="0">
                <a:latin typeface="Calibri" pitchFamily="34" charset="0"/>
              </a:rPr>
              <a:t> </a:t>
            </a:r>
            <a:r>
              <a:rPr lang="en-US" dirty="0">
                <a:latin typeface="Calibri" pitchFamily="34" charset="0"/>
              </a:rPr>
              <a:t>= 30.000 </a:t>
            </a:r>
            <a:r>
              <a:rPr lang="el-GR" dirty="0">
                <a:latin typeface="Calibri" pitchFamily="34" charset="0"/>
              </a:rPr>
              <a:t>εγγραφές, μέγεθος </a:t>
            </a:r>
            <a:r>
              <a:rPr lang="en-US" dirty="0">
                <a:latin typeface="Calibri" pitchFamily="34" charset="0"/>
              </a:rPr>
              <a:t>block B = 1024 bytes, </a:t>
            </a:r>
            <a:r>
              <a:rPr lang="el-GR" dirty="0">
                <a:latin typeface="Calibri" pitchFamily="34" charset="0"/>
              </a:rPr>
              <a:t>σταθερού μεγέθους εγγραφές μεγέθους </a:t>
            </a:r>
            <a:r>
              <a:rPr lang="en-US" dirty="0">
                <a:latin typeface="Calibri" pitchFamily="34" charset="0"/>
              </a:rPr>
              <a:t>R</a:t>
            </a:r>
            <a:r>
              <a:rPr lang="el-GR" baseline="-25000" dirty="0">
                <a:latin typeface="Calibri" pitchFamily="34" charset="0"/>
              </a:rPr>
              <a:t>Α</a:t>
            </a:r>
            <a:r>
              <a:rPr lang="en-US" dirty="0">
                <a:latin typeface="Calibri" pitchFamily="34" charset="0"/>
              </a:rPr>
              <a:t> = 100 bytes, </a:t>
            </a:r>
            <a:r>
              <a:rPr lang="el-GR" dirty="0">
                <a:latin typeface="Calibri" pitchFamily="34" charset="0"/>
              </a:rPr>
              <a:t>μη εκτεινόμενη καταχώρηση, όπου το πεδίο διάταξης έχει μέγεθος V</a:t>
            </a:r>
            <a:r>
              <a:rPr lang="el-GR" baseline="-25000" dirty="0">
                <a:latin typeface="Calibri" pitchFamily="34" charset="0"/>
              </a:rPr>
              <a:t>Α</a:t>
            </a:r>
            <a:r>
              <a:rPr lang="el-GR" dirty="0">
                <a:latin typeface="Calibri" pitchFamily="34" charset="0"/>
              </a:rPr>
              <a:t> = 9 </a:t>
            </a:r>
            <a:r>
              <a:rPr lang="el-GR" dirty="0" err="1">
                <a:latin typeface="Calibri" pitchFamily="34" charset="0"/>
              </a:rPr>
              <a:t>bytes</a:t>
            </a:r>
            <a:r>
              <a:rPr lang="el-GR" dirty="0">
                <a:latin typeface="Calibri" pitchFamily="34" charset="0"/>
              </a:rPr>
              <a:t> και υπάρχουν 1000 διαφορετικές τιμές και οι εγγραφές είναι ομοιόμορφα κατανεμημένες ως προς τις τιμές αυτές. Υποθέτουμε ότι χρησιμοποιούνται άγκυρες </a:t>
            </a:r>
            <a:r>
              <a:rPr lang="el-GR" dirty="0" err="1">
                <a:latin typeface="Calibri" pitchFamily="34" charset="0"/>
              </a:rPr>
              <a:t>block</a:t>
            </a:r>
            <a:r>
              <a:rPr lang="el-GR" dirty="0">
                <a:latin typeface="Calibri" pitchFamily="34" charset="0"/>
              </a:rPr>
              <a:t>, κάθε νέα τιμή του πεδίου διάταξης αρχίζει στην αρχή ενός νέου </a:t>
            </a:r>
            <a:r>
              <a:rPr lang="en-US" dirty="0">
                <a:latin typeface="Calibri" pitchFamily="34" charset="0"/>
              </a:rPr>
              <a:t>block. </a:t>
            </a:r>
            <a:r>
              <a:rPr lang="el-GR" dirty="0">
                <a:latin typeface="Calibri" pitchFamily="34" charset="0"/>
              </a:rPr>
              <a:t>Κατασκευάζουμε ευρετήριο συστάδων, μέγεθος δείκτη </a:t>
            </a:r>
            <a:r>
              <a:rPr lang="en-US" dirty="0">
                <a:latin typeface="Calibri" pitchFamily="34" charset="0"/>
              </a:rPr>
              <a:t>block P = 6 bytes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39750" y="124513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Ευρετήριο Συστάδων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7522591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8D92F49-71F5-4631-862B-B8428DD30D99}" type="slidenum">
              <a:rPr lang="el-GR" altLang="en-US" smtClean="0"/>
              <a:pPr/>
              <a:t>19</a:t>
            </a:fld>
            <a:endParaRPr lang="el-GR" altLang="en-US"/>
          </a:p>
        </p:txBody>
      </p:sp>
      <p:sp>
        <p:nvSpPr>
          <p:cNvPr id="19461" name="Text Box 3"/>
          <p:cNvSpPr txBox="1">
            <a:spLocks noChangeArrowheads="1"/>
          </p:cNvSpPr>
          <p:nvPr/>
        </p:nvSpPr>
        <p:spPr bwMode="auto">
          <a:xfrm>
            <a:off x="457200" y="1966700"/>
            <a:ext cx="80772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32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Δευτερεύον ευρετήριο 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(secondary index): </a:t>
            </a:r>
            <a:r>
              <a:rPr lang="el-GR" sz="3200" dirty="0">
                <a:latin typeface="Calibri" pitchFamily="34" charset="0"/>
              </a:rPr>
              <a:t>ορισμένο σε πεδίο διαφορετικό του πεδίου διάταξης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Δευτερεύον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97876" y="4592419"/>
            <a:ext cx="74646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/>
              <a:t>Θα εξετάσουμε την περίπτωση που το πεδίο </a:t>
            </a:r>
            <a:r>
              <a:rPr lang="el-GR" sz="2000" dirty="0" err="1"/>
              <a:t>ευρετηριοποίησης</a:t>
            </a:r>
            <a:r>
              <a:rPr lang="el-GR" sz="2000" dirty="0"/>
              <a:t> είναι κλειδί και την περίπτωση που δεν είναι</a:t>
            </a:r>
          </a:p>
        </p:txBody>
      </p:sp>
    </p:spTree>
    <p:extLst>
      <p:ext uri="{BB962C8B-B14F-4D97-AF65-F5344CB8AC3E}">
        <p14:creationId xmlns:p14="http://schemas.microsoft.com/office/powerpoint/2010/main" val="4034865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883318-F705-4A04-B111-9DE742ECD019}" type="slidenum">
              <a:rPr lang="el-GR" altLang="en-US" smtClean="0"/>
              <a:pPr/>
              <a:t>2</a:t>
            </a:fld>
            <a:endParaRPr lang="el-GR" altLang="en-US"/>
          </a:p>
        </p:txBody>
      </p:sp>
      <p:sp>
        <p:nvSpPr>
          <p:cNvPr id="4102" name="Rectangle 4"/>
          <p:cNvSpPr>
            <a:spLocks noChangeArrowheads="1"/>
          </p:cNvSpPr>
          <p:nvPr/>
        </p:nvSpPr>
        <p:spPr bwMode="auto">
          <a:xfrm>
            <a:off x="755650" y="3213100"/>
            <a:ext cx="2089150" cy="86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103" name="Rectangle 5"/>
          <p:cNvSpPr>
            <a:spLocks noChangeArrowheads="1"/>
          </p:cNvSpPr>
          <p:nvPr/>
        </p:nvSpPr>
        <p:spPr bwMode="auto">
          <a:xfrm>
            <a:off x="3708400" y="3357562"/>
            <a:ext cx="3276600" cy="21605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104" name="Text Box 6"/>
          <p:cNvSpPr txBox="1">
            <a:spLocks noChangeArrowheads="1"/>
          </p:cNvSpPr>
          <p:nvPr/>
        </p:nvSpPr>
        <p:spPr bwMode="auto">
          <a:xfrm>
            <a:off x="419622" y="4271963"/>
            <a:ext cx="2089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400" b="1" dirty="0">
                <a:solidFill>
                  <a:srgbClr val="FF3300"/>
                </a:solidFill>
                <a:latin typeface="Calibri" pitchFamily="34" charset="0"/>
              </a:rPr>
              <a:t>Αρχείο Ευρετηρίου</a:t>
            </a:r>
            <a:endParaRPr lang="el-GR" sz="1400" dirty="0">
              <a:latin typeface="Calibri" pitchFamily="34" charset="0"/>
            </a:endParaRPr>
          </a:p>
        </p:txBody>
      </p:sp>
      <p:sp>
        <p:nvSpPr>
          <p:cNvPr id="4105" name="Text Box 7"/>
          <p:cNvSpPr txBox="1">
            <a:spLocks noChangeArrowheads="1"/>
          </p:cNvSpPr>
          <p:nvPr/>
        </p:nvSpPr>
        <p:spPr bwMode="auto">
          <a:xfrm>
            <a:off x="7121478" y="4559135"/>
            <a:ext cx="1919264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400" b="1" dirty="0">
                <a:solidFill>
                  <a:srgbClr val="FF3300"/>
                </a:solidFill>
                <a:latin typeface="Calibri" pitchFamily="34" charset="0"/>
              </a:rPr>
              <a:t>Αρχείο Δεδομένων</a:t>
            </a:r>
          </a:p>
        </p:txBody>
      </p:sp>
      <p:sp>
        <p:nvSpPr>
          <p:cNvPr id="4106" name="Line 8"/>
          <p:cNvSpPr>
            <a:spLocks noChangeShapeType="1"/>
          </p:cNvSpPr>
          <p:nvPr/>
        </p:nvSpPr>
        <p:spPr bwMode="auto">
          <a:xfrm flipV="1">
            <a:off x="769984" y="3655998"/>
            <a:ext cx="2074815" cy="286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107" name="Text Box 9"/>
          <p:cNvSpPr txBox="1">
            <a:spLocks noChangeArrowheads="1"/>
          </p:cNvSpPr>
          <p:nvPr/>
        </p:nvSpPr>
        <p:spPr bwMode="auto">
          <a:xfrm>
            <a:off x="748056" y="3213100"/>
            <a:ext cx="11525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200" b="1" dirty="0"/>
              <a:t>τιμή γνωρίσματος</a:t>
            </a:r>
          </a:p>
        </p:txBody>
      </p:sp>
      <p:sp>
        <p:nvSpPr>
          <p:cNvPr id="4108" name="Line 10"/>
          <p:cNvSpPr>
            <a:spLocks noChangeShapeType="1"/>
          </p:cNvSpPr>
          <p:nvPr/>
        </p:nvSpPr>
        <p:spPr bwMode="auto">
          <a:xfrm flipH="1">
            <a:off x="1746504" y="3213101"/>
            <a:ext cx="148" cy="85021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109" name="Line 11"/>
          <p:cNvSpPr>
            <a:spLocks noChangeShapeType="1"/>
          </p:cNvSpPr>
          <p:nvPr/>
        </p:nvSpPr>
        <p:spPr bwMode="auto">
          <a:xfrm>
            <a:off x="2723171" y="3444180"/>
            <a:ext cx="912204" cy="77698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4110" name="Line 12"/>
          <p:cNvSpPr>
            <a:spLocks noChangeShapeType="1"/>
          </p:cNvSpPr>
          <p:nvPr/>
        </p:nvSpPr>
        <p:spPr bwMode="auto">
          <a:xfrm>
            <a:off x="4716463" y="3357562"/>
            <a:ext cx="0" cy="210620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111" name="Text Box 13"/>
          <p:cNvSpPr txBox="1">
            <a:spLocks noChangeArrowheads="1"/>
          </p:cNvSpPr>
          <p:nvPr/>
        </p:nvSpPr>
        <p:spPr bwMode="auto">
          <a:xfrm>
            <a:off x="3681092" y="3934109"/>
            <a:ext cx="12231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200" b="1" dirty="0"/>
              <a:t>τιμή γνωρίσματος</a:t>
            </a:r>
          </a:p>
        </p:txBody>
      </p:sp>
      <p:sp>
        <p:nvSpPr>
          <p:cNvPr id="4112" name="Line 14"/>
          <p:cNvSpPr>
            <a:spLocks noChangeShapeType="1"/>
          </p:cNvSpPr>
          <p:nvPr/>
        </p:nvSpPr>
        <p:spPr bwMode="auto">
          <a:xfrm>
            <a:off x="3708400" y="3898271"/>
            <a:ext cx="3276599" cy="382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113" name="Line 15"/>
          <p:cNvSpPr>
            <a:spLocks noChangeShapeType="1"/>
          </p:cNvSpPr>
          <p:nvPr/>
        </p:nvSpPr>
        <p:spPr bwMode="auto">
          <a:xfrm>
            <a:off x="3708400" y="4437063"/>
            <a:ext cx="3276599" cy="957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114" name="Text Box 16"/>
          <p:cNvSpPr txBox="1">
            <a:spLocks noChangeArrowheads="1"/>
          </p:cNvSpPr>
          <p:nvPr/>
        </p:nvSpPr>
        <p:spPr bwMode="auto">
          <a:xfrm>
            <a:off x="4716463" y="4026859"/>
            <a:ext cx="25923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200"/>
              <a:t>υπόλοιπα γνωρίσματα</a:t>
            </a:r>
          </a:p>
        </p:txBody>
      </p:sp>
      <p:sp>
        <p:nvSpPr>
          <p:cNvPr id="4115" name="Rectangle 17"/>
          <p:cNvSpPr>
            <a:spLocks noChangeArrowheads="1"/>
          </p:cNvSpPr>
          <p:nvPr/>
        </p:nvSpPr>
        <p:spPr bwMode="auto">
          <a:xfrm>
            <a:off x="395288" y="5876925"/>
            <a:ext cx="6338887" cy="3778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116" name="Rectangle 18"/>
          <p:cNvSpPr>
            <a:spLocks noChangeArrowheads="1"/>
          </p:cNvSpPr>
          <p:nvPr/>
        </p:nvSpPr>
        <p:spPr bwMode="auto">
          <a:xfrm>
            <a:off x="395288" y="5868988"/>
            <a:ext cx="28209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600" dirty="0">
                <a:latin typeface="Calibri" pitchFamily="34" charset="0"/>
              </a:rPr>
              <a:t>Τιμή Πεδίου </a:t>
            </a:r>
            <a:r>
              <a:rPr lang="el-GR" sz="1600" dirty="0" err="1">
                <a:latin typeface="Calibri" pitchFamily="34" charset="0"/>
              </a:rPr>
              <a:t>Ευρετηριοποίησης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4117" name="Rectangle 19"/>
          <p:cNvSpPr>
            <a:spLocks noChangeArrowheads="1"/>
          </p:cNvSpPr>
          <p:nvPr/>
        </p:nvSpPr>
        <p:spPr bwMode="auto">
          <a:xfrm>
            <a:off x="3605213" y="5868988"/>
            <a:ext cx="28575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600" dirty="0">
                <a:latin typeface="Calibri" pitchFamily="34" charset="0"/>
              </a:rPr>
              <a:t>Δείκτης στο </a:t>
            </a:r>
            <a:r>
              <a:rPr lang="el-GR" sz="1600" dirty="0" err="1">
                <a:latin typeface="Calibri" pitchFamily="34" charset="0"/>
              </a:rPr>
              <a:t>block</a:t>
            </a:r>
            <a:r>
              <a:rPr lang="el-GR" sz="1600" dirty="0">
                <a:latin typeface="Calibri" pitchFamily="34" charset="0"/>
              </a:rPr>
              <a:t> της εγγραφής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4118" name="Line 20"/>
          <p:cNvSpPr>
            <a:spLocks noChangeShapeType="1"/>
          </p:cNvSpPr>
          <p:nvPr/>
        </p:nvSpPr>
        <p:spPr bwMode="auto">
          <a:xfrm>
            <a:off x="3419475" y="587692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119" name="Text Box 21"/>
          <p:cNvSpPr txBox="1">
            <a:spLocks noChangeArrowheads="1"/>
          </p:cNvSpPr>
          <p:nvPr/>
        </p:nvSpPr>
        <p:spPr bwMode="auto">
          <a:xfrm>
            <a:off x="179388" y="5373688"/>
            <a:ext cx="54006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Εγγραφή στο ευρετήριο: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38416"/>
            <a:ext cx="8229600" cy="812057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Ευρετήρια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2475" y="975233"/>
            <a:ext cx="862341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Clr>
                <a:schemeClr val="tx1"/>
              </a:buClr>
              <a:buSzPct val="105000"/>
              <a:buFont typeface="Wingdings" panose="05000000000000000000" pitchFamily="2" charset="2"/>
              <a:buChar char="§"/>
            </a:pPr>
            <a:r>
              <a:rPr lang="el-GR" sz="2000" dirty="0">
                <a:latin typeface="Calibri" pitchFamily="34" charset="0"/>
              </a:rPr>
              <a:t>Ένα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ευρετήριο (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index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)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είναι μια βοηθητική δομή που κάνει πιο αποδοτική την αναζήτηση μιας εγγραφής σε ένα αρχείο</a:t>
            </a:r>
            <a:endParaRPr lang="en-US" sz="2000" dirty="0">
              <a:latin typeface="Calibri" pitchFamily="34" charset="0"/>
            </a:endParaRPr>
          </a:p>
          <a:p>
            <a:pPr marL="342900" indent="-342900" algn="just">
              <a:buClr>
                <a:schemeClr val="tx1"/>
              </a:buClr>
              <a:buSzPct val="105000"/>
              <a:buFont typeface="Wingdings" panose="05000000000000000000" pitchFamily="2" charset="2"/>
              <a:buChar char="§"/>
            </a:pPr>
            <a:r>
              <a:rPr lang="el-GR" sz="2000" dirty="0">
                <a:latin typeface="Calibri" pitchFamily="34" charset="0"/>
              </a:rPr>
              <a:t>Το ευρετήριο ορίζεται (συνήθως) σε</a:t>
            </a:r>
            <a:r>
              <a:rPr lang="el-GR" sz="2000" dirty="0">
                <a:solidFill>
                  <a:srgbClr val="990000"/>
                </a:solidFill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ένα γνώρισμα του αρχείου που καλείται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πεδίο </a:t>
            </a:r>
            <a:r>
              <a:rPr lang="el-GR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ευρετηριοποίησης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(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indexing field)</a:t>
            </a:r>
            <a:endParaRPr lang="el-GR" sz="2000" dirty="0">
              <a:solidFill>
                <a:schemeClr val="accent6">
                  <a:lumMod val="75000"/>
                </a:schemeClr>
              </a:solidFill>
            </a:endParaRPr>
          </a:p>
          <a:p>
            <a:pPr marL="342900" indent="-342900" algn="just">
              <a:buClr>
                <a:schemeClr val="tx1"/>
              </a:buClr>
              <a:buSzPct val="105000"/>
              <a:buFont typeface="Wingdings" panose="05000000000000000000" pitchFamily="2" charset="2"/>
              <a:buChar char="§"/>
            </a:pPr>
            <a:r>
              <a:rPr lang="el-GR" sz="2000" dirty="0">
                <a:latin typeface="Calibri" pitchFamily="34" charset="0"/>
              </a:rPr>
              <a:t>Οι εγγραφές του ευρετηρίου είναι διατεταγμένες</a:t>
            </a:r>
            <a:r>
              <a:rPr lang="en-US" sz="2000" dirty="0">
                <a:latin typeface="Calibri" pitchFamily="34" charset="0"/>
              </a:rPr>
              <a:t> (</a:t>
            </a:r>
            <a:r>
              <a:rPr lang="el-GR" sz="2000" dirty="0">
                <a:latin typeface="Calibri" pitchFamily="34" charset="0"/>
              </a:rPr>
              <a:t>διατεταγμένο αρχείο)</a:t>
            </a:r>
          </a:p>
        </p:txBody>
      </p:sp>
      <p:sp>
        <p:nvSpPr>
          <p:cNvPr id="2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2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496400403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BB41A4F-6182-4778-820B-96DFAB0B04CC}" type="slidenum">
              <a:rPr lang="el-GR" altLang="en-US" smtClean="0"/>
              <a:pPr/>
              <a:t>20</a:t>
            </a:fld>
            <a:endParaRPr lang="el-GR" altLang="en-US"/>
          </a:p>
        </p:txBody>
      </p:sp>
      <p:sp>
        <p:nvSpPr>
          <p:cNvPr id="20485" name="Text Box 3"/>
          <p:cNvSpPr txBox="1">
            <a:spLocks noChangeArrowheads="1"/>
          </p:cNvSpPr>
          <p:nvPr/>
        </p:nvSpPr>
        <p:spPr bwMode="auto">
          <a:xfrm>
            <a:off x="450376" y="2784143"/>
            <a:ext cx="7749061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Υπάρχει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μια εγγραφή για κάθε εγγραφή του αρχείου </a:t>
            </a:r>
            <a:r>
              <a:rPr lang="el-GR" sz="2400" dirty="0">
                <a:latin typeface="Calibri" pitchFamily="34" charset="0"/>
              </a:rPr>
              <a:t>που περιέχει</a:t>
            </a:r>
            <a:r>
              <a:rPr lang="en-US" sz="2400" dirty="0">
                <a:latin typeface="Calibri" pitchFamily="34" charset="0"/>
              </a:rPr>
              <a:t>: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την τιμή του κλειδιού για αυτήν την εγγραφή</a:t>
            </a:r>
            <a:endParaRPr lang="en-US" sz="24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έν</a:t>
            </a:r>
            <a:r>
              <a:rPr lang="en-US" sz="2400" dirty="0">
                <a:latin typeface="Calibri" pitchFamily="34" charset="0"/>
              </a:rPr>
              <a:t>α </a:t>
            </a:r>
            <a:r>
              <a:rPr lang="el-GR" sz="2400" dirty="0">
                <a:latin typeface="Calibri" pitchFamily="34" charset="0"/>
              </a:rPr>
              <a:t>δείκτη προς το </a:t>
            </a:r>
            <a:r>
              <a:rPr lang="en-US" sz="2400" dirty="0">
                <a:latin typeface="Calibri" pitchFamily="34" charset="0"/>
              </a:rPr>
              <a:t>block (ή </a:t>
            </a:r>
            <a:r>
              <a:rPr lang="en-US" sz="2400" dirty="0" err="1">
                <a:latin typeface="Calibri" pitchFamily="34" charset="0"/>
              </a:rPr>
              <a:t>την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εγγρ</a:t>
            </a:r>
            <a:r>
              <a:rPr lang="en-US" sz="2400" dirty="0">
                <a:latin typeface="Calibri" pitchFamily="34" charset="0"/>
              </a:rPr>
              <a:t>αφή) του αρχείου δεδομένων που περιέχει την εγγραφή με την τιμή αυτή 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20486" name="Text Box 4"/>
          <p:cNvSpPr txBox="1">
            <a:spLocks noChangeArrowheads="1"/>
          </p:cNvSpPr>
          <p:nvPr/>
        </p:nvSpPr>
        <p:spPr bwMode="auto">
          <a:xfrm>
            <a:off x="323850" y="1794668"/>
            <a:ext cx="8305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u="sng" dirty="0">
                <a:latin typeface="Calibri" pitchFamily="34" charset="0"/>
              </a:rPr>
              <a:t>Περίπτωση 1</a:t>
            </a:r>
            <a:r>
              <a:rPr lang="el-GR" sz="2400" dirty="0">
                <a:latin typeface="Calibri" pitchFamily="34" charset="0"/>
              </a:rPr>
              <a:t>: Το πεδίο </a:t>
            </a:r>
            <a:r>
              <a:rPr lang="el-GR" sz="2400" dirty="0" err="1">
                <a:latin typeface="Calibri" pitchFamily="34" charset="0"/>
              </a:rPr>
              <a:t>ευρετηριοποίησης</a:t>
            </a:r>
            <a:r>
              <a:rPr lang="el-GR" sz="2400" dirty="0">
                <a:latin typeface="Calibri" pitchFamily="34" charset="0"/>
              </a:rPr>
              <a:t> είναι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κλειδί</a:t>
            </a:r>
            <a:r>
              <a:rPr lang="el-GR" sz="2400" b="1" dirty="0">
                <a:solidFill>
                  <a:srgbClr val="0000FF"/>
                </a:solidFill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(καλείται και </a:t>
            </a:r>
            <a:r>
              <a:rPr lang="el-GR" sz="2400" i="1" dirty="0">
                <a:latin typeface="Calibri" pitchFamily="34" charset="0"/>
              </a:rPr>
              <a:t>δευτερεύον κλειδί</a:t>
            </a:r>
            <a:r>
              <a:rPr lang="el-GR" sz="2400" dirty="0">
                <a:latin typeface="Calibri" pitchFamily="34" charset="0"/>
              </a:rPr>
              <a:t>)</a:t>
            </a:r>
          </a:p>
        </p:txBody>
      </p:sp>
      <p:sp>
        <p:nvSpPr>
          <p:cNvPr id="20487" name="Text Box 5"/>
          <p:cNvSpPr txBox="1">
            <a:spLocks noChangeArrowheads="1"/>
          </p:cNvSpPr>
          <p:nvPr/>
        </p:nvSpPr>
        <p:spPr bwMode="auto">
          <a:xfrm>
            <a:off x="250825" y="5516563"/>
            <a:ext cx="82899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ü"/>
            </a:pPr>
            <a:r>
              <a:rPr lang="el-GR" sz="2000" dirty="0">
                <a:latin typeface="Calibri" pitchFamily="34" charset="0"/>
              </a:rPr>
              <a:t>  Το ευρετήριο σε πεδίο </a:t>
            </a:r>
            <a:r>
              <a:rPr lang="el-GR" sz="2000" u="sng" dirty="0">
                <a:latin typeface="Calibri" pitchFamily="34" charset="0"/>
              </a:rPr>
              <a:t>ΟΧΙ</a:t>
            </a:r>
            <a:r>
              <a:rPr lang="el-GR" sz="2000" dirty="0">
                <a:latin typeface="Calibri" pitchFamily="34" charset="0"/>
              </a:rPr>
              <a:t> διάταξης (+ κλειδί) είναι ένα  </a:t>
            </a:r>
            <a:r>
              <a:rPr lang="el-GR" sz="2000" i="1" dirty="0">
                <a:solidFill>
                  <a:srgbClr val="FF3300"/>
                </a:solidFill>
                <a:latin typeface="Calibri" pitchFamily="34" charset="0"/>
              </a:rPr>
              <a:t>πυκνό</a:t>
            </a:r>
            <a:r>
              <a:rPr lang="el-GR" sz="2000" dirty="0">
                <a:latin typeface="Calibri" pitchFamily="34" charset="0"/>
              </a:rPr>
              <a:t> ευρετήριο</a:t>
            </a:r>
            <a:r>
              <a:rPr lang="en-US" sz="2000" dirty="0">
                <a:latin typeface="Calibri" pitchFamily="34" charset="0"/>
              </a:rPr>
              <a:t> 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Δευτερεύον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0527959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FEBB282-015E-40E3-B90A-4BDFFE837419}" type="slidenum">
              <a:rPr lang="el-GR" altLang="en-US" smtClean="0"/>
              <a:pPr/>
              <a:t>21</a:t>
            </a:fld>
            <a:endParaRPr lang="el-GR" altLang="en-US"/>
          </a:p>
        </p:txBody>
      </p:sp>
      <p:sp>
        <p:nvSpPr>
          <p:cNvPr id="21509" name="Text Box 3"/>
          <p:cNvSpPr txBox="1">
            <a:spLocks noChangeArrowheads="1"/>
          </p:cNvSpPr>
          <p:nvPr/>
        </p:nvSpPr>
        <p:spPr bwMode="auto">
          <a:xfrm>
            <a:off x="866775" y="2123386"/>
            <a:ext cx="75057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Έστω αρχείο με </a:t>
            </a:r>
            <a:r>
              <a:rPr lang="en-US" sz="2000" dirty="0" err="1">
                <a:latin typeface="Calibri" pitchFamily="34" charset="0"/>
              </a:rPr>
              <a:t>r</a:t>
            </a:r>
            <a:r>
              <a:rPr lang="en-US" sz="2000" baseline="-25000" dirty="0" err="1">
                <a:latin typeface="Calibri" pitchFamily="34" charset="0"/>
              </a:rPr>
              <a:t>Α</a:t>
            </a:r>
            <a:r>
              <a:rPr lang="en-US" sz="2000" dirty="0">
                <a:latin typeface="Calibri" pitchFamily="34" charset="0"/>
              </a:rPr>
              <a:t> = 30.000 </a:t>
            </a:r>
            <a:r>
              <a:rPr lang="el-GR" sz="2000" dirty="0">
                <a:latin typeface="Calibri" pitchFamily="34" charset="0"/>
              </a:rPr>
              <a:t>εγγραφές</a:t>
            </a:r>
            <a:r>
              <a:rPr lang="en-US" sz="2000" dirty="0">
                <a:latin typeface="Calibri" pitchFamily="34" charset="0"/>
              </a:rPr>
              <a:t>, μέγεθος block B = 1024 bytes, σταθερού μεγέθους εγγραφές μεγέθους R</a:t>
            </a:r>
            <a:r>
              <a:rPr lang="en-US" sz="2000" baseline="-25000" dirty="0">
                <a:latin typeface="Calibri" pitchFamily="34" charset="0"/>
              </a:rPr>
              <a:t>Α</a:t>
            </a:r>
            <a:r>
              <a:rPr lang="en-US" sz="2000" dirty="0">
                <a:latin typeface="Calibri" pitchFamily="34" charset="0"/>
              </a:rPr>
              <a:t> = 100 bytes, μη εκτεινόμενη καταχώρηση, όπου το </a:t>
            </a:r>
            <a:r>
              <a:rPr lang="en-US" sz="2000" i="1" dirty="0">
                <a:latin typeface="Calibri" pitchFamily="34" charset="0"/>
              </a:rPr>
              <a:t>πεδίο κλειδιού </a:t>
            </a:r>
            <a:r>
              <a:rPr lang="en-US" sz="2000" dirty="0">
                <a:latin typeface="Calibri" pitchFamily="34" charset="0"/>
              </a:rPr>
              <a:t>έχει μέγεθος V</a:t>
            </a:r>
            <a:r>
              <a:rPr lang="en-US" sz="2000" baseline="-25000" dirty="0">
                <a:latin typeface="Calibri" pitchFamily="34" charset="0"/>
              </a:rPr>
              <a:t>Α</a:t>
            </a:r>
            <a:r>
              <a:rPr lang="en-US" sz="2000" dirty="0">
                <a:latin typeface="Calibri" pitchFamily="34" charset="0"/>
              </a:rPr>
              <a:t> = 9 bytes αλλά </a:t>
            </a:r>
            <a:r>
              <a:rPr lang="en-US" sz="2000" i="1" dirty="0">
                <a:latin typeface="Calibri" pitchFamily="34" charset="0"/>
              </a:rPr>
              <a:t>δεν είναι πεδίο διάταξης</a:t>
            </a:r>
            <a:r>
              <a:rPr lang="en-US" sz="2000" dirty="0">
                <a:latin typeface="Calibri" pitchFamily="34" charset="0"/>
              </a:rPr>
              <a:t>. </a:t>
            </a:r>
            <a:r>
              <a:rPr lang="el-GR" sz="2000" dirty="0">
                <a:latin typeface="Calibri" pitchFamily="34" charset="0"/>
              </a:rPr>
              <a:t>Κατασκευάζουμε δευτερεύον ευρετήριο, μέγεθος δείκτη </a:t>
            </a:r>
            <a:r>
              <a:rPr lang="en-US" sz="2000" dirty="0">
                <a:latin typeface="Calibri" pitchFamily="34" charset="0"/>
              </a:rPr>
              <a:t>block P = 6 bytes</a:t>
            </a:r>
          </a:p>
        </p:txBody>
      </p:sp>
      <p:sp>
        <p:nvSpPr>
          <p:cNvPr id="21510" name="Text Box 4"/>
          <p:cNvSpPr txBox="1">
            <a:spLocks noChangeArrowheads="1"/>
          </p:cNvSpPr>
          <p:nvPr/>
        </p:nvSpPr>
        <p:spPr bwMode="auto">
          <a:xfrm>
            <a:off x="895350" y="4495800"/>
            <a:ext cx="7848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Μέγεθος αρχείου δεδομένων: 3.000 </a:t>
            </a:r>
            <a:r>
              <a:rPr lang="en-US" sz="1800">
                <a:latin typeface="Calibri" pitchFamily="34" charset="0"/>
              </a:rPr>
              <a:t>blocks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21511" name="Text Box 5"/>
          <p:cNvSpPr txBox="1">
            <a:spLocks noChangeArrowheads="1"/>
          </p:cNvSpPr>
          <p:nvPr/>
        </p:nvSpPr>
        <p:spPr bwMode="auto">
          <a:xfrm>
            <a:off x="895350" y="4941888"/>
            <a:ext cx="464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Μέγεθος αρχείου ευρετηρίου: 442 </a:t>
            </a:r>
            <a:r>
              <a:rPr lang="en-US" sz="1800" dirty="0">
                <a:latin typeface="Calibri" pitchFamily="34" charset="0"/>
              </a:rPr>
              <a:t>blocks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21512" name="Text Box 6"/>
          <p:cNvSpPr txBox="1">
            <a:spLocks noChangeArrowheads="1"/>
          </p:cNvSpPr>
          <p:nvPr/>
        </p:nvSpPr>
        <p:spPr bwMode="auto">
          <a:xfrm>
            <a:off x="5724525" y="4941888"/>
            <a:ext cx="1800225" cy="368300"/>
          </a:xfrm>
          <a:prstGeom prst="rect">
            <a:avLst/>
          </a:prstGeom>
          <a:noFill/>
          <a:ln w="9525">
            <a:solidFill>
              <a:srgbClr val="99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>
                <a:latin typeface="Calibri" pitchFamily="34" charset="0"/>
              </a:rPr>
              <a:t>45 για πρωτεύον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21513" name="Text Box 7"/>
          <p:cNvSpPr txBox="1">
            <a:spLocks noChangeArrowheads="1"/>
          </p:cNvSpPr>
          <p:nvPr/>
        </p:nvSpPr>
        <p:spPr bwMode="auto">
          <a:xfrm>
            <a:off x="466725" y="1567834"/>
            <a:ext cx="8305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80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Παράδειγμα (υπολογισμός μεγέθους ευρετηρίου)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Δευτερεύον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6804818" y="3833977"/>
            <a:ext cx="1439863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err="1">
                <a:latin typeface="Calibri" pitchFamily="34" charset="0"/>
              </a:rPr>
              <a:t>bfr</a:t>
            </a:r>
            <a:r>
              <a:rPr lang="en-US" sz="1800" baseline="-25000" dirty="0" err="1">
                <a:latin typeface="Calibri" pitchFamily="34" charset="0"/>
              </a:rPr>
              <a:t>A</a:t>
            </a:r>
            <a:r>
              <a:rPr lang="en-US" sz="1800" dirty="0">
                <a:latin typeface="Calibri" pitchFamily="34" charset="0"/>
              </a:rPr>
              <a:t> = 10</a:t>
            </a:r>
          </a:p>
          <a:p>
            <a:pPr>
              <a:spcBef>
                <a:spcPct val="50000"/>
              </a:spcBef>
            </a:pPr>
            <a:r>
              <a:rPr lang="en-US" sz="1800" dirty="0" err="1">
                <a:latin typeface="Calibri" pitchFamily="34" charset="0"/>
              </a:rPr>
              <a:t>bfr</a:t>
            </a:r>
            <a:r>
              <a:rPr lang="en-US" sz="1800" baseline="-25000" dirty="0" err="1">
                <a:latin typeface="Calibri" pitchFamily="34" charset="0"/>
              </a:rPr>
              <a:t>E</a:t>
            </a:r>
            <a:r>
              <a:rPr lang="en-US" sz="1800" dirty="0">
                <a:latin typeface="Calibri" pitchFamily="34" charset="0"/>
              </a:rPr>
              <a:t> = 68</a:t>
            </a:r>
            <a:endParaRPr lang="el-GR" sz="1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95970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98B8C8D-267A-41D3-926A-506460635B5A}" type="slidenum">
              <a:rPr lang="el-GR" altLang="en-US" smtClean="0"/>
              <a:pPr/>
              <a:t>22</a:t>
            </a:fld>
            <a:endParaRPr lang="el-GR" altLang="en-US" dirty="0"/>
          </a:p>
        </p:txBody>
      </p:sp>
      <p:sp>
        <p:nvSpPr>
          <p:cNvPr id="22533" name="Text Box 3"/>
          <p:cNvSpPr txBox="1">
            <a:spLocks noChangeArrowheads="1"/>
          </p:cNvSpPr>
          <p:nvPr/>
        </p:nvSpPr>
        <p:spPr bwMode="auto">
          <a:xfrm>
            <a:off x="1331913" y="3500438"/>
            <a:ext cx="491490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i="1">
                <a:latin typeface="Calibri" pitchFamily="34" charset="0"/>
              </a:rPr>
              <a:t>Μέγεθος αρχείου δεδομένων: 3.000 </a:t>
            </a:r>
            <a:r>
              <a:rPr lang="en-US" sz="1800" i="1">
                <a:latin typeface="Calibri" pitchFamily="34" charset="0"/>
              </a:rPr>
              <a:t>blocks </a:t>
            </a:r>
            <a:endParaRPr lang="el-GR" sz="1800" i="1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1800" i="1">
                <a:latin typeface="Calibri" pitchFamily="34" charset="0"/>
              </a:rPr>
              <a:t>Μέγεθος αρχείου ευρετηρίου: 442 </a:t>
            </a:r>
            <a:r>
              <a:rPr lang="en-US" sz="1800" i="1">
                <a:latin typeface="Calibri" pitchFamily="34" charset="0"/>
              </a:rPr>
              <a:t>blocks</a:t>
            </a:r>
            <a:endParaRPr lang="el-GR" sz="1800" i="1">
              <a:latin typeface="Calibri" pitchFamily="34" charset="0"/>
            </a:endParaRPr>
          </a:p>
        </p:txBody>
      </p:sp>
      <p:sp>
        <p:nvSpPr>
          <p:cNvPr id="22534" name="Text Box 4"/>
          <p:cNvSpPr txBox="1">
            <a:spLocks noChangeArrowheads="1"/>
          </p:cNvSpPr>
          <p:nvPr/>
        </p:nvSpPr>
        <p:spPr bwMode="auto">
          <a:xfrm>
            <a:off x="250825" y="4437063"/>
            <a:ext cx="83089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Αναζήτηση χωρίς ευρετήριο (σειριακή αναζήτηση</a:t>
            </a:r>
            <a:r>
              <a:rPr lang="en-US" sz="1800" dirty="0">
                <a:latin typeface="Calibri" pitchFamily="34" charset="0"/>
              </a:rPr>
              <a:t>, </a:t>
            </a:r>
            <a:r>
              <a:rPr lang="el-GR" sz="1800" dirty="0">
                <a:latin typeface="Calibri" pitchFamily="34" charset="0"/>
              </a:rPr>
              <a:t>γιατί το αρχείο δεδομένων δεν είναι ταξινομημένο): </a:t>
            </a:r>
            <a:r>
              <a:rPr lang="el-GR" dirty="0">
                <a:latin typeface="Calibri" pitchFamily="34" charset="0"/>
              </a:rPr>
              <a:t>κατά μέσο όρο </a:t>
            </a:r>
            <a:r>
              <a:rPr lang="el-GR" sz="1800" dirty="0">
                <a:latin typeface="Calibri" pitchFamily="34" charset="0"/>
                <a:sym typeface="Symbol" pitchFamily="18" charset="2"/>
              </a:rPr>
              <a:t>3.000/2 = </a:t>
            </a:r>
            <a:r>
              <a:rPr lang="el-GR" sz="18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1500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 </a:t>
            </a:r>
            <a:r>
              <a:rPr lang="el-GR" sz="1800" dirty="0" err="1">
                <a:latin typeface="Calibri" pitchFamily="34" charset="0"/>
                <a:sym typeface="Symbol" pitchFamily="18" charset="2"/>
              </a:rPr>
              <a:t>blocks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22535" name="Text Box 5"/>
          <p:cNvSpPr txBox="1">
            <a:spLocks noChangeArrowheads="1"/>
          </p:cNvSpPr>
          <p:nvPr/>
        </p:nvSpPr>
        <p:spPr bwMode="auto">
          <a:xfrm>
            <a:off x="304800" y="5334000"/>
            <a:ext cx="556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Αναζήτηση με ευρετήριο: </a:t>
            </a:r>
            <a:r>
              <a:rPr lang="el-GR" sz="1800" dirty="0">
                <a:latin typeface="Calibri" pitchFamily="34" charset="0"/>
                <a:sym typeface="Symbol" pitchFamily="18" charset="2"/>
              </a:rPr>
              <a:t>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log 442</a:t>
            </a:r>
            <a:r>
              <a:rPr lang="el-GR" sz="1800" dirty="0">
                <a:latin typeface="Calibri" pitchFamily="34" charset="0"/>
                <a:sym typeface="Symbol" pitchFamily="18" charset="2"/>
              </a:rPr>
              <a:t> + 1 = </a:t>
            </a:r>
            <a:r>
              <a:rPr lang="el-GR" sz="18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10</a:t>
            </a:r>
            <a:r>
              <a:rPr lang="el-GR" sz="1800" dirty="0">
                <a:latin typeface="Calibri" pitchFamily="34" charset="0"/>
                <a:sym typeface="Symbol" pitchFamily="18" charset="2"/>
              </a:rPr>
              <a:t> </a:t>
            </a:r>
            <a:r>
              <a:rPr lang="el-GR" sz="1800" dirty="0" err="1">
                <a:latin typeface="Calibri" pitchFamily="34" charset="0"/>
                <a:sym typeface="Symbol" pitchFamily="18" charset="2"/>
              </a:rPr>
              <a:t>blocks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22536" name="Text Box 6"/>
          <p:cNvSpPr txBox="1">
            <a:spLocks noChangeArrowheads="1"/>
          </p:cNvSpPr>
          <p:nvPr/>
        </p:nvSpPr>
        <p:spPr bwMode="auto">
          <a:xfrm>
            <a:off x="419100" y="1969827"/>
            <a:ext cx="8229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Στοιχεία όπως πριν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1200" dirty="0">
                <a:latin typeface="Calibri" pitchFamily="34" charset="0"/>
              </a:rPr>
              <a:t>(Έστω αρχείο με </a:t>
            </a:r>
            <a:r>
              <a:rPr lang="en-US" sz="1200" dirty="0">
                <a:latin typeface="Calibri" pitchFamily="34" charset="0"/>
              </a:rPr>
              <a:t>r</a:t>
            </a:r>
            <a:r>
              <a:rPr lang="el-GR" sz="1200" baseline="-25000" dirty="0">
                <a:latin typeface="Calibri" pitchFamily="34" charset="0"/>
              </a:rPr>
              <a:t>Α</a:t>
            </a:r>
            <a:r>
              <a:rPr lang="en-US" sz="1200" b="1" dirty="0">
                <a:latin typeface="Calibri" pitchFamily="34" charset="0"/>
              </a:rPr>
              <a:t> </a:t>
            </a:r>
            <a:r>
              <a:rPr lang="en-US" sz="1200" dirty="0">
                <a:latin typeface="Calibri" pitchFamily="34" charset="0"/>
              </a:rPr>
              <a:t>= 30.000 </a:t>
            </a:r>
            <a:r>
              <a:rPr lang="el-GR" sz="1200" dirty="0">
                <a:latin typeface="Calibri" pitchFamily="34" charset="0"/>
              </a:rPr>
              <a:t>εγγραφές, μέγεθος </a:t>
            </a:r>
            <a:r>
              <a:rPr lang="en-US" sz="1200" dirty="0">
                <a:latin typeface="Calibri" pitchFamily="34" charset="0"/>
              </a:rPr>
              <a:t>block B = 1024 bytes, </a:t>
            </a:r>
            <a:r>
              <a:rPr lang="el-GR" sz="1200" dirty="0">
                <a:latin typeface="Calibri" pitchFamily="34" charset="0"/>
              </a:rPr>
              <a:t>σταθερού μεγέθους εγγραφές μεγέθους </a:t>
            </a:r>
            <a:r>
              <a:rPr lang="en-US" sz="1200" dirty="0">
                <a:latin typeface="Calibri" pitchFamily="34" charset="0"/>
              </a:rPr>
              <a:t>R</a:t>
            </a:r>
            <a:r>
              <a:rPr lang="el-GR" sz="1200" baseline="-25000" dirty="0">
                <a:latin typeface="Calibri" pitchFamily="34" charset="0"/>
              </a:rPr>
              <a:t>Α</a:t>
            </a:r>
            <a:r>
              <a:rPr lang="en-US" sz="1200" dirty="0">
                <a:latin typeface="Calibri" pitchFamily="34" charset="0"/>
              </a:rPr>
              <a:t> = 100 bytes, </a:t>
            </a:r>
            <a:r>
              <a:rPr lang="el-GR" sz="1200" dirty="0">
                <a:latin typeface="Calibri" pitchFamily="34" charset="0"/>
              </a:rPr>
              <a:t>μη εκτεινόμενη καταχώρηση</a:t>
            </a:r>
            <a:r>
              <a:rPr lang="en-US" sz="1200" dirty="0">
                <a:latin typeface="Calibri" pitchFamily="34" charset="0"/>
              </a:rPr>
              <a:t>, όπ</a:t>
            </a:r>
            <a:r>
              <a:rPr lang="en-US" sz="1200" dirty="0" err="1">
                <a:latin typeface="Calibri" pitchFamily="34" charset="0"/>
              </a:rPr>
              <a:t>ου</a:t>
            </a:r>
            <a:r>
              <a:rPr lang="en-US" sz="1200" dirty="0">
                <a:latin typeface="Calibri" pitchFamily="34" charset="0"/>
              </a:rPr>
              <a:t> </a:t>
            </a:r>
            <a:r>
              <a:rPr lang="el-GR" sz="1200" dirty="0">
                <a:latin typeface="Calibri" pitchFamily="34" charset="0"/>
              </a:rPr>
              <a:t>το πεδίο κλειδιού έχει μέγεθος </a:t>
            </a:r>
            <a:r>
              <a:rPr lang="en-US" sz="1200" dirty="0">
                <a:latin typeface="Calibri" pitchFamily="34" charset="0"/>
              </a:rPr>
              <a:t>V</a:t>
            </a:r>
            <a:r>
              <a:rPr lang="el-GR" sz="1200" baseline="-25000" dirty="0">
                <a:latin typeface="Calibri" pitchFamily="34" charset="0"/>
              </a:rPr>
              <a:t>Α</a:t>
            </a:r>
            <a:r>
              <a:rPr lang="en-US" sz="1200" dirty="0">
                <a:latin typeface="Calibri" pitchFamily="34" charset="0"/>
              </a:rPr>
              <a:t> = 9 bytes α</a:t>
            </a:r>
            <a:r>
              <a:rPr lang="en-US" sz="1200" dirty="0" err="1">
                <a:latin typeface="Calibri" pitchFamily="34" charset="0"/>
              </a:rPr>
              <a:t>λλά</a:t>
            </a:r>
            <a:r>
              <a:rPr lang="en-US" sz="1200" dirty="0">
                <a:latin typeface="Calibri" pitchFamily="34" charset="0"/>
              </a:rPr>
              <a:t> </a:t>
            </a:r>
            <a:r>
              <a:rPr lang="en-US" sz="1200" dirty="0" err="1">
                <a:latin typeface="Calibri" pitchFamily="34" charset="0"/>
              </a:rPr>
              <a:t>δεν</a:t>
            </a:r>
            <a:r>
              <a:rPr lang="en-US" sz="1200" dirty="0">
                <a:latin typeface="Calibri" pitchFamily="34" charset="0"/>
              </a:rPr>
              <a:t> </a:t>
            </a:r>
            <a:r>
              <a:rPr lang="en-US" sz="1200" dirty="0" err="1">
                <a:latin typeface="Calibri" pitchFamily="34" charset="0"/>
              </a:rPr>
              <a:t>είν</a:t>
            </a:r>
            <a:r>
              <a:rPr lang="en-US" sz="1200" dirty="0">
                <a:latin typeface="Calibri" pitchFamily="34" charset="0"/>
              </a:rPr>
              <a:t>αι πεδίο διάταξης</a:t>
            </a:r>
            <a:r>
              <a:rPr lang="el-GR" sz="1200" dirty="0">
                <a:latin typeface="Calibri" pitchFamily="34" charset="0"/>
              </a:rPr>
              <a:t>. Κατασκευάζουμε δευτερεύον ευρετήριο, μέγεθος δείκτη </a:t>
            </a:r>
            <a:r>
              <a:rPr lang="en-US" sz="1200" dirty="0">
                <a:latin typeface="Calibri" pitchFamily="34" charset="0"/>
              </a:rPr>
              <a:t>block P = 6 bytes</a:t>
            </a:r>
            <a:r>
              <a:rPr lang="el-GR" sz="1200" dirty="0">
                <a:latin typeface="Calibri" pitchFamily="34" charset="0"/>
              </a:rPr>
              <a:t>)</a:t>
            </a:r>
          </a:p>
        </p:txBody>
      </p:sp>
      <p:sp>
        <p:nvSpPr>
          <p:cNvPr id="22537" name="Text Box 7"/>
          <p:cNvSpPr txBox="1">
            <a:spLocks noChangeArrowheads="1"/>
          </p:cNvSpPr>
          <p:nvPr/>
        </p:nvSpPr>
        <p:spPr bwMode="auto">
          <a:xfrm>
            <a:off x="5927725" y="5181600"/>
            <a:ext cx="23780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Για πρωτεύον ήταν 45 και 7 </a:t>
            </a:r>
            <a:r>
              <a:rPr lang="en-US" sz="1800">
                <a:latin typeface="Calibri" pitchFamily="34" charset="0"/>
              </a:rPr>
              <a:t>blocks </a:t>
            </a:r>
            <a:r>
              <a:rPr lang="el-GR" sz="1800">
                <a:latin typeface="Calibri" pitchFamily="34" charset="0"/>
              </a:rPr>
              <a:t>αντίστοιχα</a:t>
            </a:r>
          </a:p>
        </p:txBody>
      </p:sp>
      <p:sp>
        <p:nvSpPr>
          <p:cNvPr id="22538" name="Rectangle 8"/>
          <p:cNvSpPr>
            <a:spLocks noChangeArrowheads="1"/>
          </p:cNvSpPr>
          <p:nvPr/>
        </p:nvSpPr>
        <p:spPr bwMode="auto">
          <a:xfrm>
            <a:off x="5791200" y="5181600"/>
            <a:ext cx="2741613" cy="695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2539" name="Text Box 9"/>
          <p:cNvSpPr txBox="1">
            <a:spLocks noChangeArrowheads="1"/>
          </p:cNvSpPr>
          <p:nvPr/>
        </p:nvSpPr>
        <p:spPr bwMode="auto">
          <a:xfrm>
            <a:off x="593725" y="1269242"/>
            <a:ext cx="79390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Παράδειγμα (υπολογισμός κόστους αναζήτησης)</a:t>
            </a:r>
          </a:p>
        </p:txBody>
      </p:sp>
      <p:sp>
        <p:nvSpPr>
          <p:cNvPr id="22540" name="Text Box 10"/>
          <p:cNvSpPr txBox="1">
            <a:spLocks noChangeArrowheads="1"/>
          </p:cNvSpPr>
          <p:nvPr/>
        </p:nvSpPr>
        <p:spPr bwMode="auto">
          <a:xfrm>
            <a:off x="6948488" y="3284538"/>
            <a:ext cx="1439862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Calibri" pitchFamily="34" charset="0"/>
              </a:rPr>
              <a:t>bfr</a:t>
            </a:r>
            <a:r>
              <a:rPr lang="en-US" sz="1800" baseline="-25000">
                <a:latin typeface="Calibri" pitchFamily="34" charset="0"/>
              </a:rPr>
              <a:t>A</a:t>
            </a:r>
            <a:r>
              <a:rPr lang="en-US" sz="1800">
                <a:latin typeface="Calibri" pitchFamily="34" charset="0"/>
              </a:rPr>
              <a:t> = 10</a:t>
            </a:r>
          </a:p>
          <a:p>
            <a:pPr>
              <a:spcBef>
                <a:spcPct val="50000"/>
              </a:spcBef>
            </a:pPr>
            <a:r>
              <a:rPr lang="en-US" sz="1800">
                <a:latin typeface="Calibri" pitchFamily="34" charset="0"/>
              </a:rPr>
              <a:t>bfr</a:t>
            </a:r>
            <a:r>
              <a:rPr lang="en-US" sz="1800" baseline="-25000">
                <a:latin typeface="Calibri" pitchFamily="34" charset="0"/>
              </a:rPr>
              <a:t>E</a:t>
            </a:r>
            <a:r>
              <a:rPr lang="en-US" sz="1800">
                <a:latin typeface="Calibri" pitchFamily="34" charset="0"/>
              </a:rPr>
              <a:t> = 68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48469" y="126242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Δευτερεύον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9752934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1FB847-CF9D-4662-90C8-08817EB0BC30}" type="slidenum">
              <a:rPr lang="el-GR" altLang="en-US" smtClean="0"/>
              <a:pPr/>
              <a:t>23</a:t>
            </a:fld>
            <a:endParaRPr lang="el-GR" altLang="en-US"/>
          </a:p>
        </p:txBody>
      </p:sp>
      <p:sp>
        <p:nvSpPr>
          <p:cNvPr id="23557" name="Text Box 3"/>
          <p:cNvSpPr txBox="1">
            <a:spLocks noChangeArrowheads="1"/>
          </p:cNvSpPr>
          <p:nvPr/>
        </p:nvSpPr>
        <p:spPr bwMode="auto">
          <a:xfrm>
            <a:off x="381000" y="1905000"/>
            <a:ext cx="830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u="sng" dirty="0">
                <a:latin typeface="Calibri" pitchFamily="34" charset="0"/>
              </a:rPr>
              <a:t>Περίπτωση 2</a:t>
            </a:r>
            <a:r>
              <a:rPr lang="el-GR" sz="2400" dirty="0">
                <a:latin typeface="Calibri" pitchFamily="34" charset="0"/>
              </a:rPr>
              <a:t>: Το πεδίο </a:t>
            </a:r>
            <a:r>
              <a:rPr lang="el-GR" sz="2400" dirty="0" err="1">
                <a:latin typeface="Calibri" pitchFamily="34" charset="0"/>
              </a:rPr>
              <a:t>ευρετηριοποίησης</a:t>
            </a:r>
            <a:r>
              <a:rPr lang="el-GR" sz="2400" dirty="0">
                <a:latin typeface="Calibri" pitchFamily="34" charset="0"/>
              </a:rPr>
              <a:t>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δεν είναι κλειδί</a:t>
            </a:r>
          </a:p>
        </p:txBody>
      </p:sp>
      <p:sp>
        <p:nvSpPr>
          <p:cNvPr id="23558" name="Text Box 4"/>
          <p:cNvSpPr txBox="1">
            <a:spLocks noChangeArrowheads="1"/>
          </p:cNvSpPr>
          <p:nvPr/>
        </p:nvSpPr>
        <p:spPr bwMode="auto">
          <a:xfrm>
            <a:off x="304800" y="2895600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 1. Πυκνό ευρετήριο: μία καταχώρηση για κάθε εγγραφή όπως πριν</a:t>
            </a:r>
          </a:p>
        </p:txBody>
      </p:sp>
      <p:sp>
        <p:nvSpPr>
          <p:cNvPr id="23559" name="Text Box 5"/>
          <p:cNvSpPr txBox="1">
            <a:spLocks noChangeArrowheads="1"/>
          </p:cNvSpPr>
          <p:nvPr/>
        </p:nvSpPr>
        <p:spPr bwMode="auto">
          <a:xfrm>
            <a:off x="381000" y="3644900"/>
            <a:ext cx="85121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2. </a:t>
            </a:r>
            <a:r>
              <a:rPr lang="el-GR" sz="2000" i="1" dirty="0">
                <a:latin typeface="Calibri" pitchFamily="34" charset="0"/>
              </a:rPr>
              <a:t>Μεταβλητού μήκους εγγραφές με ένα επαναλαμβανόμενο πεδίο για το δείκτη</a:t>
            </a:r>
          </a:p>
        </p:txBody>
      </p:sp>
      <p:sp>
        <p:nvSpPr>
          <p:cNvPr id="23560" name="Text Box 6"/>
          <p:cNvSpPr txBox="1">
            <a:spLocks noChangeArrowheads="1"/>
          </p:cNvSpPr>
          <p:nvPr/>
        </p:nvSpPr>
        <p:spPr bwMode="auto">
          <a:xfrm>
            <a:off x="381000" y="4397435"/>
            <a:ext cx="8458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3. Μία εγγραφή ευρετηρίου για κάθε τιμή του πεδίου </a:t>
            </a:r>
            <a:r>
              <a:rPr lang="el-GR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ευρετηριοποίησης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 + ένα ενδιάμεσο επίπεδο για την διαχείριση των πολλαπλών δεικτών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Δευτερεύον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6458244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7D0D652-81A7-4FE9-A08D-5B455A7489E8}" type="slidenum">
              <a:rPr lang="el-GR" altLang="en-US" smtClean="0"/>
              <a:pPr/>
              <a:t>24</a:t>
            </a:fld>
            <a:endParaRPr lang="el-GR" altLang="en-US"/>
          </a:p>
        </p:txBody>
      </p:sp>
      <p:sp>
        <p:nvSpPr>
          <p:cNvPr id="24581" name="Text Box 3"/>
          <p:cNvSpPr txBox="1">
            <a:spLocks noChangeArrowheads="1"/>
          </p:cNvSpPr>
          <p:nvPr/>
        </p:nvSpPr>
        <p:spPr bwMode="auto">
          <a:xfrm>
            <a:off x="400050" y="1426163"/>
            <a:ext cx="8305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80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Παράδειγμα (υπολογισμός μεγέθους ευρετηρίου)</a:t>
            </a:r>
          </a:p>
        </p:txBody>
      </p:sp>
      <p:sp>
        <p:nvSpPr>
          <p:cNvPr id="24582" name="Text Box 4"/>
          <p:cNvSpPr txBox="1">
            <a:spLocks noChangeArrowheads="1"/>
          </p:cNvSpPr>
          <p:nvPr/>
        </p:nvSpPr>
        <p:spPr bwMode="auto">
          <a:xfrm>
            <a:off x="400050" y="2260765"/>
            <a:ext cx="82296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Έστω μη διατεταγμένο αρχείο (αρχείο σωρού) με </a:t>
            </a:r>
            <a:r>
              <a:rPr lang="en-US" sz="1800" dirty="0" err="1">
                <a:latin typeface="Calibri" pitchFamily="34" charset="0"/>
              </a:rPr>
              <a:t>r</a:t>
            </a:r>
            <a:r>
              <a:rPr lang="en-US" sz="1800" baseline="-25000" dirty="0" err="1">
                <a:latin typeface="Calibri" pitchFamily="34" charset="0"/>
              </a:rPr>
              <a:t>A</a:t>
            </a:r>
            <a:r>
              <a:rPr lang="en-US" sz="1800" b="1" dirty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= 30.000 </a:t>
            </a:r>
            <a:r>
              <a:rPr lang="el-GR" sz="1800" dirty="0">
                <a:latin typeface="Calibri" pitchFamily="34" charset="0"/>
              </a:rPr>
              <a:t>εγγραφές, μέγεθος </a:t>
            </a:r>
            <a:r>
              <a:rPr lang="en-US" sz="1800" dirty="0">
                <a:latin typeface="Calibri" pitchFamily="34" charset="0"/>
              </a:rPr>
              <a:t>block B = 1024 bytes, </a:t>
            </a:r>
            <a:r>
              <a:rPr lang="el-GR" sz="1800" dirty="0">
                <a:latin typeface="Calibri" pitchFamily="34" charset="0"/>
              </a:rPr>
              <a:t>σταθερού μεγέθους εγγραφές μεγέθους </a:t>
            </a:r>
            <a:r>
              <a:rPr lang="en-US" sz="1800" dirty="0">
                <a:latin typeface="Calibri" pitchFamily="34" charset="0"/>
              </a:rPr>
              <a:t>R</a:t>
            </a:r>
            <a:r>
              <a:rPr lang="en-US" sz="1800" baseline="-25000" dirty="0">
                <a:latin typeface="Calibri" pitchFamily="34" charset="0"/>
              </a:rPr>
              <a:t>A</a:t>
            </a:r>
            <a:r>
              <a:rPr lang="en-US" sz="1800" dirty="0">
                <a:latin typeface="Calibri" pitchFamily="34" charset="0"/>
              </a:rPr>
              <a:t> = 100 bytes, </a:t>
            </a:r>
            <a:r>
              <a:rPr lang="el-GR" sz="1800" dirty="0">
                <a:latin typeface="Calibri" pitchFamily="34" charset="0"/>
              </a:rPr>
              <a:t>μη εκτεινόμενη καταχώρηση, όπου το πεδίο </a:t>
            </a:r>
            <a:r>
              <a:rPr lang="el-GR" sz="1800" dirty="0" err="1">
                <a:latin typeface="Calibri" pitchFamily="34" charset="0"/>
              </a:rPr>
              <a:t>ευρετηριοποίησης</a:t>
            </a:r>
            <a:r>
              <a:rPr lang="el-GR" sz="1800" dirty="0">
                <a:latin typeface="Calibri" pitchFamily="34" charset="0"/>
              </a:rPr>
              <a:t> (δηλαδή, το πεδίο στο οποίο θα κατασκευάσουμε το ευρετήριο) έχει μέγεθος V</a:t>
            </a:r>
            <a:r>
              <a:rPr lang="en-US" sz="1800" baseline="-25000" dirty="0">
                <a:latin typeface="Calibri" pitchFamily="34" charset="0"/>
              </a:rPr>
              <a:t>A</a:t>
            </a:r>
            <a:r>
              <a:rPr lang="el-GR" sz="1800" dirty="0">
                <a:latin typeface="Calibri" pitchFamily="34" charset="0"/>
              </a:rPr>
              <a:t> = 9 </a:t>
            </a:r>
            <a:r>
              <a:rPr lang="el-GR" sz="1800" dirty="0" err="1">
                <a:latin typeface="Calibri" pitchFamily="34" charset="0"/>
              </a:rPr>
              <a:t>bytes</a:t>
            </a:r>
            <a:r>
              <a:rPr lang="el-GR" sz="1800" dirty="0">
                <a:latin typeface="Calibri" pitchFamily="34" charset="0"/>
              </a:rPr>
              <a:t>. Υπάρχουν </a:t>
            </a:r>
            <a:r>
              <a:rPr lang="el-GR" sz="1800" u="sng" dirty="0">
                <a:latin typeface="Calibri" pitchFamily="34" charset="0"/>
              </a:rPr>
              <a:t>1000</a:t>
            </a:r>
            <a:r>
              <a:rPr lang="el-GR" sz="1800" dirty="0">
                <a:latin typeface="Calibri" pitchFamily="34" charset="0"/>
              </a:rPr>
              <a:t> διαφορετικές τιμές και οι εγγραφές είναι ομοιόμορφα κατανεμημένες ως προς τις τιμές αυτές. Κατασκευάζουμε ευρετήριο συστάδων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χρησιμοποιώντας την επιλογή (3), μέγεθος δείκτη </a:t>
            </a:r>
            <a:r>
              <a:rPr lang="en-US" sz="1800" dirty="0">
                <a:latin typeface="Calibri" pitchFamily="34" charset="0"/>
              </a:rPr>
              <a:t>block P = 6 bytes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24583" name="Text Box 5"/>
          <p:cNvSpPr txBox="1">
            <a:spLocks noChangeArrowheads="1"/>
          </p:cNvSpPr>
          <p:nvPr/>
        </p:nvSpPr>
        <p:spPr bwMode="auto">
          <a:xfrm>
            <a:off x="755650" y="4724400"/>
            <a:ext cx="748823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Ευρετήριο </a:t>
            </a:r>
            <a:r>
              <a:rPr lang="en-US" dirty="0" err="1">
                <a:latin typeface="Calibri" pitchFamily="34" charset="0"/>
              </a:rPr>
              <a:t>bfr</a:t>
            </a:r>
            <a:r>
              <a:rPr lang="el-GR" baseline="-25000" dirty="0">
                <a:latin typeface="Calibri" pitchFamily="34" charset="0"/>
              </a:rPr>
              <a:t>Ε</a:t>
            </a:r>
            <a:r>
              <a:rPr lang="el-GR" dirty="0">
                <a:latin typeface="Calibri" pitchFamily="34" charset="0"/>
              </a:rPr>
              <a:t> = 68</a:t>
            </a:r>
            <a:r>
              <a:rPr lang="en-US" dirty="0">
                <a:latin typeface="Calibri" pitchFamily="34" charset="0"/>
              </a:rPr>
              <a:t>      </a:t>
            </a:r>
            <a:r>
              <a:rPr lang="en-US" dirty="0" err="1">
                <a:latin typeface="Calibri" pitchFamily="34" charset="0"/>
              </a:rPr>
              <a:t>b</a:t>
            </a:r>
            <a:r>
              <a:rPr lang="en-US" baseline="-25000" dirty="0" err="1">
                <a:latin typeface="Calibri" pitchFamily="34" charset="0"/>
              </a:rPr>
              <a:t>E</a:t>
            </a:r>
            <a:r>
              <a:rPr lang="en-US" dirty="0">
                <a:latin typeface="Calibri" pitchFamily="34" charset="0"/>
              </a:rPr>
              <a:t> = </a:t>
            </a:r>
            <a:r>
              <a:rPr lang="el-GR" dirty="0">
                <a:latin typeface="Calibri" pitchFamily="34" charset="0"/>
              </a:rPr>
              <a:t>15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Ενδιάμεσο επίπεδο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(ΕΕ) -- </a:t>
            </a:r>
            <a:r>
              <a:rPr lang="el-GR" i="1" dirty="0">
                <a:latin typeface="Calibri" pitchFamily="34" charset="0"/>
              </a:rPr>
              <a:t>Ποια είναι η οργάνωση του;</a:t>
            </a:r>
            <a:endParaRPr lang="en-US" i="1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dirty="0" err="1">
                <a:latin typeface="Calibri" pitchFamily="34" charset="0"/>
              </a:rPr>
              <a:t>bfr</a:t>
            </a:r>
            <a:r>
              <a:rPr lang="el-GR" baseline="-25000" dirty="0">
                <a:latin typeface="Calibri" pitchFamily="34" charset="0"/>
              </a:rPr>
              <a:t>Ε</a:t>
            </a:r>
            <a:r>
              <a:rPr lang="en-US" baseline="-25000" dirty="0">
                <a:latin typeface="Calibri" pitchFamily="34" charset="0"/>
              </a:rPr>
              <a:t>E</a:t>
            </a:r>
            <a:r>
              <a:rPr lang="el-GR" dirty="0">
                <a:latin typeface="Calibri" pitchFamily="34" charset="0"/>
              </a:rPr>
              <a:t> = 170</a:t>
            </a:r>
            <a:r>
              <a:rPr lang="en-US" dirty="0">
                <a:latin typeface="Calibri" pitchFamily="34" charset="0"/>
              </a:rPr>
              <a:t>      </a:t>
            </a:r>
            <a:r>
              <a:rPr lang="el-GR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b</a:t>
            </a:r>
            <a:r>
              <a:rPr lang="en-US" baseline="-25000" dirty="0" err="1">
                <a:latin typeface="Calibri" pitchFamily="34" charset="0"/>
              </a:rPr>
              <a:t>EE</a:t>
            </a:r>
            <a:r>
              <a:rPr lang="en-US" dirty="0">
                <a:latin typeface="Calibri" pitchFamily="34" charset="0"/>
              </a:rPr>
              <a:t> = 177 blocks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24584" name="Text Box 6"/>
          <p:cNvSpPr txBox="1">
            <a:spLocks noChangeArrowheads="1"/>
          </p:cNvSpPr>
          <p:nvPr/>
        </p:nvSpPr>
        <p:spPr bwMode="auto">
          <a:xfrm>
            <a:off x="5724525" y="4724400"/>
            <a:ext cx="2808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κόστος αναζήτησης</a:t>
            </a:r>
            <a:r>
              <a:rPr lang="en-US" sz="1800">
                <a:latin typeface="Calibri" pitchFamily="34" charset="0"/>
              </a:rPr>
              <a:t>;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Δευτερεύον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1934817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A00501-0385-4F0C-91A2-DCE9DC989F0E}" type="slidenum">
              <a:rPr lang="el-GR" altLang="en-US" smtClean="0"/>
              <a:pPr/>
              <a:t>25</a:t>
            </a:fld>
            <a:endParaRPr lang="el-GR" altLang="en-US"/>
          </a:p>
        </p:txBody>
      </p:sp>
      <p:sp>
        <p:nvSpPr>
          <p:cNvPr id="25605" name="Text Box 3"/>
          <p:cNvSpPr txBox="1">
            <a:spLocks noChangeArrowheads="1"/>
          </p:cNvSpPr>
          <p:nvPr/>
        </p:nvSpPr>
        <p:spPr bwMode="auto">
          <a:xfrm>
            <a:off x="468313" y="1700213"/>
            <a:ext cx="822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Αναζήτηση</a:t>
            </a:r>
          </a:p>
        </p:txBody>
      </p:sp>
      <p:sp>
        <p:nvSpPr>
          <p:cNvPr id="25606" name="Text Box 4"/>
          <p:cNvSpPr txBox="1">
            <a:spLocks noChangeArrowheads="1"/>
          </p:cNvSpPr>
          <p:nvPr/>
        </p:nvSpPr>
        <p:spPr bwMode="auto">
          <a:xfrm>
            <a:off x="755650" y="2420938"/>
            <a:ext cx="80010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Δυαδική αναζήτηση στο δευτερεύον ευρετήριο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Ανάγνωση του </a:t>
            </a:r>
            <a:r>
              <a:rPr lang="en-US" dirty="0">
                <a:latin typeface="Calibri" pitchFamily="34" charset="0"/>
              </a:rPr>
              <a:t>block (ή </a:t>
            </a:r>
            <a:r>
              <a:rPr lang="en-US" dirty="0" err="1">
                <a:latin typeface="Calibri" pitchFamily="34" charset="0"/>
              </a:rPr>
              <a:t>των</a:t>
            </a:r>
            <a:r>
              <a:rPr lang="en-US" dirty="0">
                <a:latin typeface="Calibri" pitchFamily="34" charset="0"/>
              </a:rPr>
              <a:t> blocks) </a:t>
            </a:r>
            <a:r>
              <a:rPr lang="el-GR" dirty="0">
                <a:latin typeface="Calibri" pitchFamily="34" charset="0"/>
              </a:rPr>
              <a:t>από το ενδιάμεσο επίπεδο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Ανάγνωση των </a:t>
            </a:r>
            <a:r>
              <a:rPr lang="en-US" dirty="0">
                <a:latin typeface="Calibri" pitchFamily="34" charset="0"/>
              </a:rPr>
              <a:t>blocks</a:t>
            </a:r>
            <a:r>
              <a:rPr lang="el-GR" dirty="0">
                <a:latin typeface="Calibri" pitchFamily="34" charset="0"/>
              </a:rPr>
              <a:t> με τα ταιριάσματα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(στη χειρότερη περίπτωση όσες οι εγγραφές που ταιριάζουν, γιατί δεν υπάρχει διάταξη) από το αρχείο δεδομένων</a:t>
            </a:r>
          </a:p>
        </p:txBody>
      </p:sp>
      <p:sp>
        <p:nvSpPr>
          <p:cNvPr id="25607" name="Text Box 5"/>
          <p:cNvSpPr txBox="1">
            <a:spLocks noChangeArrowheads="1"/>
          </p:cNvSpPr>
          <p:nvPr/>
        </p:nvSpPr>
        <p:spPr bwMode="auto">
          <a:xfrm>
            <a:off x="395288" y="4543781"/>
            <a:ext cx="822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Εισαγωγή</a:t>
            </a:r>
          </a:p>
        </p:txBody>
      </p:sp>
      <p:sp>
        <p:nvSpPr>
          <p:cNvPr id="25608" name="Text Box 6"/>
          <p:cNvSpPr txBox="1">
            <a:spLocks noChangeArrowheads="1"/>
          </p:cNvSpPr>
          <p:nvPr/>
        </p:nvSpPr>
        <p:spPr bwMode="auto">
          <a:xfrm>
            <a:off x="928688" y="5186363"/>
            <a:ext cx="7162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Απλή αν δεν αφορά εισαγωγή νέας τιμής στο ευρετήριο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Δευτερεύον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41739543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013BBD-CC58-4CBD-AE4A-E84167D4C366}" type="slidenum">
              <a:rPr lang="el-GR" altLang="en-US" smtClean="0"/>
              <a:pPr/>
              <a:t>26</a:t>
            </a:fld>
            <a:endParaRPr lang="el-GR" altLang="en-US"/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684213" y="2110238"/>
            <a:ext cx="7416800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Επιπρόσθετες δομές για την πιο αποδοτική εκτέλεση ερωτήσεων/αναζητήσεων – προκαλούν όμως επιβάρυνση στις ενημερώσεις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Εύκολη η λογική διάταξη των εγγραφών με βάση το πεδίο </a:t>
            </a:r>
            <a:r>
              <a:rPr lang="el-GR" sz="2400" dirty="0" err="1">
                <a:latin typeface="Calibri" pitchFamily="34" charset="0"/>
              </a:rPr>
              <a:t>ευρετηριοποίησης</a:t>
            </a:r>
            <a:endParaRPr lang="el-GR" sz="24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Ανακτήσεις με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σύνθετες συνθήκες</a:t>
            </a:r>
            <a:r>
              <a:rPr lang="el-GR" sz="2400" i="1" dirty="0">
                <a:latin typeface="Calibri" pitchFamily="34" charset="0"/>
              </a:rPr>
              <a:t>, </a:t>
            </a:r>
            <a:r>
              <a:rPr lang="el-GR" sz="2400" dirty="0">
                <a:latin typeface="Calibri" pitchFamily="34" charset="0"/>
              </a:rPr>
              <a:t>μπορεί να γίνουν χρησιμοποιώντας τα </a:t>
            </a:r>
            <a:r>
              <a:rPr lang="en-US" sz="2400" dirty="0">
                <a:latin typeface="Calibri" pitchFamily="34" charset="0"/>
              </a:rPr>
              <a:t>blocks </a:t>
            </a:r>
            <a:r>
              <a:rPr lang="el-GR" sz="2400" dirty="0">
                <a:latin typeface="Calibri" pitchFamily="34" charset="0"/>
              </a:rPr>
              <a:t>του ευρετηρίου 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endParaRPr lang="el-GR" sz="2400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Ευρετήρια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579829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202</a:t>
            </a:r>
            <a:r>
              <a:rPr lang="en-US" altLang="en-US" sz="1000" dirty="0"/>
              <a:t>1</a:t>
            </a:r>
            <a:r>
              <a:rPr lang="el-GR" altLang="en-US" sz="1000" dirty="0"/>
              <a:t>-20</a:t>
            </a:r>
            <a:r>
              <a:rPr lang="en-US" altLang="en-US" sz="1000"/>
              <a:t>2</a:t>
            </a:r>
            <a:r>
              <a:rPr lang="en-US" altLang="en-US" sz="1000" dirty="0"/>
              <a:t>2</a:t>
            </a:r>
            <a:endParaRPr lang="el-GR" altLang="en-US" sz="1000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/>
              <a:t>Ευαγγελία </a:t>
            </a:r>
            <a:r>
              <a:rPr lang="el-GR" altLang="en-US" sz="1000" dirty="0" err="1"/>
              <a:t>Πιτουρά</a:t>
            </a:r>
            <a:endParaRPr lang="el-GR" altLang="en-US" sz="1000" dirty="0"/>
          </a:p>
        </p:txBody>
      </p:sp>
      <p:sp>
        <p:nvSpPr>
          <p:cNvPr id="6" name="TextBox 5"/>
          <p:cNvSpPr txBox="1"/>
          <p:nvPr/>
        </p:nvSpPr>
        <p:spPr>
          <a:xfrm>
            <a:off x="263769" y="1028700"/>
            <a:ext cx="8088923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Οι εγγραφές εξαρτώνται από το πεδίο </a:t>
            </a:r>
            <a:r>
              <a:rPr lang="el-GR" sz="2400" dirty="0" err="1"/>
              <a:t>ευρετηριοποίησης</a:t>
            </a:r>
            <a:r>
              <a:rPr lang="el-GR" sz="2400" dirty="0"/>
              <a:t>: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400" dirty="0"/>
              <a:t>Κλειδί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400" dirty="0"/>
              <a:t>Πεδίο διάταξης</a:t>
            </a:r>
          </a:p>
          <a:p>
            <a:r>
              <a:rPr lang="el-GR" sz="2400" dirty="0">
                <a:solidFill>
                  <a:schemeClr val="accent6">
                    <a:lumMod val="75000"/>
                  </a:schemeClr>
                </a:solidFill>
              </a:rPr>
              <a:t>Είδη ευρετηρίων</a:t>
            </a:r>
          </a:p>
          <a:p>
            <a:endParaRPr lang="el-GR" sz="24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400" b="1" dirty="0"/>
              <a:t>Πυκνό</a:t>
            </a:r>
            <a:r>
              <a:rPr lang="el-GR" sz="2400" dirty="0"/>
              <a:t>: μια εγγραφή στο ευρετήριο για κάθε εγγραφή στο αρχείο δεδομένων (πλειάδα του πίνακα)</a:t>
            </a:r>
          </a:p>
          <a:p>
            <a:r>
              <a:rPr lang="el-GR" sz="2400" dirty="0"/>
              <a:t>     Μη πυκνό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l-GR" sz="24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400" b="1" dirty="0"/>
              <a:t>Πρωτεύον</a:t>
            </a:r>
            <a:r>
              <a:rPr lang="el-GR" sz="2400" dirty="0"/>
              <a:t>: ευρετήριο σε πεδίο που είναι κλειδί και πεδίο διάταξης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l-GR" sz="24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400" dirty="0"/>
              <a:t>Συστάδων: σε πεδίο που είναι πεδίο διάταξης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33754" y="109876"/>
            <a:ext cx="8229600" cy="70181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Ευρετήρια (σύνοψη)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4466528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28</a:t>
            </a:fld>
            <a:endParaRPr lang="el-GR" altLang="en-US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728828" y="2478796"/>
            <a:ext cx="75184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6600" dirty="0">
                <a:solidFill>
                  <a:schemeClr val="accent3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Ερωτήσεις;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455005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26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662905" y="4604900"/>
            <a:ext cx="4275529" cy="120032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 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*</a:t>
            </a:r>
          </a:p>
          <a:p>
            <a:pPr eaLnBrk="0" hangingPunct="0"/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 </a:t>
            </a:r>
            <a:r>
              <a:rPr lang="en-US" sz="2400" dirty="0" err="1">
                <a:latin typeface="Menlo" charset="0"/>
                <a:ea typeface="Menlo" charset="0"/>
                <a:cs typeface="Menlo" charset="0"/>
              </a:rPr>
              <a:t>Russian_Novels</a:t>
            </a:r>
            <a:b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</a:br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 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Published &gt; 1867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0312174"/>
              </p:ext>
            </p:extLst>
          </p:nvPr>
        </p:nvGraphicFramePr>
        <p:xfrm>
          <a:off x="1337328" y="1927603"/>
          <a:ext cx="6246905" cy="2038856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6349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36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94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93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493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99199">
                <a:tc>
                  <a:txBody>
                    <a:bodyPr/>
                    <a:lstStyle/>
                    <a:p>
                      <a:r>
                        <a:rPr lang="en-US" dirty="0"/>
                        <a:t>BID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Title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Author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Published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Full_text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6508">
                <a:tc>
                  <a:txBody>
                    <a:bodyPr/>
                    <a:lstStyle/>
                    <a:p>
                      <a:r>
                        <a:rPr lang="en-US" dirty="0"/>
                        <a:t>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/>
                        <a:t>War and Peace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Tolstoy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6508">
                <a:tc>
                  <a:txBody>
                    <a:bodyPr/>
                    <a:lstStyle/>
                    <a:p>
                      <a:r>
                        <a:rPr lang="en-US" dirty="0"/>
                        <a:t>002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/>
                        <a:t>Crime and Punishment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Dostoyevsky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6508">
                <a:tc>
                  <a:txBody>
                    <a:bodyPr/>
                    <a:lstStyle/>
                    <a:p>
                      <a:r>
                        <a:rPr lang="en-US" dirty="0"/>
                        <a:t>003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/>
                        <a:t>Anna Karenina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Tolstoy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42736" y="1231026"/>
            <a:ext cx="27879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Russian_Novels</a:t>
            </a:r>
            <a:endParaRPr lang="en-US" sz="2400" b="1" dirty="0">
              <a:solidFill>
                <a:schemeClr val="accent2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</a:t>
            </a:r>
            <a:r>
              <a:rPr lang="el-GR" altLang="en-US" sz="1000" dirty="0"/>
              <a:t>7-20</a:t>
            </a:r>
            <a:r>
              <a:rPr lang="en-US" altLang="en-US" sz="1000" dirty="0"/>
              <a:t>1</a:t>
            </a:r>
            <a:r>
              <a:rPr lang="el-GR" altLang="en-US" sz="1000" dirty="0"/>
              <a:t>8</a:t>
            </a:r>
          </a:p>
        </p:txBody>
      </p:sp>
      <p:sp>
        <p:nvSpPr>
          <p:cNvPr id="9" name="Footer Placeholder 2"/>
          <p:cNvSpPr txBox="1">
            <a:spLocks/>
          </p:cNvSpPr>
          <p:nvPr/>
        </p:nvSpPr>
        <p:spPr>
          <a:xfrm>
            <a:off x="3116384" y="6356364"/>
            <a:ext cx="2895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975367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26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5624174"/>
              </p:ext>
            </p:extLst>
          </p:nvPr>
        </p:nvGraphicFramePr>
        <p:xfrm>
          <a:off x="4379107" y="1874652"/>
          <a:ext cx="4594639" cy="182384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705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02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63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1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57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00690">
                <a:tc>
                  <a:txBody>
                    <a:bodyPr/>
                    <a:lstStyle/>
                    <a:p>
                      <a:r>
                        <a:rPr lang="en-US" sz="1200" dirty="0"/>
                        <a:t>BID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Title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Author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Published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Full_text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6508">
                <a:tc>
                  <a:txBody>
                    <a:bodyPr/>
                    <a:lstStyle/>
                    <a:p>
                      <a:r>
                        <a:rPr lang="en-US" sz="1200" dirty="0"/>
                        <a:t>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i="1" dirty="0"/>
                        <a:t>War and Peace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Tolstoy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1869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6508">
                <a:tc>
                  <a:txBody>
                    <a:bodyPr/>
                    <a:lstStyle/>
                    <a:p>
                      <a:r>
                        <a:rPr lang="en-US" sz="1200" dirty="0"/>
                        <a:t>002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i="1" dirty="0"/>
                        <a:t>Crime and Punishment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Dostoyevsky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1866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6508">
                <a:tc>
                  <a:txBody>
                    <a:bodyPr/>
                    <a:lstStyle/>
                    <a:p>
                      <a:r>
                        <a:rPr lang="en-US" sz="1200" dirty="0"/>
                        <a:t>003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i="1" dirty="0"/>
                        <a:t>Anna Karenina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Tolstoy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1877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4840067"/>
              </p:ext>
            </p:extLst>
          </p:nvPr>
        </p:nvGraphicFramePr>
        <p:xfrm>
          <a:off x="110412" y="1735291"/>
          <a:ext cx="2248646" cy="1915284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2266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19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9199">
                <a:tc>
                  <a:txBody>
                    <a:bodyPr/>
                    <a:lstStyle/>
                    <a:p>
                      <a:r>
                        <a:rPr lang="en-US" dirty="0"/>
                        <a:t>Published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BID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6508">
                <a:tc>
                  <a:txBody>
                    <a:bodyPr/>
                    <a:lstStyle/>
                    <a:p>
                      <a:r>
                        <a:rPr lang="en-US" dirty="0"/>
                        <a:t>1866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6508">
                <a:tc>
                  <a:txBody>
                    <a:bodyPr/>
                    <a:lstStyle/>
                    <a:p>
                      <a:r>
                        <a:rPr lang="en-US" b="1" i="1" dirty="0"/>
                        <a:t>1869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6508">
                <a:tc>
                  <a:txBody>
                    <a:bodyPr/>
                    <a:lstStyle/>
                    <a:p>
                      <a:r>
                        <a:rPr lang="en-US" b="1" i="1" dirty="0"/>
                        <a:t>1877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10" name="Straight Arrow Connector 9"/>
          <p:cNvCxnSpPr/>
          <p:nvPr/>
        </p:nvCxnSpPr>
        <p:spPr>
          <a:xfrm>
            <a:off x="2031023" y="2287468"/>
            <a:ext cx="2348084" cy="59991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2101362" y="2309158"/>
            <a:ext cx="2277745" cy="57822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2031023" y="3353483"/>
            <a:ext cx="2348084" cy="454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379107" y="1163540"/>
            <a:ext cx="21675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Russian_Novels</a:t>
            </a:r>
            <a:endParaRPr lang="en-US" sz="2000" b="1" dirty="0">
              <a:solidFill>
                <a:schemeClr val="accent2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0412" y="1231026"/>
            <a:ext cx="17395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By_Yr_Index</a:t>
            </a:r>
            <a:endParaRPr lang="en-US" sz="2000" b="1" dirty="0">
              <a:solidFill>
                <a:schemeClr val="accent2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1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</a:t>
            </a:r>
            <a:r>
              <a:rPr lang="el-GR" altLang="en-US" sz="1000" dirty="0"/>
              <a:t>7-20</a:t>
            </a:r>
            <a:r>
              <a:rPr lang="en-US" altLang="en-US" sz="1000" dirty="0"/>
              <a:t>1</a:t>
            </a:r>
            <a:r>
              <a:rPr lang="el-GR" altLang="en-US" sz="1000" dirty="0"/>
              <a:t>8</a:t>
            </a:r>
          </a:p>
        </p:txBody>
      </p:sp>
      <p:sp>
        <p:nvSpPr>
          <p:cNvPr id="16" name="Footer Placeholder 2"/>
          <p:cNvSpPr txBox="1">
            <a:spLocks/>
          </p:cNvSpPr>
          <p:nvPr/>
        </p:nvSpPr>
        <p:spPr>
          <a:xfrm>
            <a:off x="3116384" y="6356364"/>
            <a:ext cx="2895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000"/>
              <a:t>Ευαγγελία Πιτουρά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50505" y="4254759"/>
            <a:ext cx="78843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Συνήθως, μόνο δείκτη (στη σελίδα που περιέχεται η εγγραφή (</a:t>
            </a:r>
            <a:r>
              <a:rPr lang="en-US" dirty="0">
                <a:solidFill>
                  <a:srgbClr val="FF0000"/>
                </a:solidFill>
              </a:rPr>
              <a:t>id </a:t>
            </a:r>
            <a:r>
              <a:rPr lang="el-GR" dirty="0">
                <a:solidFill>
                  <a:srgbClr val="FF0000"/>
                </a:solidFill>
              </a:rPr>
              <a:t>σελίδας</a:t>
            </a:r>
            <a:r>
              <a:rPr lang="el-GR" dirty="0"/>
              <a:t>) ή και στη συγκεκριμένη εγγραφή στη σελίδα </a:t>
            </a:r>
            <a:r>
              <a:rPr lang="el-GR" dirty="0">
                <a:solidFill>
                  <a:srgbClr val="FF0000"/>
                </a:solidFill>
              </a:rPr>
              <a:t>(</a:t>
            </a:r>
            <a:r>
              <a:rPr lang="en-US" dirty="0">
                <a:solidFill>
                  <a:srgbClr val="FF0000"/>
                </a:solidFill>
              </a:rPr>
              <a:t>id-</a:t>
            </a:r>
            <a:r>
              <a:rPr lang="el-GR" dirty="0">
                <a:solidFill>
                  <a:srgbClr val="FF0000"/>
                </a:solidFill>
              </a:rPr>
              <a:t>σελίδας, </a:t>
            </a:r>
            <a:r>
              <a:rPr lang="en-US" dirty="0">
                <a:solidFill>
                  <a:srgbClr val="FF0000"/>
                </a:solidFill>
              </a:rPr>
              <a:t>id-</a:t>
            </a:r>
            <a:r>
              <a:rPr lang="el-GR" dirty="0">
                <a:solidFill>
                  <a:srgbClr val="FF0000"/>
                </a:solidFill>
              </a:rPr>
              <a:t>εγγραφής)</a:t>
            </a:r>
          </a:p>
          <a:p>
            <a:endParaRPr lang="el-GR" dirty="0"/>
          </a:p>
          <a:p>
            <a:r>
              <a:rPr lang="el-GR" dirty="0"/>
              <a:t>Ορισμένα είδη ευρετηρίου την ίδια την εγγραφή</a:t>
            </a:r>
          </a:p>
        </p:txBody>
      </p:sp>
    </p:spTree>
    <p:extLst>
      <p:ext uri="{BB962C8B-B14F-4D97-AF65-F5344CB8AC3E}">
        <p14:creationId xmlns:p14="http://schemas.microsoft.com/office/powerpoint/2010/main" val="54059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7BD510D-BB00-4C2A-B75A-8AE2BE327DCB}" type="slidenum">
              <a:rPr lang="el-GR" altLang="en-US" smtClean="0"/>
              <a:pPr/>
              <a:t>5</a:t>
            </a:fld>
            <a:endParaRPr lang="el-GR" altLang="en-US"/>
          </a:p>
        </p:txBody>
      </p:sp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457200" y="3146253"/>
            <a:ext cx="8099283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b="1" i="1" dirty="0">
                <a:latin typeface="Calibri" pitchFamily="34" charset="0"/>
              </a:rPr>
              <a:t>Ποιες</a:t>
            </a:r>
            <a:r>
              <a:rPr lang="el-GR" sz="2400" dirty="0">
                <a:latin typeface="Calibri" pitchFamily="34" charset="0"/>
              </a:rPr>
              <a:t> εγγραφές μπαίνουν στο ευρετήριο;</a:t>
            </a:r>
          </a:p>
          <a:p>
            <a:pPr marL="536575"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Ανάλογα με το πεδίο </a:t>
            </a:r>
            <a:r>
              <a:rPr lang="el-GR" sz="2400" dirty="0" err="1">
                <a:latin typeface="Calibri" pitchFamily="34" charset="0"/>
              </a:rPr>
              <a:t>ευρετηριοποίησης</a:t>
            </a:r>
            <a:r>
              <a:rPr lang="el-GR" sz="2400" dirty="0">
                <a:latin typeface="Calibri" pitchFamily="34" charset="0"/>
              </a:rPr>
              <a:t>: </a:t>
            </a:r>
          </a:p>
          <a:p>
            <a:pPr marL="536575"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(α) πεδίο διάταξης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του αρχείου ή όχι </a:t>
            </a:r>
          </a:p>
          <a:p>
            <a:pPr marL="536575"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(β) κλειδί ή όχι</a:t>
            </a:r>
          </a:p>
        </p:txBody>
      </p:sp>
      <p:sp>
        <p:nvSpPr>
          <p:cNvPr id="5126" name="Text Box 4"/>
          <p:cNvSpPr txBox="1">
            <a:spLocks noChangeArrowheads="1"/>
          </p:cNvSpPr>
          <p:nvPr/>
        </p:nvSpPr>
        <p:spPr bwMode="auto">
          <a:xfrm>
            <a:off x="539749" y="1588567"/>
            <a:ext cx="78486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2400" dirty="0">
                <a:latin typeface="Calibri" pitchFamily="34" charset="0"/>
              </a:rPr>
              <a:t>Στόχος: αποδοτικές </a:t>
            </a:r>
            <a:r>
              <a:rPr lang="el-GR" sz="24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λειτουργίες αναζήτησης</a:t>
            </a:r>
          </a:p>
          <a:p>
            <a:pPr marL="342900" indent="-342900" algn="just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2400" dirty="0">
                <a:latin typeface="Calibri" pitchFamily="34" charset="0"/>
              </a:rPr>
              <a:t>Οι λειτουργίες ενημέρωσης γίνονται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γενικά πιο αργές, γιατί απαιτούν ενημέρωση </a:t>
            </a:r>
            <a:r>
              <a:rPr lang="el-GR" sz="2400" b="1" dirty="0">
                <a:latin typeface="Calibri" pitchFamily="34" charset="0"/>
              </a:rPr>
              <a:t>και</a:t>
            </a:r>
            <a:r>
              <a:rPr lang="el-GR" sz="2400" dirty="0">
                <a:latin typeface="Calibri" pitchFamily="34" charset="0"/>
              </a:rPr>
              <a:t> του ευρετηρίου</a:t>
            </a:r>
          </a:p>
        </p:txBody>
      </p:sp>
      <p:sp>
        <p:nvSpPr>
          <p:cNvPr id="5127" name="Text Box 5"/>
          <p:cNvSpPr txBox="1">
            <a:spLocks noChangeArrowheads="1"/>
          </p:cNvSpPr>
          <p:nvPr/>
        </p:nvSpPr>
        <p:spPr bwMode="auto">
          <a:xfrm>
            <a:off x="539749" y="5711403"/>
            <a:ext cx="77057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(πρωτεύον/</a:t>
            </a:r>
            <a:r>
              <a:rPr lang="el-GR" sz="2000" dirty="0" err="1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δευτερεύο</a:t>
            </a:r>
            <a:r>
              <a:rPr lang="el-GR" sz="2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ν) – διαφορετικοί ορισμοί στα βιβλία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Ευρετήρια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067688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74AD70-8290-44AB-970D-9CEDD985E262}" type="slidenum">
              <a:rPr lang="el-GR" altLang="en-US" smtClean="0"/>
              <a:pPr/>
              <a:t>6</a:t>
            </a:fld>
            <a:endParaRPr lang="el-GR" altLang="en-US"/>
          </a:p>
        </p:txBody>
      </p:sp>
      <p:sp>
        <p:nvSpPr>
          <p:cNvPr id="6149" name="Text Box 3"/>
          <p:cNvSpPr txBox="1">
            <a:spLocks noChangeArrowheads="1"/>
          </p:cNvSpPr>
          <p:nvPr/>
        </p:nvSpPr>
        <p:spPr bwMode="auto">
          <a:xfrm>
            <a:off x="950840" y="2191603"/>
            <a:ext cx="7542213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3200" dirty="0">
                <a:latin typeface="Calibri" pitchFamily="34" charset="0"/>
              </a:rPr>
              <a:t> </a:t>
            </a:r>
            <a:r>
              <a:rPr lang="el-GR" sz="32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Πυκνό ευρετήριο</a:t>
            </a:r>
            <a:r>
              <a:rPr lang="el-GR" sz="3200" dirty="0">
                <a:latin typeface="Calibri" pitchFamily="34" charset="0"/>
              </a:rPr>
              <a:t>: μια καταχώρηση για κάθε εγγραφή</a:t>
            </a:r>
            <a:r>
              <a:rPr lang="en-US" sz="3200" dirty="0">
                <a:latin typeface="Calibri" pitchFamily="34" charset="0"/>
              </a:rPr>
              <a:t> </a:t>
            </a:r>
            <a:r>
              <a:rPr lang="el-GR" sz="3200" dirty="0">
                <a:latin typeface="Calibri" pitchFamily="34" charset="0"/>
              </a:rPr>
              <a:t>του αρχείου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3200" dirty="0">
                <a:latin typeface="Calibri" pitchFamily="34" charset="0"/>
              </a:rPr>
              <a:t> </a:t>
            </a:r>
            <a:r>
              <a:rPr lang="el-GR" sz="32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Μη πυκνό ευρετήριο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Ευρετήρια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9877717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275DA9A-3DF7-4C7B-8894-CEDCA3A9E19A}" type="slidenum">
              <a:rPr lang="el-GR" altLang="en-US" smtClean="0"/>
              <a:pPr/>
              <a:t>7</a:t>
            </a:fld>
            <a:endParaRPr lang="el-GR" altLang="en-US"/>
          </a:p>
        </p:txBody>
      </p:sp>
      <p:sp>
        <p:nvSpPr>
          <p:cNvPr id="7173" name="Text Box 3"/>
          <p:cNvSpPr txBox="1">
            <a:spLocks noChangeArrowheads="1"/>
          </p:cNvSpPr>
          <p:nvPr/>
        </p:nvSpPr>
        <p:spPr bwMode="auto">
          <a:xfrm>
            <a:off x="495300" y="1558451"/>
            <a:ext cx="830750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Πρωτεύον ευρετήριο (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primary index)</a:t>
            </a:r>
            <a:r>
              <a:rPr lang="el-GR" sz="2800" dirty="0">
                <a:latin typeface="Calibri" pitchFamily="34" charset="0"/>
              </a:rPr>
              <a:t>: ορισμένο στο </a:t>
            </a:r>
            <a:r>
              <a:rPr lang="el-GR" sz="2800" i="1" dirty="0">
                <a:latin typeface="Calibri" pitchFamily="34" charset="0"/>
              </a:rPr>
              <a:t>κλειδί διάταξης </a:t>
            </a:r>
            <a:r>
              <a:rPr lang="el-GR" sz="2800" dirty="0">
                <a:latin typeface="Calibri" pitchFamily="34" charset="0"/>
              </a:rPr>
              <a:t>του αρχείου</a:t>
            </a:r>
          </a:p>
        </p:txBody>
      </p:sp>
      <p:sp>
        <p:nvSpPr>
          <p:cNvPr id="7174" name="Text Box 4"/>
          <p:cNvSpPr txBox="1">
            <a:spLocks noChangeArrowheads="1"/>
          </p:cNvSpPr>
          <p:nvPr/>
        </p:nvSpPr>
        <p:spPr bwMode="auto">
          <a:xfrm>
            <a:off x="609600" y="2710450"/>
            <a:ext cx="78486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Για κάθε </a:t>
            </a:r>
            <a:r>
              <a:rPr lang="en-US" sz="2400" dirty="0">
                <a:latin typeface="Calibri" pitchFamily="34" charset="0"/>
              </a:rPr>
              <a:t>block </a:t>
            </a:r>
            <a:r>
              <a:rPr lang="el-GR" sz="2400" dirty="0">
                <a:latin typeface="Calibri" pitchFamily="34" charset="0"/>
              </a:rPr>
              <a:t>του αρχείου (μη πυκνό ευρετήριο) η εγγραφή </a:t>
            </a:r>
            <a:r>
              <a:rPr lang="en-US" sz="2400" dirty="0" err="1">
                <a:latin typeface="Calibri" pitchFamily="34" charset="0"/>
              </a:rPr>
              <a:t>i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του ευρετηρίου είναι της μορφής </a:t>
            </a:r>
            <a:r>
              <a:rPr lang="el-GR" sz="2400" b="1" dirty="0">
                <a:latin typeface="Calibri" pitchFamily="34" charset="0"/>
              </a:rPr>
              <a:t>(&lt;Κ(</a:t>
            </a:r>
            <a:r>
              <a:rPr lang="en-US" sz="2400" b="1" dirty="0" err="1">
                <a:latin typeface="Calibri" pitchFamily="34" charset="0"/>
              </a:rPr>
              <a:t>i</a:t>
            </a:r>
            <a:r>
              <a:rPr lang="en-US" sz="2400" b="1" dirty="0">
                <a:latin typeface="Calibri" pitchFamily="34" charset="0"/>
              </a:rPr>
              <a:t>), P(</a:t>
            </a:r>
            <a:r>
              <a:rPr lang="en-US" sz="2400" b="1" dirty="0" err="1">
                <a:latin typeface="Calibri" pitchFamily="34" charset="0"/>
              </a:rPr>
              <a:t>i</a:t>
            </a:r>
            <a:r>
              <a:rPr lang="en-US" sz="2400" b="1" dirty="0">
                <a:latin typeface="Calibri" pitchFamily="34" charset="0"/>
              </a:rPr>
              <a:t>)&gt;)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όπου: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</a:t>
            </a:r>
            <a:r>
              <a:rPr lang="el-GR" sz="2400" b="1" dirty="0">
                <a:latin typeface="Calibri" pitchFamily="34" charset="0"/>
              </a:rPr>
              <a:t>Κ(</a:t>
            </a:r>
            <a:r>
              <a:rPr lang="en-US" sz="2400" b="1" dirty="0" err="1">
                <a:latin typeface="Calibri" pitchFamily="34" charset="0"/>
              </a:rPr>
              <a:t>i</a:t>
            </a:r>
            <a:r>
              <a:rPr lang="en-US" sz="2400" b="1" dirty="0">
                <a:latin typeface="Calibri" pitchFamily="34" charset="0"/>
              </a:rPr>
              <a:t>):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η τιμή του πρωτεύοντος κλειδιού της πρώτης εγγραφής του </a:t>
            </a:r>
            <a:r>
              <a:rPr lang="en-US" sz="2400" dirty="0">
                <a:latin typeface="Calibri" pitchFamily="34" charset="0"/>
              </a:rPr>
              <a:t>block (</a:t>
            </a:r>
            <a:r>
              <a:rPr lang="el-GR" sz="2400" i="1" dirty="0">
                <a:latin typeface="Calibri" pitchFamily="34" charset="0"/>
              </a:rPr>
              <a:t>άγκυρα </a:t>
            </a:r>
            <a:r>
              <a:rPr lang="el-GR" sz="2400" dirty="0">
                <a:latin typeface="Calibri" pitchFamily="34" charset="0"/>
              </a:rPr>
              <a:t>του </a:t>
            </a:r>
            <a:r>
              <a:rPr lang="en-US" sz="2400" dirty="0">
                <a:latin typeface="Calibri" pitchFamily="34" charset="0"/>
              </a:rPr>
              <a:t>block)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b="1" dirty="0">
                <a:latin typeface="Calibri" pitchFamily="34" charset="0"/>
              </a:rPr>
              <a:t>P(</a:t>
            </a:r>
            <a:r>
              <a:rPr lang="en-US" sz="2400" b="1" dirty="0" err="1">
                <a:latin typeface="Calibri" pitchFamily="34" charset="0"/>
              </a:rPr>
              <a:t>i</a:t>
            </a:r>
            <a:r>
              <a:rPr lang="en-US" sz="2400" b="1" dirty="0">
                <a:latin typeface="Calibri" pitchFamily="34" charset="0"/>
              </a:rPr>
              <a:t>):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δείκτης προς το </a:t>
            </a:r>
            <a:r>
              <a:rPr lang="en-US" sz="2400" dirty="0">
                <a:latin typeface="Calibri" pitchFamily="34" charset="0"/>
              </a:rPr>
              <a:t>block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7175" name="Text Box 5"/>
          <p:cNvSpPr txBox="1">
            <a:spLocks noChangeArrowheads="1"/>
          </p:cNvSpPr>
          <p:nvPr/>
        </p:nvSpPr>
        <p:spPr bwMode="auto">
          <a:xfrm>
            <a:off x="571500" y="5210326"/>
            <a:ext cx="823130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ü"/>
            </a:pPr>
            <a:r>
              <a:rPr lang="el-GR" sz="2000" dirty="0">
                <a:latin typeface="Calibri" pitchFamily="34" charset="0"/>
              </a:rPr>
              <a:t>   Ένα ευρετήριο στο πεδίο διάταξης (+ κλειδί) είναι ένα  </a:t>
            </a: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μη πυκνό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ευρετήριο</a:t>
            </a:r>
            <a:r>
              <a:rPr lang="en-US" sz="2000" dirty="0">
                <a:latin typeface="Calibri" pitchFamily="34" charset="0"/>
              </a:rPr>
              <a:t> 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7217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Πρωτεύον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6384259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E495CF-944D-4AD1-9A6F-167EB0DB58AE}" type="slidenum">
              <a:rPr lang="el-GR" altLang="en-US" smtClean="0"/>
              <a:pPr/>
              <a:t>8</a:t>
            </a:fld>
            <a:endParaRPr lang="el-GR" altLang="en-US"/>
          </a:p>
        </p:txBody>
      </p:sp>
      <p:sp>
        <p:nvSpPr>
          <p:cNvPr id="8197" name="Rectangle 3"/>
          <p:cNvSpPr>
            <a:spLocks noChangeArrowheads="1"/>
          </p:cNvSpPr>
          <p:nvPr/>
        </p:nvSpPr>
        <p:spPr bwMode="auto">
          <a:xfrm>
            <a:off x="2168525" y="1844675"/>
            <a:ext cx="7207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198" name="Rectangle 4"/>
          <p:cNvSpPr>
            <a:spLocks noChangeArrowheads="1"/>
          </p:cNvSpPr>
          <p:nvPr/>
        </p:nvSpPr>
        <p:spPr bwMode="auto">
          <a:xfrm>
            <a:off x="1992313" y="1773238"/>
            <a:ext cx="1223962" cy="2447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199" name="Rectangle 5"/>
          <p:cNvSpPr>
            <a:spLocks noChangeArrowheads="1"/>
          </p:cNvSpPr>
          <p:nvPr/>
        </p:nvSpPr>
        <p:spPr bwMode="auto">
          <a:xfrm>
            <a:off x="5519738" y="1801813"/>
            <a:ext cx="903287" cy="42195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00" name="Line 6"/>
          <p:cNvSpPr>
            <a:spLocks noChangeShapeType="1"/>
          </p:cNvSpPr>
          <p:nvPr/>
        </p:nvSpPr>
        <p:spPr bwMode="auto">
          <a:xfrm>
            <a:off x="2168525" y="1954213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01" name="Line 7"/>
          <p:cNvSpPr>
            <a:spLocks noChangeShapeType="1"/>
          </p:cNvSpPr>
          <p:nvPr/>
        </p:nvSpPr>
        <p:spPr bwMode="auto">
          <a:xfrm>
            <a:off x="2168525" y="2060575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02" name="Line 8"/>
          <p:cNvSpPr>
            <a:spLocks noChangeShapeType="1"/>
          </p:cNvSpPr>
          <p:nvPr/>
        </p:nvSpPr>
        <p:spPr bwMode="auto">
          <a:xfrm>
            <a:off x="2181225" y="2247900"/>
            <a:ext cx="7048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03" name="Line 9"/>
          <p:cNvSpPr>
            <a:spLocks noChangeShapeType="1"/>
          </p:cNvSpPr>
          <p:nvPr/>
        </p:nvSpPr>
        <p:spPr bwMode="auto">
          <a:xfrm>
            <a:off x="2744788" y="1916113"/>
            <a:ext cx="27368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204" name="Rectangle 10"/>
          <p:cNvSpPr>
            <a:spLocks noChangeArrowheads="1"/>
          </p:cNvSpPr>
          <p:nvPr/>
        </p:nvSpPr>
        <p:spPr bwMode="auto">
          <a:xfrm>
            <a:off x="2203450" y="3584575"/>
            <a:ext cx="7207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05" name="Line 11"/>
          <p:cNvSpPr>
            <a:spLocks noChangeShapeType="1"/>
          </p:cNvSpPr>
          <p:nvPr/>
        </p:nvSpPr>
        <p:spPr bwMode="auto">
          <a:xfrm>
            <a:off x="2203450" y="3694113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06" name="Line 12"/>
          <p:cNvSpPr>
            <a:spLocks noChangeShapeType="1"/>
          </p:cNvSpPr>
          <p:nvPr/>
        </p:nvSpPr>
        <p:spPr bwMode="auto">
          <a:xfrm>
            <a:off x="2203450" y="3800475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07" name="Line 13"/>
          <p:cNvSpPr>
            <a:spLocks noChangeShapeType="1"/>
          </p:cNvSpPr>
          <p:nvPr/>
        </p:nvSpPr>
        <p:spPr bwMode="auto">
          <a:xfrm>
            <a:off x="2216150" y="3987800"/>
            <a:ext cx="7048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08" name="Rectangle 14"/>
          <p:cNvSpPr>
            <a:spLocks noChangeArrowheads="1"/>
          </p:cNvSpPr>
          <p:nvPr/>
        </p:nvSpPr>
        <p:spPr bwMode="auto">
          <a:xfrm>
            <a:off x="2174875" y="2451100"/>
            <a:ext cx="7207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09" name="Line 15"/>
          <p:cNvSpPr>
            <a:spLocks noChangeShapeType="1"/>
          </p:cNvSpPr>
          <p:nvPr/>
        </p:nvSpPr>
        <p:spPr bwMode="auto">
          <a:xfrm>
            <a:off x="2174875" y="2560638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10" name="Line 16"/>
          <p:cNvSpPr>
            <a:spLocks noChangeShapeType="1"/>
          </p:cNvSpPr>
          <p:nvPr/>
        </p:nvSpPr>
        <p:spPr bwMode="auto">
          <a:xfrm>
            <a:off x="2174875" y="2667000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11" name="Line 17"/>
          <p:cNvSpPr>
            <a:spLocks noChangeShapeType="1"/>
          </p:cNvSpPr>
          <p:nvPr/>
        </p:nvSpPr>
        <p:spPr bwMode="auto">
          <a:xfrm>
            <a:off x="2187575" y="2854325"/>
            <a:ext cx="7048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12" name="Line 18"/>
          <p:cNvSpPr>
            <a:spLocks noChangeShapeType="1"/>
          </p:cNvSpPr>
          <p:nvPr/>
        </p:nvSpPr>
        <p:spPr bwMode="auto">
          <a:xfrm>
            <a:off x="2609850" y="1838325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13" name="Line 19"/>
          <p:cNvSpPr>
            <a:spLocks noChangeShapeType="1"/>
          </p:cNvSpPr>
          <p:nvPr/>
        </p:nvSpPr>
        <p:spPr bwMode="auto">
          <a:xfrm>
            <a:off x="2616200" y="2463800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14" name="Line 20"/>
          <p:cNvSpPr>
            <a:spLocks noChangeShapeType="1"/>
          </p:cNvSpPr>
          <p:nvPr/>
        </p:nvSpPr>
        <p:spPr bwMode="auto">
          <a:xfrm>
            <a:off x="2663825" y="3587750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15" name="Rectangle 21"/>
          <p:cNvSpPr>
            <a:spLocks noChangeArrowheads="1"/>
          </p:cNvSpPr>
          <p:nvPr/>
        </p:nvSpPr>
        <p:spPr bwMode="auto">
          <a:xfrm>
            <a:off x="5584825" y="2584450"/>
            <a:ext cx="7207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16" name="Rectangle 22"/>
          <p:cNvSpPr>
            <a:spLocks noChangeArrowheads="1"/>
          </p:cNvSpPr>
          <p:nvPr/>
        </p:nvSpPr>
        <p:spPr bwMode="auto">
          <a:xfrm>
            <a:off x="5581650" y="1876425"/>
            <a:ext cx="7207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17" name="Rectangle 23"/>
          <p:cNvSpPr>
            <a:spLocks noChangeArrowheads="1"/>
          </p:cNvSpPr>
          <p:nvPr/>
        </p:nvSpPr>
        <p:spPr bwMode="auto">
          <a:xfrm>
            <a:off x="5603875" y="5461000"/>
            <a:ext cx="7207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18" name="Line 24"/>
          <p:cNvSpPr>
            <a:spLocks noChangeShapeType="1"/>
          </p:cNvSpPr>
          <p:nvPr/>
        </p:nvSpPr>
        <p:spPr bwMode="auto">
          <a:xfrm>
            <a:off x="2800350" y="2009775"/>
            <a:ext cx="2752725" cy="619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219" name="Line 25"/>
          <p:cNvSpPr>
            <a:spLocks noChangeShapeType="1"/>
          </p:cNvSpPr>
          <p:nvPr/>
        </p:nvSpPr>
        <p:spPr bwMode="auto">
          <a:xfrm>
            <a:off x="2781300" y="2295525"/>
            <a:ext cx="2686050" cy="1533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220" name="Line 26"/>
          <p:cNvSpPr>
            <a:spLocks noChangeShapeType="1"/>
          </p:cNvSpPr>
          <p:nvPr/>
        </p:nvSpPr>
        <p:spPr bwMode="auto">
          <a:xfrm>
            <a:off x="2838450" y="3619500"/>
            <a:ext cx="2752725" cy="1876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221" name="Text Box 27"/>
          <p:cNvSpPr txBox="1">
            <a:spLocks noChangeArrowheads="1"/>
          </p:cNvSpPr>
          <p:nvPr/>
        </p:nvSpPr>
        <p:spPr bwMode="auto">
          <a:xfrm>
            <a:off x="352425" y="2324100"/>
            <a:ext cx="19431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Αρχείο Ευρετηρίου</a:t>
            </a:r>
          </a:p>
        </p:txBody>
      </p:sp>
      <p:sp>
        <p:nvSpPr>
          <p:cNvPr id="8222" name="Text Box 28"/>
          <p:cNvSpPr txBox="1">
            <a:spLocks noChangeArrowheads="1"/>
          </p:cNvSpPr>
          <p:nvPr/>
        </p:nvSpPr>
        <p:spPr bwMode="auto">
          <a:xfrm>
            <a:off x="7038975" y="2847975"/>
            <a:ext cx="14954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Αρχείο Δεδομένων</a:t>
            </a:r>
          </a:p>
        </p:txBody>
      </p:sp>
      <p:sp>
        <p:nvSpPr>
          <p:cNvPr id="8223" name="Text Box 29"/>
          <p:cNvSpPr txBox="1">
            <a:spLocks noChangeArrowheads="1"/>
          </p:cNvSpPr>
          <p:nvPr/>
        </p:nvSpPr>
        <p:spPr bwMode="auto">
          <a:xfrm>
            <a:off x="876299" y="4674500"/>
            <a:ext cx="256222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Ποιο είναι το μέγεθος του ευρετηρίου (πόσα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blocks);</a:t>
            </a:r>
            <a:endParaRPr lang="el-GR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4" name="Title 1"/>
          <p:cNvSpPr>
            <a:spLocks noGrp="1"/>
          </p:cNvSpPr>
          <p:nvPr>
            <p:ph type="title"/>
          </p:nvPr>
        </p:nvSpPr>
        <p:spPr>
          <a:xfrm>
            <a:off x="457200" y="97217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Πρωτεύον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3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9296439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A3C23B-7990-43B0-8212-10A7DCC007DA}" type="slidenum">
              <a:rPr lang="el-GR" altLang="en-US" smtClean="0"/>
              <a:pPr/>
              <a:t>9</a:t>
            </a:fld>
            <a:endParaRPr lang="el-GR" altLang="en-US"/>
          </a:p>
        </p:txBody>
      </p:sp>
      <p:sp>
        <p:nvSpPr>
          <p:cNvPr id="9221" name="Text Box 3"/>
          <p:cNvSpPr txBox="1">
            <a:spLocks noChangeArrowheads="1"/>
          </p:cNvSpPr>
          <p:nvPr/>
        </p:nvSpPr>
        <p:spPr bwMode="auto">
          <a:xfrm>
            <a:off x="651610" y="1558688"/>
            <a:ext cx="7741764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Παράδειγμα (υπολογισμός μεγέθους αρχείου ευρετηρίου)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Έστω διατεταγμένο αρχείο με </a:t>
            </a:r>
            <a:r>
              <a:rPr lang="en-US" sz="2400" dirty="0" err="1">
                <a:latin typeface="Calibri" pitchFamily="34" charset="0"/>
              </a:rPr>
              <a:t>r</a:t>
            </a:r>
            <a:r>
              <a:rPr lang="en-US" sz="2400" baseline="-25000" dirty="0" err="1">
                <a:latin typeface="Calibri" pitchFamily="34" charset="0"/>
              </a:rPr>
              <a:t>A</a:t>
            </a:r>
            <a:r>
              <a:rPr lang="en-US" sz="2400" b="1" dirty="0">
                <a:latin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</a:rPr>
              <a:t>= 30.000 </a:t>
            </a:r>
            <a:r>
              <a:rPr lang="el-GR" sz="2400" dirty="0">
                <a:latin typeface="Calibri" pitchFamily="34" charset="0"/>
              </a:rPr>
              <a:t>εγγραφές, μέγεθος </a:t>
            </a:r>
            <a:r>
              <a:rPr lang="en-US" sz="2400" dirty="0">
                <a:latin typeface="Calibri" pitchFamily="34" charset="0"/>
              </a:rPr>
              <a:t>block B = 1024 bytes, </a:t>
            </a:r>
            <a:r>
              <a:rPr lang="el-GR" sz="2400" dirty="0">
                <a:latin typeface="Calibri" pitchFamily="34" charset="0"/>
              </a:rPr>
              <a:t>σταθερού μεγέθους εγγραφές μεγέθους </a:t>
            </a:r>
            <a:r>
              <a:rPr lang="en-US" sz="2400" dirty="0">
                <a:latin typeface="Calibri" pitchFamily="34" charset="0"/>
              </a:rPr>
              <a:t>R</a:t>
            </a:r>
            <a:r>
              <a:rPr lang="en-US" sz="2400" baseline="-25000" dirty="0">
                <a:latin typeface="Calibri" pitchFamily="34" charset="0"/>
              </a:rPr>
              <a:t>A</a:t>
            </a:r>
            <a:r>
              <a:rPr lang="en-US" sz="2400" dirty="0">
                <a:latin typeface="Calibri" pitchFamily="34" charset="0"/>
              </a:rPr>
              <a:t> = 100 bytes, </a:t>
            </a:r>
            <a:r>
              <a:rPr lang="el-GR" sz="2400" dirty="0">
                <a:latin typeface="Calibri" pitchFamily="34" charset="0"/>
              </a:rPr>
              <a:t>το κλειδί διάταξης έχει μέγεθος </a:t>
            </a:r>
            <a:r>
              <a:rPr lang="en-US" sz="2400" dirty="0">
                <a:latin typeface="Calibri" pitchFamily="34" charset="0"/>
              </a:rPr>
              <a:t>V</a:t>
            </a:r>
            <a:r>
              <a:rPr lang="en-US" sz="2400" baseline="-25000" dirty="0">
                <a:latin typeface="Calibri" pitchFamily="34" charset="0"/>
              </a:rPr>
              <a:t>A</a:t>
            </a:r>
            <a:r>
              <a:rPr lang="en-US" sz="2400" dirty="0">
                <a:latin typeface="Calibri" pitchFamily="34" charset="0"/>
              </a:rPr>
              <a:t> = 9 bytes,  </a:t>
            </a:r>
            <a:r>
              <a:rPr lang="el-GR" sz="2400" dirty="0">
                <a:latin typeface="Calibri" pitchFamily="34" charset="0"/>
              </a:rPr>
              <a:t>μη εκτεινόμενη καταχώρηση.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Κατασκευάζουμε πρωτεύον ευρετήριο, μέγεθος δείκτη </a:t>
            </a:r>
            <a:r>
              <a:rPr lang="en-US" sz="2400" dirty="0">
                <a:latin typeface="Calibri" pitchFamily="34" charset="0"/>
              </a:rPr>
              <a:t>block P = 6 bytes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9222" name="Text Box 4"/>
          <p:cNvSpPr txBox="1">
            <a:spLocks noChangeArrowheads="1"/>
          </p:cNvSpPr>
          <p:nvPr/>
        </p:nvSpPr>
        <p:spPr bwMode="auto">
          <a:xfrm>
            <a:off x="990600" y="4804113"/>
            <a:ext cx="7848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Μέγεθος αρχείου δεδομένων: 3.000 </a:t>
            </a:r>
            <a:r>
              <a:rPr lang="en-US" sz="2000" dirty="0">
                <a:latin typeface="Calibri" pitchFamily="34" charset="0"/>
              </a:rPr>
              <a:t>blocks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9223" name="Text Box 5"/>
          <p:cNvSpPr txBox="1">
            <a:spLocks noChangeArrowheads="1"/>
          </p:cNvSpPr>
          <p:nvPr/>
        </p:nvSpPr>
        <p:spPr bwMode="auto">
          <a:xfrm>
            <a:off x="1042988" y="5229225"/>
            <a:ext cx="7848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Μέγεθος αρχείου ευρετηρίου: (68 εγγραφές/</a:t>
            </a:r>
            <a:r>
              <a:rPr lang="en-US" sz="2000" dirty="0">
                <a:latin typeface="Calibri" pitchFamily="34" charset="0"/>
              </a:rPr>
              <a:t>block), </a:t>
            </a:r>
            <a:r>
              <a:rPr lang="el-GR" sz="2000" dirty="0">
                <a:latin typeface="Calibri" pitchFamily="34" charset="0"/>
              </a:rPr>
              <a:t>45 </a:t>
            </a:r>
            <a:r>
              <a:rPr lang="en-US" sz="2000" dirty="0">
                <a:latin typeface="Calibri" pitchFamily="34" charset="0"/>
              </a:rPr>
              <a:t>blocks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97217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Πρωτεύον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/>
              <a:t>Βάσεις Δεδομένων 20</a:t>
            </a:r>
            <a:r>
              <a:rPr lang="en-US" altLang="en-US" sz="1000" dirty="0"/>
              <a:t>16</a:t>
            </a:r>
            <a:r>
              <a:rPr lang="el-GR" altLang="en-US" sz="1000" dirty="0"/>
              <a:t>-20</a:t>
            </a:r>
            <a:r>
              <a:rPr lang="en-US" altLang="en-US" sz="1000" dirty="0"/>
              <a:t>17</a:t>
            </a:r>
            <a:endParaRPr lang="el-GR" altLang="en-US" sz="10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7930915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3448</TotalTime>
  <Words>1982</Words>
  <Application>Microsoft Office PowerPoint</Application>
  <PresentationFormat>On-screen Show (4:3)</PresentationFormat>
  <Paragraphs>306</Paragraphs>
  <Slides>28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Arial</vt:lpstr>
      <vt:lpstr>Calibri</vt:lpstr>
      <vt:lpstr>Menlo</vt:lpstr>
      <vt:lpstr>Monotype Sorts</vt:lpstr>
      <vt:lpstr>Wingdings</vt:lpstr>
      <vt:lpstr>Office Theme</vt:lpstr>
      <vt:lpstr>PowerPoint Presentation</vt:lpstr>
      <vt:lpstr>Ευρετήρια</vt:lpstr>
      <vt:lpstr>Παράδειγμα</vt:lpstr>
      <vt:lpstr>Παράδειγμα</vt:lpstr>
      <vt:lpstr>Ευρετήρια</vt:lpstr>
      <vt:lpstr>Ευρετήρια</vt:lpstr>
      <vt:lpstr>Πρωτεύον Ευρετήριο</vt:lpstr>
      <vt:lpstr>Πρωτεύον Ευρετήριο</vt:lpstr>
      <vt:lpstr>Πρωτεύον Ευρετήριο</vt:lpstr>
      <vt:lpstr>Πρωτεύον Ευρετήριο</vt:lpstr>
      <vt:lpstr>Πρωτεύον Ευρετήριο</vt:lpstr>
      <vt:lpstr>Πρωτεύον Ευρετήριο</vt:lpstr>
      <vt:lpstr>Ευρετήρια</vt:lpstr>
      <vt:lpstr>Ευρετήριο σε πεδίο διάταξης (όχι κλειδί)</vt:lpstr>
      <vt:lpstr>Ευρετήριο Συστάδων</vt:lpstr>
      <vt:lpstr>Ευρετήριο Συστάδων</vt:lpstr>
      <vt:lpstr>Ευρετήριο Συστάδων</vt:lpstr>
      <vt:lpstr>Ευρετήριο Συστάδων</vt:lpstr>
      <vt:lpstr>Δευτερεύον Ευρετήριο</vt:lpstr>
      <vt:lpstr>Δευτερεύον Ευρετήριο</vt:lpstr>
      <vt:lpstr>Δευτερεύον Ευρετήριο</vt:lpstr>
      <vt:lpstr>Δευτερεύον Ευρετήριο</vt:lpstr>
      <vt:lpstr>Δευτερεύον Ευρετήριο</vt:lpstr>
      <vt:lpstr>Δευτερεύον Ευρετήριο</vt:lpstr>
      <vt:lpstr>Δευτερεύον Ευρετήριο</vt:lpstr>
      <vt:lpstr>Ευρετήρια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slides</dc:title>
  <dc:creator>Evaggelia Pitoura</dc:creator>
  <cp:lastModifiedBy>EVANGELIA PITOURA</cp:lastModifiedBy>
  <cp:revision>433</cp:revision>
  <dcterms:created xsi:type="dcterms:W3CDTF">2013-06-13T09:19:30Z</dcterms:created>
  <dcterms:modified xsi:type="dcterms:W3CDTF">2022-12-18T07:35:07Z</dcterms:modified>
</cp:coreProperties>
</file>