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0"/>
  </p:notesMasterIdLst>
  <p:sldIdLst>
    <p:sldId id="457" r:id="rId2"/>
    <p:sldId id="1178" r:id="rId3"/>
    <p:sldId id="1273" r:id="rId4"/>
    <p:sldId id="1274" r:id="rId5"/>
    <p:sldId id="1179" r:id="rId6"/>
    <p:sldId id="1180" r:id="rId7"/>
    <p:sldId id="1181" r:id="rId8"/>
    <p:sldId id="1182" r:id="rId9"/>
    <p:sldId id="1183" r:id="rId10"/>
    <p:sldId id="1184" r:id="rId11"/>
    <p:sldId id="1185" r:id="rId12"/>
    <p:sldId id="1186" r:id="rId13"/>
    <p:sldId id="1187" r:id="rId14"/>
    <p:sldId id="1188" r:id="rId15"/>
    <p:sldId id="1189" r:id="rId16"/>
    <p:sldId id="1190" r:id="rId17"/>
    <p:sldId id="1191" r:id="rId18"/>
    <p:sldId id="1192" r:id="rId19"/>
    <p:sldId id="1193" r:id="rId20"/>
    <p:sldId id="1194" r:id="rId21"/>
    <p:sldId id="1195" r:id="rId22"/>
    <p:sldId id="1196" r:id="rId23"/>
    <p:sldId id="1197" r:id="rId24"/>
    <p:sldId id="1198" r:id="rId25"/>
    <p:sldId id="1199" r:id="rId26"/>
    <p:sldId id="1201" r:id="rId27"/>
    <p:sldId id="1275" r:id="rId28"/>
    <p:sldId id="127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617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11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864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0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965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8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22-2023</a:t>
            </a:r>
            <a:endParaRPr lang="el-GR" altLang="en-US" sz="10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0648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</a:t>
            </a:r>
            <a:r>
              <a:rPr lang="el-GR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  <a:latin typeface="Calibri" pitchFamily="34" charset="0"/>
              </a:rPr>
              <a:t>Δυαδική γιατί το αρχείο διατεταγμένο</a:t>
            </a: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1997869" y="5572772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891598" y="5639446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2988469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3961606" y="5404250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7288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698988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1728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εγγραφές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αν μη πυκνό) λιγότερες</a:t>
            </a:r>
            <a:r>
              <a:rPr lang="en-US" sz="2400" dirty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αναζητούμε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033589" y="1341830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3907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49250" y="141273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</a:t>
            </a:r>
            <a:r>
              <a:rPr lang="el-GR" sz="2800" u="sng" dirty="0">
                <a:solidFill>
                  <a:srgbClr val="FF0000"/>
                </a:solidFill>
                <a:latin typeface="Calibri" pitchFamily="34" charset="0"/>
              </a:rPr>
              <a:t>δεν είναι </a:t>
            </a:r>
            <a:r>
              <a:rPr lang="el-GR" sz="2800" dirty="0">
                <a:latin typeface="Calibri" pitchFamily="34" charset="0"/>
              </a:rPr>
              <a:t>κλειδί]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Το ευρετήριο στο πεδίο διάταξης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σε πεδίο διάταξης (όχι κλειδί)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3946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12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1000 διαφορετικές</a:t>
            </a:r>
            <a:r>
              <a:rPr lang="el-GR" sz="1800" dirty="0">
                <a:latin typeface="Calibri" pitchFamily="34" charset="0"/>
              </a:rPr>
              <a:t> τιμές και οι εγγραφές είναι ομοιόμορφα κατανεμημένες ως προς τις τιμές αυτές. 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Υποθέτουμε ότι χρησιμοποιούνται άγκυρες </a:t>
            </a:r>
            <a:r>
              <a:rPr lang="el-GR" sz="18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266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Δυαδική 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Ανάγνωση </a:t>
            </a:r>
            <a:r>
              <a:rPr lang="en-US" sz="2800" dirty="0">
                <a:latin typeface="Calibri" pitchFamily="34" charset="0"/>
              </a:rPr>
              <a:t>blocks </a:t>
            </a:r>
            <a:r>
              <a:rPr lang="el-GR" sz="2800" dirty="0">
                <a:latin typeface="Calibri" pitchFamily="34" charset="0"/>
              </a:rPr>
              <a:t> (τώρα μπορεί να είναι παραπάνω από ένα) από το αρχείο δεδομένων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που περιέχουν την τιμή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43265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225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457200" y="19667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7876" y="4592419"/>
            <a:ext cx="7464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Θα εξετάσουμε την περίπτωση που το πεδίο </a:t>
            </a:r>
            <a:r>
              <a:rPr lang="el-GR" sz="2000" dirty="0" err="1"/>
              <a:t>ευρετηριοποίησης</a:t>
            </a:r>
            <a:r>
              <a:rPr lang="el-GR" sz="2000" dirty="0"/>
              <a:t> είναι κλειδί και την περίπτωση που δεν είναι</a:t>
            </a:r>
          </a:p>
        </p:txBody>
      </p:sp>
    </p:spTree>
    <p:extLst>
      <p:ext uri="{BB962C8B-B14F-4D97-AF65-F5344CB8AC3E}">
        <p14:creationId xmlns:p14="http://schemas.microsoft.com/office/powerpoint/2010/main" val="403486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 flipV="1">
            <a:off x="769984" y="3655998"/>
            <a:ext cx="2074815" cy="2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 flipH="1">
            <a:off x="1746504" y="3213101"/>
            <a:ext cx="148" cy="850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723171" y="3444180"/>
            <a:ext cx="912204" cy="7769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708400" y="3898271"/>
            <a:ext cx="3276599" cy="3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276599" cy="95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8416"/>
            <a:ext cx="8229600" cy="812057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475" y="975233"/>
            <a:ext cx="86234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μια βοηθητική δομή που κάνει πιο αποδοτική την αναζήτηση μιας εγγραφής σε ένα αρχείο</a:t>
            </a:r>
            <a:endParaRPr lang="en-US" sz="20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Το ευρετήριο ορίζεται (συνήθως) σε</a:t>
            </a:r>
            <a:r>
              <a:rPr lang="el-GR" sz="20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field)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Οι εγγραφές του ευρετηρίου είναι διατεταγμένες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</a:rPr>
              <a:t>διατεταγμένο αρχείο)</a:t>
            </a: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9640040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 Το 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2795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866775" y="2123386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αρχείο με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30.000 </a:t>
            </a:r>
            <a:r>
              <a:rPr lang="el-GR" sz="2000" dirty="0">
                <a:latin typeface="Calibri" pitchFamily="34" charset="0"/>
              </a:rPr>
              <a:t>εγγραφές</a:t>
            </a:r>
            <a:r>
              <a:rPr lang="en-US" sz="2000" dirty="0">
                <a:latin typeface="Calibri" pitchFamily="34" charset="0"/>
              </a:rPr>
              <a:t>, μέγεθος block B = 1024 bytes, σταθερού μεγέθους εγγραφές μεγέθους R</a:t>
            </a:r>
            <a:r>
              <a:rPr lang="en-US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100 bytes, μη εκτεινόμενη καταχώρηση, όπου το </a:t>
            </a:r>
            <a:r>
              <a:rPr lang="en-US" sz="2000" i="1" dirty="0">
                <a:latin typeface="Calibri" pitchFamily="34" charset="0"/>
              </a:rPr>
              <a:t>πεδίο κλειδιού </a:t>
            </a:r>
            <a:r>
              <a:rPr lang="en-US" sz="2000" dirty="0">
                <a:latin typeface="Calibri" pitchFamily="34" charset="0"/>
              </a:rPr>
              <a:t>έχει μέγεθος V</a:t>
            </a:r>
            <a:r>
              <a:rPr lang="en-US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9 bytes αλλά </a:t>
            </a:r>
            <a:r>
              <a:rPr lang="en-US" sz="2000" i="1" dirty="0">
                <a:latin typeface="Calibri" pitchFamily="34" charset="0"/>
              </a:rPr>
              <a:t>δεν είναι πεδίο διάταξης</a:t>
            </a:r>
            <a:r>
              <a:rPr lang="en-US" sz="2000" dirty="0">
                <a:latin typeface="Calibri" pitchFamily="34" charset="0"/>
              </a:rPr>
              <a:t>. </a:t>
            </a:r>
            <a:r>
              <a:rPr lang="el-GR" sz="2000" dirty="0">
                <a:latin typeface="Calibri" pitchFamily="34" charset="0"/>
              </a:rPr>
              <a:t>Κατασκευάζουμε δευτερεύον ευρετήριο, μέγεθος δείκτη </a:t>
            </a:r>
            <a:r>
              <a:rPr lang="en-US" sz="2000" dirty="0">
                <a:latin typeface="Calibri" pitchFamily="34" charset="0"/>
              </a:rPr>
              <a:t>block P = 6 bytes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895350" y="4941888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Μέγεθος αρχείου ευρετηρίου: 442 </a:t>
            </a:r>
            <a:r>
              <a:rPr lang="en-US" sz="1800" dirty="0">
                <a:latin typeface="Calibri" pitchFamily="34" charset="0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804818" y="3833977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97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22</a:t>
            </a:fld>
            <a:endParaRPr lang="el-GR" altLang="en-US" dirty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dirty="0">
                <a:latin typeface="Calibri" pitchFamily="34" charset="0"/>
              </a:rPr>
              <a:t>κατά μέσο όρο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3.000/2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5293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 1. Πυκνό ευρετήριο: μία καταχώρηση για κάθε εγγραφή όπως πριν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2. </a:t>
            </a:r>
            <a:r>
              <a:rPr lang="el-GR" sz="2000" i="1" dirty="0">
                <a:latin typeface="Calibri" pitchFamily="34" charset="0"/>
              </a:rPr>
              <a:t>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39743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45824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00050" y="226076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>
                <a:latin typeface="Calibri" pitchFamily="34" charset="0"/>
              </a:rPr>
              <a:t>bfr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l-GR" dirty="0">
                <a:latin typeface="Calibri" pitchFamily="34" charset="0"/>
              </a:rPr>
              <a:t> 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(ΕΕ) 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bfr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93481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>
                <a:latin typeface="Calibri" pitchFamily="34" charset="0"/>
              </a:rPr>
              <a:t>blocks</a:t>
            </a:r>
            <a:r>
              <a:rPr lang="el-GR" dirty="0">
                <a:latin typeface="Calibri" pitchFamily="34" charset="0"/>
              </a:rPr>
              <a:t> με τα ταιριάσματα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(στη χειρότερη περίπτωση όσες οι εγγραφές που ταιριάζουν, γιατί δεν υπάρχει διάταξη) 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73954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ενημερώσεις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ευρετηρίου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7982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</a:t>
            </a:r>
            <a:r>
              <a:rPr lang="en-US" altLang="en-US" sz="1000" dirty="0"/>
              <a:t>1</a:t>
            </a:r>
            <a:r>
              <a:rPr lang="el-GR" altLang="en-US" sz="1000" dirty="0"/>
              <a:t>-20</a:t>
            </a:r>
            <a:r>
              <a:rPr lang="en-US" altLang="en-US" sz="1000"/>
              <a:t>2</a:t>
            </a:r>
            <a:r>
              <a:rPr lang="en-US" altLang="en-US" sz="1000" dirty="0"/>
              <a:t>2</a:t>
            </a:r>
            <a:endParaRPr lang="el-GR" altLang="en-US" sz="10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63769" y="1028700"/>
            <a:ext cx="80889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εγγραφές εξαρτώνται από το πεδίο </a:t>
            </a:r>
            <a:r>
              <a:rPr lang="el-GR" sz="2400" dirty="0" err="1"/>
              <a:t>ευρετηριοποίησης</a:t>
            </a:r>
            <a:r>
              <a:rPr lang="el-GR" sz="24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Κλειδί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Πεδίο διάταξης</a:t>
            </a:r>
          </a:p>
          <a:p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Είδη ευρετηρίων</a:t>
            </a:r>
          </a:p>
          <a:p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b="1" dirty="0"/>
              <a:t>Πυκνό</a:t>
            </a:r>
            <a:r>
              <a:rPr lang="el-GR" sz="2400" dirty="0"/>
              <a:t>: μια εγγραφή στο ευρετήριο για κάθε εγγραφή στο αρχείο δεδομένων (πλειάδα του πίνακα)</a:t>
            </a:r>
          </a:p>
          <a:p>
            <a:r>
              <a:rPr lang="el-GR" sz="2400" dirty="0"/>
              <a:t>     Μη πυκνό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b="1" dirty="0"/>
              <a:t>Πρωτεύον</a:t>
            </a:r>
            <a:r>
              <a:rPr lang="el-GR" sz="2400" dirty="0"/>
              <a:t>: ευρετήριο σε πεδίο που είναι κλειδί και πεδίο διάταξης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Συστάδων: σε πεδίο που είναι πεδίο διάταξης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3754" y="109876"/>
            <a:ext cx="8229600" cy="70181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(σύνοψη)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4665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5500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62905" y="4604900"/>
            <a:ext cx="42755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Russian_Novels</a:t>
            </a:r>
            <a:b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Published &gt; 1867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12174"/>
              </p:ext>
            </p:extLst>
          </p:nvPr>
        </p:nvGraphicFramePr>
        <p:xfrm>
          <a:off x="1337328" y="1927603"/>
          <a:ext cx="6246905" cy="20388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4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Full_text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War and 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Crime and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Dostoyevsky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Anna Karenina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736" y="1231026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4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</a:t>
            </a:r>
            <a:r>
              <a:rPr lang="el-GR" altLang="en-US" sz="1000" dirty="0"/>
              <a:t>7-20</a:t>
            </a:r>
            <a:r>
              <a:rPr lang="en-US" altLang="en-US" sz="1000" dirty="0"/>
              <a:t>1</a:t>
            </a:r>
            <a:r>
              <a:rPr lang="el-GR" altLang="en-US" sz="1000" dirty="0"/>
              <a:t>8</a:t>
            </a:r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7536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24174"/>
              </p:ext>
            </p:extLst>
          </p:nvPr>
        </p:nvGraphicFramePr>
        <p:xfrm>
          <a:off x="4379107" y="1874652"/>
          <a:ext cx="4594639" cy="18238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0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690">
                <a:tc>
                  <a:txBody>
                    <a:bodyPr/>
                    <a:lstStyle/>
                    <a:p>
                      <a:r>
                        <a:rPr lang="en-US" sz="1200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Full_text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War and 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Crime and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Dostoyevsky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Anna Karenina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40067"/>
              </p:ext>
            </p:extLst>
          </p:nvPr>
        </p:nvGraphicFramePr>
        <p:xfrm>
          <a:off x="110412" y="1735291"/>
          <a:ext cx="2248646" cy="191528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26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031023" y="2287468"/>
            <a:ext cx="2348084" cy="5999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101362" y="2309158"/>
            <a:ext cx="2277745" cy="57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31023" y="3353483"/>
            <a:ext cx="2348084" cy="45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79107" y="1163540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412" y="1231026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By_Yr_Index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</a:t>
            </a:r>
            <a:r>
              <a:rPr lang="el-GR" altLang="en-US" sz="1000" dirty="0"/>
              <a:t>7-20</a:t>
            </a:r>
            <a:r>
              <a:rPr lang="en-US" altLang="en-US" sz="1000" dirty="0"/>
              <a:t>1</a:t>
            </a:r>
            <a:r>
              <a:rPr lang="el-GR" altLang="en-US" sz="1000" dirty="0"/>
              <a:t>8</a:t>
            </a:r>
          </a:p>
        </p:txBody>
      </p:sp>
      <p:sp>
        <p:nvSpPr>
          <p:cNvPr id="16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0505" y="4254759"/>
            <a:ext cx="7884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Συνήθως, μόνο δείκτη (στη σελίδα που περιέχεται η εγγραφή (</a:t>
            </a:r>
            <a:r>
              <a:rPr lang="en-US" dirty="0">
                <a:solidFill>
                  <a:srgbClr val="FF0000"/>
                </a:solidFill>
              </a:rPr>
              <a:t>id </a:t>
            </a:r>
            <a:r>
              <a:rPr lang="el-GR" dirty="0">
                <a:solidFill>
                  <a:srgbClr val="FF0000"/>
                </a:solidFill>
              </a:rPr>
              <a:t>σελίδας</a:t>
            </a:r>
            <a:r>
              <a:rPr lang="el-GR" dirty="0"/>
              <a:t>) ή και στη συγκεκριμένη εγγραφή στη σελίδα </a:t>
            </a:r>
            <a:r>
              <a:rPr lang="el-GR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id-</a:t>
            </a:r>
            <a:r>
              <a:rPr lang="el-GR" dirty="0">
                <a:solidFill>
                  <a:srgbClr val="FF0000"/>
                </a:solidFill>
              </a:rPr>
              <a:t>σελίδας, </a:t>
            </a:r>
            <a:r>
              <a:rPr lang="en-US" dirty="0">
                <a:solidFill>
                  <a:srgbClr val="FF0000"/>
                </a:solidFill>
              </a:rPr>
              <a:t>id-</a:t>
            </a:r>
            <a:r>
              <a:rPr lang="el-GR" dirty="0">
                <a:solidFill>
                  <a:srgbClr val="FF0000"/>
                </a:solidFill>
              </a:rPr>
              <a:t>εγγραφής)</a:t>
            </a:r>
          </a:p>
          <a:p>
            <a:endParaRPr lang="el-GR" dirty="0"/>
          </a:p>
          <a:p>
            <a:r>
              <a:rPr lang="el-GR" dirty="0"/>
              <a:t>Ορισμένα είδη ευρετηρίου την ίδια την εγγραφή</a:t>
            </a:r>
          </a:p>
        </p:txBody>
      </p:sp>
    </p:spTree>
    <p:extLst>
      <p:ext uri="{BB962C8B-B14F-4D97-AF65-F5344CB8AC3E}">
        <p14:creationId xmlns:p14="http://schemas.microsoft.com/office/powerpoint/2010/main" val="5405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57200" y="3146253"/>
            <a:ext cx="809928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>
                <a:latin typeface="Calibri" pitchFamily="34" charset="0"/>
              </a:rPr>
              <a:t>Ποιες</a:t>
            </a:r>
            <a:r>
              <a:rPr lang="el-GR" sz="2400" dirty="0">
                <a:latin typeface="Calibri" pitchFamily="34" charset="0"/>
              </a:rPr>
              <a:t> εγγραφές μπαίνουν στο ευρετήριο;</a:t>
            </a:r>
          </a:p>
          <a:p>
            <a:pPr marL="536575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Ανάλογα 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marL="536575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marL="536575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Στόχος: αποδοτικές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λειτουργίες αναζήτησης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</a:t>
            </a:r>
            <a:r>
              <a:rPr lang="el-GR" sz="2400" b="1" dirty="0">
                <a:latin typeface="Calibri" pitchFamily="34" charset="0"/>
              </a:rPr>
              <a:t>και</a:t>
            </a:r>
            <a:r>
              <a:rPr lang="el-GR" sz="2400" dirty="0">
                <a:latin typeface="Calibri" pitchFamily="34" charset="0"/>
              </a:rPr>
              <a:t>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49" y="5711403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6768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>
                <a:latin typeface="Calibri" pitchFamily="34" charset="0"/>
              </a:rPr>
              <a:t>: 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8777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</a:t>
            </a:r>
            <a:r>
              <a:rPr lang="el-GR" sz="2800" i="1" dirty="0">
                <a:latin typeface="Calibri" pitchFamily="34" charset="0"/>
              </a:rPr>
              <a:t>κλειδί διάταξης </a:t>
            </a:r>
            <a:r>
              <a:rPr lang="el-GR" sz="28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  Ένα 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63842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964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</a:t>
            </a:r>
            <a:r>
              <a:rPr lang="el-GR" sz="2400" dirty="0">
                <a:latin typeface="Calibri" pitchFamily="34" charset="0"/>
              </a:rPr>
              <a:t>το κλειδί διάταξης 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(68 εγγραφές/</a:t>
            </a:r>
            <a:r>
              <a:rPr lang="en-US" sz="2000" dirty="0">
                <a:latin typeface="Calibri" pitchFamily="34" charset="0"/>
              </a:rPr>
              <a:t>block), </a:t>
            </a:r>
            <a:r>
              <a:rPr lang="el-GR" sz="2000" dirty="0">
                <a:latin typeface="Calibri" pitchFamily="34" charset="0"/>
              </a:rPr>
              <a:t>45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9309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3448</TotalTime>
  <Words>1982</Words>
  <Application>Microsoft Office PowerPoint</Application>
  <PresentationFormat>On-screen Show (4:3)</PresentationFormat>
  <Paragraphs>306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Menlo</vt:lpstr>
      <vt:lpstr>Monotype Sorts</vt:lpstr>
      <vt:lpstr>Wingdings</vt:lpstr>
      <vt:lpstr>Office Theme</vt:lpstr>
      <vt:lpstr>PowerPoint Presentation</vt:lpstr>
      <vt:lpstr>Ευρετήρια</vt:lpstr>
      <vt:lpstr>Παράδειγμα</vt:lpstr>
      <vt:lpstr>Παράδειγμα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σε πεδίο διάταξης (όχι κλειδί)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Ευρετήρια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EVANGELIA PITOURA</cp:lastModifiedBy>
  <cp:revision>433</cp:revision>
  <dcterms:created xsi:type="dcterms:W3CDTF">2013-06-13T09:19:30Z</dcterms:created>
  <dcterms:modified xsi:type="dcterms:W3CDTF">2022-12-18T07:35:07Z</dcterms:modified>
</cp:coreProperties>
</file>