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ink/ink1.xml" ContentType="application/inkml+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ink/ink2.xml" ContentType="application/inkml+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69" r:id="rId1"/>
  </p:sldMasterIdLst>
  <p:notesMasterIdLst>
    <p:notesMasterId r:id="rId47"/>
  </p:notesMasterIdLst>
  <p:sldIdLst>
    <p:sldId id="654" r:id="rId2"/>
    <p:sldId id="667" r:id="rId3"/>
    <p:sldId id="622" r:id="rId4"/>
    <p:sldId id="623" r:id="rId5"/>
    <p:sldId id="624" r:id="rId6"/>
    <p:sldId id="625" r:id="rId7"/>
    <p:sldId id="627" r:id="rId8"/>
    <p:sldId id="628" r:id="rId9"/>
    <p:sldId id="681" r:id="rId10"/>
    <p:sldId id="629" r:id="rId11"/>
    <p:sldId id="630" r:id="rId12"/>
    <p:sldId id="631" r:id="rId13"/>
    <p:sldId id="632" r:id="rId14"/>
    <p:sldId id="633" r:id="rId15"/>
    <p:sldId id="695" r:id="rId16"/>
    <p:sldId id="560" r:id="rId17"/>
    <p:sldId id="635" r:id="rId18"/>
    <p:sldId id="658" r:id="rId19"/>
    <p:sldId id="662" r:id="rId20"/>
    <p:sldId id="663" r:id="rId21"/>
    <p:sldId id="691" r:id="rId22"/>
    <p:sldId id="693" r:id="rId23"/>
    <p:sldId id="652" r:id="rId24"/>
    <p:sldId id="636" r:id="rId25"/>
    <p:sldId id="659" r:id="rId26"/>
    <p:sldId id="644" r:id="rId27"/>
    <p:sldId id="672" r:id="rId28"/>
    <p:sldId id="661" r:id="rId29"/>
    <p:sldId id="674" r:id="rId30"/>
    <p:sldId id="673" r:id="rId31"/>
    <p:sldId id="692" r:id="rId32"/>
    <p:sldId id="649" r:id="rId33"/>
    <p:sldId id="657" r:id="rId34"/>
    <p:sldId id="563" r:id="rId35"/>
    <p:sldId id="678" r:id="rId36"/>
    <p:sldId id="679" r:id="rId37"/>
    <p:sldId id="684" r:id="rId38"/>
    <p:sldId id="646" r:id="rId39"/>
    <p:sldId id="647" r:id="rId40"/>
    <p:sldId id="671" r:id="rId41"/>
    <p:sldId id="639" r:id="rId42"/>
    <p:sldId id="641" r:id="rId43"/>
    <p:sldId id="642" r:id="rId44"/>
    <p:sldId id="676" r:id="rId45"/>
    <p:sldId id="677" r:id="rId4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04"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nstantinos Semertzidis" initials="K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17" autoAdjust="0"/>
    <p:restoredTop sz="94671" autoAdjust="0"/>
  </p:normalViewPr>
  <p:slideViewPr>
    <p:cSldViewPr snapToGrid="0">
      <p:cViewPr varScale="1">
        <p:scale>
          <a:sx n="107" d="100"/>
          <a:sy n="107" d="100"/>
        </p:scale>
        <p:origin x="2007" y="54"/>
      </p:cViewPr>
      <p:guideLst>
        <p:guide orient="horz" pos="2160"/>
        <p:guide pos="2904"/>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1" d="100"/>
          <a:sy n="81" d="100"/>
        </p:scale>
        <p:origin x="-175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11:31:51.048"/>
    </inkml:context>
    <inkml:brush xml:id="br0">
      <inkml:brushProperty name="width" value="0.1" units="cm"/>
      <inkml:brushProperty name="height" value="0.1" units="cm"/>
      <inkml:brushProperty name="color" value="#004F8B"/>
    </inkml:brush>
  </inkml:definitions>
  <inkml:trace contextRef="#ctx0" brushRef="#br0">16 88 120,'0'0'516,"-2"-11"-405,-3-3-54,3 7-22,0 0-1,1 1 0,0-1 0,0 0 0,0 1 0,1-1 0,0-8 0,0 14-111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3T11:36:08.560"/>
    </inkml:context>
    <inkml:brush xml:id="br0">
      <inkml:brushProperty name="width" value="0.1" units="cm"/>
      <inkml:brushProperty name="height" value="0.1" units="cm"/>
      <inkml:brushProperty name="color" value="#66CC00"/>
    </inkml:brush>
  </inkml:definitions>
  <inkml:trace contextRef="#ctx0" brushRef="#br0">1 1 24,'0'0'336,"112"0"-416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1D4467-F767-4192-8C2C-9C235F6643CF}" type="datetimeFigureOut">
              <a:rPr lang="en-US" smtClean="0"/>
              <a:pPr/>
              <a:t>10/29/2022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C084C1-148C-4550-AE34-103EED253824}" type="slidenum">
              <a:rPr lang="en-US" smtClean="0"/>
              <a:pPr/>
              <a:t>‹#›</a:t>
            </a:fld>
            <a:endParaRPr lang="en-US"/>
          </a:p>
        </p:txBody>
      </p:sp>
    </p:spTree>
    <p:extLst>
      <p:ext uri="{BB962C8B-B14F-4D97-AF65-F5344CB8AC3E}">
        <p14:creationId xmlns:p14="http://schemas.microsoft.com/office/powerpoint/2010/main" val="157767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1</a:t>
            </a:fld>
            <a:endParaRPr lang="el-G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0875007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7429496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9706729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9838151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6681397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323893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0173044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a:lstStyle/>
          <a:p>
            <a:fld id="{083F8A2A-9370-403F-882C-D91A59BF1B34}" type="slidenum">
              <a:rPr lang="el-GR" smtClean="0"/>
              <a:pPr/>
              <a:t>16</a:t>
            </a:fld>
            <a:endParaRPr lang="el-GR"/>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226781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3608246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0761587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19</a:t>
            </a:fld>
            <a:endParaRPr lang="el-GR"/>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398702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2</a:t>
            </a:fld>
            <a:endParaRPr lang="el-G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8512343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20</a:t>
            </a:fld>
            <a:endParaRPr lang="el-GR"/>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2349993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2885642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1846198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6886693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905D4D31-174B-4A43-A1FF-6DA4C9FBE1AD}" type="slidenum">
              <a:rPr lang="el-GR" smtClean="0"/>
              <a:pPr/>
              <a:t>25</a:t>
            </a:fld>
            <a:endParaRPr lang="el-GR"/>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607120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6131688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6141353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29</a:t>
            </a:fld>
            <a:endParaRPr lang="el-GR"/>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7046598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30</a:t>
            </a:fld>
            <a:endParaRPr lang="el-GR"/>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9430681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840740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0114822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12FF545-9252-4F1A-9327-CE4428D9337C}" type="slidenum">
              <a:rPr lang="el-GR" smtClean="0"/>
              <a:pPr/>
              <a:t>33</a:t>
            </a:fld>
            <a:endParaRPr lang="el-G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9292490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34</a:t>
            </a:fld>
            <a:endParaRPr lang="el-GR"/>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6787056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35</a:t>
            </a:fld>
            <a:endParaRPr lang="el-GR"/>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45817846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94B59BB6-9049-44EA-85AE-670D6080777D}" type="slidenum">
              <a:rPr lang="el-GR" smtClean="0"/>
              <a:pPr/>
              <a:t>36</a:t>
            </a:fld>
            <a:endParaRPr lang="el-GR"/>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28763246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1216958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52666066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97244467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24830405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20987209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103678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17562469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82133117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3601288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0677184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527843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4296247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9575339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781980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3EC8965-12A5-42B6-9587-775B0C92BBE0}" type="datetime1">
              <a:rPr lang="en-US" smtClean="0"/>
              <a:pPr/>
              <a:t>10/29/2022</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5825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14F8C0-775D-4C86-9912-48CE32DF3814}" type="datetime1">
              <a:rPr lang="en-US" smtClean="0"/>
              <a:pPr/>
              <a:t>10/29/2022</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6397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2"/>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52"/>
            <a:ext cx="80772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91709-3B43-46B9-9561-13844D15F033}" type="datetime1">
              <a:rPr lang="en-US" smtClean="0"/>
              <a:pPr/>
              <a:t>10/29/2022</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138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E7DE42-E6E6-41B3-97AE-B6CA5833C18A}" type="datetime1">
              <a:rPr lang="en-US" smtClean="0"/>
              <a:pPr/>
              <a:t>10/29/2022</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47804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4"/>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CADE63-83BD-4EC2-98A1-769AB774F631}" type="datetime1">
              <a:rPr lang="en-US" smtClean="0"/>
              <a:pPr/>
              <a:t>10/29/2022</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87302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4F4101F-9917-4AB4-85A1-8A5B41A96093}" type="datetime1">
              <a:rPr lang="en-US" smtClean="0"/>
              <a:pPr/>
              <a:t>10/29/2022</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29050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535113"/>
            <a:ext cx="404177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1D01F15-B326-4CB5-BB3A-483D5BD187D7}" type="datetime1">
              <a:rPr lang="en-US" smtClean="0"/>
              <a:pPr/>
              <a:t>10/29/2022</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263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FB30E4B-7F52-4321-8DA4-44A83280689A}" type="datetime1">
              <a:rPr lang="en-US" smtClean="0"/>
              <a:pPr/>
              <a:t>10/29/2022</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02276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a:t>
              @</a:t>
            </a:r>
            <a:r>
              <a:rPr lang="en-US" dirty="0" err="1"/>
              <a:t>dbsocial</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980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6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4"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D9C2A0-1671-4538-B482-3C3B44FC226C}" type="datetime1">
              <a:rPr lang="en-US" smtClean="0"/>
              <a:pPr/>
              <a:t>10/29/2022</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97442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AF8FE1C-6B81-420D-8A60-DCA64F848011}" type="datetime1">
              <a:rPr lang="en-US" smtClean="0"/>
              <a:pPr/>
              <a:t>10/29/2022</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650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7"/>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3F703-D0DD-468A-A6C9-6C30316E6976}" type="datetime1">
              <a:rPr lang="en-US" smtClean="0"/>
              <a:pPr/>
              <a:t>10/29/2022</a:t>
            </a:fld>
            <a:endParaRPr lang="en-US" dirty="0"/>
          </a:p>
        </p:txBody>
      </p:sp>
      <p:sp>
        <p:nvSpPr>
          <p:cNvPr id="5" name="Footer Placeholder 4"/>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a:t>
            </a:r>
            <a:endParaRPr lang="en-US" dirty="0"/>
          </a:p>
        </p:txBody>
      </p:sp>
      <p:sp>
        <p:nvSpPr>
          <p:cNvPr id="6" name="Slide Number Placeholder 5"/>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888580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9.xml"/><Relationship Id="rId1" Type="http://schemas.openxmlformats.org/officeDocument/2006/relationships/slideLayout" Target="../slideLayouts/slideLayout6.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5740.png"/><Relationship Id="rId2" Type="http://schemas.openxmlformats.org/officeDocument/2006/relationships/customXml" Target="../ink/ink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27.xml"/><Relationship Id="rId1" Type="http://schemas.openxmlformats.org/officeDocument/2006/relationships/slideLayout" Target="../slideLayouts/slideLayout6.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523" Type="http://schemas.openxmlformats.org/officeDocument/2006/relationships/image" Target="../media/image1880.png"/><Relationship Id="rId2" Type="http://schemas.openxmlformats.org/officeDocument/2006/relationships/customXml" Target="../ink/ink2.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40.xml"/><Relationship Id="rId1" Type="http://schemas.openxmlformats.org/officeDocument/2006/relationships/slideLayout" Target="../slideLayouts/slideLayout6.xml"/><Relationship Id="rId4" Type="http://schemas.openxmlformats.org/officeDocument/2006/relationships/image" Target="../media/image5.emf"/></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41.xml"/><Relationship Id="rId1" Type="http://schemas.openxmlformats.org/officeDocument/2006/relationships/slideLayout" Target="../slideLayouts/slideLayout6.xml"/><Relationship Id="rId4" Type="http://schemas.openxmlformats.org/officeDocument/2006/relationships/image" Target="../media/image6.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l-GR" altLang="en-US" dirty="0"/>
              <a:t>Βάσεις Δεδομένων 20</a:t>
            </a:r>
            <a:r>
              <a:rPr lang="en-US" altLang="en-US" dirty="0"/>
              <a:t>22</a:t>
            </a:r>
            <a:r>
              <a:rPr lang="el-GR" altLang="en-US" dirty="0"/>
              <a:t>-20</a:t>
            </a:r>
            <a:r>
              <a:rPr lang="en-US" altLang="en-US" dirty="0"/>
              <a:t>23</a:t>
            </a:r>
            <a:endParaRPr lang="el-GR" altLang="en-US" dirty="0"/>
          </a:p>
        </p:txBody>
      </p:sp>
      <p:sp>
        <p:nvSpPr>
          <p:cNvPr id="3075" name="Footer Placeholder 2"/>
          <p:cNvSpPr>
            <a:spLocks noGrp="1"/>
          </p:cNvSpPr>
          <p:nvPr>
            <p:ph type="ftr" sz="quarter" idx="11"/>
          </p:nvPr>
        </p:nvSpPr>
        <p:spPr>
          <a:noFill/>
        </p:spPr>
        <p:txBody>
          <a:bodyPr/>
          <a:lstStyle/>
          <a:p>
            <a:r>
              <a:rPr lang="el-GR" altLang="en-US" dirty="0"/>
              <a:t>Ευαγγελία </a:t>
            </a:r>
            <a:r>
              <a:rPr lang="el-GR" altLang="en-US" dirty="0" err="1"/>
              <a:t>Πιτουρά</a:t>
            </a:r>
            <a:endParaRPr lang="el-GR" altLang="en-US"/>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1</a:t>
            </a:fld>
            <a:endParaRPr lang="el-GR" altLang="en-US"/>
          </a:p>
        </p:txBody>
      </p:sp>
      <p:sp>
        <p:nvSpPr>
          <p:cNvPr id="3077" name="Text Box 4"/>
          <p:cNvSpPr txBox="1">
            <a:spLocks noChangeArrowheads="1"/>
          </p:cNvSpPr>
          <p:nvPr/>
        </p:nvSpPr>
        <p:spPr bwMode="auto">
          <a:xfrm>
            <a:off x="596900" y="2106127"/>
            <a:ext cx="8089900" cy="1754326"/>
          </a:xfrm>
          <a:prstGeom prst="rect">
            <a:avLst/>
          </a:prstGeom>
          <a:noFill/>
          <a:ln w="9525">
            <a:noFill/>
            <a:miter lim="800000"/>
            <a:headEnd/>
            <a:tailEnd/>
          </a:ln>
        </p:spPr>
        <p:txBody>
          <a:bodyPr wrap="square">
            <a:spAutoFit/>
          </a:bodyPr>
          <a:lstStyle/>
          <a:p>
            <a:pPr algn="ctr" eaLnBrk="0" hangingPunct="0">
              <a:spcBef>
                <a:spcPct val="50000"/>
              </a:spcBef>
            </a:pPr>
            <a:r>
              <a:rPr lang="el-GR" sz="5400" dirty="0">
                <a:solidFill>
                  <a:schemeClr val="accent6">
                    <a:lumMod val="75000"/>
                  </a:schemeClr>
                </a:solidFill>
                <a:latin typeface="+mj-lt"/>
                <a:ea typeface="+mj-ea"/>
                <a:cs typeface="+mj-cs"/>
              </a:rPr>
              <a:t>Μετατροπή Σχήματος Ο/Σ σε Σχεσιακό Σχήμα</a:t>
            </a:r>
            <a:endParaRPr lang="en-US" sz="5400" dirty="0">
              <a:solidFill>
                <a:schemeClr val="accent6">
                  <a:lumMod val="75000"/>
                </a:schemeClr>
              </a:solidFill>
              <a:latin typeface="+mj-lt"/>
              <a:ea typeface="+mj-ea"/>
              <a:cs typeface="+mj-cs"/>
            </a:endParaRPr>
          </a:p>
        </p:txBody>
      </p:sp>
    </p:spTree>
    <p:extLst>
      <p:ext uri="{BB962C8B-B14F-4D97-AF65-F5344CB8AC3E}">
        <p14:creationId xmlns:p14="http://schemas.microsoft.com/office/powerpoint/2010/main" val="1054105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9" name="Rectangle 6"/>
          <p:cNvSpPr>
            <a:spLocks noGrp="1" noChangeArrowheads="1"/>
          </p:cNvSpPr>
          <p:nvPr>
            <p:ph type="ftr" sz="quarter" idx="11"/>
          </p:nvPr>
        </p:nvSpPr>
        <p:spPr>
          <a:noFill/>
        </p:spPr>
        <p:txBody>
          <a:bodyPr/>
          <a:lstStyle/>
          <a:p>
            <a:r>
              <a:rPr lang="el-GR" altLang="en-US"/>
              <a:t>Ευαγγελία Πιτουρά</a:t>
            </a:r>
          </a:p>
        </p:txBody>
      </p:sp>
      <p:sp>
        <p:nvSpPr>
          <p:cNvPr id="39940" name="Rectangle 7"/>
          <p:cNvSpPr>
            <a:spLocks noGrp="1" noChangeArrowheads="1"/>
          </p:cNvSpPr>
          <p:nvPr>
            <p:ph type="sldNum" sz="quarter" idx="12"/>
          </p:nvPr>
        </p:nvSpPr>
        <p:spPr>
          <a:noFill/>
        </p:spPr>
        <p:txBody>
          <a:bodyPr/>
          <a:lstStyle/>
          <a:p>
            <a:fld id="{5B32277B-50CD-46A5-A291-DDF1B5FF89C1}" type="slidenum">
              <a:rPr lang="el-GR" altLang="en-US" smtClean="0"/>
              <a:pPr/>
              <a:t>10</a:t>
            </a:fld>
            <a:endParaRPr lang="el-GR" altLang="en-US"/>
          </a:p>
        </p:txBody>
      </p:sp>
      <p:sp>
        <p:nvSpPr>
          <p:cNvPr id="39942" name="AutoShape 3"/>
          <p:cNvSpPr>
            <a:spLocks noChangeArrowheads="1"/>
          </p:cNvSpPr>
          <p:nvPr/>
        </p:nvSpPr>
        <p:spPr bwMode="auto">
          <a:xfrm>
            <a:off x="3850928" y="4004667"/>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39943" name="AutoShape 4"/>
          <p:cNvSpPr>
            <a:spLocks noChangeArrowheads="1"/>
          </p:cNvSpPr>
          <p:nvPr/>
        </p:nvSpPr>
        <p:spPr bwMode="auto">
          <a:xfrm>
            <a:off x="1979265" y="3645892"/>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39944" name="AutoShape 5"/>
          <p:cNvSpPr>
            <a:spLocks noChangeArrowheads="1"/>
          </p:cNvSpPr>
          <p:nvPr/>
        </p:nvSpPr>
        <p:spPr bwMode="auto">
          <a:xfrm>
            <a:off x="323503" y="4004667"/>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39945" name="Text Box 6"/>
          <p:cNvSpPr txBox="1">
            <a:spLocks noChangeArrowheads="1"/>
          </p:cNvSpPr>
          <p:nvPr/>
        </p:nvSpPr>
        <p:spPr bwMode="auto">
          <a:xfrm>
            <a:off x="467965" y="4077692"/>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39946" name="Text Box 7"/>
          <p:cNvSpPr txBox="1">
            <a:spLocks noChangeArrowheads="1"/>
          </p:cNvSpPr>
          <p:nvPr/>
        </p:nvSpPr>
        <p:spPr bwMode="auto">
          <a:xfrm>
            <a:off x="2339628" y="4077692"/>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39947" name="Text Box 8"/>
          <p:cNvSpPr txBox="1">
            <a:spLocks noChangeArrowheads="1"/>
          </p:cNvSpPr>
          <p:nvPr/>
        </p:nvSpPr>
        <p:spPr bwMode="auto">
          <a:xfrm>
            <a:off x="4139853" y="4077692"/>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39948" name="Line 9"/>
          <p:cNvSpPr>
            <a:spLocks noChangeShapeType="1"/>
          </p:cNvSpPr>
          <p:nvPr/>
        </p:nvSpPr>
        <p:spPr bwMode="auto">
          <a:xfrm>
            <a:off x="1258540" y="4293592"/>
            <a:ext cx="720725" cy="0"/>
          </a:xfrm>
          <a:prstGeom prst="line">
            <a:avLst/>
          </a:prstGeom>
          <a:noFill/>
          <a:ln w="9525">
            <a:solidFill>
              <a:schemeClr val="tx1"/>
            </a:solidFill>
            <a:round/>
            <a:headEnd/>
            <a:tailEnd/>
          </a:ln>
        </p:spPr>
        <p:txBody>
          <a:bodyPr wrap="none" anchor="ctr"/>
          <a:lstStyle/>
          <a:p>
            <a:endParaRPr lang="el-GR"/>
          </a:p>
        </p:txBody>
      </p:sp>
      <p:sp>
        <p:nvSpPr>
          <p:cNvPr id="39949" name="Line 10"/>
          <p:cNvSpPr>
            <a:spLocks noChangeShapeType="1"/>
          </p:cNvSpPr>
          <p:nvPr/>
        </p:nvSpPr>
        <p:spPr bwMode="auto">
          <a:xfrm>
            <a:off x="3203228" y="4293592"/>
            <a:ext cx="647700" cy="0"/>
          </a:xfrm>
          <a:prstGeom prst="line">
            <a:avLst/>
          </a:prstGeom>
          <a:noFill/>
          <a:ln w="9525">
            <a:solidFill>
              <a:schemeClr val="tx1"/>
            </a:solidFill>
            <a:round/>
            <a:headEnd/>
            <a:tailEnd/>
          </a:ln>
        </p:spPr>
        <p:txBody>
          <a:bodyPr wrap="none" anchor="ctr"/>
          <a:lstStyle/>
          <a:p>
            <a:endParaRPr lang="el-GR"/>
          </a:p>
        </p:txBody>
      </p:sp>
      <p:sp>
        <p:nvSpPr>
          <p:cNvPr id="39950" name="Oval 11"/>
          <p:cNvSpPr>
            <a:spLocks noChangeArrowheads="1"/>
          </p:cNvSpPr>
          <p:nvPr/>
        </p:nvSpPr>
        <p:spPr bwMode="auto">
          <a:xfrm>
            <a:off x="394940" y="3212505"/>
            <a:ext cx="865188" cy="431800"/>
          </a:xfrm>
          <a:prstGeom prst="ellipse">
            <a:avLst/>
          </a:prstGeom>
          <a:noFill/>
          <a:ln w="9525">
            <a:solidFill>
              <a:schemeClr val="tx1"/>
            </a:solidFill>
            <a:round/>
            <a:headEnd/>
            <a:tailEnd/>
          </a:ln>
        </p:spPr>
        <p:txBody>
          <a:bodyPr wrap="none" anchor="ctr"/>
          <a:lstStyle/>
          <a:p>
            <a:endParaRPr lang="el-GR"/>
          </a:p>
        </p:txBody>
      </p:sp>
      <p:sp>
        <p:nvSpPr>
          <p:cNvPr id="39951" name="Text Box 12"/>
          <p:cNvSpPr txBox="1">
            <a:spLocks noChangeArrowheads="1"/>
          </p:cNvSpPr>
          <p:nvPr/>
        </p:nvSpPr>
        <p:spPr bwMode="auto">
          <a:xfrm>
            <a:off x="612428" y="3212505"/>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9952" name="Oval 13"/>
          <p:cNvSpPr>
            <a:spLocks noChangeArrowheads="1"/>
          </p:cNvSpPr>
          <p:nvPr/>
        </p:nvSpPr>
        <p:spPr bwMode="auto">
          <a:xfrm>
            <a:off x="394940" y="5157192"/>
            <a:ext cx="865188" cy="431800"/>
          </a:xfrm>
          <a:prstGeom prst="ellipse">
            <a:avLst/>
          </a:prstGeom>
          <a:noFill/>
          <a:ln w="9525">
            <a:solidFill>
              <a:schemeClr val="tx1"/>
            </a:solidFill>
            <a:round/>
            <a:headEnd/>
            <a:tailEnd/>
          </a:ln>
        </p:spPr>
        <p:txBody>
          <a:bodyPr wrap="none" anchor="ctr"/>
          <a:lstStyle/>
          <a:p>
            <a:endParaRPr lang="el-GR"/>
          </a:p>
        </p:txBody>
      </p:sp>
      <p:sp>
        <p:nvSpPr>
          <p:cNvPr id="39953" name="Text Box 14"/>
          <p:cNvSpPr txBox="1">
            <a:spLocks noChangeArrowheads="1"/>
          </p:cNvSpPr>
          <p:nvPr/>
        </p:nvSpPr>
        <p:spPr bwMode="auto">
          <a:xfrm>
            <a:off x="610840" y="5157192"/>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9954" name="Line 15"/>
          <p:cNvSpPr>
            <a:spLocks noChangeShapeType="1"/>
          </p:cNvSpPr>
          <p:nvPr/>
        </p:nvSpPr>
        <p:spPr bwMode="auto">
          <a:xfrm flipH="1">
            <a:off x="826740" y="3645892"/>
            <a:ext cx="71438" cy="358775"/>
          </a:xfrm>
          <a:prstGeom prst="line">
            <a:avLst/>
          </a:prstGeom>
          <a:noFill/>
          <a:ln w="9525">
            <a:solidFill>
              <a:schemeClr val="tx1"/>
            </a:solidFill>
            <a:round/>
            <a:headEnd/>
            <a:tailEnd/>
          </a:ln>
        </p:spPr>
        <p:txBody>
          <a:bodyPr/>
          <a:lstStyle/>
          <a:p>
            <a:endParaRPr lang="el-GR"/>
          </a:p>
        </p:txBody>
      </p:sp>
      <p:sp>
        <p:nvSpPr>
          <p:cNvPr id="39955" name="Line 16"/>
          <p:cNvSpPr>
            <a:spLocks noChangeShapeType="1"/>
          </p:cNvSpPr>
          <p:nvPr/>
        </p:nvSpPr>
        <p:spPr bwMode="auto">
          <a:xfrm>
            <a:off x="539403" y="4653955"/>
            <a:ext cx="287337" cy="503237"/>
          </a:xfrm>
          <a:prstGeom prst="line">
            <a:avLst/>
          </a:prstGeom>
          <a:noFill/>
          <a:ln w="9525">
            <a:solidFill>
              <a:schemeClr val="tx1"/>
            </a:solidFill>
            <a:round/>
            <a:headEnd/>
            <a:tailEnd/>
          </a:ln>
        </p:spPr>
        <p:txBody>
          <a:bodyPr/>
          <a:lstStyle/>
          <a:p>
            <a:endParaRPr lang="el-GR"/>
          </a:p>
        </p:txBody>
      </p:sp>
      <p:sp>
        <p:nvSpPr>
          <p:cNvPr id="39956" name="Rectangle 17"/>
          <p:cNvSpPr>
            <a:spLocks noChangeArrowheads="1"/>
          </p:cNvSpPr>
          <p:nvPr/>
        </p:nvSpPr>
        <p:spPr bwMode="auto">
          <a:xfrm>
            <a:off x="4572571" y="5373216"/>
            <a:ext cx="1295400" cy="360362"/>
          </a:xfrm>
          <a:prstGeom prst="rect">
            <a:avLst/>
          </a:prstGeom>
          <a:noFill/>
          <a:ln w="9525">
            <a:solidFill>
              <a:schemeClr val="tx1"/>
            </a:solidFill>
            <a:miter lim="800000"/>
            <a:headEnd/>
            <a:tailEnd/>
          </a:ln>
        </p:spPr>
        <p:txBody>
          <a:bodyPr wrap="none" anchor="ctr"/>
          <a:lstStyle/>
          <a:p>
            <a:endParaRPr lang="el-GR"/>
          </a:p>
        </p:txBody>
      </p:sp>
      <p:sp>
        <p:nvSpPr>
          <p:cNvPr id="39957" name="Text Box 18"/>
          <p:cNvSpPr txBox="1">
            <a:spLocks noChangeArrowheads="1"/>
          </p:cNvSpPr>
          <p:nvPr/>
        </p:nvSpPr>
        <p:spPr bwMode="auto">
          <a:xfrm>
            <a:off x="4859684" y="5372968"/>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9958" name="Text Box 19"/>
          <p:cNvSpPr txBox="1">
            <a:spLocks noChangeArrowheads="1"/>
          </p:cNvSpPr>
          <p:nvPr/>
        </p:nvSpPr>
        <p:spPr bwMode="auto">
          <a:xfrm>
            <a:off x="5496618" y="5372968"/>
            <a:ext cx="649288" cy="366712"/>
          </a:xfrm>
          <a:prstGeom prst="rect">
            <a:avLst/>
          </a:prstGeom>
          <a:noFill/>
          <a:ln w="9525">
            <a:noFill/>
            <a:miter lim="800000"/>
            <a:headEnd/>
            <a:tailEnd/>
          </a:ln>
        </p:spPr>
        <p:txBody>
          <a:bodyPr>
            <a:spAutoFit/>
          </a:bodyPr>
          <a:lstStyle/>
          <a:p>
            <a:pPr>
              <a:spcBef>
                <a:spcPct val="50000"/>
              </a:spcBef>
            </a:pPr>
            <a:r>
              <a:rPr lang="en-US" sz="1800" dirty="0"/>
              <a:t>B</a:t>
            </a:r>
            <a:endParaRPr lang="el-GR" sz="1800" dirty="0"/>
          </a:p>
        </p:txBody>
      </p:sp>
      <p:sp>
        <p:nvSpPr>
          <p:cNvPr id="39959" name="Line 20"/>
          <p:cNvSpPr>
            <a:spLocks noChangeShapeType="1"/>
          </p:cNvSpPr>
          <p:nvPr/>
        </p:nvSpPr>
        <p:spPr bwMode="auto">
          <a:xfrm>
            <a:off x="5364509" y="5388917"/>
            <a:ext cx="0" cy="360362"/>
          </a:xfrm>
          <a:prstGeom prst="line">
            <a:avLst/>
          </a:prstGeom>
          <a:noFill/>
          <a:ln w="9525">
            <a:solidFill>
              <a:schemeClr val="tx1"/>
            </a:solidFill>
            <a:round/>
            <a:headEnd/>
            <a:tailEnd/>
          </a:ln>
        </p:spPr>
        <p:txBody>
          <a:bodyPr/>
          <a:lstStyle/>
          <a:p>
            <a:endParaRPr lang="el-GR"/>
          </a:p>
        </p:txBody>
      </p:sp>
      <p:sp>
        <p:nvSpPr>
          <p:cNvPr id="39960" name="Text Box 21"/>
          <p:cNvSpPr txBox="1">
            <a:spLocks noChangeArrowheads="1"/>
          </p:cNvSpPr>
          <p:nvPr/>
        </p:nvSpPr>
        <p:spPr bwMode="auto">
          <a:xfrm>
            <a:off x="5076056" y="5013176"/>
            <a:ext cx="1008063" cy="366713"/>
          </a:xfrm>
          <a:prstGeom prst="rect">
            <a:avLst/>
          </a:prstGeom>
          <a:noFill/>
          <a:ln w="9525">
            <a:noFill/>
            <a:miter lim="800000"/>
            <a:headEnd/>
            <a:tailEnd/>
          </a:ln>
        </p:spPr>
        <p:txBody>
          <a:bodyPr>
            <a:spAutoFit/>
          </a:bodyPr>
          <a:lstStyle/>
          <a:p>
            <a:pPr>
              <a:spcBef>
                <a:spcPct val="50000"/>
              </a:spcBef>
            </a:pPr>
            <a:r>
              <a:rPr lang="en-US" sz="1800" dirty="0"/>
              <a:t>E</a:t>
            </a:r>
            <a:r>
              <a:rPr lang="en-US" sz="2400" baseline="-25000" dirty="0">
                <a:latin typeface="Times New Roman" pitchFamily="18" charset="0"/>
              </a:rPr>
              <a:t>1</a:t>
            </a:r>
            <a:endParaRPr lang="el-GR" sz="2400" baseline="-25000" dirty="0">
              <a:latin typeface="Times New Roman" pitchFamily="18" charset="0"/>
            </a:endParaRPr>
          </a:p>
        </p:txBody>
      </p:sp>
      <p:sp>
        <p:nvSpPr>
          <p:cNvPr id="39961" name="Rectangle 22"/>
          <p:cNvSpPr>
            <a:spLocks noChangeArrowheads="1"/>
          </p:cNvSpPr>
          <p:nvPr/>
        </p:nvSpPr>
        <p:spPr bwMode="auto">
          <a:xfrm>
            <a:off x="6444009" y="5372968"/>
            <a:ext cx="2376488" cy="360362"/>
          </a:xfrm>
          <a:prstGeom prst="rect">
            <a:avLst/>
          </a:prstGeom>
          <a:noFill/>
          <a:ln w="9525">
            <a:solidFill>
              <a:schemeClr val="tx1"/>
            </a:solidFill>
            <a:miter lim="800000"/>
            <a:headEnd/>
            <a:tailEnd/>
          </a:ln>
        </p:spPr>
        <p:txBody>
          <a:bodyPr wrap="none" anchor="ctr"/>
          <a:lstStyle/>
          <a:p>
            <a:endParaRPr lang="el-GR"/>
          </a:p>
        </p:txBody>
      </p:sp>
      <p:sp>
        <p:nvSpPr>
          <p:cNvPr id="39962" name="Text Box 23"/>
          <p:cNvSpPr txBox="1">
            <a:spLocks noChangeArrowheads="1"/>
          </p:cNvSpPr>
          <p:nvPr/>
        </p:nvSpPr>
        <p:spPr bwMode="auto">
          <a:xfrm>
            <a:off x="6515447" y="5372968"/>
            <a:ext cx="504825"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9963" name="Text Box 24"/>
          <p:cNvSpPr txBox="1">
            <a:spLocks noChangeArrowheads="1"/>
          </p:cNvSpPr>
          <p:nvPr/>
        </p:nvSpPr>
        <p:spPr bwMode="auto">
          <a:xfrm>
            <a:off x="7236172" y="5372968"/>
            <a:ext cx="649287"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9964" name="Line 25"/>
          <p:cNvSpPr>
            <a:spLocks noChangeShapeType="1"/>
          </p:cNvSpPr>
          <p:nvPr/>
        </p:nvSpPr>
        <p:spPr bwMode="auto">
          <a:xfrm>
            <a:off x="7091709" y="5372968"/>
            <a:ext cx="0" cy="360362"/>
          </a:xfrm>
          <a:prstGeom prst="line">
            <a:avLst/>
          </a:prstGeom>
          <a:noFill/>
          <a:ln w="9525">
            <a:solidFill>
              <a:schemeClr val="tx1"/>
            </a:solidFill>
            <a:round/>
            <a:headEnd/>
            <a:tailEnd/>
          </a:ln>
        </p:spPr>
        <p:txBody>
          <a:bodyPr/>
          <a:lstStyle/>
          <a:p>
            <a:endParaRPr lang="el-GR"/>
          </a:p>
        </p:txBody>
      </p:sp>
      <p:sp>
        <p:nvSpPr>
          <p:cNvPr id="39965" name="Text Box 26"/>
          <p:cNvSpPr txBox="1">
            <a:spLocks noChangeArrowheads="1"/>
          </p:cNvSpPr>
          <p:nvPr/>
        </p:nvSpPr>
        <p:spPr bwMode="auto">
          <a:xfrm>
            <a:off x="7020272" y="4941168"/>
            <a:ext cx="1008062"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39966" name="Oval 27"/>
          <p:cNvSpPr>
            <a:spLocks noChangeArrowheads="1"/>
          </p:cNvSpPr>
          <p:nvPr/>
        </p:nvSpPr>
        <p:spPr bwMode="auto">
          <a:xfrm>
            <a:off x="3850928" y="3212505"/>
            <a:ext cx="865187" cy="431800"/>
          </a:xfrm>
          <a:prstGeom prst="ellipse">
            <a:avLst/>
          </a:prstGeom>
          <a:noFill/>
          <a:ln w="9525">
            <a:solidFill>
              <a:schemeClr val="tx1"/>
            </a:solidFill>
            <a:round/>
            <a:headEnd/>
            <a:tailEnd/>
          </a:ln>
        </p:spPr>
        <p:txBody>
          <a:bodyPr wrap="none" anchor="ctr"/>
          <a:lstStyle/>
          <a:p>
            <a:endParaRPr lang="el-GR"/>
          </a:p>
        </p:txBody>
      </p:sp>
      <p:sp>
        <p:nvSpPr>
          <p:cNvPr id="39967" name="Oval 28"/>
          <p:cNvSpPr>
            <a:spLocks noChangeArrowheads="1"/>
          </p:cNvSpPr>
          <p:nvPr/>
        </p:nvSpPr>
        <p:spPr bwMode="auto">
          <a:xfrm>
            <a:off x="3563590" y="4941292"/>
            <a:ext cx="865188" cy="431800"/>
          </a:xfrm>
          <a:prstGeom prst="ellipse">
            <a:avLst/>
          </a:prstGeom>
          <a:noFill/>
          <a:ln w="9525">
            <a:solidFill>
              <a:schemeClr val="tx1"/>
            </a:solidFill>
            <a:round/>
            <a:headEnd/>
            <a:tailEnd/>
          </a:ln>
        </p:spPr>
        <p:txBody>
          <a:bodyPr wrap="none" anchor="ctr"/>
          <a:lstStyle/>
          <a:p>
            <a:endParaRPr lang="el-GR"/>
          </a:p>
        </p:txBody>
      </p:sp>
      <p:sp>
        <p:nvSpPr>
          <p:cNvPr id="39968" name="Line 29"/>
          <p:cNvSpPr>
            <a:spLocks noChangeShapeType="1"/>
          </p:cNvSpPr>
          <p:nvPr/>
        </p:nvSpPr>
        <p:spPr bwMode="auto">
          <a:xfrm flipH="1">
            <a:off x="4282728" y="3645892"/>
            <a:ext cx="73025" cy="358775"/>
          </a:xfrm>
          <a:prstGeom prst="line">
            <a:avLst/>
          </a:prstGeom>
          <a:noFill/>
          <a:ln w="9525">
            <a:solidFill>
              <a:schemeClr val="tx1"/>
            </a:solidFill>
            <a:round/>
            <a:headEnd/>
            <a:tailEnd/>
          </a:ln>
        </p:spPr>
        <p:txBody>
          <a:bodyPr/>
          <a:lstStyle/>
          <a:p>
            <a:endParaRPr lang="el-GR"/>
          </a:p>
        </p:txBody>
      </p:sp>
      <p:sp>
        <p:nvSpPr>
          <p:cNvPr id="39969" name="Line 30"/>
          <p:cNvSpPr>
            <a:spLocks noChangeShapeType="1"/>
          </p:cNvSpPr>
          <p:nvPr/>
        </p:nvSpPr>
        <p:spPr bwMode="auto">
          <a:xfrm flipH="1">
            <a:off x="4139853" y="4653955"/>
            <a:ext cx="142875" cy="287337"/>
          </a:xfrm>
          <a:prstGeom prst="line">
            <a:avLst/>
          </a:prstGeom>
          <a:noFill/>
          <a:ln w="9525">
            <a:solidFill>
              <a:schemeClr val="tx1"/>
            </a:solidFill>
            <a:round/>
            <a:headEnd/>
            <a:tailEnd/>
          </a:ln>
        </p:spPr>
        <p:txBody>
          <a:bodyPr/>
          <a:lstStyle/>
          <a:p>
            <a:endParaRPr lang="el-GR"/>
          </a:p>
        </p:txBody>
      </p:sp>
      <p:sp>
        <p:nvSpPr>
          <p:cNvPr id="39970" name="Text Box 31"/>
          <p:cNvSpPr txBox="1">
            <a:spLocks noChangeArrowheads="1"/>
          </p:cNvSpPr>
          <p:nvPr/>
        </p:nvSpPr>
        <p:spPr bwMode="auto">
          <a:xfrm>
            <a:off x="4139853" y="3212505"/>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9971" name="Text Box 32"/>
          <p:cNvSpPr txBox="1">
            <a:spLocks noChangeArrowheads="1"/>
          </p:cNvSpPr>
          <p:nvPr/>
        </p:nvSpPr>
        <p:spPr bwMode="auto">
          <a:xfrm>
            <a:off x="3779490" y="4941292"/>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9972" name="Oval 33"/>
          <p:cNvSpPr>
            <a:spLocks noChangeArrowheads="1"/>
          </p:cNvSpPr>
          <p:nvPr/>
        </p:nvSpPr>
        <p:spPr bwMode="auto">
          <a:xfrm>
            <a:off x="2123728" y="5157192"/>
            <a:ext cx="865187" cy="431800"/>
          </a:xfrm>
          <a:prstGeom prst="ellipse">
            <a:avLst/>
          </a:prstGeom>
          <a:noFill/>
          <a:ln w="9525">
            <a:solidFill>
              <a:schemeClr val="tx1"/>
            </a:solidFill>
            <a:round/>
            <a:headEnd/>
            <a:tailEnd/>
          </a:ln>
        </p:spPr>
        <p:txBody>
          <a:bodyPr wrap="none" anchor="ctr"/>
          <a:lstStyle/>
          <a:p>
            <a:endParaRPr lang="el-GR"/>
          </a:p>
        </p:txBody>
      </p:sp>
      <p:sp>
        <p:nvSpPr>
          <p:cNvPr id="39973" name="Text Box 34"/>
          <p:cNvSpPr txBox="1">
            <a:spLocks noChangeArrowheads="1"/>
          </p:cNvSpPr>
          <p:nvPr/>
        </p:nvSpPr>
        <p:spPr bwMode="auto">
          <a:xfrm>
            <a:off x="2339628" y="5157192"/>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9974" name="Line 35"/>
          <p:cNvSpPr>
            <a:spLocks noChangeShapeType="1"/>
          </p:cNvSpPr>
          <p:nvPr/>
        </p:nvSpPr>
        <p:spPr bwMode="auto">
          <a:xfrm>
            <a:off x="2555528" y="4941292"/>
            <a:ext cx="0" cy="215900"/>
          </a:xfrm>
          <a:prstGeom prst="line">
            <a:avLst/>
          </a:prstGeom>
          <a:noFill/>
          <a:ln w="9525">
            <a:solidFill>
              <a:schemeClr val="tx1"/>
            </a:solidFill>
            <a:round/>
            <a:headEnd/>
            <a:tailEnd/>
          </a:ln>
        </p:spPr>
        <p:txBody>
          <a:bodyPr/>
          <a:lstStyle/>
          <a:p>
            <a:endParaRPr lang="el-GR"/>
          </a:p>
        </p:txBody>
      </p:sp>
      <p:sp>
        <p:nvSpPr>
          <p:cNvPr id="39975" name="Text Box 36"/>
          <p:cNvSpPr txBox="1">
            <a:spLocks noChangeArrowheads="1"/>
          </p:cNvSpPr>
          <p:nvPr/>
        </p:nvSpPr>
        <p:spPr bwMode="auto">
          <a:xfrm>
            <a:off x="1403003" y="3933230"/>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39976" name="Text Box 37"/>
          <p:cNvSpPr txBox="1">
            <a:spLocks noChangeArrowheads="1"/>
          </p:cNvSpPr>
          <p:nvPr/>
        </p:nvSpPr>
        <p:spPr bwMode="auto">
          <a:xfrm>
            <a:off x="3203228" y="3861792"/>
            <a:ext cx="431800"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39977" name="Text Box 38"/>
          <p:cNvSpPr txBox="1">
            <a:spLocks noChangeArrowheads="1"/>
          </p:cNvSpPr>
          <p:nvPr/>
        </p:nvSpPr>
        <p:spPr bwMode="auto">
          <a:xfrm>
            <a:off x="7812434" y="5372968"/>
            <a:ext cx="433388" cy="366712"/>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39978" name="Text Box 39"/>
          <p:cNvSpPr txBox="1">
            <a:spLocks noChangeArrowheads="1"/>
          </p:cNvSpPr>
          <p:nvPr/>
        </p:nvSpPr>
        <p:spPr bwMode="auto">
          <a:xfrm>
            <a:off x="8315672" y="5372968"/>
            <a:ext cx="431800" cy="366712"/>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39979" name="Line 40"/>
          <p:cNvSpPr>
            <a:spLocks noChangeShapeType="1"/>
          </p:cNvSpPr>
          <p:nvPr/>
        </p:nvSpPr>
        <p:spPr bwMode="auto">
          <a:xfrm>
            <a:off x="7739409" y="5372968"/>
            <a:ext cx="0" cy="360362"/>
          </a:xfrm>
          <a:prstGeom prst="line">
            <a:avLst/>
          </a:prstGeom>
          <a:noFill/>
          <a:ln w="9525">
            <a:solidFill>
              <a:schemeClr val="tx1"/>
            </a:solidFill>
            <a:round/>
            <a:headEnd/>
            <a:tailEnd/>
          </a:ln>
        </p:spPr>
        <p:txBody>
          <a:bodyPr/>
          <a:lstStyle/>
          <a:p>
            <a:endParaRPr lang="el-GR"/>
          </a:p>
        </p:txBody>
      </p:sp>
      <p:sp>
        <p:nvSpPr>
          <p:cNvPr id="39980" name="Line 41"/>
          <p:cNvSpPr>
            <a:spLocks noChangeShapeType="1"/>
          </p:cNvSpPr>
          <p:nvPr/>
        </p:nvSpPr>
        <p:spPr bwMode="auto">
          <a:xfrm>
            <a:off x="8244234" y="5372968"/>
            <a:ext cx="0" cy="360362"/>
          </a:xfrm>
          <a:prstGeom prst="line">
            <a:avLst/>
          </a:prstGeom>
          <a:noFill/>
          <a:ln w="9525">
            <a:solidFill>
              <a:schemeClr val="tx1"/>
            </a:solidFill>
            <a:round/>
            <a:headEnd/>
            <a:tailEnd/>
          </a:ln>
        </p:spPr>
        <p:txBody>
          <a:bodyPr/>
          <a:lstStyle/>
          <a:p>
            <a:endParaRPr lang="el-GR"/>
          </a:p>
        </p:txBody>
      </p:sp>
      <p:sp>
        <p:nvSpPr>
          <p:cNvPr id="39981" name="Line 42"/>
          <p:cNvSpPr>
            <a:spLocks noChangeShapeType="1"/>
          </p:cNvSpPr>
          <p:nvPr/>
        </p:nvSpPr>
        <p:spPr bwMode="auto">
          <a:xfrm>
            <a:off x="8028334" y="5733330"/>
            <a:ext cx="0" cy="503238"/>
          </a:xfrm>
          <a:prstGeom prst="line">
            <a:avLst/>
          </a:prstGeom>
          <a:noFill/>
          <a:ln w="9525">
            <a:solidFill>
              <a:schemeClr val="tx1"/>
            </a:solidFill>
            <a:round/>
            <a:headEnd/>
            <a:tailEnd/>
          </a:ln>
        </p:spPr>
        <p:txBody>
          <a:bodyPr/>
          <a:lstStyle/>
          <a:p>
            <a:endParaRPr lang="el-GR"/>
          </a:p>
        </p:txBody>
      </p:sp>
      <p:sp>
        <p:nvSpPr>
          <p:cNvPr id="39982" name="Line 43"/>
          <p:cNvSpPr>
            <a:spLocks noChangeShapeType="1"/>
          </p:cNvSpPr>
          <p:nvPr/>
        </p:nvSpPr>
        <p:spPr bwMode="auto">
          <a:xfrm flipH="1">
            <a:off x="5075584" y="6236568"/>
            <a:ext cx="2952750" cy="0"/>
          </a:xfrm>
          <a:prstGeom prst="line">
            <a:avLst/>
          </a:prstGeom>
          <a:noFill/>
          <a:ln w="9525">
            <a:solidFill>
              <a:schemeClr val="tx1"/>
            </a:solidFill>
            <a:round/>
            <a:headEnd/>
            <a:tailEnd/>
          </a:ln>
        </p:spPr>
        <p:txBody>
          <a:bodyPr/>
          <a:lstStyle/>
          <a:p>
            <a:endParaRPr lang="el-GR"/>
          </a:p>
        </p:txBody>
      </p:sp>
      <p:sp>
        <p:nvSpPr>
          <p:cNvPr id="39983" name="Line 44"/>
          <p:cNvSpPr>
            <a:spLocks noChangeShapeType="1"/>
          </p:cNvSpPr>
          <p:nvPr/>
        </p:nvSpPr>
        <p:spPr bwMode="auto">
          <a:xfrm flipV="1">
            <a:off x="5075584" y="5733330"/>
            <a:ext cx="0" cy="503238"/>
          </a:xfrm>
          <a:prstGeom prst="line">
            <a:avLst/>
          </a:prstGeom>
          <a:noFill/>
          <a:ln w="9525">
            <a:solidFill>
              <a:schemeClr val="tx1"/>
            </a:solidFill>
            <a:round/>
            <a:headEnd/>
            <a:tailEnd type="triangle" w="med" len="med"/>
          </a:ln>
        </p:spPr>
        <p:txBody>
          <a:bodyPr/>
          <a:lstStyle/>
          <a:p>
            <a:endParaRPr lang="el-GR"/>
          </a:p>
        </p:txBody>
      </p:sp>
      <p:sp>
        <p:nvSpPr>
          <p:cNvPr id="48" name="Text Box 4"/>
          <p:cNvSpPr txBox="1">
            <a:spLocks noChangeArrowheads="1"/>
          </p:cNvSpPr>
          <p:nvPr/>
        </p:nvSpPr>
        <p:spPr bwMode="auto">
          <a:xfrm>
            <a:off x="323528" y="1412776"/>
            <a:ext cx="8352928" cy="2308324"/>
          </a:xfrm>
          <a:prstGeom prst="rect">
            <a:avLst/>
          </a:prstGeom>
          <a:noFill/>
          <a:ln w="9525">
            <a:noFill/>
            <a:miter lim="800000"/>
            <a:headEnd/>
            <a:tailEnd/>
          </a:ln>
        </p:spPr>
        <p:txBody>
          <a:bodyPr wrap="square">
            <a:spAutoFit/>
          </a:bodyPr>
          <a:lstStyle/>
          <a:p>
            <a:pPr algn="just" eaLnBrk="0" hangingPunct="0">
              <a:spcBef>
                <a:spcPct val="50000"/>
              </a:spcBef>
            </a:pPr>
            <a:r>
              <a:rPr lang="el-GR" sz="2400" dirty="0">
                <a:latin typeface="Calibri" pitchFamily="34" charset="0"/>
                <a:cs typeface="Calibri" pitchFamily="34" charset="0"/>
              </a:rPr>
              <a:t>Εναλλακτικά,</a:t>
            </a:r>
          </a:p>
          <a:p>
            <a:pPr algn="just" eaLnBrk="0" hangingPunct="0">
              <a:spcBef>
                <a:spcPct val="50000"/>
              </a:spcBef>
            </a:pPr>
            <a:r>
              <a:rPr lang="el-GR" sz="2400" dirty="0">
                <a:latin typeface="Calibri" pitchFamily="34" charset="0"/>
                <a:cs typeface="Calibri" pitchFamily="34" charset="0"/>
              </a:rPr>
              <a:t>Αντί για νέα σχέση για τη συσχέτιση, </a:t>
            </a:r>
            <a:r>
              <a:rPr lang="el-GR" sz="2400" dirty="0">
                <a:solidFill>
                  <a:schemeClr val="tx2">
                    <a:lumMod val="60000"/>
                    <a:lumOff val="40000"/>
                  </a:schemeClr>
                </a:solidFill>
                <a:latin typeface="Calibri" pitchFamily="34" charset="0"/>
                <a:cs typeface="Calibri" pitchFamily="34" charset="0"/>
              </a:rPr>
              <a:t>μπορούμε να προσθέσουμε το πρωτεύον κλειδί της </a:t>
            </a:r>
            <a:r>
              <a:rPr lang="en-US" sz="2400" dirty="0">
                <a:solidFill>
                  <a:schemeClr val="tx2">
                    <a:lumMod val="60000"/>
                    <a:lumOff val="40000"/>
                  </a:schemeClr>
                </a:solidFill>
                <a:latin typeface="Calibri" pitchFamily="34" charset="0"/>
                <a:cs typeface="Calibri" pitchFamily="34" charset="0"/>
              </a:rPr>
              <a:t>E1 </a:t>
            </a:r>
            <a:r>
              <a:rPr lang="el-GR" sz="2400" dirty="0">
                <a:solidFill>
                  <a:schemeClr val="tx2">
                    <a:lumMod val="60000"/>
                    <a:lumOff val="40000"/>
                  </a:schemeClr>
                </a:solidFill>
                <a:latin typeface="Calibri" pitchFamily="34" charset="0"/>
                <a:cs typeface="Calibri" pitchFamily="34" charset="0"/>
              </a:rPr>
              <a:t>ως γνώρισμα στη σχέση που αντιστοιχεί στην </a:t>
            </a:r>
            <a:r>
              <a:rPr lang="en-US" sz="2400" dirty="0">
                <a:solidFill>
                  <a:schemeClr val="tx2">
                    <a:lumMod val="60000"/>
                    <a:lumOff val="40000"/>
                  </a:schemeClr>
                </a:solidFill>
                <a:latin typeface="Calibri" pitchFamily="34" charset="0"/>
                <a:cs typeface="Calibri" pitchFamily="34" charset="0"/>
              </a:rPr>
              <a:t>E2</a:t>
            </a:r>
            <a:r>
              <a:rPr lang="el-GR" sz="2400" dirty="0">
                <a:solidFill>
                  <a:schemeClr val="tx2">
                    <a:lumMod val="60000"/>
                    <a:lumOff val="40000"/>
                  </a:schemeClr>
                </a:solidFill>
                <a:latin typeface="Calibri" pitchFamily="34" charset="0"/>
                <a:cs typeface="Calibri" pitchFamily="34" charset="0"/>
              </a:rPr>
              <a:t> </a:t>
            </a:r>
            <a:r>
              <a:rPr lang="el-GR" sz="2400" dirty="0">
                <a:latin typeface="Calibri" pitchFamily="34" charset="0"/>
                <a:cs typeface="Calibri" pitchFamily="34" charset="0"/>
              </a:rPr>
              <a:t>(το οποίο είναι και ξένο κλειδί)</a:t>
            </a:r>
          </a:p>
          <a:p>
            <a:pPr algn="just" eaLnBrk="0" hangingPunct="0">
              <a:spcBef>
                <a:spcPct val="50000"/>
              </a:spcBef>
            </a:pPr>
            <a:endParaRPr lang="en-US" sz="2400" dirty="0">
              <a:latin typeface="Calibri" pitchFamily="34" charset="0"/>
              <a:cs typeface="Calibri" pitchFamily="34" charset="0"/>
            </a:endParaRPr>
          </a:p>
        </p:txBody>
      </p:sp>
      <p:sp>
        <p:nvSpPr>
          <p:cNvPr id="50" name="Title 1"/>
          <p:cNvSpPr>
            <a:spLocks noGrp="1"/>
          </p:cNvSpPr>
          <p:nvPr>
            <p:ph type="title"/>
          </p:nvPr>
        </p:nvSpPr>
        <p:spPr>
          <a:xfrm>
            <a:off x="467965" y="95509"/>
            <a:ext cx="8229600" cy="1143000"/>
          </a:xfrm>
        </p:spPr>
        <p:txBody>
          <a:bodyPr/>
          <a:lstStyle/>
          <a:p>
            <a:r>
              <a:rPr lang="el-GR" dirty="0">
                <a:solidFill>
                  <a:schemeClr val="accent6">
                    <a:lumMod val="75000"/>
                  </a:schemeClr>
                </a:solidFill>
              </a:rPr>
              <a:t>(Δυαδική) 1-Ν Συσχέτιση</a:t>
            </a:r>
            <a:endParaRPr lang="en-US" dirty="0">
              <a:solidFill>
                <a:schemeClr val="accent6">
                  <a:lumMod val="75000"/>
                </a:schemeClr>
              </a:solidFill>
            </a:endParaRPr>
          </a:p>
        </p:txBody>
      </p:sp>
      <p:sp>
        <p:nvSpPr>
          <p:cNvPr id="4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104122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3" name="Rectangle 6"/>
          <p:cNvSpPr>
            <a:spLocks noGrp="1" noChangeArrowheads="1"/>
          </p:cNvSpPr>
          <p:nvPr>
            <p:ph type="ftr" sz="quarter" idx="11"/>
          </p:nvPr>
        </p:nvSpPr>
        <p:spPr>
          <a:noFill/>
        </p:spPr>
        <p:txBody>
          <a:bodyPr/>
          <a:lstStyle/>
          <a:p>
            <a:r>
              <a:rPr lang="el-GR" altLang="en-US"/>
              <a:t>Ευαγγελία Πιτουρά</a:t>
            </a:r>
          </a:p>
        </p:txBody>
      </p:sp>
      <p:sp>
        <p:nvSpPr>
          <p:cNvPr id="40964" name="Rectangle 7"/>
          <p:cNvSpPr>
            <a:spLocks noGrp="1" noChangeArrowheads="1"/>
          </p:cNvSpPr>
          <p:nvPr>
            <p:ph type="sldNum" sz="quarter" idx="12"/>
          </p:nvPr>
        </p:nvSpPr>
        <p:spPr>
          <a:noFill/>
        </p:spPr>
        <p:txBody>
          <a:bodyPr/>
          <a:lstStyle/>
          <a:p>
            <a:fld id="{813B08E4-80AD-45D0-8A08-34C7E503B5DB}" type="slidenum">
              <a:rPr lang="el-GR" altLang="en-US" smtClean="0"/>
              <a:pPr/>
              <a:t>11</a:t>
            </a:fld>
            <a:endParaRPr lang="el-GR" altLang="en-US"/>
          </a:p>
        </p:txBody>
      </p:sp>
      <p:sp>
        <p:nvSpPr>
          <p:cNvPr id="40965" name="Rectangle 2"/>
          <p:cNvSpPr>
            <a:spLocks noChangeArrowheads="1"/>
          </p:cNvSpPr>
          <p:nvPr/>
        </p:nvSpPr>
        <p:spPr bwMode="auto">
          <a:xfrm>
            <a:off x="107950" y="4581525"/>
            <a:ext cx="4249738" cy="1727200"/>
          </a:xfrm>
          <a:prstGeom prst="rect">
            <a:avLst/>
          </a:prstGeom>
          <a:solidFill>
            <a:schemeClr val="accent4">
              <a:lumMod val="20000"/>
              <a:lumOff val="80000"/>
            </a:schemeClr>
          </a:solidFill>
          <a:ln w="9525">
            <a:solidFill>
              <a:schemeClr val="tx1"/>
            </a:solidFill>
            <a:miter lim="800000"/>
            <a:headEnd/>
            <a:tailEnd/>
          </a:ln>
        </p:spPr>
        <p:txBody>
          <a:bodyPr wrap="none" anchor="ctr"/>
          <a:lstStyle/>
          <a:p>
            <a:endParaRPr lang="el-GR"/>
          </a:p>
        </p:txBody>
      </p:sp>
      <p:sp>
        <p:nvSpPr>
          <p:cNvPr id="40966" name="Rectangle 3"/>
          <p:cNvSpPr>
            <a:spLocks noChangeArrowheads="1"/>
          </p:cNvSpPr>
          <p:nvPr/>
        </p:nvSpPr>
        <p:spPr bwMode="auto">
          <a:xfrm>
            <a:off x="4500563" y="2781300"/>
            <a:ext cx="4248150" cy="2160588"/>
          </a:xfrm>
          <a:prstGeom prst="rect">
            <a:avLst/>
          </a:prstGeom>
          <a:solidFill>
            <a:schemeClr val="accent4">
              <a:lumMod val="20000"/>
              <a:lumOff val="80000"/>
            </a:schemeClr>
          </a:solidFill>
          <a:ln w="9525">
            <a:solidFill>
              <a:schemeClr val="tx1"/>
            </a:solidFill>
            <a:miter lim="800000"/>
            <a:headEnd/>
            <a:tailEnd/>
          </a:ln>
        </p:spPr>
        <p:txBody>
          <a:bodyPr wrap="none" anchor="ctr"/>
          <a:lstStyle/>
          <a:p>
            <a:endParaRPr lang="el-GR"/>
          </a:p>
        </p:txBody>
      </p:sp>
      <p:sp>
        <p:nvSpPr>
          <p:cNvPr id="40968" name="AutoShape 5"/>
          <p:cNvSpPr>
            <a:spLocks noChangeArrowheads="1"/>
          </p:cNvSpPr>
          <p:nvPr/>
        </p:nvSpPr>
        <p:spPr bwMode="auto">
          <a:xfrm>
            <a:off x="3851275" y="1555750"/>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40969" name="AutoShape 6"/>
          <p:cNvSpPr>
            <a:spLocks noChangeArrowheads="1"/>
          </p:cNvSpPr>
          <p:nvPr/>
        </p:nvSpPr>
        <p:spPr bwMode="auto">
          <a:xfrm>
            <a:off x="1979613" y="1196975"/>
            <a:ext cx="1223962" cy="1285875"/>
          </a:xfrm>
          <a:prstGeom prst="flowChartDecision">
            <a:avLst/>
          </a:prstGeom>
          <a:noFill/>
          <a:ln w="9525">
            <a:solidFill>
              <a:schemeClr val="tx1"/>
            </a:solidFill>
            <a:miter lim="800000"/>
            <a:headEnd/>
            <a:tailEnd/>
          </a:ln>
        </p:spPr>
        <p:txBody>
          <a:bodyPr wrap="none" anchor="ctr"/>
          <a:lstStyle/>
          <a:p>
            <a:endParaRPr lang="el-GR"/>
          </a:p>
        </p:txBody>
      </p:sp>
      <p:sp>
        <p:nvSpPr>
          <p:cNvPr id="40970" name="AutoShape 7"/>
          <p:cNvSpPr>
            <a:spLocks noChangeArrowheads="1"/>
          </p:cNvSpPr>
          <p:nvPr/>
        </p:nvSpPr>
        <p:spPr bwMode="auto">
          <a:xfrm>
            <a:off x="323850" y="1555750"/>
            <a:ext cx="935038" cy="611188"/>
          </a:xfrm>
          <a:prstGeom prst="flowChartProcess">
            <a:avLst/>
          </a:prstGeom>
          <a:noFill/>
          <a:ln w="9525">
            <a:solidFill>
              <a:schemeClr val="tx1"/>
            </a:solidFill>
            <a:miter lim="800000"/>
            <a:headEnd/>
            <a:tailEnd/>
          </a:ln>
        </p:spPr>
        <p:txBody>
          <a:bodyPr wrap="none" anchor="ctr"/>
          <a:lstStyle/>
          <a:p>
            <a:endParaRPr lang="el-GR"/>
          </a:p>
        </p:txBody>
      </p:sp>
      <p:sp>
        <p:nvSpPr>
          <p:cNvPr id="40971" name="Text Box 8"/>
          <p:cNvSpPr txBox="1">
            <a:spLocks noChangeArrowheads="1"/>
          </p:cNvSpPr>
          <p:nvPr/>
        </p:nvSpPr>
        <p:spPr bwMode="auto">
          <a:xfrm>
            <a:off x="468313" y="1628775"/>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40972" name="Text Box 9"/>
          <p:cNvSpPr txBox="1">
            <a:spLocks noChangeArrowheads="1"/>
          </p:cNvSpPr>
          <p:nvPr/>
        </p:nvSpPr>
        <p:spPr bwMode="auto">
          <a:xfrm>
            <a:off x="2339975" y="1628775"/>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40973" name="Text Box 10"/>
          <p:cNvSpPr txBox="1">
            <a:spLocks noChangeArrowheads="1"/>
          </p:cNvSpPr>
          <p:nvPr/>
        </p:nvSpPr>
        <p:spPr bwMode="auto">
          <a:xfrm>
            <a:off x="4140200" y="1628775"/>
            <a:ext cx="1008063"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40974" name="Line 11"/>
          <p:cNvSpPr>
            <a:spLocks noChangeShapeType="1"/>
          </p:cNvSpPr>
          <p:nvPr/>
        </p:nvSpPr>
        <p:spPr bwMode="auto">
          <a:xfrm>
            <a:off x="1258888" y="1844675"/>
            <a:ext cx="720725" cy="0"/>
          </a:xfrm>
          <a:prstGeom prst="line">
            <a:avLst/>
          </a:prstGeom>
          <a:noFill/>
          <a:ln w="9525">
            <a:solidFill>
              <a:schemeClr val="tx1"/>
            </a:solidFill>
            <a:round/>
            <a:headEnd/>
            <a:tailEnd/>
          </a:ln>
        </p:spPr>
        <p:txBody>
          <a:bodyPr wrap="none" anchor="ctr"/>
          <a:lstStyle/>
          <a:p>
            <a:endParaRPr lang="el-GR"/>
          </a:p>
        </p:txBody>
      </p:sp>
      <p:sp>
        <p:nvSpPr>
          <p:cNvPr id="40975" name="Line 12"/>
          <p:cNvSpPr>
            <a:spLocks noChangeShapeType="1"/>
          </p:cNvSpPr>
          <p:nvPr/>
        </p:nvSpPr>
        <p:spPr bwMode="auto">
          <a:xfrm>
            <a:off x="3203575" y="1844675"/>
            <a:ext cx="647700" cy="0"/>
          </a:xfrm>
          <a:prstGeom prst="line">
            <a:avLst/>
          </a:prstGeom>
          <a:noFill/>
          <a:ln w="9525">
            <a:solidFill>
              <a:schemeClr val="tx1"/>
            </a:solidFill>
            <a:round/>
            <a:headEnd/>
            <a:tailEnd/>
          </a:ln>
        </p:spPr>
        <p:txBody>
          <a:bodyPr wrap="none" anchor="ctr"/>
          <a:lstStyle/>
          <a:p>
            <a:endParaRPr lang="el-GR"/>
          </a:p>
        </p:txBody>
      </p:sp>
      <p:sp>
        <p:nvSpPr>
          <p:cNvPr id="40976" name="Oval 13"/>
          <p:cNvSpPr>
            <a:spLocks noChangeArrowheads="1"/>
          </p:cNvSpPr>
          <p:nvPr/>
        </p:nvSpPr>
        <p:spPr bwMode="auto">
          <a:xfrm>
            <a:off x="395288" y="763588"/>
            <a:ext cx="865187" cy="431800"/>
          </a:xfrm>
          <a:prstGeom prst="ellipse">
            <a:avLst/>
          </a:prstGeom>
          <a:noFill/>
          <a:ln w="9525">
            <a:solidFill>
              <a:schemeClr val="tx1"/>
            </a:solidFill>
            <a:round/>
            <a:headEnd/>
            <a:tailEnd/>
          </a:ln>
        </p:spPr>
        <p:txBody>
          <a:bodyPr wrap="none" anchor="ctr"/>
          <a:lstStyle/>
          <a:p>
            <a:endParaRPr lang="el-GR"/>
          </a:p>
        </p:txBody>
      </p:sp>
      <p:sp>
        <p:nvSpPr>
          <p:cNvPr id="40977" name="Text Box 14"/>
          <p:cNvSpPr txBox="1">
            <a:spLocks noChangeArrowheads="1"/>
          </p:cNvSpPr>
          <p:nvPr/>
        </p:nvSpPr>
        <p:spPr bwMode="auto">
          <a:xfrm>
            <a:off x="612775" y="763588"/>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0978" name="Oval 15"/>
          <p:cNvSpPr>
            <a:spLocks noChangeArrowheads="1"/>
          </p:cNvSpPr>
          <p:nvPr/>
        </p:nvSpPr>
        <p:spPr bwMode="auto">
          <a:xfrm>
            <a:off x="395288" y="2708275"/>
            <a:ext cx="865187" cy="431800"/>
          </a:xfrm>
          <a:prstGeom prst="ellipse">
            <a:avLst/>
          </a:prstGeom>
          <a:noFill/>
          <a:ln w="9525">
            <a:solidFill>
              <a:schemeClr val="tx1"/>
            </a:solidFill>
            <a:round/>
            <a:headEnd/>
            <a:tailEnd/>
          </a:ln>
        </p:spPr>
        <p:txBody>
          <a:bodyPr wrap="none" anchor="ctr"/>
          <a:lstStyle/>
          <a:p>
            <a:endParaRPr lang="el-GR"/>
          </a:p>
        </p:txBody>
      </p:sp>
      <p:sp>
        <p:nvSpPr>
          <p:cNvPr id="40979" name="Text Box 16"/>
          <p:cNvSpPr txBox="1">
            <a:spLocks noChangeArrowheads="1"/>
          </p:cNvSpPr>
          <p:nvPr/>
        </p:nvSpPr>
        <p:spPr bwMode="auto">
          <a:xfrm>
            <a:off x="611188" y="270827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0980" name="Line 17"/>
          <p:cNvSpPr>
            <a:spLocks noChangeShapeType="1"/>
          </p:cNvSpPr>
          <p:nvPr/>
        </p:nvSpPr>
        <p:spPr bwMode="auto">
          <a:xfrm flipH="1">
            <a:off x="827088" y="1196975"/>
            <a:ext cx="71437" cy="358775"/>
          </a:xfrm>
          <a:prstGeom prst="line">
            <a:avLst/>
          </a:prstGeom>
          <a:noFill/>
          <a:ln w="9525">
            <a:solidFill>
              <a:schemeClr val="tx1"/>
            </a:solidFill>
            <a:round/>
            <a:headEnd/>
            <a:tailEnd/>
          </a:ln>
        </p:spPr>
        <p:txBody>
          <a:bodyPr/>
          <a:lstStyle/>
          <a:p>
            <a:endParaRPr lang="el-GR"/>
          </a:p>
        </p:txBody>
      </p:sp>
      <p:sp>
        <p:nvSpPr>
          <p:cNvPr id="40981" name="Line 18"/>
          <p:cNvSpPr>
            <a:spLocks noChangeShapeType="1"/>
          </p:cNvSpPr>
          <p:nvPr/>
        </p:nvSpPr>
        <p:spPr bwMode="auto">
          <a:xfrm>
            <a:off x="539750" y="2205038"/>
            <a:ext cx="287338" cy="503237"/>
          </a:xfrm>
          <a:prstGeom prst="line">
            <a:avLst/>
          </a:prstGeom>
          <a:noFill/>
          <a:ln w="9525">
            <a:solidFill>
              <a:schemeClr val="tx1"/>
            </a:solidFill>
            <a:round/>
            <a:headEnd/>
            <a:tailEnd/>
          </a:ln>
        </p:spPr>
        <p:txBody>
          <a:bodyPr/>
          <a:lstStyle/>
          <a:p>
            <a:endParaRPr lang="el-GR"/>
          </a:p>
        </p:txBody>
      </p:sp>
      <p:sp>
        <p:nvSpPr>
          <p:cNvPr id="40982" name="Rectangle 19"/>
          <p:cNvSpPr>
            <a:spLocks noChangeArrowheads="1"/>
          </p:cNvSpPr>
          <p:nvPr/>
        </p:nvSpPr>
        <p:spPr bwMode="auto">
          <a:xfrm>
            <a:off x="252413" y="5229225"/>
            <a:ext cx="1295400" cy="360363"/>
          </a:xfrm>
          <a:prstGeom prst="rect">
            <a:avLst/>
          </a:prstGeom>
          <a:noFill/>
          <a:ln w="9525">
            <a:solidFill>
              <a:schemeClr val="tx1"/>
            </a:solidFill>
            <a:miter lim="800000"/>
            <a:headEnd/>
            <a:tailEnd/>
          </a:ln>
        </p:spPr>
        <p:txBody>
          <a:bodyPr wrap="none" anchor="ctr"/>
          <a:lstStyle/>
          <a:p>
            <a:endParaRPr lang="el-GR"/>
          </a:p>
        </p:txBody>
      </p:sp>
      <p:sp>
        <p:nvSpPr>
          <p:cNvPr id="40983" name="Text Box 20"/>
          <p:cNvSpPr txBox="1">
            <a:spLocks noChangeArrowheads="1"/>
          </p:cNvSpPr>
          <p:nvPr/>
        </p:nvSpPr>
        <p:spPr bwMode="auto">
          <a:xfrm>
            <a:off x="323850" y="5229225"/>
            <a:ext cx="504825" cy="366713"/>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0984" name="Text Box 21"/>
          <p:cNvSpPr txBox="1">
            <a:spLocks noChangeArrowheads="1"/>
          </p:cNvSpPr>
          <p:nvPr/>
        </p:nvSpPr>
        <p:spPr bwMode="auto">
          <a:xfrm>
            <a:off x="1044575" y="5229225"/>
            <a:ext cx="649288"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0985" name="Line 22"/>
          <p:cNvSpPr>
            <a:spLocks noChangeShapeType="1"/>
          </p:cNvSpPr>
          <p:nvPr/>
        </p:nvSpPr>
        <p:spPr bwMode="auto">
          <a:xfrm>
            <a:off x="900113" y="5229225"/>
            <a:ext cx="0" cy="360363"/>
          </a:xfrm>
          <a:prstGeom prst="line">
            <a:avLst/>
          </a:prstGeom>
          <a:noFill/>
          <a:ln w="9525">
            <a:solidFill>
              <a:schemeClr val="tx1"/>
            </a:solidFill>
            <a:round/>
            <a:headEnd/>
            <a:tailEnd/>
          </a:ln>
        </p:spPr>
        <p:txBody>
          <a:bodyPr/>
          <a:lstStyle/>
          <a:p>
            <a:endParaRPr lang="el-GR"/>
          </a:p>
        </p:txBody>
      </p:sp>
      <p:sp>
        <p:nvSpPr>
          <p:cNvPr id="40986" name="Text Box 23"/>
          <p:cNvSpPr txBox="1">
            <a:spLocks noChangeArrowheads="1"/>
          </p:cNvSpPr>
          <p:nvPr/>
        </p:nvSpPr>
        <p:spPr bwMode="auto">
          <a:xfrm>
            <a:off x="612775" y="4724400"/>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40987" name="Rectangle 24"/>
          <p:cNvSpPr>
            <a:spLocks noChangeArrowheads="1"/>
          </p:cNvSpPr>
          <p:nvPr/>
        </p:nvSpPr>
        <p:spPr bwMode="auto">
          <a:xfrm>
            <a:off x="1908175" y="5229225"/>
            <a:ext cx="2376488" cy="360363"/>
          </a:xfrm>
          <a:prstGeom prst="rect">
            <a:avLst/>
          </a:prstGeom>
          <a:noFill/>
          <a:ln w="9525">
            <a:solidFill>
              <a:schemeClr val="tx1"/>
            </a:solidFill>
            <a:miter lim="800000"/>
            <a:headEnd/>
            <a:tailEnd/>
          </a:ln>
        </p:spPr>
        <p:txBody>
          <a:bodyPr wrap="none" anchor="ctr"/>
          <a:lstStyle/>
          <a:p>
            <a:endParaRPr lang="el-GR"/>
          </a:p>
        </p:txBody>
      </p:sp>
      <p:sp>
        <p:nvSpPr>
          <p:cNvPr id="40988" name="Text Box 25"/>
          <p:cNvSpPr txBox="1">
            <a:spLocks noChangeArrowheads="1"/>
          </p:cNvSpPr>
          <p:nvPr/>
        </p:nvSpPr>
        <p:spPr bwMode="auto">
          <a:xfrm>
            <a:off x="1979613" y="5229225"/>
            <a:ext cx="504825"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0989" name="Text Box 26"/>
          <p:cNvSpPr txBox="1">
            <a:spLocks noChangeArrowheads="1"/>
          </p:cNvSpPr>
          <p:nvPr/>
        </p:nvSpPr>
        <p:spPr bwMode="auto">
          <a:xfrm>
            <a:off x="2700338" y="5229225"/>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0990" name="Line 27"/>
          <p:cNvSpPr>
            <a:spLocks noChangeShapeType="1"/>
          </p:cNvSpPr>
          <p:nvPr/>
        </p:nvSpPr>
        <p:spPr bwMode="auto">
          <a:xfrm>
            <a:off x="2555875" y="5229225"/>
            <a:ext cx="0" cy="360363"/>
          </a:xfrm>
          <a:prstGeom prst="line">
            <a:avLst/>
          </a:prstGeom>
          <a:noFill/>
          <a:ln w="9525">
            <a:solidFill>
              <a:schemeClr val="tx1"/>
            </a:solidFill>
            <a:round/>
            <a:headEnd/>
            <a:tailEnd/>
          </a:ln>
        </p:spPr>
        <p:txBody>
          <a:bodyPr/>
          <a:lstStyle/>
          <a:p>
            <a:endParaRPr lang="el-GR"/>
          </a:p>
        </p:txBody>
      </p:sp>
      <p:sp>
        <p:nvSpPr>
          <p:cNvPr id="40991" name="Text Box 28"/>
          <p:cNvSpPr txBox="1">
            <a:spLocks noChangeArrowheads="1"/>
          </p:cNvSpPr>
          <p:nvPr/>
        </p:nvSpPr>
        <p:spPr bwMode="auto">
          <a:xfrm>
            <a:off x="2700338" y="4795838"/>
            <a:ext cx="1008062"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40992" name="Oval 29"/>
          <p:cNvSpPr>
            <a:spLocks noChangeArrowheads="1"/>
          </p:cNvSpPr>
          <p:nvPr/>
        </p:nvSpPr>
        <p:spPr bwMode="auto">
          <a:xfrm>
            <a:off x="3851275" y="763588"/>
            <a:ext cx="865188" cy="431800"/>
          </a:xfrm>
          <a:prstGeom prst="ellipse">
            <a:avLst/>
          </a:prstGeom>
          <a:noFill/>
          <a:ln w="9525">
            <a:solidFill>
              <a:schemeClr val="tx1"/>
            </a:solidFill>
            <a:round/>
            <a:headEnd/>
            <a:tailEnd/>
          </a:ln>
        </p:spPr>
        <p:txBody>
          <a:bodyPr wrap="none" anchor="ctr"/>
          <a:lstStyle/>
          <a:p>
            <a:endParaRPr lang="el-GR"/>
          </a:p>
        </p:txBody>
      </p:sp>
      <p:sp>
        <p:nvSpPr>
          <p:cNvPr id="40993" name="Oval 30"/>
          <p:cNvSpPr>
            <a:spLocks noChangeArrowheads="1"/>
          </p:cNvSpPr>
          <p:nvPr/>
        </p:nvSpPr>
        <p:spPr bwMode="auto">
          <a:xfrm>
            <a:off x="3563938" y="2492375"/>
            <a:ext cx="865187" cy="431800"/>
          </a:xfrm>
          <a:prstGeom prst="ellipse">
            <a:avLst/>
          </a:prstGeom>
          <a:noFill/>
          <a:ln w="9525">
            <a:solidFill>
              <a:schemeClr val="tx1"/>
            </a:solidFill>
            <a:round/>
            <a:headEnd/>
            <a:tailEnd/>
          </a:ln>
        </p:spPr>
        <p:txBody>
          <a:bodyPr wrap="none" anchor="ctr"/>
          <a:lstStyle/>
          <a:p>
            <a:endParaRPr lang="el-GR"/>
          </a:p>
        </p:txBody>
      </p:sp>
      <p:sp>
        <p:nvSpPr>
          <p:cNvPr id="40994" name="Line 31"/>
          <p:cNvSpPr>
            <a:spLocks noChangeShapeType="1"/>
          </p:cNvSpPr>
          <p:nvPr/>
        </p:nvSpPr>
        <p:spPr bwMode="auto">
          <a:xfrm flipH="1">
            <a:off x="4283075" y="1196975"/>
            <a:ext cx="73025" cy="358775"/>
          </a:xfrm>
          <a:prstGeom prst="line">
            <a:avLst/>
          </a:prstGeom>
          <a:noFill/>
          <a:ln w="9525">
            <a:solidFill>
              <a:schemeClr val="tx1"/>
            </a:solidFill>
            <a:round/>
            <a:headEnd/>
            <a:tailEnd/>
          </a:ln>
        </p:spPr>
        <p:txBody>
          <a:bodyPr/>
          <a:lstStyle/>
          <a:p>
            <a:endParaRPr lang="el-GR"/>
          </a:p>
        </p:txBody>
      </p:sp>
      <p:sp>
        <p:nvSpPr>
          <p:cNvPr id="40995" name="Line 32"/>
          <p:cNvSpPr>
            <a:spLocks noChangeShapeType="1"/>
          </p:cNvSpPr>
          <p:nvPr/>
        </p:nvSpPr>
        <p:spPr bwMode="auto">
          <a:xfrm flipH="1">
            <a:off x="4140200" y="2205038"/>
            <a:ext cx="142875" cy="287337"/>
          </a:xfrm>
          <a:prstGeom prst="line">
            <a:avLst/>
          </a:prstGeom>
          <a:noFill/>
          <a:ln w="9525">
            <a:solidFill>
              <a:schemeClr val="tx1"/>
            </a:solidFill>
            <a:round/>
            <a:headEnd/>
            <a:tailEnd/>
          </a:ln>
        </p:spPr>
        <p:txBody>
          <a:bodyPr/>
          <a:lstStyle/>
          <a:p>
            <a:endParaRPr lang="el-GR"/>
          </a:p>
        </p:txBody>
      </p:sp>
      <p:sp>
        <p:nvSpPr>
          <p:cNvPr id="40996" name="Text Box 33"/>
          <p:cNvSpPr txBox="1">
            <a:spLocks noChangeArrowheads="1"/>
          </p:cNvSpPr>
          <p:nvPr/>
        </p:nvSpPr>
        <p:spPr bwMode="auto">
          <a:xfrm>
            <a:off x="4140200" y="763588"/>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0997" name="Text Box 34"/>
          <p:cNvSpPr txBox="1">
            <a:spLocks noChangeArrowheads="1"/>
          </p:cNvSpPr>
          <p:nvPr/>
        </p:nvSpPr>
        <p:spPr bwMode="auto">
          <a:xfrm>
            <a:off x="3779838" y="2492375"/>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0998" name="Oval 35"/>
          <p:cNvSpPr>
            <a:spLocks noChangeArrowheads="1"/>
          </p:cNvSpPr>
          <p:nvPr/>
        </p:nvSpPr>
        <p:spPr bwMode="auto">
          <a:xfrm>
            <a:off x="2124075" y="2708275"/>
            <a:ext cx="865188" cy="431800"/>
          </a:xfrm>
          <a:prstGeom prst="ellipse">
            <a:avLst/>
          </a:prstGeom>
          <a:noFill/>
          <a:ln w="9525">
            <a:solidFill>
              <a:schemeClr val="tx1"/>
            </a:solidFill>
            <a:round/>
            <a:headEnd/>
            <a:tailEnd/>
          </a:ln>
        </p:spPr>
        <p:txBody>
          <a:bodyPr wrap="none" anchor="ctr"/>
          <a:lstStyle/>
          <a:p>
            <a:endParaRPr lang="el-GR"/>
          </a:p>
        </p:txBody>
      </p:sp>
      <p:sp>
        <p:nvSpPr>
          <p:cNvPr id="40999" name="Text Box 36"/>
          <p:cNvSpPr txBox="1">
            <a:spLocks noChangeArrowheads="1"/>
          </p:cNvSpPr>
          <p:nvPr/>
        </p:nvSpPr>
        <p:spPr bwMode="auto">
          <a:xfrm>
            <a:off x="2339975" y="2708275"/>
            <a:ext cx="576263"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1000" name="Line 37"/>
          <p:cNvSpPr>
            <a:spLocks noChangeShapeType="1"/>
          </p:cNvSpPr>
          <p:nvPr/>
        </p:nvSpPr>
        <p:spPr bwMode="auto">
          <a:xfrm>
            <a:off x="2555875" y="2492375"/>
            <a:ext cx="0" cy="215900"/>
          </a:xfrm>
          <a:prstGeom prst="line">
            <a:avLst/>
          </a:prstGeom>
          <a:noFill/>
          <a:ln w="9525">
            <a:solidFill>
              <a:schemeClr val="tx1"/>
            </a:solidFill>
            <a:round/>
            <a:headEnd/>
            <a:tailEnd/>
          </a:ln>
        </p:spPr>
        <p:txBody>
          <a:bodyPr/>
          <a:lstStyle/>
          <a:p>
            <a:endParaRPr lang="el-GR"/>
          </a:p>
        </p:txBody>
      </p:sp>
      <p:sp>
        <p:nvSpPr>
          <p:cNvPr id="41001" name="Text Box 38"/>
          <p:cNvSpPr txBox="1">
            <a:spLocks noChangeArrowheads="1"/>
          </p:cNvSpPr>
          <p:nvPr/>
        </p:nvSpPr>
        <p:spPr bwMode="auto">
          <a:xfrm>
            <a:off x="1403350" y="1484313"/>
            <a:ext cx="576263"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1002" name="Text Box 39"/>
          <p:cNvSpPr txBox="1">
            <a:spLocks noChangeArrowheads="1"/>
          </p:cNvSpPr>
          <p:nvPr/>
        </p:nvSpPr>
        <p:spPr bwMode="auto">
          <a:xfrm>
            <a:off x="3203575" y="1412875"/>
            <a:ext cx="431800"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41003" name="Text Box 40"/>
          <p:cNvSpPr txBox="1">
            <a:spLocks noChangeArrowheads="1"/>
          </p:cNvSpPr>
          <p:nvPr/>
        </p:nvSpPr>
        <p:spPr bwMode="auto">
          <a:xfrm>
            <a:off x="3276600" y="5229225"/>
            <a:ext cx="433388" cy="366713"/>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1004" name="Text Box 41"/>
          <p:cNvSpPr txBox="1">
            <a:spLocks noChangeArrowheads="1"/>
          </p:cNvSpPr>
          <p:nvPr/>
        </p:nvSpPr>
        <p:spPr bwMode="auto">
          <a:xfrm>
            <a:off x="3779838" y="5229225"/>
            <a:ext cx="431800" cy="366713"/>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41005" name="Line 42"/>
          <p:cNvSpPr>
            <a:spLocks noChangeShapeType="1"/>
          </p:cNvSpPr>
          <p:nvPr/>
        </p:nvSpPr>
        <p:spPr bwMode="auto">
          <a:xfrm>
            <a:off x="3203575" y="5229225"/>
            <a:ext cx="0" cy="360363"/>
          </a:xfrm>
          <a:prstGeom prst="line">
            <a:avLst/>
          </a:prstGeom>
          <a:noFill/>
          <a:ln w="9525">
            <a:solidFill>
              <a:schemeClr val="tx1"/>
            </a:solidFill>
            <a:round/>
            <a:headEnd/>
            <a:tailEnd/>
          </a:ln>
        </p:spPr>
        <p:txBody>
          <a:bodyPr/>
          <a:lstStyle/>
          <a:p>
            <a:endParaRPr lang="el-GR"/>
          </a:p>
        </p:txBody>
      </p:sp>
      <p:sp>
        <p:nvSpPr>
          <p:cNvPr id="41006" name="Line 43"/>
          <p:cNvSpPr>
            <a:spLocks noChangeShapeType="1"/>
          </p:cNvSpPr>
          <p:nvPr/>
        </p:nvSpPr>
        <p:spPr bwMode="auto">
          <a:xfrm>
            <a:off x="3708400" y="5229225"/>
            <a:ext cx="0" cy="360363"/>
          </a:xfrm>
          <a:prstGeom prst="line">
            <a:avLst/>
          </a:prstGeom>
          <a:noFill/>
          <a:ln w="9525">
            <a:solidFill>
              <a:schemeClr val="tx1"/>
            </a:solidFill>
            <a:round/>
            <a:headEnd/>
            <a:tailEnd/>
          </a:ln>
        </p:spPr>
        <p:txBody>
          <a:bodyPr/>
          <a:lstStyle/>
          <a:p>
            <a:endParaRPr lang="el-GR"/>
          </a:p>
        </p:txBody>
      </p:sp>
      <p:sp>
        <p:nvSpPr>
          <p:cNvPr id="41007" name="Line 44"/>
          <p:cNvSpPr>
            <a:spLocks noChangeShapeType="1"/>
          </p:cNvSpPr>
          <p:nvPr/>
        </p:nvSpPr>
        <p:spPr bwMode="auto">
          <a:xfrm>
            <a:off x="3492500" y="5589588"/>
            <a:ext cx="0" cy="503237"/>
          </a:xfrm>
          <a:prstGeom prst="line">
            <a:avLst/>
          </a:prstGeom>
          <a:noFill/>
          <a:ln w="9525">
            <a:solidFill>
              <a:schemeClr val="tx1"/>
            </a:solidFill>
            <a:round/>
            <a:headEnd/>
            <a:tailEnd/>
          </a:ln>
        </p:spPr>
        <p:txBody>
          <a:bodyPr/>
          <a:lstStyle/>
          <a:p>
            <a:endParaRPr lang="el-GR"/>
          </a:p>
        </p:txBody>
      </p:sp>
      <p:sp>
        <p:nvSpPr>
          <p:cNvPr id="41008" name="Line 45"/>
          <p:cNvSpPr>
            <a:spLocks noChangeShapeType="1"/>
          </p:cNvSpPr>
          <p:nvPr/>
        </p:nvSpPr>
        <p:spPr bwMode="auto">
          <a:xfrm flipH="1">
            <a:off x="539750" y="6092825"/>
            <a:ext cx="2952750" cy="0"/>
          </a:xfrm>
          <a:prstGeom prst="line">
            <a:avLst/>
          </a:prstGeom>
          <a:noFill/>
          <a:ln w="9525">
            <a:solidFill>
              <a:schemeClr val="tx1"/>
            </a:solidFill>
            <a:round/>
            <a:headEnd/>
            <a:tailEnd/>
          </a:ln>
        </p:spPr>
        <p:txBody>
          <a:bodyPr/>
          <a:lstStyle/>
          <a:p>
            <a:endParaRPr lang="el-GR"/>
          </a:p>
        </p:txBody>
      </p:sp>
      <p:sp>
        <p:nvSpPr>
          <p:cNvPr id="41009" name="Line 46"/>
          <p:cNvSpPr>
            <a:spLocks noChangeShapeType="1"/>
          </p:cNvSpPr>
          <p:nvPr/>
        </p:nvSpPr>
        <p:spPr bwMode="auto">
          <a:xfrm flipV="1">
            <a:off x="539750" y="5589588"/>
            <a:ext cx="0" cy="503237"/>
          </a:xfrm>
          <a:prstGeom prst="line">
            <a:avLst/>
          </a:prstGeom>
          <a:noFill/>
          <a:ln w="9525">
            <a:solidFill>
              <a:schemeClr val="tx1"/>
            </a:solidFill>
            <a:round/>
            <a:headEnd/>
            <a:tailEnd type="triangle" w="med" len="med"/>
          </a:ln>
        </p:spPr>
        <p:txBody>
          <a:bodyPr/>
          <a:lstStyle/>
          <a:p>
            <a:endParaRPr lang="el-GR"/>
          </a:p>
        </p:txBody>
      </p:sp>
      <p:sp>
        <p:nvSpPr>
          <p:cNvPr id="41010" name="Rectangle 47"/>
          <p:cNvSpPr>
            <a:spLocks noChangeArrowheads="1"/>
          </p:cNvSpPr>
          <p:nvPr/>
        </p:nvSpPr>
        <p:spPr bwMode="auto">
          <a:xfrm>
            <a:off x="4573588" y="3284538"/>
            <a:ext cx="1295400" cy="360362"/>
          </a:xfrm>
          <a:prstGeom prst="rect">
            <a:avLst/>
          </a:prstGeom>
          <a:noFill/>
          <a:ln w="9525">
            <a:solidFill>
              <a:schemeClr val="tx1"/>
            </a:solidFill>
            <a:miter lim="800000"/>
            <a:headEnd/>
            <a:tailEnd/>
          </a:ln>
        </p:spPr>
        <p:txBody>
          <a:bodyPr wrap="none" anchor="ctr"/>
          <a:lstStyle/>
          <a:p>
            <a:endParaRPr lang="el-GR"/>
          </a:p>
        </p:txBody>
      </p:sp>
      <p:sp>
        <p:nvSpPr>
          <p:cNvPr id="41011" name="Text Box 48"/>
          <p:cNvSpPr txBox="1">
            <a:spLocks noChangeArrowheads="1"/>
          </p:cNvSpPr>
          <p:nvPr/>
        </p:nvSpPr>
        <p:spPr bwMode="auto">
          <a:xfrm>
            <a:off x="4645025" y="3284538"/>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1012" name="Text Box 49"/>
          <p:cNvSpPr txBox="1">
            <a:spLocks noChangeArrowheads="1"/>
          </p:cNvSpPr>
          <p:nvPr/>
        </p:nvSpPr>
        <p:spPr bwMode="auto">
          <a:xfrm>
            <a:off x="5437188" y="3284538"/>
            <a:ext cx="649287"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1013" name="Line 50"/>
          <p:cNvSpPr>
            <a:spLocks noChangeShapeType="1"/>
          </p:cNvSpPr>
          <p:nvPr/>
        </p:nvSpPr>
        <p:spPr bwMode="auto">
          <a:xfrm>
            <a:off x="5221288" y="3284538"/>
            <a:ext cx="0" cy="360362"/>
          </a:xfrm>
          <a:prstGeom prst="line">
            <a:avLst/>
          </a:prstGeom>
          <a:noFill/>
          <a:ln w="9525">
            <a:solidFill>
              <a:schemeClr val="tx1"/>
            </a:solidFill>
            <a:round/>
            <a:headEnd/>
            <a:tailEnd/>
          </a:ln>
        </p:spPr>
        <p:txBody>
          <a:bodyPr/>
          <a:lstStyle/>
          <a:p>
            <a:endParaRPr lang="el-GR"/>
          </a:p>
        </p:txBody>
      </p:sp>
      <p:sp>
        <p:nvSpPr>
          <p:cNvPr id="41014" name="Text Box 51"/>
          <p:cNvSpPr txBox="1">
            <a:spLocks noChangeArrowheads="1"/>
          </p:cNvSpPr>
          <p:nvPr/>
        </p:nvSpPr>
        <p:spPr bwMode="auto">
          <a:xfrm>
            <a:off x="4860925" y="2852738"/>
            <a:ext cx="1008063"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41015" name="Rectangle 52"/>
          <p:cNvSpPr>
            <a:spLocks noChangeArrowheads="1"/>
          </p:cNvSpPr>
          <p:nvPr/>
        </p:nvSpPr>
        <p:spPr bwMode="auto">
          <a:xfrm>
            <a:off x="7310438" y="3213100"/>
            <a:ext cx="1295400" cy="360363"/>
          </a:xfrm>
          <a:prstGeom prst="rect">
            <a:avLst/>
          </a:prstGeom>
          <a:noFill/>
          <a:ln w="9525">
            <a:solidFill>
              <a:schemeClr val="tx1"/>
            </a:solidFill>
            <a:miter lim="800000"/>
            <a:headEnd/>
            <a:tailEnd/>
          </a:ln>
        </p:spPr>
        <p:txBody>
          <a:bodyPr wrap="none" anchor="ctr"/>
          <a:lstStyle/>
          <a:p>
            <a:endParaRPr lang="el-GR"/>
          </a:p>
        </p:txBody>
      </p:sp>
      <p:sp>
        <p:nvSpPr>
          <p:cNvPr id="41016" name="Text Box 53"/>
          <p:cNvSpPr txBox="1">
            <a:spLocks noChangeArrowheads="1"/>
          </p:cNvSpPr>
          <p:nvPr/>
        </p:nvSpPr>
        <p:spPr bwMode="auto">
          <a:xfrm>
            <a:off x="7381875" y="3213100"/>
            <a:ext cx="504825"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1017" name="Text Box 54"/>
          <p:cNvSpPr txBox="1">
            <a:spLocks noChangeArrowheads="1"/>
          </p:cNvSpPr>
          <p:nvPr/>
        </p:nvSpPr>
        <p:spPr bwMode="auto">
          <a:xfrm>
            <a:off x="8174038" y="3213100"/>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1018" name="Line 55"/>
          <p:cNvSpPr>
            <a:spLocks noChangeShapeType="1"/>
          </p:cNvSpPr>
          <p:nvPr/>
        </p:nvSpPr>
        <p:spPr bwMode="auto">
          <a:xfrm>
            <a:off x="7958138" y="3213100"/>
            <a:ext cx="0" cy="360363"/>
          </a:xfrm>
          <a:prstGeom prst="line">
            <a:avLst/>
          </a:prstGeom>
          <a:noFill/>
          <a:ln w="9525">
            <a:solidFill>
              <a:schemeClr val="tx1"/>
            </a:solidFill>
            <a:round/>
            <a:headEnd/>
            <a:tailEnd/>
          </a:ln>
        </p:spPr>
        <p:txBody>
          <a:bodyPr/>
          <a:lstStyle/>
          <a:p>
            <a:endParaRPr lang="el-GR"/>
          </a:p>
        </p:txBody>
      </p:sp>
      <p:sp>
        <p:nvSpPr>
          <p:cNvPr id="41019" name="Text Box 56"/>
          <p:cNvSpPr txBox="1">
            <a:spLocks noChangeArrowheads="1"/>
          </p:cNvSpPr>
          <p:nvPr/>
        </p:nvSpPr>
        <p:spPr bwMode="auto">
          <a:xfrm>
            <a:off x="7740650" y="2781300"/>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41020" name="Rectangle 57"/>
          <p:cNvSpPr>
            <a:spLocks noChangeArrowheads="1"/>
          </p:cNvSpPr>
          <p:nvPr/>
        </p:nvSpPr>
        <p:spPr bwMode="auto">
          <a:xfrm>
            <a:off x="6157913" y="4292600"/>
            <a:ext cx="1800225" cy="360363"/>
          </a:xfrm>
          <a:prstGeom prst="rect">
            <a:avLst/>
          </a:prstGeom>
          <a:noFill/>
          <a:ln w="9525">
            <a:solidFill>
              <a:schemeClr val="tx1"/>
            </a:solidFill>
            <a:miter lim="800000"/>
            <a:headEnd/>
            <a:tailEnd/>
          </a:ln>
        </p:spPr>
        <p:txBody>
          <a:bodyPr wrap="none" anchor="ctr"/>
          <a:lstStyle/>
          <a:p>
            <a:endParaRPr lang="el-GR"/>
          </a:p>
        </p:txBody>
      </p:sp>
      <p:sp>
        <p:nvSpPr>
          <p:cNvPr id="41021" name="Text Box 58"/>
          <p:cNvSpPr txBox="1">
            <a:spLocks noChangeArrowheads="1"/>
          </p:cNvSpPr>
          <p:nvPr/>
        </p:nvSpPr>
        <p:spPr bwMode="auto">
          <a:xfrm>
            <a:off x="6229350" y="4292600"/>
            <a:ext cx="504825" cy="366713"/>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1022" name="Text Box 59"/>
          <p:cNvSpPr txBox="1">
            <a:spLocks noChangeArrowheads="1"/>
          </p:cNvSpPr>
          <p:nvPr/>
        </p:nvSpPr>
        <p:spPr bwMode="auto">
          <a:xfrm>
            <a:off x="6877050" y="4292600"/>
            <a:ext cx="649288"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1023" name="Line 60"/>
          <p:cNvSpPr>
            <a:spLocks noChangeShapeType="1"/>
          </p:cNvSpPr>
          <p:nvPr/>
        </p:nvSpPr>
        <p:spPr bwMode="auto">
          <a:xfrm>
            <a:off x="6805613" y="4292600"/>
            <a:ext cx="0" cy="360363"/>
          </a:xfrm>
          <a:prstGeom prst="line">
            <a:avLst/>
          </a:prstGeom>
          <a:noFill/>
          <a:ln w="9525">
            <a:solidFill>
              <a:schemeClr val="tx1"/>
            </a:solidFill>
            <a:round/>
            <a:headEnd/>
            <a:tailEnd/>
          </a:ln>
        </p:spPr>
        <p:txBody>
          <a:bodyPr/>
          <a:lstStyle/>
          <a:p>
            <a:endParaRPr lang="el-GR"/>
          </a:p>
        </p:txBody>
      </p:sp>
      <p:sp>
        <p:nvSpPr>
          <p:cNvPr id="41024" name="Text Box 61"/>
          <p:cNvSpPr txBox="1">
            <a:spLocks noChangeArrowheads="1"/>
          </p:cNvSpPr>
          <p:nvPr/>
        </p:nvSpPr>
        <p:spPr bwMode="auto">
          <a:xfrm>
            <a:off x="5581650" y="4221163"/>
            <a:ext cx="1008063" cy="366712"/>
          </a:xfrm>
          <a:prstGeom prst="rect">
            <a:avLst/>
          </a:prstGeom>
          <a:noFill/>
          <a:ln w="9525">
            <a:noFill/>
            <a:miter lim="800000"/>
            <a:headEnd/>
            <a:tailEnd/>
          </a:ln>
        </p:spPr>
        <p:txBody>
          <a:bodyPr>
            <a:spAutoFit/>
          </a:bodyPr>
          <a:lstStyle/>
          <a:p>
            <a:pPr>
              <a:spcBef>
                <a:spcPct val="50000"/>
              </a:spcBef>
            </a:pPr>
            <a:r>
              <a:rPr lang="en-US" sz="1800"/>
              <a:t>R</a:t>
            </a:r>
            <a:endParaRPr lang="el-GR" sz="2400" baseline="-25000">
              <a:latin typeface="Times New Roman" pitchFamily="18" charset="0"/>
            </a:endParaRPr>
          </a:p>
        </p:txBody>
      </p:sp>
      <p:sp>
        <p:nvSpPr>
          <p:cNvPr id="41025" name="Line 62"/>
          <p:cNvSpPr>
            <a:spLocks noChangeShapeType="1"/>
          </p:cNvSpPr>
          <p:nvPr/>
        </p:nvSpPr>
        <p:spPr bwMode="auto">
          <a:xfrm flipH="1">
            <a:off x="4932363" y="3932238"/>
            <a:ext cx="1368425" cy="0"/>
          </a:xfrm>
          <a:prstGeom prst="line">
            <a:avLst/>
          </a:prstGeom>
          <a:noFill/>
          <a:ln w="9525">
            <a:solidFill>
              <a:schemeClr val="tx1"/>
            </a:solidFill>
            <a:round/>
            <a:headEnd/>
            <a:tailEnd/>
          </a:ln>
        </p:spPr>
        <p:txBody>
          <a:bodyPr/>
          <a:lstStyle/>
          <a:p>
            <a:endParaRPr lang="el-GR"/>
          </a:p>
        </p:txBody>
      </p:sp>
      <p:sp>
        <p:nvSpPr>
          <p:cNvPr id="41026" name="Line 63"/>
          <p:cNvSpPr>
            <a:spLocks noChangeShapeType="1"/>
          </p:cNvSpPr>
          <p:nvPr/>
        </p:nvSpPr>
        <p:spPr bwMode="auto">
          <a:xfrm>
            <a:off x="6300788" y="3932238"/>
            <a:ext cx="0" cy="360362"/>
          </a:xfrm>
          <a:prstGeom prst="line">
            <a:avLst/>
          </a:prstGeom>
          <a:noFill/>
          <a:ln w="9525">
            <a:solidFill>
              <a:schemeClr val="tx1"/>
            </a:solidFill>
            <a:round/>
            <a:headEnd/>
            <a:tailEnd/>
          </a:ln>
        </p:spPr>
        <p:txBody>
          <a:bodyPr/>
          <a:lstStyle/>
          <a:p>
            <a:endParaRPr lang="el-GR"/>
          </a:p>
        </p:txBody>
      </p:sp>
      <p:sp>
        <p:nvSpPr>
          <p:cNvPr id="41027" name="Line 64"/>
          <p:cNvSpPr>
            <a:spLocks noChangeShapeType="1"/>
          </p:cNvSpPr>
          <p:nvPr/>
        </p:nvSpPr>
        <p:spPr bwMode="auto">
          <a:xfrm flipV="1">
            <a:off x="4932363" y="3644900"/>
            <a:ext cx="0" cy="287338"/>
          </a:xfrm>
          <a:prstGeom prst="line">
            <a:avLst/>
          </a:prstGeom>
          <a:noFill/>
          <a:ln w="9525">
            <a:solidFill>
              <a:schemeClr val="tx1"/>
            </a:solidFill>
            <a:round/>
            <a:headEnd/>
            <a:tailEnd type="triangle" w="med" len="med"/>
          </a:ln>
        </p:spPr>
        <p:txBody>
          <a:bodyPr/>
          <a:lstStyle/>
          <a:p>
            <a:endParaRPr lang="el-GR"/>
          </a:p>
        </p:txBody>
      </p:sp>
      <p:sp>
        <p:nvSpPr>
          <p:cNvPr id="41028" name="Line 65"/>
          <p:cNvSpPr>
            <a:spLocks noChangeShapeType="1"/>
          </p:cNvSpPr>
          <p:nvPr/>
        </p:nvSpPr>
        <p:spPr bwMode="auto">
          <a:xfrm flipV="1">
            <a:off x="7237413" y="3860800"/>
            <a:ext cx="0" cy="431800"/>
          </a:xfrm>
          <a:prstGeom prst="line">
            <a:avLst/>
          </a:prstGeom>
          <a:noFill/>
          <a:ln w="9525">
            <a:solidFill>
              <a:schemeClr val="tx1"/>
            </a:solidFill>
            <a:round/>
            <a:headEnd/>
            <a:tailEnd/>
          </a:ln>
        </p:spPr>
        <p:txBody>
          <a:bodyPr/>
          <a:lstStyle/>
          <a:p>
            <a:endParaRPr lang="el-GR"/>
          </a:p>
        </p:txBody>
      </p:sp>
      <p:sp>
        <p:nvSpPr>
          <p:cNvPr id="41029" name="Line 66"/>
          <p:cNvSpPr>
            <a:spLocks noChangeShapeType="1"/>
          </p:cNvSpPr>
          <p:nvPr/>
        </p:nvSpPr>
        <p:spPr bwMode="auto">
          <a:xfrm>
            <a:off x="7237413" y="3860800"/>
            <a:ext cx="503237" cy="0"/>
          </a:xfrm>
          <a:prstGeom prst="line">
            <a:avLst/>
          </a:prstGeom>
          <a:noFill/>
          <a:ln w="9525">
            <a:solidFill>
              <a:schemeClr val="tx1"/>
            </a:solidFill>
            <a:round/>
            <a:headEnd/>
            <a:tailEnd/>
          </a:ln>
        </p:spPr>
        <p:txBody>
          <a:bodyPr/>
          <a:lstStyle/>
          <a:p>
            <a:endParaRPr lang="el-GR"/>
          </a:p>
        </p:txBody>
      </p:sp>
      <p:sp>
        <p:nvSpPr>
          <p:cNvPr id="41030" name="Line 67"/>
          <p:cNvSpPr>
            <a:spLocks noChangeShapeType="1"/>
          </p:cNvSpPr>
          <p:nvPr/>
        </p:nvSpPr>
        <p:spPr bwMode="auto">
          <a:xfrm flipV="1">
            <a:off x="7740650" y="3573463"/>
            <a:ext cx="0" cy="287337"/>
          </a:xfrm>
          <a:prstGeom prst="line">
            <a:avLst/>
          </a:prstGeom>
          <a:noFill/>
          <a:ln w="9525">
            <a:solidFill>
              <a:schemeClr val="tx1"/>
            </a:solidFill>
            <a:round/>
            <a:headEnd/>
            <a:tailEnd type="triangle" w="med" len="med"/>
          </a:ln>
        </p:spPr>
        <p:txBody>
          <a:bodyPr/>
          <a:lstStyle/>
          <a:p>
            <a:endParaRPr lang="el-GR"/>
          </a:p>
        </p:txBody>
      </p:sp>
      <p:sp>
        <p:nvSpPr>
          <p:cNvPr id="41031" name="Line 68"/>
          <p:cNvSpPr>
            <a:spLocks noChangeShapeType="1"/>
          </p:cNvSpPr>
          <p:nvPr/>
        </p:nvSpPr>
        <p:spPr bwMode="auto">
          <a:xfrm>
            <a:off x="7381875" y="4292600"/>
            <a:ext cx="0" cy="360363"/>
          </a:xfrm>
          <a:prstGeom prst="line">
            <a:avLst/>
          </a:prstGeom>
          <a:noFill/>
          <a:ln w="9525">
            <a:solidFill>
              <a:schemeClr val="tx1"/>
            </a:solidFill>
            <a:round/>
            <a:headEnd/>
            <a:tailEnd/>
          </a:ln>
        </p:spPr>
        <p:txBody>
          <a:bodyPr/>
          <a:lstStyle/>
          <a:p>
            <a:endParaRPr lang="el-GR"/>
          </a:p>
        </p:txBody>
      </p:sp>
      <p:sp>
        <p:nvSpPr>
          <p:cNvPr id="41032" name="Text Box 69"/>
          <p:cNvSpPr txBox="1">
            <a:spLocks noChangeArrowheads="1"/>
          </p:cNvSpPr>
          <p:nvPr/>
        </p:nvSpPr>
        <p:spPr bwMode="auto">
          <a:xfrm>
            <a:off x="7453313" y="4292600"/>
            <a:ext cx="431800"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1033" name="Text Box 70"/>
          <p:cNvSpPr txBox="1">
            <a:spLocks noChangeArrowheads="1"/>
          </p:cNvSpPr>
          <p:nvPr/>
        </p:nvSpPr>
        <p:spPr bwMode="auto">
          <a:xfrm>
            <a:off x="5304632" y="471200"/>
            <a:ext cx="3301206" cy="584775"/>
          </a:xfrm>
          <a:prstGeom prst="rect">
            <a:avLst/>
          </a:prstGeom>
          <a:noFill/>
          <a:ln w="9525">
            <a:noFill/>
            <a:miter lim="800000"/>
            <a:headEnd/>
            <a:tailEnd/>
          </a:ln>
        </p:spPr>
        <p:txBody>
          <a:bodyPr wrap="square">
            <a:spAutoFit/>
          </a:bodyPr>
          <a:lstStyle/>
          <a:p>
            <a:pPr>
              <a:spcBef>
                <a:spcPct val="50000"/>
              </a:spcBef>
            </a:pPr>
            <a:r>
              <a:rPr lang="el-GR" sz="3200" dirty="0">
                <a:solidFill>
                  <a:schemeClr val="accent6">
                    <a:lumMod val="75000"/>
                  </a:schemeClr>
                </a:solidFill>
                <a:latin typeface="Calibri" pitchFamily="34" charset="0"/>
                <a:cs typeface="Calibri" pitchFamily="34" charset="0"/>
              </a:rPr>
              <a:t>Ποιο από τα δύο;</a:t>
            </a:r>
          </a:p>
        </p:txBody>
      </p:sp>
      <p:sp>
        <p:nvSpPr>
          <p:cNvPr id="41034" name="Text Box 71"/>
          <p:cNvSpPr txBox="1">
            <a:spLocks noChangeArrowheads="1"/>
          </p:cNvSpPr>
          <p:nvPr/>
        </p:nvSpPr>
        <p:spPr bwMode="auto">
          <a:xfrm>
            <a:off x="4957763" y="5375275"/>
            <a:ext cx="3708400" cy="779463"/>
          </a:xfrm>
          <a:prstGeom prst="rect">
            <a:avLst/>
          </a:prstGeom>
          <a:noFill/>
          <a:ln w="9525">
            <a:noFill/>
            <a:miter lim="800000"/>
            <a:headEnd/>
            <a:tailEnd/>
          </a:ln>
        </p:spPr>
        <p:txBody>
          <a:bodyPr>
            <a:spAutoFit/>
          </a:bodyPr>
          <a:lstStyle/>
          <a:p>
            <a:pPr>
              <a:spcBef>
                <a:spcPct val="50000"/>
              </a:spcBef>
            </a:pPr>
            <a:r>
              <a:rPr lang="el-GR" sz="1800">
                <a:solidFill>
                  <a:srgbClr val="800000"/>
                </a:solidFill>
                <a:latin typeface="Calibri" pitchFamily="34" charset="0"/>
                <a:cs typeface="Calibri" pitchFamily="34" charset="0"/>
              </a:rPr>
              <a:t>Συμμετοχή</a:t>
            </a:r>
            <a:r>
              <a:rPr lang="en-US" sz="1800">
                <a:solidFill>
                  <a:srgbClr val="800000"/>
                </a:solidFill>
                <a:latin typeface="Calibri" pitchFamily="34" charset="0"/>
                <a:cs typeface="Calibri" pitchFamily="34" charset="0"/>
              </a:rPr>
              <a:t> (</a:t>
            </a:r>
            <a:r>
              <a:rPr lang="el-GR" sz="1800">
                <a:solidFill>
                  <a:srgbClr val="800000"/>
                </a:solidFill>
                <a:latin typeface="Calibri" pitchFamily="34" charset="0"/>
                <a:cs typeface="Calibri" pitchFamily="34" charset="0"/>
              </a:rPr>
              <a:t>ολική/μερική) </a:t>
            </a:r>
            <a:r>
              <a:rPr lang="en-US" sz="1800">
                <a:solidFill>
                  <a:srgbClr val="800000"/>
                </a:solidFill>
                <a:latin typeface="Calibri" pitchFamily="34" charset="0"/>
                <a:cs typeface="Calibri" pitchFamily="34" charset="0"/>
              </a:rPr>
              <a:t>…</a:t>
            </a:r>
          </a:p>
          <a:p>
            <a:pPr>
              <a:spcBef>
                <a:spcPct val="50000"/>
              </a:spcBef>
            </a:pPr>
            <a:r>
              <a:rPr lang="el-GR" sz="1800">
                <a:solidFill>
                  <a:srgbClr val="800000"/>
                </a:solidFill>
                <a:latin typeface="Calibri" pitchFamily="34" charset="0"/>
                <a:cs typeface="Calibri" pitchFamily="34" charset="0"/>
              </a:rPr>
              <a:t>Συνένωση (</a:t>
            </a:r>
            <a:r>
              <a:rPr lang="en-US" sz="1800">
                <a:solidFill>
                  <a:srgbClr val="800000"/>
                </a:solidFill>
                <a:latin typeface="Calibri" pitchFamily="34" charset="0"/>
                <a:cs typeface="Calibri" pitchFamily="34" charset="0"/>
              </a:rPr>
              <a:t>join) …</a:t>
            </a:r>
            <a:endParaRPr lang="el-GR" sz="1800">
              <a:solidFill>
                <a:srgbClr val="800000"/>
              </a:solidFill>
              <a:latin typeface="Calibri" pitchFamily="34" charset="0"/>
              <a:cs typeface="Calibri" pitchFamily="34" charset="0"/>
            </a:endParaRPr>
          </a:p>
        </p:txBody>
      </p:sp>
      <p:sp>
        <p:nvSpPr>
          <p:cNvPr id="74"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33043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7" name="Rectangle 6"/>
          <p:cNvSpPr>
            <a:spLocks noGrp="1" noChangeArrowheads="1"/>
          </p:cNvSpPr>
          <p:nvPr>
            <p:ph type="ftr" sz="quarter" idx="11"/>
          </p:nvPr>
        </p:nvSpPr>
        <p:spPr>
          <a:noFill/>
        </p:spPr>
        <p:txBody>
          <a:bodyPr/>
          <a:lstStyle/>
          <a:p>
            <a:r>
              <a:rPr lang="el-GR" altLang="en-US"/>
              <a:t>Ευαγγελία Πιτουρά</a:t>
            </a:r>
          </a:p>
        </p:txBody>
      </p:sp>
      <p:sp>
        <p:nvSpPr>
          <p:cNvPr id="41988" name="Rectangle 7"/>
          <p:cNvSpPr>
            <a:spLocks noGrp="1" noChangeArrowheads="1"/>
          </p:cNvSpPr>
          <p:nvPr>
            <p:ph type="sldNum" sz="quarter" idx="12"/>
          </p:nvPr>
        </p:nvSpPr>
        <p:spPr>
          <a:noFill/>
        </p:spPr>
        <p:txBody>
          <a:bodyPr/>
          <a:lstStyle/>
          <a:p>
            <a:fld id="{3A330AEE-F252-4CA8-B28D-FA5E6D05B10C}" type="slidenum">
              <a:rPr lang="el-GR" altLang="en-US" smtClean="0"/>
              <a:pPr/>
              <a:t>12</a:t>
            </a:fld>
            <a:endParaRPr lang="el-GR" altLang="en-US"/>
          </a:p>
        </p:txBody>
      </p:sp>
      <p:sp>
        <p:nvSpPr>
          <p:cNvPr id="41991" name="Text Box 4"/>
          <p:cNvSpPr txBox="1">
            <a:spLocks noChangeArrowheads="1"/>
          </p:cNvSpPr>
          <p:nvPr/>
        </p:nvSpPr>
        <p:spPr bwMode="auto">
          <a:xfrm>
            <a:off x="506412" y="1473200"/>
            <a:ext cx="7915275" cy="2308324"/>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Για κάθε 1-1 δυαδική συσχέτιση </a:t>
            </a:r>
            <a:r>
              <a:rPr lang="en-US" sz="2400" dirty="0">
                <a:solidFill>
                  <a:schemeClr val="tx2">
                    <a:lumMod val="50000"/>
                  </a:schemeClr>
                </a:solidFill>
                <a:latin typeface="Calibri" pitchFamily="34" charset="0"/>
                <a:cs typeface="Calibri" pitchFamily="34" charset="0"/>
              </a:rPr>
              <a:t>R</a:t>
            </a:r>
            <a:r>
              <a:rPr lang="el-GR" sz="2400" dirty="0">
                <a:solidFill>
                  <a:schemeClr val="tx2">
                    <a:lumMod val="50000"/>
                  </a:schemeClr>
                </a:solidFill>
                <a:latin typeface="Calibri" pitchFamily="34" charset="0"/>
                <a:cs typeface="Calibri" pitchFamily="34" charset="0"/>
              </a:rPr>
              <a:t> μεταξύ δύο τύπων οντοτήτων του διαγράμματος  Ο/Σ που αντιστοιχούν στις σχέσεις </a:t>
            </a:r>
            <a:r>
              <a:rPr lang="en-US" sz="2400" dirty="0">
                <a:solidFill>
                  <a:schemeClr val="tx2">
                    <a:lumMod val="50000"/>
                  </a:schemeClr>
                </a:solidFill>
                <a:latin typeface="Calibri" pitchFamily="34" charset="0"/>
                <a:cs typeface="Calibri" pitchFamily="34" charset="0"/>
              </a:rPr>
              <a:t>Τ </a:t>
            </a:r>
            <a:r>
              <a:rPr lang="el-GR" sz="2400" dirty="0">
                <a:solidFill>
                  <a:schemeClr val="tx2">
                    <a:lumMod val="50000"/>
                  </a:schemeClr>
                </a:solidFill>
                <a:latin typeface="Calibri" pitchFamily="34" charset="0"/>
                <a:cs typeface="Calibri" pitchFamily="34" charset="0"/>
              </a:rPr>
              <a:t>και </a:t>
            </a:r>
            <a:r>
              <a:rPr lang="en-US" sz="2400" dirty="0">
                <a:solidFill>
                  <a:schemeClr val="tx2">
                    <a:lumMod val="50000"/>
                  </a:schemeClr>
                </a:solidFill>
                <a:latin typeface="Calibri" pitchFamily="34" charset="0"/>
                <a:cs typeface="Calibri" pitchFamily="34" charset="0"/>
              </a:rPr>
              <a:t>S </a:t>
            </a:r>
            <a:endParaRPr lang="el-GR" sz="2400" dirty="0">
              <a:solidFill>
                <a:schemeClr val="tx2">
                  <a:lumMod val="50000"/>
                </a:schemeClr>
              </a:solidFill>
              <a:latin typeface="Calibri" pitchFamily="34" charset="0"/>
              <a:cs typeface="Calibri" pitchFamily="34" charset="0"/>
            </a:endParaRPr>
          </a:p>
          <a:p>
            <a:pPr algn="just" eaLnBrk="0" hangingPunct="0">
              <a:spcBef>
                <a:spcPct val="50000"/>
              </a:spcBef>
            </a:pPr>
            <a:r>
              <a:rPr lang="el-GR" sz="2400" dirty="0">
                <a:solidFill>
                  <a:schemeClr val="tx2">
                    <a:lumMod val="50000"/>
                  </a:schemeClr>
                </a:solidFill>
                <a:latin typeface="Calibri" pitchFamily="34" charset="0"/>
                <a:cs typeface="Calibri" pitchFamily="34" charset="0"/>
              </a:rPr>
              <a:t> 1. </a:t>
            </a:r>
            <a:r>
              <a:rPr lang="el-GR" sz="2400" i="1" dirty="0">
                <a:solidFill>
                  <a:schemeClr val="tx2">
                    <a:lumMod val="50000"/>
                  </a:schemeClr>
                </a:solidFill>
                <a:latin typeface="Calibri" pitchFamily="34" charset="0"/>
                <a:cs typeface="Calibri" pitchFamily="34" charset="0"/>
              </a:rPr>
              <a:t>επιλογή </a:t>
            </a:r>
            <a:r>
              <a:rPr lang="el-GR" sz="2400" dirty="0">
                <a:solidFill>
                  <a:schemeClr val="tx2">
                    <a:lumMod val="50000"/>
                  </a:schemeClr>
                </a:solidFill>
                <a:latin typeface="Calibri" pitchFamily="34" charset="0"/>
                <a:cs typeface="Calibri" pitchFamily="34" charset="0"/>
              </a:rPr>
              <a:t>μιας  εκ των </a:t>
            </a:r>
            <a:r>
              <a:rPr lang="en-US" sz="2400" dirty="0">
                <a:solidFill>
                  <a:schemeClr val="tx2">
                    <a:lumMod val="50000"/>
                  </a:schemeClr>
                </a:solidFill>
                <a:latin typeface="Calibri" pitchFamily="34" charset="0"/>
                <a:cs typeface="Calibri" pitchFamily="34" charset="0"/>
              </a:rPr>
              <a:t>Τ  </a:t>
            </a:r>
            <a:r>
              <a:rPr lang="el-GR" sz="2400" dirty="0">
                <a:solidFill>
                  <a:schemeClr val="tx2">
                    <a:lumMod val="50000"/>
                  </a:schemeClr>
                </a:solidFill>
                <a:latin typeface="Calibri" pitchFamily="34" charset="0"/>
                <a:cs typeface="Calibri" pitchFamily="34" charset="0"/>
              </a:rPr>
              <a:t>και S</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έστω της </a:t>
            </a:r>
            <a:r>
              <a:rPr lang="en-US" sz="2400" dirty="0">
                <a:solidFill>
                  <a:schemeClr val="tx2">
                    <a:lumMod val="50000"/>
                  </a:schemeClr>
                </a:solidFill>
                <a:latin typeface="Calibri" pitchFamily="34" charset="0"/>
                <a:cs typeface="Calibri" pitchFamily="34" charset="0"/>
              </a:rPr>
              <a:t>S </a:t>
            </a:r>
          </a:p>
          <a:p>
            <a:pPr algn="just" eaLnBrk="0" hangingPunct="0">
              <a:spcBef>
                <a:spcPct val="50000"/>
              </a:spcBef>
            </a:pPr>
            <a:r>
              <a:rPr lang="el-GR" sz="2400" dirty="0">
                <a:solidFill>
                  <a:schemeClr val="tx2">
                    <a:lumMod val="50000"/>
                  </a:schemeClr>
                </a:solidFill>
                <a:latin typeface="Calibri" pitchFamily="34" charset="0"/>
                <a:cs typeface="Calibri" pitchFamily="34" charset="0"/>
              </a:rPr>
              <a:t> </a:t>
            </a:r>
            <a:r>
              <a:rPr lang="en-US" sz="2400" dirty="0">
                <a:solidFill>
                  <a:schemeClr val="tx2">
                    <a:lumMod val="50000"/>
                  </a:schemeClr>
                </a:solidFill>
                <a:latin typeface="Calibri" pitchFamily="34" charset="0"/>
                <a:cs typeface="Calibri" pitchFamily="34" charset="0"/>
              </a:rPr>
              <a:t>2. </a:t>
            </a:r>
            <a:r>
              <a:rPr lang="en-US" sz="2400" dirty="0" err="1">
                <a:solidFill>
                  <a:schemeClr val="tx2">
                    <a:lumMod val="50000"/>
                  </a:schemeClr>
                </a:solidFill>
                <a:latin typeface="Calibri" pitchFamily="34" charset="0"/>
                <a:cs typeface="Calibri" pitchFamily="34" charset="0"/>
              </a:rPr>
              <a:t>το</a:t>
            </a:r>
            <a:r>
              <a:rPr lang="en-US" sz="2400" dirty="0">
                <a:solidFill>
                  <a:schemeClr val="tx2">
                    <a:lumMod val="50000"/>
                  </a:schemeClr>
                </a:solidFill>
                <a:latin typeface="Calibri" pitchFamily="34" charset="0"/>
                <a:cs typeface="Calibri" pitchFamily="34" charset="0"/>
              </a:rPr>
              <a:t> π</a:t>
            </a:r>
            <a:r>
              <a:rPr lang="en-US" sz="2400" dirty="0" err="1">
                <a:solidFill>
                  <a:schemeClr val="tx2">
                    <a:lumMod val="50000"/>
                  </a:schemeClr>
                </a:solidFill>
                <a:latin typeface="Calibri" pitchFamily="34" charset="0"/>
                <a:cs typeface="Calibri" pitchFamily="34" charset="0"/>
              </a:rPr>
              <a:t>ρωτεύον</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κλειδί</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της</a:t>
            </a:r>
            <a:r>
              <a:rPr lang="en-US" sz="2400" dirty="0">
                <a:solidFill>
                  <a:schemeClr val="tx2">
                    <a:lumMod val="50000"/>
                  </a:schemeClr>
                </a:solidFill>
                <a:latin typeface="Calibri" pitchFamily="34" charset="0"/>
                <a:cs typeface="Calibri" pitchFamily="34" charset="0"/>
              </a:rPr>
              <a:t> S </a:t>
            </a:r>
            <a:r>
              <a:rPr lang="el-GR" sz="2400" dirty="0">
                <a:solidFill>
                  <a:schemeClr val="tx2">
                    <a:lumMod val="50000"/>
                  </a:schemeClr>
                </a:solidFill>
                <a:latin typeface="Calibri" pitchFamily="34" charset="0"/>
                <a:cs typeface="Calibri" pitchFamily="34" charset="0"/>
              </a:rPr>
              <a:t>γίνεται ξένο κλειδί της </a:t>
            </a:r>
            <a:r>
              <a:rPr lang="en-US" sz="2400" dirty="0">
                <a:solidFill>
                  <a:schemeClr val="tx2">
                    <a:lumMod val="50000"/>
                  </a:schemeClr>
                </a:solidFill>
                <a:latin typeface="Calibri" pitchFamily="34" charset="0"/>
                <a:cs typeface="Calibri" pitchFamily="34" charset="0"/>
              </a:rPr>
              <a:t>Τ</a:t>
            </a:r>
          </a:p>
        </p:txBody>
      </p:sp>
      <p:sp>
        <p:nvSpPr>
          <p:cNvPr id="41992" name="Text Box 5"/>
          <p:cNvSpPr txBox="1">
            <a:spLocks noChangeArrowheads="1"/>
          </p:cNvSpPr>
          <p:nvPr/>
        </p:nvSpPr>
        <p:spPr bwMode="auto">
          <a:xfrm>
            <a:off x="374650" y="4860926"/>
            <a:ext cx="8440738" cy="1384995"/>
          </a:xfrm>
          <a:prstGeom prst="rect">
            <a:avLst/>
          </a:prstGeom>
          <a:noFill/>
          <a:ln w="9525">
            <a:noFill/>
            <a:miter lim="800000"/>
            <a:headEnd/>
            <a:tailEnd/>
          </a:ln>
        </p:spPr>
        <p:txBody>
          <a:bodyPr wrap="square">
            <a:spAutoFit/>
          </a:bodyPr>
          <a:lstStyle/>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Προτιμάμε τη σχέση  που αντιστοιχεί σε τύπο οντοτήτων με </a:t>
            </a:r>
            <a:r>
              <a:rPr lang="el-GR" sz="2400" i="1" dirty="0">
                <a:solidFill>
                  <a:schemeClr val="accent2">
                    <a:lumMod val="75000"/>
                  </a:schemeClr>
                </a:solidFill>
                <a:latin typeface="Calibri" pitchFamily="34" charset="0"/>
                <a:cs typeface="Calibri" pitchFamily="34" charset="0"/>
              </a:rPr>
              <a:t>ολική συμμετοχή</a:t>
            </a:r>
            <a:r>
              <a:rPr lang="el-GR" sz="2400" dirty="0">
                <a:solidFill>
                  <a:schemeClr val="tx2">
                    <a:lumMod val="50000"/>
                  </a:schemeClr>
                </a:solidFill>
                <a:latin typeface="Calibri" pitchFamily="34" charset="0"/>
                <a:cs typeface="Calibri" pitchFamily="34" charset="0"/>
              </a:rPr>
              <a:t>, γιατί;</a:t>
            </a: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Τα γνωρίσματα της </a:t>
            </a:r>
            <a:r>
              <a:rPr lang="en-US" sz="2400" dirty="0">
                <a:solidFill>
                  <a:schemeClr val="tx2">
                    <a:lumMod val="50000"/>
                  </a:schemeClr>
                </a:solidFill>
                <a:latin typeface="Calibri" pitchFamily="34" charset="0"/>
                <a:cs typeface="Calibri" pitchFamily="34" charset="0"/>
              </a:rPr>
              <a:t>R</a:t>
            </a:r>
            <a:r>
              <a:rPr lang="el-GR" sz="2400" dirty="0">
                <a:solidFill>
                  <a:schemeClr val="tx2">
                    <a:lumMod val="50000"/>
                  </a:schemeClr>
                </a:solidFill>
                <a:latin typeface="Calibri" pitchFamily="34" charset="0"/>
                <a:cs typeface="Calibri" pitchFamily="34" charset="0"/>
              </a:rPr>
              <a:t>;</a:t>
            </a:r>
          </a:p>
        </p:txBody>
      </p:sp>
      <p:sp>
        <p:nvSpPr>
          <p:cNvPr id="41993" name="Text Box 6"/>
          <p:cNvSpPr txBox="1">
            <a:spLocks noChangeArrowheads="1"/>
          </p:cNvSpPr>
          <p:nvPr/>
        </p:nvSpPr>
        <p:spPr bwMode="auto">
          <a:xfrm>
            <a:off x="374650" y="4218782"/>
            <a:ext cx="5472113" cy="366712"/>
          </a:xfrm>
          <a:prstGeom prst="rect">
            <a:avLst/>
          </a:prstGeom>
          <a:noFill/>
          <a:ln w="9525">
            <a:noFill/>
            <a:miter lim="800000"/>
            <a:headEnd/>
            <a:tailEnd/>
          </a:ln>
        </p:spPr>
        <p:txBody>
          <a:bodyPr>
            <a:spAutoFit/>
          </a:bodyPr>
          <a:lstStyle/>
          <a:p>
            <a:pPr>
              <a:spcBef>
                <a:spcPct val="50000"/>
              </a:spcBef>
            </a:pPr>
            <a:r>
              <a:rPr lang="el-GR" sz="1800" dirty="0">
                <a:solidFill>
                  <a:schemeClr val="tx2">
                    <a:lumMod val="50000"/>
                  </a:schemeClr>
                </a:solidFill>
                <a:latin typeface="Calibri" pitchFamily="34" charset="0"/>
                <a:cs typeface="Calibri" pitchFamily="34" charset="0"/>
              </a:rPr>
              <a:t>Παράδειγμα: καθηγητής – διδασκαλία (1-</a:t>
            </a:r>
            <a:r>
              <a:rPr lang="en-US" sz="1800" dirty="0">
                <a:solidFill>
                  <a:schemeClr val="tx2">
                    <a:lumMod val="50000"/>
                  </a:schemeClr>
                </a:solidFill>
                <a:latin typeface="Calibri" pitchFamily="34" charset="0"/>
                <a:cs typeface="Calibri" pitchFamily="34" charset="0"/>
              </a:rPr>
              <a:t>1</a:t>
            </a:r>
            <a:r>
              <a:rPr lang="el-GR" sz="1800" dirty="0">
                <a:solidFill>
                  <a:schemeClr val="tx2">
                    <a:lumMod val="50000"/>
                  </a:schemeClr>
                </a:solidFill>
                <a:latin typeface="Calibri" pitchFamily="34" charset="0"/>
                <a:cs typeface="Calibri" pitchFamily="34" charset="0"/>
              </a:rPr>
              <a:t>)</a:t>
            </a:r>
          </a:p>
        </p:txBody>
      </p:sp>
      <p:sp>
        <p:nvSpPr>
          <p:cNvPr id="11"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(Δυαδική) 1-1 Συσχέτιση</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241535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1" name="Rectangle 6"/>
          <p:cNvSpPr>
            <a:spLocks noGrp="1" noChangeArrowheads="1"/>
          </p:cNvSpPr>
          <p:nvPr>
            <p:ph type="ftr" sz="quarter" idx="11"/>
          </p:nvPr>
        </p:nvSpPr>
        <p:spPr>
          <a:noFill/>
        </p:spPr>
        <p:txBody>
          <a:bodyPr/>
          <a:lstStyle/>
          <a:p>
            <a:r>
              <a:rPr lang="el-GR" altLang="en-US"/>
              <a:t>Ευαγγελία Πιτουρά</a:t>
            </a:r>
          </a:p>
        </p:txBody>
      </p:sp>
      <p:sp>
        <p:nvSpPr>
          <p:cNvPr id="43012" name="Rectangle 7"/>
          <p:cNvSpPr>
            <a:spLocks noGrp="1" noChangeArrowheads="1"/>
          </p:cNvSpPr>
          <p:nvPr>
            <p:ph type="sldNum" sz="quarter" idx="12"/>
          </p:nvPr>
        </p:nvSpPr>
        <p:spPr>
          <a:noFill/>
        </p:spPr>
        <p:txBody>
          <a:bodyPr/>
          <a:lstStyle/>
          <a:p>
            <a:fld id="{F0C65D1E-8E7D-4234-BF0A-20291D443F2C}" type="slidenum">
              <a:rPr lang="el-GR" altLang="en-US" smtClean="0"/>
              <a:pPr/>
              <a:t>13</a:t>
            </a:fld>
            <a:endParaRPr lang="el-GR" altLang="en-US"/>
          </a:p>
        </p:txBody>
      </p:sp>
      <p:sp>
        <p:nvSpPr>
          <p:cNvPr id="43013" name="AutoShape 2"/>
          <p:cNvSpPr>
            <a:spLocks noChangeArrowheads="1"/>
          </p:cNvSpPr>
          <p:nvPr/>
        </p:nvSpPr>
        <p:spPr bwMode="auto">
          <a:xfrm>
            <a:off x="4211638" y="2492375"/>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43014" name="AutoShape 3"/>
          <p:cNvSpPr>
            <a:spLocks noChangeArrowheads="1"/>
          </p:cNvSpPr>
          <p:nvPr/>
        </p:nvSpPr>
        <p:spPr bwMode="auto">
          <a:xfrm>
            <a:off x="2339975" y="2133600"/>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43015" name="AutoShape 4"/>
          <p:cNvSpPr>
            <a:spLocks noChangeArrowheads="1"/>
          </p:cNvSpPr>
          <p:nvPr/>
        </p:nvSpPr>
        <p:spPr bwMode="auto">
          <a:xfrm>
            <a:off x="684213" y="2492375"/>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43016" name="Text Box 5"/>
          <p:cNvSpPr txBox="1">
            <a:spLocks noChangeArrowheads="1"/>
          </p:cNvSpPr>
          <p:nvPr/>
        </p:nvSpPr>
        <p:spPr bwMode="auto">
          <a:xfrm>
            <a:off x="828675" y="2565400"/>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43017" name="Text Box 6"/>
          <p:cNvSpPr txBox="1">
            <a:spLocks noChangeArrowheads="1"/>
          </p:cNvSpPr>
          <p:nvPr/>
        </p:nvSpPr>
        <p:spPr bwMode="auto">
          <a:xfrm>
            <a:off x="2700338" y="2565400"/>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43018" name="Text Box 7"/>
          <p:cNvSpPr txBox="1">
            <a:spLocks noChangeArrowheads="1"/>
          </p:cNvSpPr>
          <p:nvPr/>
        </p:nvSpPr>
        <p:spPr bwMode="auto">
          <a:xfrm>
            <a:off x="4500563" y="2565400"/>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43019" name="Line 8"/>
          <p:cNvSpPr>
            <a:spLocks noChangeShapeType="1"/>
          </p:cNvSpPr>
          <p:nvPr/>
        </p:nvSpPr>
        <p:spPr bwMode="auto">
          <a:xfrm>
            <a:off x="1619250" y="2781300"/>
            <a:ext cx="720725" cy="0"/>
          </a:xfrm>
          <a:prstGeom prst="line">
            <a:avLst/>
          </a:prstGeom>
          <a:noFill/>
          <a:ln w="9525">
            <a:solidFill>
              <a:schemeClr val="tx1"/>
            </a:solidFill>
            <a:round/>
            <a:headEnd/>
            <a:tailEnd/>
          </a:ln>
        </p:spPr>
        <p:txBody>
          <a:bodyPr wrap="none" anchor="ctr"/>
          <a:lstStyle/>
          <a:p>
            <a:endParaRPr lang="el-GR"/>
          </a:p>
        </p:txBody>
      </p:sp>
      <p:sp>
        <p:nvSpPr>
          <p:cNvPr id="43020" name="Line 9"/>
          <p:cNvSpPr>
            <a:spLocks noChangeShapeType="1"/>
          </p:cNvSpPr>
          <p:nvPr/>
        </p:nvSpPr>
        <p:spPr bwMode="auto">
          <a:xfrm>
            <a:off x="3563938" y="2781300"/>
            <a:ext cx="647700" cy="0"/>
          </a:xfrm>
          <a:prstGeom prst="line">
            <a:avLst/>
          </a:prstGeom>
          <a:noFill/>
          <a:ln w="9525">
            <a:solidFill>
              <a:schemeClr val="tx1"/>
            </a:solidFill>
            <a:round/>
            <a:headEnd/>
            <a:tailEnd/>
          </a:ln>
        </p:spPr>
        <p:txBody>
          <a:bodyPr wrap="none" anchor="ctr"/>
          <a:lstStyle/>
          <a:p>
            <a:endParaRPr lang="el-GR"/>
          </a:p>
        </p:txBody>
      </p:sp>
      <p:sp>
        <p:nvSpPr>
          <p:cNvPr id="43021" name="Oval 10"/>
          <p:cNvSpPr>
            <a:spLocks noChangeArrowheads="1"/>
          </p:cNvSpPr>
          <p:nvPr/>
        </p:nvSpPr>
        <p:spPr bwMode="auto">
          <a:xfrm>
            <a:off x="755650" y="1700213"/>
            <a:ext cx="865188" cy="431800"/>
          </a:xfrm>
          <a:prstGeom prst="ellipse">
            <a:avLst/>
          </a:prstGeom>
          <a:noFill/>
          <a:ln w="9525">
            <a:solidFill>
              <a:schemeClr val="tx1"/>
            </a:solidFill>
            <a:round/>
            <a:headEnd/>
            <a:tailEnd/>
          </a:ln>
        </p:spPr>
        <p:txBody>
          <a:bodyPr wrap="none" anchor="ctr"/>
          <a:lstStyle/>
          <a:p>
            <a:endParaRPr lang="el-GR"/>
          </a:p>
        </p:txBody>
      </p:sp>
      <p:sp>
        <p:nvSpPr>
          <p:cNvPr id="43022" name="Text Box 11"/>
          <p:cNvSpPr txBox="1">
            <a:spLocks noChangeArrowheads="1"/>
          </p:cNvSpPr>
          <p:nvPr/>
        </p:nvSpPr>
        <p:spPr bwMode="auto">
          <a:xfrm>
            <a:off x="973138" y="1700213"/>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3023" name="Oval 12"/>
          <p:cNvSpPr>
            <a:spLocks noChangeArrowheads="1"/>
          </p:cNvSpPr>
          <p:nvPr/>
        </p:nvSpPr>
        <p:spPr bwMode="auto">
          <a:xfrm>
            <a:off x="755650" y="3644900"/>
            <a:ext cx="865188" cy="431800"/>
          </a:xfrm>
          <a:prstGeom prst="ellipse">
            <a:avLst/>
          </a:prstGeom>
          <a:noFill/>
          <a:ln w="9525">
            <a:solidFill>
              <a:schemeClr val="tx1"/>
            </a:solidFill>
            <a:round/>
            <a:headEnd/>
            <a:tailEnd/>
          </a:ln>
        </p:spPr>
        <p:txBody>
          <a:bodyPr wrap="none" anchor="ctr"/>
          <a:lstStyle/>
          <a:p>
            <a:endParaRPr lang="el-GR"/>
          </a:p>
        </p:txBody>
      </p:sp>
      <p:sp>
        <p:nvSpPr>
          <p:cNvPr id="43024" name="Text Box 13"/>
          <p:cNvSpPr txBox="1">
            <a:spLocks noChangeArrowheads="1"/>
          </p:cNvSpPr>
          <p:nvPr/>
        </p:nvSpPr>
        <p:spPr bwMode="auto">
          <a:xfrm>
            <a:off x="971550" y="3644900"/>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3025" name="Line 14"/>
          <p:cNvSpPr>
            <a:spLocks noChangeShapeType="1"/>
          </p:cNvSpPr>
          <p:nvPr/>
        </p:nvSpPr>
        <p:spPr bwMode="auto">
          <a:xfrm flipH="1">
            <a:off x="1187450" y="2133600"/>
            <a:ext cx="71438" cy="358775"/>
          </a:xfrm>
          <a:prstGeom prst="line">
            <a:avLst/>
          </a:prstGeom>
          <a:noFill/>
          <a:ln w="9525">
            <a:solidFill>
              <a:schemeClr val="tx1"/>
            </a:solidFill>
            <a:round/>
            <a:headEnd/>
            <a:tailEnd/>
          </a:ln>
        </p:spPr>
        <p:txBody>
          <a:bodyPr/>
          <a:lstStyle/>
          <a:p>
            <a:endParaRPr lang="el-GR"/>
          </a:p>
        </p:txBody>
      </p:sp>
      <p:sp>
        <p:nvSpPr>
          <p:cNvPr id="43026" name="Line 15"/>
          <p:cNvSpPr>
            <a:spLocks noChangeShapeType="1"/>
          </p:cNvSpPr>
          <p:nvPr/>
        </p:nvSpPr>
        <p:spPr bwMode="auto">
          <a:xfrm>
            <a:off x="900113" y="3141663"/>
            <a:ext cx="287337" cy="503237"/>
          </a:xfrm>
          <a:prstGeom prst="line">
            <a:avLst/>
          </a:prstGeom>
          <a:noFill/>
          <a:ln w="9525">
            <a:solidFill>
              <a:schemeClr val="tx1"/>
            </a:solidFill>
            <a:round/>
            <a:headEnd/>
            <a:tailEnd/>
          </a:ln>
        </p:spPr>
        <p:txBody>
          <a:bodyPr/>
          <a:lstStyle/>
          <a:p>
            <a:endParaRPr lang="el-GR"/>
          </a:p>
        </p:txBody>
      </p:sp>
      <p:sp>
        <p:nvSpPr>
          <p:cNvPr id="43027" name="Rectangle 16"/>
          <p:cNvSpPr>
            <a:spLocks noChangeArrowheads="1"/>
          </p:cNvSpPr>
          <p:nvPr/>
        </p:nvSpPr>
        <p:spPr bwMode="auto">
          <a:xfrm>
            <a:off x="4500563" y="4652963"/>
            <a:ext cx="1295400" cy="360362"/>
          </a:xfrm>
          <a:prstGeom prst="rect">
            <a:avLst/>
          </a:prstGeom>
          <a:noFill/>
          <a:ln w="9525">
            <a:solidFill>
              <a:schemeClr val="tx1"/>
            </a:solidFill>
            <a:miter lim="800000"/>
            <a:headEnd/>
            <a:tailEnd/>
          </a:ln>
        </p:spPr>
        <p:txBody>
          <a:bodyPr wrap="none" anchor="ctr"/>
          <a:lstStyle/>
          <a:p>
            <a:endParaRPr lang="el-GR"/>
          </a:p>
        </p:txBody>
      </p:sp>
      <p:sp>
        <p:nvSpPr>
          <p:cNvPr id="43028" name="Text Box 17"/>
          <p:cNvSpPr txBox="1">
            <a:spLocks noChangeArrowheads="1"/>
          </p:cNvSpPr>
          <p:nvPr/>
        </p:nvSpPr>
        <p:spPr bwMode="auto">
          <a:xfrm>
            <a:off x="4572000" y="4652963"/>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3029" name="Text Box 18"/>
          <p:cNvSpPr txBox="1">
            <a:spLocks noChangeArrowheads="1"/>
          </p:cNvSpPr>
          <p:nvPr/>
        </p:nvSpPr>
        <p:spPr bwMode="auto">
          <a:xfrm>
            <a:off x="5292725" y="4652963"/>
            <a:ext cx="649288"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3030" name="Line 19"/>
          <p:cNvSpPr>
            <a:spLocks noChangeShapeType="1"/>
          </p:cNvSpPr>
          <p:nvPr/>
        </p:nvSpPr>
        <p:spPr bwMode="auto">
          <a:xfrm>
            <a:off x="5148263" y="4652963"/>
            <a:ext cx="0" cy="360362"/>
          </a:xfrm>
          <a:prstGeom prst="line">
            <a:avLst/>
          </a:prstGeom>
          <a:noFill/>
          <a:ln w="9525">
            <a:solidFill>
              <a:schemeClr val="tx1"/>
            </a:solidFill>
            <a:round/>
            <a:headEnd/>
            <a:tailEnd/>
          </a:ln>
        </p:spPr>
        <p:txBody>
          <a:bodyPr/>
          <a:lstStyle/>
          <a:p>
            <a:endParaRPr lang="el-GR"/>
          </a:p>
        </p:txBody>
      </p:sp>
      <p:sp>
        <p:nvSpPr>
          <p:cNvPr id="43031" name="Text Box 20"/>
          <p:cNvSpPr txBox="1">
            <a:spLocks noChangeArrowheads="1"/>
          </p:cNvSpPr>
          <p:nvPr/>
        </p:nvSpPr>
        <p:spPr bwMode="auto">
          <a:xfrm>
            <a:off x="3851275" y="4365625"/>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43032" name="Rectangle 21"/>
          <p:cNvSpPr>
            <a:spLocks noChangeArrowheads="1"/>
          </p:cNvSpPr>
          <p:nvPr/>
        </p:nvSpPr>
        <p:spPr bwMode="auto">
          <a:xfrm>
            <a:off x="6156325" y="4652963"/>
            <a:ext cx="2376488" cy="360362"/>
          </a:xfrm>
          <a:prstGeom prst="rect">
            <a:avLst/>
          </a:prstGeom>
          <a:noFill/>
          <a:ln w="9525">
            <a:solidFill>
              <a:schemeClr val="tx1"/>
            </a:solidFill>
            <a:miter lim="800000"/>
            <a:headEnd/>
            <a:tailEnd/>
          </a:ln>
        </p:spPr>
        <p:txBody>
          <a:bodyPr wrap="none" anchor="ctr"/>
          <a:lstStyle/>
          <a:p>
            <a:endParaRPr lang="el-GR"/>
          </a:p>
        </p:txBody>
      </p:sp>
      <p:sp>
        <p:nvSpPr>
          <p:cNvPr id="43033" name="Text Box 22"/>
          <p:cNvSpPr txBox="1">
            <a:spLocks noChangeArrowheads="1"/>
          </p:cNvSpPr>
          <p:nvPr/>
        </p:nvSpPr>
        <p:spPr bwMode="auto">
          <a:xfrm>
            <a:off x="6227763" y="4652963"/>
            <a:ext cx="504825"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3034" name="Text Box 23"/>
          <p:cNvSpPr txBox="1">
            <a:spLocks noChangeArrowheads="1"/>
          </p:cNvSpPr>
          <p:nvPr/>
        </p:nvSpPr>
        <p:spPr bwMode="auto">
          <a:xfrm>
            <a:off x="6948488" y="4652963"/>
            <a:ext cx="649287"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3035" name="Line 24"/>
          <p:cNvSpPr>
            <a:spLocks noChangeShapeType="1"/>
          </p:cNvSpPr>
          <p:nvPr/>
        </p:nvSpPr>
        <p:spPr bwMode="auto">
          <a:xfrm>
            <a:off x="6804025" y="4652963"/>
            <a:ext cx="0" cy="360362"/>
          </a:xfrm>
          <a:prstGeom prst="line">
            <a:avLst/>
          </a:prstGeom>
          <a:noFill/>
          <a:ln w="9525">
            <a:solidFill>
              <a:schemeClr val="tx1"/>
            </a:solidFill>
            <a:round/>
            <a:headEnd/>
            <a:tailEnd/>
          </a:ln>
        </p:spPr>
        <p:txBody>
          <a:bodyPr/>
          <a:lstStyle/>
          <a:p>
            <a:endParaRPr lang="el-GR"/>
          </a:p>
        </p:txBody>
      </p:sp>
      <p:sp>
        <p:nvSpPr>
          <p:cNvPr id="43036" name="Text Box 25"/>
          <p:cNvSpPr txBox="1">
            <a:spLocks noChangeArrowheads="1"/>
          </p:cNvSpPr>
          <p:nvPr/>
        </p:nvSpPr>
        <p:spPr bwMode="auto">
          <a:xfrm>
            <a:off x="6732588" y="4221163"/>
            <a:ext cx="1008062"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43037" name="Oval 26"/>
          <p:cNvSpPr>
            <a:spLocks noChangeArrowheads="1"/>
          </p:cNvSpPr>
          <p:nvPr/>
        </p:nvSpPr>
        <p:spPr bwMode="auto">
          <a:xfrm>
            <a:off x="4211638" y="1700213"/>
            <a:ext cx="865187" cy="431800"/>
          </a:xfrm>
          <a:prstGeom prst="ellipse">
            <a:avLst/>
          </a:prstGeom>
          <a:noFill/>
          <a:ln w="9525">
            <a:solidFill>
              <a:schemeClr val="tx1"/>
            </a:solidFill>
            <a:round/>
            <a:headEnd/>
            <a:tailEnd/>
          </a:ln>
        </p:spPr>
        <p:txBody>
          <a:bodyPr wrap="none" anchor="ctr"/>
          <a:lstStyle/>
          <a:p>
            <a:endParaRPr lang="el-GR"/>
          </a:p>
        </p:txBody>
      </p:sp>
      <p:sp>
        <p:nvSpPr>
          <p:cNvPr id="43038" name="Oval 27"/>
          <p:cNvSpPr>
            <a:spLocks noChangeArrowheads="1"/>
          </p:cNvSpPr>
          <p:nvPr/>
        </p:nvSpPr>
        <p:spPr bwMode="auto">
          <a:xfrm>
            <a:off x="3924300" y="3429000"/>
            <a:ext cx="865188" cy="431800"/>
          </a:xfrm>
          <a:prstGeom prst="ellipse">
            <a:avLst/>
          </a:prstGeom>
          <a:noFill/>
          <a:ln w="9525">
            <a:solidFill>
              <a:schemeClr val="tx1"/>
            </a:solidFill>
            <a:round/>
            <a:headEnd/>
            <a:tailEnd/>
          </a:ln>
        </p:spPr>
        <p:txBody>
          <a:bodyPr wrap="none" anchor="ctr"/>
          <a:lstStyle/>
          <a:p>
            <a:endParaRPr lang="el-GR"/>
          </a:p>
        </p:txBody>
      </p:sp>
      <p:sp>
        <p:nvSpPr>
          <p:cNvPr id="43039" name="Line 28"/>
          <p:cNvSpPr>
            <a:spLocks noChangeShapeType="1"/>
          </p:cNvSpPr>
          <p:nvPr/>
        </p:nvSpPr>
        <p:spPr bwMode="auto">
          <a:xfrm flipH="1">
            <a:off x="4643438" y="2133600"/>
            <a:ext cx="73025" cy="358775"/>
          </a:xfrm>
          <a:prstGeom prst="line">
            <a:avLst/>
          </a:prstGeom>
          <a:noFill/>
          <a:ln w="9525">
            <a:solidFill>
              <a:schemeClr val="tx1"/>
            </a:solidFill>
            <a:round/>
            <a:headEnd/>
            <a:tailEnd/>
          </a:ln>
        </p:spPr>
        <p:txBody>
          <a:bodyPr/>
          <a:lstStyle/>
          <a:p>
            <a:endParaRPr lang="el-GR"/>
          </a:p>
        </p:txBody>
      </p:sp>
      <p:sp>
        <p:nvSpPr>
          <p:cNvPr id="43040" name="Line 29"/>
          <p:cNvSpPr>
            <a:spLocks noChangeShapeType="1"/>
          </p:cNvSpPr>
          <p:nvPr/>
        </p:nvSpPr>
        <p:spPr bwMode="auto">
          <a:xfrm flipH="1">
            <a:off x="4500563" y="3141663"/>
            <a:ext cx="142875" cy="287337"/>
          </a:xfrm>
          <a:prstGeom prst="line">
            <a:avLst/>
          </a:prstGeom>
          <a:noFill/>
          <a:ln w="9525">
            <a:solidFill>
              <a:schemeClr val="tx1"/>
            </a:solidFill>
            <a:round/>
            <a:headEnd/>
            <a:tailEnd/>
          </a:ln>
        </p:spPr>
        <p:txBody>
          <a:bodyPr/>
          <a:lstStyle/>
          <a:p>
            <a:endParaRPr lang="el-GR"/>
          </a:p>
        </p:txBody>
      </p:sp>
      <p:sp>
        <p:nvSpPr>
          <p:cNvPr id="43041" name="Text Box 30"/>
          <p:cNvSpPr txBox="1">
            <a:spLocks noChangeArrowheads="1"/>
          </p:cNvSpPr>
          <p:nvPr/>
        </p:nvSpPr>
        <p:spPr bwMode="auto">
          <a:xfrm>
            <a:off x="4500563" y="1700213"/>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3042" name="Text Box 31"/>
          <p:cNvSpPr txBox="1">
            <a:spLocks noChangeArrowheads="1"/>
          </p:cNvSpPr>
          <p:nvPr/>
        </p:nvSpPr>
        <p:spPr bwMode="auto">
          <a:xfrm>
            <a:off x="4140200" y="3429000"/>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3043" name="Oval 32"/>
          <p:cNvSpPr>
            <a:spLocks noChangeArrowheads="1"/>
          </p:cNvSpPr>
          <p:nvPr/>
        </p:nvSpPr>
        <p:spPr bwMode="auto">
          <a:xfrm>
            <a:off x="2484438" y="3644900"/>
            <a:ext cx="865187" cy="431800"/>
          </a:xfrm>
          <a:prstGeom prst="ellipse">
            <a:avLst/>
          </a:prstGeom>
          <a:noFill/>
          <a:ln w="9525">
            <a:solidFill>
              <a:schemeClr val="tx1"/>
            </a:solidFill>
            <a:round/>
            <a:headEnd/>
            <a:tailEnd/>
          </a:ln>
        </p:spPr>
        <p:txBody>
          <a:bodyPr wrap="none" anchor="ctr"/>
          <a:lstStyle/>
          <a:p>
            <a:endParaRPr lang="el-GR"/>
          </a:p>
        </p:txBody>
      </p:sp>
      <p:sp>
        <p:nvSpPr>
          <p:cNvPr id="43044" name="Text Box 33"/>
          <p:cNvSpPr txBox="1">
            <a:spLocks noChangeArrowheads="1"/>
          </p:cNvSpPr>
          <p:nvPr/>
        </p:nvSpPr>
        <p:spPr bwMode="auto">
          <a:xfrm>
            <a:off x="2700338" y="3644900"/>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3045" name="Line 34"/>
          <p:cNvSpPr>
            <a:spLocks noChangeShapeType="1"/>
          </p:cNvSpPr>
          <p:nvPr/>
        </p:nvSpPr>
        <p:spPr bwMode="auto">
          <a:xfrm>
            <a:off x="2916238" y="3429000"/>
            <a:ext cx="0" cy="215900"/>
          </a:xfrm>
          <a:prstGeom prst="line">
            <a:avLst/>
          </a:prstGeom>
          <a:noFill/>
          <a:ln w="9525">
            <a:solidFill>
              <a:schemeClr val="tx1"/>
            </a:solidFill>
            <a:round/>
            <a:headEnd/>
            <a:tailEnd/>
          </a:ln>
        </p:spPr>
        <p:txBody>
          <a:bodyPr/>
          <a:lstStyle/>
          <a:p>
            <a:endParaRPr lang="el-GR"/>
          </a:p>
        </p:txBody>
      </p:sp>
      <p:sp>
        <p:nvSpPr>
          <p:cNvPr id="43046" name="Text Box 35"/>
          <p:cNvSpPr txBox="1">
            <a:spLocks noChangeArrowheads="1"/>
          </p:cNvSpPr>
          <p:nvPr/>
        </p:nvSpPr>
        <p:spPr bwMode="auto">
          <a:xfrm>
            <a:off x="1763713" y="2420938"/>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3047" name="Text Box 36"/>
          <p:cNvSpPr txBox="1">
            <a:spLocks noChangeArrowheads="1"/>
          </p:cNvSpPr>
          <p:nvPr/>
        </p:nvSpPr>
        <p:spPr bwMode="auto">
          <a:xfrm>
            <a:off x="3563938" y="2349500"/>
            <a:ext cx="431800"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3048" name="Text Box 37"/>
          <p:cNvSpPr txBox="1">
            <a:spLocks noChangeArrowheads="1"/>
          </p:cNvSpPr>
          <p:nvPr/>
        </p:nvSpPr>
        <p:spPr bwMode="auto">
          <a:xfrm>
            <a:off x="7524750" y="4652963"/>
            <a:ext cx="433388" cy="366712"/>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3049" name="Text Box 38"/>
          <p:cNvSpPr txBox="1">
            <a:spLocks noChangeArrowheads="1"/>
          </p:cNvSpPr>
          <p:nvPr/>
        </p:nvSpPr>
        <p:spPr bwMode="auto">
          <a:xfrm>
            <a:off x="8027988" y="4652963"/>
            <a:ext cx="431800" cy="366712"/>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43050" name="Line 39"/>
          <p:cNvSpPr>
            <a:spLocks noChangeShapeType="1"/>
          </p:cNvSpPr>
          <p:nvPr/>
        </p:nvSpPr>
        <p:spPr bwMode="auto">
          <a:xfrm>
            <a:off x="7451725" y="4652963"/>
            <a:ext cx="0" cy="360362"/>
          </a:xfrm>
          <a:prstGeom prst="line">
            <a:avLst/>
          </a:prstGeom>
          <a:noFill/>
          <a:ln w="9525">
            <a:solidFill>
              <a:schemeClr val="tx1"/>
            </a:solidFill>
            <a:round/>
            <a:headEnd/>
            <a:tailEnd/>
          </a:ln>
        </p:spPr>
        <p:txBody>
          <a:bodyPr/>
          <a:lstStyle/>
          <a:p>
            <a:endParaRPr lang="el-GR"/>
          </a:p>
        </p:txBody>
      </p:sp>
      <p:sp>
        <p:nvSpPr>
          <p:cNvPr id="43051" name="Line 40"/>
          <p:cNvSpPr>
            <a:spLocks noChangeShapeType="1"/>
          </p:cNvSpPr>
          <p:nvPr/>
        </p:nvSpPr>
        <p:spPr bwMode="auto">
          <a:xfrm>
            <a:off x="7956550" y="4652963"/>
            <a:ext cx="0" cy="360362"/>
          </a:xfrm>
          <a:prstGeom prst="line">
            <a:avLst/>
          </a:prstGeom>
          <a:noFill/>
          <a:ln w="9525">
            <a:solidFill>
              <a:schemeClr val="tx1"/>
            </a:solidFill>
            <a:round/>
            <a:headEnd/>
            <a:tailEnd/>
          </a:ln>
        </p:spPr>
        <p:txBody>
          <a:bodyPr/>
          <a:lstStyle/>
          <a:p>
            <a:endParaRPr lang="el-GR"/>
          </a:p>
        </p:txBody>
      </p:sp>
      <p:sp>
        <p:nvSpPr>
          <p:cNvPr id="43052" name="Line 41"/>
          <p:cNvSpPr>
            <a:spLocks noChangeShapeType="1"/>
          </p:cNvSpPr>
          <p:nvPr/>
        </p:nvSpPr>
        <p:spPr bwMode="auto">
          <a:xfrm>
            <a:off x="7740650" y="5013325"/>
            <a:ext cx="0" cy="503238"/>
          </a:xfrm>
          <a:prstGeom prst="line">
            <a:avLst/>
          </a:prstGeom>
          <a:noFill/>
          <a:ln w="9525">
            <a:solidFill>
              <a:schemeClr val="tx1"/>
            </a:solidFill>
            <a:round/>
            <a:headEnd/>
            <a:tailEnd/>
          </a:ln>
        </p:spPr>
        <p:txBody>
          <a:bodyPr/>
          <a:lstStyle/>
          <a:p>
            <a:endParaRPr lang="el-GR"/>
          </a:p>
        </p:txBody>
      </p:sp>
      <p:sp>
        <p:nvSpPr>
          <p:cNvPr id="43053" name="Line 42"/>
          <p:cNvSpPr>
            <a:spLocks noChangeShapeType="1"/>
          </p:cNvSpPr>
          <p:nvPr/>
        </p:nvSpPr>
        <p:spPr bwMode="auto">
          <a:xfrm flipH="1">
            <a:off x="4787900" y="5516563"/>
            <a:ext cx="2952750" cy="0"/>
          </a:xfrm>
          <a:prstGeom prst="line">
            <a:avLst/>
          </a:prstGeom>
          <a:noFill/>
          <a:ln w="9525">
            <a:solidFill>
              <a:schemeClr val="tx1"/>
            </a:solidFill>
            <a:round/>
            <a:headEnd/>
            <a:tailEnd/>
          </a:ln>
        </p:spPr>
        <p:txBody>
          <a:bodyPr/>
          <a:lstStyle/>
          <a:p>
            <a:endParaRPr lang="el-GR"/>
          </a:p>
        </p:txBody>
      </p:sp>
      <p:sp>
        <p:nvSpPr>
          <p:cNvPr id="43054" name="Line 43"/>
          <p:cNvSpPr>
            <a:spLocks noChangeShapeType="1"/>
          </p:cNvSpPr>
          <p:nvPr/>
        </p:nvSpPr>
        <p:spPr bwMode="auto">
          <a:xfrm flipV="1">
            <a:off x="4787900" y="5013325"/>
            <a:ext cx="0" cy="503238"/>
          </a:xfrm>
          <a:prstGeom prst="line">
            <a:avLst/>
          </a:prstGeom>
          <a:noFill/>
          <a:ln w="9525">
            <a:solidFill>
              <a:schemeClr val="tx1"/>
            </a:solidFill>
            <a:round/>
            <a:headEnd/>
            <a:tailEnd type="triangle" w="med" len="med"/>
          </a:ln>
        </p:spPr>
        <p:txBody>
          <a:bodyPr/>
          <a:lstStyle/>
          <a:p>
            <a:endParaRPr lang="el-GR"/>
          </a:p>
        </p:txBody>
      </p:sp>
      <p:sp>
        <p:nvSpPr>
          <p:cNvPr id="43057" name="Line 46"/>
          <p:cNvSpPr>
            <a:spLocks noChangeShapeType="1"/>
          </p:cNvSpPr>
          <p:nvPr/>
        </p:nvSpPr>
        <p:spPr bwMode="auto">
          <a:xfrm>
            <a:off x="3560763" y="2805113"/>
            <a:ext cx="647700" cy="0"/>
          </a:xfrm>
          <a:prstGeom prst="line">
            <a:avLst/>
          </a:prstGeom>
          <a:noFill/>
          <a:ln w="9525">
            <a:solidFill>
              <a:schemeClr val="tx1"/>
            </a:solidFill>
            <a:round/>
            <a:headEnd/>
            <a:tailEnd/>
          </a:ln>
        </p:spPr>
        <p:txBody>
          <a:bodyPr wrap="none" anchor="ctr"/>
          <a:lstStyle/>
          <a:p>
            <a:endParaRPr lang="el-GR"/>
          </a:p>
        </p:txBody>
      </p:sp>
      <p:sp>
        <p:nvSpPr>
          <p:cNvPr id="50" name="TextBox 49"/>
          <p:cNvSpPr txBox="1"/>
          <p:nvPr/>
        </p:nvSpPr>
        <p:spPr>
          <a:xfrm>
            <a:off x="539552" y="5661248"/>
            <a:ext cx="3857652" cy="307777"/>
          </a:xfrm>
          <a:prstGeom prst="rect">
            <a:avLst/>
          </a:prstGeom>
          <a:noFill/>
        </p:spPr>
        <p:txBody>
          <a:bodyPr wrap="square" rtlCol="0">
            <a:spAutoFit/>
          </a:bodyPr>
          <a:lstStyle/>
          <a:p>
            <a:r>
              <a:rPr lang="el-GR" sz="1400" dirty="0">
                <a:solidFill>
                  <a:schemeClr val="tx2">
                    <a:lumMod val="50000"/>
                  </a:schemeClr>
                </a:solidFill>
                <a:latin typeface="Calibri" pitchFamily="34" charset="0"/>
                <a:cs typeface="Calibri" pitchFamily="34" charset="0"/>
              </a:rPr>
              <a:t>Παράδειγμα: αυτοκίνητο/ιδιοκτήτης</a:t>
            </a:r>
            <a:endParaRPr lang="en-US" sz="1400" dirty="0">
              <a:solidFill>
                <a:schemeClr val="tx2">
                  <a:lumMod val="50000"/>
                </a:schemeClr>
              </a:solidFill>
              <a:latin typeface="Calibri" pitchFamily="34" charset="0"/>
              <a:cs typeface="Calibri" pitchFamily="34" charset="0"/>
            </a:endParaRPr>
          </a:p>
        </p:txBody>
      </p:sp>
      <p:sp>
        <p:nvSpPr>
          <p:cNvPr id="51"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(Δυαδική) 1-1 Συσχέτιση</a:t>
            </a:r>
            <a:endParaRPr lang="en-US" dirty="0">
              <a:solidFill>
                <a:schemeClr val="accent6">
                  <a:lumMod val="75000"/>
                </a:schemeClr>
              </a:solidFill>
            </a:endParaRPr>
          </a:p>
        </p:txBody>
      </p:sp>
      <p:sp>
        <p:nvSpPr>
          <p:cNvPr id="52"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40561799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5" name="Rectangle 6"/>
          <p:cNvSpPr>
            <a:spLocks noGrp="1" noChangeArrowheads="1"/>
          </p:cNvSpPr>
          <p:nvPr>
            <p:ph type="ftr" sz="quarter" idx="11"/>
          </p:nvPr>
        </p:nvSpPr>
        <p:spPr>
          <a:noFill/>
        </p:spPr>
        <p:txBody>
          <a:bodyPr/>
          <a:lstStyle/>
          <a:p>
            <a:r>
              <a:rPr lang="el-GR" altLang="en-US"/>
              <a:t>Ευαγγελία Πιτουρά</a:t>
            </a:r>
          </a:p>
        </p:txBody>
      </p:sp>
      <p:sp>
        <p:nvSpPr>
          <p:cNvPr id="44036" name="Rectangle 7"/>
          <p:cNvSpPr>
            <a:spLocks noGrp="1" noChangeArrowheads="1"/>
          </p:cNvSpPr>
          <p:nvPr>
            <p:ph type="sldNum" sz="quarter" idx="12"/>
          </p:nvPr>
        </p:nvSpPr>
        <p:spPr>
          <a:noFill/>
        </p:spPr>
        <p:txBody>
          <a:bodyPr/>
          <a:lstStyle/>
          <a:p>
            <a:fld id="{14A07BEE-4656-4846-B664-AC0844B44DCA}" type="slidenum">
              <a:rPr lang="el-GR" altLang="en-US" smtClean="0"/>
              <a:pPr/>
              <a:t>14</a:t>
            </a:fld>
            <a:endParaRPr lang="el-GR" altLang="en-US"/>
          </a:p>
        </p:txBody>
      </p:sp>
      <p:sp>
        <p:nvSpPr>
          <p:cNvPr id="44038" name="Text Box 3"/>
          <p:cNvSpPr txBox="1">
            <a:spLocks noChangeArrowheads="1"/>
          </p:cNvSpPr>
          <p:nvPr/>
        </p:nvSpPr>
        <p:spPr bwMode="auto">
          <a:xfrm>
            <a:off x="334251" y="1246778"/>
            <a:ext cx="8128000" cy="954107"/>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
            </a:pPr>
            <a:r>
              <a:rPr lang="el-GR" sz="2800" dirty="0">
                <a:solidFill>
                  <a:schemeClr val="tx2">
                    <a:lumMod val="50000"/>
                  </a:schemeClr>
                </a:solidFill>
                <a:latin typeface="Calibri" pitchFamily="34" charset="0"/>
                <a:cs typeface="Calibri" pitchFamily="34" charset="0"/>
              </a:rPr>
              <a:t> Εναλλακτικά, </a:t>
            </a:r>
            <a:r>
              <a:rPr lang="el-GR" sz="2800" i="1" dirty="0">
                <a:solidFill>
                  <a:schemeClr val="tx2">
                    <a:lumMod val="75000"/>
                  </a:schemeClr>
                </a:solidFill>
                <a:latin typeface="Calibri" pitchFamily="34" charset="0"/>
                <a:cs typeface="Calibri" pitchFamily="34" charset="0"/>
              </a:rPr>
              <a:t>συγχώνευση των </a:t>
            </a:r>
            <a:r>
              <a:rPr lang="en-US" sz="2800" i="1" dirty="0">
                <a:solidFill>
                  <a:schemeClr val="tx2">
                    <a:lumMod val="75000"/>
                  </a:schemeClr>
                </a:solidFill>
                <a:latin typeface="Calibri" pitchFamily="34" charset="0"/>
                <a:cs typeface="Calibri" pitchFamily="34" charset="0"/>
              </a:rPr>
              <a:t>S </a:t>
            </a:r>
            <a:r>
              <a:rPr lang="el-GR" sz="2800" i="1" dirty="0">
                <a:solidFill>
                  <a:schemeClr val="tx2">
                    <a:lumMod val="75000"/>
                  </a:schemeClr>
                </a:solidFill>
                <a:latin typeface="Calibri" pitchFamily="34" charset="0"/>
                <a:cs typeface="Calibri" pitchFamily="34" charset="0"/>
              </a:rPr>
              <a:t>και </a:t>
            </a:r>
            <a:r>
              <a:rPr lang="en-US" sz="2800" i="1" dirty="0">
                <a:solidFill>
                  <a:schemeClr val="tx2">
                    <a:lumMod val="75000"/>
                  </a:schemeClr>
                </a:solidFill>
                <a:latin typeface="Calibri" pitchFamily="34" charset="0"/>
                <a:cs typeface="Calibri" pitchFamily="34" charset="0"/>
              </a:rPr>
              <a:t>T </a:t>
            </a:r>
            <a:r>
              <a:rPr lang="el-GR" sz="2800" dirty="0">
                <a:solidFill>
                  <a:schemeClr val="tx2">
                    <a:lumMod val="50000"/>
                  </a:schemeClr>
                </a:solidFill>
                <a:latin typeface="Calibri" pitchFamily="34" charset="0"/>
                <a:cs typeface="Calibri" pitchFamily="34" charset="0"/>
              </a:rPr>
              <a:t>σε μία μόνο σχέση</a:t>
            </a:r>
          </a:p>
        </p:txBody>
      </p:sp>
      <p:sp>
        <p:nvSpPr>
          <p:cNvPr id="44039" name="Text Box 4"/>
          <p:cNvSpPr txBox="1">
            <a:spLocks noChangeArrowheads="1"/>
          </p:cNvSpPr>
          <p:nvPr/>
        </p:nvSpPr>
        <p:spPr bwMode="auto">
          <a:xfrm>
            <a:off x="1611313" y="1679543"/>
            <a:ext cx="6324600" cy="1169551"/>
          </a:xfrm>
          <a:prstGeom prst="rect">
            <a:avLst/>
          </a:prstGeom>
          <a:noFill/>
          <a:ln w="9525">
            <a:noFill/>
            <a:miter lim="800000"/>
            <a:headEnd/>
            <a:tailEnd/>
          </a:ln>
        </p:spPr>
        <p:txBody>
          <a:bodyPr>
            <a:spAutoFit/>
          </a:bodyPr>
          <a:lstStyle/>
          <a:p>
            <a:pPr eaLnBrk="0" hangingPunct="0">
              <a:spcBef>
                <a:spcPct val="50000"/>
              </a:spcBef>
            </a:pPr>
            <a:r>
              <a:rPr lang="el-GR" sz="2800" dirty="0">
                <a:latin typeface="Calibri" pitchFamily="34" charset="0"/>
                <a:cs typeface="Calibri" pitchFamily="34" charset="0"/>
              </a:rPr>
              <a:t>-- πότε;</a:t>
            </a:r>
          </a:p>
          <a:p>
            <a:pPr eaLnBrk="0" hangingPunct="0">
              <a:spcBef>
                <a:spcPct val="50000"/>
              </a:spcBef>
            </a:pPr>
            <a:r>
              <a:rPr lang="el-GR" sz="2800" dirty="0">
                <a:latin typeface="Calibri" pitchFamily="34" charset="0"/>
                <a:cs typeface="Calibri" pitchFamily="34" charset="0"/>
              </a:rPr>
              <a:t>-- κλειδί;</a:t>
            </a:r>
            <a:endParaRPr lang="el-GR" sz="2800" b="1" dirty="0">
              <a:latin typeface="Calibri" pitchFamily="34" charset="0"/>
              <a:cs typeface="Calibri" pitchFamily="34" charset="0"/>
            </a:endParaRPr>
          </a:p>
        </p:txBody>
      </p:sp>
      <p:sp>
        <p:nvSpPr>
          <p:cNvPr id="9" name="Title 1"/>
          <p:cNvSpPr>
            <a:spLocks noGrp="1"/>
          </p:cNvSpPr>
          <p:nvPr>
            <p:ph type="title"/>
          </p:nvPr>
        </p:nvSpPr>
        <p:spPr>
          <a:xfrm>
            <a:off x="527844" y="269875"/>
            <a:ext cx="8229600" cy="1143000"/>
          </a:xfrm>
        </p:spPr>
        <p:txBody>
          <a:bodyPr/>
          <a:lstStyle/>
          <a:p>
            <a:r>
              <a:rPr lang="el-GR" dirty="0">
                <a:solidFill>
                  <a:schemeClr val="accent6">
                    <a:lumMod val="75000"/>
                  </a:schemeClr>
                </a:solidFill>
              </a:rPr>
              <a:t>(Δυαδική) 1-1 Συσχέτιση</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grpSp>
        <p:nvGrpSpPr>
          <p:cNvPr id="44046" name="Group 44045">
            <a:extLst>
              <a:ext uri="{FF2B5EF4-FFF2-40B4-BE49-F238E27FC236}">
                <a16:creationId xmlns:a16="http://schemas.microsoft.com/office/drawing/2014/main" id="{6F564C65-F6D5-841C-2EDF-FDBB3784E004}"/>
              </a:ext>
            </a:extLst>
          </p:cNvPr>
          <p:cNvGrpSpPr/>
          <p:nvPr/>
        </p:nvGrpSpPr>
        <p:grpSpPr>
          <a:xfrm>
            <a:off x="417056" y="2934623"/>
            <a:ext cx="7300239" cy="3073808"/>
            <a:chOff x="969963" y="1484313"/>
            <a:chExt cx="7300239" cy="3073808"/>
          </a:xfrm>
        </p:grpSpPr>
        <p:sp>
          <p:nvSpPr>
            <p:cNvPr id="44047" name="AutoShape 3">
              <a:extLst>
                <a:ext uri="{FF2B5EF4-FFF2-40B4-BE49-F238E27FC236}">
                  <a16:creationId xmlns:a16="http://schemas.microsoft.com/office/drawing/2014/main" id="{8972584F-6E02-CB9C-D179-21FB4637EBEF}"/>
                </a:ext>
              </a:extLst>
            </p:cNvPr>
            <p:cNvSpPr>
              <a:spLocks noChangeArrowheads="1"/>
            </p:cNvSpPr>
            <p:nvPr/>
          </p:nvSpPr>
          <p:spPr bwMode="auto">
            <a:xfrm>
              <a:off x="4497388" y="2276475"/>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44048" name="AutoShape 4">
              <a:extLst>
                <a:ext uri="{FF2B5EF4-FFF2-40B4-BE49-F238E27FC236}">
                  <a16:creationId xmlns:a16="http://schemas.microsoft.com/office/drawing/2014/main" id="{FE186E27-9C5A-B4AF-8EF4-C1CF48BD7ED3}"/>
                </a:ext>
              </a:extLst>
            </p:cNvPr>
            <p:cNvSpPr>
              <a:spLocks noChangeArrowheads="1"/>
            </p:cNvSpPr>
            <p:nvPr/>
          </p:nvSpPr>
          <p:spPr bwMode="auto">
            <a:xfrm>
              <a:off x="2625725" y="1917700"/>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44049" name="AutoShape 5">
              <a:extLst>
                <a:ext uri="{FF2B5EF4-FFF2-40B4-BE49-F238E27FC236}">
                  <a16:creationId xmlns:a16="http://schemas.microsoft.com/office/drawing/2014/main" id="{E71CF384-1BA7-CE79-9916-FE2E12ADABF8}"/>
                </a:ext>
              </a:extLst>
            </p:cNvPr>
            <p:cNvSpPr>
              <a:spLocks noChangeArrowheads="1"/>
            </p:cNvSpPr>
            <p:nvPr/>
          </p:nvSpPr>
          <p:spPr bwMode="auto">
            <a:xfrm>
              <a:off x="969963" y="2276475"/>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44050" name="Text Box 6">
              <a:extLst>
                <a:ext uri="{FF2B5EF4-FFF2-40B4-BE49-F238E27FC236}">
                  <a16:creationId xmlns:a16="http://schemas.microsoft.com/office/drawing/2014/main" id="{9A0F0A05-70D3-4112-03E0-15F462BA9291}"/>
                </a:ext>
              </a:extLst>
            </p:cNvPr>
            <p:cNvSpPr txBox="1">
              <a:spLocks noChangeArrowheads="1"/>
            </p:cNvSpPr>
            <p:nvPr/>
          </p:nvSpPr>
          <p:spPr bwMode="auto">
            <a:xfrm>
              <a:off x="1114425" y="2349500"/>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44051" name="Text Box 7">
              <a:extLst>
                <a:ext uri="{FF2B5EF4-FFF2-40B4-BE49-F238E27FC236}">
                  <a16:creationId xmlns:a16="http://schemas.microsoft.com/office/drawing/2014/main" id="{49AFF34F-A599-F593-AA80-0CD5DDC44E4F}"/>
                </a:ext>
              </a:extLst>
            </p:cNvPr>
            <p:cNvSpPr txBox="1">
              <a:spLocks noChangeArrowheads="1"/>
            </p:cNvSpPr>
            <p:nvPr/>
          </p:nvSpPr>
          <p:spPr bwMode="auto">
            <a:xfrm>
              <a:off x="2986088" y="2349500"/>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44052" name="Text Box 8">
              <a:extLst>
                <a:ext uri="{FF2B5EF4-FFF2-40B4-BE49-F238E27FC236}">
                  <a16:creationId xmlns:a16="http://schemas.microsoft.com/office/drawing/2014/main" id="{D7DC8AE2-BA35-5FA2-0B84-ACE784B442D9}"/>
                </a:ext>
              </a:extLst>
            </p:cNvPr>
            <p:cNvSpPr txBox="1">
              <a:spLocks noChangeArrowheads="1"/>
            </p:cNvSpPr>
            <p:nvPr/>
          </p:nvSpPr>
          <p:spPr bwMode="auto">
            <a:xfrm>
              <a:off x="4786313" y="2349500"/>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44053" name="Line 9">
              <a:extLst>
                <a:ext uri="{FF2B5EF4-FFF2-40B4-BE49-F238E27FC236}">
                  <a16:creationId xmlns:a16="http://schemas.microsoft.com/office/drawing/2014/main" id="{513F4CB0-3CC6-A521-B4F4-89F59F03BF5A}"/>
                </a:ext>
              </a:extLst>
            </p:cNvPr>
            <p:cNvSpPr>
              <a:spLocks noChangeShapeType="1"/>
            </p:cNvSpPr>
            <p:nvPr/>
          </p:nvSpPr>
          <p:spPr bwMode="auto">
            <a:xfrm>
              <a:off x="1905000" y="2565400"/>
              <a:ext cx="720725" cy="0"/>
            </a:xfrm>
            <a:prstGeom prst="line">
              <a:avLst/>
            </a:prstGeom>
            <a:noFill/>
            <a:ln w="9525">
              <a:solidFill>
                <a:schemeClr val="tx1"/>
              </a:solidFill>
              <a:round/>
              <a:headEnd/>
              <a:tailEnd/>
            </a:ln>
          </p:spPr>
          <p:txBody>
            <a:bodyPr wrap="none" anchor="ctr"/>
            <a:lstStyle/>
            <a:p>
              <a:endParaRPr lang="el-GR"/>
            </a:p>
          </p:txBody>
        </p:sp>
        <p:sp>
          <p:nvSpPr>
            <p:cNvPr id="44054" name="Line 10">
              <a:extLst>
                <a:ext uri="{FF2B5EF4-FFF2-40B4-BE49-F238E27FC236}">
                  <a16:creationId xmlns:a16="http://schemas.microsoft.com/office/drawing/2014/main" id="{594BD9E2-BB91-B5EC-B7B8-DE24EBC3AA32}"/>
                </a:ext>
              </a:extLst>
            </p:cNvPr>
            <p:cNvSpPr>
              <a:spLocks noChangeShapeType="1"/>
            </p:cNvSpPr>
            <p:nvPr/>
          </p:nvSpPr>
          <p:spPr bwMode="auto">
            <a:xfrm>
              <a:off x="3849688" y="2565400"/>
              <a:ext cx="647700" cy="0"/>
            </a:xfrm>
            <a:prstGeom prst="line">
              <a:avLst/>
            </a:prstGeom>
            <a:noFill/>
            <a:ln w="9525">
              <a:solidFill>
                <a:schemeClr val="tx1"/>
              </a:solidFill>
              <a:round/>
              <a:headEnd/>
              <a:tailEnd/>
            </a:ln>
          </p:spPr>
          <p:txBody>
            <a:bodyPr wrap="none" anchor="ctr"/>
            <a:lstStyle/>
            <a:p>
              <a:endParaRPr lang="el-GR"/>
            </a:p>
          </p:txBody>
        </p:sp>
        <p:sp>
          <p:nvSpPr>
            <p:cNvPr id="44055" name="Oval 11">
              <a:extLst>
                <a:ext uri="{FF2B5EF4-FFF2-40B4-BE49-F238E27FC236}">
                  <a16:creationId xmlns:a16="http://schemas.microsoft.com/office/drawing/2014/main" id="{679817BF-C55D-7EA8-2BBA-21D1E9CD8B3B}"/>
                </a:ext>
              </a:extLst>
            </p:cNvPr>
            <p:cNvSpPr>
              <a:spLocks noChangeArrowheads="1"/>
            </p:cNvSpPr>
            <p:nvPr/>
          </p:nvSpPr>
          <p:spPr bwMode="auto">
            <a:xfrm>
              <a:off x="1041400" y="1484313"/>
              <a:ext cx="865188" cy="431800"/>
            </a:xfrm>
            <a:prstGeom prst="ellipse">
              <a:avLst/>
            </a:prstGeom>
            <a:noFill/>
            <a:ln w="9525">
              <a:solidFill>
                <a:schemeClr val="tx1"/>
              </a:solidFill>
              <a:round/>
              <a:headEnd/>
              <a:tailEnd/>
            </a:ln>
          </p:spPr>
          <p:txBody>
            <a:bodyPr wrap="none" anchor="ctr"/>
            <a:lstStyle/>
            <a:p>
              <a:endParaRPr lang="el-GR"/>
            </a:p>
          </p:txBody>
        </p:sp>
        <p:sp>
          <p:nvSpPr>
            <p:cNvPr id="44056" name="Text Box 12">
              <a:extLst>
                <a:ext uri="{FF2B5EF4-FFF2-40B4-BE49-F238E27FC236}">
                  <a16:creationId xmlns:a16="http://schemas.microsoft.com/office/drawing/2014/main" id="{FCB6FFDF-8AAE-A5B9-4700-B0453EB283F2}"/>
                </a:ext>
              </a:extLst>
            </p:cNvPr>
            <p:cNvSpPr txBox="1">
              <a:spLocks noChangeArrowheads="1"/>
            </p:cNvSpPr>
            <p:nvPr/>
          </p:nvSpPr>
          <p:spPr bwMode="auto">
            <a:xfrm>
              <a:off x="1258888" y="1484313"/>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4057" name="Oval 13">
              <a:extLst>
                <a:ext uri="{FF2B5EF4-FFF2-40B4-BE49-F238E27FC236}">
                  <a16:creationId xmlns:a16="http://schemas.microsoft.com/office/drawing/2014/main" id="{54AA276A-496A-5583-357D-D40609D56AEC}"/>
                </a:ext>
              </a:extLst>
            </p:cNvPr>
            <p:cNvSpPr>
              <a:spLocks noChangeArrowheads="1"/>
            </p:cNvSpPr>
            <p:nvPr/>
          </p:nvSpPr>
          <p:spPr bwMode="auto">
            <a:xfrm>
              <a:off x="1041400" y="3429000"/>
              <a:ext cx="865188" cy="431800"/>
            </a:xfrm>
            <a:prstGeom prst="ellipse">
              <a:avLst/>
            </a:prstGeom>
            <a:noFill/>
            <a:ln w="9525">
              <a:solidFill>
                <a:schemeClr val="tx1"/>
              </a:solidFill>
              <a:round/>
              <a:headEnd/>
              <a:tailEnd/>
            </a:ln>
          </p:spPr>
          <p:txBody>
            <a:bodyPr wrap="none" anchor="ctr"/>
            <a:lstStyle/>
            <a:p>
              <a:endParaRPr lang="el-GR"/>
            </a:p>
          </p:txBody>
        </p:sp>
        <p:sp>
          <p:nvSpPr>
            <p:cNvPr id="44058" name="Text Box 14">
              <a:extLst>
                <a:ext uri="{FF2B5EF4-FFF2-40B4-BE49-F238E27FC236}">
                  <a16:creationId xmlns:a16="http://schemas.microsoft.com/office/drawing/2014/main" id="{8F4FEBB5-7EF9-D339-CFA2-07D3E6E32A78}"/>
                </a:ext>
              </a:extLst>
            </p:cNvPr>
            <p:cNvSpPr txBox="1">
              <a:spLocks noChangeArrowheads="1"/>
            </p:cNvSpPr>
            <p:nvPr/>
          </p:nvSpPr>
          <p:spPr bwMode="auto">
            <a:xfrm>
              <a:off x="1257300" y="3429000"/>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4059" name="Line 15">
              <a:extLst>
                <a:ext uri="{FF2B5EF4-FFF2-40B4-BE49-F238E27FC236}">
                  <a16:creationId xmlns:a16="http://schemas.microsoft.com/office/drawing/2014/main" id="{6CC0B44F-01DA-7D80-FE40-668417CCA00E}"/>
                </a:ext>
              </a:extLst>
            </p:cNvPr>
            <p:cNvSpPr>
              <a:spLocks noChangeShapeType="1"/>
            </p:cNvSpPr>
            <p:nvPr/>
          </p:nvSpPr>
          <p:spPr bwMode="auto">
            <a:xfrm flipH="1">
              <a:off x="1473200" y="1917700"/>
              <a:ext cx="71438" cy="358775"/>
            </a:xfrm>
            <a:prstGeom prst="line">
              <a:avLst/>
            </a:prstGeom>
            <a:noFill/>
            <a:ln w="9525">
              <a:solidFill>
                <a:schemeClr val="tx1"/>
              </a:solidFill>
              <a:round/>
              <a:headEnd/>
              <a:tailEnd/>
            </a:ln>
          </p:spPr>
          <p:txBody>
            <a:bodyPr/>
            <a:lstStyle/>
            <a:p>
              <a:endParaRPr lang="el-GR"/>
            </a:p>
          </p:txBody>
        </p:sp>
        <p:sp>
          <p:nvSpPr>
            <p:cNvPr id="44060" name="Line 16">
              <a:extLst>
                <a:ext uri="{FF2B5EF4-FFF2-40B4-BE49-F238E27FC236}">
                  <a16:creationId xmlns:a16="http://schemas.microsoft.com/office/drawing/2014/main" id="{C7231A5E-3BAC-3FB2-6F23-4D15028491B5}"/>
                </a:ext>
              </a:extLst>
            </p:cNvPr>
            <p:cNvSpPr>
              <a:spLocks noChangeShapeType="1"/>
            </p:cNvSpPr>
            <p:nvPr/>
          </p:nvSpPr>
          <p:spPr bwMode="auto">
            <a:xfrm>
              <a:off x="1185863" y="2925763"/>
              <a:ext cx="287337" cy="503237"/>
            </a:xfrm>
            <a:prstGeom prst="line">
              <a:avLst/>
            </a:prstGeom>
            <a:noFill/>
            <a:ln w="9525">
              <a:solidFill>
                <a:schemeClr val="tx1"/>
              </a:solidFill>
              <a:round/>
              <a:headEnd/>
              <a:tailEnd/>
            </a:ln>
          </p:spPr>
          <p:txBody>
            <a:bodyPr/>
            <a:lstStyle/>
            <a:p>
              <a:endParaRPr lang="el-GR"/>
            </a:p>
          </p:txBody>
        </p:sp>
        <p:sp>
          <p:nvSpPr>
            <p:cNvPr id="44061" name="Oval 17">
              <a:extLst>
                <a:ext uri="{FF2B5EF4-FFF2-40B4-BE49-F238E27FC236}">
                  <a16:creationId xmlns:a16="http://schemas.microsoft.com/office/drawing/2014/main" id="{5022F8FD-6A60-768B-3232-8F33D9EDD7ED}"/>
                </a:ext>
              </a:extLst>
            </p:cNvPr>
            <p:cNvSpPr>
              <a:spLocks noChangeArrowheads="1"/>
            </p:cNvSpPr>
            <p:nvPr/>
          </p:nvSpPr>
          <p:spPr bwMode="auto">
            <a:xfrm>
              <a:off x="4497388" y="1484313"/>
              <a:ext cx="865187" cy="431800"/>
            </a:xfrm>
            <a:prstGeom prst="ellipse">
              <a:avLst/>
            </a:prstGeom>
            <a:noFill/>
            <a:ln w="9525">
              <a:solidFill>
                <a:schemeClr val="tx1"/>
              </a:solidFill>
              <a:round/>
              <a:headEnd/>
              <a:tailEnd/>
            </a:ln>
          </p:spPr>
          <p:txBody>
            <a:bodyPr wrap="none" anchor="ctr"/>
            <a:lstStyle/>
            <a:p>
              <a:endParaRPr lang="el-GR"/>
            </a:p>
          </p:txBody>
        </p:sp>
        <p:sp>
          <p:nvSpPr>
            <p:cNvPr id="44062" name="Oval 18">
              <a:extLst>
                <a:ext uri="{FF2B5EF4-FFF2-40B4-BE49-F238E27FC236}">
                  <a16:creationId xmlns:a16="http://schemas.microsoft.com/office/drawing/2014/main" id="{860611E5-0E0A-7519-EB7B-A5F3DB39F614}"/>
                </a:ext>
              </a:extLst>
            </p:cNvPr>
            <p:cNvSpPr>
              <a:spLocks noChangeArrowheads="1"/>
            </p:cNvSpPr>
            <p:nvPr/>
          </p:nvSpPr>
          <p:spPr bwMode="auto">
            <a:xfrm>
              <a:off x="4210050" y="3213100"/>
              <a:ext cx="865188" cy="431800"/>
            </a:xfrm>
            <a:prstGeom prst="ellipse">
              <a:avLst/>
            </a:prstGeom>
            <a:noFill/>
            <a:ln w="9525">
              <a:solidFill>
                <a:schemeClr val="tx1"/>
              </a:solidFill>
              <a:round/>
              <a:headEnd/>
              <a:tailEnd/>
            </a:ln>
          </p:spPr>
          <p:txBody>
            <a:bodyPr wrap="none" anchor="ctr"/>
            <a:lstStyle/>
            <a:p>
              <a:endParaRPr lang="el-GR"/>
            </a:p>
          </p:txBody>
        </p:sp>
        <p:sp>
          <p:nvSpPr>
            <p:cNvPr id="44063" name="Line 19">
              <a:extLst>
                <a:ext uri="{FF2B5EF4-FFF2-40B4-BE49-F238E27FC236}">
                  <a16:creationId xmlns:a16="http://schemas.microsoft.com/office/drawing/2014/main" id="{918F076D-7F1B-F03A-B146-20F149A8D3C8}"/>
                </a:ext>
              </a:extLst>
            </p:cNvPr>
            <p:cNvSpPr>
              <a:spLocks noChangeShapeType="1"/>
            </p:cNvSpPr>
            <p:nvPr/>
          </p:nvSpPr>
          <p:spPr bwMode="auto">
            <a:xfrm flipH="1">
              <a:off x="4929188" y="1917700"/>
              <a:ext cx="73025" cy="358775"/>
            </a:xfrm>
            <a:prstGeom prst="line">
              <a:avLst/>
            </a:prstGeom>
            <a:noFill/>
            <a:ln w="9525">
              <a:solidFill>
                <a:schemeClr val="tx1"/>
              </a:solidFill>
              <a:round/>
              <a:headEnd/>
              <a:tailEnd/>
            </a:ln>
          </p:spPr>
          <p:txBody>
            <a:bodyPr/>
            <a:lstStyle/>
            <a:p>
              <a:endParaRPr lang="el-GR"/>
            </a:p>
          </p:txBody>
        </p:sp>
        <p:sp>
          <p:nvSpPr>
            <p:cNvPr id="44064" name="Line 20">
              <a:extLst>
                <a:ext uri="{FF2B5EF4-FFF2-40B4-BE49-F238E27FC236}">
                  <a16:creationId xmlns:a16="http://schemas.microsoft.com/office/drawing/2014/main" id="{12792085-72F6-97C8-A37B-47734774E5F5}"/>
                </a:ext>
              </a:extLst>
            </p:cNvPr>
            <p:cNvSpPr>
              <a:spLocks noChangeShapeType="1"/>
            </p:cNvSpPr>
            <p:nvPr/>
          </p:nvSpPr>
          <p:spPr bwMode="auto">
            <a:xfrm flipH="1">
              <a:off x="4786313" y="2925763"/>
              <a:ext cx="142875" cy="287337"/>
            </a:xfrm>
            <a:prstGeom prst="line">
              <a:avLst/>
            </a:prstGeom>
            <a:noFill/>
            <a:ln w="9525">
              <a:solidFill>
                <a:schemeClr val="tx1"/>
              </a:solidFill>
              <a:round/>
              <a:headEnd/>
              <a:tailEnd/>
            </a:ln>
          </p:spPr>
          <p:txBody>
            <a:bodyPr/>
            <a:lstStyle/>
            <a:p>
              <a:endParaRPr lang="el-GR"/>
            </a:p>
          </p:txBody>
        </p:sp>
        <p:sp>
          <p:nvSpPr>
            <p:cNvPr id="44065" name="Text Box 21">
              <a:extLst>
                <a:ext uri="{FF2B5EF4-FFF2-40B4-BE49-F238E27FC236}">
                  <a16:creationId xmlns:a16="http://schemas.microsoft.com/office/drawing/2014/main" id="{1A8F4EA0-1490-010C-D57B-4D5EB01F2DCA}"/>
                </a:ext>
              </a:extLst>
            </p:cNvPr>
            <p:cNvSpPr txBox="1">
              <a:spLocks noChangeArrowheads="1"/>
            </p:cNvSpPr>
            <p:nvPr/>
          </p:nvSpPr>
          <p:spPr bwMode="auto">
            <a:xfrm>
              <a:off x="4786313" y="1484313"/>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4066" name="Text Box 22">
              <a:extLst>
                <a:ext uri="{FF2B5EF4-FFF2-40B4-BE49-F238E27FC236}">
                  <a16:creationId xmlns:a16="http://schemas.microsoft.com/office/drawing/2014/main" id="{AA6275DA-B70C-B192-FA87-3936404ECF48}"/>
                </a:ext>
              </a:extLst>
            </p:cNvPr>
            <p:cNvSpPr txBox="1">
              <a:spLocks noChangeArrowheads="1"/>
            </p:cNvSpPr>
            <p:nvPr/>
          </p:nvSpPr>
          <p:spPr bwMode="auto">
            <a:xfrm>
              <a:off x="4425950" y="3213100"/>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4067" name="Oval 23">
              <a:extLst>
                <a:ext uri="{FF2B5EF4-FFF2-40B4-BE49-F238E27FC236}">
                  <a16:creationId xmlns:a16="http://schemas.microsoft.com/office/drawing/2014/main" id="{F7B14C8D-222E-4BCC-8211-3FCDBDFA3EAE}"/>
                </a:ext>
              </a:extLst>
            </p:cNvPr>
            <p:cNvSpPr>
              <a:spLocks noChangeArrowheads="1"/>
            </p:cNvSpPr>
            <p:nvPr/>
          </p:nvSpPr>
          <p:spPr bwMode="auto">
            <a:xfrm>
              <a:off x="2770188" y="3429000"/>
              <a:ext cx="865187" cy="431800"/>
            </a:xfrm>
            <a:prstGeom prst="ellipse">
              <a:avLst/>
            </a:prstGeom>
            <a:noFill/>
            <a:ln w="9525">
              <a:solidFill>
                <a:schemeClr val="tx1"/>
              </a:solidFill>
              <a:round/>
              <a:headEnd/>
              <a:tailEnd/>
            </a:ln>
          </p:spPr>
          <p:txBody>
            <a:bodyPr wrap="none" anchor="ctr"/>
            <a:lstStyle/>
            <a:p>
              <a:endParaRPr lang="el-GR"/>
            </a:p>
          </p:txBody>
        </p:sp>
        <p:sp>
          <p:nvSpPr>
            <p:cNvPr id="44068" name="Text Box 24">
              <a:extLst>
                <a:ext uri="{FF2B5EF4-FFF2-40B4-BE49-F238E27FC236}">
                  <a16:creationId xmlns:a16="http://schemas.microsoft.com/office/drawing/2014/main" id="{ACBDF694-9436-1F8C-BA20-3BE29EB3483D}"/>
                </a:ext>
              </a:extLst>
            </p:cNvPr>
            <p:cNvSpPr txBox="1">
              <a:spLocks noChangeArrowheads="1"/>
            </p:cNvSpPr>
            <p:nvPr/>
          </p:nvSpPr>
          <p:spPr bwMode="auto">
            <a:xfrm>
              <a:off x="2986088" y="3429000"/>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4069" name="Line 25">
              <a:extLst>
                <a:ext uri="{FF2B5EF4-FFF2-40B4-BE49-F238E27FC236}">
                  <a16:creationId xmlns:a16="http://schemas.microsoft.com/office/drawing/2014/main" id="{E9789E59-D4E7-7347-10B4-8E6F62AA3316}"/>
                </a:ext>
              </a:extLst>
            </p:cNvPr>
            <p:cNvSpPr>
              <a:spLocks noChangeShapeType="1"/>
            </p:cNvSpPr>
            <p:nvPr/>
          </p:nvSpPr>
          <p:spPr bwMode="auto">
            <a:xfrm>
              <a:off x="3201988" y="3213100"/>
              <a:ext cx="0" cy="215900"/>
            </a:xfrm>
            <a:prstGeom prst="line">
              <a:avLst/>
            </a:prstGeom>
            <a:noFill/>
            <a:ln w="9525">
              <a:solidFill>
                <a:schemeClr val="tx1"/>
              </a:solidFill>
              <a:round/>
              <a:headEnd/>
              <a:tailEnd/>
            </a:ln>
          </p:spPr>
          <p:txBody>
            <a:bodyPr/>
            <a:lstStyle/>
            <a:p>
              <a:endParaRPr lang="el-GR"/>
            </a:p>
          </p:txBody>
        </p:sp>
        <p:sp>
          <p:nvSpPr>
            <p:cNvPr id="44070" name="Text Box 26">
              <a:extLst>
                <a:ext uri="{FF2B5EF4-FFF2-40B4-BE49-F238E27FC236}">
                  <a16:creationId xmlns:a16="http://schemas.microsoft.com/office/drawing/2014/main" id="{75BA879B-A6B1-30EA-9752-19BB0B06126A}"/>
                </a:ext>
              </a:extLst>
            </p:cNvPr>
            <p:cNvSpPr txBox="1">
              <a:spLocks noChangeArrowheads="1"/>
            </p:cNvSpPr>
            <p:nvPr/>
          </p:nvSpPr>
          <p:spPr bwMode="auto">
            <a:xfrm>
              <a:off x="2049463" y="2205038"/>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4071" name="Text Box 27">
              <a:extLst>
                <a:ext uri="{FF2B5EF4-FFF2-40B4-BE49-F238E27FC236}">
                  <a16:creationId xmlns:a16="http://schemas.microsoft.com/office/drawing/2014/main" id="{EC4245BD-3748-AA8D-DBAA-DAEE5BABBC3D}"/>
                </a:ext>
              </a:extLst>
            </p:cNvPr>
            <p:cNvSpPr txBox="1">
              <a:spLocks noChangeArrowheads="1"/>
            </p:cNvSpPr>
            <p:nvPr/>
          </p:nvSpPr>
          <p:spPr bwMode="auto">
            <a:xfrm>
              <a:off x="3849688" y="2133600"/>
              <a:ext cx="431800" cy="366713"/>
            </a:xfrm>
            <a:prstGeom prst="rect">
              <a:avLst/>
            </a:prstGeom>
            <a:noFill/>
            <a:ln w="9525">
              <a:noFill/>
              <a:miter lim="800000"/>
              <a:headEnd/>
              <a:tailEnd/>
            </a:ln>
          </p:spPr>
          <p:txBody>
            <a:bodyPr>
              <a:spAutoFit/>
            </a:bodyPr>
            <a:lstStyle/>
            <a:p>
              <a:pPr>
                <a:spcBef>
                  <a:spcPct val="50000"/>
                </a:spcBef>
              </a:pPr>
              <a:r>
                <a:rPr lang="en-US" sz="1800" dirty="0"/>
                <a:t>1</a:t>
              </a:r>
              <a:endParaRPr lang="el-GR" sz="1800" dirty="0"/>
            </a:p>
          </p:txBody>
        </p:sp>
        <p:sp>
          <p:nvSpPr>
            <p:cNvPr id="44072" name="Rectangle 28">
              <a:extLst>
                <a:ext uri="{FF2B5EF4-FFF2-40B4-BE49-F238E27FC236}">
                  <a16:creationId xmlns:a16="http://schemas.microsoft.com/office/drawing/2014/main" id="{2481E0E4-716F-CB68-E1DE-CCCFF0202E57}"/>
                </a:ext>
              </a:extLst>
            </p:cNvPr>
            <p:cNvSpPr>
              <a:spLocks noChangeArrowheads="1"/>
            </p:cNvSpPr>
            <p:nvPr/>
          </p:nvSpPr>
          <p:spPr bwMode="auto">
            <a:xfrm>
              <a:off x="4525290" y="4119971"/>
              <a:ext cx="3744912" cy="431800"/>
            </a:xfrm>
            <a:prstGeom prst="rect">
              <a:avLst/>
            </a:prstGeom>
            <a:noFill/>
            <a:ln w="9525">
              <a:solidFill>
                <a:schemeClr val="tx1"/>
              </a:solidFill>
              <a:miter lim="800000"/>
              <a:headEnd/>
              <a:tailEnd/>
            </a:ln>
          </p:spPr>
          <p:txBody>
            <a:bodyPr wrap="none" anchor="ctr"/>
            <a:lstStyle/>
            <a:p>
              <a:endParaRPr lang="el-GR"/>
            </a:p>
          </p:txBody>
        </p:sp>
        <p:sp>
          <p:nvSpPr>
            <p:cNvPr id="44073" name="Text Box 29">
              <a:extLst>
                <a:ext uri="{FF2B5EF4-FFF2-40B4-BE49-F238E27FC236}">
                  <a16:creationId xmlns:a16="http://schemas.microsoft.com/office/drawing/2014/main" id="{38B443CA-F065-B6E0-81B9-193B28EEDECD}"/>
                </a:ext>
              </a:extLst>
            </p:cNvPr>
            <p:cNvSpPr txBox="1">
              <a:spLocks noChangeArrowheads="1"/>
            </p:cNvSpPr>
            <p:nvPr/>
          </p:nvSpPr>
          <p:spPr bwMode="auto">
            <a:xfrm>
              <a:off x="4525290" y="4191409"/>
              <a:ext cx="360362" cy="366712"/>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4074" name="Text Box 30">
              <a:extLst>
                <a:ext uri="{FF2B5EF4-FFF2-40B4-BE49-F238E27FC236}">
                  <a16:creationId xmlns:a16="http://schemas.microsoft.com/office/drawing/2014/main" id="{D6E95DB5-57F1-4EB2-D622-DADA0E22FD60}"/>
                </a:ext>
              </a:extLst>
            </p:cNvPr>
            <p:cNvSpPr txBox="1">
              <a:spLocks noChangeArrowheads="1"/>
            </p:cNvSpPr>
            <p:nvPr/>
          </p:nvSpPr>
          <p:spPr bwMode="auto">
            <a:xfrm>
              <a:off x="5244427" y="4191409"/>
              <a:ext cx="792163"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4075" name="Text Box 31">
              <a:extLst>
                <a:ext uri="{FF2B5EF4-FFF2-40B4-BE49-F238E27FC236}">
                  <a16:creationId xmlns:a16="http://schemas.microsoft.com/office/drawing/2014/main" id="{740171D0-D3E9-06F8-9BB5-D009858CBB07}"/>
                </a:ext>
              </a:extLst>
            </p:cNvPr>
            <p:cNvSpPr txBox="1">
              <a:spLocks noChangeArrowheads="1"/>
            </p:cNvSpPr>
            <p:nvPr/>
          </p:nvSpPr>
          <p:spPr bwMode="auto">
            <a:xfrm>
              <a:off x="5965152" y="4191409"/>
              <a:ext cx="576263" cy="366712"/>
            </a:xfrm>
            <a:prstGeom prst="rect">
              <a:avLst/>
            </a:prstGeom>
            <a:noFill/>
            <a:ln w="9525">
              <a:noFill/>
              <a:miter lim="800000"/>
              <a:headEnd/>
              <a:tailEnd/>
            </a:ln>
          </p:spPr>
          <p:txBody>
            <a:bodyPr>
              <a:spAutoFit/>
            </a:bodyPr>
            <a:lstStyle/>
            <a:p>
              <a:pPr>
                <a:spcBef>
                  <a:spcPct val="50000"/>
                </a:spcBef>
              </a:pPr>
              <a:r>
                <a:rPr lang="en-US" sz="1800"/>
                <a:t>C</a:t>
              </a:r>
              <a:endParaRPr lang="el-GR" sz="1800"/>
            </a:p>
          </p:txBody>
        </p:sp>
        <p:sp>
          <p:nvSpPr>
            <p:cNvPr id="44076" name="Text Box 32">
              <a:extLst>
                <a:ext uri="{FF2B5EF4-FFF2-40B4-BE49-F238E27FC236}">
                  <a16:creationId xmlns:a16="http://schemas.microsoft.com/office/drawing/2014/main" id="{30C643E1-E7EB-D94C-7CE0-379AD809FACA}"/>
                </a:ext>
              </a:extLst>
            </p:cNvPr>
            <p:cNvSpPr txBox="1">
              <a:spLocks noChangeArrowheads="1"/>
            </p:cNvSpPr>
            <p:nvPr/>
          </p:nvSpPr>
          <p:spPr bwMode="auto">
            <a:xfrm>
              <a:off x="6901777" y="4191409"/>
              <a:ext cx="503238"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4077" name="Text Box 33">
              <a:extLst>
                <a:ext uri="{FF2B5EF4-FFF2-40B4-BE49-F238E27FC236}">
                  <a16:creationId xmlns:a16="http://schemas.microsoft.com/office/drawing/2014/main" id="{1A0BF3C5-D9F7-F81C-3607-42872D6B1C7D}"/>
                </a:ext>
              </a:extLst>
            </p:cNvPr>
            <p:cNvSpPr txBox="1">
              <a:spLocks noChangeArrowheads="1"/>
            </p:cNvSpPr>
            <p:nvPr/>
          </p:nvSpPr>
          <p:spPr bwMode="auto">
            <a:xfrm>
              <a:off x="7620915" y="4191409"/>
              <a:ext cx="504825" cy="366712"/>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44078" name="Line 34">
              <a:extLst>
                <a:ext uri="{FF2B5EF4-FFF2-40B4-BE49-F238E27FC236}">
                  <a16:creationId xmlns:a16="http://schemas.microsoft.com/office/drawing/2014/main" id="{124FFC84-9C59-07B8-32A5-16D48772BEC6}"/>
                </a:ext>
              </a:extLst>
            </p:cNvPr>
            <p:cNvSpPr>
              <a:spLocks noChangeShapeType="1"/>
            </p:cNvSpPr>
            <p:nvPr/>
          </p:nvSpPr>
          <p:spPr bwMode="auto">
            <a:xfrm>
              <a:off x="5172990" y="4119971"/>
              <a:ext cx="0" cy="431800"/>
            </a:xfrm>
            <a:prstGeom prst="line">
              <a:avLst/>
            </a:prstGeom>
            <a:noFill/>
            <a:ln w="9525">
              <a:solidFill>
                <a:schemeClr val="tx1"/>
              </a:solidFill>
              <a:round/>
              <a:headEnd/>
              <a:tailEnd/>
            </a:ln>
          </p:spPr>
          <p:txBody>
            <a:bodyPr/>
            <a:lstStyle/>
            <a:p>
              <a:endParaRPr lang="el-GR"/>
            </a:p>
          </p:txBody>
        </p:sp>
        <p:sp>
          <p:nvSpPr>
            <p:cNvPr id="44079" name="Line 35">
              <a:extLst>
                <a:ext uri="{FF2B5EF4-FFF2-40B4-BE49-F238E27FC236}">
                  <a16:creationId xmlns:a16="http://schemas.microsoft.com/office/drawing/2014/main" id="{BA28B57B-ADAE-EB46-8E03-24318DB91A70}"/>
                </a:ext>
              </a:extLst>
            </p:cNvPr>
            <p:cNvSpPr>
              <a:spLocks noChangeShapeType="1"/>
            </p:cNvSpPr>
            <p:nvPr/>
          </p:nvSpPr>
          <p:spPr bwMode="auto">
            <a:xfrm>
              <a:off x="5893715" y="4119971"/>
              <a:ext cx="0" cy="431800"/>
            </a:xfrm>
            <a:prstGeom prst="line">
              <a:avLst/>
            </a:prstGeom>
            <a:noFill/>
            <a:ln w="9525">
              <a:solidFill>
                <a:schemeClr val="tx1"/>
              </a:solidFill>
              <a:round/>
              <a:headEnd/>
              <a:tailEnd/>
            </a:ln>
          </p:spPr>
          <p:txBody>
            <a:bodyPr/>
            <a:lstStyle/>
            <a:p>
              <a:endParaRPr lang="el-GR"/>
            </a:p>
          </p:txBody>
        </p:sp>
        <p:sp>
          <p:nvSpPr>
            <p:cNvPr id="44080" name="Line 36">
              <a:extLst>
                <a:ext uri="{FF2B5EF4-FFF2-40B4-BE49-F238E27FC236}">
                  <a16:creationId xmlns:a16="http://schemas.microsoft.com/office/drawing/2014/main" id="{4723E501-E6DF-FB4C-E428-AFB00AB28C88}"/>
                </a:ext>
              </a:extLst>
            </p:cNvPr>
            <p:cNvSpPr>
              <a:spLocks noChangeShapeType="1"/>
            </p:cNvSpPr>
            <p:nvPr/>
          </p:nvSpPr>
          <p:spPr bwMode="auto">
            <a:xfrm>
              <a:off x="6685877" y="4119971"/>
              <a:ext cx="0" cy="431800"/>
            </a:xfrm>
            <a:prstGeom prst="line">
              <a:avLst/>
            </a:prstGeom>
            <a:noFill/>
            <a:ln w="9525">
              <a:solidFill>
                <a:schemeClr val="tx1"/>
              </a:solidFill>
              <a:round/>
              <a:headEnd/>
              <a:tailEnd/>
            </a:ln>
          </p:spPr>
          <p:txBody>
            <a:bodyPr/>
            <a:lstStyle/>
            <a:p>
              <a:endParaRPr lang="el-GR"/>
            </a:p>
          </p:txBody>
        </p:sp>
        <p:sp>
          <p:nvSpPr>
            <p:cNvPr id="44081" name="Line 37">
              <a:extLst>
                <a:ext uri="{FF2B5EF4-FFF2-40B4-BE49-F238E27FC236}">
                  <a16:creationId xmlns:a16="http://schemas.microsoft.com/office/drawing/2014/main" id="{CF19DA9F-3D4D-4C35-13BA-FE81E53A8AE7}"/>
                </a:ext>
              </a:extLst>
            </p:cNvPr>
            <p:cNvSpPr>
              <a:spLocks noChangeShapeType="1"/>
            </p:cNvSpPr>
            <p:nvPr/>
          </p:nvSpPr>
          <p:spPr bwMode="auto">
            <a:xfrm>
              <a:off x="7549477" y="4119971"/>
              <a:ext cx="0" cy="431800"/>
            </a:xfrm>
            <a:prstGeom prst="line">
              <a:avLst/>
            </a:prstGeom>
            <a:noFill/>
            <a:ln w="9525">
              <a:solidFill>
                <a:schemeClr val="tx1"/>
              </a:solidFill>
              <a:round/>
              <a:headEnd/>
              <a:tailEnd/>
            </a:ln>
          </p:spPr>
          <p:txBody>
            <a:bodyPr/>
            <a:lstStyle/>
            <a:p>
              <a:endParaRPr lang="el-GR"/>
            </a:p>
          </p:txBody>
        </p:sp>
      </p:grpSp>
    </p:spTree>
    <p:extLst>
      <p:ext uri="{BB962C8B-B14F-4D97-AF65-F5344CB8AC3E}">
        <p14:creationId xmlns:p14="http://schemas.microsoft.com/office/powerpoint/2010/main" val="1146199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9" name="Rectangle 6"/>
          <p:cNvSpPr>
            <a:spLocks noGrp="1" noChangeArrowheads="1"/>
          </p:cNvSpPr>
          <p:nvPr>
            <p:ph type="ftr" sz="quarter" idx="11"/>
          </p:nvPr>
        </p:nvSpPr>
        <p:spPr>
          <a:noFill/>
        </p:spPr>
        <p:txBody>
          <a:bodyPr/>
          <a:lstStyle/>
          <a:p>
            <a:r>
              <a:rPr lang="el-GR" altLang="en-US" dirty="0"/>
              <a:t>Ευαγγελία </a:t>
            </a:r>
            <a:r>
              <a:rPr lang="el-GR" altLang="en-US" dirty="0" err="1"/>
              <a:t>Πιτουρά</a:t>
            </a:r>
            <a:endParaRPr lang="el-GR" altLang="en-US" dirty="0"/>
          </a:p>
        </p:txBody>
      </p:sp>
      <p:sp>
        <p:nvSpPr>
          <p:cNvPr id="45060" name="Rectangle 7"/>
          <p:cNvSpPr>
            <a:spLocks noGrp="1" noChangeArrowheads="1"/>
          </p:cNvSpPr>
          <p:nvPr>
            <p:ph type="sldNum" sz="quarter" idx="12"/>
          </p:nvPr>
        </p:nvSpPr>
        <p:spPr>
          <a:noFill/>
        </p:spPr>
        <p:txBody>
          <a:bodyPr/>
          <a:lstStyle/>
          <a:p>
            <a:fld id="{32B52FE3-F241-49AC-9E6F-F7FA314E597F}" type="slidenum">
              <a:rPr lang="el-GR" altLang="en-US" smtClean="0"/>
              <a:pPr/>
              <a:t>15</a:t>
            </a:fld>
            <a:endParaRPr lang="el-GR" altLang="en-US"/>
          </a:p>
        </p:txBody>
      </p:sp>
      <p:sp>
        <p:nvSpPr>
          <p:cNvPr id="45062" name="AutoShape 3"/>
          <p:cNvSpPr>
            <a:spLocks noChangeArrowheads="1"/>
          </p:cNvSpPr>
          <p:nvPr/>
        </p:nvSpPr>
        <p:spPr bwMode="auto">
          <a:xfrm>
            <a:off x="4497388" y="2276475"/>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45063" name="AutoShape 4"/>
          <p:cNvSpPr>
            <a:spLocks noChangeArrowheads="1"/>
          </p:cNvSpPr>
          <p:nvPr/>
        </p:nvSpPr>
        <p:spPr bwMode="auto">
          <a:xfrm>
            <a:off x="2625725" y="1917700"/>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45064" name="AutoShape 5"/>
          <p:cNvSpPr>
            <a:spLocks noChangeArrowheads="1"/>
          </p:cNvSpPr>
          <p:nvPr/>
        </p:nvSpPr>
        <p:spPr bwMode="auto">
          <a:xfrm>
            <a:off x="969963" y="2276475"/>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45065" name="Text Box 6"/>
          <p:cNvSpPr txBox="1">
            <a:spLocks noChangeArrowheads="1"/>
          </p:cNvSpPr>
          <p:nvPr/>
        </p:nvSpPr>
        <p:spPr bwMode="auto">
          <a:xfrm>
            <a:off x="1114425" y="2349500"/>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45066" name="Text Box 7"/>
          <p:cNvSpPr txBox="1">
            <a:spLocks noChangeArrowheads="1"/>
          </p:cNvSpPr>
          <p:nvPr/>
        </p:nvSpPr>
        <p:spPr bwMode="auto">
          <a:xfrm>
            <a:off x="2986088" y="2349500"/>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45067" name="Text Box 8"/>
          <p:cNvSpPr txBox="1">
            <a:spLocks noChangeArrowheads="1"/>
          </p:cNvSpPr>
          <p:nvPr/>
        </p:nvSpPr>
        <p:spPr bwMode="auto">
          <a:xfrm>
            <a:off x="4786313" y="2349500"/>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45068" name="Line 9"/>
          <p:cNvSpPr>
            <a:spLocks noChangeShapeType="1"/>
          </p:cNvSpPr>
          <p:nvPr/>
        </p:nvSpPr>
        <p:spPr bwMode="auto">
          <a:xfrm>
            <a:off x="1905000" y="2565400"/>
            <a:ext cx="720725" cy="0"/>
          </a:xfrm>
          <a:prstGeom prst="line">
            <a:avLst/>
          </a:prstGeom>
          <a:noFill/>
          <a:ln w="9525">
            <a:solidFill>
              <a:schemeClr val="tx1"/>
            </a:solidFill>
            <a:round/>
            <a:headEnd/>
            <a:tailEnd/>
          </a:ln>
        </p:spPr>
        <p:txBody>
          <a:bodyPr wrap="none" anchor="ctr"/>
          <a:lstStyle/>
          <a:p>
            <a:endParaRPr lang="el-GR"/>
          </a:p>
        </p:txBody>
      </p:sp>
      <p:sp>
        <p:nvSpPr>
          <p:cNvPr id="45069" name="Line 10"/>
          <p:cNvSpPr>
            <a:spLocks noChangeShapeType="1"/>
          </p:cNvSpPr>
          <p:nvPr/>
        </p:nvSpPr>
        <p:spPr bwMode="auto">
          <a:xfrm>
            <a:off x="3849688" y="2565400"/>
            <a:ext cx="647700" cy="0"/>
          </a:xfrm>
          <a:prstGeom prst="line">
            <a:avLst/>
          </a:prstGeom>
          <a:noFill/>
          <a:ln w="9525">
            <a:solidFill>
              <a:schemeClr val="tx1"/>
            </a:solidFill>
            <a:round/>
            <a:headEnd/>
            <a:tailEnd/>
          </a:ln>
        </p:spPr>
        <p:txBody>
          <a:bodyPr wrap="none" anchor="ctr"/>
          <a:lstStyle/>
          <a:p>
            <a:endParaRPr lang="el-GR"/>
          </a:p>
        </p:txBody>
      </p:sp>
      <p:sp>
        <p:nvSpPr>
          <p:cNvPr id="45070" name="Oval 11"/>
          <p:cNvSpPr>
            <a:spLocks noChangeArrowheads="1"/>
          </p:cNvSpPr>
          <p:nvPr/>
        </p:nvSpPr>
        <p:spPr bwMode="auto">
          <a:xfrm>
            <a:off x="1041400" y="1484313"/>
            <a:ext cx="865188" cy="431800"/>
          </a:xfrm>
          <a:prstGeom prst="ellipse">
            <a:avLst/>
          </a:prstGeom>
          <a:noFill/>
          <a:ln w="9525">
            <a:solidFill>
              <a:schemeClr val="tx1"/>
            </a:solidFill>
            <a:round/>
            <a:headEnd/>
            <a:tailEnd/>
          </a:ln>
        </p:spPr>
        <p:txBody>
          <a:bodyPr wrap="none" anchor="ctr"/>
          <a:lstStyle/>
          <a:p>
            <a:endParaRPr lang="el-GR"/>
          </a:p>
        </p:txBody>
      </p:sp>
      <p:sp>
        <p:nvSpPr>
          <p:cNvPr id="45071" name="Text Box 12"/>
          <p:cNvSpPr txBox="1">
            <a:spLocks noChangeArrowheads="1"/>
          </p:cNvSpPr>
          <p:nvPr/>
        </p:nvSpPr>
        <p:spPr bwMode="auto">
          <a:xfrm>
            <a:off x="1258888" y="1484313"/>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5072" name="Oval 13"/>
          <p:cNvSpPr>
            <a:spLocks noChangeArrowheads="1"/>
          </p:cNvSpPr>
          <p:nvPr/>
        </p:nvSpPr>
        <p:spPr bwMode="auto">
          <a:xfrm>
            <a:off x="1041400" y="3429000"/>
            <a:ext cx="865188" cy="431800"/>
          </a:xfrm>
          <a:prstGeom prst="ellipse">
            <a:avLst/>
          </a:prstGeom>
          <a:noFill/>
          <a:ln w="9525">
            <a:solidFill>
              <a:schemeClr val="tx1"/>
            </a:solidFill>
            <a:round/>
            <a:headEnd/>
            <a:tailEnd/>
          </a:ln>
        </p:spPr>
        <p:txBody>
          <a:bodyPr wrap="none" anchor="ctr"/>
          <a:lstStyle/>
          <a:p>
            <a:endParaRPr lang="el-GR"/>
          </a:p>
        </p:txBody>
      </p:sp>
      <p:sp>
        <p:nvSpPr>
          <p:cNvPr id="45073" name="Text Box 14"/>
          <p:cNvSpPr txBox="1">
            <a:spLocks noChangeArrowheads="1"/>
          </p:cNvSpPr>
          <p:nvPr/>
        </p:nvSpPr>
        <p:spPr bwMode="auto">
          <a:xfrm>
            <a:off x="1257300" y="3429000"/>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5074" name="Line 15"/>
          <p:cNvSpPr>
            <a:spLocks noChangeShapeType="1"/>
          </p:cNvSpPr>
          <p:nvPr/>
        </p:nvSpPr>
        <p:spPr bwMode="auto">
          <a:xfrm flipH="1">
            <a:off x="1473200" y="1917700"/>
            <a:ext cx="71438" cy="358775"/>
          </a:xfrm>
          <a:prstGeom prst="line">
            <a:avLst/>
          </a:prstGeom>
          <a:noFill/>
          <a:ln w="9525">
            <a:solidFill>
              <a:schemeClr val="tx1"/>
            </a:solidFill>
            <a:round/>
            <a:headEnd/>
            <a:tailEnd/>
          </a:ln>
        </p:spPr>
        <p:txBody>
          <a:bodyPr/>
          <a:lstStyle/>
          <a:p>
            <a:endParaRPr lang="el-GR"/>
          </a:p>
        </p:txBody>
      </p:sp>
      <p:sp>
        <p:nvSpPr>
          <p:cNvPr id="45075" name="Line 16"/>
          <p:cNvSpPr>
            <a:spLocks noChangeShapeType="1"/>
          </p:cNvSpPr>
          <p:nvPr/>
        </p:nvSpPr>
        <p:spPr bwMode="auto">
          <a:xfrm>
            <a:off x="1185863" y="2925763"/>
            <a:ext cx="287337" cy="503237"/>
          </a:xfrm>
          <a:prstGeom prst="line">
            <a:avLst/>
          </a:prstGeom>
          <a:noFill/>
          <a:ln w="9525">
            <a:solidFill>
              <a:schemeClr val="tx1"/>
            </a:solidFill>
            <a:round/>
            <a:headEnd/>
            <a:tailEnd/>
          </a:ln>
        </p:spPr>
        <p:txBody>
          <a:bodyPr/>
          <a:lstStyle/>
          <a:p>
            <a:endParaRPr lang="el-GR"/>
          </a:p>
        </p:txBody>
      </p:sp>
      <p:sp>
        <p:nvSpPr>
          <p:cNvPr id="45076" name="Oval 17"/>
          <p:cNvSpPr>
            <a:spLocks noChangeArrowheads="1"/>
          </p:cNvSpPr>
          <p:nvPr/>
        </p:nvSpPr>
        <p:spPr bwMode="auto">
          <a:xfrm>
            <a:off x="4497388" y="1484313"/>
            <a:ext cx="865187" cy="431800"/>
          </a:xfrm>
          <a:prstGeom prst="ellipse">
            <a:avLst/>
          </a:prstGeom>
          <a:noFill/>
          <a:ln w="9525">
            <a:solidFill>
              <a:schemeClr val="tx1"/>
            </a:solidFill>
            <a:round/>
            <a:headEnd/>
            <a:tailEnd/>
          </a:ln>
        </p:spPr>
        <p:txBody>
          <a:bodyPr wrap="none" anchor="ctr"/>
          <a:lstStyle/>
          <a:p>
            <a:endParaRPr lang="el-GR"/>
          </a:p>
        </p:txBody>
      </p:sp>
      <p:sp>
        <p:nvSpPr>
          <p:cNvPr id="45077" name="Oval 18"/>
          <p:cNvSpPr>
            <a:spLocks noChangeArrowheads="1"/>
          </p:cNvSpPr>
          <p:nvPr/>
        </p:nvSpPr>
        <p:spPr bwMode="auto">
          <a:xfrm>
            <a:off x="4210050" y="3213100"/>
            <a:ext cx="865188" cy="431800"/>
          </a:xfrm>
          <a:prstGeom prst="ellipse">
            <a:avLst/>
          </a:prstGeom>
          <a:noFill/>
          <a:ln w="9525">
            <a:solidFill>
              <a:schemeClr val="tx1"/>
            </a:solidFill>
            <a:round/>
            <a:headEnd/>
            <a:tailEnd/>
          </a:ln>
        </p:spPr>
        <p:txBody>
          <a:bodyPr wrap="none" anchor="ctr"/>
          <a:lstStyle/>
          <a:p>
            <a:endParaRPr lang="el-GR"/>
          </a:p>
        </p:txBody>
      </p:sp>
      <p:sp>
        <p:nvSpPr>
          <p:cNvPr id="45078" name="Line 19"/>
          <p:cNvSpPr>
            <a:spLocks noChangeShapeType="1"/>
          </p:cNvSpPr>
          <p:nvPr/>
        </p:nvSpPr>
        <p:spPr bwMode="auto">
          <a:xfrm flipH="1">
            <a:off x="4929188" y="1917700"/>
            <a:ext cx="73025" cy="358775"/>
          </a:xfrm>
          <a:prstGeom prst="line">
            <a:avLst/>
          </a:prstGeom>
          <a:noFill/>
          <a:ln w="9525">
            <a:solidFill>
              <a:schemeClr val="tx1"/>
            </a:solidFill>
            <a:round/>
            <a:headEnd/>
            <a:tailEnd/>
          </a:ln>
        </p:spPr>
        <p:txBody>
          <a:bodyPr/>
          <a:lstStyle/>
          <a:p>
            <a:endParaRPr lang="el-GR"/>
          </a:p>
        </p:txBody>
      </p:sp>
      <p:sp>
        <p:nvSpPr>
          <p:cNvPr id="45079" name="Line 20"/>
          <p:cNvSpPr>
            <a:spLocks noChangeShapeType="1"/>
          </p:cNvSpPr>
          <p:nvPr/>
        </p:nvSpPr>
        <p:spPr bwMode="auto">
          <a:xfrm flipH="1">
            <a:off x="4786313" y="2925763"/>
            <a:ext cx="142875" cy="287337"/>
          </a:xfrm>
          <a:prstGeom prst="line">
            <a:avLst/>
          </a:prstGeom>
          <a:noFill/>
          <a:ln w="9525">
            <a:solidFill>
              <a:schemeClr val="tx1"/>
            </a:solidFill>
            <a:round/>
            <a:headEnd/>
            <a:tailEnd/>
          </a:ln>
        </p:spPr>
        <p:txBody>
          <a:bodyPr/>
          <a:lstStyle/>
          <a:p>
            <a:endParaRPr lang="el-GR"/>
          </a:p>
        </p:txBody>
      </p:sp>
      <p:sp>
        <p:nvSpPr>
          <p:cNvPr id="45080" name="Text Box 21"/>
          <p:cNvSpPr txBox="1">
            <a:spLocks noChangeArrowheads="1"/>
          </p:cNvSpPr>
          <p:nvPr/>
        </p:nvSpPr>
        <p:spPr bwMode="auto">
          <a:xfrm>
            <a:off x="4786313" y="1484313"/>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5081" name="Text Box 22"/>
          <p:cNvSpPr txBox="1">
            <a:spLocks noChangeArrowheads="1"/>
          </p:cNvSpPr>
          <p:nvPr/>
        </p:nvSpPr>
        <p:spPr bwMode="auto">
          <a:xfrm>
            <a:off x="4425950" y="3213100"/>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5082" name="Oval 23"/>
          <p:cNvSpPr>
            <a:spLocks noChangeArrowheads="1"/>
          </p:cNvSpPr>
          <p:nvPr/>
        </p:nvSpPr>
        <p:spPr bwMode="auto">
          <a:xfrm>
            <a:off x="2770188" y="3429000"/>
            <a:ext cx="865187" cy="431800"/>
          </a:xfrm>
          <a:prstGeom prst="ellipse">
            <a:avLst/>
          </a:prstGeom>
          <a:noFill/>
          <a:ln w="9525">
            <a:solidFill>
              <a:schemeClr val="tx1"/>
            </a:solidFill>
            <a:round/>
            <a:headEnd/>
            <a:tailEnd/>
          </a:ln>
        </p:spPr>
        <p:txBody>
          <a:bodyPr wrap="none" anchor="ctr"/>
          <a:lstStyle/>
          <a:p>
            <a:endParaRPr lang="el-GR"/>
          </a:p>
        </p:txBody>
      </p:sp>
      <p:sp>
        <p:nvSpPr>
          <p:cNvPr id="45083" name="Text Box 24"/>
          <p:cNvSpPr txBox="1">
            <a:spLocks noChangeArrowheads="1"/>
          </p:cNvSpPr>
          <p:nvPr/>
        </p:nvSpPr>
        <p:spPr bwMode="auto">
          <a:xfrm>
            <a:off x="2986088" y="3429000"/>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5084" name="Line 25"/>
          <p:cNvSpPr>
            <a:spLocks noChangeShapeType="1"/>
          </p:cNvSpPr>
          <p:nvPr/>
        </p:nvSpPr>
        <p:spPr bwMode="auto">
          <a:xfrm>
            <a:off x="3201988" y="3213100"/>
            <a:ext cx="0" cy="215900"/>
          </a:xfrm>
          <a:prstGeom prst="line">
            <a:avLst/>
          </a:prstGeom>
          <a:noFill/>
          <a:ln w="9525">
            <a:solidFill>
              <a:schemeClr val="tx1"/>
            </a:solidFill>
            <a:round/>
            <a:headEnd/>
            <a:tailEnd/>
          </a:ln>
        </p:spPr>
        <p:txBody>
          <a:bodyPr/>
          <a:lstStyle/>
          <a:p>
            <a:endParaRPr lang="el-GR"/>
          </a:p>
        </p:txBody>
      </p:sp>
      <p:sp>
        <p:nvSpPr>
          <p:cNvPr id="45085" name="Text Box 26"/>
          <p:cNvSpPr txBox="1">
            <a:spLocks noChangeArrowheads="1"/>
          </p:cNvSpPr>
          <p:nvPr/>
        </p:nvSpPr>
        <p:spPr bwMode="auto">
          <a:xfrm>
            <a:off x="2049463" y="2205038"/>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5086" name="Text Box 27"/>
          <p:cNvSpPr txBox="1">
            <a:spLocks noChangeArrowheads="1"/>
          </p:cNvSpPr>
          <p:nvPr/>
        </p:nvSpPr>
        <p:spPr bwMode="auto">
          <a:xfrm>
            <a:off x="3849688" y="2133600"/>
            <a:ext cx="431800"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5087" name="Rectangle 28"/>
          <p:cNvSpPr>
            <a:spLocks noChangeArrowheads="1"/>
          </p:cNvSpPr>
          <p:nvPr/>
        </p:nvSpPr>
        <p:spPr bwMode="auto">
          <a:xfrm>
            <a:off x="4427538" y="5375275"/>
            <a:ext cx="3744912" cy="431800"/>
          </a:xfrm>
          <a:prstGeom prst="rect">
            <a:avLst/>
          </a:prstGeom>
          <a:noFill/>
          <a:ln w="9525">
            <a:solidFill>
              <a:schemeClr val="tx1"/>
            </a:solidFill>
            <a:miter lim="800000"/>
            <a:headEnd/>
            <a:tailEnd/>
          </a:ln>
        </p:spPr>
        <p:txBody>
          <a:bodyPr wrap="none" anchor="ctr"/>
          <a:lstStyle/>
          <a:p>
            <a:endParaRPr lang="el-GR"/>
          </a:p>
        </p:txBody>
      </p:sp>
      <p:sp>
        <p:nvSpPr>
          <p:cNvPr id="45088" name="Text Box 29"/>
          <p:cNvSpPr txBox="1">
            <a:spLocks noChangeArrowheads="1"/>
          </p:cNvSpPr>
          <p:nvPr/>
        </p:nvSpPr>
        <p:spPr bwMode="auto">
          <a:xfrm>
            <a:off x="4427538" y="5446713"/>
            <a:ext cx="360362" cy="366712"/>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5089" name="Text Box 30"/>
          <p:cNvSpPr txBox="1">
            <a:spLocks noChangeArrowheads="1"/>
          </p:cNvSpPr>
          <p:nvPr/>
        </p:nvSpPr>
        <p:spPr bwMode="auto">
          <a:xfrm>
            <a:off x="5146675" y="5446713"/>
            <a:ext cx="792163"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5090" name="Text Box 31"/>
          <p:cNvSpPr txBox="1">
            <a:spLocks noChangeArrowheads="1"/>
          </p:cNvSpPr>
          <p:nvPr/>
        </p:nvSpPr>
        <p:spPr bwMode="auto">
          <a:xfrm>
            <a:off x="5867400" y="5446713"/>
            <a:ext cx="576263" cy="366712"/>
          </a:xfrm>
          <a:prstGeom prst="rect">
            <a:avLst/>
          </a:prstGeom>
          <a:noFill/>
          <a:ln w="9525">
            <a:noFill/>
            <a:miter lim="800000"/>
            <a:headEnd/>
            <a:tailEnd/>
          </a:ln>
        </p:spPr>
        <p:txBody>
          <a:bodyPr>
            <a:spAutoFit/>
          </a:bodyPr>
          <a:lstStyle/>
          <a:p>
            <a:pPr>
              <a:spcBef>
                <a:spcPct val="50000"/>
              </a:spcBef>
            </a:pPr>
            <a:r>
              <a:rPr lang="en-US" sz="1800"/>
              <a:t>C</a:t>
            </a:r>
            <a:endParaRPr lang="el-GR" sz="1800"/>
          </a:p>
        </p:txBody>
      </p:sp>
      <p:sp>
        <p:nvSpPr>
          <p:cNvPr id="45091" name="Text Box 32"/>
          <p:cNvSpPr txBox="1">
            <a:spLocks noChangeArrowheads="1"/>
          </p:cNvSpPr>
          <p:nvPr/>
        </p:nvSpPr>
        <p:spPr bwMode="auto">
          <a:xfrm>
            <a:off x="6804025" y="5446713"/>
            <a:ext cx="503238"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5092" name="Text Box 33"/>
          <p:cNvSpPr txBox="1">
            <a:spLocks noChangeArrowheads="1"/>
          </p:cNvSpPr>
          <p:nvPr/>
        </p:nvSpPr>
        <p:spPr bwMode="auto">
          <a:xfrm>
            <a:off x="7523163" y="5446713"/>
            <a:ext cx="504825" cy="366712"/>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45093" name="Line 34"/>
          <p:cNvSpPr>
            <a:spLocks noChangeShapeType="1"/>
          </p:cNvSpPr>
          <p:nvPr/>
        </p:nvSpPr>
        <p:spPr bwMode="auto">
          <a:xfrm>
            <a:off x="5075238" y="5375275"/>
            <a:ext cx="0" cy="431800"/>
          </a:xfrm>
          <a:prstGeom prst="line">
            <a:avLst/>
          </a:prstGeom>
          <a:noFill/>
          <a:ln w="9525">
            <a:solidFill>
              <a:schemeClr val="tx1"/>
            </a:solidFill>
            <a:round/>
            <a:headEnd/>
            <a:tailEnd/>
          </a:ln>
        </p:spPr>
        <p:txBody>
          <a:bodyPr/>
          <a:lstStyle/>
          <a:p>
            <a:endParaRPr lang="el-GR"/>
          </a:p>
        </p:txBody>
      </p:sp>
      <p:sp>
        <p:nvSpPr>
          <p:cNvPr id="45094" name="Line 35"/>
          <p:cNvSpPr>
            <a:spLocks noChangeShapeType="1"/>
          </p:cNvSpPr>
          <p:nvPr/>
        </p:nvSpPr>
        <p:spPr bwMode="auto">
          <a:xfrm>
            <a:off x="5795963" y="5375275"/>
            <a:ext cx="0" cy="431800"/>
          </a:xfrm>
          <a:prstGeom prst="line">
            <a:avLst/>
          </a:prstGeom>
          <a:noFill/>
          <a:ln w="9525">
            <a:solidFill>
              <a:schemeClr val="tx1"/>
            </a:solidFill>
            <a:round/>
            <a:headEnd/>
            <a:tailEnd/>
          </a:ln>
        </p:spPr>
        <p:txBody>
          <a:bodyPr/>
          <a:lstStyle/>
          <a:p>
            <a:endParaRPr lang="el-GR"/>
          </a:p>
        </p:txBody>
      </p:sp>
      <p:sp>
        <p:nvSpPr>
          <p:cNvPr id="45095" name="Line 36"/>
          <p:cNvSpPr>
            <a:spLocks noChangeShapeType="1"/>
          </p:cNvSpPr>
          <p:nvPr/>
        </p:nvSpPr>
        <p:spPr bwMode="auto">
          <a:xfrm>
            <a:off x="6588125" y="5375275"/>
            <a:ext cx="0" cy="431800"/>
          </a:xfrm>
          <a:prstGeom prst="line">
            <a:avLst/>
          </a:prstGeom>
          <a:noFill/>
          <a:ln w="9525">
            <a:solidFill>
              <a:schemeClr val="tx1"/>
            </a:solidFill>
            <a:round/>
            <a:headEnd/>
            <a:tailEnd/>
          </a:ln>
        </p:spPr>
        <p:txBody>
          <a:bodyPr/>
          <a:lstStyle/>
          <a:p>
            <a:endParaRPr lang="el-GR"/>
          </a:p>
        </p:txBody>
      </p:sp>
      <p:sp>
        <p:nvSpPr>
          <p:cNvPr id="45096" name="Line 37"/>
          <p:cNvSpPr>
            <a:spLocks noChangeShapeType="1"/>
          </p:cNvSpPr>
          <p:nvPr/>
        </p:nvSpPr>
        <p:spPr bwMode="auto">
          <a:xfrm>
            <a:off x="7451725" y="5375275"/>
            <a:ext cx="0" cy="431800"/>
          </a:xfrm>
          <a:prstGeom prst="line">
            <a:avLst/>
          </a:prstGeom>
          <a:noFill/>
          <a:ln w="9525">
            <a:solidFill>
              <a:schemeClr val="tx1"/>
            </a:solidFill>
            <a:round/>
            <a:headEnd/>
            <a:tailEnd/>
          </a:ln>
        </p:spPr>
        <p:txBody>
          <a:bodyPr/>
          <a:lstStyle/>
          <a:p>
            <a:endParaRPr lang="el-GR"/>
          </a:p>
        </p:txBody>
      </p:sp>
      <p:sp>
        <p:nvSpPr>
          <p:cNvPr id="45097" name="Text Box 38"/>
          <p:cNvSpPr txBox="1">
            <a:spLocks noChangeArrowheads="1"/>
          </p:cNvSpPr>
          <p:nvPr/>
        </p:nvSpPr>
        <p:spPr bwMode="auto">
          <a:xfrm>
            <a:off x="4094163" y="3986213"/>
            <a:ext cx="4049712" cy="1054100"/>
          </a:xfrm>
          <a:prstGeom prst="rect">
            <a:avLst/>
          </a:prstGeom>
          <a:noFill/>
          <a:ln w="9525">
            <a:noFill/>
            <a:miter lim="800000"/>
            <a:headEnd/>
            <a:tailEnd/>
          </a:ln>
        </p:spPr>
        <p:txBody>
          <a:bodyPr>
            <a:spAutoFit/>
          </a:bodyPr>
          <a:lstStyle/>
          <a:p>
            <a:pPr>
              <a:spcBef>
                <a:spcPct val="50000"/>
              </a:spcBef>
            </a:pPr>
            <a:r>
              <a:rPr lang="el-GR" sz="1800" dirty="0">
                <a:solidFill>
                  <a:schemeClr val="accent2">
                    <a:lumMod val="75000"/>
                  </a:schemeClr>
                </a:solidFill>
                <a:latin typeface="Calibri" pitchFamily="34" charset="0"/>
                <a:cs typeface="Calibri" pitchFamily="34" charset="0"/>
              </a:rPr>
              <a:t>Αλλά πρόβλημα με </a:t>
            </a:r>
            <a:r>
              <a:rPr lang="en-US" sz="1800" dirty="0">
                <a:solidFill>
                  <a:schemeClr val="accent2">
                    <a:lumMod val="75000"/>
                  </a:schemeClr>
                </a:solidFill>
                <a:latin typeface="Calibri" pitchFamily="34" charset="0"/>
                <a:cs typeface="Calibri" pitchFamily="34" charset="0"/>
              </a:rPr>
              <a:t>null </a:t>
            </a:r>
            <a:r>
              <a:rPr lang="el-GR" sz="1800" dirty="0">
                <a:solidFill>
                  <a:schemeClr val="accent2">
                    <a:lumMod val="75000"/>
                  </a:schemeClr>
                </a:solidFill>
                <a:latin typeface="Calibri" pitchFamily="34" charset="0"/>
                <a:cs typeface="Calibri" pitchFamily="34" charset="0"/>
              </a:rPr>
              <a:t>στο κλειδί !!!</a:t>
            </a:r>
          </a:p>
          <a:p>
            <a:pPr>
              <a:spcBef>
                <a:spcPct val="50000"/>
              </a:spcBef>
            </a:pPr>
            <a:r>
              <a:rPr lang="el-GR" sz="1800" dirty="0">
                <a:solidFill>
                  <a:schemeClr val="accent2">
                    <a:lumMod val="75000"/>
                  </a:schemeClr>
                </a:solidFill>
                <a:latin typeface="Calibri" pitchFamily="34" charset="0"/>
                <a:cs typeface="Calibri" pitchFamily="34" charset="0"/>
              </a:rPr>
              <a:t>Απαιτεί ολική συμμετοχή για τουλάχιστον μια από τις οντότητες</a:t>
            </a:r>
          </a:p>
        </p:txBody>
      </p:sp>
      <p:sp>
        <p:nvSpPr>
          <p:cNvPr id="45098" name="Rectangle 39"/>
          <p:cNvSpPr>
            <a:spLocks noChangeArrowheads="1"/>
          </p:cNvSpPr>
          <p:nvPr/>
        </p:nvSpPr>
        <p:spPr bwMode="auto">
          <a:xfrm>
            <a:off x="4067175" y="3933825"/>
            <a:ext cx="4248150" cy="2087563"/>
          </a:xfrm>
          <a:prstGeom prst="rect">
            <a:avLst/>
          </a:prstGeom>
          <a:noFill/>
          <a:ln w="28575">
            <a:solidFill>
              <a:schemeClr val="accent2">
                <a:lumMod val="75000"/>
              </a:schemeClr>
            </a:solidFill>
            <a:miter lim="800000"/>
            <a:headEnd/>
            <a:tailEnd/>
          </a:ln>
        </p:spPr>
        <p:txBody>
          <a:bodyPr wrap="none" anchor="ctr"/>
          <a:lstStyle/>
          <a:p>
            <a:endParaRPr lang="el-GR"/>
          </a:p>
        </p:txBody>
      </p:sp>
      <p:sp>
        <p:nvSpPr>
          <p:cNvPr id="44"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(Δυαδική) 1-</a:t>
            </a:r>
            <a:r>
              <a:rPr lang="en-US" dirty="0">
                <a:solidFill>
                  <a:schemeClr val="accent6">
                    <a:lumMod val="75000"/>
                  </a:schemeClr>
                </a:solidFill>
              </a:rPr>
              <a:t>1</a:t>
            </a:r>
            <a:r>
              <a:rPr lang="el-GR" dirty="0">
                <a:solidFill>
                  <a:schemeClr val="accent6">
                    <a:lumMod val="75000"/>
                  </a:schemeClr>
                </a:solidFill>
              </a:rPr>
              <a:t> Συσχέτιση</a:t>
            </a:r>
            <a:endParaRPr lang="en-US" dirty="0">
              <a:solidFill>
                <a:schemeClr val="accent6">
                  <a:lumMod val="75000"/>
                </a:schemeClr>
              </a:solidFill>
            </a:endParaRPr>
          </a:p>
        </p:txBody>
      </p:sp>
      <p:sp>
        <p:nvSpPr>
          <p:cNvPr id="43"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6044848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Footer Placeholder 4"/>
          <p:cNvSpPr>
            <a:spLocks noGrp="1"/>
          </p:cNvSpPr>
          <p:nvPr>
            <p:ph type="ftr" sz="quarter" idx="11"/>
          </p:nvPr>
        </p:nvSpPr>
        <p:spPr>
          <a:noFill/>
        </p:spPr>
        <p:txBody>
          <a:bodyPr/>
          <a:lstStyle/>
          <a:p>
            <a:r>
              <a:rPr lang="el-GR" altLang="en-US"/>
              <a:t>Ευαγγελία Πιτουρά</a:t>
            </a:r>
          </a:p>
        </p:txBody>
      </p:sp>
      <p:sp>
        <p:nvSpPr>
          <p:cNvPr id="71684" name="Slide Number Placeholder 5"/>
          <p:cNvSpPr>
            <a:spLocks noGrp="1"/>
          </p:cNvSpPr>
          <p:nvPr>
            <p:ph type="sldNum" sz="quarter" idx="12"/>
          </p:nvPr>
        </p:nvSpPr>
        <p:spPr>
          <a:noFill/>
        </p:spPr>
        <p:txBody>
          <a:bodyPr/>
          <a:lstStyle/>
          <a:p>
            <a:fld id="{52B3A085-6704-4F88-A81C-2202416C1DA3}" type="slidenum">
              <a:rPr lang="el-GR" altLang="en-US" smtClean="0"/>
              <a:pPr/>
              <a:t>16</a:t>
            </a:fld>
            <a:endParaRPr lang="el-GR" altLang="en-US" dirty="0"/>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grpSp>
        <p:nvGrpSpPr>
          <p:cNvPr id="3" name="Group 2"/>
          <p:cNvGrpSpPr/>
          <p:nvPr/>
        </p:nvGrpSpPr>
        <p:grpSpPr>
          <a:xfrm>
            <a:off x="457200" y="2115255"/>
            <a:ext cx="7786025" cy="2037982"/>
            <a:chOff x="620713" y="2595564"/>
            <a:chExt cx="7786025" cy="2037982"/>
          </a:xfrm>
        </p:grpSpPr>
        <p:pic>
          <p:nvPicPr>
            <p:cNvPr id="1026" name="Picture 2"/>
            <p:cNvPicPr>
              <a:picLocks noChangeAspect="1" noChangeArrowheads="1"/>
            </p:cNvPicPr>
            <p:nvPr/>
          </p:nvPicPr>
          <p:blipFill>
            <a:blip r:embed="rId3"/>
            <a:srcRect/>
            <a:stretch>
              <a:fillRect/>
            </a:stretch>
          </p:blipFill>
          <p:spPr bwMode="auto">
            <a:xfrm>
              <a:off x="620713" y="2595564"/>
              <a:ext cx="7786025" cy="1824036"/>
            </a:xfrm>
            <a:prstGeom prst="rect">
              <a:avLst/>
            </a:prstGeom>
            <a:noFill/>
            <a:ln w="9525">
              <a:noFill/>
              <a:miter lim="800000"/>
              <a:headEnd/>
              <a:tailEnd/>
            </a:ln>
          </p:spPr>
        </p:pic>
        <p:sp>
          <p:nvSpPr>
            <p:cNvPr id="2" name="TextBox 1"/>
            <p:cNvSpPr txBox="1"/>
            <p:nvPr/>
          </p:nvSpPr>
          <p:spPr>
            <a:xfrm>
              <a:off x="4132385" y="4185138"/>
              <a:ext cx="659423" cy="448408"/>
            </a:xfrm>
            <a:prstGeom prst="rect">
              <a:avLst/>
            </a:prstGeom>
            <a:solidFill>
              <a:schemeClr val="bg1"/>
            </a:solidFill>
          </p:spPr>
          <p:txBody>
            <a:bodyPr wrap="square" rtlCol="0">
              <a:spAutoFit/>
            </a:bodyPr>
            <a:lstStyle/>
            <a:p>
              <a:endParaRPr lang="el-GR" dirty="0"/>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7" name="Rectangle 6"/>
          <p:cNvSpPr>
            <a:spLocks noGrp="1" noChangeArrowheads="1"/>
          </p:cNvSpPr>
          <p:nvPr>
            <p:ph type="ftr" sz="quarter" idx="11"/>
          </p:nvPr>
        </p:nvSpPr>
        <p:spPr>
          <a:noFill/>
        </p:spPr>
        <p:txBody>
          <a:bodyPr/>
          <a:lstStyle/>
          <a:p>
            <a:r>
              <a:rPr lang="el-GR" altLang="en-US"/>
              <a:t>Ευαγγελία Πιτουρά</a:t>
            </a:r>
          </a:p>
        </p:txBody>
      </p:sp>
      <p:sp>
        <p:nvSpPr>
          <p:cNvPr id="47108" name="Rectangle 7"/>
          <p:cNvSpPr>
            <a:spLocks noGrp="1" noChangeArrowheads="1"/>
          </p:cNvSpPr>
          <p:nvPr>
            <p:ph type="sldNum" sz="quarter" idx="12"/>
          </p:nvPr>
        </p:nvSpPr>
        <p:spPr>
          <a:noFill/>
        </p:spPr>
        <p:txBody>
          <a:bodyPr/>
          <a:lstStyle/>
          <a:p>
            <a:fld id="{A1BF7AEA-6C3F-4519-B996-11289864B4CF}" type="slidenum">
              <a:rPr lang="el-GR" altLang="en-US" smtClean="0"/>
              <a:pPr/>
              <a:t>17</a:t>
            </a:fld>
            <a:endParaRPr lang="el-GR" altLang="en-US"/>
          </a:p>
        </p:txBody>
      </p:sp>
      <p:sp>
        <p:nvSpPr>
          <p:cNvPr id="47112" name="Text Box 5"/>
          <p:cNvSpPr txBox="1">
            <a:spLocks noChangeArrowheads="1"/>
          </p:cNvSpPr>
          <p:nvPr/>
        </p:nvSpPr>
        <p:spPr bwMode="auto">
          <a:xfrm>
            <a:off x="556779" y="2632527"/>
            <a:ext cx="7772400" cy="954107"/>
          </a:xfrm>
          <a:prstGeom prst="rect">
            <a:avLst/>
          </a:prstGeom>
          <a:noFill/>
          <a:ln w="9525">
            <a:noFill/>
            <a:miter lim="800000"/>
            <a:headEnd/>
            <a:tailEnd/>
          </a:ln>
        </p:spPr>
        <p:txBody>
          <a:bodyPr>
            <a:spAutoFit/>
          </a:bodyPr>
          <a:lstStyle/>
          <a:p>
            <a:pPr algn="just" eaLnBrk="0" hangingPunct="0">
              <a:spcBef>
                <a:spcPct val="50000"/>
              </a:spcBef>
            </a:pPr>
            <a:r>
              <a:rPr lang="el-GR" sz="2800" dirty="0">
                <a:solidFill>
                  <a:schemeClr val="tx2">
                    <a:lumMod val="50000"/>
                  </a:schemeClr>
                </a:solidFill>
                <a:latin typeface="Calibri" pitchFamily="34" charset="0"/>
                <a:cs typeface="Calibri" pitchFamily="34" charset="0"/>
              </a:rPr>
              <a:t>Ένα γνώρισμα για κάθε απλό γνώρισμα που απαρτίζει το σύνθετο.</a:t>
            </a:r>
          </a:p>
        </p:txBody>
      </p:sp>
      <p:sp>
        <p:nvSpPr>
          <p:cNvPr id="12"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Σύνθετα Γνωρίσματα</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720406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7" name="Rectangle 6"/>
          <p:cNvSpPr>
            <a:spLocks noGrp="1" noChangeArrowheads="1"/>
          </p:cNvSpPr>
          <p:nvPr>
            <p:ph type="ftr" sz="quarter" idx="11"/>
          </p:nvPr>
        </p:nvSpPr>
        <p:spPr>
          <a:noFill/>
        </p:spPr>
        <p:txBody>
          <a:bodyPr/>
          <a:lstStyle/>
          <a:p>
            <a:r>
              <a:rPr lang="el-GR" altLang="en-US"/>
              <a:t>Ευαγγελία Πιτουρά</a:t>
            </a:r>
          </a:p>
        </p:txBody>
      </p:sp>
      <p:sp>
        <p:nvSpPr>
          <p:cNvPr id="47108" name="Rectangle 7"/>
          <p:cNvSpPr>
            <a:spLocks noGrp="1" noChangeArrowheads="1"/>
          </p:cNvSpPr>
          <p:nvPr>
            <p:ph type="sldNum" sz="quarter" idx="12"/>
          </p:nvPr>
        </p:nvSpPr>
        <p:spPr>
          <a:noFill/>
        </p:spPr>
        <p:txBody>
          <a:bodyPr/>
          <a:lstStyle/>
          <a:p>
            <a:fld id="{A1BF7AEA-6C3F-4519-B996-11289864B4CF}" type="slidenum">
              <a:rPr lang="el-GR" altLang="en-US" smtClean="0"/>
              <a:pPr/>
              <a:t>18</a:t>
            </a:fld>
            <a:endParaRPr lang="el-GR" altLang="en-US"/>
          </a:p>
        </p:txBody>
      </p:sp>
      <p:sp>
        <p:nvSpPr>
          <p:cNvPr id="47114" name="Text Box 7"/>
          <p:cNvSpPr txBox="1">
            <a:spLocks noChangeArrowheads="1"/>
          </p:cNvSpPr>
          <p:nvPr/>
        </p:nvSpPr>
        <p:spPr bwMode="auto">
          <a:xfrm>
            <a:off x="514350" y="1862138"/>
            <a:ext cx="8001000" cy="2677656"/>
          </a:xfrm>
          <a:prstGeom prst="rect">
            <a:avLst/>
          </a:prstGeom>
          <a:noFill/>
          <a:ln w="9525">
            <a:noFill/>
            <a:miter lim="800000"/>
            <a:headEnd/>
            <a:tailEnd/>
          </a:ln>
        </p:spPr>
        <p:txBody>
          <a:bodyPr>
            <a:spAutoFit/>
          </a:bodyPr>
          <a:lstStyle/>
          <a:p>
            <a:pPr marL="457200" indent="-457200" algn="just" eaLnBrk="0" hangingPunct="0">
              <a:spcBef>
                <a:spcPct val="50000"/>
              </a:spcBef>
            </a:pPr>
            <a:r>
              <a:rPr lang="el-GR" sz="2400" dirty="0">
                <a:latin typeface="Calibri" pitchFamily="34" charset="0"/>
                <a:cs typeface="Calibri" pitchFamily="34" charset="0"/>
              </a:rPr>
              <a:t>Για κάθε </a:t>
            </a:r>
            <a:r>
              <a:rPr lang="el-GR" sz="2400" dirty="0" err="1">
                <a:latin typeface="Calibri" pitchFamily="34" charset="0"/>
                <a:cs typeface="Calibri" pitchFamily="34" charset="0"/>
              </a:rPr>
              <a:t>πλειότιμο</a:t>
            </a:r>
            <a:r>
              <a:rPr lang="el-GR" sz="2400" dirty="0">
                <a:latin typeface="Calibri" pitchFamily="34" charset="0"/>
                <a:cs typeface="Calibri" pitchFamily="34" charset="0"/>
              </a:rPr>
              <a:t> γνώρισμα Α, κατασκευάζουμε μια σχέση </a:t>
            </a:r>
            <a:r>
              <a:rPr lang="en-US" sz="2400" dirty="0">
                <a:latin typeface="Calibri" pitchFamily="34" charset="0"/>
                <a:cs typeface="Calibri" pitchFamily="34" charset="0"/>
              </a:rPr>
              <a:t>R </a:t>
            </a:r>
            <a:r>
              <a:rPr lang="el-GR" sz="2400" dirty="0">
                <a:latin typeface="Calibri" pitchFamily="34" charset="0"/>
                <a:cs typeface="Calibri" pitchFamily="34" charset="0"/>
              </a:rPr>
              <a:t>με γνωρίσματα:</a:t>
            </a:r>
            <a:endParaRPr lang="en-US" sz="2400" dirty="0">
              <a:latin typeface="Calibri" pitchFamily="34" charset="0"/>
              <a:cs typeface="Calibri" pitchFamily="34" charset="0"/>
            </a:endParaRPr>
          </a:p>
          <a:p>
            <a:pPr marL="457200" indent="-457200" algn="just" eaLnBrk="0" hangingPunct="0">
              <a:spcBef>
                <a:spcPct val="50000"/>
              </a:spcBef>
              <a:buFont typeface="Wingdings" pitchFamily="2" charset="2"/>
              <a:buChar char="§"/>
            </a:pPr>
            <a:r>
              <a:rPr lang="el-GR" sz="2400" dirty="0">
                <a:latin typeface="Calibri" pitchFamily="34" charset="0"/>
                <a:cs typeface="Calibri" pitchFamily="34" charset="0"/>
              </a:rPr>
              <a:t> το Α (ή τα γνωρίσματα του Α</a:t>
            </a:r>
            <a:r>
              <a:rPr lang="en-US" sz="2400" dirty="0">
                <a:latin typeface="Calibri" pitchFamily="34" charset="0"/>
                <a:cs typeface="Calibri" pitchFamily="34" charset="0"/>
              </a:rPr>
              <a:t>,</a:t>
            </a:r>
            <a:r>
              <a:rPr lang="el-GR" sz="2400" dirty="0">
                <a:latin typeface="Calibri" pitchFamily="34" charset="0"/>
                <a:cs typeface="Calibri" pitchFamily="34" charset="0"/>
              </a:rPr>
              <a:t> αν το Α είναι σύνθετο) και</a:t>
            </a:r>
          </a:p>
          <a:p>
            <a:pPr marL="457200" indent="-457200" algn="just" eaLnBrk="0" hangingPunct="0">
              <a:spcBef>
                <a:spcPct val="50000"/>
              </a:spcBef>
              <a:buFont typeface="Wingdings" pitchFamily="2" charset="2"/>
              <a:buChar char="§"/>
            </a:pPr>
            <a:r>
              <a:rPr lang="el-GR" sz="2400" dirty="0">
                <a:latin typeface="Calibri" pitchFamily="34" charset="0"/>
                <a:cs typeface="Calibri" pitchFamily="34" charset="0"/>
              </a:rPr>
              <a:t> τα γνωρίσματα του πρωτεύοντος κλειδιού της σχέσης που αντιστοιχεί στον τύπο οντοτήτων ή συσχετίσεων του οποίου γνώρισμα είναι το Α (ως ξένο κλειδί)</a:t>
            </a:r>
          </a:p>
        </p:txBody>
      </p:sp>
      <p:sp>
        <p:nvSpPr>
          <p:cNvPr id="12" name="Title 1"/>
          <p:cNvSpPr>
            <a:spLocks noGrp="1"/>
          </p:cNvSpPr>
          <p:nvPr>
            <p:ph type="title"/>
          </p:nvPr>
        </p:nvSpPr>
        <p:spPr>
          <a:xfrm>
            <a:off x="457200" y="274638"/>
            <a:ext cx="8229600" cy="1143000"/>
          </a:xfrm>
        </p:spPr>
        <p:txBody>
          <a:bodyPr/>
          <a:lstStyle/>
          <a:p>
            <a:r>
              <a:rPr lang="el-GR" dirty="0" err="1">
                <a:solidFill>
                  <a:schemeClr val="accent6">
                    <a:lumMod val="75000"/>
                  </a:schemeClr>
                </a:solidFill>
              </a:rPr>
              <a:t>Πλειότιμα</a:t>
            </a:r>
            <a:r>
              <a:rPr lang="el-GR" dirty="0">
                <a:solidFill>
                  <a:schemeClr val="accent6">
                    <a:lumMod val="75000"/>
                  </a:schemeClr>
                </a:solidFill>
              </a:rPr>
              <a:t> Γνωρίσματα</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4251449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19</a:t>
            </a:fld>
            <a:endParaRPr lang="el-GR" altLang="en-US" dirty="0"/>
          </a:p>
        </p:txBody>
      </p:sp>
      <p:graphicFrame>
        <p:nvGraphicFramePr>
          <p:cNvPr id="2050" name="Object 2"/>
          <p:cNvGraphicFramePr>
            <a:graphicFrameLocks noChangeAspect="1"/>
          </p:cNvGraphicFramePr>
          <p:nvPr>
            <p:extLst>
              <p:ext uri="{D42A27DB-BD31-4B8C-83A1-F6EECF244321}">
                <p14:modId xmlns:p14="http://schemas.microsoft.com/office/powerpoint/2010/main" val="600380833"/>
              </p:ext>
            </p:extLst>
          </p:nvPr>
        </p:nvGraphicFramePr>
        <p:xfrm>
          <a:off x="753936" y="1870010"/>
          <a:ext cx="7543362" cy="2641600"/>
        </p:xfrm>
        <a:graphic>
          <a:graphicData uri="http://schemas.openxmlformats.org/presentationml/2006/ole">
            <mc:AlternateContent xmlns:mc="http://schemas.openxmlformats.org/markup-compatibility/2006">
              <mc:Choice xmlns:v="urn:schemas-microsoft-com:vml" Requires="v">
                <p:oleObj name="Visio" r:id="rId3" imgW="6402418" imgH="2239275" progId="Visio.Drawing.11">
                  <p:embed/>
                </p:oleObj>
              </mc:Choice>
              <mc:Fallback>
                <p:oleObj name="Visio" r:id="rId3" imgW="6402418" imgH="2239275" progId="Visio.Drawing.11">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3936" y="1870010"/>
                        <a:ext cx="7543362" cy="264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487833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
        <p:nvSpPr>
          <p:cNvPr id="3075" name="Footer Placeholder 2"/>
          <p:cNvSpPr>
            <a:spLocks noGrp="1"/>
          </p:cNvSpPr>
          <p:nvPr>
            <p:ph type="ftr" sz="quarter" idx="11"/>
          </p:nvPr>
        </p:nvSpPr>
        <p:spPr>
          <a:noFill/>
        </p:spPr>
        <p:txBody>
          <a:bodyPr/>
          <a:lstStyle/>
          <a:p>
            <a:r>
              <a:rPr lang="el-GR" altLang="en-US"/>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2</a:t>
            </a:fld>
            <a:endParaRPr lang="el-GR" altLang="en-US"/>
          </a:p>
        </p:txBody>
      </p:sp>
      <p:sp>
        <p:nvSpPr>
          <p:cNvPr id="2" name="TextBox 1"/>
          <p:cNvSpPr txBox="1"/>
          <p:nvPr/>
        </p:nvSpPr>
        <p:spPr>
          <a:xfrm>
            <a:off x="875323" y="1320799"/>
            <a:ext cx="7112000" cy="2431435"/>
          </a:xfrm>
          <a:prstGeom prst="rect">
            <a:avLst/>
          </a:prstGeom>
          <a:noFill/>
        </p:spPr>
        <p:txBody>
          <a:bodyPr wrap="square" rtlCol="0">
            <a:spAutoFit/>
          </a:bodyPr>
          <a:lstStyle/>
          <a:p>
            <a:pPr eaLnBrk="0" hangingPunct="0">
              <a:spcBef>
                <a:spcPct val="50000"/>
              </a:spcBef>
            </a:pPr>
            <a:r>
              <a:rPr lang="el-GR" sz="3600" dirty="0">
                <a:solidFill>
                  <a:schemeClr val="accent6">
                    <a:lumMod val="75000"/>
                  </a:schemeClr>
                </a:solidFill>
              </a:rPr>
              <a:t>Τι θα δούμε σήμερα:</a:t>
            </a:r>
          </a:p>
          <a:p>
            <a:pPr marL="800100" lvl="1" indent="-342900" eaLnBrk="0" hangingPunct="0">
              <a:spcBef>
                <a:spcPct val="50000"/>
              </a:spcBef>
              <a:buFont typeface="+mj-lt"/>
              <a:buAutoNum type="arabicPeriod"/>
            </a:pPr>
            <a:r>
              <a:rPr lang="el-GR" sz="3200" dirty="0"/>
              <a:t>Μετατροπή διαγράμματος Ο/Σ σε σχεσιακό μοντέλο</a:t>
            </a:r>
          </a:p>
          <a:p>
            <a:endParaRPr lang="en-US" dirty="0"/>
          </a:p>
          <a:p>
            <a:endParaRPr lang="el-GR" dirty="0"/>
          </a:p>
        </p:txBody>
      </p:sp>
    </p:spTree>
    <p:extLst>
      <p:ext uri="{BB962C8B-B14F-4D97-AF65-F5344CB8AC3E}">
        <p14:creationId xmlns:p14="http://schemas.microsoft.com/office/powerpoint/2010/main" val="26557925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20</a:t>
            </a:fld>
            <a:endParaRPr lang="el-GR" altLang="en-US" dirty="0"/>
          </a:p>
        </p:txBody>
      </p:sp>
      <p:sp>
        <p:nvSpPr>
          <p:cNvPr id="2" name="Title 1"/>
          <p:cNvSpPr>
            <a:spLocks noGrp="1"/>
          </p:cNvSpPr>
          <p:nvPr>
            <p:ph type="title"/>
          </p:nvPr>
        </p:nvSpPr>
        <p:spPr/>
        <p:txBody>
          <a:bodyPr/>
          <a:lstStyle/>
          <a:p>
            <a:r>
              <a:rPr lang="el-GR" dirty="0">
                <a:solidFill>
                  <a:schemeClr val="accent6">
                    <a:lumMod val="75000"/>
                  </a:schemeClr>
                </a:solidFill>
              </a:rPr>
              <a:t>Παράδειγμα</a:t>
            </a:r>
            <a:endParaRPr lang="en-US" dirty="0">
              <a:solidFill>
                <a:schemeClr val="accent6">
                  <a:lumMod val="75000"/>
                </a:schemeClr>
              </a:solidFill>
            </a:endParaRPr>
          </a:p>
        </p:txBody>
      </p:sp>
      <p:sp>
        <p:nvSpPr>
          <p:cNvPr id="7" name="Rectangle 1"/>
          <p:cNvSpPr>
            <a:spLocks noChangeArrowheads="1"/>
          </p:cNvSpPr>
          <p:nvPr/>
        </p:nvSpPr>
        <p:spPr bwMode="auto">
          <a:xfrm>
            <a:off x="558800" y="2236619"/>
            <a:ext cx="7658100" cy="24006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algn="just" eaLnBrk="0" fontAlgn="base" hangingPunct="0">
              <a:lnSpc>
                <a:spcPct val="100000"/>
              </a:lnSpc>
              <a:spcBef>
                <a:spcPct val="50000"/>
              </a:spcBef>
              <a:spcAft>
                <a:spcPct val="0"/>
              </a:spcAft>
              <a:buClrTx/>
              <a:buSzTx/>
              <a:tabLst/>
            </a:pPr>
            <a:r>
              <a:rPr lang="el-GR" sz="2000" dirty="0">
                <a:latin typeface="Calibri" pitchFamily="34" charset="0"/>
                <a:ea typeface="Calibri" pitchFamily="34" charset="0"/>
                <a:cs typeface="Calibri" pitchFamily="34" charset="0"/>
              </a:rPr>
              <a:t>Θέλουμε να σχεδιάσουμε μια βάση δεδομένων για </a:t>
            </a:r>
            <a:r>
              <a:rPr lang="el-GR" sz="2000" i="1" dirty="0">
                <a:solidFill>
                  <a:schemeClr val="accent6">
                    <a:lumMod val="75000"/>
                  </a:schemeClr>
                </a:solidFill>
                <a:latin typeface="Calibri" pitchFamily="34" charset="0"/>
                <a:ea typeface="Calibri" pitchFamily="34" charset="0"/>
                <a:cs typeface="Calibri" pitchFamily="34" charset="0"/>
              </a:rPr>
              <a:t>πόλεις</a:t>
            </a:r>
            <a:r>
              <a:rPr lang="el-GR" sz="2000" dirty="0">
                <a:latin typeface="Calibri" pitchFamily="34" charset="0"/>
                <a:ea typeface="Calibri" pitchFamily="34" charset="0"/>
                <a:cs typeface="Calibri" pitchFamily="34" charset="0"/>
              </a:rPr>
              <a:t> και </a:t>
            </a:r>
            <a:r>
              <a:rPr lang="el-GR" sz="2000" i="1" dirty="0">
                <a:solidFill>
                  <a:schemeClr val="accent6">
                    <a:lumMod val="75000"/>
                  </a:schemeClr>
                </a:solidFill>
                <a:latin typeface="Calibri" pitchFamily="34" charset="0"/>
                <a:ea typeface="Calibri" pitchFamily="34" charset="0"/>
                <a:cs typeface="Calibri" pitchFamily="34" charset="0"/>
              </a:rPr>
              <a:t>αποστάσεις</a:t>
            </a:r>
            <a:r>
              <a:rPr lang="el-GR" sz="2000" dirty="0">
                <a:latin typeface="Calibri" pitchFamily="34" charset="0"/>
                <a:ea typeface="Calibri" pitchFamily="34" charset="0"/>
                <a:cs typeface="Calibri" pitchFamily="34" charset="0"/>
              </a:rPr>
              <a:t>. </a:t>
            </a:r>
          </a:p>
          <a:p>
            <a:pPr marR="0" lvl="0" indent="0" algn="just" eaLnBrk="0" fontAlgn="base" hangingPunct="0">
              <a:lnSpc>
                <a:spcPct val="100000"/>
              </a:lnSpc>
              <a:spcBef>
                <a:spcPct val="50000"/>
              </a:spcBef>
              <a:spcAft>
                <a:spcPct val="0"/>
              </a:spcAft>
              <a:buClrTx/>
              <a:buSzTx/>
              <a:tabLst/>
            </a:pPr>
            <a:r>
              <a:rPr lang="el-GR" sz="2000" dirty="0">
                <a:latin typeface="Calibri" pitchFamily="34" charset="0"/>
                <a:ea typeface="Calibri" pitchFamily="34" charset="0"/>
                <a:cs typeface="Calibri" pitchFamily="34" charset="0"/>
              </a:rPr>
              <a:t>Συγκεκριμένα, θέλουμε να διατηρούμε το όνομα και τον πληθυσμό κάθε πόλης και την χιλιομετρική απόσταση ανάμεσα σε δύο πόλεις.</a:t>
            </a:r>
          </a:p>
          <a:p>
            <a:pPr marR="0" lvl="0" indent="0" algn="just" eaLnBrk="0" fontAlgn="base" hangingPunct="0">
              <a:lnSpc>
                <a:spcPct val="100000"/>
              </a:lnSpc>
              <a:spcBef>
                <a:spcPct val="50000"/>
              </a:spcBef>
              <a:spcAft>
                <a:spcPct val="0"/>
              </a:spcAft>
              <a:buClrTx/>
              <a:buSzTx/>
              <a:tabLst/>
            </a:pPr>
            <a:endParaRPr lang="el-GR" sz="2000" dirty="0">
              <a:latin typeface="Calibri" pitchFamily="34" charset="0"/>
              <a:ea typeface="Calibri" pitchFamily="34" charset="0"/>
              <a:cs typeface="Calibri" pitchFamily="34" charset="0"/>
            </a:endParaRPr>
          </a:p>
          <a:p>
            <a:pPr marR="0" lvl="0" indent="0" algn="just" eaLnBrk="0" fontAlgn="base" hangingPunct="0">
              <a:lnSpc>
                <a:spcPct val="100000"/>
              </a:lnSpc>
              <a:spcBef>
                <a:spcPct val="50000"/>
              </a:spcBef>
              <a:spcAft>
                <a:spcPct val="0"/>
              </a:spcAft>
              <a:buClrTx/>
              <a:buSzTx/>
              <a:tabLst/>
            </a:pPr>
            <a:r>
              <a:rPr lang="el-GR" sz="2000" dirty="0">
                <a:latin typeface="Calibri" pitchFamily="34" charset="0"/>
                <a:ea typeface="Calibri" pitchFamily="34" charset="0"/>
                <a:cs typeface="Calibri" pitchFamily="34" charset="0"/>
              </a:rPr>
              <a:t>Δώστε ένα κατάλληλο σχεσιακό μοντέλο</a:t>
            </a: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487833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9" name="Rectangle 6"/>
          <p:cNvSpPr>
            <a:spLocks noGrp="1" noChangeArrowheads="1"/>
          </p:cNvSpPr>
          <p:nvPr>
            <p:ph type="ftr" sz="quarter" idx="11"/>
          </p:nvPr>
        </p:nvSpPr>
        <p:spPr>
          <a:noFill/>
        </p:spPr>
        <p:txBody>
          <a:bodyPr/>
          <a:lstStyle/>
          <a:p>
            <a:r>
              <a:rPr lang="el-GR" altLang="en-US"/>
              <a:t>Ευαγγελία Πιτουρά</a:t>
            </a:r>
          </a:p>
        </p:txBody>
      </p:sp>
      <p:sp>
        <p:nvSpPr>
          <p:cNvPr id="55300" name="Rectangle 7"/>
          <p:cNvSpPr>
            <a:spLocks noGrp="1" noChangeArrowheads="1"/>
          </p:cNvSpPr>
          <p:nvPr>
            <p:ph type="sldNum" sz="quarter" idx="12"/>
          </p:nvPr>
        </p:nvSpPr>
        <p:spPr>
          <a:noFill/>
        </p:spPr>
        <p:txBody>
          <a:bodyPr/>
          <a:lstStyle/>
          <a:p>
            <a:fld id="{2606ADA5-CDA0-482F-8064-612CE62CB99E}" type="slidenum">
              <a:rPr lang="el-GR" altLang="en-US" smtClean="0"/>
              <a:pPr/>
              <a:t>21</a:t>
            </a:fld>
            <a:endParaRPr lang="el-GR" altLang="en-US"/>
          </a:p>
        </p:txBody>
      </p:sp>
      <p:sp>
        <p:nvSpPr>
          <p:cNvPr id="55302" name="Text Box 3"/>
          <p:cNvSpPr txBox="1">
            <a:spLocks noChangeArrowheads="1"/>
          </p:cNvSpPr>
          <p:nvPr/>
        </p:nvSpPr>
        <p:spPr bwMode="auto">
          <a:xfrm>
            <a:off x="320431" y="1768523"/>
            <a:ext cx="3473938" cy="769441"/>
          </a:xfrm>
          <a:prstGeom prst="rect">
            <a:avLst/>
          </a:prstGeom>
          <a:noFill/>
          <a:ln w="9525">
            <a:noFill/>
            <a:miter lim="800000"/>
            <a:headEnd/>
            <a:tailEnd/>
          </a:ln>
        </p:spPr>
        <p:txBody>
          <a:bodyPr wrap="square">
            <a:spAutoFit/>
          </a:bodyPr>
          <a:lstStyle/>
          <a:p>
            <a:pPr algn="just" eaLnBrk="0" hangingPunct="0">
              <a:spcBef>
                <a:spcPct val="50000"/>
              </a:spcBef>
            </a:pPr>
            <a:r>
              <a:rPr lang="el-GR" sz="2000" dirty="0"/>
              <a:t>(ισχυρός) </a:t>
            </a:r>
            <a:r>
              <a:rPr lang="el-GR" sz="2400" dirty="0">
                <a:solidFill>
                  <a:srgbClr val="FF0000"/>
                </a:solidFill>
              </a:rPr>
              <a:t>Τύπος οντοτήτων</a:t>
            </a:r>
            <a:r>
              <a:rPr lang="el-GR" sz="2000" dirty="0"/>
              <a:t>		</a:t>
            </a:r>
            <a:endParaRPr lang="el-GR" sz="2000" b="1" dirty="0"/>
          </a:p>
        </p:txBody>
      </p:sp>
      <p:grpSp>
        <p:nvGrpSpPr>
          <p:cNvPr id="3" name="Group 2"/>
          <p:cNvGrpSpPr/>
          <p:nvPr/>
        </p:nvGrpSpPr>
        <p:grpSpPr>
          <a:xfrm>
            <a:off x="685800" y="3108269"/>
            <a:ext cx="7239000" cy="1190625"/>
            <a:chOff x="571500" y="3859212"/>
            <a:chExt cx="7239000" cy="1190625"/>
          </a:xfrm>
        </p:grpSpPr>
        <p:sp>
          <p:nvSpPr>
            <p:cNvPr id="55311" name="Text Box 12"/>
            <p:cNvSpPr txBox="1">
              <a:spLocks noChangeArrowheads="1"/>
            </p:cNvSpPr>
            <p:nvPr/>
          </p:nvSpPr>
          <p:spPr bwMode="auto">
            <a:xfrm>
              <a:off x="571500" y="3859212"/>
              <a:ext cx="1828800" cy="396875"/>
            </a:xfrm>
            <a:prstGeom prst="rect">
              <a:avLst/>
            </a:prstGeom>
            <a:noFill/>
            <a:ln w="9525">
              <a:noFill/>
              <a:miter lim="800000"/>
              <a:headEnd/>
              <a:tailEnd/>
            </a:ln>
          </p:spPr>
          <p:txBody>
            <a:bodyPr>
              <a:spAutoFit/>
            </a:bodyPr>
            <a:lstStyle/>
            <a:p>
              <a:pPr algn="just" eaLnBrk="0" hangingPunct="0">
                <a:spcBef>
                  <a:spcPct val="50000"/>
                </a:spcBef>
              </a:pPr>
              <a:r>
                <a:rPr lang="el-GR" sz="2000" dirty="0"/>
                <a:t>Απλό γνώρισμα</a:t>
              </a:r>
              <a:endParaRPr lang="el-GR" sz="2000" b="1" dirty="0"/>
            </a:p>
          </p:txBody>
        </p:sp>
        <p:sp>
          <p:nvSpPr>
            <p:cNvPr id="55312" name="Text Box 13"/>
            <p:cNvSpPr txBox="1">
              <a:spLocks noChangeArrowheads="1"/>
            </p:cNvSpPr>
            <p:nvPr/>
          </p:nvSpPr>
          <p:spPr bwMode="auto">
            <a:xfrm>
              <a:off x="4610100" y="3859212"/>
              <a:ext cx="1447800" cy="396875"/>
            </a:xfrm>
            <a:prstGeom prst="rect">
              <a:avLst/>
            </a:prstGeom>
            <a:noFill/>
            <a:ln w="9525">
              <a:noFill/>
              <a:miter lim="800000"/>
              <a:headEnd/>
              <a:tailEnd/>
            </a:ln>
          </p:spPr>
          <p:txBody>
            <a:bodyPr>
              <a:spAutoFit/>
            </a:bodyPr>
            <a:lstStyle/>
            <a:p>
              <a:pPr eaLnBrk="0" hangingPunct="0">
                <a:spcBef>
                  <a:spcPct val="50000"/>
                </a:spcBef>
              </a:pPr>
              <a:r>
                <a:rPr lang="el-GR" sz="2000"/>
                <a:t>Γνώρισμα</a:t>
              </a:r>
              <a:endParaRPr lang="el-GR" sz="2000" b="1"/>
            </a:p>
          </p:txBody>
        </p:sp>
        <p:sp>
          <p:nvSpPr>
            <p:cNvPr id="55313" name="Text Box 14"/>
            <p:cNvSpPr txBox="1">
              <a:spLocks noChangeArrowheads="1"/>
            </p:cNvSpPr>
            <p:nvPr/>
          </p:nvSpPr>
          <p:spPr bwMode="auto">
            <a:xfrm>
              <a:off x="571500" y="4256087"/>
              <a:ext cx="2667000" cy="396875"/>
            </a:xfrm>
            <a:prstGeom prst="rect">
              <a:avLst/>
            </a:prstGeom>
            <a:noFill/>
            <a:ln w="9525">
              <a:noFill/>
              <a:miter lim="800000"/>
              <a:headEnd/>
              <a:tailEnd/>
            </a:ln>
          </p:spPr>
          <p:txBody>
            <a:bodyPr>
              <a:spAutoFit/>
            </a:bodyPr>
            <a:lstStyle/>
            <a:p>
              <a:pPr algn="just" eaLnBrk="0" hangingPunct="0">
                <a:spcBef>
                  <a:spcPct val="50000"/>
                </a:spcBef>
              </a:pPr>
              <a:r>
                <a:rPr lang="el-GR" sz="2000"/>
                <a:t>Σύνθετο γνώρισμα</a:t>
              </a:r>
              <a:endParaRPr lang="el-GR" sz="2000" b="1"/>
            </a:p>
          </p:txBody>
        </p:sp>
        <p:sp>
          <p:nvSpPr>
            <p:cNvPr id="55314" name="Text Box 15"/>
            <p:cNvSpPr txBox="1">
              <a:spLocks noChangeArrowheads="1"/>
            </p:cNvSpPr>
            <p:nvPr/>
          </p:nvSpPr>
          <p:spPr bwMode="auto">
            <a:xfrm>
              <a:off x="4610100" y="4256087"/>
              <a:ext cx="3200400" cy="396875"/>
            </a:xfrm>
            <a:prstGeom prst="rect">
              <a:avLst/>
            </a:prstGeom>
            <a:noFill/>
            <a:ln w="9525">
              <a:noFill/>
              <a:miter lim="800000"/>
              <a:headEnd/>
              <a:tailEnd/>
            </a:ln>
          </p:spPr>
          <p:txBody>
            <a:bodyPr>
              <a:spAutoFit/>
            </a:bodyPr>
            <a:lstStyle/>
            <a:p>
              <a:pPr eaLnBrk="0" hangingPunct="0">
                <a:spcBef>
                  <a:spcPct val="50000"/>
                </a:spcBef>
              </a:pPr>
              <a:r>
                <a:rPr lang="el-GR" sz="2000"/>
                <a:t>Σύνολο από γνωρίσματα</a:t>
              </a:r>
              <a:endParaRPr lang="el-GR" sz="2000" b="1"/>
            </a:p>
          </p:txBody>
        </p:sp>
        <p:sp>
          <p:nvSpPr>
            <p:cNvPr id="55315" name="Text Box 16"/>
            <p:cNvSpPr txBox="1">
              <a:spLocks noChangeArrowheads="1"/>
            </p:cNvSpPr>
            <p:nvPr/>
          </p:nvSpPr>
          <p:spPr bwMode="auto">
            <a:xfrm>
              <a:off x="571500" y="4652962"/>
              <a:ext cx="4114800" cy="396875"/>
            </a:xfrm>
            <a:prstGeom prst="rect">
              <a:avLst/>
            </a:prstGeom>
            <a:noFill/>
            <a:ln w="9525">
              <a:noFill/>
              <a:miter lim="800000"/>
              <a:headEnd/>
              <a:tailEnd/>
            </a:ln>
          </p:spPr>
          <p:txBody>
            <a:bodyPr>
              <a:spAutoFit/>
            </a:bodyPr>
            <a:lstStyle/>
            <a:p>
              <a:pPr algn="just" eaLnBrk="0" hangingPunct="0">
                <a:spcBef>
                  <a:spcPct val="50000"/>
                </a:spcBef>
              </a:pPr>
              <a:r>
                <a:rPr lang="el-GR" sz="2000"/>
                <a:t>Πλειότιμο γνώρισμα</a:t>
              </a:r>
              <a:endParaRPr lang="el-GR" sz="2000" b="1"/>
            </a:p>
          </p:txBody>
        </p:sp>
        <p:sp>
          <p:nvSpPr>
            <p:cNvPr id="55316" name="Text Box 17"/>
            <p:cNvSpPr txBox="1">
              <a:spLocks noChangeArrowheads="1"/>
            </p:cNvSpPr>
            <p:nvPr/>
          </p:nvSpPr>
          <p:spPr bwMode="auto">
            <a:xfrm>
              <a:off x="4610100" y="4652962"/>
              <a:ext cx="2667000" cy="396875"/>
            </a:xfrm>
            <a:prstGeom prst="rect">
              <a:avLst/>
            </a:prstGeom>
            <a:noFill/>
            <a:ln w="9525">
              <a:noFill/>
              <a:miter lim="800000"/>
              <a:headEnd/>
              <a:tailEnd/>
            </a:ln>
          </p:spPr>
          <p:txBody>
            <a:bodyPr>
              <a:spAutoFit/>
            </a:bodyPr>
            <a:lstStyle/>
            <a:p>
              <a:pPr eaLnBrk="0" hangingPunct="0">
                <a:spcBef>
                  <a:spcPct val="50000"/>
                </a:spcBef>
              </a:pPr>
              <a:r>
                <a:rPr lang="el-GR" sz="2000"/>
                <a:t>Σχέση και ξένο κλειδί</a:t>
              </a:r>
              <a:endParaRPr lang="el-GR" sz="2000" b="1"/>
            </a:p>
          </p:txBody>
        </p:sp>
      </p:grpSp>
      <p:sp>
        <p:nvSpPr>
          <p:cNvPr id="20"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2021-2022</a:t>
            </a:r>
          </a:p>
        </p:txBody>
      </p:sp>
      <p:sp>
        <p:nvSpPr>
          <p:cNvPr id="21" name="Text Box 5"/>
          <p:cNvSpPr txBox="1">
            <a:spLocks noChangeArrowheads="1"/>
          </p:cNvSpPr>
          <p:nvPr/>
        </p:nvSpPr>
        <p:spPr bwMode="auto">
          <a:xfrm>
            <a:off x="4572000" y="1725591"/>
            <a:ext cx="3962400" cy="707886"/>
          </a:xfrm>
          <a:prstGeom prst="rect">
            <a:avLst/>
          </a:prstGeom>
          <a:noFill/>
          <a:ln w="9525">
            <a:noFill/>
            <a:miter lim="800000"/>
            <a:headEnd/>
            <a:tailEnd/>
          </a:ln>
        </p:spPr>
        <p:txBody>
          <a:bodyPr wrap="square">
            <a:spAutoFit/>
          </a:bodyPr>
          <a:lstStyle/>
          <a:p>
            <a:pPr eaLnBrk="0" hangingPunct="0">
              <a:spcBef>
                <a:spcPct val="50000"/>
              </a:spcBef>
            </a:pPr>
            <a:r>
              <a:rPr lang="el-GR" sz="2000" dirty="0"/>
              <a:t>Σχέση (πίνακας) με τα ίδια γνωρίσματα και κλειδιά</a:t>
            </a:r>
          </a:p>
        </p:txBody>
      </p:sp>
      <p:sp>
        <p:nvSpPr>
          <p:cNvPr id="23" name="Title 1"/>
          <p:cNvSpPr>
            <a:spLocks noGrp="1"/>
          </p:cNvSpPr>
          <p:nvPr>
            <p:ph type="title"/>
          </p:nvPr>
        </p:nvSpPr>
        <p:spPr>
          <a:xfrm>
            <a:off x="426915" y="51224"/>
            <a:ext cx="8229600" cy="853203"/>
          </a:xfrm>
        </p:spPr>
        <p:txBody>
          <a:bodyPr>
            <a:normAutofit/>
          </a:bodyPr>
          <a:lstStyle/>
          <a:p>
            <a:r>
              <a:rPr lang="el-GR" sz="3200" dirty="0">
                <a:solidFill>
                  <a:schemeClr val="accent6">
                    <a:lumMod val="75000"/>
                  </a:schemeClr>
                </a:solidFill>
              </a:rPr>
              <a:t>Ανακεφαλαίωση</a:t>
            </a:r>
            <a:endParaRPr lang="en-US" sz="3200" dirty="0">
              <a:solidFill>
                <a:schemeClr val="accent6">
                  <a:lumMod val="75000"/>
                </a:schemeClr>
              </a:solidFill>
            </a:endParaRPr>
          </a:p>
        </p:txBody>
      </p:sp>
    </p:spTree>
    <p:extLst>
      <p:ext uri="{BB962C8B-B14F-4D97-AF65-F5344CB8AC3E}">
        <p14:creationId xmlns:p14="http://schemas.microsoft.com/office/powerpoint/2010/main" val="2650953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9" name="Rectangle 6"/>
          <p:cNvSpPr>
            <a:spLocks noGrp="1" noChangeArrowheads="1"/>
          </p:cNvSpPr>
          <p:nvPr>
            <p:ph type="ftr" sz="quarter" idx="11"/>
          </p:nvPr>
        </p:nvSpPr>
        <p:spPr>
          <a:xfrm>
            <a:off x="3124199" y="6419722"/>
            <a:ext cx="2895600" cy="365125"/>
          </a:xfrm>
          <a:noFill/>
        </p:spPr>
        <p:txBody>
          <a:bodyPr/>
          <a:lstStyle/>
          <a:p>
            <a:r>
              <a:rPr lang="el-GR" altLang="en-US" dirty="0"/>
              <a:t>Ευαγγελία </a:t>
            </a:r>
            <a:r>
              <a:rPr lang="el-GR" altLang="en-US" dirty="0" err="1"/>
              <a:t>Πιτουρά</a:t>
            </a:r>
            <a:endParaRPr lang="el-GR" altLang="en-US" dirty="0"/>
          </a:p>
        </p:txBody>
      </p:sp>
      <p:sp>
        <p:nvSpPr>
          <p:cNvPr id="55300" name="Rectangle 7"/>
          <p:cNvSpPr>
            <a:spLocks noGrp="1" noChangeArrowheads="1"/>
          </p:cNvSpPr>
          <p:nvPr>
            <p:ph type="sldNum" sz="quarter" idx="12"/>
          </p:nvPr>
        </p:nvSpPr>
        <p:spPr>
          <a:noFill/>
        </p:spPr>
        <p:txBody>
          <a:bodyPr/>
          <a:lstStyle/>
          <a:p>
            <a:fld id="{2606ADA5-CDA0-482F-8064-612CE62CB99E}" type="slidenum">
              <a:rPr lang="el-GR" altLang="en-US" smtClean="0"/>
              <a:pPr/>
              <a:t>22</a:t>
            </a:fld>
            <a:endParaRPr lang="el-GR" altLang="en-US" dirty="0"/>
          </a:p>
        </p:txBody>
      </p:sp>
      <p:sp>
        <p:nvSpPr>
          <p:cNvPr id="55302" name="Text Box 3"/>
          <p:cNvSpPr txBox="1">
            <a:spLocks noChangeArrowheads="1"/>
          </p:cNvSpPr>
          <p:nvPr/>
        </p:nvSpPr>
        <p:spPr bwMode="auto">
          <a:xfrm>
            <a:off x="571500" y="1348042"/>
            <a:ext cx="3200400" cy="396875"/>
          </a:xfrm>
          <a:prstGeom prst="rect">
            <a:avLst/>
          </a:prstGeom>
          <a:noFill/>
          <a:ln w="9525">
            <a:noFill/>
            <a:miter lim="800000"/>
            <a:headEnd/>
            <a:tailEnd/>
          </a:ln>
        </p:spPr>
        <p:txBody>
          <a:bodyPr>
            <a:spAutoFit/>
          </a:bodyPr>
          <a:lstStyle/>
          <a:p>
            <a:pPr algn="just" eaLnBrk="0" hangingPunct="0">
              <a:spcBef>
                <a:spcPct val="50000"/>
              </a:spcBef>
            </a:pPr>
            <a:r>
              <a:rPr lang="el-GR" sz="2000" dirty="0"/>
              <a:t>		</a:t>
            </a:r>
            <a:endParaRPr lang="el-GR" sz="2000" b="1" dirty="0"/>
          </a:p>
        </p:txBody>
      </p:sp>
      <p:sp>
        <p:nvSpPr>
          <p:cNvPr id="55305" name="Text Box 6"/>
          <p:cNvSpPr txBox="1">
            <a:spLocks noChangeArrowheads="1"/>
          </p:cNvSpPr>
          <p:nvPr/>
        </p:nvSpPr>
        <p:spPr bwMode="auto">
          <a:xfrm>
            <a:off x="442057" y="3602169"/>
            <a:ext cx="2697285" cy="400110"/>
          </a:xfrm>
          <a:prstGeom prst="rect">
            <a:avLst/>
          </a:prstGeom>
          <a:noFill/>
          <a:ln w="9525">
            <a:noFill/>
            <a:miter lim="800000"/>
            <a:headEnd/>
            <a:tailEnd/>
          </a:ln>
        </p:spPr>
        <p:txBody>
          <a:bodyPr wrap="square">
            <a:spAutoFit/>
          </a:bodyPr>
          <a:lstStyle/>
          <a:p>
            <a:pPr algn="just" eaLnBrk="0" hangingPunct="0">
              <a:spcBef>
                <a:spcPct val="50000"/>
              </a:spcBef>
            </a:pPr>
            <a:r>
              <a:rPr lang="el-GR" sz="2000" dirty="0"/>
              <a:t>1:Ν από την Ε1 στην Ε2</a:t>
            </a:r>
            <a:endParaRPr lang="el-GR" sz="2000" b="1" dirty="0"/>
          </a:p>
        </p:txBody>
      </p:sp>
      <p:sp>
        <p:nvSpPr>
          <p:cNvPr id="55307" name="Text Box 8"/>
          <p:cNvSpPr txBox="1">
            <a:spLocks noChangeArrowheads="1"/>
          </p:cNvSpPr>
          <p:nvPr/>
        </p:nvSpPr>
        <p:spPr bwMode="auto">
          <a:xfrm>
            <a:off x="457200" y="1216059"/>
            <a:ext cx="2667000" cy="461665"/>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rgbClr val="FF0000"/>
                </a:solidFill>
              </a:rPr>
              <a:t>Τύπος συσχέτισης</a:t>
            </a:r>
            <a:endParaRPr lang="el-GR" sz="2400" b="1" dirty="0">
              <a:solidFill>
                <a:srgbClr val="FF0000"/>
              </a:solidFill>
            </a:endParaRPr>
          </a:p>
        </p:txBody>
      </p:sp>
      <p:sp>
        <p:nvSpPr>
          <p:cNvPr id="55308" name="Text Box 9"/>
          <p:cNvSpPr txBox="1">
            <a:spLocks noChangeArrowheads="1"/>
          </p:cNvSpPr>
          <p:nvPr/>
        </p:nvSpPr>
        <p:spPr bwMode="auto">
          <a:xfrm>
            <a:off x="3771900" y="952857"/>
            <a:ext cx="4686300" cy="1323439"/>
          </a:xfrm>
          <a:prstGeom prst="rect">
            <a:avLst/>
          </a:prstGeom>
          <a:noFill/>
          <a:ln w="9525">
            <a:noFill/>
            <a:miter lim="800000"/>
            <a:headEnd/>
            <a:tailEnd/>
          </a:ln>
        </p:spPr>
        <p:txBody>
          <a:bodyPr wrap="square">
            <a:spAutoFit/>
          </a:bodyPr>
          <a:lstStyle/>
          <a:p>
            <a:pPr eaLnBrk="0" hangingPunct="0">
              <a:spcBef>
                <a:spcPct val="50000"/>
              </a:spcBef>
            </a:pPr>
            <a:r>
              <a:rPr lang="el-GR" sz="2000" dirty="0"/>
              <a:t>Γενικά: Σχέση (πίνακας) με γνωρίσματα τα (πρωτεύοντα) κλειδιά των οντοτήτων που συσχετίζει η συσχέτιση – τα οποία είναι και ξένα κλειδιά</a:t>
            </a:r>
            <a:endParaRPr lang="el-GR" sz="2000" b="1" dirty="0"/>
          </a:p>
        </p:txBody>
      </p:sp>
      <p:sp>
        <p:nvSpPr>
          <p:cNvPr id="55309" name="Text Box 10"/>
          <p:cNvSpPr txBox="1">
            <a:spLocks noChangeArrowheads="1"/>
          </p:cNvSpPr>
          <p:nvPr/>
        </p:nvSpPr>
        <p:spPr bwMode="auto">
          <a:xfrm>
            <a:off x="251070" y="2828872"/>
            <a:ext cx="2171700" cy="400110"/>
          </a:xfrm>
          <a:prstGeom prst="rect">
            <a:avLst/>
          </a:prstGeom>
          <a:noFill/>
          <a:ln w="9525">
            <a:noFill/>
            <a:miter lim="800000"/>
            <a:headEnd/>
            <a:tailEnd/>
          </a:ln>
        </p:spPr>
        <p:txBody>
          <a:bodyPr wrap="square">
            <a:spAutoFit/>
          </a:bodyPr>
          <a:lstStyle/>
          <a:p>
            <a:pPr algn="just" eaLnBrk="0" hangingPunct="0">
              <a:spcBef>
                <a:spcPct val="50000"/>
              </a:spcBef>
            </a:pPr>
            <a:r>
              <a:rPr lang="el-GR" sz="2000" dirty="0">
                <a:solidFill>
                  <a:schemeClr val="bg1">
                    <a:lumMod val="75000"/>
                  </a:schemeClr>
                </a:solidFill>
              </a:rPr>
              <a:t>    </a:t>
            </a:r>
            <a:r>
              <a:rPr lang="el-GR" sz="2000" dirty="0"/>
              <a:t>Ν:Μ</a:t>
            </a:r>
            <a:r>
              <a:rPr lang="el-GR" sz="2000" dirty="0">
                <a:solidFill>
                  <a:schemeClr val="bg1">
                    <a:lumMod val="75000"/>
                  </a:schemeClr>
                </a:solidFill>
              </a:rPr>
              <a:t>		</a:t>
            </a:r>
            <a:endParaRPr lang="el-GR" sz="2000" b="1" dirty="0">
              <a:solidFill>
                <a:schemeClr val="bg1">
                  <a:lumMod val="75000"/>
                </a:schemeClr>
              </a:solidFill>
            </a:endParaRPr>
          </a:p>
        </p:txBody>
      </p:sp>
      <p:sp>
        <p:nvSpPr>
          <p:cNvPr id="2" name="Title 1"/>
          <p:cNvSpPr>
            <a:spLocks noGrp="1"/>
          </p:cNvSpPr>
          <p:nvPr>
            <p:ph type="title"/>
          </p:nvPr>
        </p:nvSpPr>
        <p:spPr>
          <a:xfrm>
            <a:off x="426915" y="51224"/>
            <a:ext cx="8229600" cy="853203"/>
          </a:xfrm>
        </p:spPr>
        <p:txBody>
          <a:bodyPr>
            <a:normAutofit/>
          </a:bodyPr>
          <a:lstStyle/>
          <a:p>
            <a:r>
              <a:rPr lang="el-GR" sz="3200" dirty="0">
                <a:solidFill>
                  <a:schemeClr val="accent6">
                    <a:lumMod val="75000"/>
                  </a:schemeClr>
                </a:solidFill>
              </a:rPr>
              <a:t>Ανακεφαλαίωση</a:t>
            </a:r>
            <a:endParaRPr lang="en-US" sz="3200" dirty="0">
              <a:solidFill>
                <a:schemeClr val="accent6">
                  <a:lumMod val="75000"/>
                </a:schemeClr>
              </a:solidFill>
            </a:endParaRPr>
          </a:p>
        </p:txBody>
      </p:sp>
      <p:sp>
        <p:nvSpPr>
          <p:cNvPr id="20" name="Date Placeholder 1"/>
          <p:cNvSpPr>
            <a:spLocks noGrp="1"/>
          </p:cNvSpPr>
          <p:nvPr>
            <p:ph type="dt" sz="quarter" idx="10"/>
          </p:nvPr>
        </p:nvSpPr>
        <p:spPr>
          <a:xfrm>
            <a:off x="449874" y="6417266"/>
            <a:ext cx="2133600" cy="365125"/>
          </a:xfrm>
          <a:noFill/>
        </p:spPr>
        <p:txBody>
          <a:bodyPr/>
          <a:lstStyle/>
          <a:p>
            <a:r>
              <a:rPr lang="el-GR" altLang="en-US" dirty="0"/>
              <a:t>Βάσεις Δεδομένων 2021-2022</a:t>
            </a:r>
          </a:p>
        </p:txBody>
      </p:sp>
      <p:sp>
        <p:nvSpPr>
          <p:cNvPr id="3" name="TextBox 2"/>
          <p:cNvSpPr txBox="1"/>
          <p:nvPr/>
        </p:nvSpPr>
        <p:spPr>
          <a:xfrm>
            <a:off x="3843215" y="2844261"/>
            <a:ext cx="4353169" cy="369332"/>
          </a:xfrm>
          <a:prstGeom prst="rect">
            <a:avLst/>
          </a:prstGeom>
          <a:noFill/>
        </p:spPr>
        <p:txBody>
          <a:bodyPr wrap="square" rtlCol="0">
            <a:spAutoFit/>
          </a:bodyPr>
          <a:lstStyle/>
          <a:p>
            <a:r>
              <a:rPr lang="el-GR" dirty="0"/>
              <a:t>Υποψήφιο κλειδί: ο συνδυασμός τους</a:t>
            </a:r>
          </a:p>
        </p:txBody>
      </p:sp>
      <p:sp>
        <p:nvSpPr>
          <p:cNvPr id="21" name="TextBox 20"/>
          <p:cNvSpPr txBox="1"/>
          <p:nvPr/>
        </p:nvSpPr>
        <p:spPr>
          <a:xfrm>
            <a:off x="3843215" y="3424679"/>
            <a:ext cx="5081954" cy="923330"/>
          </a:xfrm>
          <a:prstGeom prst="rect">
            <a:avLst/>
          </a:prstGeom>
          <a:noFill/>
        </p:spPr>
        <p:txBody>
          <a:bodyPr wrap="square" rtlCol="0">
            <a:spAutoFit/>
          </a:bodyPr>
          <a:lstStyle/>
          <a:p>
            <a:r>
              <a:rPr lang="el-GR" dirty="0"/>
              <a:t>Υποψήφιο κλειδί: το υποψήφιο κλειδί της Ε1</a:t>
            </a:r>
          </a:p>
          <a:p>
            <a:r>
              <a:rPr lang="el-GR" dirty="0"/>
              <a:t>Αντί για σχέση: το υποψήφιο κλειδί της Ε2 ως γνώρισμα στον πίνακα της Ε1</a:t>
            </a:r>
          </a:p>
        </p:txBody>
      </p:sp>
      <p:sp>
        <p:nvSpPr>
          <p:cNvPr id="22" name="Text Box 6"/>
          <p:cNvSpPr txBox="1">
            <a:spLocks noChangeArrowheads="1"/>
          </p:cNvSpPr>
          <p:nvPr/>
        </p:nvSpPr>
        <p:spPr bwMode="auto">
          <a:xfrm>
            <a:off x="571500" y="4781245"/>
            <a:ext cx="2697285" cy="400110"/>
          </a:xfrm>
          <a:prstGeom prst="rect">
            <a:avLst/>
          </a:prstGeom>
          <a:noFill/>
          <a:ln w="9525">
            <a:noFill/>
            <a:miter lim="800000"/>
            <a:headEnd/>
            <a:tailEnd/>
          </a:ln>
        </p:spPr>
        <p:txBody>
          <a:bodyPr wrap="square">
            <a:spAutoFit/>
          </a:bodyPr>
          <a:lstStyle/>
          <a:p>
            <a:pPr algn="just" eaLnBrk="0" hangingPunct="0">
              <a:spcBef>
                <a:spcPct val="50000"/>
              </a:spcBef>
            </a:pPr>
            <a:r>
              <a:rPr lang="el-GR" sz="2000" dirty="0"/>
              <a:t>1:1</a:t>
            </a:r>
            <a:endParaRPr lang="el-GR" sz="2000" b="1" dirty="0"/>
          </a:p>
        </p:txBody>
      </p:sp>
      <p:sp>
        <p:nvSpPr>
          <p:cNvPr id="23" name="TextBox 22"/>
          <p:cNvSpPr txBox="1"/>
          <p:nvPr/>
        </p:nvSpPr>
        <p:spPr>
          <a:xfrm>
            <a:off x="3843215" y="4438656"/>
            <a:ext cx="4896340" cy="1415772"/>
          </a:xfrm>
          <a:prstGeom prst="rect">
            <a:avLst/>
          </a:prstGeom>
          <a:noFill/>
        </p:spPr>
        <p:txBody>
          <a:bodyPr wrap="square" rtlCol="0">
            <a:spAutoFit/>
          </a:bodyPr>
          <a:lstStyle/>
          <a:p>
            <a:r>
              <a:rPr lang="el-GR" dirty="0"/>
              <a:t>Δύο υποψήφια κλειδιά: το υποψήφιο κλειδί της Ε1 και το υποψήφιο κλειδί της Ε1 </a:t>
            </a:r>
          </a:p>
          <a:p>
            <a:r>
              <a:rPr lang="el-GR" dirty="0"/>
              <a:t>Αντί για σχέση, το υποψήφιο κλειδί της Ε2 (Ε1) ως γνώρισμα στον πίνακα της Ε2 (Ε1)</a:t>
            </a:r>
          </a:p>
          <a:p>
            <a:pPr marL="285750" indent="-285750">
              <a:buFont typeface="Arial" panose="020B0604020202020204" pitchFamily="34" charset="0"/>
              <a:buChar char="•"/>
            </a:pPr>
            <a:r>
              <a:rPr lang="el-GR" sz="1400" dirty="0"/>
              <a:t>Η επιλογή εξαρτάται και από τον περιορισμό συμμετοχής</a:t>
            </a:r>
          </a:p>
        </p:txBody>
      </p:sp>
    </p:spTree>
    <p:extLst>
      <p:ext uri="{BB962C8B-B14F-4D97-AF65-F5344CB8AC3E}">
        <p14:creationId xmlns:p14="http://schemas.microsoft.com/office/powerpoint/2010/main" val="12622483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F55ED8E-D634-4FE1-BAEB-7330EDEE0444}"/>
              </a:ext>
            </a:extLst>
          </p:cNvPr>
          <p:cNvSpPr txBox="1"/>
          <p:nvPr/>
        </p:nvSpPr>
        <p:spPr>
          <a:xfrm>
            <a:off x="363926" y="1468010"/>
            <a:ext cx="8322364" cy="3477875"/>
          </a:xfrm>
          <a:prstGeom prst="rect">
            <a:avLst/>
          </a:prstGeom>
          <a:noFill/>
        </p:spPr>
        <p:txBody>
          <a:bodyPr wrap="square" rtlCol="0">
            <a:spAutoFit/>
          </a:bodyPr>
          <a:lstStyle/>
          <a:p>
            <a:pPr algn="just"/>
            <a:r>
              <a:rPr lang="el-GR" sz="2000" dirty="0"/>
              <a:t>Για κάθε </a:t>
            </a:r>
            <a:r>
              <a:rPr lang="el-GR" sz="2000" i="1" dirty="0">
                <a:solidFill>
                  <a:schemeClr val="accent3">
                    <a:lumMod val="75000"/>
                  </a:schemeClr>
                </a:solidFill>
              </a:rPr>
              <a:t>χρήστη</a:t>
            </a:r>
            <a:r>
              <a:rPr lang="el-GR" sz="2000" dirty="0"/>
              <a:t> έχουμε ένα μοναδικό </a:t>
            </a:r>
            <a:r>
              <a:rPr lang="en-US" sz="2000" dirty="0"/>
              <a:t>ID, </a:t>
            </a:r>
            <a:r>
              <a:rPr lang="el-GR" sz="2000" dirty="0"/>
              <a:t>το όνομα και το </a:t>
            </a:r>
            <a:r>
              <a:rPr lang="en-US" sz="2000" dirty="0"/>
              <a:t>email </a:t>
            </a:r>
            <a:r>
              <a:rPr lang="el-GR" sz="2000" dirty="0"/>
              <a:t>του.  </a:t>
            </a:r>
            <a:endParaRPr lang="en-US" sz="2000" dirty="0"/>
          </a:p>
          <a:p>
            <a:pPr algn="just">
              <a:buFont typeface="Wingdings" pitchFamily="2" charset="2"/>
              <a:buChar char="§"/>
            </a:pPr>
            <a:r>
              <a:rPr lang="el-GR" sz="2000" dirty="0"/>
              <a:t> Για κάθε </a:t>
            </a:r>
            <a:r>
              <a:rPr lang="el-GR" sz="2000" i="1" dirty="0">
                <a:solidFill>
                  <a:schemeClr val="accent3">
                    <a:lumMod val="75000"/>
                  </a:schemeClr>
                </a:solidFill>
              </a:rPr>
              <a:t>εστιατόριο</a:t>
            </a:r>
            <a:r>
              <a:rPr lang="el-GR" sz="2000" dirty="0"/>
              <a:t> διατηρούμε το όνομα του, την πόλη στην οποία βρίσκεται, τη διεύθυνση του (οδό και αριθμό) και το είδος κουζίνας που σερβίρει. Ένα εστιατόριο μπορεί να σερβίρει παραπάνω από ένα είδη κουζίνας. Θεωρούμε ότι δεν υπάρχει εστιατόριο με το ίδιο όνομα στην ίδια πόλη.</a:t>
            </a:r>
            <a:endParaRPr lang="en-US" sz="2000" dirty="0"/>
          </a:p>
          <a:p>
            <a:pPr algn="just">
              <a:buFont typeface="Wingdings" pitchFamily="2" charset="2"/>
              <a:buChar char="§"/>
            </a:pPr>
            <a:r>
              <a:rPr lang="el-GR" sz="2000" dirty="0"/>
              <a:t> Κάθε χρήστης </a:t>
            </a:r>
            <a:r>
              <a:rPr lang="el-GR" sz="2000" i="1" dirty="0">
                <a:solidFill>
                  <a:schemeClr val="accent3">
                    <a:lumMod val="75000"/>
                  </a:schemeClr>
                </a:solidFill>
              </a:rPr>
              <a:t>αξιολογεί ένα εστιατόριο </a:t>
            </a:r>
            <a:r>
              <a:rPr lang="el-GR" sz="2000" dirty="0"/>
              <a:t>με ένα βαθμό από το 1 έως το 10.</a:t>
            </a:r>
          </a:p>
          <a:p>
            <a:pPr algn="just">
              <a:buFont typeface="Wingdings" pitchFamily="2" charset="2"/>
              <a:buChar char="§"/>
            </a:pPr>
            <a:r>
              <a:rPr lang="el-GR" sz="2000" dirty="0"/>
              <a:t> Ένας χρήστης μπορεί να αξιολογεί πολλά εστιατόρια και ένα εστιατόριο μπορεί να έχει αξιολογήσεις από πολλούς χρήστες.</a:t>
            </a:r>
            <a:endParaRPr lang="en-US" sz="2000" dirty="0"/>
          </a:p>
          <a:p>
            <a:pPr algn="just">
              <a:buFont typeface="Wingdings" pitchFamily="2" charset="2"/>
              <a:buChar char="§"/>
            </a:pPr>
            <a:r>
              <a:rPr lang="en-US" sz="2000" dirty="0"/>
              <a:t> </a:t>
            </a:r>
            <a:r>
              <a:rPr lang="el-GR" sz="2000" dirty="0"/>
              <a:t>Όλοι οι χρήστες έχουν αξιολογήσει τουλάχιστον ένα εστιατόριο αλλά μπορεί να υπάρχουν εστιατόρια χωρίς αξιολογήσεις.</a:t>
            </a:r>
          </a:p>
        </p:txBody>
      </p:sp>
      <mc:AlternateContent xmlns:mc="http://schemas.openxmlformats.org/markup-compatibility/2006" xmlns:p14="http://schemas.microsoft.com/office/powerpoint/2010/main">
        <mc:Choice Requires="p14">
          <p:contentPart p14:bwMode="auto" r:id="rId2">
            <p14:nvContentPartPr>
              <p14:cNvPr id="2" name="Ink 1">
                <a:extLst>
                  <a:ext uri="{FF2B5EF4-FFF2-40B4-BE49-F238E27FC236}">
                    <a16:creationId xmlns:a16="http://schemas.microsoft.com/office/drawing/2014/main" id="{930BC5FF-65D9-41E8-BCA5-03DDC4226CDB}"/>
                  </a:ext>
                </a:extLst>
              </p14:cNvPr>
              <p14:cNvContentPartPr/>
              <p14:nvPr/>
            </p14:nvContentPartPr>
            <p14:xfrm>
              <a:off x="-346148" y="51157"/>
              <a:ext cx="5760" cy="32040"/>
            </p14:xfrm>
          </p:contentPart>
        </mc:Choice>
        <mc:Fallback xmlns="">
          <p:pic>
            <p:nvPicPr>
              <p:cNvPr id="2" name="Ink 1">
                <a:extLst>
                  <a:ext uri="{FF2B5EF4-FFF2-40B4-BE49-F238E27FC236}">
                    <a16:creationId xmlns:a16="http://schemas.microsoft.com/office/drawing/2014/main" id="{930BC5FF-65D9-41E8-BCA5-03DDC4226CDB}"/>
                  </a:ext>
                </a:extLst>
              </p:cNvPr>
              <p:cNvPicPr/>
              <p:nvPr/>
            </p:nvPicPr>
            <p:blipFill>
              <a:blip r:embed="rId3"/>
              <a:stretch>
                <a:fillRect/>
              </a:stretch>
            </p:blipFill>
            <p:spPr>
              <a:xfrm>
                <a:off x="-363788" y="33157"/>
                <a:ext cx="41400" cy="67680"/>
              </a:xfrm>
              <a:prstGeom prst="rect">
                <a:avLst/>
              </a:prstGeom>
            </p:spPr>
          </p:pic>
        </mc:Fallback>
      </mc:AlternateContent>
    </p:spTree>
    <p:extLst>
      <p:ext uri="{BB962C8B-B14F-4D97-AF65-F5344CB8AC3E}">
        <p14:creationId xmlns:p14="http://schemas.microsoft.com/office/powerpoint/2010/main" val="26137267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1" name="Rectangle 6"/>
          <p:cNvSpPr>
            <a:spLocks noGrp="1" noChangeArrowheads="1"/>
          </p:cNvSpPr>
          <p:nvPr>
            <p:ph type="ftr" sz="quarter" idx="11"/>
          </p:nvPr>
        </p:nvSpPr>
        <p:spPr>
          <a:noFill/>
        </p:spPr>
        <p:txBody>
          <a:bodyPr/>
          <a:lstStyle/>
          <a:p>
            <a:r>
              <a:rPr lang="el-GR" altLang="en-US"/>
              <a:t>Ευαγγελία Πιτουρά</a:t>
            </a:r>
          </a:p>
        </p:txBody>
      </p:sp>
      <p:sp>
        <p:nvSpPr>
          <p:cNvPr id="48132" name="Rectangle 7"/>
          <p:cNvSpPr>
            <a:spLocks noGrp="1" noChangeArrowheads="1"/>
          </p:cNvSpPr>
          <p:nvPr>
            <p:ph type="sldNum" sz="quarter" idx="12"/>
          </p:nvPr>
        </p:nvSpPr>
        <p:spPr>
          <a:noFill/>
        </p:spPr>
        <p:txBody>
          <a:bodyPr/>
          <a:lstStyle/>
          <a:p>
            <a:fld id="{ED993E4A-E66E-4EEF-B74D-9115961B7F16}" type="slidenum">
              <a:rPr lang="el-GR" altLang="en-US" smtClean="0"/>
              <a:pPr/>
              <a:t>24</a:t>
            </a:fld>
            <a:endParaRPr lang="el-GR" altLang="en-US"/>
          </a:p>
        </p:txBody>
      </p:sp>
      <p:sp>
        <p:nvSpPr>
          <p:cNvPr id="48135" name="Text Box 4"/>
          <p:cNvSpPr txBox="1">
            <a:spLocks noChangeArrowheads="1"/>
          </p:cNvSpPr>
          <p:nvPr/>
        </p:nvSpPr>
        <p:spPr bwMode="auto">
          <a:xfrm>
            <a:off x="468313" y="1616075"/>
            <a:ext cx="7772400" cy="2677656"/>
          </a:xfrm>
          <a:prstGeom prst="rect">
            <a:avLst/>
          </a:prstGeom>
          <a:noFill/>
          <a:ln w="9525">
            <a:noFill/>
            <a:miter lim="800000"/>
            <a:headEnd/>
            <a:tailEnd/>
          </a:ln>
        </p:spPr>
        <p:txBody>
          <a:bodyPr>
            <a:spAutoFit/>
          </a:bodyPr>
          <a:lstStyle/>
          <a:p>
            <a:pPr algn="just" eaLnBrk="0" hangingPunct="0">
              <a:spcBef>
                <a:spcPct val="50000"/>
              </a:spcBef>
            </a:pPr>
            <a:r>
              <a:rPr lang="el-GR" sz="2400" dirty="0">
                <a:latin typeface="Calibri" pitchFamily="34" charset="0"/>
                <a:cs typeface="Calibri" pitchFamily="34" charset="0"/>
              </a:rPr>
              <a:t>Για κάθε ασθενή τύπο οντοτήτων Α που εξαρτάται από τον ισχυρό τύπο οντοτήτων Β (προσδιορίζον ιδιοκτήτης)  δημιουργούμε ένα σχήμα σχέσης R με γνωρίσματα:</a:t>
            </a:r>
          </a:p>
          <a:p>
            <a:pPr algn="just" eaLnBrk="0" hangingPunct="0">
              <a:spcBef>
                <a:spcPct val="50000"/>
              </a:spcBef>
              <a:buFontTx/>
              <a:buChar char="1"/>
            </a:pPr>
            <a:r>
              <a:rPr lang="el-GR" sz="2400" dirty="0">
                <a:latin typeface="Calibri" pitchFamily="34" charset="0"/>
                <a:cs typeface="Calibri" pitchFamily="34" charset="0"/>
              </a:rPr>
              <a:t>. τα γνωρίσματα του Α, και</a:t>
            </a:r>
          </a:p>
          <a:p>
            <a:pPr algn="just" eaLnBrk="0" hangingPunct="0">
              <a:spcBef>
                <a:spcPct val="50000"/>
              </a:spcBef>
              <a:buFontTx/>
              <a:buChar char="2"/>
            </a:pPr>
            <a:r>
              <a:rPr lang="el-GR" sz="2400" dirty="0">
                <a:latin typeface="Calibri" pitchFamily="34" charset="0"/>
                <a:cs typeface="Calibri" pitchFamily="34" charset="0"/>
              </a:rPr>
              <a:t>. τα γνωρίσματα του </a:t>
            </a:r>
            <a:r>
              <a:rPr lang="el-GR" sz="2400" i="1" dirty="0">
                <a:latin typeface="Calibri" pitchFamily="34" charset="0"/>
                <a:cs typeface="Calibri" pitchFamily="34" charset="0"/>
              </a:rPr>
              <a:t>πρωτεύοντος κλειδιού</a:t>
            </a:r>
            <a:r>
              <a:rPr lang="el-GR" sz="2400" dirty="0">
                <a:latin typeface="Calibri" pitchFamily="34" charset="0"/>
                <a:cs typeface="Calibri" pitchFamily="34" charset="0"/>
              </a:rPr>
              <a:t> του Β</a:t>
            </a:r>
            <a:r>
              <a:rPr lang="en-US" sz="2400" dirty="0">
                <a:latin typeface="Calibri" pitchFamily="34" charset="0"/>
                <a:cs typeface="Calibri" pitchFamily="34" charset="0"/>
              </a:rPr>
              <a:t> </a:t>
            </a:r>
            <a:r>
              <a:rPr lang="el-GR" sz="2400" dirty="0">
                <a:latin typeface="Calibri" pitchFamily="34" charset="0"/>
                <a:cs typeface="Calibri" pitchFamily="34" charset="0"/>
              </a:rPr>
              <a:t>(τα οποία είναι και </a:t>
            </a:r>
            <a:r>
              <a:rPr lang="el-GR" sz="2400" u="sng" dirty="0">
                <a:latin typeface="Calibri" pitchFamily="34" charset="0"/>
                <a:cs typeface="Calibri" pitchFamily="34" charset="0"/>
              </a:rPr>
              <a:t>ξένο</a:t>
            </a:r>
            <a:r>
              <a:rPr lang="el-GR" sz="2400" dirty="0">
                <a:latin typeface="Calibri" pitchFamily="34" charset="0"/>
                <a:cs typeface="Calibri" pitchFamily="34" charset="0"/>
              </a:rPr>
              <a:t> κλειδί)</a:t>
            </a:r>
          </a:p>
        </p:txBody>
      </p:sp>
      <p:sp>
        <p:nvSpPr>
          <p:cNvPr id="48136" name="Text Box 5"/>
          <p:cNvSpPr txBox="1">
            <a:spLocks noChangeArrowheads="1"/>
          </p:cNvSpPr>
          <p:nvPr/>
        </p:nvSpPr>
        <p:spPr bwMode="auto">
          <a:xfrm>
            <a:off x="468313" y="4732338"/>
            <a:ext cx="7315200" cy="461665"/>
          </a:xfrm>
          <a:prstGeom prst="rect">
            <a:avLst/>
          </a:prstGeom>
          <a:noFill/>
          <a:ln w="9525">
            <a:noFill/>
            <a:miter lim="800000"/>
            <a:headEnd/>
            <a:tailEnd/>
          </a:ln>
        </p:spPr>
        <p:txBody>
          <a:bodyPr>
            <a:spAutoFit/>
          </a:bodyPr>
          <a:lstStyle/>
          <a:p>
            <a:pPr eaLnBrk="0" hangingPunct="0">
              <a:spcBef>
                <a:spcPct val="50000"/>
              </a:spcBef>
            </a:pPr>
            <a:r>
              <a:rPr lang="el-GR" sz="2400" dirty="0">
                <a:solidFill>
                  <a:schemeClr val="tx2">
                    <a:lumMod val="50000"/>
                  </a:schemeClr>
                </a:solidFill>
                <a:latin typeface="Calibri" pitchFamily="34" charset="0"/>
                <a:cs typeface="Calibri" pitchFamily="34" charset="0"/>
              </a:rPr>
              <a:t>Κλειδί</a:t>
            </a:r>
            <a:r>
              <a:rPr lang="el-GR" sz="2400" dirty="0">
                <a:latin typeface="Calibri" pitchFamily="34" charset="0"/>
                <a:cs typeface="Calibri" pitchFamily="34" charset="0"/>
              </a:rPr>
              <a:t> </a:t>
            </a:r>
            <a:r>
              <a:rPr lang="el-GR" sz="2400" i="1" dirty="0">
                <a:solidFill>
                  <a:srgbClr val="800000"/>
                </a:solidFill>
                <a:latin typeface="Calibri" pitchFamily="34" charset="0"/>
                <a:cs typeface="Calibri" pitchFamily="34" charset="0"/>
              </a:rPr>
              <a:t>(μερικό κλειδί+ πρωτεύον κλειδί)</a:t>
            </a:r>
          </a:p>
        </p:txBody>
      </p:sp>
      <p:sp>
        <p:nvSpPr>
          <p:cNvPr id="11"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Ασθενείς Τύποι Οντοτήτων</a:t>
            </a:r>
            <a:endParaRPr lang="en-US" dirty="0">
              <a:solidFill>
                <a:schemeClr val="accent6">
                  <a:lumMod val="75000"/>
                </a:schemeClr>
              </a:solidFill>
            </a:endParaRPr>
          </a:p>
        </p:txBody>
      </p:sp>
      <p:sp>
        <p:nvSpPr>
          <p:cNvPr id="8" name="TextBox 7"/>
          <p:cNvSpPr txBox="1"/>
          <p:nvPr/>
        </p:nvSpPr>
        <p:spPr>
          <a:xfrm>
            <a:off x="342900" y="5422900"/>
            <a:ext cx="8369300" cy="830997"/>
          </a:xfrm>
          <a:prstGeom prst="rect">
            <a:avLst/>
          </a:prstGeom>
          <a:noFill/>
        </p:spPr>
        <p:txBody>
          <a:bodyPr wrap="square" rtlCol="0">
            <a:spAutoFit/>
          </a:bodyPr>
          <a:lstStyle/>
          <a:p>
            <a:r>
              <a:rPr lang="el-GR" sz="2400" b="1" u="sng" dirty="0">
                <a:solidFill>
                  <a:schemeClr val="accent3">
                    <a:lumMod val="50000"/>
                  </a:schemeClr>
                </a:solidFill>
              </a:rPr>
              <a:t>Δεν</a:t>
            </a:r>
            <a:r>
              <a:rPr lang="el-GR" sz="2400" dirty="0">
                <a:solidFill>
                  <a:schemeClr val="accent3">
                    <a:lumMod val="50000"/>
                  </a:schemeClr>
                </a:solidFill>
              </a:rPr>
              <a:t> δημιουργούμε σχέση για την προσδιορίζουσα συσχέτιση (είναι περιττή)</a:t>
            </a: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2160358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Footer Placeholder 3"/>
          <p:cNvSpPr>
            <a:spLocks noGrp="1"/>
          </p:cNvSpPr>
          <p:nvPr>
            <p:ph type="ftr" sz="quarter" idx="11"/>
          </p:nvPr>
        </p:nvSpPr>
        <p:spPr>
          <a:noFill/>
        </p:spPr>
        <p:txBody>
          <a:bodyPr/>
          <a:lstStyle/>
          <a:p>
            <a:r>
              <a:rPr lang="el-GR" altLang="en-US"/>
              <a:t>Ευαγγελία Πιτουρά</a:t>
            </a:r>
          </a:p>
        </p:txBody>
      </p:sp>
      <p:sp>
        <p:nvSpPr>
          <p:cNvPr id="46084" name="Slide Number Placeholder 4"/>
          <p:cNvSpPr>
            <a:spLocks noGrp="1"/>
          </p:cNvSpPr>
          <p:nvPr>
            <p:ph type="sldNum" sz="quarter" idx="12"/>
          </p:nvPr>
        </p:nvSpPr>
        <p:spPr>
          <a:noFill/>
        </p:spPr>
        <p:txBody>
          <a:bodyPr/>
          <a:lstStyle/>
          <a:p>
            <a:fld id="{72B96A4B-6FF2-4299-AD57-7CA0C55B13DA}" type="slidenum">
              <a:rPr lang="el-GR" altLang="en-US" smtClean="0"/>
              <a:pPr/>
              <a:t>25</a:t>
            </a:fld>
            <a:endParaRPr lang="el-GR" altLang="en-US"/>
          </a:p>
        </p:txBody>
      </p:sp>
      <p:sp>
        <p:nvSpPr>
          <p:cNvPr id="60" name="Text Box 4"/>
          <p:cNvSpPr txBox="1">
            <a:spLocks noChangeArrowheads="1"/>
          </p:cNvSpPr>
          <p:nvPr/>
        </p:nvSpPr>
        <p:spPr bwMode="auto">
          <a:xfrm>
            <a:off x="7788273" y="1937545"/>
            <a:ext cx="1603375" cy="366713"/>
          </a:xfrm>
          <a:prstGeom prst="rect">
            <a:avLst/>
          </a:prstGeom>
          <a:noFill/>
          <a:ln w="9525">
            <a:noFill/>
            <a:miter lim="800000"/>
            <a:headEnd/>
            <a:tailEnd/>
          </a:ln>
        </p:spPr>
        <p:txBody>
          <a:bodyPr>
            <a:spAutoFit/>
          </a:bodyPr>
          <a:lstStyle/>
          <a:p>
            <a:endParaRPr lang="en-US" sz="1800"/>
          </a:p>
        </p:txBody>
      </p:sp>
      <p:grpSp>
        <p:nvGrpSpPr>
          <p:cNvPr id="3" name="Group 2">
            <a:extLst>
              <a:ext uri="{FF2B5EF4-FFF2-40B4-BE49-F238E27FC236}">
                <a16:creationId xmlns:a16="http://schemas.microsoft.com/office/drawing/2014/main" id="{24FCCBCA-3A34-4049-B7D1-1A76A82218BA}"/>
              </a:ext>
            </a:extLst>
          </p:cNvPr>
          <p:cNvGrpSpPr/>
          <p:nvPr/>
        </p:nvGrpSpPr>
        <p:grpSpPr>
          <a:xfrm>
            <a:off x="245268" y="1424609"/>
            <a:ext cx="8898731" cy="4741241"/>
            <a:chOff x="245269" y="1198563"/>
            <a:chExt cx="8803478" cy="4967287"/>
          </a:xfrm>
        </p:grpSpPr>
        <p:sp>
          <p:nvSpPr>
            <p:cNvPr id="46085" name="Rectangle 2"/>
            <p:cNvSpPr>
              <a:spLocks noChangeArrowheads="1"/>
            </p:cNvSpPr>
            <p:nvPr/>
          </p:nvSpPr>
          <p:spPr bwMode="auto">
            <a:xfrm>
              <a:off x="840581" y="2587625"/>
              <a:ext cx="1524000" cy="533400"/>
            </a:xfrm>
            <a:prstGeom prst="rect">
              <a:avLst/>
            </a:prstGeom>
            <a:noFill/>
            <a:ln w="9525">
              <a:solidFill>
                <a:schemeClr val="tx1"/>
              </a:solidFill>
              <a:miter lim="800000"/>
              <a:headEnd/>
              <a:tailEnd/>
            </a:ln>
          </p:spPr>
          <p:txBody>
            <a:bodyPr wrap="none" anchor="ctr"/>
            <a:lstStyle/>
            <a:p>
              <a:endParaRPr lang="el-GR"/>
            </a:p>
          </p:txBody>
        </p:sp>
        <p:sp>
          <p:nvSpPr>
            <p:cNvPr id="46086" name="Text Box 3"/>
            <p:cNvSpPr txBox="1">
              <a:spLocks noChangeArrowheads="1"/>
            </p:cNvSpPr>
            <p:nvPr/>
          </p:nvSpPr>
          <p:spPr bwMode="auto">
            <a:xfrm>
              <a:off x="892969" y="2638425"/>
              <a:ext cx="1657350" cy="366713"/>
            </a:xfrm>
            <a:prstGeom prst="rect">
              <a:avLst/>
            </a:prstGeom>
            <a:noFill/>
            <a:ln w="9525">
              <a:noFill/>
              <a:miter lim="800000"/>
              <a:headEnd/>
              <a:tailEnd/>
            </a:ln>
          </p:spPr>
          <p:txBody>
            <a:bodyPr>
              <a:spAutoFit/>
            </a:bodyPr>
            <a:lstStyle/>
            <a:p>
              <a:pPr>
                <a:spcBef>
                  <a:spcPct val="50000"/>
                </a:spcBef>
              </a:pPr>
              <a:r>
                <a:rPr lang="el-GR" sz="1800"/>
                <a:t>ΦΟΙΤΗΤΗΣ</a:t>
              </a:r>
            </a:p>
          </p:txBody>
        </p:sp>
        <p:sp>
          <p:nvSpPr>
            <p:cNvPr id="46087" name="Text Box 4"/>
            <p:cNvSpPr txBox="1">
              <a:spLocks noChangeArrowheads="1"/>
            </p:cNvSpPr>
            <p:nvPr/>
          </p:nvSpPr>
          <p:spPr bwMode="auto">
            <a:xfrm>
              <a:off x="658019" y="3359150"/>
              <a:ext cx="1603375" cy="366713"/>
            </a:xfrm>
            <a:prstGeom prst="rect">
              <a:avLst/>
            </a:prstGeom>
            <a:noFill/>
            <a:ln w="9525">
              <a:noFill/>
              <a:miter lim="800000"/>
              <a:headEnd/>
              <a:tailEnd/>
            </a:ln>
          </p:spPr>
          <p:txBody>
            <a:bodyPr>
              <a:spAutoFit/>
            </a:bodyPr>
            <a:lstStyle/>
            <a:p>
              <a:endParaRPr lang="en-US" sz="1800"/>
            </a:p>
          </p:txBody>
        </p:sp>
        <p:sp>
          <p:nvSpPr>
            <p:cNvPr id="46088" name="Text Box 5"/>
            <p:cNvSpPr txBox="1">
              <a:spLocks noChangeArrowheads="1"/>
            </p:cNvSpPr>
            <p:nvPr/>
          </p:nvSpPr>
          <p:spPr bwMode="auto">
            <a:xfrm>
              <a:off x="892969" y="3430588"/>
              <a:ext cx="1584325" cy="366712"/>
            </a:xfrm>
            <a:prstGeom prst="rect">
              <a:avLst/>
            </a:prstGeom>
            <a:noFill/>
            <a:ln w="9525">
              <a:noFill/>
              <a:miter lim="800000"/>
              <a:headEnd/>
              <a:tailEnd/>
            </a:ln>
          </p:spPr>
          <p:txBody>
            <a:bodyPr>
              <a:spAutoFit/>
            </a:bodyPr>
            <a:lstStyle/>
            <a:p>
              <a:pPr>
                <a:spcBef>
                  <a:spcPct val="50000"/>
                </a:spcBef>
              </a:pPr>
              <a:r>
                <a:rPr lang="el-GR" sz="1800" u="sng"/>
                <a:t>ΑΜ</a:t>
              </a:r>
            </a:p>
          </p:txBody>
        </p:sp>
        <p:sp>
          <p:nvSpPr>
            <p:cNvPr id="46089" name="Text Box 6"/>
            <p:cNvSpPr txBox="1">
              <a:spLocks noChangeArrowheads="1"/>
            </p:cNvSpPr>
            <p:nvPr/>
          </p:nvSpPr>
          <p:spPr bwMode="auto">
            <a:xfrm>
              <a:off x="318294" y="1846263"/>
              <a:ext cx="1008062" cy="366712"/>
            </a:xfrm>
            <a:prstGeom prst="rect">
              <a:avLst/>
            </a:prstGeom>
            <a:noFill/>
            <a:ln w="9525">
              <a:noFill/>
              <a:miter lim="800000"/>
              <a:headEnd/>
              <a:tailEnd/>
            </a:ln>
          </p:spPr>
          <p:txBody>
            <a:bodyPr>
              <a:spAutoFit/>
            </a:bodyPr>
            <a:lstStyle/>
            <a:p>
              <a:pPr>
                <a:spcBef>
                  <a:spcPct val="50000"/>
                </a:spcBef>
              </a:pPr>
              <a:r>
                <a:rPr lang="el-GR" sz="1800"/>
                <a:t>Όνομα</a:t>
              </a:r>
            </a:p>
          </p:txBody>
        </p:sp>
        <p:sp>
          <p:nvSpPr>
            <p:cNvPr id="46090" name="Oval 7"/>
            <p:cNvSpPr>
              <a:spLocks noChangeArrowheads="1"/>
            </p:cNvSpPr>
            <p:nvPr/>
          </p:nvSpPr>
          <p:spPr bwMode="auto">
            <a:xfrm>
              <a:off x="821531" y="3359150"/>
              <a:ext cx="647700" cy="503238"/>
            </a:xfrm>
            <a:prstGeom prst="ellipse">
              <a:avLst/>
            </a:prstGeom>
            <a:noFill/>
            <a:ln w="9525">
              <a:solidFill>
                <a:schemeClr val="tx1"/>
              </a:solidFill>
              <a:round/>
              <a:headEnd/>
              <a:tailEnd/>
            </a:ln>
          </p:spPr>
          <p:txBody>
            <a:bodyPr wrap="none" anchor="ctr"/>
            <a:lstStyle/>
            <a:p>
              <a:endParaRPr lang="el-GR"/>
            </a:p>
          </p:txBody>
        </p:sp>
        <p:sp>
          <p:nvSpPr>
            <p:cNvPr id="46091" name="Oval 8"/>
            <p:cNvSpPr>
              <a:spLocks noChangeArrowheads="1"/>
            </p:cNvSpPr>
            <p:nvPr/>
          </p:nvSpPr>
          <p:spPr bwMode="auto">
            <a:xfrm>
              <a:off x="245269" y="1846263"/>
              <a:ext cx="1008062" cy="504825"/>
            </a:xfrm>
            <a:prstGeom prst="ellipse">
              <a:avLst/>
            </a:prstGeom>
            <a:noFill/>
            <a:ln w="9525">
              <a:solidFill>
                <a:schemeClr val="tx1"/>
              </a:solidFill>
              <a:round/>
              <a:headEnd/>
              <a:tailEnd/>
            </a:ln>
          </p:spPr>
          <p:txBody>
            <a:bodyPr wrap="none" anchor="ctr"/>
            <a:lstStyle/>
            <a:p>
              <a:endParaRPr lang="el-GR"/>
            </a:p>
          </p:txBody>
        </p:sp>
        <p:sp>
          <p:nvSpPr>
            <p:cNvPr id="46092" name="Line 9"/>
            <p:cNvSpPr>
              <a:spLocks noChangeShapeType="1"/>
            </p:cNvSpPr>
            <p:nvPr/>
          </p:nvSpPr>
          <p:spPr bwMode="auto">
            <a:xfrm>
              <a:off x="1253331" y="2278063"/>
              <a:ext cx="431800" cy="288925"/>
            </a:xfrm>
            <a:prstGeom prst="line">
              <a:avLst/>
            </a:prstGeom>
            <a:noFill/>
            <a:ln w="9525">
              <a:solidFill>
                <a:schemeClr val="tx1"/>
              </a:solidFill>
              <a:round/>
              <a:headEnd/>
              <a:tailEnd/>
            </a:ln>
          </p:spPr>
          <p:txBody>
            <a:bodyPr/>
            <a:lstStyle/>
            <a:p>
              <a:endParaRPr lang="el-GR"/>
            </a:p>
          </p:txBody>
        </p:sp>
        <p:sp>
          <p:nvSpPr>
            <p:cNvPr id="46093" name="Line 10"/>
            <p:cNvSpPr>
              <a:spLocks noChangeShapeType="1"/>
            </p:cNvSpPr>
            <p:nvPr/>
          </p:nvSpPr>
          <p:spPr bwMode="auto">
            <a:xfrm flipH="1">
              <a:off x="1326356" y="3141663"/>
              <a:ext cx="431800" cy="217487"/>
            </a:xfrm>
            <a:prstGeom prst="line">
              <a:avLst/>
            </a:prstGeom>
            <a:noFill/>
            <a:ln w="9525">
              <a:solidFill>
                <a:schemeClr val="tx1"/>
              </a:solidFill>
              <a:round/>
              <a:headEnd/>
              <a:tailEnd/>
            </a:ln>
          </p:spPr>
          <p:txBody>
            <a:bodyPr/>
            <a:lstStyle/>
            <a:p>
              <a:endParaRPr lang="el-GR"/>
            </a:p>
          </p:txBody>
        </p:sp>
        <p:sp>
          <p:nvSpPr>
            <p:cNvPr id="46094" name="Text Box 11"/>
            <p:cNvSpPr txBox="1">
              <a:spLocks noChangeArrowheads="1"/>
            </p:cNvSpPr>
            <p:nvPr/>
          </p:nvSpPr>
          <p:spPr bwMode="auto">
            <a:xfrm>
              <a:off x="5212556" y="3287713"/>
              <a:ext cx="1511300" cy="304800"/>
            </a:xfrm>
            <a:prstGeom prst="rect">
              <a:avLst/>
            </a:prstGeom>
            <a:noFill/>
            <a:ln w="9525">
              <a:noFill/>
              <a:miter lim="800000"/>
              <a:headEnd/>
              <a:tailEnd/>
            </a:ln>
          </p:spPr>
          <p:txBody>
            <a:bodyPr>
              <a:spAutoFit/>
            </a:bodyPr>
            <a:lstStyle/>
            <a:p>
              <a:pPr>
                <a:spcBef>
                  <a:spcPct val="50000"/>
                </a:spcBef>
              </a:pPr>
              <a:r>
                <a:rPr lang="el-GR" sz="1400"/>
                <a:t>ΕΧΕΙ</a:t>
              </a:r>
            </a:p>
          </p:txBody>
        </p:sp>
        <p:sp>
          <p:nvSpPr>
            <p:cNvPr id="46095" name="Rectangle 12"/>
            <p:cNvSpPr>
              <a:spLocks noChangeArrowheads="1"/>
            </p:cNvSpPr>
            <p:nvPr/>
          </p:nvSpPr>
          <p:spPr bwMode="auto">
            <a:xfrm>
              <a:off x="5215731" y="4581525"/>
              <a:ext cx="1371600" cy="533400"/>
            </a:xfrm>
            <a:prstGeom prst="rect">
              <a:avLst/>
            </a:prstGeom>
            <a:noFill/>
            <a:ln w="9525">
              <a:solidFill>
                <a:schemeClr val="tx1"/>
              </a:solidFill>
              <a:miter lim="800000"/>
              <a:headEnd/>
              <a:tailEnd/>
            </a:ln>
          </p:spPr>
          <p:txBody>
            <a:bodyPr wrap="none" anchor="ctr"/>
            <a:lstStyle/>
            <a:p>
              <a:endParaRPr lang="el-GR"/>
            </a:p>
          </p:txBody>
        </p:sp>
        <p:sp>
          <p:nvSpPr>
            <p:cNvPr id="46096" name="AutoShape 13"/>
            <p:cNvSpPr>
              <a:spLocks noChangeArrowheads="1"/>
            </p:cNvSpPr>
            <p:nvPr/>
          </p:nvSpPr>
          <p:spPr bwMode="auto">
            <a:xfrm>
              <a:off x="2912269" y="4221163"/>
              <a:ext cx="1752600" cy="1295400"/>
            </a:xfrm>
            <a:prstGeom prst="diamond">
              <a:avLst/>
            </a:prstGeom>
            <a:noFill/>
            <a:ln w="9525">
              <a:solidFill>
                <a:schemeClr val="tx1"/>
              </a:solidFill>
              <a:miter lim="800000"/>
              <a:headEnd/>
              <a:tailEnd/>
            </a:ln>
          </p:spPr>
          <p:txBody>
            <a:bodyPr wrap="none" anchor="ctr"/>
            <a:lstStyle/>
            <a:p>
              <a:endParaRPr lang="el-GR"/>
            </a:p>
          </p:txBody>
        </p:sp>
        <p:sp>
          <p:nvSpPr>
            <p:cNvPr id="46097" name="Line 14"/>
            <p:cNvSpPr>
              <a:spLocks noChangeShapeType="1"/>
            </p:cNvSpPr>
            <p:nvPr/>
          </p:nvSpPr>
          <p:spPr bwMode="auto">
            <a:xfrm>
              <a:off x="4709319" y="4870450"/>
              <a:ext cx="381000" cy="0"/>
            </a:xfrm>
            <a:prstGeom prst="line">
              <a:avLst/>
            </a:prstGeom>
            <a:noFill/>
            <a:ln w="9525">
              <a:solidFill>
                <a:schemeClr val="tx1"/>
              </a:solidFill>
              <a:round/>
              <a:headEnd/>
              <a:tailEnd/>
            </a:ln>
          </p:spPr>
          <p:txBody>
            <a:bodyPr wrap="none" anchor="ctr"/>
            <a:lstStyle/>
            <a:p>
              <a:endParaRPr lang="el-GR"/>
            </a:p>
          </p:txBody>
        </p:sp>
        <p:sp>
          <p:nvSpPr>
            <p:cNvPr id="46098" name="Text Box 15"/>
            <p:cNvSpPr txBox="1">
              <a:spLocks noChangeArrowheads="1"/>
            </p:cNvSpPr>
            <p:nvPr/>
          </p:nvSpPr>
          <p:spPr bwMode="auto">
            <a:xfrm>
              <a:off x="7228681" y="4727575"/>
              <a:ext cx="1262063" cy="304800"/>
            </a:xfrm>
            <a:prstGeom prst="rect">
              <a:avLst/>
            </a:prstGeom>
            <a:noFill/>
            <a:ln w="9525">
              <a:noFill/>
              <a:miter lim="800000"/>
              <a:headEnd/>
              <a:tailEnd/>
            </a:ln>
          </p:spPr>
          <p:txBody>
            <a:bodyPr>
              <a:spAutoFit/>
            </a:bodyPr>
            <a:lstStyle/>
            <a:p>
              <a:pPr>
                <a:spcBef>
                  <a:spcPct val="50000"/>
                </a:spcBef>
              </a:pPr>
              <a:r>
                <a:rPr lang="el-GR" sz="1400"/>
                <a:t>ΔΙΔΑΣΚΕΙ</a:t>
              </a:r>
            </a:p>
          </p:txBody>
        </p:sp>
        <p:sp>
          <p:nvSpPr>
            <p:cNvPr id="46099" name="Text Box 16"/>
            <p:cNvSpPr txBox="1">
              <a:spLocks noChangeArrowheads="1"/>
            </p:cNvSpPr>
            <p:nvPr/>
          </p:nvSpPr>
          <p:spPr bwMode="auto">
            <a:xfrm>
              <a:off x="5360194" y="4652963"/>
              <a:ext cx="1657350" cy="366712"/>
            </a:xfrm>
            <a:prstGeom prst="rect">
              <a:avLst/>
            </a:prstGeom>
            <a:noFill/>
            <a:ln w="9525">
              <a:noFill/>
              <a:miter lim="800000"/>
              <a:headEnd/>
              <a:tailEnd/>
            </a:ln>
          </p:spPr>
          <p:txBody>
            <a:bodyPr>
              <a:spAutoFit/>
            </a:bodyPr>
            <a:lstStyle/>
            <a:p>
              <a:pPr>
                <a:spcBef>
                  <a:spcPct val="50000"/>
                </a:spcBef>
              </a:pPr>
              <a:r>
                <a:rPr lang="el-GR" sz="1800"/>
                <a:t>ΤΜΗΜΑ</a:t>
              </a:r>
            </a:p>
          </p:txBody>
        </p:sp>
        <p:sp>
          <p:nvSpPr>
            <p:cNvPr id="46100" name="Text Box 17"/>
            <p:cNvSpPr txBox="1">
              <a:spLocks noChangeArrowheads="1"/>
            </p:cNvSpPr>
            <p:nvPr/>
          </p:nvSpPr>
          <p:spPr bwMode="auto">
            <a:xfrm>
              <a:off x="5215731" y="5589588"/>
              <a:ext cx="2160588" cy="336550"/>
            </a:xfrm>
            <a:prstGeom prst="rect">
              <a:avLst/>
            </a:prstGeom>
            <a:noFill/>
            <a:ln w="9525">
              <a:noFill/>
              <a:miter lim="800000"/>
              <a:headEnd/>
              <a:tailEnd/>
            </a:ln>
          </p:spPr>
          <p:txBody>
            <a:bodyPr>
              <a:spAutoFit/>
            </a:bodyPr>
            <a:lstStyle/>
            <a:p>
              <a:pPr>
                <a:spcBef>
                  <a:spcPct val="50000"/>
                </a:spcBef>
              </a:pPr>
              <a:r>
                <a:rPr lang="el-GR"/>
                <a:t>Αριθμός-Τμήματος</a:t>
              </a:r>
            </a:p>
          </p:txBody>
        </p:sp>
        <p:sp>
          <p:nvSpPr>
            <p:cNvPr id="46101" name="Oval 18"/>
            <p:cNvSpPr>
              <a:spLocks noChangeArrowheads="1"/>
            </p:cNvSpPr>
            <p:nvPr/>
          </p:nvSpPr>
          <p:spPr bwMode="auto">
            <a:xfrm>
              <a:off x="5071269" y="5446713"/>
              <a:ext cx="2085975" cy="719137"/>
            </a:xfrm>
            <a:prstGeom prst="ellipse">
              <a:avLst/>
            </a:prstGeom>
            <a:noFill/>
            <a:ln w="9525">
              <a:solidFill>
                <a:schemeClr val="tx1"/>
              </a:solidFill>
              <a:round/>
              <a:headEnd/>
              <a:tailEnd/>
            </a:ln>
          </p:spPr>
          <p:txBody>
            <a:bodyPr wrap="none" anchor="ctr"/>
            <a:lstStyle/>
            <a:p>
              <a:endParaRPr lang="el-GR"/>
            </a:p>
          </p:txBody>
        </p:sp>
        <p:sp>
          <p:nvSpPr>
            <p:cNvPr id="46102" name="Line 19"/>
            <p:cNvSpPr>
              <a:spLocks noChangeShapeType="1"/>
            </p:cNvSpPr>
            <p:nvPr/>
          </p:nvSpPr>
          <p:spPr bwMode="auto">
            <a:xfrm>
              <a:off x="5720556" y="5156200"/>
              <a:ext cx="71438" cy="288925"/>
            </a:xfrm>
            <a:prstGeom prst="line">
              <a:avLst/>
            </a:prstGeom>
            <a:noFill/>
            <a:ln w="9525">
              <a:solidFill>
                <a:schemeClr val="tx1"/>
              </a:solidFill>
              <a:round/>
              <a:headEnd/>
              <a:tailEnd/>
            </a:ln>
          </p:spPr>
          <p:txBody>
            <a:bodyPr/>
            <a:lstStyle/>
            <a:p>
              <a:endParaRPr lang="el-GR"/>
            </a:p>
          </p:txBody>
        </p:sp>
        <p:sp>
          <p:nvSpPr>
            <p:cNvPr id="46103" name="Line 20"/>
            <p:cNvSpPr>
              <a:spLocks noChangeShapeType="1"/>
            </p:cNvSpPr>
            <p:nvPr/>
          </p:nvSpPr>
          <p:spPr bwMode="auto">
            <a:xfrm>
              <a:off x="6580981" y="4943475"/>
              <a:ext cx="504825" cy="0"/>
            </a:xfrm>
            <a:prstGeom prst="line">
              <a:avLst/>
            </a:prstGeom>
            <a:noFill/>
            <a:ln w="9525">
              <a:solidFill>
                <a:schemeClr val="tx1"/>
              </a:solidFill>
              <a:round/>
              <a:headEnd/>
              <a:tailEnd/>
            </a:ln>
          </p:spPr>
          <p:txBody>
            <a:bodyPr/>
            <a:lstStyle/>
            <a:p>
              <a:endParaRPr lang="el-GR"/>
            </a:p>
          </p:txBody>
        </p:sp>
        <p:sp>
          <p:nvSpPr>
            <p:cNvPr id="46104" name="Line 21"/>
            <p:cNvSpPr>
              <a:spLocks noChangeShapeType="1"/>
            </p:cNvSpPr>
            <p:nvPr/>
          </p:nvSpPr>
          <p:spPr bwMode="auto">
            <a:xfrm>
              <a:off x="1902619" y="3141663"/>
              <a:ext cx="0" cy="1728787"/>
            </a:xfrm>
            <a:prstGeom prst="line">
              <a:avLst/>
            </a:prstGeom>
            <a:noFill/>
            <a:ln w="9525">
              <a:solidFill>
                <a:schemeClr val="tx1"/>
              </a:solidFill>
              <a:round/>
              <a:headEnd/>
              <a:tailEnd/>
            </a:ln>
          </p:spPr>
          <p:txBody>
            <a:bodyPr/>
            <a:lstStyle/>
            <a:p>
              <a:endParaRPr lang="el-GR"/>
            </a:p>
          </p:txBody>
        </p:sp>
        <p:sp>
          <p:nvSpPr>
            <p:cNvPr id="46105" name="Line 22"/>
            <p:cNvSpPr>
              <a:spLocks noChangeShapeType="1"/>
            </p:cNvSpPr>
            <p:nvPr/>
          </p:nvSpPr>
          <p:spPr bwMode="auto">
            <a:xfrm>
              <a:off x="1902619" y="4870450"/>
              <a:ext cx="1008062" cy="0"/>
            </a:xfrm>
            <a:prstGeom prst="line">
              <a:avLst/>
            </a:prstGeom>
            <a:noFill/>
            <a:ln w="9525">
              <a:solidFill>
                <a:schemeClr val="tx1"/>
              </a:solidFill>
              <a:round/>
              <a:headEnd/>
              <a:tailEnd/>
            </a:ln>
          </p:spPr>
          <p:txBody>
            <a:bodyPr/>
            <a:lstStyle/>
            <a:p>
              <a:endParaRPr lang="el-GR"/>
            </a:p>
          </p:txBody>
        </p:sp>
        <p:grpSp>
          <p:nvGrpSpPr>
            <p:cNvPr id="2" name="Group 23"/>
            <p:cNvGrpSpPr>
              <a:grpSpLocks/>
            </p:cNvGrpSpPr>
            <p:nvPr/>
          </p:nvGrpSpPr>
          <p:grpSpPr bwMode="auto">
            <a:xfrm>
              <a:off x="4996656" y="2854325"/>
              <a:ext cx="1223963" cy="1220788"/>
              <a:chOff x="3787" y="1661"/>
              <a:chExt cx="771" cy="769"/>
            </a:xfrm>
          </p:grpSpPr>
          <p:sp>
            <p:nvSpPr>
              <p:cNvPr id="46137" name="AutoShape 24"/>
              <p:cNvSpPr>
                <a:spLocks noChangeArrowheads="1"/>
              </p:cNvSpPr>
              <p:nvPr/>
            </p:nvSpPr>
            <p:spPr bwMode="auto">
              <a:xfrm>
                <a:off x="3878" y="1752"/>
                <a:ext cx="590" cy="588"/>
              </a:xfrm>
              <a:prstGeom prst="diamond">
                <a:avLst/>
              </a:prstGeom>
              <a:noFill/>
              <a:ln w="9525">
                <a:solidFill>
                  <a:schemeClr val="tx1"/>
                </a:solidFill>
                <a:miter lim="800000"/>
                <a:headEnd/>
                <a:tailEnd/>
              </a:ln>
            </p:spPr>
            <p:txBody>
              <a:bodyPr wrap="none" anchor="ctr"/>
              <a:lstStyle/>
              <a:p>
                <a:endParaRPr lang="el-GR"/>
              </a:p>
            </p:txBody>
          </p:sp>
          <p:sp>
            <p:nvSpPr>
              <p:cNvPr id="46138" name="AutoShape 25"/>
              <p:cNvSpPr>
                <a:spLocks noChangeArrowheads="1"/>
              </p:cNvSpPr>
              <p:nvPr/>
            </p:nvSpPr>
            <p:spPr bwMode="auto">
              <a:xfrm>
                <a:off x="3787" y="1661"/>
                <a:ext cx="771" cy="769"/>
              </a:xfrm>
              <a:prstGeom prst="diamond">
                <a:avLst/>
              </a:prstGeom>
              <a:noFill/>
              <a:ln w="9525">
                <a:solidFill>
                  <a:schemeClr val="tx1"/>
                </a:solidFill>
                <a:miter lim="800000"/>
                <a:headEnd/>
                <a:tailEnd/>
              </a:ln>
            </p:spPr>
            <p:txBody>
              <a:bodyPr wrap="none" anchor="ctr"/>
              <a:lstStyle/>
              <a:p>
                <a:endParaRPr lang="el-GR"/>
              </a:p>
            </p:txBody>
          </p:sp>
        </p:grpSp>
        <p:sp>
          <p:nvSpPr>
            <p:cNvPr id="46107" name="Rectangle 26"/>
            <p:cNvSpPr>
              <a:spLocks noChangeArrowheads="1"/>
            </p:cNvSpPr>
            <p:nvPr/>
          </p:nvSpPr>
          <p:spPr bwMode="auto">
            <a:xfrm>
              <a:off x="4925219" y="1774825"/>
              <a:ext cx="1371600" cy="533400"/>
            </a:xfrm>
            <a:prstGeom prst="rect">
              <a:avLst/>
            </a:prstGeom>
            <a:noFill/>
            <a:ln w="9525">
              <a:solidFill>
                <a:schemeClr val="tx1"/>
              </a:solidFill>
              <a:miter lim="800000"/>
              <a:headEnd/>
              <a:tailEnd/>
            </a:ln>
          </p:spPr>
          <p:txBody>
            <a:bodyPr wrap="none" anchor="ctr"/>
            <a:lstStyle/>
            <a:p>
              <a:endParaRPr lang="el-GR"/>
            </a:p>
          </p:txBody>
        </p:sp>
        <p:sp>
          <p:nvSpPr>
            <p:cNvPr id="46108" name="Line 27"/>
            <p:cNvSpPr>
              <a:spLocks noChangeShapeType="1"/>
            </p:cNvSpPr>
            <p:nvPr/>
          </p:nvSpPr>
          <p:spPr bwMode="auto">
            <a:xfrm>
              <a:off x="5572919" y="4079875"/>
              <a:ext cx="0" cy="503238"/>
            </a:xfrm>
            <a:prstGeom prst="line">
              <a:avLst/>
            </a:prstGeom>
            <a:noFill/>
            <a:ln w="9525">
              <a:solidFill>
                <a:schemeClr val="tx1"/>
              </a:solidFill>
              <a:round/>
              <a:headEnd/>
              <a:tailEnd/>
            </a:ln>
          </p:spPr>
          <p:txBody>
            <a:bodyPr/>
            <a:lstStyle/>
            <a:p>
              <a:endParaRPr lang="el-GR"/>
            </a:p>
          </p:txBody>
        </p:sp>
        <p:sp>
          <p:nvSpPr>
            <p:cNvPr id="46109" name="Line 28"/>
            <p:cNvSpPr>
              <a:spLocks noChangeShapeType="1"/>
            </p:cNvSpPr>
            <p:nvPr/>
          </p:nvSpPr>
          <p:spPr bwMode="auto">
            <a:xfrm>
              <a:off x="5644356" y="4079875"/>
              <a:ext cx="0" cy="503238"/>
            </a:xfrm>
            <a:prstGeom prst="line">
              <a:avLst/>
            </a:prstGeom>
            <a:noFill/>
            <a:ln w="9525">
              <a:solidFill>
                <a:schemeClr val="tx1"/>
              </a:solidFill>
              <a:round/>
              <a:headEnd/>
              <a:tailEnd/>
            </a:ln>
          </p:spPr>
          <p:txBody>
            <a:bodyPr/>
            <a:lstStyle/>
            <a:p>
              <a:endParaRPr lang="el-GR"/>
            </a:p>
          </p:txBody>
        </p:sp>
        <p:sp>
          <p:nvSpPr>
            <p:cNvPr id="46110" name="Text Box 29"/>
            <p:cNvSpPr txBox="1">
              <a:spLocks noChangeArrowheads="1"/>
            </p:cNvSpPr>
            <p:nvPr/>
          </p:nvSpPr>
          <p:spPr bwMode="auto">
            <a:xfrm>
              <a:off x="4996656" y="1846263"/>
              <a:ext cx="1584325" cy="366712"/>
            </a:xfrm>
            <a:prstGeom prst="rect">
              <a:avLst/>
            </a:prstGeom>
            <a:noFill/>
            <a:ln w="9525">
              <a:noFill/>
              <a:miter lim="800000"/>
              <a:headEnd/>
              <a:tailEnd/>
            </a:ln>
          </p:spPr>
          <p:txBody>
            <a:bodyPr>
              <a:spAutoFit/>
            </a:bodyPr>
            <a:lstStyle/>
            <a:p>
              <a:pPr>
                <a:spcBef>
                  <a:spcPct val="50000"/>
                </a:spcBef>
              </a:pPr>
              <a:r>
                <a:rPr lang="el-GR" sz="1800"/>
                <a:t>ΜΑΘΗΜΑ</a:t>
              </a:r>
            </a:p>
          </p:txBody>
        </p:sp>
        <p:sp>
          <p:nvSpPr>
            <p:cNvPr id="46111" name="AutoShape 30"/>
            <p:cNvSpPr>
              <a:spLocks noChangeArrowheads="1"/>
            </p:cNvSpPr>
            <p:nvPr/>
          </p:nvSpPr>
          <p:spPr bwMode="auto">
            <a:xfrm>
              <a:off x="7085806" y="4367213"/>
              <a:ext cx="1150938" cy="1150937"/>
            </a:xfrm>
            <a:prstGeom prst="diamond">
              <a:avLst/>
            </a:prstGeom>
            <a:noFill/>
            <a:ln w="9525">
              <a:solidFill>
                <a:schemeClr val="tx1"/>
              </a:solidFill>
              <a:miter lim="800000"/>
              <a:headEnd/>
              <a:tailEnd/>
            </a:ln>
          </p:spPr>
          <p:txBody>
            <a:bodyPr wrap="none" anchor="ctr"/>
            <a:lstStyle/>
            <a:p>
              <a:endParaRPr lang="el-GR"/>
            </a:p>
          </p:txBody>
        </p:sp>
        <p:sp>
          <p:nvSpPr>
            <p:cNvPr id="46112" name="Rectangle 31"/>
            <p:cNvSpPr>
              <a:spLocks noChangeArrowheads="1"/>
            </p:cNvSpPr>
            <p:nvPr/>
          </p:nvSpPr>
          <p:spPr bwMode="auto">
            <a:xfrm>
              <a:off x="5285581" y="4654550"/>
              <a:ext cx="1223963" cy="360363"/>
            </a:xfrm>
            <a:prstGeom prst="rect">
              <a:avLst/>
            </a:prstGeom>
            <a:noFill/>
            <a:ln w="9525">
              <a:solidFill>
                <a:schemeClr val="tx1"/>
              </a:solidFill>
              <a:miter lim="800000"/>
              <a:headEnd/>
              <a:tailEnd/>
            </a:ln>
          </p:spPr>
          <p:txBody>
            <a:bodyPr wrap="none" anchor="ctr"/>
            <a:lstStyle/>
            <a:p>
              <a:endParaRPr lang="el-GR"/>
            </a:p>
          </p:txBody>
        </p:sp>
        <p:sp>
          <p:nvSpPr>
            <p:cNvPr id="46113" name="Line 32"/>
            <p:cNvSpPr>
              <a:spLocks noChangeShapeType="1"/>
            </p:cNvSpPr>
            <p:nvPr/>
          </p:nvSpPr>
          <p:spPr bwMode="auto">
            <a:xfrm>
              <a:off x="5572919" y="2422525"/>
              <a:ext cx="0" cy="431800"/>
            </a:xfrm>
            <a:prstGeom prst="line">
              <a:avLst/>
            </a:prstGeom>
            <a:noFill/>
            <a:ln w="9525">
              <a:solidFill>
                <a:schemeClr val="tx1"/>
              </a:solidFill>
              <a:round/>
              <a:headEnd/>
              <a:tailEnd/>
            </a:ln>
          </p:spPr>
          <p:txBody>
            <a:bodyPr/>
            <a:lstStyle/>
            <a:p>
              <a:endParaRPr lang="el-GR"/>
            </a:p>
          </p:txBody>
        </p:sp>
        <p:sp>
          <p:nvSpPr>
            <p:cNvPr id="46114" name="Text Box 33"/>
            <p:cNvSpPr txBox="1">
              <a:spLocks noChangeArrowheads="1"/>
            </p:cNvSpPr>
            <p:nvPr/>
          </p:nvSpPr>
          <p:spPr bwMode="auto">
            <a:xfrm>
              <a:off x="3053556" y="4727575"/>
              <a:ext cx="1512888" cy="274638"/>
            </a:xfrm>
            <a:prstGeom prst="rect">
              <a:avLst/>
            </a:prstGeom>
            <a:noFill/>
            <a:ln w="9525">
              <a:noFill/>
              <a:miter lim="800000"/>
              <a:headEnd/>
              <a:tailEnd/>
            </a:ln>
          </p:spPr>
          <p:txBody>
            <a:bodyPr>
              <a:spAutoFit/>
            </a:bodyPr>
            <a:lstStyle/>
            <a:p>
              <a:pPr>
                <a:spcBef>
                  <a:spcPct val="50000"/>
                </a:spcBef>
              </a:pPr>
              <a:r>
                <a:rPr lang="el-GR" sz="1200" b="1"/>
                <a:t>ΠΑΡΑΚΟΛΟΥΘΕΙ</a:t>
              </a:r>
            </a:p>
          </p:txBody>
        </p:sp>
        <p:sp>
          <p:nvSpPr>
            <p:cNvPr id="46116" name="Line 35"/>
            <p:cNvSpPr>
              <a:spLocks noChangeShapeType="1"/>
            </p:cNvSpPr>
            <p:nvPr/>
          </p:nvSpPr>
          <p:spPr bwMode="auto">
            <a:xfrm>
              <a:off x="5212556" y="5880100"/>
              <a:ext cx="1800225" cy="0"/>
            </a:xfrm>
            <a:prstGeom prst="line">
              <a:avLst/>
            </a:prstGeom>
            <a:noFill/>
            <a:ln w="9525">
              <a:solidFill>
                <a:schemeClr val="tx1"/>
              </a:solidFill>
              <a:prstDash val="dash"/>
              <a:round/>
              <a:headEnd/>
              <a:tailEnd/>
            </a:ln>
          </p:spPr>
          <p:txBody>
            <a:bodyPr/>
            <a:lstStyle/>
            <a:p>
              <a:endParaRPr lang="el-GR"/>
            </a:p>
          </p:txBody>
        </p:sp>
        <p:sp>
          <p:nvSpPr>
            <p:cNvPr id="46117" name="Text Box 36"/>
            <p:cNvSpPr txBox="1">
              <a:spLocks noChangeArrowheads="1"/>
            </p:cNvSpPr>
            <p:nvPr/>
          </p:nvSpPr>
          <p:spPr bwMode="auto">
            <a:xfrm>
              <a:off x="6149181" y="2566988"/>
              <a:ext cx="792163" cy="366712"/>
            </a:xfrm>
            <a:prstGeom prst="rect">
              <a:avLst/>
            </a:prstGeom>
            <a:noFill/>
            <a:ln w="9525">
              <a:noFill/>
              <a:miter lim="800000"/>
              <a:headEnd/>
              <a:tailEnd/>
            </a:ln>
          </p:spPr>
          <p:txBody>
            <a:bodyPr>
              <a:spAutoFit/>
            </a:bodyPr>
            <a:lstStyle/>
            <a:p>
              <a:pPr>
                <a:spcBef>
                  <a:spcPct val="50000"/>
                </a:spcBef>
              </a:pPr>
              <a:r>
                <a:rPr lang="el-GR" sz="1800"/>
                <a:t>ΔΜ</a:t>
              </a:r>
            </a:p>
          </p:txBody>
        </p:sp>
        <p:sp>
          <p:nvSpPr>
            <p:cNvPr id="46118" name="Text Box 37"/>
            <p:cNvSpPr txBox="1">
              <a:spLocks noChangeArrowheads="1"/>
            </p:cNvSpPr>
            <p:nvPr/>
          </p:nvSpPr>
          <p:spPr bwMode="auto">
            <a:xfrm>
              <a:off x="6509544" y="1846263"/>
              <a:ext cx="935037" cy="366712"/>
            </a:xfrm>
            <a:prstGeom prst="rect">
              <a:avLst/>
            </a:prstGeom>
            <a:noFill/>
            <a:ln w="9525">
              <a:noFill/>
              <a:miter lim="800000"/>
              <a:headEnd/>
              <a:tailEnd/>
            </a:ln>
          </p:spPr>
          <p:txBody>
            <a:bodyPr>
              <a:spAutoFit/>
            </a:bodyPr>
            <a:lstStyle/>
            <a:p>
              <a:pPr>
                <a:spcBef>
                  <a:spcPct val="50000"/>
                </a:spcBef>
              </a:pPr>
              <a:r>
                <a:rPr lang="el-GR" sz="1800"/>
                <a:t>Όνομα</a:t>
              </a:r>
            </a:p>
          </p:txBody>
        </p:sp>
        <p:sp>
          <p:nvSpPr>
            <p:cNvPr id="46119" name="Text Box 38"/>
            <p:cNvSpPr txBox="1">
              <a:spLocks noChangeArrowheads="1"/>
            </p:cNvSpPr>
            <p:nvPr/>
          </p:nvSpPr>
          <p:spPr bwMode="auto">
            <a:xfrm>
              <a:off x="5717381" y="1198563"/>
              <a:ext cx="1081088" cy="366712"/>
            </a:xfrm>
            <a:prstGeom prst="rect">
              <a:avLst/>
            </a:prstGeom>
            <a:noFill/>
            <a:ln w="9525">
              <a:noFill/>
              <a:miter lim="800000"/>
              <a:headEnd/>
              <a:tailEnd/>
            </a:ln>
          </p:spPr>
          <p:txBody>
            <a:bodyPr>
              <a:spAutoFit/>
            </a:bodyPr>
            <a:lstStyle/>
            <a:p>
              <a:pPr>
                <a:spcBef>
                  <a:spcPct val="50000"/>
                </a:spcBef>
              </a:pPr>
              <a:r>
                <a:rPr lang="el-GR" sz="1800" u="sng"/>
                <a:t>ΚΜ</a:t>
              </a:r>
            </a:p>
          </p:txBody>
        </p:sp>
        <p:sp>
          <p:nvSpPr>
            <p:cNvPr id="46120" name="Oval 39"/>
            <p:cNvSpPr>
              <a:spLocks noChangeArrowheads="1"/>
            </p:cNvSpPr>
            <p:nvPr/>
          </p:nvSpPr>
          <p:spPr bwMode="auto">
            <a:xfrm>
              <a:off x="5572919" y="1198563"/>
              <a:ext cx="792162" cy="360362"/>
            </a:xfrm>
            <a:prstGeom prst="ellipse">
              <a:avLst/>
            </a:prstGeom>
            <a:noFill/>
            <a:ln w="9525">
              <a:solidFill>
                <a:schemeClr val="tx1"/>
              </a:solidFill>
              <a:round/>
              <a:headEnd/>
              <a:tailEnd/>
            </a:ln>
          </p:spPr>
          <p:txBody>
            <a:bodyPr wrap="none" anchor="ctr"/>
            <a:lstStyle/>
            <a:p>
              <a:endParaRPr lang="el-GR"/>
            </a:p>
          </p:txBody>
        </p:sp>
        <p:sp>
          <p:nvSpPr>
            <p:cNvPr id="46121" name="Oval 40"/>
            <p:cNvSpPr>
              <a:spLocks noChangeArrowheads="1"/>
            </p:cNvSpPr>
            <p:nvPr/>
          </p:nvSpPr>
          <p:spPr bwMode="auto">
            <a:xfrm>
              <a:off x="6509544" y="1846263"/>
              <a:ext cx="935037" cy="360362"/>
            </a:xfrm>
            <a:prstGeom prst="ellipse">
              <a:avLst/>
            </a:prstGeom>
            <a:noFill/>
            <a:ln w="9525">
              <a:solidFill>
                <a:schemeClr val="tx1"/>
              </a:solidFill>
              <a:round/>
              <a:headEnd/>
              <a:tailEnd/>
            </a:ln>
          </p:spPr>
          <p:txBody>
            <a:bodyPr wrap="none" anchor="ctr"/>
            <a:lstStyle/>
            <a:p>
              <a:endParaRPr lang="el-GR"/>
            </a:p>
          </p:txBody>
        </p:sp>
        <p:sp>
          <p:nvSpPr>
            <p:cNvPr id="46122" name="Oval 41"/>
            <p:cNvSpPr>
              <a:spLocks noChangeArrowheads="1"/>
            </p:cNvSpPr>
            <p:nvPr/>
          </p:nvSpPr>
          <p:spPr bwMode="auto">
            <a:xfrm>
              <a:off x="6077744" y="2566988"/>
              <a:ext cx="647700" cy="431800"/>
            </a:xfrm>
            <a:prstGeom prst="ellipse">
              <a:avLst/>
            </a:prstGeom>
            <a:noFill/>
            <a:ln w="9525">
              <a:solidFill>
                <a:schemeClr val="tx1"/>
              </a:solidFill>
              <a:round/>
              <a:headEnd/>
              <a:tailEnd/>
            </a:ln>
          </p:spPr>
          <p:txBody>
            <a:bodyPr wrap="none" anchor="ctr"/>
            <a:lstStyle/>
            <a:p>
              <a:endParaRPr lang="el-GR"/>
            </a:p>
          </p:txBody>
        </p:sp>
        <p:sp>
          <p:nvSpPr>
            <p:cNvPr id="46123" name="Line 42"/>
            <p:cNvSpPr>
              <a:spLocks noChangeShapeType="1"/>
            </p:cNvSpPr>
            <p:nvPr/>
          </p:nvSpPr>
          <p:spPr bwMode="auto">
            <a:xfrm flipH="1">
              <a:off x="5861844" y="1558925"/>
              <a:ext cx="142875" cy="144463"/>
            </a:xfrm>
            <a:prstGeom prst="line">
              <a:avLst/>
            </a:prstGeom>
            <a:noFill/>
            <a:ln w="9525">
              <a:solidFill>
                <a:schemeClr val="tx1"/>
              </a:solidFill>
              <a:round/>
              <a:headEnd/>
              <a:tailEnd/>
            </a:ln>
          </p:spPr>
          <p:txBody>
            <a:bodyPr/>
            <a:lstStyle/>
            <a:p>
              <a:endParaRPr lang="el-GR"/>
            </a:p>
          </p:txBody>
        </p:sp>
        <p:sp>
          <p:nvSpPr>
            <p:cNvPr id="46124" name="Line 43"/>
            <p:cNvSpPr>
              <a:spLocks noChangeShapeType="1"/>
            </p:cNvSpPr>
            <p:nvPr/>
          </p:nvSpPr>
          <p:spPr bwMode="auto">
            <a:xfrm>
              <a:off x="6293644" y="2062163"/>
              <a:ext cx="215900" cy="0"/>
            </a:xfrm>
            <a:prstGeom prst="line">
              <a:avLst/>
            </a:prstGeom>
            <a:noFill/>
            <a:ln w="9525">
              <a:solidFill>
                <a:schemeClr val="tx1"/>
              </a:solidFill>
              <a:round/>
              <a:headEnd/>
              <a:tailEnd/>
            </a:ln>
          </p:spPr>
          <p:txBody>
            <a:bodyPr/>
            <a:lstStyle/>
            <a:p>
              <a:endParaRPr lang="el-GR"/>
            </a:p>
          </p:txBody>
        </p:sp>
        <p:sp>
          <p:nvSpPr>
            <p:cNvPr id="46125" name="Line 44"/>
            <p:cNvSpPr>
              <a:spLocks noChangeShapeType="1"/>
            </p:cNvSpPr>
            <p:nvPr/>
          </p:nvSpPr>
          <p:spPr bwMode="auto">
            <a:xfrm>
              <a:off x="6004719" y="2351088"/>
              <a:ext cx="144462" cy="215900"/>
            </a:xfrm>
            <a:prstGeom prst="line">
              <a:avLst/>
            </a:prstGeom>
            <a:noFill/>
            <a:ln w="9525">
              <a:solidFill>
                <a:schemeClr val="tx1"/>
              </a:solidFill>
              <a:round/>
              <a:headEnd/>
              <a:tailEnd/>
            </a:ln>
          </p:spPr>
          <p:txBody>
            <a:bodyPr/>
            <a:lstStyle/>
            <a:p>
              <a:endParaRPr lang="el-GR"/>
            </a:p>
          </p:txBody>
        </p:sp>
        <p:sp>
          <p:nvSpPr>
            <p:cNvPr id="46126" name="Text Box 45"/>
            <p:cNvSpPr txBox="1">
              <a:spLocks noChangeArrowheads="1"/>
            </p:cNvSpPr>
            <p:nvPr/>
          </p:nvSpPr>
          <p:spPr bwMode="auto">
            <a:xfrm>
              <a:off x="6077744" y="4006850"/>
              <a:ext cx="1296987" cy="336550"/>
            </a:xfrm>
            <a:prstGeom prst="rect">
              <a:avLst/>
            </a:prstGeom>
            <a:noFill/>
            <a:ln w="9525">
              <a:noFill/>
              <a:miter lim="800000"/>
              <a:headEnd/>
              <a:tailEnd/>
            </a:ln>
          </p:spPr>
          <p:txBody>
            <a:bodyPr>
              <a:spAutoFit/>
            </a:bodyPr>
            <a:lstStyle/>
            <a:p>
              <a:pPr>
                <a:spcBef>
                  <a:spcPct val="50000"/>
                </a:spcBef>
              </a:pPr>
              <a:r>
                <a:rPr lang="el-GR"/>
                <a:t>Αίθουσα</a:t>
              </a:r>
            </a:p>
          </p:txBody>
        </p:sp>
        <p:sp>
          <p:nvSpPr>
            <p:cNvPr id="46127" name="Oval 46"/>
            <p:cNvSpPr>
              <a:spLocks noChangeArrowheads="1"/>
            </p:cNvSpPr>
            <p:nvPr/>
          </p:nvSpPr>
          <p:spPr bwMode="auto">
            <a:xfrm>
              <a:off x="6077744" y="4006850"/>
              <a:ext cx="1008062" cy="360363"/>
            </a:xfrm>
            <a:prstGeom prst="ellipse">
              <a:avLst/>
            </a:prstGeom>
            <a:noFill/>
            <a:ln w="9525">
              <a:solidFill>
                <a:schemeClr val="tx1"/>
              </a:solidFill>
              <a:round/>
              <a:headEnd/>
              <a:tailEnd/>
            </a:ln>
          </p:spPr>
          <p:txBody>
            <a:bodyPr wrap="none" anchor="ctr"/>
            <a:lstStyle/>
            <a:p>
              <a:endParaRPr lang="el-GR"/>
            </a:p>
          </p:txBody>
        </p:sp>
        <p:sp>
          <p:nvSpPr>
            <p:cNvPr id="46128" name="Line 47"/>
            <p:cNvSpPr>
              <a:spLocks noChangeShapeType="1"/>
            </p:cNvSpPr>
            <p:nvPr/>
          </p:nvSpPr>
          <p:spPr bwMode="auto">
            <a:xfrm flipH="1">
              <a:off x="6004719" y="4367213"/>
              <a:ext cx="360362" cy="215900"/>
            </a:xfrm>
            <a:prstGeom prst="line">
              <a:avLst/>
            </a:prstGeom>
            <a:noFill/>
            <a:ln w="9525">
              <a:solidFill>
                <a:schemeClr val="tx1"/>
              </a:solidFill>
              <a:round/>
              <a:headEnd/>
              <a:tailEnd/>
            </a:ln>
          </p:spPr>
          <p:txBody>
            <a:bodyPr/>
            <a:lstStyle/>
            <a:p>
              <a:endParaRPr lang="el-GR"/>
            </a:p>
          </p:txBody>
        </p:sp>
        <p:sp>
          <p:nvSpPr>
            <p:cNvPr id="46129" name="Text Box 48"/>
            <p:cNvSpPr txBox="1">
              <a:spLocks noChangeArrowheads="1"/>
            </p:cNvSpPr>
            <p:nvPr/>
          </p:nvSpPr>
          <p:spPr bwMode="auto">
            <a:xfrm>
              <a:off x="1972469" y="4367213"/>
              <a:ext cx="574675" cy="366712"/>
            </a:xfrm>
            <a:prstGeom prst="rect">
              <a:avLst/>
            </a:prstGeom>
            <a:noFill/>
            <a:ln w="9525">
              <a:noFill/>
              <a:miter lim="800000"/>
              <a:headEnd/>
              <a:tailEnd/>
            </a:ln>
          </p:spPr>
          <p:txBody>
            <a:bodyPr>
              <a:spAutoFit/>
            </a:bodyPr>
            <a:lstStyle/>
            <a:p>
              <a:pPr>
                <a:spcBef>
                  <a:spcPct val="50000"/>
                </a:spcBef>
              </a:pPr>
              <a:r>
                <a:rPr lang="el-GR" sz="1800" dirty="0"/>
                <a:t>Ν</a:t>
              </a:r>
            </a:p>
          </p:txBody>
        </p:sp>
        <p:sp>
          <p:nvSpPr>
            <p:cNvPr id="46130" name="Text Box 49"/>
            <p:cNvSpPr txBox="1">
              <a:spLocks noChangeArrowheads="1"/>
            </p:cNvSpPr>
            <p:nvPr/>
          </p:nvSpPr>
          <p:spPr bwMode="auto">
            <a:xfrm>
              <a:off x="4636294" y="4511675"/>
              <a:ext cx="431800" cy="366713"/>
            </a:xfrm>
            <a:prstGeom prst="rect">
              <a:avLst/>
            </a:prstGeom>
            <a:noFill/>
            <a:ln w="9525">
              <a:noFill/>
              <a:miter lim="800000"/>
              <a:headEnd/>
              <a:tailEnd/>
            </a:ln>
          </p:spPr>
          <p:txBody>
            <a:bodyPr>
              <a:spAutoFit/>
            </a:bodyPr>
            <a:lstStyle/>
            <a:p>
              <a:pPr>
                <a:spcBef>
                  <a:spcPct val="50000"/>
                </a:spcBef>
              </a:pPr>
              <a:r>
                <a:rPr lang="el-GR" sz="1800"/>
                <a:t>Μ</a:t>
              </a:r>
            </a:p>
          </p:txBody>
        </p:sp>
        <p:sp>
          <p:nvSpPr>
            <p:cNvPr id="46131" name="Line 50"/>
            <p:cNvSpPr>
              <a:spLocks noChangeShapeType="1"/>
            </p:cNvSpPr>
            <p:nvPr/>
          </p:nvSpPr>
          <p:spPr bwMode="auto">
            <a:xfrm>
              <a:off x="4709319" y="4943475"/>
              <a:ext cx="431800" cy="0"/>
            </a:xfrm>
            <a:prstGeom prst="line">
              <a:avLst/>
            </a:prstGeom>
            <a:noFill/>
            <a:ln w="9525">
              <a:solidFill>
                <a:schemeClr val="tx1"/>
              </a:solidFill>
              <a:round/>
              <a:headEnd/>
              <a:tailEnd/>
            </a:ln>
          </p:spPr>
          <p:txBody>
            <a:bodyPr/>
            <a:lstStyle/>
            <a:p>
              <a:endParaRPr lang="el-GR"/>
            </a:p>
          </p:txBody>
        </p:sp>
        <p:sp>
          <p:nvSpPr>
            <p:cNvPr id="46132" name="Text Box 51"/>
            <p:cNvSpPr txBox="1">
              <a:spLocks noChangeArrowheads="1"/>
            </p:cNvSpPr>
            <p:nvPr/>
          </p:nvSpPr>
          <p:spPr bwMode="auto">
            <a:xfrm>
              <a:off x="8328815" y="4122738"/>
              <a:ext cx="574675" cy="366713"/>
            </a:xfrm>
            <a:prstGeom prst="rect">
              <a:avLst/>
            </a:prstGeom>
            <a:noFill/>
            <a:ln w="9525">
              <a:noFill/>
              <a:miter lim="800000"/>
              <a:headEnd/>
              <a:tailEnd/>
            </a:ln>
          </p:spPr>
          <p:txBody>
            <a:bodyPr>
              <a:spAutoFit/>
            </a:bodyPr>
            <a:lstStyle/>
            <a:p>
              <a:pPr>
                <a:spcBef>
                  <a:spcPct val="50000"/>
                </a:spcBef>
              </a:pPr>
              <a:r>
                <a:rPr lang="el-GR" sz="1800" dirty="0"/>
                <a:t>1</a:t>
              </a:r>
            </a:p>
          </p:txBody>
        </p:sp>
        <p:sp>
          <p:nvSpPr>
            <p:cNvPr id="46133" name="Text Box 52"/>
            <p:cNvSpPr txBox="1">
              <a:spLocks noChangeArrowheads="1"/>
            </p:cNvSpPr>
            <p:nvPr/>
          </p:nvSpPr>
          <p:spPr bwMode="auto">
            <a:xfrm>
              <a:off x="5285581" y="4079875"/>
              <a:ext cx="431800"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46134" name="Line 53"/>
            <p:cNvSpPr>
              <a:spLocks noChangeShapeType="1"/>
            </p:cNvSpPr>
            <p:nvPr/>
          </p:nvSpPr>
          <p:spPr bwMode="auto">
            <a:xfrm>
              <a:off x="6580981" y="4870450"/>
              <a:ext cx="576263" cy="0"/>
            </a:xfrm>
            <a:prstGeom prst="line">
              <a:avLst/>
            </a:prstGeom>
            <a:noFill/>
            <a:ln w="9525">
              <a:solidFill>
                <a:schemeClr val="tx1"/>
              </a:solidFill>
              <a:round/>
              <a:headEnd/>
              <a:tailEnd/>
            </a:ln>
          </p:spPr>
          <p:txBody>
            <a:bodyPr/>
            <a:lstStyle/>
            <a:p>
              <a:endParaRPr lang="el-GR"/>
            </a:p>
          </p:txBody>
        </p:sp>
        <p:sp>
          <p:nvSpPr>
            <p:cNvPr id="58" name="Rectangle 2"/>
            <p:cNvSpPr>
              <a:spLocks noChangeArrowheads="1"/>
            </p:cNvSpPr>
            <p:nvPr/>
          </p:nvSpPr>
          <p:spPr bwMode="auto">
            <a:xfrm>
              <a:off x="7250903" y="3440113"/>
              <a:ext cx="1524000" cy="533400"/>
            </a:xfrm>
            <a:prstGeom prst="rect">
              <a:avLst/>
            </a:prstGeom>
            <a:noFill/>
            <a:ln w="9525">
              <a:solidFill>
                <a:schemeClr val="tx1"/>
              </a:solidFill>
              <a:miter lim="800000"/>
              <a:headEnd/>
              <a:tailEnd/>
            </a:ln>
          </p:spPr>
          <p:txBody>
            <a:bodyPr wrap="none" anchor="ctr"/>
            <a:lstStyle/>
            <a:p>
              <a:endParaRPr lang="el-GR"/>
            </a:p>
          </p:txBody>
        </p:sp>
        <p:sp>
          <p:nvSpPr>
            <p:cNvPr id="59" name="Text Box 3"/>
            <p:cNvSpPr txBox="1">
              <a:spLocks noChangeArrowheads="1"/>
            </p:cNvSpPr>
            <p:nvPr/>
          </p:nvSpPr>
          <p:spPr bwMode="auto">
            <a:xfrm>
              <a:off x="7250903" y="3559969"/>
              <a:ext cx="1657350" cy="366713"/>
            </a:xfrm>
            <a:prstGeom prst="rect">
              <a:avLst/>
            </a:prstGeom>
            <a:noFill/>
            <a:ln w="9525">
              <a:noFill/>
              <a:miter lim="800000"/>
              <a:headEnd/>
              <a:tailEnd/>
            </a:ln>
          </p:spPr>
          <p:txBody>
            <a:bodyPr>
              <a:spAutoFit/>
            </a:bodyPr>
            <a:lstStyle/>
            <a:p>
              <a:pPr>
                <a:spcBef>
                  <a:spcPct val="50000"/>
                </a:spcBef>
              </a:pPr>
              <a:r>
                <a:rPr lang="el-GR" sz="1800" dirty="0"/>
                <a:t>ΚΑΘΗΓΗΤΗΣ</a:t>
              </a:r>
            </a:p>
          </p:txBody>
        </p:sp>
        <p:sp>
          <p:nvSpPr>
            <p:cNvPr id="61" name="Text Box 5"/>
            <p:cNvSpPr txBox="1">
              <a:spLocks noChangeArrowheads="1"/>
            </p:cNvSpPr>
            <p:nvPr/>
          </p:nvSpPr>
          <p:spPr bwMode="auto">
            <a:xfrm>
              <a:off x="8460180" y="2669659"/>
              <a:ext cx="529434" cy="369332"/>
            </a:xfrm>
            <a:prstGeom prst="rect">
              <a:avLst/>
            </a:prstGeom>
            <a:noFill/>
            <a:ln w="9525">
              <a:noFill/>
              <a:miter lim="800000"/>
              <a:headEnd/>
              <a:tailEnd/>
            </a:ln>
          </p:spPr>
          <p:txBody>
            <a:bodyPr wrap="square">
              <a:spAutoFit/>
            </a:bodyPr>
            <a:lstStyle/>
            <a:p>
              <a:pPr>
                <a:spcBef>
                  <a:spcPct val="50000"/>
                </a:spcBef>
              </a:pPr>
              <a:r>
                <a:rPr lang="el-GR" sz="1800" u="sng" dirty="0"/>
                <a:t>ΑΤ</a:t>
              </a:r>
            </a:p>
          </p:txBody>
        </p:sp>
        <p:sp>
          <p:nvSpPr>
            <p:cNvPr id="62" name="Text Box 6"/>
            <p:cNvSpPr txBox="1">
              <a:spLocks noChangeArrowheads="1"/>
            </p:cNvSpPr>
            <p:nvPr/>
          </p:nvSpPr>
          <p:spPr bwMode="auto">
            <a:xfrm>
              <a:off x="7157244" y="2732089"/>
              <a:ext cx="1008062" cy="366712"/>
            </a:xfrm>
            <a:prstGeom prst="rect">
              <a:avLst/>
            </a:prstGeom>
            <a:noFill/>
            <a:ln w="9525">
              <a:noFill/>
              <a:miter lim="800000"/>
              <a:headEnd/>
              <a:tailEnd/>
            </a:ln>
          </p:spPr>
          <p:txBody>
            <a:bodyPr>
              <a:spAutoFit/>
            </a:bodyPr>
            <a:lstStyle/>
            <a:p>
              <a:pPr>
                <a:spcBef>
                  <a:spcPct val="50000"/>
                </a:spcBef>
              </a:pPr>
              <a:r>
                <a:rPr lang="el-GR" sz="1800" dirty="0"/>
                <a:t>Όνομα</a:t>
              </a:r>
            </a:p>
          </p:txBody>
        </p:sp>
        <p:sp>
          <p:nvSpPr>
            <p:cNvPr id="63" name="Oval 7"/>
            <p:cNvSpPr>
              <a:spLocks noChangeArrowheads="1"/>
            </p:cNvSpPr>
            <p:nvPr/>
          </p:nvSpPr>
          <p:spPr bwMode="auto">
            <a:xfrm>
              <a:off x="8401047" y="2597151"/>
              <a:ext cx="647700" cy="503238"/>
            </a:xfrm>
            <a:prstGeom prst="ellipse">
              <a:avLst/>
            </a:prstGeom>
            <a:noFill/>
            <a:ln w="9525">
              <a:solidFill>
                <a:schemeClr val="tx1"/>
              </a:solidFill>
              <a:round/>
              <a:headEnd/>
              <a:tailEnd/>
            </a:ln>
          </p:spPr>
          <p:txBody>
            <a:bodyPr wrap="none" anchor="ctr"/>
            <a:lstStyle/>
            <a:p>
              <a:endParaRPr lang="el-GR"/>
            </a:p>
          </p:txBody>
        </p:sp>
        <p:sp>
          <p:nvSpPr>
            <p:cNvPr id="64" name="Line 9"/>
            <p:cNvSpPr>
              <a:spLocks noChangeShapeType="1"/>
            </p:cNvSpPr>
            <p:nvPr/>
          </p:nvSpPr>
          <p:spPr bwMode="auto">
            <a:xfrm>
              <a:off x="7785097" y="3152221"/>
              <a:ext cx="310355" cy="242647"/>
            </a:xfrm>
            <a:prstGeom prst="line">
              <a:avLst/>
            </a:prstGeom>
            <a:noFill/>
            <a:ln w="9525">
              <a:solidFill>
                <a:schemeClr val="tx1"/>
              </a:solidFill>
              <a:round/>
              <a:headEnd/>
              <a:tailEnd/>
            </a:ln>
          </p:spPr>
          <p:txBody>
            <a:bodyPr/>
            <a:lstStyle/>
            <a:p>
              <a:endParaRPr lang="el-GR"/>
            </a:p>
          </p:txBody>
        </p:sp>
        <p:sp>
          <p:nvSpPr>
            <p:cNvPr id="65" name="Line 10"/>
            <p:cNvSpPr>
              <a:spLocks noChangeShapeType="1"/>
            </p:cNvSpPr>
            <p:nvPr/>
          </p:nvSpPr>
          <p:spPr bwMode="auto">
            <a:xfrm flipH="1">
              <a:off x="8293097" y="3141664"/>
              <a:ext cx="431800" cy="217487"/>
            </a:xfrm>
            <a:prstGeom prst="line">
              <a:avLst/>
            </a:prstGeom>
            <a:noFill/>
            <a:ln w="9525">
              <a:solidFill>
                <a:schemeClr val="tx1"/>
              </a:solidFill>
              <a:round/>
              <a:headEnd/>
              <a:tailEnd/>
            </a:ln>
          </p:spPr>
          <p:txBody>
            <a:bodyPr/>
            <a:lstStyle/>
            <a:p>
              <a:endParaRPr lang="el-GR"/>
            </a:p>
          </p:txBody>
        </p:sp>
        <p:sp>
          <p:nvSpPr>
            <p:cNvPr id="66" name="Oval 7"/>
            <p:cNvSpPr>
              <a:spLocks noChangeArrowheads="1"/>
            </p:cNvSpPr>
            <p:nvPr/>
          </p:nvSpPr>
          <p:spPr bwMode="auto">
            <a:xfrm>
              <a:off x="7157244" y="2663826"/>
              <a:ext cx="766759" cy="503238"/>
            </a:xfrm>
            <a:prstGeom prst="ellipse">
              <a:avLst/>
            </a:prstGeom>
            <a:noFill/>
            <a:ln w="9525">
              <a:solidFill>
                <a:schemeClr val="tx1"/>
              </a:solidFill>
              <a:round/>
              <a:headEnd/>
              <a:tailEnd/>
            </a:ln>
          </p:spPr>
          <p:txBody>
            <a:bodyPr wrap="none" anchor="ctr"/>
            <a:lstStyle/>
            <a:p>
              <a:endParaRPr lang="el-GR"/>
            </a:p>
          </p:txBody>
        </p:sp>
        <p:cxnSp>
          <p:nvCxnSpPr>
            <p:cNvPr id="4" name="Straight Connector 3"/>
            <p:cNvCxnSpPr/>
            <p:nvPr/>
          </p:nvCxnSpPr>
          <p:spPr>
            <a:xfrm>
              <a:off x="8236744" y="3973513"/>
              <a:ext cx="0" cy="473075"/>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p:cNvCxnSpPr/>
            <p:nvPr/>
          </p:nvCxnSpPr>
          <p:spPr>
            <a:xfrm flipH="1">
              <a:off x="8079578" y="4446588"/>
              <a:ext cx="157166" cy="280987"/>
            </a:xfrm>
            <a:prstGeom prst="line">
              <a:avLst/>
            </a:prstGeom>
          </p:spPr>
          <p:style>
            <a:lnRef idx="1">
              <a:schemeClr val="dk1"/>
            </a:lnRef>
            <a:fillRef idx="0">
              <a:schemeClr val="dk1"/>
            </a:fillRef>
            <a:effectRef idx="0">
              <a:schemeClr val="dk1"/>
            </a:effectRef>
            <a:fontRef idx="minor">
              <a:schemeClr val="tx1"/>
            </a:fontRef>
          </p:style>
        </p:cxnSp>
        <p:sp>
          <p:nvSpPr>
            <p:cNvPr id="71" name="Text Box 51"/>
            <p:cNvSpPr txBox="1">
              <a:spLocks noChangeArrowheads="1"/>
            </p:cNvSpPr>
            <p:nvPr/>
          </p:nvSpPr>
          <p:spPr bwMode="auto">
            <a:xfrm>
              <a:off x="5285581" y="2422525"/>
              <a:ext cx="574675" cy="366713"/>
            </a:xfrm>
            <a:prstGeom prst="rect">
              <a:avLst/>
            </a:prstGeom>
            <a:noFill/>
            <a:ln w="9525">
              <a:noFill/>
              <a:miter lim="800000"/>
              <a:headEnd/>
              <a:tailEnd/>
            </a:ln>
          </p:spPr>
          <p:txBody>
            <a:bodyPr>
              <a:spAutoFit/>
            </a:bodyPr>
            <a:lstStyle/>
            <a:p>
              <a:pPr>
                <a:spcBef>
                  <a:spcPct val="50000"/>
                </a:spcBef>
              </a:pPr>
              <a:r>
                <a:rPr lang="el-GR" sz="1800" dirty="0"/>
                <a:t>1</a:t>
              </a:r>
            </a:p>
          </p:txBody>
        </p:sp>
        <p:sp>
          <p:nvSpPr>
            <p:cNvPr id="72" name="Text Box 52"/>
            <p:cNvSpPr txBox="1">
              <a:spLocks noChangeArrowheads="1"/>
            </p:cNvSpPr>
            <p:nvPr/>
          </p:nvSpPr>
          <p:spPr bwMode="auto">
            <a:xfrm>
              <a:off x="6761162" y="5032375"/>
              <a:ext cx="431800" cy="366713"/>
            </a:xfrm>
            <a:prstGeom prst="rect">
              <a:avLst/>
            </a:prstGeom>
            <a:noFill/>
            <a:ln w="9525">
              <a:noFill/>
              <a:miter lim="800000"/>
              <a:headEnd/>
              <a:tailEnd/>
            </a:ln>
          </p:spPr>
          <p:txBody>
            <a:bodyPr>
              <a:spAutoFit/>
            </a:bodyPr>
            <a:lstStyle/>
            <a:p>
              <a:pPr>
                <a:spcBef>
                  <a:spcPct val="50000"/>
                </a:spcBef>
              </a:pPr>
              <a:r>
                <a:rPr lang="el-GR" sz="1800" dirty="0"/>
                <a:t>Ν</a:t>
              </a:r>
            </a:p>
          </p:txBody>
        </p:sp>
      </p:grpSp>
      <p:sp>
        <p:nvSpPr>
          <p:cNvPr id="73" name="Title 1"/>
          <p:cNvSpPr>
            <a:spLocks noGrp="1"/>
          </p:cNvSpPr>
          <p:nvPr>
            <p:ph type="title"/>
          </p:nvPr>
        </p:nvSpPr>
        <p:spPr>
          <a:xfrm>
            <a:off x="386552" y="55563"/>
            <a:ext cx="8229600" cy="1143000"/>
          </a:xfrm>
        </p:spPr>
        <p:txBody>
          <a:bodyPr/>
          <a:lstStyle/>
          <a:p>
            <a:r>
              <a:rPr lang="el-GR" dirty="0">
                <a:solidFill>
                  <a:schemeClr val="accent6">
                    <a:lumMod val="75000"/>
                  </a:schemeClr>
                </a:solidFill>
              </a:rPr>
              <a:t>Παράδειγμα</a:t>
            </a:r>
            <a:endParaRPr lang="en-US" dirty="0">
              <a:solidFill>
                <a:schemeClr val="accent6">
                  <a:lumMod val="75000"/>
                </a:schemeClr>
              </a:solidFill>
            </a:endParaRPr>
          </a:p>
        </p:txBody>
      </p:sp>
      <p:sp>
        <p:nvSpPr>
          <p:cNvPr id="70"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2579224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5" name="Rectangle 6"/>
          <p:cNvSpPr>
            <a:spLocks noGrp="1" noChangeArrowheads="1"/>
          </p:cNvSpPr>
          <p:nvPr>
            <p:ph type="ftr" sz="quarter" idx="11"/>
          </p:nvPr>
        </p:nvSpPr>
        <p:spPr>
          <a:noFill/>
        </p:spPr>
        <p:txBody>
          <a:bodyPr/>
          <a:lstStyle/>
          <a:p>
            <a:r>
              <a:rPr lang="el-GR" altLang="en-US"/>
              <a:t>Ευαγγελία Πιτουρά</a:t>
            </a:r>
          </a:p>
        </p:txBody>
      </p:sp>
      <p:sp>
        <p:nvSpPr>
          <p:cNvPr id="54276" name="Rectangle 7"/>
          <p:cNvSpPr>
            <a:spLocks noGrp="1" noChangeArrowheads="1"/>
          </p:cNvSpPr>
          <p:nvPr>
            <p:ph type="sldNum" sz="quarter" idx="12"/>
          </p:nvPr>
        </p:nvSpPr>
        <p:spPr>
          <a:noFill/>
        </p:spPr>
        <p:txBody>
          <a:bodyPr/>
          <a:lstStyle/>
          <a:p>
            <a:fld id="{167E12B5-D0B3-422F-B4B7-0449E8250503}" type="slidenum">
              <a:rPr lang="el-GR" altLang="en-US" smtClean="0"/>
              <a:pPr/>
              <a:t>26</a:t>
            </a:fld>
            <a:endParaRPr lang="el-GR" altLang="en-US"/>
          </a:p>
        </p:txBody>
      </p:sp>
      <p:sp>
        <p:nvSpPr>
          <p:cNvPr id="54278" name="Rectangle 3"/>
          <p:cNvSpPr>
            <a:spLocks noChangeArrowheads="1"/>
          </p:cNvSpPr>
          <p:nvPr/>
        </p:nvSpPr>
        <p:spPr bwMode="auto">
          <a:xfrm>
            <a:off x="3700463" y="1197771"/>
            <a:ext cx="2159000" cy="647700"/>
          </a:xfrm>
          <a:prstGeom prst="rect">
            <a:avLst/>
          </a:prstGeom>
          <a:noFill/>
          <a:ln w="9525">
            <a:solidFill>
              <a:schemeClr val="tx1"/>
            </a:solidFill>
            <a:miter lim="800000"/>
            <a:headEnd/>
            <a:tailEnd/>
          </a:ln>
        </p:spPr>
        <p:txBody>
          <a:bodyPr wrap="none" anchor="ctr"/>
          <a:lstStyle/>
          <a:p>
            <a:endParaRPr lang="el-GR"/>
          </a:p>
        </p:txBody>
      </p:sp>
      <p:sp>
        <p:nvSpPr>
          <p:cNvPr id="54279" name="Text Box 4"/>
          <p:cNvSpPr txBox="1">
            <a:spLocks noChangeArrowheads="1"/>
          </p:cNvSpPr>
          <p:nvPr/>
        </p:nvSpPr>
        <p:spPr bwMode="auto">
          <a:xfrm>
            <a:off x="4281488" y="1342233"/>
            <a:ext cx="1223962" cy="366713"/>
          </a:xfrm>
          <a:prstGeom prst="rect">
            <a:avLst/>
          </a:prstGeom>
          <a:noFill/>
          <a:ln w="9525">
            <a:noFill/>
            <a:miter lim="800000"/>
            <a:headEnd/>
            <a:tailEnd/>
          </a:ln>
        </p:spPr>
        <p:txBody>
          <a:bodyPr>
            <a:spAutoFit/>
          </a:bodyPr>
          <a:lstStyle/>
          <a:p>
            <a:pPr>
              <a:spcBef>
                <a:spcPct val="50000"/>
              </a:spcBef>
            </a:pPr>
            <a:r>
              <a:rPr lang="en-US" sz="1800"/>
              <a:t>C</a:t>
            </a:r>
            <a:endParaRPr lang="el-GR" sz="1800"/>
          </a:p>
        </p:txBody>
      </p:sp>
      <p:sp>
        <p:nvSpPr>
          <p:cNvPr id="54280" name="Rectangle 5"/>
          <p:cNvSpPr>
            <a:spLocks noChangeArrowheads="1"/>
          </p:cNvSpPr>
          <p:nvPr/>
        </p:nvSpPr>
        <p:spPr bwMode="auto">
          <a:xfrm>
            <a:off x="1108075" y="3431383"/>
            <a:ext cx="1728788" cy="649288"/>
          </a:xfrm>
          <a:prstGeom prst="rect">
            <a:avLst/>
          </a:prstGeom>
          <a:noFill/>
          <a:ln w="9525">
            <a:solidFill>
              <a:schemeClr val="tx1"/>
            </a:solidFill>
            <a:miter lim="800000"/>
            <a:headEnd/>
            <a:tailEnd/>
          </a:ln>
        </p:spPr>
        <p:txBody>
          <a:bodyPr wrap="none" anchor="ctr"/>
          <a:lstStyle/>
          <a:p>
            <a:endParaRPr lang="el-GR"/>
          </a:p>
        </p:txBody>
      </p:sp>
      <p:sp>
        <p:nvSpPr>
          <p:cNvPr id="54281" name="Text Box 6"/>
          <p:cNvSpPr txBox="1">
            <a:spLocks noChangeArrowheads="1"/>
          </p:cNvSpPr>
          <p:nvPr/>
        </p:nvSpPr>
        <p:spPr bwMode="auto">
          <a:xfrm>
            <a:off x="1468438" y="3574258"/>
            <a:ext cx="1008062" cy="366713"/>
          </a:xfrm>
          <a:prstGeom prst="rect">
            <a:avLst/>
          </a:prstGeom>
          <a:noFill/>
          <a:ln w="9525">
            <a:noFill/>
            <a:miter lim="800000"/>
            <a:headEnd/>
            <a:tailEnd/>
          </a:ln>
        </p:spPr>
        <p:txBody>
          <a:bodyPr>
            <a:spAutoFit/>
          </a:bodyPr>
          <a:lstStyle/>
          <a:p>
            <a:pPr>
              <a:spcBef>
                <a:spcPct val="50000"/>
              </a:spcBef>
            </a:pPr>
            <a:r>
              <a:rPr lang="en-US" sz="1800"/>
              <a:t>S1</a:t>
            </a:r>
            <a:endParaRPr lang="el-GR" sz="1800"/>
          </a:p>
        </p:txBody>
      </p:sp>
      <p:sp>
        <p:nvSpPr>
          <p:cNvPr id="54282" name="Rectangle 7"/>
          <p:cNvSpPr>
            <a:spLocks noChangeArrowheads="1"/>
          </p:cNvSpPr>
          <p:nvPr/>
        </p:nvSpPr>
        <p:spPr bwMode="auto">
          <a:xfrm>
            <a:off x="3484563" y="3502821"/>
            <a:ext cx="1728787" cy="649287"/>
          </a:xfrm>
          <a:prstGeom prst="rect">
            <a:avLst/>
          </a:prstGeom>
          <a:noFill/>
          <a:ln w="9525">
            <a:solidFill>
              <a:schemeClr val="tx1"/>
            </a:solidFill>
            <a:miter lim="800000"/>
            <a:headEnd/>
            <a:tailEnd/>
          </a:ln>
        </p:spPr>
        <p:txBody>
          <a:bodyPr wrap="none" anchor="ctr"/>
          <a:lstStyle/>
          <a:p>
            <a:endParaRPr lang="el-GR"/>
          </a:p>
        </p:txBody>
      </p:sp>
      <p:sp>
        <p:nvSpPr>
          <p:cNvPr id="54283" name="Text Box 8"/>
          <p:cNvSpPr txBox="1">
            <a:spLocks noChangeArrowheads="1"/>
          </p:cNvSpPr>
          <p:nvPr/>
        </p:nvSpPr>
        <p:spPr bwMode="auto">
          <a:xfrm>
            <a:off x="3629025" y="3574258"/>
            <a:ext cx="1223963" cy="366713"/>
          </a:xfrm>
          <a:prstGeom prst="rect">
            <a:avLst/>
          </a:prstGeom>
          <a:noFill/>
          <a:ln w="9525">
            <a:noFill/>
            <a:miter lim="800000"/>
            <a:headEnd/>
            <a:tailEnd/>
          </a:ln>
        </p:spPr>
        <p:txBody>
          <a:bodyPr>
            <a:spAutoFit/>
          </a:bodyPr>
          <a:lstStyle/>
          <a:p>
            <a:pPr>
              <a:spcBef>
                <a:spcPct val="50000"/>
              </a:spcBef>
            </a:pPr>
            <a:r>
              <a:rPr lang="en-US" sz="1800"/>
              <a:t>S2</a:t>
            </a:r>
            <a:endParaRPr lang="el-GR" sz="1800"/>
          </a:p>
        </p:txBody>
      </p:sp>
      <p:sp>
        <p:nvSpPr>
          <p:cNvPr id="54284" name="Rectangle 9"/>
          <p:cNvSpPr>
            <a:spLocks noChangeArrowheads="1"/>
          </p:cNvSpPr>
          <p:nvPr/>
        </p:nvSpPr>
        <p:spPr bwMode="auto">
          <a:xfrm>
            <a:off x="6148388" y="3431383"/>
            <a:ext cx="1584325" cy="719138"/>
          </a:xfrm>
          <a:prstGeom prst="rect">
            <a:avLst/>
          </a:prstGeom>
          <a:noFill/>
          <a:ln w="9525">
            <a:solidFill>
              <a:schemeClr val="tx1"/>
            </a:solidFill>
            <a:miter lim="800000"/>
            <a:headEnd/>
            <a:tailEnd/>
          </a:ln>
        </p:spPr>
        <p:txBody>
          <a:bodyPr wrap="none" anchor="ctr"/>
          <a:lstStyle/>
          <a:p>
            <a:endParaRPr lang="el-GR"/>
          </a:p>
        </p:txBody>
      </p:sp>
      <p:sp>
        <p:nvSpPr>
          <p:cNvPr id="54285" name="Text Box 10"/>
          <p:cNvSpPr txBox="1">
            <a:spLocks noChangeArrowheads="1"/>
          </p:cNvSpPr>
          <p:nvPr/>
        </p:nvSpPr>
        <p:spPr bwMode="auto">
          <a:xfrm>
            <a:off x="6437313" y="3502821"/>
            <a:ext cx="863600" cy="366712"/>
          </a:xfrm>
          <a:prstGeom prst="rect">
            <a:avLst/>
          </a:prstGeom>
          <a:noFill/>
          <a:ln w="9525">
            <a:noFill/>
            <a:miter lim="800000"/>
            <a:headEnd/>
            <a:tailEnd/>
          </a:ln>
        </p:spPr>
        <p:txBody>
          <a:bodyPr>
            <a:spAutoFit/>
          </a:bodyPr>
          <a:lstStyle/>
          <a:p>
            <a:pPr>
              <a:spcBef>
                <a:spcPct val="50000"/>
              </a:spcBef>
            </a:pPr>
            <a:r>
              <a:rPr lang="en-US" sz="1800"/>
              <a:t>S3</a:t>
            </a:r>
            <a:endParaRPr lang="el-GR" sz="1800"/>
          </a:p>
        </p:txBody>
      </p:sp>
      <p:sp>
        <p:nvSpPr>
          <p:cNvPr id="54286" name="Oval 11"/>
          <p:cNvSpPr>
            <a:spLocks noChangeArrowheads="1"/>
          </p:cNvSpPr>
          <p:nvPr/>
        </p:nvSpPr>
        <p:spPr bwMode="auto">
          <a:xfrm>
            <a:off x="4492625" y="2278858"/>
            <a:ext cx="287338" cy="287338"/>
          </a:xfrm>
          <a:prstGeom prst="ellipse">
            <a:avLst/>
          </a:prstGeom>
          <a:noFill/>
          <a:ln w="9525">
            <a:solidFill>
              <a:schemeClr val="tx1"/>
            </a:solidFill>
            <a:round/>
            <a:headEnd/>
            <a:tailEnd/>
          </a:ln>
        </p:spPr>
        <p:txBody>
          <a:bodyPr wrap="none" anchor="ctr"/>
          <a:lstStyle/>
          <a:p>
            <a:endParaRPr lang="el-GR"/>
          </a:p>
        </p:txBody>
      </p:sp>
      <p:sp>
        <p:nvSpPr>
          <p:cNvPr id="54287" name="Line 12"/>
          <p:cNvSpPr>
            <a:spLocks noChangeShapeType="1"/>
          </p:cNvSpPr>
          <p:nvPr/>
        </p:nvSpPr>
        <p:spPr bwMode="auto">
          <a:xfrm>
            <a:off x="4637088" y="1847058"/>
            <a:ext cx="0" cy="358775"/>
          </a:xfrm>
          <a:prstGeom prst="line">
            <a:avLst/>
          </a:prstGeom>
          <a:noFill/>
          <a:ln w="9525">
            <a:solidFill>
              <a:srgbClr val="FF6600"/>
            </a:solidFill>
            <a:round/>
            <a:headEnd/>
            <a:tailEnd/>
          </a:ln>
        </p:spPr>
        <p:txBody>
          <a:bodyPr/>
          <a:lstStyle/>
          <a:p>
            <a:endParaRPr lang="el-GR"/>
          </a:p>
        </p:txBody>
      </p:sp>
      <p:sp>
        <p:nvSpPr>
          <p:cNvPr id="54288" name="Line 13"/>
          <p:cNvSpPr>
            <a:spLocks noChangeShapeType="1"/>
          </p:cNvSpPr>
          <p:nvPr/>
        </p:nvSpPr>
        <p:spPr bwMode="auto">
          <a:xfrm flipH="1">
            <a:off x="2116138" y="2494758"/>
            <a:ext cx="2376487" cy="863600"/>
          </a:xfrm>
          <a:prstGeom prst="line">
            <a:avLst/>
          </a:prstGeom>
          <a:noFill/>
          <a:ln w="9525">
            <a:solidFill>
              <a:schemeClr val="tx1"/>
            </a:solidFill>
            <a:round/>
            <a:headEnd/>
            <a:tailEnd/>
          </a:ln>
        </p:spPr>
        <p:txBody>
          <a:bodyPr/>
          <a:lstStyle/>
          <a:p>
            <a:endParaRPr lang="el-GR"/>
          </a:p>
        </p:txBody>
      </p:sp>
      <p:sp>
        <p:nvSpPr>
          <p:cNvPr id="54289" name="Line 14"/>
          <p:cNvSpPr>
            <a:spLocks noChangeShapeType="1"/>
          </p:cNvSpPr>
          <p:nvPr/>
        </p:nvSpPr>
        <p:spPr bwMode="auto">
          <a:xfrm>
            <a:off x="4708525" y="2566196"/>
            <a:ext cx="215900" cy="936625"/>
          </a:xfrm>
          <a:prstGeom prst="line">
            <a:avLst/>
          </a:prstGeom>
          <a:noFill/>
          <a:ln w="9525">
            <a:solidFill>
              <a:schemeClr val="tx1"/>
            </a:solidFill>
            <a:round/>
            <a:headEnd/>
            <a:tailEnd/>
          </a:ln>
        </p:spPr>
        <p:txBody>
          <a:bodyPr/>
          <a:lstStyle/>
          <a:p>
            <a:endParaRPr lang="el-GR"/>
          </a:p>
        </p:txBody>
      </p:sp>
      <p:sp>
        <p:nvSpPr>
          <p:cNvPr id="54290" name="Line 15"/>
          <p:cNvSpPr>
            <a:spLocks noChangeShapeType="1"/>
          </p:cNvSpPr>
          <p:nvPr/>
        </p:nvSpPr>
        <p:spPr bwMode="auto">
          <a:xfrm>
            <a:off x="4779963" y="2421733"/>
            <a:ext cx="1944687" cy="1009650"/>
          </a:xfrm>
          <a:prstGeom prst="line">
            <a:avLst/>
          </a:prstGeom>
          <a:noFill/>
          <a:ln w="9525">
            <a:solidFill>
              <a:schemeClr val="tx1"/>
            </a:solidFill>
            <a:round/>
            <a:headEnd/>
            <a:tailEnd/>
          </a:ln>
        </p:spPr>
        <p:txBody>
          <a:bodyPr/>
          <a:lstStyle/>
          <a:p>
            <a:endParaRPr lang="el-GR"/>
          </a:p>
        </p:txBody>
      </p:sp>
      <p:grpSp>
        <p:nvGrpSpPr>
          <p:cNvPr id="54291" name="Group 16"/>
          <p:cNvGrpSpPr>
            <a:grpSpLocks/>
          </p:cNvGrpSpPr>
          <p:nvPr/>
        </p:nvGrpSpPr>
        <p:grpSpPr bwMode="auto">
          <a:xfrm>
            <a:off x="6000750" y="879478"/>
            <a:ext cx="1223962" cy="438150"/>
            <a:chOff x="1565" y="709"/>
            <a:chExt cx="771" cy="276"/>
          </a:xfrm>
        </p:grpSpPr>
        <p:sp>
          <p:nvSpPr>
            <p:cNvPr id="54319" name="Oval 17"/>
            <p:cNvSpPr>
              <a:spLocks noChangeArrowheads="1"/>
            </p:cNvSpPr>
            <p:nvPr/>
          </p:nvSpPr>
          <p:spPr bwMode="auto">
            <a:xfrm>
              <a:off x="1565" y="709"/>
              <a:ext cx="771" cy="272"/>
            </a:xfrm>
            <a:prstGeom prst="ellipse">
              <a:avLst/>
            </a:prstGeom>
            <a:noFill/>
            <a:ln w="9525">
              <a:solidFill>
                <a:schemeClr val="tx1"/>
              </a:solidFill>
              <a:round/>
              <a:headEnd/>
              <a:tailEnd/>
            </a:ln>
          </p:spPr>
          <p:txBody>
            <a:bodyPr wrap="none" anchor="ctr"/>
            <a:lstStyle/>
            <a:p>
              <a:endParaRPr lang="el-GR"/>
            </a:p>
          </p:txBody>
        </p:sp>
        <p:sp>
          <p:nvSpPr>
            <p:cNvPr id="54320" name="Text Box 18"/>
            <p:cNvSpPr txBox="1">
              <a:spLocks noChangeArrowheads="1"/>
            </p:cNvSpPr>
            <p:nvPr/>
          </p:nvSpPr>
          <p:spPr bwMode="auto">
            <a:xfrm>
              <a:off x="1791" y="754"/>
              <a:ext cx="408" cy="231"/>
            </a:xfrm>
            <a:prstGeom prst="rect">
              <a:avLst/>
            </a:prstGeom>
            <a:noFill/>
            <a:ln w="9525">
              <a:noFill/>
              <a:miter lim="800000"/>
              <a:headEnd/>
              <a:tailEnd/>
            </a:ln>
          </p:spPr>
          <p:txBody>
            <a:bodyPr>
              <a:spAutoFit/>
            </a:bodyPr>
            <a:lstStyle/>
            <a:p>
              <a:pPr>
                <a:spcBef>
                  <a:spcPct val="50000"/>
                </a:spcBef>
              </a:pPr>
              <a:r>
                <a:rPr lang="en-US" sz="1800" u="sng"/>
                <a:t>C1</a:t>
              </a:r>
              <a:endParaRPr lang="el-GR" sz="1800" u="sng"/>
            </a:p>
          </p:txBody>
        </p:sp>
      </p:grpSp>
      <p:grpSp>
        <p:nvGrpSpPr>
          <p:cNvPr id="54292" name="Group 19"/>
          <p:cNvGrpSpPr>
            <a:grpSpLocks/>
          </p:cNvGrpSpPr>
          <p:nvPr/>
        </p:nvGrpSpPr>
        <p:grpSpPr bwMode="auto">
          <a:xfrm>
            <a:off x="820738" y="4366421"/>
            <a:ext cx="935037" cy="366712"/>
            <a:chOff x="431" y="3067"/>
            <a:chExt cx="589" cy="231"/>
          </a:xfrm>
        </p:grpSpPr>
        <p:sp>
          <p:nvSpPr>
            <p:cNvPr id="54317" name="Oval 20"/>
            <p:cNvSpPr>
              <a:spLocks noChangeArrowheads="1"/>
            </p:cNvSpPr>
            <p:nvPr/>
          </p:nvSpPr>
          <p:spPr bwMode="auto">
            <a:xfrm>
              <a:off x="431" y="3067"/>
              <a:ext cx="589" cy="227"/>
            </a:xfrm>
            <a:prstGeom prst="ellipse">
              <a:avLst/>
            </a:prstGeom>
            <a:noFill/>
            <a:ln w="9525">
              <a:solidFill>
                <a:schemeClr val="tx1"/>
              </a:solidFill>
              <a:round/>
              <a:headEnd/>
              <a:tailEnd/>
            </a:ln>
          </p:spPr>
          <p:txBody>
            <a:bodyPr wrap="none" anchor="ctr"/>
            <a:lstStyle/>
            <a:p>
              <a:endParaRPr lang="el-GR"/>
            </a:p>
          </p:txBody>
        </p:sp>
        <p:sp>
          <p:nvSpPr>
            <p:cNvPr id="54318" name="Text Box 21"/>
            <p:cNvSpPr txBox="1">
              <a:spLocks noChangeArrowheads="1"/>
            </p:cNvSpPr>
            <p:nvPr/>
          </p:nvSpPr>
          <p:spPr bwMode="auto">
            <a:xfrm>
              <a:off x="476" y="3067"/>
              <a:ext cx="454" cy="231"/>
            </a:xfrm>
            <a:prstGeom prst="rect">
              <a:avLst/>
            </a:prstGeom>
            <a:noFill/>
            <a:ln w="9525">
              <a:noFill/>
              <a:miter lim="800000"/>
              <a:headEnd/>
              <a:tailEnd/>
            </a:ln>
          </p:spPr>
          <p:txBody>
            <a:bodyPr>
              <a:spAutoFit/>
            </a:bodyPr>
            <a:lstStyle/>
            <a:p>
              <a:pPr>
                <a:spcBef>
                  <a:spcPct val="50000"/>
                </a:spcBef>
              </a:pPr>
              <a:r>
                <a:rPr lang="en-US" sz="1800"/>
                <a:t>S1</a:t>
              </a:r>
              <a:r>
                <a:rPr lang="el-GR" sz="1800"/>
                <a:t>Α</a:t>
              </a:r>
            </a:p>
          </p:txBody>
        </p:sp>
      </p:grpSp>
      <p:sp>
        <p:nvSpPr>
          <p:cNvPr id="54293" name="Freeform 22"/>
          <p:cNvSpPr>
            <a:spLocks/>
          </p:cNvSpPr>
          <p:nvPr/>
        </p:nvSpPr>
        <p:spPr bwMode="auto">
          <a:xfrm>
            <a:off x="3344863" y="2723358"/>
            <a:ext cx="406400" cy="219075"/>
          </a:xfrm>
          <a:custGeom>
            <a:avLst/>
            <a:gdLst>
              <a:gd name="T0" fmla="*/ 0 w 256"/>
              <a:gd name="T1" fmla="*/ 0 h 138"/>
              <a:gd name="T2" fmla="*/ 147 w 256"/>
              <a:gd name="T3" fmla="*/ 125 h 138"/>
              <a:gd name="T4" fmla="*/ 256 w 256"/>
              <a:gd name="T5" fmla="*/ 76 h 138"/>
              <a:gd name="T6" fmla="*/ 0 60000 65536"/>
              <a:gd name="T7" fmla="*/ 0 60000 65536"/>
              <a:gd name="T8" fmla="*/ 0 60000 65536"/>
              <a:gd name="T9" fmla="*/ 0 w 256"/>
              <a:gd name="T10" fmla="*/ 0 h 138"/>
              <a:gd name="T11" fmla="*/ 256 w 256"/>
              <a:gd name="T12" fmla="*/ 138 h 138"/>
            </a:gdLst>
            <a:ahLst/>
            <a:cxnLst>
              <a:cxn ang="T6">
                <a:pos x="T0" y="T1"/>
              </a:cxn>
              <a:cxn ang="T7">
                <a:pos x="T2" y="T3"/>
              </a:cxn>
              <a:cxn ang="T8">
                <a:pos x="T4" y="T5"/>
              </a:cxn>
            </a:cxnLst>
            <a:rect l="T9" t="T10" r="T11" b="T12"/>
            <a:pathLst>
              <a:path w="256" h="138">
                <a:moveTo>
                  <a:pt x="0" y="0"/>
                </a:moveTo>
                <a:cubicBezTo>
                  <a:pt x="52" y="56"/>
                  <a:pt x="104" y="112"/>
                  <a:pt x="147" y="125"/>
                </a:cubicBezTo>
                <a:cubicBezTo>
                  <a:pt x="190" y="138"/>
                  <a:pt x="239" y="83"/>
                  <a:pt x="256" y="76"/>
                </a:cubicBezTo>
              </a:path>
            </a:pathLst>
          </a:custGeom>
          <a:noFill/>
          <a:ln w="9525">
            <a:solidFill>
              <a:schemeClr val="tx1"/>
            </a:solidFill>
            <a:round/>
            <a:headEnd/>
            <a:tailEnd/>
          </a:ln>
        </p:spPr>
        <p:txBody>
          <a:bodyPr/>
          <a:lstStyle/>
          <a:p>
            <a:endParaRPr lang="el-GR"/>
          </a:p>
        </p:txBody>
      </p:sp>
      <p:sp>
        <p:nvSpPr>
          <p:cNvPr id="54294" name="Freeform 23"/>
          <p:cNvSpPr>
            <a:spLocks/>
          </p:cNvSpPr>
          <p:nvPr/>
        </p:nvSpPr>
        <p:spPr bwMode="auto">
          <a:xfrm>
            <a:off x="4570413" y="2870996"/>
            <a:ext cx="371475" cy="203200"/>
          </a:xfrm>
          <a:custGeom>
            <a:avLst/>
            <a:gdLst>
              <a:gd name="T0" fmla="*/ 0 w 234"/>
              <a:gd name="T1" fmla="*/ 21 h 128"/>
              <a:gd name="T2" fmla="*/ 147 w 234"/>
              <a:gd name="T3" fmla="*/ 125 h 128"/>
              <a:gd name="T4" fmla="*/ 234 w 234"/>
              <a:gd name="T5" fmla="*/ 0 h 128"/>
              <a:gd name="T6" fmla="*/ 0 60000 65536"/>
              <a:gd name="T7" fmla="*/ 0 60000 65536"/>
              <a:gd name="T8" fmla="*/ 0 60000 65536"/>
              <a:gd name="T9" fmla="*/ 0 w 234"/>
              <a:gd name="T10" fmla="*/ 0 h 128"/>
              <a:gd name="T11" fmla="*/ 234 w 234"/>
              <a:gd name="T12" fmla="*/ 128 h 128"/>
            </a:gdLst>
            <a:ahLst/>
            <a:cxnLst>
              <a:cxn ang="T6">
                <a:pos x="T0" y="T1"/>
              </a:cxn>
              <a:cxn ang="T7">
                <a:pos x="T2" y="T3"/>
              </a:cxn>
              <a:cxn ang="T8">
                <a:pos x="T4" y="T5"/>
              </a:cxn>
            </a:cxnLst>
            <a:rect l="T9" t="T10" r="T11" b="T12"/>
            <a:pathLst>
              <a:path w="234" h="128">
                <a:moveTo>
                  <a:pt x="0" y="21"/>
                </a:moveTo>
                <a:cubicBezTo>
                  <a:pt x="54" y="74"/>
                  <a:pt x="108" y="128"/>
                  <a:pt x="147" y="125"/>
                </a:cubicBezTo>
                <a:cubicBezTo>
                  <a:pt x="186" y="122"/>
                  <a:pt x="210" y="61"/>
                  <a:pt x="234" y="0"/>
                </a:cubicBezTo>
              </a:path>
            </a:pathLst>
          </a:custGeom>
          <a:noFill/>
          <a:ln w="9525">
            <a:solidFill>
              <a:schemeClr val="tx1"/>
            </a:solidFill>
            <a:round/>
            <a:headEnd/>
            <a:tailEnd/>
          </a:ln>
        </p:spPr>
        <p:txBody>
          <a:bodyPr/>
          <a:lstStyle/>
          <a:p>
            <a:endParaRPr lang="el-GR"/>
          </a:p>
        </p:txBody>
      </p:sp>
      <p:sp>
        <p:nvSpPr>
          <p:cNvPr id="54295" name="Freeform 24"/>
          <p:cNvSpPr>
            <a:spLocks/>
          </p:cNvSpPr>
          <p:nvPr/>
        </p:nvSpPr>
        <p:spPr bwMode="auto">
          <a:xfrm>
            <a:off x="5621338" y="2837658"/>
            <a:ext cx="379412" cy="161925"/>
          </a:xfrm>
          <a:custGeom>
            <a:avLst/>
            <a:gdLst>
              <a:gd name="T0" fmla="*/ 0 w 239"/>
              <a:gd name="T1" fmla="*/ 32 h 102"/>
              <a:gd name="T2" fmla="*/ 104 w 239"/>
              <a:gd name="T3" fmla="*/ 97 h 102"/>
              <a:gd name="T4" fmla="*/ 239 w 239"/>
              <a:gd name="T5" fmla="*/ 0 h 102"/>
              <a:gd name="T6" fmla="*/ 0 60000 65536"/>
              <a:gd name="T7" fmla="*/ 0 60000 65536"/>
              <a:gd name="T8" fmla="*/ 0 60000 65536"/>
              <a:gd name="T9" fmla="*/ 0 w 239"/>
              <a:gd name="T10" fmla="*/ 0 h 102"/>
              <a:gd name="T11" fmla="*/ 239 w 239"/>
              <a:gd name="T12" fmla="*/ 102 h 102"/>
            </a:gdLst>
            <a:ahLst/>
            <a:cxnLst>
              <a:cxn ang="T6">
                <a:pos x="T0" y="T1"/>
              </a:cxn>
              <a:cxn ang="T7">
                <a:pos x="T2" y="T3"/>
              </a:cxn>
              <a:cxn ang="T8">
                <a:pos x="T4" y="T5"/>
              </a:cxn>
            </a:cxnLst>
            <a:rect l="T9" t="T10" r="T11" b="T12"/>
            <a:pathLst>
              <a:path w="239" h="102">
                <a:moveTo>
                  <a:pt x="0" y="32"/>
                </a:moveTo>
                <a:cubicBezTo>
                  <a:pt x="32" y="67"/>
                  <a:pt x="64" y="102"/>
                  <a:pt x="104" y="97"/>
                </a:cubicBezTo>
                <a:cubicBezTo>
                  <a:pt x="144" y="92"/>
                  <a:pt x="216" y="16"/>
                  <a:pt x="239" y="0"/>
                </a:cubicBezTo>
              </a:path>
            </a:pathLst>
          </a:custGeom>
          <a:noFill/>
          <a:ln w="9525">
            <a:solidFill>
              <a:schemeClr val="tx1"/>
            </a:solidFill>
            <a:round/>
            <a:headEnd/>
            <a:tailEnd/>
          </a:ln>
        </p:spPr>
        <p:txBody>
          <a:bodyPr/>
          <a:lstStyle/>
          <a:p>
            <a:endParaRPr lang="el-GR"/>
          </a:p>
        </p:txBody>
      </p:sp>
      <p:sp>
        <p:nvSpPr>
          <p:cNvPr id="54296" name="Line 25"/>
          <p:cNvSpPr>
            <a:spLocks noChangeShapeType="1"/>
          </p:cNvSpPr>
          <p:nvPr/>
        </p:nvSpPr>
        <p:spPr bwMode="auto">
          <a:xfrm flipH="1">
            <a:off x="1490663" y="4079083"/>
            <a:ext cx="293687" cy="284163"/>
          </a:xfrm>
          <a:prstGeom prst="line">
            <a:avLst/>
          </a:prstGeom>
          <a:noFill/>
          <a:ln w="9525">
            <a:solidFill>
              <a:schemeClr val="tx1"/>
            </a:solidFill>
            <a:round/>
            <a:headEnd/>
            <a:tailEnd/>
          </a:ln>
        </p:spPr>
        <p:txBody>
          <a:bodyPr/>
          <a:lstStyle/>
          <a:p>
            <a:endParaRPr lang="el-GR"/>
          </a:p>
        </p:txBody>
      </p:sp>
      <p:grpSp>
        <p:nvGrpSpPr>
          <p:cNvPr id="54297" name="Group 26"/>
          <p:cNvGrpSpPr>
            <a:grpSpLocks/>
          </p:cNvGrpSpPr>
          <p:nvPr/>
        </p:nvGrpSpPr>
        <p:grpSpPr bwMode="auto">
          <a:xfrm>
            <a:off x="6480175" y="4426746"/>
            <a:ext cx="935038" cy="366712"/>
            <a:chOff x="431" y="3067"/>
            <a:chExt cx="589" cy="231"/>
          </a:xfrm>
        </p:grpSpPr>
        <p:sp>
          <p:nvSpPr>
            <p:cNvPr id="54315" name="Oval 27"/>
            <p:cNvSpPr>
              <a:spLocks noChangeArrowheads="1"/>
            </p:cNvSpPr>
            <p:nvPr/>
          </p:nvSpPr>
          <p:spPr bwMode="auto">
            <a:xfrm>
              <a:off x="431" y="3067"/>
              <a:ext cx="589" cy="227"/>
            </a:xfrm>
            <a:prstGeom prst="ellipse">
              <a:avLst/>
            </a:prstGeom>
            <a:noFill/>
            <a:ln w="9525">
              <a:solidFill>
                <a:schemeClr val="tx1"/>
              </a:solidFill>
              <a:round/>
              <a:headEnd/>
              <a:tailEnd/>
            </a:ln>
          </p:spPr>
          <p:txBody>
            <a:bodyPr wrap="none" anchor="ctr"/>
            <a:lstStyle/>
            <a:p>
              <a:endParaRPr lang="el-GR"/>
            </a:p>
          </p:txBody>
        </p:sp>
        <p:sp>
          <p:nvSpPr>
            <p:cNvPr id="54316" name="Text Box 28"/>
            <p:cNvSpPr txBox="1">
              <a:spLocks noChangeArrowheads="1"/>
            </p:cNvSpPr>
            <p:nvPr/>
          </p:nvSpPr>
          <p:spPr bwMode="auto">
            <a:xfrm>
              <a:off x="476" y="3067"/>
              <a:ext cx="454" cy="231"/>
            </a:xfrm>
            <a:prstGeom prst="rect">
              <a:avLst/>
            </a:prstGeom>
            <a:noFill/>
            <a:ln w="9525">
              <a:noFill/>
              <a:miter lim="800000"/>
              <a:headEnd/>
              <a:tailEnd/>
            </a:ln>
          </p:spPr>
          <p:txBody>
            <a:bodyPr>
              <a:spAutoFit/>
            </a:bodyPr>
            <a:lstStyle/>
            <a:p>
              <a:pPr>
                <a:spcBef>
                  <a:spcPct val="50000"/>
                </a:spcBef>
              </a:pPr>
              <a:r>
                <a:rPr lang="en-US" sz="1800"/>
                <a:t>S</a:t>
              </a:r>
              <a:r>
                <a:rPr lang="el-GR" sz="1800"/>
                <a:t>3Α</a:t>
              </a:r>
            </a:p>
          </p:txBody>
        </p:sp>
      </p:grpSp>
      <p:grpSp>
        <p:nvGrpSpPr>
          <p:cNvPr id="54298" name="Group 29"/>
          <p:cNvGrpSpPr>
            <a:grpSpLocks/>
          </p:cNvGrpSpPr>
          <p:nvPr/>
        </p:nvGrpSpPr>
        <p:grpSpPr bwMode="auto">
          <a:xfrm>
            <a:off x="3797300" y="4506121"/>
            <a:ext cx="935038" cy="366712"/>
            <a:chOff x="431" y="3067"/>
            <a:chExt cx="589" cy="231"/>
          </a:xfrm>
        </p:grpSpPr>
        <p:sp>
          <p:nvSpPr>
            <p:cNvPr id="54313" name="Oval 30"/>
            <p:cNvSpPr>
              <a:spLocks noChangeArrowheads="1"/>
            </p:cNvSpPr>
            <p:nvPr/>
          </p:nvSpPr>
          <p:spPr bwMode="auto">
            <a:xfrm>
              <a:off x="431" y="3067"/>
              <a:ext cx="589" cy="227"/>
            </a:xfrm>
            <a:prstGeom prst="ellipse">
              <a:avLst/>
            </a:prstGeom>
            <a:noFill/>
            <a:ln w="9525">
              <a:solidFill>
                <a:schemeClr val="tx1"/>
              </a:solidFill>
              <a:round/>
              <a:headEnd/>
              <a:tailEnd/>
            </a:ln>
          </p:spPr>
          <p:txBody>
            <a:bodyPr wrap="none" anchor="ctr"/>
            <a:lstStyle/>
            <a:p>
              <a:endParaRPr lang="el-GR"/>
            </a:p>
          </p:txBody>
        </p:sp>
        <p:sp>
          <p:nvSpPr>
            <p:cNvPr id="54314" name="Text Box 31"/>
            <p:cNvSpPr txBox="1">
              <a:spLocks noChangeArrowheads="1"/>
            </p:cNvSpPr>
            <p:nvPr/>
          </p:nvSpPr>
          <p:spPr bwMode="auto">
            <a:xfrm>
              <a:off x="476" y="3067"/>
              <a:ext cx="454" cy="231"/>
            </a:xfrm>
            <a:prstGeom prst="rect">
              <a:avLst/>
            </a:prstGeom>
            <a:noFill/>
            <a:ln w="9525">
              <a:noFill/>
              <a:miter lim="800000"/>
              <a:headEnd/>
              <a:tailEnd/>
            </a:ln>
          </p:spPr>
          <p:txBody>
            <a:bodyPr>
              <a:spAutoFit/>
            </a:bodyPr>
            <a:lstStyle/>
            <a:p>
              <a:pPr>
                <a:spcBef>
                  <a:spcPct val="50000"/>
                </a:spcBef>
              </a:pPr>
              <a:r>
                <a:rPr lang="en-US" sz="1800"/>
                <a:t>S</a:t>
              </a:r>
              <a:r>
                <a:rPr lang="el-GR" sz="1800"/>
                <a:t>2Α</a:t>
              </a:r>
            </a:p>
          </p:txBody>
        </p:sp>
      </p:grpSp>
      <p:sp>
        <p:nvSpPr>
          <p:cNvPr id="54299" name="Line 32"/>
          <p:cNvSpPr>
            <a:spLocks noChangeShapeType="1"/>
          </p:cNvSpPr>
          <p:nvPr/>
        </p:nvSpPr>
        <p:spPr bwMode="auto">
          <a:xfrm flipH="1">
            <a:off x="4319588" y="4137821"/>
            <a:ext cx="77787" cy="346075"/>
          </a:xfrm>
          <a:prstGeom prst="line">
            <a:avLst/>
          </a:prstGeom>
          <a:noFill/>
          <a:ln w="9525">
            <a:solidFill>
              <a:schemeClr val="tx1"/>
            </a:solidFill>
            <a:round/>
            <a:headEnd/>
            <a:tailEnd/>
          </a:ln>
        </p:spPr>
        <p:txBody>
          <a:bodyPr/>
          <a:lstStyle/>
          <a:p>
            <a:endParaRPr lang="el-GR"/>
          </a:p>
        </p:txBody>
      </p:sp>
      <p:sp>
        <p:nvSpPr>
          <p:cNvPr id="54300" name="Line 33"/>
          <p:cNvSpPr>
            <a:spLocks noChangeShapeType="1"/>
          </p:cNvSpPr>
          <p:nvPr/>
        </p:nvSpPr>
        <p:spPr bwMode="auto">
          <a:xfrm>
            <a:off x="6727825" y="4172746"/>
            <a:ext cx="188913" cy="223837"/>
          </a:xfrm>
          <a:prstGeom prst="line">
            <a:avLst/>
          </a:prstGeom>
          <a:noFill/>
          <a:ln w="9525">
            <a:solidFill>
              <a:schemeClr val="tx1"/>
            </a:solidFill>
            <a:round/>
            <a:headEnd/>
            <a:tailEnd/>
          </a:ln>
        </p:spPr>
        <p:txBody>
          <a:bodyPr/>
          <a:lstStyle/>
          <a:p>
            <a:endParaRPr lang="el-GR"/>
          </a:p>
        </p:txBody>
      </p:sp>
      <p:sp>
        <p:nvSpPr>
          <p:cNvPr id="54301" name="Text Box 34"/>
          <p:cNvSpPr txBox="1">
            <a:spLocks noChangeArrowheads="1"/>
          </p:cNvSpPr>
          <p:nvPr/>
        </p:nvSpPr>
        <p:spPr bwMode="auto">
          <a:xfrm>
            <a:off x="5130800" y="2137571"/>
            <a:ext cx="1104900" cy="369332"/>
          </a:xfrm>
          <a:prstGeom prst="rect">
            <a:avLst/>
          </a:prstGeom>
          <a:noFill/>
          <a:ln w="9525">
            <a:noFill/>
            <a:miter lim="800000"/>
            <a:headEnd/>
            <a:tailEnd/>
          </a:ln>
        </p:spPr>
        <p:txBody>
          <a:bodyPr>
            <a:spAutoFit/>
          </a:bodyPr>
          <a:lstStyle/>
          <a:p>
            <a:pPr>
              <a:spcBef>
                <a:spcPct val="50000"/>
              </a:spcBef>
            </a:pPr>
            <a:r>
              <a:rPr lang="el-GR" b="1" dirty="0">
                <a:solidFill>
                  <a:srgbClr val="FF6600"/>
                </a:solidFill>
              </a:rPr>
              <a:t> ο ή </a:t>
            </a:r>
            <a:r>
              <a:rPr lang="en-US" b="1" dirty="0">
                <a:solidFill>
                  <a:srgbClr val="FF6600"/>
                </a:solidFill>
              </a:rPr>
              <a:t>d</a:t>
            </a:r>
            <a:endParaRPr lang="el-GR" b="1" dirty="0">
              <a:solidFill>
                <a:srgbClr val="FF6600"/>
              </a:solidFill>
            </a:endParaRPr>
          </a:p>
        </p:txBody>
      </p:sp>
      <p:sp>
        <p:nvSpPr>
          <p:cNvPr id="54302" name="Line 35"/>
          <p:cNvSpPr>
            <a:spLocks noChangeShapeType="1"/>
          </p:cNvSpPr>
          <p:nvPr/>
        </p:nvSpPr>
        <p:spPr bwMode="auto">
          <a:xfrm flipH="1">
            <a:off x="4613275" y="2343946"/>
            <a:ext cx="595313" cy="77787"/>
          </a:xfrm>
          <a:prstGeom prst="line">
            <a:avLst/>
          </a:prstGeom>
          <a:noFill/>
          <a:ln w="9525">
            <a:solidFill>
              <a:srgbClr val="FF6600"/>
            </a:solidFill>
            <a:round/>
            <a:headEnd/>
            <a:tailEnd type="triangle" w="med" len="med"/>
          </a:ln>
        </p:spPr>
        <p:txBody>
          <a:bodyPr/>
          <a:lstStyle/>
          <a:p>
            <a:endParaRPr lang="el-GR"/>
          </a:p>
        </p:txBody>
      </p:sp>
      <p:sp>
        <p:nvSpPr>
          <p:cNvPr id="54303" name="Line 36"/>
          <p:cNvSpPr>
            <a:spLocks noChangeShapeType="1"/>
          </p:cNvSpPr>
          <p:nvPr/>
        </p:nvSpPr>
        <p:spPr bwMode="auto">
          <a:xfrm>
            <a:off x="3914775" y="1886746"/>
            <a:ext cx="0" cy="361950"/>
          </a:xfrm>
          <a:prstGeom prst="line">
            <a:avLst/>
          </a:prstGeom>
          <a:noFill/>
          <a:ln w="9525">
            <a:solidFill>
              <a:srgbClr val="FF6600"/>
            </a:solidFill>
            <a:round/>
            <a:headEnd/>
            <a:tailEnd/>
          </a:ln>
        </p:spPr>
        <p:txBody>
          <a:bodyPr/>
          <a:lstStyle/>
          <a:p>
            <a:endParaRPr lang="el-GR"/>
          </a:p>
        </p:txBody>
      </p:sp>
      <p:sp>
        <p:nvSpPr>
          <p:cNvPr id="54304" name="Line 37"/>
          <p:cNvSpPr>
            <a:spLocks noChangeShapeType="1"/>
          </p:cNvSpPr>
          <p:nvPr/>
        </p:nvSpPr>
        <p:spPr bwMode="auto">
          <a:xfrm>
            <a:off x="3949700" y="1896271"/>
            <a:ext cx="0" cy="344487"/>
          </a:xfrm>
          <a:prstGeom prst="line">
            <a:avLst/>
          </a:prstGeom>
          <a:noFill/>
          <a:ln w="9525">
            <a:solidFill>
              <a:srgbClr val="FF6600"/>
            </a:solidFill>
            <a:round/>
            <a:headEnd/>
            <a:tailEnd/>
          </a:ln>
        </p:spPr>
        <p:txBody>
          <a:bodyPr/>
          <a:lstStyle/>
          <a:p>
            <a:endParaRPr lang="el-GR"/>
          </a:p>
        </p:txBody>
      </p:sp>
      <p:sp>
        <p:nvSpPr>
          <p:cNvPr id="54305" name="Text Box 38"/>
          <p:cNvSpPr txBox="1">
            <a:spLocks noChangeArrowheads="1"/>
          </p:cNvSpPr>
          <p:nvPr/>
        </p:nvSpPr>
        <p:spPr bwMode="auto">
          <a:xfrm>
            <a:off x="4095750" y="1947071"/>
            <a:ext cx="293688" cy="336550"/>
          </a:xfrm>
          <a:prstGeom prst="rect">
            <a:avLst/>
          </a:prstGeom>
          <a:noFill/>
          <a:ln w="9525">
            <a:noFill/>
            <a:miter lim="800000"/>
            <a:headEnd/>
            <a:tailEnd/>
          </a:ln>
        </p:spPr>
        <p:txBody>
          <a:bodyPr>
            <a:spAutoFit/>
          </a:bodyPr>
          <a:lstStyle/>
          <a:p>
            <a:pPr>
              <a:spcBef>
                <a:spcPct val="50000"/>
              </a:spcBef>
            </a:pPr>
            <a:r>
              <a:rPr lang="el-GR" b="1">
                <a:solidFill>
                  <a:srgbClr val="FF6600"/>
                </a:solidFill>
              </a:rPr>
              <a:t>ή</a:t>
            </a:r>
          </a:p>
        </p:txBody>
      </p:sp>
      <p:sp>
        <p:nvSpPr>
          <p:cNvPr id="54307" name="Text Box 40"/>
          <p:cNvSpPr txBox="1">
            <a:spLocks noChangeArrowheads="1"/>
          </p:cNvSpPr>
          <p:nvPr/>
        </p:nvSpPr>
        <p:spPr bwMode="auto">
          <a:xfrm>
            <a:off x="2025650" y="4302921"/>
            <a:ext cx="500063" cy="366712"/>
          </a:xfrm>
          <a:prstGeom prst="rect">
            <a:avLst/>
          </a:prstGeom>
          <a:noFill/>
          <a:ln w="9525">
            <a:noFill/>
            <a:miter lim="800000"/>
            <a:headEnd/>
            <a:tailEnd/>
          </a:ln>
        </p:spPr>
        <p:txBody>
          <a:bodyPr>
            <a:spAutoFit/>
          </a:bodyPr>
          <a:lstStyle/>
          <a:p>
            <a:pPr>
              <a:spcBef>
                <a:spcPct val="50000"/>
              </a:spcBef>
            </a:pPr>
            <a:r>
              <a:rPr lang="el-GR" sz="1800"/>
              <a:t>.. .</a:t>
            </a:r>
          </a:p>
        </p:txBody>
      </p:sp>
      <p:sp>
        <p:nvSpPr>
          <p:cNvPr id="54308" name="Text Box 41"/>
          <p:cNvSpPr txBox="1">
            <a:spLocks noChangeArrowheads="1"/>
          </p:cNvSpPr>
          <p:nvPr/>
        </p:nvSpPr>
        <p:spPr bwMode="auto">
          <a:xfrm>
            <a:off x="5053013" y="4518821"/>
            <a:ext cx="500062" cy="366712"/>
          </a:xfrm>
          <a:prstGeom prst="rect">
            <a:avLst/>
          </a:prstGeom>
          <a:noFill/>
          <a:ln w="9525">
            <a:noFill/>
            <a:miter lim="800000"/>
            <a:headEnd/>
            <a:tailEnd/>
          </a:ln>
        </p:spPr>
        <p:txBody>
          <a:bodyPr>
            <a:spAutoFit/>
          </a:bodyPr>
          <a:lstStyle/>
          <a:p>
            <a:pPr>
              <a:spcBef>
                <a:spcPct val="50000"/>
              </a:spcBef>
            </a:pPr>
            <a:r>
              <a:rPr lang="el-GR" sz="1800"/>
              <a:t>.. .</a:t>
            </a:r>
          </a:p>
        </p:txBody>
      </p:sp>
      <p:sp>
        <p:nvSpPr>
          <p:cNvPr id="54309" name="Text Box 42"/>
          <p:cNvSpPr txBox="1">
            <a:spLocks noChangeArrowheads="1"/>
          </p:cNvSpPr>
          <p:nvPr/>
        </p:nvSpPr>
        <p:spPr bwMode="auto">
          <a:xfrm>
            <a:off x="7900988" y="4390233"/>
            <a:ext cx="500062" cy="366713"/>
          </a:xfrm>
          <a:prstGeom prst="rect">
            <a:avLst/>
          </a:prstGeom>
          <a:noFill/>
          <a:ln w="9525">
            <a:noFill/>
            <a:miter lim="800000"/>
            <a:headEnd/>
            <a:tailEnd/>
          </a:ln>
        </p:spPr>
        <p:txBody>
          <a:bodyPr>
            <a:spAutoFit/>
          </a:bodyPr>
          <a:lstStyle/>
          <a:p>
            <a:pPr>
              <a:spcBef>
                <a:spcPct val="50000"/>
              </a:spcBef>
            </a:pPr>
            <a:r>
              <a:rPr lang="el-GR" sz="1800"/>
              <a:t>.. .</a:t>
            </a:r>
          </a:p>
        </p:txBody>
      </p:sp>
      <p:sp>
        <p:nvSpPr>
          <p:cNvPr id="54312" name="Line 45"/>
          <p:cNvSpPr>
            <a:spLocks noChangeShapeType="1"/>
          </p:cNvSpPr>
          <p:nvPr/>
        </p:nvSpPr>
        <p:spPr bwMode="auto">
          <a:xfrm flipH="1">
            <a:off x="5887244" y="1253335"/>
            <a:ext cx="227012" cy="263525"/>
          </a:xfrm>
          <a:prstGeom prst="line">
            <a:avLst/>
          </a:prstGeom>
          <a:noFill/>
          <a:ln w="9525">
            <a:solidFill>
              <a:schemeClr val="tx1"/>
            </a:solidFill>
            <a:round/>
            <a:headEnd/>
            <a:tailEnd/>
          </a:ln>
        </p:spPr>
        <p:txBody>
          <a:bodyPr/>
          <a:lstStyle/>
          <a:p>
            <a:endParaRPr lang="el-GR"/>
          </a:p>
        </p:txBody>
      </p:sp>
      <p:sp>
        <p:nvSpPr>
          <p:cNvPr id="2" name="Title 1"/>
          <p:cNvSpPr>
            <a:spLocks noGrp="1"/>
          </p:cNvSpPr>
          <p:nvPr>
            <p:ph type="title"/>
          </p:nvPr>
        </p:nvSpPr>
        <p:spPr>
          <a:xfrm>
            <a:off x="457200" y="0"/>
            <a:ext cx="8229600" cy="1143000"/>
          </a:xfrm>
        </p:spPr>
        <p:txBody>
          <a:bodyPr/>
          <a:lstStyle/>
          <a:p>
            <a:r>
              <a:rPr lang="el-GR" dirty="0">
                <a:solidFill>
                  <a:schemeClr val="accent6">
                    <a:lumMod val="75000"/>
                  </a:schemeClr>
                </a:solidFill>
              </a:rPr>
              <a:t>Κλάσεις</a:t>
            </a:r>
            <a:endParaRPr lang="en-US" dirty="0">
              <a:solidFill>
                <a:schemeClr val="accent6">
                  <a:lumMod val="75000"/>
                </a:schemeClr>
              </a:solidFill>
            </a:endParaRPr>
          </a:p>
        </p:txBody>
      </p:sp>
      <p:sp>
        <p:nvSpPr>
          <p:cNvPr id="49" name="Text Box 39"/>
          <p:cNvSpPr txBox="1">
            <a:spLocks noChangeArrowheads="1"/>
          </p:cNvSpPr>
          <p:nvPr/>
        </p:nvSpPr>
        <p:spPr bwMode="auto">
          <a:xfrm>
            <a:off x="176610" y="5054782"/>
            <a:ext cx="5320506" cy="1015663"/>
          </a:xfrm>
          <a:prstGeom prst="rect">
            <a:avLst/>
          </a:prstGeom>
          <a:noFill/>
          <a:ln w="9525">
            <a:noFill/>
            <a:miter lim="800000"/>
            <a:headEnd/>
            <a:tailEnd/>
          </a:ln>
        </p:spPr>
        <p:txBody>
          <a:bodyPr wrap="square">
            <a:spAutoFit/>
          </a:bodyPr>
          <a:lstStyle/>
          <a:p>
            <a:pPr algn="just">
              <a:buFont typeface="Wingdings" pitchFamily="2" charset="2"/>
              <a:buChar char="§"/>
            </a:pPr>
            <a:r>
              <a:rPr lang="el-GR" sz="2000" dirty="0">
                <a:solidFill>
                  <a:schemeClr val="tx2">
                    <a:lumMod val="50000"/>
                  </a:schemeClr>
                </a:solidFill>
                <a:latin typeface="Calibri" pitchFamily="34" charset="0"/>
                <a:cs typeface="Calibri" pitchFamily="34" charset="0"/>
              </a:rPr>
              <a:t> </a:t>
            </a:r>
            <a:r>
              <a:rPr lang="el-GR" sz="2000" dirty="0">
                <a:solidFill>
                  <a:schemeClr val="tx1">
                    <a:lumMod val="95000"/>
                    <a:lumOff val="5000"/>
                  </a:schemeClr>
                </a:solidFill>
                <a:latin typeface="Calibri" pitchFamily="34" charset="0"/>
                <a:cs typeface="Calibri" pitchFamily="34" charset="0"/>
              </a:rPr>
              <a:t>Γενική λύση</a:t>
            </a:r>
            <a:endParaRPr lang="en-US" sz="2000" dirty="0">
              <a:solidFill>
                <a:schemeClr val="tx1">
                  <a:lumMod val="95000"/>
                  <a:lumOff val="5000"/>
                </a:schemeClr>
              </a:solidFill>
              <a:latin typeface="Calibri" pitchFamily="34" charset="0"/>
              <a:cs typeface="Calibri" pitchFamily="34" charset="0"/>
            </a:endParaRPr>
          </a:p>
          <a:p>
            <a:pPr algn="just"/>
            <a:r>
              <a:rPr lang="el-GR" sz="2000" dirty="0">
                <a:solidFill>
                  <a:schemeClr val="tx1">
                    <a:lumMod val="95000"/>
                    <a:lumOff val="5000"/>
                  </a:schemeClr>
                </a:solidFill>
                <a:latin typeface="Calibri" pitchFamily="34" charset="0"/>
                <a:cs typeface="Calibri" pitchFamily="34" charset="0"/>
              </a:rPr>
              <a:t>Μια σχέση για την </a:t>
            </a:r>
            <a:r>
              <a:rPr lang="el-GR" sz="2000" dirty="0" err="1">
                <a:solidFill>
                  <a:schemeClr val="tx1">
                    <a:lumMod val="95000"/>
                    <a:lumOff val="5000"/>
                  </a:schemeClr>
                </a:solidFill>
                <a:latin typeface="Calibri" pitchFamily="34" charset="0"/>
                <a:cs typeface="Calibri" pitchFamily="34" charset="0"/>
              </a:rPr>
              <a:t>υπερκλάση</a:t>
            </a:r>
            <a:endParaRPr lang="el-GR" sz="2000" dirty="0">
              <a:solidFill>
                <a:schemeClr val="tx1">
                  <a:lumMod val="95000"/>
                  <a:lumOff val="5000"/>
                </a:schemeClr>
              </a:solidFill>
              <a:latin typeface="Calibri" pitchFamily="34" charset="0"/>
              <a:cs typeface="Calibri" pitchFamily="34" charset="0"/>
            </a:endParaRPr>
          </a:p>
          <a:p>
            <a:pPr algn="just"/>
            <a:r>
              <a:rPr lang="el-GR" sz="2000" dirty="0">
                <a:solidFill>
                  <a:schemeClr val="tx1">
                    <a:lumMod val="95000"/>
                    <a:lumOff val="5000"/>
                  </a:schemeClr>
                </a:solidFill>
                <a:latin typeface="Calibri" pitchFamily="34" charset="0"/>
                <a:cs typeface="Calibri" pitchFamily="34" charset="0"/>
              </a:rPr>
              <a:t>Μια σχέση για κάθε υποκλάση</a:t>
            </a:r>
          </a:p>
        </p:txBody>
      </p:sp>
      <p:sp>
        <p:nvSpPr>
          <p:cNvPr id="4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0089214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1822174" y="1754911"/>
            <a:ext cx="5838093" cy="2711939"/>
          </a:xfrm>
          <a:prstGeom prst="rect">
            <a:avLst/>
          </a:prstGeom>
          <a:noFill/>
          <a:ln>
            <a:noFill/>
          </a:ln>
        </p:spPr>
      </p:pic>
    </p:spTree>
    <p:extLst>
      <p:ext uri="{BB962C8B-B14F-4D97-AF65-F5344CB8AC3E}">
        <p14:creationId xmlns:p14="http://schemas.microsoft.com/office/powerpoint/2010/main" val="2451321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5" name="Rectangle 6"/>
          <p:cNvSpPr>
            <a:spLocks noGrp="1" noChangeArrowheads="1"/>
          </p:cNvSpPr>
          <p:nvPr>
            <p:ph type="ftr" sz="quarter" idx="11"/>
          </p:nvPr>
        </p:nvSpPr>
        <p:spPr>
          <a:noFill/>
        </p:spPr>
        <p:txBody>
          <a:bodyPr/>
          <a:lstStyle/>
          <a:p>
            <a:r>
              <a:rPr lang="el-GR" altLang="en-US"/>
              <a:t>Ευαγγελία Πιτουρά</a:t>
            </a:r>
          </a:p>
        </p:txBody>
      </p:sp>
      <p:sp>
        <p:nvSpPr>
          <p:cNvPr id="54276" name="Rectangle 7"/>
          <p:cNvSpPr>
            <a:spLocks noGrp="1" noChangeArrowheads="1"/>
          </p:cNvSpPr>
          <p:nvPr>
            <p:ph type="sldNum" sz="quarter" idx="12"/>
          </p:nvPr>
        </p:nvSpPr>
        <p:spPr>
          <a:noFill/>
        </p:spPr>
        <p:txBody>
          <a:bodyPr/>
          <a:lstStyle/>
          <a:p>
            <a:fld id="{167E12B5-D0B3-422F-B4B7-0449E8250503}" type="slidenum">
              <a:rPr lang="el-GR" altLang="en-US" smtClean="0"/>
              <a:pPr/>
              <a:t>28</a:t>
            </a:fld>
            <a:endParaRPr lang="el-GR" altLang="en-US"/>
          </a:p>
        </p:txBody>
      </p:sp>
      <p:sp>
        <p:nvSpPr>
          <p:cNvPr id="54310" name="Text Box 43"/>
          <p:cNvSpPr txBox="1">
            <a:spLocks noChangeArrowheads="1"/>
          </p:cNvSpPr>
          <p:nvPr/>
        </p:nvSpPr>
        <p:spPr bwMode="auto">
          <a:xfrm>
            <a:off x="457200" y="5261658"/>
            <a:ext cx="6469062" cy="646331"/>
          </a:xfrm>
          <a:prstGeom prst="rect">
            <a:avLst/>
          </a:prstGeom>
          <a:noFill/>
          <a:ln w="9525">
            <a:noFill/>
            <a:miter lim="800000"/>
            <a:headEnd/>
            <a:tailEnd/>
          </a:ln>
        </p:spPr>
        <p:txBody>
          <a:bodyPr wrap="square">
            <a:spAutoFit/>
          </a:bodyPr>
          <a:lstStyle/>
          <a:p>
            <a:r>
              <a:rPr lang="el-GR" dirty="0">
                <a:solidFill>
                  <a:schemeClr val="accent3">
                    <a:lumMod val="75000"/>
                  </a:schemeClr>
                </a:solidFill>
                <a:latin typeface="Calibri" pitchFamily="34" charset="0"/>
                <a:cs typeface="Calibri" pitchFamily="34" charset="0"/>
              </a:rPr>
              <a:t>Παράδειγμα</a:t>
            </a:r>
          </a:p>
          <a:p>
            <a:r>
              <a:rPr lang="el-GR" dirty="0">
                <a:solidFill>
                  <a:schemeClr val="accent3">
                    <a:lumMod val="75000"/>
                  </a:schemeClr>
                </a:solidFill>
                <a:latin typeface="Calibri" pitchFamily="34" charset="0"/>
                <a:cs typeface="Calibri" pitchFamily="34" charset="0"/>
              </a:rPr>
              <a:t>Μάθημα (Υποχρεωτικό (εξάμηνο) Επιλογής (κατεύθυνση))</a:t>
            </a:r>
          </a:p>
        </p:txBody>
      </p:sp>
      <p:sp>
        <p:nvSpPr>
          <p:cNvPr id="54311" name="Text Box 44"/>
          <p:cNvSpPr txBox="1">
            <a:spLocks noChangeArrowheads="1"/>
          </p:cNvSpPr>
          <p:nvPr/>
        </p:nvSpPr>
        <p:spPr bwMode="auto">
          <a:xfrm>
            <a:off x="752596" y="1643184"/>
            <a:ext cx="8586789" cy="3170099"/>
          </a:xfrm>
          <a:prstGeom prst="rect">
            <a:avLst/>
          </a:prstGeom>
          <a:noFill/>
          <a:ln w="9525">
            <a:noFill/>
            <a:miter lim="800000"/>
            <a:headEnd/>
            <a:tailEnd/>
          </a:ln>
        </p:spPr>
        <p:txBody>
          <a:bodyPr wrap="square">
            <a:spAutoFit/>
          </a:bodyPr>
          <a:lstStyle/>
          <a:p>
            <a:pPr algn="just">
              <a:spcBef>
                <a:spcPct val="50000"/>
              </a:spcBef>
            </a:pPr>
            <a:r>
              <a:rPr lang="el-GR" sz="2000" dirty="0">
                <a:latin typeface="Calibri" pitchFamily="34" charset="0"/>
                <a:cs typeface="Calibri" pitchFamily="34" charset="0"/>
              </a:rPr>
              <a:t>Άλλες επιλογές</a:t>
            </a:r>
          </a:p>
          <a:p>
            <a:pPr marL="342900" indent="-342900" algn="just">
              <a:spcBef>
                <a:spcPct val="50000"/>
              </a:spcBef>
              <a:buFont typeface="Wingdings" pitchFamily="2" charset="2"/>
              <a:buChar char="§"/>
            </a:pPr>
            <a:r>
              <a:rPr lang="el-GR" sz="2000" dirty="0">
                <a:latin typeface="Calibri" pitchFamily="34" charset="0"/>
                <a:cs typeface="Calibri" pitchFamily="34" charset="0"/>
              </a:rPr>
              <a:t>Μια μόνο σχέση (για την </a:t>
            </a:r>
            <a:r>
              <a:rPr lang="el-GR" sz="2000" dirty="0" err="1">
                <a:latin typeface="Calibri" pitchFamily="34" charset="0"/>
                <a:cs typeface="Calibri" pitchFamily="34" charset="0"/>
              </a:rPr>
              <a:t>υπερκλάση</a:t>
            </a:r>
            <a:r>
              <a:rPr lang="el-GR" sz="2000" dirty="0">
                <a:latin typeface="Calibri" pitchFamily="34" charset="0"/>
                <a:cs typeface="Calibri" pitchFamily="34" charset="0"/>
              </a:rPr>
              <a:t>) </a:t>
            </a:r>
          </a:p>
          <a:p>
            <a:pPr marL="800100" lvl="1" indent="-342900" algn="just">
              <a:spcBef>
                <a:spcPct val="50000"/>
              </a:spcBef>
              <a:buFont typeface="Wingdings" pitchFamily="2" charset="2"/>
              <a:buChar char="§"/>
            </a:pPr>
            <a:r>
              <a:rPr lang="en-US" sz="2000" dirty="0">
                <a:latin typeface="Calibri" pitchFamily="34" charset="0"/>
                <a:cs typeface="Calibri" pitchFamily="34" charset="0"/>
              </a:rPr>
              <a:t>Null </a:t>
            </a:r>
            <a:r>
              <a:rPr lang="el-GR" sz="2000" dirty="0">
                <a:latin typeface="Calibri" pitchFamily="34" charset="0"/>
                <a:cs typeface="Calibri" pitchFamily="34" charset="0"/>
              </a:rPr>
              <a:t>τιμές</a:t>
            </a:r>
          </a:p>
          <a:p>
            <a:pPr marL="800100" lvl="1" indent="-342900" algn="just">
              <a:spcBef>
                <a:spcPct val="50000"/>
              </a:spcBef>
              <a:buFont typeface="Wingdings" pitchFamily="2" charset="2"/>
              <a:buChar char="§"/>
            </a:pPr>
            <a:r>
              <a:rPr lang="el-GR" sz="2000" dirty="0">
                <a:latin typeface="Calibri" pitchFamily="34" charset="0"/>
                <a:cs typeface="Calibri" pitchFamily="34" charset="0"/>
              </a:rPr>
              <a:t>Ξένα κλειδιά; </a:t>
            </a:r>
          </a:p>
          <a:p>
            <a:pPr marL="342900" indent="-342900" algn="just">
              <a:spcBef>
                <a:spcPct val="50000"/>
              </a:spcBef>
              <a:buFont typeface="Wingdings" pitchFamily="2" charset="2"/>
              <a:buChar char="§"/>
            </a:pPr>
            <a:r>
              <a:rPr lang="el-GR" sz="2000" dirty="0">
                <a:latin typeface="Calibri" pitchFamily="34" charset="0"/>
                <a:cs typeface="Calibri" pitchFamily="34" charset="0"/>
              </a:rPr>
              <a:t> Σχέσεις </a:t>
            </a:r>
            <a:r>
              <a:rPr lang="el-GR" sz="2000" u="sng" dirty="0">
                <a:latin typeface="Calibri" pitchFamily="34" charset="0"/>
                <a:cs typeface="Calibri" pitchFamily="34" charset="0"/>
              </a:rPr>
              <a:t>μόνο</a:t>
            </a:r>
            <a:r>
              <a:rPr lang="el-GR" sz="2000" dirty="0">
                <a:latin typeface="Calibri" pitchFamily="34" charset="0"/>
                <a:cs typeface="Calibri" pitchFamily="34" charset="0"/>
              </a:rPr>
              <a:t> για τις </a:t>
            </a:r>
            <a:r>
              <a:rPr lang="el-GR" sz="2000" dirty="0" err="1">
                <a:latin typeface="Calibri" pitchFamily="34" charset="0"/>
                <a:cs typeface="Calibri" pitchFamily="34" charset="0"/>
              </a:rPr>
              <a:t>υποκλάσεις</a:t>
            </a:r>
            <a:r>
              <a:rPr lang="el-GR" sz="2000" dirty="0">
                <a:latin typeface="Calibri" pitchFamily="34" charset="0"/>
                <a:cs typeface="Calibri" pitchFamily="34" charset="0"/>
              </a:rPr>
              <a:t> </a:t>
            </a:r>
          </a:p>
          <a:p>
            <a:pPr marL="800100" lvl="1" indent="-342900" algn="just">
              <a:spcBef>
                <a:spcPct val="50000"/>
              </a:spcBef>
              <a:buFont typeface="Wingdings" pitchFamily="2" charset="2"/>
              <a:buChar char="§"/>
            </a:pPr>
            <a:r>
              <a:rPr lang="el-GR" sz="2000" dirty="0">
                <a:latin typeface="Calibri" pitchFamily="34" charset="0"/>
                <a:cs typeface="Calibri" pitchFamily="34" charset="0"/>
              </a:rPr>
              <a:t>πότε; Ολική συμμετοχή</a:t>
            </a:r>
          </a:p>
          <a:p>
            <a:pPr marL="800100" lvl="1" indent="-342900" algn="just">
              <a:spcBef>
                <a:spcPct val="50000"/>
              </a:spcBef>
              <a:buFont typeface="Wingdings" pitchFamily="2" charset="2"/>
              <a:buChar char="§"/>
            </a:pPr>
            <a:r>
              <a:rPr lang="el-GR" sz="2000" dirty="0">
                <a:latin typeface="Calibri" pitchFamily="34" charset="0"/>
                <a:cs typeface="Calibri" pitchFamily="34" charset="0"/>
              </a:rPr>
              <a:t>μη επικάλυψη - Πρέπει να επαναλάβουμε τα γνωρίσματα</a:t>
            </a:r>
          </a:p>
        </p:txBody>
      </p:sp>
      <p:sp>
        <p:nvSpPr>
          <p:cNvPr id="2" name="Title 1"/>
          <p:cNvSpPr>
            <a:spLocks noGrp="1"/>
          </p:cNvSpPr>
          <p:nvPr>
            <p:ph type="title"/>
          </p:nvPr>
        </p:nvSpPr>
        <p:spPr>
          <a:xfrm>
            <a:off x="457200" y="275997"/>
            <a:ext cx="8229600" cy="1143000"/>
          </a:xfrm>
        </p:spPr>
        <p:txBody>
          <a:bodyPr/>
          <a:lstStyle/>
          <a:p>
            <a:r>
              <a:rPr lang="el-GR" dirty="0">
                <a:solidFill>
                  <a:schemeClr val="accent6">
                    <a:lumMod val="75000"/>
                  </a:schemeClr>
                </a:solidFill>
              </a:rPr>
              <a:t>Κλάσεις</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7133790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29</a:t>
            </a:fld>
            <a:endParaRPr lang="el-GR" altLang="en-US" dirty="0"/>
          </a:p>
        </p:txBody>
      </p:sp>
      <p:sp>
        <p:nvSpPr>
          <p:cNvPr id="2" name="Title 1"/>
          <p:cNvSpPr>
            <a:spLocks noGrp="1"/>
          </p:cNvSpPr>
          <p:nvPr>
            <p:ph type="title"/>
          </p:nvPr>
        </p:nvSpPr>
        <p:spPr/>
        <p:txBody>
          <a:bodyPr/>
          <a:lstStyle/>
          <a:p>
            <a:r>
              <a:rPr lang="el-GR" dirty="0">
                <a:solidFill>
                  <a:schemeClr val="accent6">
                    <a:lumMod val="75000"/>
                  </a:schemeClr>
                </a:solidFill>
              </a:rPr>
              <a:t>Παράδειγμα</a:t>
            </a:r>
            <a:endParaRPr lang="en-US" dirty="0">
              <a:solidFill>
                <a:schemeClr val="accent6">
                  <a:lumMod val="75000"/>
                </a:schemeClr>
              </a:solidFill>
            </a:endParaRPr>
          </a:p>
        </p:txBody>
      </p:sp>
      <p:sp>
        <p:nvSpPr>
          <p:cNvPr id="41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4099" name="Object 3"/>
          <p:cNvGraphicFramePr>
            <a:graphicFrameLocks noChangeAspect="1"/>
          </p:cNvGraphicFramePr>
          <p:nvPr>
            <p:extLst>
              <p:ext uri="{D42A27DB-BD31-4B8C-83A1-F6EECF244321}">
                <p14:modId xmlns:p14="http://schemas.microsoft.com/office/powerpoint/2010/main" val="3329135245"/>
              </p:ext>
            </p:extLst>
          </p:nvPr>
        </p:nvGraphicFramePr>
        <p:xfrm>
          <a:off x="293688" y="2087563"/>
          <a:ext cx="8329612" cy="2590800"/>
        </p:xfrm>
        <a:graphic>
          <a:graphicData uri="http://schemas.openxmlformats.org/presentationml/2006/ole">
            <mc:AlternateContent xmlns:mc="http://schemas.openxmlformats.org/markup-compatibility/2006">
              <mc:Choice xmlns:v="urn:schemas-microsoft-com:vml" Requires="v">
                <p:oleObj name="Visio" r:id="rId3" imgW="8854958" imgH="2752117" progId="Visio.Drawing.11">
                  <p:embed/>
                </p:oleObj>
              </mc:Choice>
              <mc:Fallback>
                <p:oleObj name="Visio" r:id="rId3" imgW="8854958" imgH="2752117" progId="Visio.Drawing.11">
                  <p:embed/>
                  <p:pic>
                    <p:nvPicPr>
                      <p:cNvPr id="0" name=""/>
                      <p:cNvPicPr>
                        <a:picLocks noChangeAspect="1" noChangeArrowheads="1"/>
                      </p:cNvPicPr>
                      <p:nvPr/>
                    </p:nvPicPr>
                    <p:blipFill>
                      <a:blip r:embed="rId4"/>
                      <a:srcRect/>
                      <a:stretch>
                        <a:fillRect/>
                      </a:stretch>
                    </p:blipFill>
                    <p:spPr bwMode="auto">
                      <a:xfrm>
                        <a:off x="293688" y="2087563"/>
                        <a:ext cx="8329612" cy="2590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470909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5" name="Rectangle 6"/>
          <p:cNvSpPr>
            <a:spLocks noGrp="1" noChangeArrowheads="1"/>
          </p:cNvSpPr>
          <p:nvPr>
            <p:ph type="ftr" sz="quarter" idx="11"/>
          </p:nvPr>
        </p:nvSpPr>
        <p:spPr>
          <a:noFill/>
        </p:spPr>
        <p:txBody>
          <a:bodyPr/>
          <a:lstStyle/>
          <a:p>
            <a:r>
              <a:rPr lang="el-GR" altLang="en-US"/>
              <a:t>Ευαγγελία Πιτουρά</a:t>
            </a:r>
          </a:p>
        </p:txBody>
      </p:sp>
      <p:sp>
        <p:nvSpPr>
          <p:cNvPr id="33796" name="Rectangle 7"/>
          <p:cNvSpPr>
            <a:spLocks noGrp="1" noChangeArrowheads="1"/>
          </p:cNvSpPr>
          <p:nvPr>
            <p:ph type="sldNum" sz="quarter" idx="12"/>
          </p:nvPr>
        </p:nvSpPr>
        <p:spPr>
          <a:noFill/>
        </p:spPr>
        <p:txBody>
          <a:bodyPr/>
          <a:lstStyle/>
          <a:p>
            <a:fld id="{FF2D30BF-2CB5-43F1-9173-4311D1ACC397}" type="slidenum">
              <a:rPr lang="el-GR" altLang="en-US" smtClean="0"/>
              <a:pPr/>
              <a:t>3</a:t>
            </a:fld>
            <a:endParaRPr lang="el-GR" altLang="en-US"/>
          </a:p>
        </p:txBody>
      </p:sp>
      <p:sp>
        <p:nvSpPr>
          <p:cNvPr id="33798" name="Text Box 3"/>
          <p:cNvSpPr txBox="1">
            <a:spLocks noChangeArrowheads="1"/>
          </p:cNvSpPr>
          <p:nvPr/>
        </p:nvSpPr>
        <p:spPr bwMode="auto">
          <a:xfrm>
            <a:off x="762000" y="1943100"/>
            <a:ext cx="7239000" cy="1384995"/>
          </a:xfrm>
          <a:prstGeom prst="rect">
            <a:avLst/>
          </a:prstGeom>
          <a:noFill/>
          <a:ln w="9525">
            <a:solidFill>
              <a:schemeClr val="tx1"/>
            </a:solidFill>
            <a:miter lim="800000"/>
            <a:headEnd/>
            <a:tailEnd/>
          </a:ln>
        </p:spPr>
        <p:txBody>
          <a:bodyPr>
            <a:spAutoFit/>
          </a:bodyPr>
          <a:lstStyle/>
          <a:p>
            <a:pPr algn="just" eaLnBrk="0" hangingPunct="0">
              <a:spcBef>
                <a:spcPct val="50000"/>
              </a:spcBef>
            </a:pPr>
            <a:r>
              <a:rPr lang="el-GR" sz="2800" dirty="0">
                <a:latin typeface="Calibri" pitchFamily="34" charset="0"/>
                <a:cs typeface="Calibri" pitchFamily="34" charset="0"/>
              </a:rPr>
              <a:t>Για κάθε </a:t>
            </a:r>
            <a:r>
              <a:rPr lang="el-GR" sz="2800" i="1" dirty="0">
                <a:solidFill>
                  <a:schemeClr val="tx2">
                    <a:lumMod val="60000"/>
                    <a:lumOff val="40000"/>
                  </a:schemeClr>
                </a:solidFill>
                <a:latin typeface="Calibri" pitchFamily="34" charset="0"/>
                <a:cs typeface="Calibri" pitchFamily="34" charset="0"/>
              </a:rPr>
              <a:t>τύπο οντοτήτων </a:t>
            </a:r>
            <a:r>
              <a:rPr lang="el-GR" sz="2800" dirty="0">
                <a:latin typeface="Calibri" pitchFamily="34" charset="0"/>
                <a:cs typeface="Calibri" pitchFamily="34" charset="0"/>
              </a:rPr>
              <a:t>και για κάθε </a:t>
            </a:r>
            <a:r>
              <a:rPr lang="el-GR" sz="2800" i="1" dirty="0">
                <a:solidFill>
                  <a:schemeClr val="tx2">
                    <a:lumMod val="60000"/>
                    <a:lumOff val="40000"/>
                  </a:schemeClr>
                </a:solidFill>
                <a:latin typeface="Calibri" pitchFamily="34" charset="0"/>
                <a:cs typeface="Calibri" pitchFamily="34" charset="0"/>
              </a:rPr>
              <a:t>τύπο συσχετίσεων</a:t>
            </a:r>
            <a:r>
              <a:rPr lang="el-GR" sz="2800" i="1" dirty="0">
                <a:solidFill>
                  <a:schemeClr val="accent5">
                    <a:lumMod val="50000"/>
                  </a:schemeClr>
                </a:solidFill>
                <a:latin typeface="Calibri" pitchFamily="34" charset="0"/>
                <a:cs typeface="Calibri" pitchFamily="34" charset="0"/>
              </a:rPr>
              <a:t> </a:t>
            </a:r>
            <a:r>
              <a:rPr lang="el-GR" sz="2800" dirty="0">
                <a:latin typeface="Calibri" pitchFamily="34" charset="0"/>
                <a:cs typeface="Calibri" pitchFamily="34" charset="0"/>
              </a:rPr>
              <a:t>δημιουργούμε ένα </a:t>
            </a:r>
            <a:r>
              <a:rPr lang="el-GR" sz="2800" i="1" dirty="0">
                <a:solidFill>
                  <a:schemeClr val="tx2">
                    <a:lumMod val="60000"/>
                    <a:lumOff val="40000"/>
                  </a:schemeClr>
                </a:solidFill>
                <a:latin typeface="Calibri" pitchFamily="34" charset="0"/>
                <a:cs typeface="Calibri" pitchFamily="34" charset="0"/>
              </a:rPr>
              <a:t>σχήμα σχέσης  </a:t>
            </a:r>
            <a:r>
              <a:rPr lang="el-GR" sz="2800" dirty="0">
                <a:latin typeface="Calibri" pitchFamily="34" charset="0"/>
                <a:cs typeface="Calibri" pitchFamily="34" charset="0"/>
              </a:rPr>
              <a:t>που παίρνει το όνομα του αντίστοιχου τύπου</a:t>
            </a:r>
            <a:r>
              <a:rPr lang="el-GR" sz="2800" b="1" dirty="0">
                <a:latin typeface="Calibri" pitchFamily="34" charset="0"/>
                <a:cs typeface="Calibri" pitchFamily="34" charset="0"/>
              </a:rPr>
              <a:t>.</a:t>
            </a:r>
          </a:p>
        </p:txBody>
      </p:sp>
      <p:sp>
        <p:nvSpPr>
          <p:cNvPr id="2" name="Title 1"/>
          <p:cNvSpPr>
            <a:spLocks noGrp="1"/>
          </p:cNvSpPr>
          <p:nvPr>
            <p:ph type="title"/>
          </p:nvPr>
        </p:nvSpPr>
        <p:spPr>
          <a:xfrm>
            <a:off x="457200" y="236538"/>
            <a:ext cx="8229600" cy="1143000"/>
          </a:xfrm>
        </p:spPr>
        <p:txBody>
          <a:bodyPr/>
          <a:lstStyle/>
          <a:p>
            <a:r>
              <a:rPr lang="el-GR" dirty="0">
                <a:solidFill>
                  <a:schemeClr val="accent6">
                    <a:lumMod val="75000"/>
                  </a:schemeClr>
                </a:solidFill>
              </a:rPr>
              <a:t>Γενικά</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42695604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Footer Placeholder 3"/>
          <p:cNvSpPr>
            <a:spLocks noGrp="1"/>
          </p:cNvSpPr>
          <p:nvPr>
            <p:ph type="ftr" sz="quarter" idx="11"/>
          </p:nvPr>
        </p:nvSpPr>
        <p:spPr>
          <a:noFill/>
        </p:spPr>
        <p:txBody>
          <a:bodyPr/>
          <a:lstStyle/>
          <a:p>
            <a:r>
              <a:rPr lang="el-GR" altLang="en-US"/>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30</a:t>
            </a:fld>
            <a:endParaRPr lang="el-GR" altLang="en-US"/>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8" name="Title 7"/>
          <p:cNvSpPr>
            <a:spLocks noGrp="1"/>
          </p:cNvSpPr>
          <p:nvPr>
            <p:ph type="title"/>
          </p:nvPr>
        </p:nvSpPr>
        <p:spPr>
          <a:xfrm>
            <a:off x="457200" y="-156455"/>
            <a:ext cx="8229600" cy="1143000"/>
          </a:xfrm>
        </p:spPr>
        <p:txBody>
          <a:bodyPr/>
          <a:lstStyle/>
          <a:p>
            <a:r>
              <a:rPr lang="el-GR" dirty="0">
                <a:solidFill>
                  <a:schemeClr val="accent6">
                    <a:lumMod val="75000"/>
                  </a:schemeClr>
                </a:solidFill>
              </a:rPr>
              <a:t>Παράδειγμα </a:t>
            </a:r>
            <a:r>
              <a:rPr lang="el-GR" sz="2400" dirty="0">
                <a:solidFill>
                  <a:schemeClr val="accent6">
                    <a:lumMod val="75000"/>
                  </a:schemeClr>
                </a:solidFill>
              </a:rPr>
              <a:t>(ιεραρχίες)</a:t>
            </a:r>
          </a:p>
        </p:txBody>
      </p:sp>
      <p:sp>
        <p:nvSpPr>
          <p:cNvPr id="265217" name="Rectangle 1"/>
          <p:cNvSpPr>
            <a:spLocks noChangeArrowheads="1"/>
          </p:cNvSpPr>
          <p:nvPr/>
        </p:nvSpPr>
        <p:spPr bwMode="auto">
          <a:xfrm>
            <a:off x="274515" y="1031260"/>
            <a:ext cx="8255000" cy="49552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algn="just" eaLnBrk="0" fontAlgn="base" hangingPunct="0">
              <a:lnSpc>
                <a:spcPct val="100000"/>
              </a:lnSpc>
              <a:spcBef>
                <a:spcPct val="50000"/>
              </a:spcBef>
              <a:spcAft>
                <a:spcPct val="0"/>
              </a:spcAft>
              <a:buClrTx/>
              <a:buSzTx/>
              <a:tabLst/>
            </a:pPr>
            <a:r>
              <a:rPr lang="el-GR" sz="1600" dirty="0">
                <a:solidFill>
                  <a:schemeClr val="tx1">
                    <a:lumMod val="95000"/>
                    <a:lumOff val="5000"/>
                  </a:schemeClr>
                </a:solidFill>
                <a:latin typeface="Calibri" pitchFamily="34" charset="0"/>
                <a:ea typeface="Calibri" pitchFamily="34" charset="0"/>
                <a:cs typeface="Calibri" pitchFamily="34" charset="0"/>
              </a:rPr>
              <a:t>Θεωρείστε μια βάση δεδομένων που διατηρεί πληροφορίες για συλλόγους, φοιτητές και καθηγητές ενός Πανεπιστημίου</a:t>
            </a:r>
            <a:r>
              <a:rPr lang="en-US" sz="1600" dirty="0">
                <a:solidFill>
                  <a:schemeClr val="tx1">
                    <a:lumMod val="95000"/>
                    <a:lumOff val="5000"/>
                  </a:schemeClr>
                </a:solidFill>
                <a:latin typeface="Calibri" pitchFamily="34" charset="0"/>
                <a:ea typeface="Calibri" pitchFamily="34" charset="0"/>
                <a:cs typeface="Calibri" pitchFamily="34" charset="0"/>
              </a:rPr>
              <a:t>, </a:t>
            </a:r>
            <a:r>
              <a:rPr lang="el-GR" sz="1600" dirty="0">
                <a:solidFill>
                  <a:schemeClr val="tx1">
                    <a:lumMod val="95000"/>
                    <a:lumOff val="5000"/>
                  </a:schemeClr>
                </a:solidFill>
                <a:latin typeface="Calibri" pitchFamily="34" charset="0"/>
                <a:ea typeface="Calibri" pitchFamily="34" charset="0"/>
                <a:cs typeface="Calibri" pitchFamily="34" charset="0"/>
              </a:rPr>
              <a:t>πιο συγκεκριμένα</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solidFill>
                  <a:schemeClr val="tx1">
                    <a:lumMod val="95000"/>
                    <a:lumOff val="5000"/>
                  </a:schemeClr>
                </a:solidFill>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σύλλογος</a:t>
            </a:r>
            <a:r>
              <a:rPr lang="el-GR" sz="1600" dirty="0">
                <a:solidFill>
                  <a:schemeClr val="tx1">
                    <a:lumMod val="95000"/>
                    <a:lumOff val="5000"/>
                  </a:schemeClr>
                </a:solidFill>
                <a:latin typeface="Calibri" pitchFamily="34" charset="0"/>
                <a:ea typeface="Calibri" pitchFamily="34" charset="0"/>
                <a:cs typeface="Calibri" pitchFamily="34" charset="0"/>
              </a:rPr>
              <a:t> έχει έναν τίτλο και ένα μοναδικό αναγνωριστικό.</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solidFill>
                  <a:schemeClr val="tx1">
                    <a:lumMod val="95000"/>
                    <a:lumOff val="5000"/>
                  </a:schemeClr>
                </a:solidFill>
                <a:latin typeface="Calibri" pitchFamily="34" charset="0"/>
                <a:ea typeface="Calibri" pitchFamily="34" charset="0"/>
                <a:cs typeface="Calibri" pitchFamily="34" charset="0"/>
              </a:rPr>
              <a:t> Για κάθε </a:t>
            </a:r>
            <a:r>
              <a:rPr lang="el-GR" sz="1600" i="1" dirty="0">
                <a:solidFill>
                  <a:schemeClr val="accent6">
                    <a:lumMod val="75000"/>
                  </a:schemeClr>
                </a:solidFill>
                <a:latin typeface="Calibri" pitchFamily="34" charset="0"/>
                <a:ea typeface="Calibri" pitchFamily="34" charset="0"/>
                <a:cs typeface="Calibri" pitchFamily="34" charset="0"/>
              </a:rPr>
              <a:t>φοιτητή</a:t>
            </a:r>
            <a:r>
              <a:rPr lang="el-GR" sz="1600" dirty="0">
                <a:solidFill>
                  <a:schemeClr val="accent6">
                    <a:lumMod val="75000"/>
                  </a:schemeClr>
                </a:solidFill>
                <a:latin typeface="Calibri" pitchFamily="34" charset="0"/>
                <a:ea typeface="Calibri" pitchFamily="34" charset="0"/>
                <a:cs typeface="Calibri" pitchFamily="34" charset="0"/>
              </a:rPr>
              <a:t> </a:t>
            </a:r>
            <a:r>
              <a:rPr lang="el-GR" sz="1600" dirty="0">
                <a:solidFill>
                  <a:schemeClr val="tx1">
                    <a:lumMod val="95000"/>
                    <a:lumOff val="5000"/>
                  </a:schemeClr>
                </a:solidFill>
                <a:latin typeface="Calibri" pitchFamily="34" charset="0"/>
                <a:ea typeface="Calibri" pitchFamily="34" charset="0"/>
                <a:cs typeface="Calibri" pitchFamily="34" charset="0"/>
              </a:rPr>
              <a:t>έχουμε το όνομά του και ένα μοναδικό αριθμό μητρώου.</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solidFill>
                  <a:schemeClr val="tx1">
                    <a:lumMod val="95000"/>
                    <a:lumOff val="5000"/>
                  </a:schemeClr>
                </a:solidFill>
                <a:latin typeface="Calibri" pitchFamily="34" charset="0"/>
                <a:ea typeface="Calibri" pitchFamily="34" charset="0"/>
                <a:cs typeface="Calibri" pitchFamily="34" charset="0"/>
              </a:rPr>
              <a:t> Ένας </a:t>
            </a:r>
            <a:r>
              <a:rPr lang="el-GR" sz="1600" i="1" dirty="0">
                <a:solidFill>
                  <a:schemeClr val="accent6">
                    <a:lumMod val="75000"/>
                  </a:schemeClr>
                </a:solidFill>
                <a:latin typeface="Calibri" pitchFamily="34" charset="0"/>
                <a:ea typeface="Calibri" pitchFamily="34" charset="0"/>
                <a:cs typeface="Calibri" pitchFamily="34" charset="0"/>
              </a:rPr>
              <a:t>καθηγητής</a:t>
            </a:r>
            <a:r>
              <a:rPr lang="el-GR" sz="1600" dirty="0">
                <a:solidFill>
                  <a:schemeClr val="tx1">
                    <a:lumMod val="95000"/>
                    <a:lumOff val="5000"/>
                  </a:schemeClr>
                </a:solidFill>
                <a:latin typeface="Calibri" pitchFamily="34" charset="0"/>
                <a:ea typeface="Calibri" pitchFamily="34" charset="0"/>
                <a:cs typeface="Calibri" pitchFamily="34" charset="0"/>
              </a:rPr>
              <a:t> έχει ένα όνομα και ένα μοναδικό αναγνωριστικό.</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solidFill>
                  <a:schemeClr val="tx1">
                    <a:lumMod val="95000"/>
                    <a:lumOff val="5000"/>
                  </a:schemeClr>
                </a:solidFill>
                <a:latin typeface="Calibri" pitchFamily="34" charset="0"/>
                <a:ea typeface="Calibri" pitchFamily="34" charset="0"/>
                <a:cs typeface="Calibri" pitchFamily="34" charset="0"/>
              </a:rPr>
              <a:t> Οι φοιτητές </a:t>
            </a:r>
            <a:r>
              <a:rPr lang="el-GR" sz="1600" i="1" dirty="0">
                <a:solidFill>
                  <a:schemeClr val="accent6">
                    <a:lumMod val="75000"/>
                  </a:schemeClr>
                </a:solidFill>
                <a:latin typeface="Calibri" pitchFamily="34" charset="0"/>
                <a:ea typeface="Calibri" pitchFamily="34" charset="0"/>
                <a:cs typeface="Calibri" pitchFamily="34" charset="0"/>
              </a:rPr>
              <a:t>ανήκουν</a:t>
            </a:r>
            <a:r>
              <a:rPr lang="el-GR" sz="1600" dirty="0">
                <a:solidFill>
                  <a:schemeClr val="tx1">
                    <a:lumMod val="95000"/>
                    <a:lumOff val="5000"/>
                  </a:schemeClr>
                </a:solidFill>
                <a:latin typeface="Calibri" pitchFamily="34" charset="0"/>
                <a:ea typeface="Calibri" pitchFamily="34" charset="0"/>
                <a:cs typeface="Calibri" pitchFamily="34" charset="0"/>
              </a:rPr>
              <a:t> </a:t>
            </a:r>
            <a:r>
              <a:rPr lang="el-GR" sz="1600" u="sng" dirty="0">
                <a:solidFill>
                  <a:schemeClr val="tx1">
                    <a:lumMod val="95000"/>
                    <a:lumOff val="5000"/>
                  </a:schemeClr>
                </a:solidFill>
                <a:latin typeface="Calibri" pitchFamily="34" charset="0"/>
                <a:ea typeface="Calibri" pitchFamily="34" charset="0"/>
                <a:cs typeface="Calibri" pitchFamily="34" charset="0"/>
              </a:rPr>
              <a:t>σε έναν ή περισσότερους </a:t>
            </a:r>
            <a:r>
              <a:rPr lang="el-GR" sz="1600" dirty="0">
                <a:solidFill>
                  <a:schemeClr val="tx1">
                    <a:lumMod val="95000"/>
                    <a:lumOff val="5000"/>
                  </a:schemeClr>
                </a:solidFill>
                <a:latin typeface="Calibri" pitchFamily="34" charset="0"/>
                <a:ea typeface="Calibri" pitchFamily="34" charset="0"/>
                <a:cs typeface="Calibri" pitchFamily="34" charset="0"/>
              </a:rPr>
              <a:t>συλλόγους. Καταγράφουμε την ημερομηνία εγγραφής του φοιτητή στο σύλλογο. Κάθε σύλλογος έχει τουλάχιστον έναν φοιτητή ως μέλος</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solidFill>
                  <a:schemeClr val="tx1">
                    <a:lumMod val="95000"/>
                    <a:lumOff val="5000"/>
                  </a:schemeClr>
                </a:solidFill>
                <a:latin typeface="Calibri" pitchFamily="34" charset="0"/>
                <a:ea typeface="Calibri" pitchFamily="34" charset="0"/>
                <a:cs typeface="Calibri" pitchFamily="34" charset="0"/>
              </a:rPr>
              <a:t> Ένας καθηγητής είναι </a:t>
            </a:r>
            <a:r>
              <a:rPr lang="el-GR" sz="1600" u="sng" dirty="0">
                <a:solidFill>
                  <a:schemeClr val="tx1">
                    <a:lumMod val="95000"/>
                    <a:lumOff val="5000"/>
                  </a:schemeClr>
                </a:solidFill>
                <a:latin typeface="Calibri" pitchFamily="34" charset="0"/>
                <a:ea typeface="Calibri" pitchFamily="34" charset="0"/>
                <a:cs typeface="Calibri" pitchFamily="34" charset="0"/>
              </a:rPr>
              <a:t>είτε </a:t>
            </a:r>
            <a:r>
              <a:rPr lang="el-GR" sz="1600" i="1" u="sng" dirty="0">
                <a:solidFill>
                  <a:schemeClr val="tx1">
                    <a:lumMod val="95000"/>
                    <a:lumOff val="5000"/>
                  </a:schemeClr>
                </a:solidFill>
                <a:latin typeface="Calibri" pitchFamily="34" charset="0"/>
                <a:ea typeface="Calibri" pitchFamily="34" charset="0"/>
                <a:cs typeface="Calibri" pitchFamily="34" charset="0"/>
              </a:rPr>
              <a:t>μερικής</a:t>
            </a:r>
            <a:r>
              <a:rPr lang="el-GR" sz="1600" u="sng" dirty="0">
                <a:solidFill>
                  <a:schemeClr val="tx1">
                    <a:lumMod val="95000"/>
                    <a:lumOff val="5000"/>
                  </a:schemeClr>
                </a:solidFill>
                <a:latin typeface="Calibri" pitchFamily="34" charset="0"/>
                <a:ea typeface="Calibri" pitchFamily="34" charset="0"/>
                <a:cs typeface="Calibri" pitchFamily="34" charset="0"/>
              </a:rPr>
              <a:t> είτε </a:t>
            </a:r>
            <a:r>
              <a:rPr lang="el-GR" sz="1600" i="1" u="sng" dirty="0">
                <a:solidFill>
                  <a:schemeClr val="tx1">
                    <a:lumMod val="95000"/>
                    <a:lumOff val="5000"/>
                  </a:schemeClr>
                </a:solidFill>
                <a:latin typeface="Calibri" pitchFamily="34" charset="0"/>
                <a:ea typeface="Calibri" pitchFamily="34" charset="0"/>
                <a:cs typeface="Calibri" pitchFamily="34" charset="0"/>
              </a:rPr>
              <a:t>πλήρους</a:t>
            </a:r>
            <a:r>
              <a:rPr lang="el-GR" sz="1600" u="sng" dirty="0">
                <a:solidFill>
                  <a:schemeClr val="tx1">
                    <a:lumMod val="95000"/>
                    <a:lumOff val="5000"/>
                  </a:schemeClr>
                </a:solidFill>
                <a:latin typeface="Calibri" pitchFamily="34" charset="0"/>
                <a:ea typeface="Calibri" pitchFamily="34" charset="0"/>
                <a:cs typeface="Calibri" pitchFamily="34" charset="0"/>
              </a:rPr>
              <a:t> </a:t>
            </a:r>
            <a:r>
              <a:rPr lang="el-GR" sz="1600" dirty="0">
                <a:solidFill>
                  <a:schemeClr val="tx1">
                    <a:lumMod val="95000"/>
                    <a:lumOff val="5000"/>
                  </a:schemeClr>
                </a:solidFill>
                <a:latin typeface="Calibri" pitchFamily="34" charset="0"/>
                <a:ea typeface="Calibri" pitchFamily="34" charset="0"/>
                <a:cs typeface="Calibri" pitchFamily="34" charset="0"/>
              </a:rPr>
              <a:t>απασχόλησης</a:t>
            </a:r>
            <a:r>
              <a:rPr lang="en-US" sz="1600" dirty="0">
                <a:solidFill>
                  <a:schemeClr val="tx1">
                    <a:lumMod val="95000"/>
                    <a:lumOff val="5000"/>
                  </a:schemeClr>
                </a:solidFill>
                <a:latin typeface="Calibri" pitchFamily="34" charset="0"/>
                <a:ea typeface="Calibri" pitchFamily="34" charset="0"/>
                <a:cs typeface="Calibri" pitchFamily="34" charset="0"/>
              </a:rPr>
              <a:t>.</a:t>
            </a:r>
            <a:r>
              <a:rPr lang="el-GR" sz="1600" dirty="0">
                <a:solidFill>
                  <a:schemeClr val="tx1">
                    <a:lumMod val="95000"/>
                    <a:lumOff val="5000"/>
                  </a:schemeClr>
                </a:solidFill>
                <a:latin typeface="Calibri" pitchFamily="34" charset="0"/>
                <a:ea typeface="Calibri" pitchFamily="34" charset="0"/>
                <a:cs typeface="Calibri" pitchFamily="34" charset="0"/>
              </a:rPr>
              <a:t> Για έναν καθηγητή μερικής απασχόλησης καταγράφουμε το ποσοστό της απασχόλησής του. Για έναν καθηγητή πλήρους απασχόλησης καταγράφουμε τις ώρες γραφείου του.</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solidFill>
                  <a:schemeClr val="tx1">
                    <a:lumMod val="95000"/>
                    <a:lumOff val="5000"/>
                  </a:schemeClr>
                </a:solidFill>
                <a:latin typeface="Calibri" pitchFamily="34" charset="0"/>
                <a:ea typeface="Calibri" pitchFamily="34" charset="0"/>
                <a:cs typeface="Calibri" pitchFamily="34" charset="0"/>
              </a:rPr>
              <a:t> Κάθε σύλλογος έχει ακριβώς έναν καθηγητή ως </a:t>
            </a:r>
            <a:r>
              <a:rPr lang="el-GR" sz="1600" i="1" dirty="0">
                <a:solidFill>
                  <a:schemeClr val="tx1">
                    <a:lumMod val="95000"/>
                    <a:lumOff val="5000"/>
                  </a:schemeClr>
                </a:solidFill>
                <a:latin typeface="Calibri" pitchFamily="34" charset="0"/>
                <a:ea typeface="Calibri" pitchFamily="34" charset="0"/>
                <a:cs typeface="Calibri" pitchFamily="34" charset="0"/>
              </a:rPr>
              <a:t>σύμβουλο</a:t>
            </a:r>
            <a:r>
              <a:rPr lang="el-GR" sz="1600" dirty="0">
                <a:solidFill>
                  <a:schemeClr val="tx1">
                    <a:lumMod val="95000"/>
                    <a:lumOff val="5000"/>
                  </a:schemeClr>
                </a:solidFill>
                <a:latin typeface="Calibri" pitchFamily="34" charset="0"/>
                <a:ea typeface="Calibri" pitchFamily="34" charset="0"/>
                <a:cs typeface="Calibri" pitchFamily="34" charset="0"/>
              </a:rPr>
              <a:t>, ο οποίος πρέπει να είναι καθηγητής πλήρους απασχόλησης.</a:t>
            </a:r>
          </a:p>
          <a:p>
            <a:pPr marR="0" lvl="0" indent="0" algn="just" eaLnBrk="0" fontAlgn="base" hangingPunct="0">
              <a:lnSpc>
                <a:spcPct val="100000"/>
              </a:lnSpc>
              <a:spcBef>
                <a:spcPct val="50000"/>
              </a:spcBef>
              <a:spcAft>
                <a:spcPct val="0"/>
              </a:spcAft>
              <a:buClrTx/>
              <a:buSzTx/>
              <a:buFont typeface="Wingdings" pitchFamily="2" charset="2"/>
              <a:buChar char="§"/>
              <a:tabLst/>
            </a:pPr>
            <a:endParaRPr lang="el-GR" sz="800" dirty="0">
              <a:solidFill>
                <a:schemeClr val="tx1">
                  <a:lumMod val="95000"/>
                  <a:lumOff val="5000"/>
                </a:schemeClr>
              </a:solidFill>
              <a:latin typeface="Calibri" pitchFamily="34" charset="0"/>
              <a:ea typeface="Calibri" pitchFamily="34" charset="0"/>
              <a:cs typeface="Calibri" pitchFamily="34" charset="0"/>
            </a:endParaRPr>
          </a:p>
          <a:p>
            <a:pPr marR="0" lvl="0" indent="0" algn="just" eaLnBrk="0" fontAlgn="base" hangingPunct="0">
              <a:lnSpc>
                <a:spcPct val="100000"/>
              </a:lnSpc>
              <a:spcBef>
                <a:spcPct val="50000"/>
              </a:spcBef>
              <a:spcAft>
                <a:spcPct val="0"/>
              </a:spcAft>
              <a:buClrTx/>
              <a:buSzTx/>
              <a:tabLst/>
            </a:pPr>
            <a:r>
              <a:rPr lang="el-GR" sz="1600" dirty="0">
                <a:solidFill>
                  <a:schemeClr val="tx1">
                    <a:lumMod val="95000"/>
                    <a:lumOff val="5000"/>
                  </a:schemeClr>
                </a:solidFill>
                <a:latin typeface="Calibri" pitchFamily="34" charset="0"/>
                <a:ea typeface="Calibri" pitchFamily="34" charset="0"/>
                <a:cs typeface="Calibri" pitchFamily="34" charset="0"/>
              </a:rPr>
              <a:t>Δώστε ένα μοντέλο Οντοτήτων/Συσχετίσεων και ένα σχεσιακό μοντέλο.</a:t>
            </a:r>
          </a:p>
          <a:p>
            <a:pPr marR="0" lvl="0" indent="0" algn="just" eaLnBrk="0" fontAlgn="base" hangingPunct="0">
              <a:lnSpc>
                <a:spcPct val="100000"/>
              </a:lnSpc>
              <a:spcBef>
                <a:spcPct val="50000"/>
              </a:spcBef>
              <a:spcAft>
                <a:spcPct val="0"/>
              </a:spcAft>
              <a:buClrTx/>
              <a:buSzTx/>
              <a:tabLst/>
            </a:pPr>
            <a:r>
              <a:rPr lang="el-GR" sz="1600" dirty="0">
                <a:solidFill>
                  <a:schemeClr val="tx1">
                    <a:lumMod val="95000"/>
                    <a:lumOff val="5000"/>
                  </a:schemeClr>
                </a:solidFill>
                <a:latin typeface="Calibri" pitchFamily="34" charset="0"/>
                <a:ea typeface="Calibri" pitchFamily="34" charset="0"/>
                <a:cs typeface="Calibri" pitchFamily="34" charset="0"/>
              </a:rPr>
              <a:t>Τι αλλάζει στο μοντέλο Οντοτήτων/Συσχετίσεων και τι στο σχεσιακό μοντέλο αν δεν ισχύει ο περιορισμός ότι ο σύμβουλος καθηγητής πρέπει να είναι ολικής απασχόλησης </a:t>
            </a:r>
          </a:p>
        </p:txBody>
      </p:sp>
      <p:sp>
        <p:nvSpPr>
          <p:cNvPr id="10"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7391298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31</a:t>
            </a:fld>
            <a:endParaRPr lang="en-US" dirty="0"/>
          </a:p>
        </p:txBody>
      </p:sp>
      <p:sp>
        <p:nvSpPr>
          <p:cNvPr id="4" name="Rectangle 3"/>
          <p:cNvSpPr/>
          <p:nvPr/>
        </p:nvSpPr>
        <p:spPr>
          <a:xfrm>
            <a:off x="351692" y="1279718"/>
            <a:ext cx="8335108" cy="4708981"/>
          </a:xfrm>
          <a:prstGeom prst="rect">
            <a:avLst/>
          </a:prstGeom>
        </p:spPr>
        <p:txBody>
          <a:bodyPr wrap="square">
            <a:spAutoFit/>
          </a:bodyPr>
          <a:lstStyle/>
          <a:p>
            <a:r>
              <a:rPr lang="el-GR" sz="2000" dirty="0">
                <a:ea typeface="Times New Roman" panose="02020603050405020304" pitchFamily="18" charset="0"/>
                <a:cs typeface="Times New Roman" panose="02020603050405020304" pitchFamily="18" charset="0"/>
              </a:rPr>
              <a:t>Θέλουμε να κατασκευάσουμε μια βάση δεδομένων στην οποία θα αποθηκεύουμε </a:t>
            </a:r>
            <a:r>
              <a:rPr lang="el-GR" sz="2000" b="1" i="1" dirty="0">
                <a:ea typeface="Times New Roman" panose="02020603050405020304" pitchFamily="18" charset="0"/>
                <a:cs typeface="Times New Roman" panose="02020603050405020304" pitchFamily="18" charset="0"/>
              </a:rPr>
              <a:t>αποτελέσματα μετρήσεων από αισθητήρες </a:t>
            </a:r>
            <a:r>
              <a:rPr lang="el-GR" sz="2000" dirty="0">
                <a:ea typeface="Times New Roman" panose="02020603050405020304" pitchFamily="18" charset="0"/>
                <a:cs typeface="Times New Roman" panose="02020603050405020304" pitchFamily="18" charset="0"/>
              </a:rPr>
              <a:t>που έχουμε εγκαταστήσει σε δωμάτια ενός κτιρίου.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Κάθε </a:t>
            </a:r>
            <a:r>
              <a:rPr lang="el-GR" sz="2000" b="1" dirty="0">
                <a:ea typeface="Times New Roman" panose="02020603050405020304" pitchFamily="18" charset="0"/>
                <a:cs typeface="Times New Roman" panose="02020603050405020304" pitchFamily="18" charset="0"/>
              </a:rPr>
              <a:t>αισθητήρας</a:t>
            </a:r>
            <a:r>
              <a:rPr lang="el-GR" sz="2000" dirty="0">
                <a:ea typeface="Times New Roman" panose="02020603050405020304" pitchFamily="18" charset="0"/>
                <a:cs typeface="Times New Roman" panose="02020603050405020304" pitchFamily="18" charset="0"/>
              </a:rPr>
              <a:t> μετρά θερμοκρασία και ποσοστό υγρασίας.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Για κάθε </a:t>
            </a:r>
            <a:r>
              <a:rPr lang="el-GR" sz="2000" b="1" dirty="0">
                <a:ea typeface="Times New Roman" panose="02020603050405020304" pitchFamily="18" charset="0"/>
                <a:cs typeface="Times New Roman" panose="02020603050405020304" pitchFamily="18" charset="0"/>
              </a:rPr>
              <a:t>δωμάτιο</a:t>
            </a:r>
            <a:r>
              <a:rPr lang="el-GR" sz="2000" dirty="0">
                <a:ea typeface="Times New Roman" panose="02020603050405020304" pitchFamily="18" charset="0"/>
                <a:cs typeface="Times New Roman" panose="02020603050405020304" pitchFamily="18" charset="0"/>
              </a:rPr>
              <a:t> έχουμε έναν μοναδικό αριθμό, τον όροφο στον οποίο βρίσκεται και τα τετραγωνικά του μέτρα.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Κάθε </a:t>
            </a:r>
            <a:r>
              <a:rPr lang="el-GR" sz="2000" b="1" dirty="0">
                <a:ea typeface="Times New Roman" panose="02020603050405020304" pitchFamily="18" charset="0"/>
                <a:cs typeface="Times New Roman" panose="02020603050405020304" pitchFamily="18" charset="0"/>
              </a:rPr>
              <a:t>αισθητήρας </a:t>
            </a:r>
            <a:r>
              <a:rPr lang="el-GR" sz="2000" dirty="0">
                <a:ea typeface="Times New Roman" panose="02020603050405020304" pitchFamily="18" charset="0"/>
                <a:cs typeface="Times New Roman" panose="02020603050405020304" pitchFamily="18" charset="0"/>
              </a:rPr>
              <a:t>χαρακτηρίζεται από τον αριθμό δωματίου στον οποίο έχει εγκατασταθεί και από έναν αριθμό που είναι μοναδικός ανά δωμάτιο (δηλαδή, δεν υπάρχουν αισθητήρες με τον ίδιο αριθμό στο ίδιο δωμάτιο). Για κάθε αισθητήρα έχουμε ακόμα τον κατασκευαστή του και τη θέση του στο δωμάτιο.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Για κάθε </a:t>
            </a:r>
            <a:r>
              <a:rPr lang="el-GR" sz="2000" b="1" dirty="0">
                <a:ea typeface="Times New Roman" panose="02020603050405020304" pitchFamily="18" charset="0"/>
                <a:cs typeface="Times New Roman" panose="02020603050405020304" pitchFamily="18" charset="0"/>
              </a:rPr>
              <a:t>μέτρηση</a:t>
            </a:r>
            <a:r>
              <a:rPr lang="el-GR" sz="2000" dirty="0">
                <a:ea typeface="Times New Roman" panose="02020603050405020304" pitchFamily="18" charset="0"/>
                <a:cs typeface="Times New Roman" panose="02020603050405020304" pitchFamily="18" charset="0"/>
              </a:rPr>
              <a:t>, αναφέρουμε τη χρονική στιγμή της καταγραφή της, τον αισθητήρα που την κατέγραψε και τις δύο τιμές (θερμοκρασία, υγρασία) της μέτρησης. Υποθέστε ότι κάθε χρονική στιγμή, έχουμε το πολύ μία μέτρηση ανά αισθητήρα</a:t>
            </a:r>
            <a:endParaRPr lang="el-GR" sz="2000" dirty="0"/>
          </a:p>
        </p:txBody>
      </p:sp>
      <p:sp>
        <p:nvSpPr>
          <p:cNvPr id="5" name="TextBox 4"/>
          <p:cNvSpPr txBox="1"/>
          <p:nvPr/>
        </p:nvSpPr>
        <p:spPr>
          <a:xfrm>
            <a:off x="1565030" y="360485"/>
            <a:ext cx="5462954" cy="646331"/>
          </a:xfrm>
          <a:prstGeom prst="rect">
            <a:avLst/>
          </a:prstGeom>
          <a:noFill/>
        </p:spPr>
        <p:txBody>
          <a:bodyPr wrap="square" rtlCol="0">
            <a:spAutoFit/>
          </a:bodyPr>
          <a:lstStyle/>
          <a:p>
            <a:pPr algn="ctr"/>
            <a:r>
              <a:rPr lang="el-GR" sz="3600" dirty="0">
                <a:solidFill>
                  <a:srgbClr val="FF0000"/>
                </a:solidFill>
              </a:rPr>
              <a:t>Άσκηση</a:t>
            </a:r>
          </a:p>
        </p:txBody>
      </p:sp>
    </p:spTree>
    <p:extLst>
      <p:ext uri="{BB962C8B-B14F-4D97-AF65-F5344CB8AC3E}">
        <p14:creationId xmlns:p14="http://schemas.microsoft.com/office/powerpoint/2010/main" val="8972842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6"/>
          <p:cNvSpPr>
            <a:spLocks noGrp="1" noChangeArrowheads="1"/>
          </p:cNvSpPr>
          <p:nvPr>
            <p:ph type="ftr" sz="quarter" idx="11"/>
          </p:nvPr>
        </p:nvSpPr>
        <p:spPr>
          <a:noFill/>
        </p:spPr>
        <p:txBody>
          <a:bodyPr/>
          <a:lstStyle/>
          <a:p>
            <a:r>
              <a:rPr lang="el-GR" altLang="en-US"/>
              <a:t>Ευαγγελία Πιτουρά</a:t>
            </a:r>
          </a:p>
        </p:txBody>
      </p:sp>
      <p:sp>
        <p:nvSpPr>
          <p:cNvPr id="60420" name="Rectangle 7"/>
          <p:cNvSpPr>
            <a:spLocks noGrp="1" noChangeArrowheads="1"/>
          </p:cNvSpPr>
          <p:nvPr>
            <p:ph type="sldNum" sz="quarter" idx="12"/>
          </p:nvPr>
        </p:nvSpPr>
        <p:spPr>
          <a:noFill/>
        </p:spPr>
        <p:txBody>
          <a:bodyPr/>
          <a:lstStyle/>
          <a:p>
            <a:fld id="{7EDEE014-08AE-4ED1-9809-2027480EBC16}" type="slidenum">
              <a:rPr lang="el-GR" altLang="en-US" smtClean="0"/>
              <a:pPr/>
              <a:t>32</a:t>
            </a:fld>
            <a:endParaRPr lang="el-GR" altLang="en-US"/>
          </a:p>
        </p:txBody>
      </p:sp>
      <p:sp>
        <p:nvSpPr>
          <p:cNvPr id="60422" name="Text Box 3"/>
          <p:cNvSpPr txBox="1">
            <a:spLocks noChangeArrowheads="1"/>
          </p:cNvSpPr>
          <p:nvPr/>
        </p:nvSpPr>
        <p:spPr bwMode="auto">
          <a:xfrm>
            <a:off x="900113" y="1628775"/>
            <a:ext cx="7272337" cy="396875"/>
          </a:xfrm>
          <a:prstGeom prst="rect">
            <a:avLst/>
          </a:prstGeom>
          <a:noFill/>
          <a:ln w="9525">
            <a:noFill/>
            <a:miter lim="800000"/>
            <a:headEnd/>
            <a:tailEnd/>
          </a:ln>
        </p:spPr>
        <p:txBody>
          <a:bodyPr>
            <a:spAutoFit/>
          </a:bodyPr>
          <a:lstStyle/>
          <a:p>
            <a:pPr marL="495300" indent="-495300" algn="just" eaLnBrk="0" hangingPunct="0">
              <a:spcBef>
                <a:spcPct val="50000"/>
              </a:spcBef>
            </a:pPr>
            <a:endParaRPr lang="en-US" sz="2000" b="1" i="1">
              <a:latin typeface="Times New Roman" pitchFamily="18" charset="0"/>
            </a:endParaRPr>
          </a:p>
        </p:txBody>
      </p:sp>
      <p:sp>
        <p:nvSpPr>
          <p:cNvPr id="60423" name="Text Box 4"/>
          <p:cNvSpPr txBox="1">
            <a:spLocks noChangeArrowheads="1"/>
          </p:cNvSpPr>
          <p:nvPr/>
        </p:nvSpPr>
        <p:spPr bwMode="auto">
          <a:xfrm>
            <a:off x="900113" y="1425330"/>
            <a:ext cx="7429500" cy="4154984"/>
          </a:xfrm>
          <a:prstGeom prst="rect">
            <a:avLst/>
          </a:prstGeom>
          <a:noFill/>
          <a:ln w="9525">
            <a:noFill/>
            <a:miter lim="800000"/>
            <a:headEnd/>
            <a:tailEnd/>
          </a:ln>
        </p:spPr>
        <p:txBody>
          <a:bodyPr wrap="square">
            <a:spAutoFit/>
          </a:bodyPr>
          <a:lstStyle/>
          <a:p>
            <a:pPr marL="457200" indent="-457200" algn="just" eaLnBrk="0" hangingPunct="0"/>
            <a:r>
              <a:rPr lang="el-GR" sz="2400" dirty="0">
                <a:latin typeface="Calibri" pitchFamily="34" charset="0"/>
                <a:cs typeface="Calibri" pitchFamily="34" charset="0"/>
              </a:rPr>
              <a:t>Μετά τη φάση του σχεδιασμού, καταλήγουμε σε ένα σχεσιακό σχήμα.</a:t>
            </a:r>
          </a:p>
          <a:p>
            <a:pPr marL="457200" indent="-457200" algn="just" eaLnBrk="0" hangingPunct="0"/>
            <a:endParaRPr lang="el-GR" sz="2400" dirty="0">
              <a:latin typeface="Calibri" pitchFamily="34" charset="0"/>
              <a:cs typeface="Calibri" pitchFamily="34" charset="0"/>
            </a:endParaRPr>
          </a:p>
          <a:p>
            <a:pPr marL="457200" indent="-457200" algn="just" eaLnBrk="0" hangingPunct="0"/>
            <a:r>
              <a:rPr lang="el-GR" sz="2400" dirty="0">
                <a:latin typeface="Calibri" pitchFamily="34" charset="0"/>
                <a:cs typeface="Calibri" pitchFamily="34" charset="0"/>
              </a:rPr>
              <a:t>Δυο ερωτήματα</a:t>
            </a:r>
          </a:p>
          <a:p>
            <a:pPr marL="457200" indent="-457200" algn="just" eaLnBrk="0" hangingPunct="0">
              <a:buFontTx/>
              <a:buAutoNum type="arabicPeriod"/>
            </a:pPr>
            <a:r>
              <a:rPr lang="el-GR" sz="2400" dirty="0">
                <a:latin typeface="Calibri" pitchFamily="34" charset="0"/>
                <a:cs typeface="Calibri" pitchFamily="34" charset="0"/>
              </a:rPr>
              <a:t>Είναι ο σχεδιασμός μας καλός;</a:t>
            </a:r>
          </a:p>
          <a:p>
            <a:pPr marL="1371600" lvl="2" indent="-457200" algn="just" eaLnBrk="0" hangingPunct="0"/>
            <a:r>
              <a:rPr lang="el-GR" sz="2400" i="1" dirty="0">
                <a:latin typeface="Calibri" pitchFamily="34" charset="0"/>
                <a:cs typeface="Calibri" pitchFamily="34" charset="0"/>
              </a:rPr>
              <a:t>Θεωρία Κανονικών Μορφών</a:t>
            </a:r>
            <a:endParaRPr lang="el-GR" sz="2400" dirty="0">
              <a:latin typeface="Calibri" pitchFamily="34" charset="0"/>
              <a:cs typeface="Calibri" pitchFamily="34" charset="0"/>
            </a:endParaRPr>
          </a:p>
          <a:p>
            <a:pPr marL="457200" indent="-457200" algn="just" eaLnBrk="0" hangingPunct="0">
              <a:buFontTx/>
              <a:buAutoNum type="arabicPeriod"/>
            </a:pPr>
            <a:r>
              <a:rPr lang="el-GR" sz="2400" dirty="0">
                <a:latin typeface="Calibri" pitchFamily="34" charset="0"/>
                <a:cs typeface="Calibri" pitchFamily="34" charset="0"/>
              </a:rPr>
              <a:t>Πως θα υλοποιήσουμε (προγραμματίσουμε) την εφαρμογή μας χρησιμοποιώντας ένα ΣΔΒΔ;</a:t>
            </a:r>
          </a:p>
          <a:p>
            <a:pPr marL="457200" indent="-457200" algn="just" eaLnBrk="0" hangingPunct="0"/>
            <a:r>
              <a:rPr lang="el-GR" sz="2400" dirty="0">
                <a:latin typeface="Calibri" pitchFamily="34" charset="0"/>
                <a:cs typeface="Calibri" pitchFamily="34" charset="0"/>
              </a:rPr>
              <a:t>		</a:t>
            </a:r>
            <a:r>
              <a:rPr lang="en-US" sz="2400" i="1" dirty="0">
                <a:latin typeface="Calibri" pitchFamily="34" charset="0"/>
                <a:cs typeface="Calibri" pitchFamily="34" charset="0"/>
              </a:rPr>
              <a:t>SQL</a:t>
            </a:r>
          </a:p>
          <a:p>
            <a:pPr marL="457200" indent="-457200" algn="just" eaLnBrk="0" hangingPunct="0"/>
            <a:endParaRPr lang="en-US" sz="2400" dirty="0">
              <a:latin typeface="Calibri" pitchFamily="34" charset="0"/>
              <a:cs typeface="Calibri" pitchFamily="34" charset="0"/>
            </a:endParaRPr>
          </a:p>
          <a:p>
            <a:pPr marL="457200" indent="-457200" algn="just" eaLnBrk="0" hangingPunct="0"/>
            <a:r>
              <a:rPr lang="el-GR" sz="2400" dirty="0">
                <a:latin typeface="Calibri" pitchFamily="34" charset="0"/>
                <a:cs typeface="Calibri" pitchFamily="34" charset="0"/>
              </a:rPr>
              <a:t>	</a:t>
            </a:r>
            <a:r>
              <a:rPr lang="el-GR" sz="2400" i="1" dirty="0">
                <a:latin typeface="Calibri" pitchFamily="34" charset="0"/>
                <a:cs typeface="Calibri" pitchFamily="34" charset="0"/>
              </a:rPr>
              <a:t>Θα αρχίσουμε από το ερώτημα 2</a:t>
            </a:r>
          </a:p>
        </p:txBody>
      </p:sp>
      <p:sp>
        <p:nvSpPr>
          <p:cNvPr id="2" name="Title 1"/>
          <p:cNvSpPr>
            <a:spLocks noGrp="1"/>
          </p:cNvSpPr>
          <p:nvPr>
            <p:ph type="title"/>
          </p:nvPr>
        </p:nvSpPr>
        <p:spPr>
          <a:xfrm>
            <a:off x="421481" y="185738"/>
            <a:ext cx="8229600" cy="1143000"/>
          </a:xfrm>
        </p:spPr>
        <p:txBody>
          <a:bodyPr/>
          <a:lstStyle/>
          <a:p>
            <a:r>
              <a:rPr lang="el-GR" dirty="0">
                <a:solidFill>
                  <a:schemeClr val="accent6">
                    <a:lumMod val="75000"/>
                  </a:schemeClr>
                </a:solidFill>
              </a:rPr>
              <a:t>Σε επόμενα μαθήματα</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8915534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Footer Placeholder 2"/>
          <p:cNvSpPr>
            <a:spLocks noGrp="1"/>
          </p:cNvSpPr>
          <p:nvPr>
            <p:ph type="ftr" sz="quarter" idx="11"/>
          </p:nvPr>
        </p:nvSpPr>
        <p:spPr>
          <a:noFill/>
        </p:spPr>
        <p:txBody>
          <a:bodyPr/>
          <a:lstStyle/>
          <a:p>
            <a:r>
              <a:rPr lang="el-GR" altLang="en-US"/>
              <a:t>Ευαγγελία Πιτουρά</a:t>
            </a:r>
          </a:p>
        </p:txBody>
      </p:sp>
      <p:sp>
        <p:nvSpPr>
          <p:cNvPr id="38916" name="Slide Number Placeholder 3"/>
          <p:cNvSpPr>
            <a:spLocks noGrp="1"/>
          </p:cNvSpPr>
          <p:nvPr>
            <p:ph type="sldNum" sz="quarter" idx="12"/>
          </p:nvPr>
        </p:nvSpPr>
        <p:spPr>
          <a:noFill/>
        </p:spPr>
        <p:txBody>
          <a:bodyPr/>
          <a:lstStyle/>
          <a:p>
            <a:fld id="{7A8BE01A-1549-4FD9-8F37-77ED03559DF4}" type="slidenum">
              <a:rPr lang="el-GR" altLang="en-US" smtClean="0"/>
              <a:pPr/>
              <a:t>33</a:t>
            </a:fld>
            <a:endParaRPr lang="el-GR" altLang="en-US"/>
          </a:p>
        </p:txBody>
      </p:sp>
      <p:sp>
        <p:nvSpPr>
          <p:cNvPr id="38917" name="Text Box 2"/>
          <p:cNvSpPr txBox="1">
            <a:spLocks noChangeArrowheads="1"/>
          </p:cNvSpPr>
          <p:nvPr/>
        </p:nvSpPr>
        <p:spPr bwMode="auto">
          <a:xfrm>
            <a:off x="1258888" y="2205038"/>
            <a:ext cx="6119812" cy="1015663"/>
          </a:xfrm>
          <a:prstGeom prst="rect">
            <a:avLst/>
          </a:prstGeom>
          <a:noFill/>
          <a:ln w="9525">
            <a:noFill/>
            <a:miter lim="800000"/>
            <a:headEnd/>
            <a:tailEnd/>
          </a:ln>
        </p:spPr>
        <p:txBody>
          <a:bodyPr>
            <a:spAutoFit/>
          </a:bodyPr>
          <a:lstStyle/>
          <a:p>
            <a:pPr algn="r">
              <a:spcBef>
                <a:spcPct val="50000"/>
              </a:spcBef>
            </a:pPr>
            <a:r>
              <a:rPr lang="el-GR" sz="6000" dirty="0">
                <a:solidFill>
                  <a:schemeClr val="accent3">
                    <a:lumMod val="75000"/>
                  </a:schemeClr>
                </a:solidFill>
              </a:rPr>
              <a:t>Ερωτήσεις;</a:t>
            </a:r>
          </a:p>
        </p:txBody>
      </p:sp>
    </p:spTree>
    <p:extLst>
      <p:ext uri="{BB962C8B-B14F-4D97-AF65-F5344CB8AC3E}">
        <p14:creationId xmlns:p14="http://schemas.microsoft.com/office/powerpoint/2010/main" val="12161874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Footer Placeholder 3"/>
          <p:cNvSpPr>
            <a:spLocks noGrp="1"/>
          </p:cNvSpPr>
          <p:nvPr>
            <p:ph type="ftr" sz="quarter" idx="11"/>
          </p:nvPr>
        </p:nvSpPr>
        <p:spPr>
          <a:noFill/>
        </p:spPr>
        <p:txBody>
          <a:bodyPr/>
          <a:lstStyle/>
          <a:p>
            <a:r>
              <a:rPr lang="el-GR" altLang="en-US"/>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34</a:t>
            </a:fld>
            <a:endParaRPr lang="el-GR" altLang="en-US"/>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8" name="Title 7"/>
          <p:cNvSpPr>
            <a:spLocks noGrp="1"/>
          </p:cNvSpPr>
          <p:nvPr>
            <p:ph type="title"/>
          </p:nvPr>
        </p:nvSpPr>
        <p:spPr/>
        <p:txBody>
          <a:bodyPr/>
          <a:lstStyle/>
          <a:p>
            <a:r>
              <a:rPr lang="el-GR" dirty="0">
                <a:solidFill>
                  <a:schemeClr val="accent6">
                    <a:lumMod val="75000"/>
                  </a:schemeClr>
                </a:solidFill>
              </a:rPr>
              <a:t>Παράδειγμα</a:t>
            </a:r>
          </a:p>
        </p:txBody>
      </p:sp>
      <p:sp>
        <p:nvSpPr>
          <p:cNvPr id="9" name="Text Box 4"/>
          <p:cNvSpPr txBox="1">
            <a:spLocks noChangeArrowheads="1"/>
          </p:cNvSpPr>
          <p:nvPr/>
        </p:nvSpPr>
        <p:spPr bwMode="auto">
          <a:xfrm>
            <a:off x="192088" y="1519238"/>
            <a:ext cx="8712200" cy="4339650"/>
          </a:xfrm>
          <a:prstGeom prst="rect">
            <a:avLst/>
          </a:prstGeom>
          <a:noFill/>
          <a:ln w="9525">
            <a:noFill/>
            <a:miter lim="800000"/>
            <a:headEnd/>
            <a:tailEnd/>
          </a:ln>
        </p:spPr>
        <p:txBody>
          <a:bodyPr>
            <a:spAutoFit/>
          </a:bodyPr>
          <a:lstStyle/>
          <a:p>
            <a:pPr algn="just"/>
            <a:r>
              <a:rPr lang="el-GR" sz="1600" dirty="0">
                <a:latin typeface="Calibri" pitchFamily="34" charset="0"/>
                <a:ea typeface="Calibri" pitchFamily="34" charset="0"/>
                <a:cs typeface="Calibri" pitchFamily="34" charset="0"/>
              </a:rPr>
              <a:t>Στους παγκόσμιους κολυμβητικούς αγώνες του 2009 στη Ρώμη υπάρχουν πολλά ατομικά αγωνίσματα. Θέλουμε να σχεδιάσουμε μια βάση δεδομένων για αυτά τα αγωνίσματα στην οποία θα καταγράφετε η εξής πληροφορία.</a:t>
            </a:r>
          </a:p>
          <a:p>
            <a:pPr algn="just"/>
            <a:endParaRPr lang="el-GR" sz="1600" dirty="0">
              <a:latin typeface="Calibri" pitchFamily="34" charset="0"/>
              <a:ea typeface="Calibri" pitchFamily="34" charset="0"/>
              <a:cs typeface="Calibri" pitchFamily="34" charset="0"/>
            </a:endParaRPr>
          </a:p>
          <a:p>
            <a:pPr algn="just">
              <a:buFont typeface="Wingdings" pitchFamily="2" charset="2"/>
              <a:buChar char="§"/>
            </a:pPr>
            <a:r>
              <a:rPr lang="el-GR" sz="1600" dirty="0">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αγώνισμα</a:t>
            </a:r>
            <a:r>
              <a:rPr lang="el-GR" sz="1600" dirty="0">
                <a:latin typeface="Calibri" pitchFamily="34" charset="0"/>
                <a:ea typeface="Calibri" pitchFamily="34" charset="0"/>
                <a:cs typeface="Calibri" pitchFamily="34" charset="0"/>
              </a:rPr>
              <a:t> έχει ένα μοναδικό όνομα (πχ Ελεύθερο Γυναικών 100μ, Πεταλούδα Ανδρών 200μ κλπ). Για κάθε αγώνισμα, θέλουμε να καταγράψουμε το παγκόσμιο ρεκόρ, το ρεκόρ αγώνων και το όνομα του νικητή στους αγώνες (αυτού που πήρε το χρυσό μετάλλιο).</a:t>
            </a:r>
          </a:p>
          <a:p>
            <a:pPr algn="just">
              <a:buFont typeface="Wingdings" pitchFamily="2" charset="2"/>
              <a:buChar char="§"/>
            </a:pPr>
            <a:endParaRPr lang="el-GR" sz="1600" dirty="0">
              <a:latin typeface="Calibri" pitchFamily="34" charset="0"/>
              <a:ea typeface="Calibri" pitchFamily="34" charset="0"/>
              <a:cs typeface="Calibri" pitchFamily="34" charset="0"/>
            </a:endParaRPr>
          </a:p>
          <a:p>
            <a:pPr algn="just">
              <a:buFont typeface="Wingdings" pitchFamily="2" charset="2"/>
              <a:buChar char="§"/>
            </a:pPr>
            <a:r>
              <a:rPr lang="el-GR" sz="1600" dirty="0">
                <a:latin typeface="Calibri" pitchFamily="34" charset="0"/>
                <a:ea typeface="Calibri" pitchFamily="34" charset="0"/>
                <a:cs typeface="Calibri" pitchFamily="34" charset="0"/>
              </a:rPr>
              <a:t> Κάθε αγώνισμα έχει έναν αριθμό από </a:t>
            </a:r>
            <a:r>
              <a:rPr lang="el-GR" sz="1600" i="1" dirty="0">
                <a:solidFill>
                  <a:schemeClr val="accent6">
                    <a:lumMod val="75000"/>
                  </a:schemeClr>
                </a:solidFill>
                <a:latin typeface="Calibri" pitchFamily="34" charset="0"/>
                <a:ea typeface="Calibri" pitchFamily="34" charset="0"/>
                <a:cs typeface="Calibri" pitchFamily="34" charset="0"/>
              </a:rPr>
              <a:t>κούρσες</a:t>
            </a:r>
            <a:r>
              <a:rPr lang="el-GR" sz="1600" dirty="0">
                <a:latin typeface="Calibri" pitchFamily="34" charset="0"/>
                <a:ea typeface="Calibri" pitchFamily="34" charset="0"/>
                <a:cs typeface="Calibri" pitchFamily="34" charset="0"/>
              </a:rPr>
              <a:t>. Κάθε κούρσα έχει και ένα  όνομα (πχ τελικός, ημιτελικός, 1η προκριματική σειρά, κλπ). Για κάθε κούρσα θέλουμε να καταγράψουμε την ημερομηνία και την ώρα διεξαγωγής της.</a:t>
            </a:r>
          </a:p>
          <a:p>
            <a:pPr algn="just">
              <a:buFont typeface="Wingdings" pitchFamily="2" charset="2"/>
              <a:buChar char="§"/>
            </a:pPr>
            <a:endParaRPr lang="el-GR" sz="1600" dirty="0">
              <a:latin typeface="Calibri" pitchFamily="34" charset="0"/>
              <a:ea typeface="Calibri" pitchFamily="34" charset="0"/>
              <a:cs typeface="Calibri" pitchFamily="34" charset="0"/>
            </a:endParaRPr>
          </a:p>
          <a:p>
            <a:pPr algn="just">
              <a:buFont typeface="Wingdings" pitchFamily="2" charset="2"/>
              <a:buChar char="§"/>
            </a:pPr>
            <a:r>
              <a:rPr lang="el-GR" sz="1600" dirty="0">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κολυμβητής</a:t>
            </a:r>
            <a:r>
              <a:rPr lang="el-GR" sz="1600" dirty="0">
                <a:latin typeface="Calibri" pitchFamily="34" charset="0"/>
                <a:ea typeface="Calibri" pitchFamily="34" charset="0"/>
                <a:cs typeface="Calibri" pitchFamily="34" charset="0"/>
              </a:rPr>
              <a:t> έχει ένα μοναδικό όνομα (πχ Michael </a:t>
            </a:r>
            <a:r>
              <a:rPr lang="el-GR" sz="1600" dirty="0" err="1">
                <a:latin typeface="Calibri" pitchFamily="34" charset="0"/>
                <a:ea typeface="Calibri" pitchFamily="34" charset="0"/>
                <a:cs typeface="Calibri" pitchFamily="34" charset="0"/>
              </a:rPr>
              <a:t>Phelps</a:t>
            </a:r>
            <a:r>
              <a:rPr lang="el-GR" sz="1600" dirty="0">
                <a:latin typeface="Calibri" pitchFamily="34" charset="0"/>
                <a:ea typeface="Calibri" pitchFamily="34" charset="0"/>
                <a:cs typeface="Calibri" pitchFamily="34" charset="0"/>
              </a:rPr>
              <a:t>). Για κάθε αθλητή καταγράφουμε επίσης την ηλικία του και τη χώρα καταγωγής του.</a:t>
            </a:r>
          </a:p>
          <a:p>
            <a:pPr algn="just">
              <a:buFont typeface="Wingdings" pitchFamily="2" charset="2"/>
              <a:buChar char="§"/>
            </a:pPr>
            <a:endParaRPr lang="el-GR" sz="1600" dirty="0">
              <a:latin typeface="Calibri" pitchFamily="34" charset="0"/>
              <a:ea typeface="Calibri" pitchFamily="34" charset="0"/>
              <a:cs typeface="Calibri" pitchFamily="34" charset="0"/>
            </a:endParaRPr>
          </a:p>
          <a:p>
            <a:pPr algn="just">
              <a:buFont typeface="Wingdings" pitchFamily="2" charset="2"/>
              <a:buChar char="§"/>
            </a:pPr>
            <a:r>
              <a:rPr lang="el-GR" sz="1600" dirty="0">
                <a:latin typeface="Calibri" pitchFamily="34" charset="0"/>
                <a:ea typeface="Calibri" pitchFamily="34" charset="0"/>
                <a:cs typeface="Calibri" pitchFamily="34" charset="0"/>
              </a:rPr>
              <a:t> Κάθε κολυμβητής </a:t>
            </a:r>
            <a:r>
              <a:rPr lang="el-GR" sz="1600" i="1" dirty="0">
                <a:solidFill>
                  <a:schemeClr val="accent6">
                    <a:lumMod val="75000"/>
                  </a:schemeClr>
                </a:solidFill>
                <a:latin typeface="Calibri" pitchFamily="34" charset="0"/>
                <a:ea typeface="Calibri" pitchFamily="34" charset="0"/>
                <a:cs typeface="Calibri" pitchFamily="34" charset="0"/>
              </a:rPr>
              <a:t>αγωνίζεται</a:t>
            </a:r>
            <a:r>
              <a:rPr lang="el-GR" sz="1600" dirty="0">
                <a:latin typeface="Calibri" pitchFamily="34" charset="0"/>
                <a:ea typeface="Calibri" pitchFamily="34" charset="0"/>
                <a:cs typeface="Calibri" pitchFamily="34" charset="0"/>
              </a:rPr>
              <a:t> σε μία ή παραπάνω κούρσες και θέλουμε να καταγράψουμε το χρόνο που κάνει σε κάθε κούρσα που συμμετέχει</a:t>
            </a:r>
            <a:r>
              <a:rPr lang="el-GR" sz="1800" dirty="0">
                <a:latin typeface="Calibri" pitchFamily="34" charset="0"/>
                <a:ea typeface="Calibri" pitchFamily="34" charset="0"/>
                <a:cs typeface="Calibri" pitchFamily="34" charset="0"/>
              </a:rPr>
              <a:t>.</a:t>
            </a: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35</a:t>
            </a:fld>
            <a:endParaRPr lang="el-GR" altLang="en-US"/>
          </a:p>
        </p:txBody>
      </p:sp>
      <p:sp>
        <p:nvSpPr>
          <p:cNvPr id="40966" name="Text Box 3"/>
          <p:cNvSpPr txBox="1">
            <a:spLocks noChangeArrowheads="1"/>
          </p:cNvSpPr>
          <p:nvPr/>
        </p:nvSpPr>
        <p:spPr bwMode="auto">
          <a:xfrm>
            <a:off x="366710" y="967132"/>
            <a:ext cx="8207375" cy="4154984"/>
          </a:xfrm>
          <a:prstGeom prst="rect">
            <a:avLst/>
          </a:prstGeom>
          <a:noFill/>
          <a:ln w="9525">
            <a:noFill/>
            <a:miter lim="800000"/>
            <a:headEnd/>
            <a:tailEnd/>
          </a:ln>
        </p:spPr>
        <p:txBody>
          <a:bodyPr>
            <a:spAutoFit/>
          </a:bodyPr>
          <a:lstStyle/>
          <a:p>
            <a:pPr algn="just" eaLnBrk="0" hangingPunct="0">
              <a:spcBef>
                <a:spcPct val="50000"/>
              </a:spcBef>
            </a:pPr>
            <a:r>
              <a:rPr lang="el-GR" sz="2400" dirty="0">
                <a:latin typeface="Calibri" pitchFamily="34" charset="0"/>
                <a:ea typeface="Calibri" pitchFamily="34" charset="0"/>
                <a:cs typeface="Calibri" pitchFamily="34" charset="0"/>
              </a:rPr>
              <a:t>Θέλουμε να κατασκευάσουμε μια </a:t>
            </a:r>
            <a:r>
              <a:rPr lang="el-GR" sz="2400" dirty="0" err="1">
                <a:latin typeface="Calibri" pitchFamily="34" charset="0"/>
                <a:ea typeface="Calibri" pitchFamily="34" charset="0"/>
                <a:cs typeface="Calibri" pitchFamily="34" charset="0"/>
              </a:rPr>
              <a:t>βδ</a:t>
            </a:r>
            <a:r>
              <a:rPr lang="el-GR" sz="2400" dirty="0">
                <a:latin typeface="Calibri" pitchFamily="34" charset="0"/>
                <a:ea typeface="Calibri" pitchFamily="34" charset="0"/>
                <a:cs typeface="Calibri" pitchFamily="34" charset="0"/>
              </a:rPr>
              <a:t> για δρομολόγια τρένων.</a:t>
            </a:r>
          </a:p>
          <a:p>
            <a:pPr algn="just" eaLnBrk="0" hangingPunct="0">
              <a:spcBef>
                <a:spcPct val="50000"/>
              </a:spcBef>
            </a:pPr>
            <a:r>
              <a:rPr lang="el-GR" sz="2400" dirty="0">
                <a:latin typeface="Calibri" pitchFamily="34" charset="0"/>
                <a:ea typeface="Calibri" pitchFamily="34" charset="0"/>
                <a:cs typeface="Calibri" pitchFamily="34" charset="0"/>
              </a:rPr>
              <a:t>Ένα  δρομολόγιο </a:t>
            </a:r>
            <a:r>
              <a:rPr lang="el-GR" sz="2400" dirty="0">
                <a:solidFill>
                  <a:schemeClr val="accent6">
                    <a:lumMod val="75000"/>
                  </a:schemeClr>
                </a:solidFill>
                <a:latin typeface="Calibri" pitchFamily="34" charset="0"/>
                <a:ea typeface="Calibri" pitchFamily="34" charset="0"/>
                <a:cs typeface="Calibri" pitchFamily="34" charset="0"/>
              </a:rPr>
              <a:t>περνά </a:t>
            </a:r>
            <a:r>
              <a:rPr lang="el-GR" sz="2400" dirty="0">
                <a:latin typeface="Calibri" pitchFamily="34" charset="0"/>
                <a:ea typeface="Calibri" pitchFamily="34" charset="0"/>
                <a:cs typeface="Calibri" pitchFamily="34" charset="0"/>
              </a:rPr>
              <a:t>από σταθμούς.</a:t>
            </a:r>
          </a:p>
          <a:p>
            <a:pPr algn="just" eaLnBrk="0" hangingPunct="0">
              <a:spcBef>
                <a:spcPct val="50000"/>
              </a:spcBef>
            </a:pPr>
            <a:r>
              <a:rPr lang="el-GR" sz="2400" dirty="0">
                <a:latin typeface="Calibri" pitchFamily="34" charset="0"/>
                <a:ea typeface="Calibri" pitchFamily="34" charset="0"/>
                <a:cs typeface="Calibri" pitchFamily="34" charset="0"/>
              </a:rPr>
              <a:t>Κάθε </a:t>
            </a:r>
            <a:r>
              <a:rPr lang="el-GR" sz="2400" i="1" dirty="0">
                <a:solidFill>
                  <a:schemeClr val="accent6">
                    <a:lumMod val="75000"/>
                  </a:schemeClr>
                </a:solidFill>
                <a:latin typeface="Calibri" pitchFamily="34" charset="0"/>
                <a:ea typeface="Calibri" pitchFamily="34" charset="0"/>
                <a:cs typeface="Calibri" pitchFamily="34" charset="0"/>
              </a:rPr>
              <a:t>σταθμός</a:t>
            </a:r>
            <a:r>
              <a:rPr lang="el-GR" sz="2400" dirty="0">
                <a:latin typeface="Calibri" pitchFamily="34" charset="0"/>
                <a:ea typeface="Calibri" pitchFamily="34" charset="0"/>
                <a:cs typeface="Calibri" pitchFamily="34" charset="0"/>
              </a:rPr>
              <a:t> έχει ένα (μοναδικό) όνομα και διεύθυνση.</a:t>
            </a:r>
          </a:p>
          <a:p>
            <a:pPr algn="just" eaLnBrk="0" hangingPunct="0">
              <a:spcBef>
                <a:spcPct val="50000"/>
              </a:spcBef>
            </a:pPr>
            <a:r>
              <a:rPr lang="el-GR" sz="2400" dirty="0">
                <a:latin typeface="Calibri" pitchFamily="34" charset="0"/>
                <a:ea typeface="Calibri" pitchFamily="34" charset="0"/>
                <a:cs typeface="Calibri" pitchFamily="34" charset="0"/>
              </a:rPr>
              <a:t>Κάθε </a:t>
            </a:r>
            <a:r>
              <a:rPr lang="el-GR" sz="2400" i="1" dirty="0">
                <a:solidFill>
                  <a:schemeClr val="accent6">
                    <a:lumMod val="75000"/>
                  </a:schemeClr>
                </a:solidFill>
                <a:latin typeface="Calibri" pitchFamily="34" charset="0"/>
                <a:ea typeface="Calibri" pitchFamily="34" charset="0"/>
                <a:cs typeface="Calibri" pitchFamily="34" charset="0"/>
              </a:rPr>
              <a:t>δρομολόγιο</a:t>
            </a:r>
            <a:r>
              <a:rPr lang="el-GR" sz="2400" dirty="0">
                <a:solidFill>
                  <a:srgbClr val="FF9933"/>
                </a:solidFill>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χαρακτηρίζεται από ένα (μοναδικό</a:t>
            </a:r>
            <a:r>
              <a:rPr lang="el-GR" sz="2400">
                <a:latin typeface="Calibri" pitchFamily="34" charset="0"/>
                <a:ea typeface="Calibri" pitchFamily="34" charset="0"/>
                <a:cs typeface="Calibri" pitchFamily="34" charset="0"/>
              </a:rPr>
              <a:t>) αριθμό,  </a:t>
            </a:r>
            <a:r>
              <a:rPr lang="el-GR" sz="2400" dirty="0">
                <a:latin typeface="Calibri" pitchFamily="34" charset="0"/>
                <a:ea typeface="Calibri" pitchFamily="34" charset="0"/>
                <a:cs typeface="Calibri" pitchFamily="34" charset="0"/>
              </a:rPr>
              <a:t>έχει έναν σταθμό ως αφετηρία, έναν σταθμό ως προορισμό, καθώς και ένα χρόνο αναχώρησης από την αφετηρία και ένα χρόνο άφιξης στον προορισμό.</a:t>
            </a:r>
          </a:p>
          <a:p>
            <a:pPr algn="just" eaLnBrk="0" hangingPunct="0">
              <a:spcBef>
                <a:spcPct val="50000"/>
              </a:spcBef>
            </a:pPr>
            <a:r>
              <a:rPr lang="el-GR" sz="2400" dirty="0">
                <a:latin typeface="Calibri" pitchFamily="34" charset="0"/>
                <a:ea typeface="Calibri" pitchFamily="34" charset="0"/>
                <a:cs typeface="Calibri" pitchFamily="34" charset="0"/>
              </a:rPr>
              <a:t>Επίσης, κάθε δρομολόγιο έχει </a:t>
            </a:r>
            <a:r>
              <a:rPr lang="el-GR" sz="2400" i="1" dirty="0">
                <a:latin typeface="Calibri" pitchFamily="34" charset="0"/>
                <a:ea typeface="Calibri" pitchFamily="34" charset="0"/>
                <a:cs typeface="Calibri" pitchFamily="34" charset="0"/>
              </a:rPr>
              <a:t>τουλάχιστον έναν </a:t>
            </a:r>
            <a:r>
              <a:rPr lang="el-GR" sz="2400" dirty="0">
                <a:latin typeface="Calibri" pitchFamily="34" charset="0"/>
                <a:ea typeface="Calibri" pitchFamily="34" charset="0"/>
                <a:cs typeface="Calibri" pitchFamily="34" charset="0"/>
              </a:rPr>
              <a:t>ενδιάμεσο σταθμό καθώς και ένα χρόνο άφιξης σε αυτόν.</a:t>
            </a:r>
          </a:p>
        </p:txBody>
      </p:sp>
      <p:sp>
        <p:nvSpPr>
          <p:cNvPr id="2" name="Title 1"/>
          <p:cNvSpPr>
            <a:spLocks noGrp="1"/>
          </p:cNvSpPr>
          <p:nvPr>
            <p:ph type="title"/>
          </p:nvPr>
        </p:nvSpPr>
        <p:spPr>
          <a:xfrm>
            <a:off x="395285" y="0"/>
            <a:ext cx="8229600" cy="1143000"/>
          </a:xfrm>
        </p:spPr>
        <p:txBody>
          <a:bodyPr/>
          <a:lstStyle/>
          <a:p>
            <a:r>
              <a:rPr lang="el-GR" dirty="0">
                <a:solidFill>
                  <a:schemeClr val="accent6">
                    <a:lumMod val="75000"/>
                  </a:schemeClr>
                </a:solidFill>
              </a:rPr>
              <a:t>Παράδειγμα</a:t>
            </a:r>
            <a:endParaRPr lang="en-US" dirty="0">
              <a:solidFill>
                <a:schemeClr val="accent6">
                  <a:lumMod val="75000"/>
                </a:schemeClr>
              </a:solidFill>
            </a:endParaRPr>
          </a:p>
        </p:txBody>
      </p:sp>
      <p:sp>
        <p:nvSpPr>
          <p:cNvPr id="3" name="Rectangle 2"/>
          <p:cNvSpPr/>
          <p:nvPr/>
        </p:nvSpPr>
        <p:spPr>
          <a:xfrm>
            <a:off x="266695" y="5231408"/>
            <a:ext cx="8358190" cy="1015663"/>
          </a:xfrm>
          <a:prstGeom prst="rect">
            <a:avLst/>
          </a:prstGeom>
        </p:spPr>
        <p:txBody>
          <a:bodyPr wrap="square">
            <a:spAutoFit/>
          </a:bodyPr>
          <a:lstStyle/>
          <a:p>
            <a:pPr marL="342900" indent="-342900" algn="just" eaLnBrk="0" hangingPunct="0">
              <a:spcBef>
                <a:spcPct val="50000"/>
              </a:spcBef>
              <a:buFont typeface="Wingdings" panose="05000000000000000000" pitchFamily="2" charset="2"/>
              <a:buChar char="ü"/>
            </a:pPr>
            <a:r>
              <a:rPr lang="el-GR" sz="2000" b="1" dirty="0">
                <a:solidFill>
                  <a:schemeClr val="accent3">
                    <a:lumMod val="50000"/>
                  </a:schemeClr>
                </a:solidFill>
                <a:latin typeface="Calibri" pitchFamily="34" charset="0"/>
                <a:ea typeface="Calibri" pitchFamily="34" charset="0"/>
                <a:cs typeface="Calibri" pitchFamily="34" charset="0"/>
              </a:rPr>
              <a:t>Τι αλλάζει αν αντί για </a:t>
            </a:r>
            <a:r>
              <a:rPr lang="el-GR" sz="2000" b="1" i="1" dirty="0">
                <a:solidFill>
                  <a:schemeClr val="accent3">
                    <a:lumMod val="50000"/>
                  </a:schemeClr>
                </a:solidFill>
                <a:latin typeface="Calibri" pitchFamily="34" charset="0"/>
                <a:ea typeface="Calibri" pitchFamily="34" charset="0"/>
                <a:cs typeface="Calibri" pitchFamily="34" charset="0"/>
              </a:rPr>
              <a:t>«έναν τουλάχιστον»</a:t>
            </a:r>
            <a:r>
              <a:rPr lang="el-GR" sz="2000" b="1" dirty="0">
                <a:solidFill>
                  <a:schemeClr val="accent3">
                    <a:lumMod val="50000"/>
                  </a:schemeClr>
                </a:solidFill>
                <a:latin typeface="Calibri" pitchFamily="34" charset="0"/>
                <a:ea typeface="Calibri" pitchFamily="34" charset="0"/>
                <a:cs typeface="Calibri" pitchFamily="34" charset="0"/>
              </a:rPr>
              <a:t> ενδιάμεσο σταθμό, έχουμε </a:t>
            </a:r>
            <a:r>
              <a:rPr lang="el-GR" sz="2000" b="1" i="1" dirty="0">
                <a:solidFill>
                  <a:schemeClr val="accent3">
                    <a:lumMod val="50000"/>
                  </a:schemeClr>
                </a:solidFill>
                <a:latin typeface="Calibri" pitchFamily="34" charset="0"/>
                <a:ea typeface="Calibri" pitchFamily="34" charset="0"/>
                <a:cs typeface="Calibri" pitchFamily="34" charset="0"/>
              </a:rPr>
              <a:t>«μηδέν ή περισσότερους» ή με άλλα λόγια υπάρχουν και απευθείας δρομολόγια (δηλαδή, δρομολόγια χωρίς ενδιάμεσες στάσεις)</a:t>
            </a: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5282763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Footer Placeholder 3"/>
          <p:cNvSpPr>
            <a:spLocks noGrp="1"/>
          </p:cNvSpPr>
          <p:nvPr>
            <p:ph type="ftr" sz="quarter" idx="11"/>
          </p:nvPr>
        </p:nvSpPr>
        <p:spPr>
          <a:noFill/>
        </p:spPr>
        <p:txBody>
          <a:bodyPr/>
          <a:lstStyle/>
          <a:p>
            <a:r>
              <a:rPr lang="el-GR" altLang="en-US"/>
              <a:t>Ευαγγελία Πιτουρά</a:t>
            </a:r>
          </a:p>
        </p:txBody>
      </p:sp>
      <p:sp>
        <p:nvSpPr>
          <p:cNvPr id="49156" name="Slide Number Placeholder 4"/>
          <p:cNvSpPr>
            <a:spLocks noGrp="1"/>
          </p:cNvSpPr>
          <p:nvPr>
            <p:ph type="sldNum" sz="quarter" idx="12"/>
          </p:nvPr>
        </p:nvSpPr>
        <p:spPr>
          <a:noFill/>
        </p:spPr>
        <p:txBody>
          <a:bodyPr/>
          <a:lstStyle/>
          <a:p>
            <a:fld id="{CCA3C01F-147E-47F6-8245-95A57FA74C4D}" type="slidenum">
              <a:rPr lang="el-GR" altLang="en-US" smtClean="0"/>
              <a:pPr/>
              <a:t>36</a:t>
            </a:fld>
            <a:endParaRPr lang="el-GR" altLang="en-US"/>
          </a:p>
        </p:txBody>
      </p:sp>
      <p:sp>
        <p:nvSpPr>
          <p:cNvPr id="49158" name="Text Box 3"/>
          <p:cNvSpPr txBox="1">
            <a:spLocks noChangeArrowheads="1"/>
          </p:cNvSpPr>
          <p:nvPr/>
        </p:nvSpPr>
        <p:spPr bwMode="auto">
          <a:xfrm>
            <a:off x="406400" y="1545157"/>
            <a:ext cx="8280400" cy="4247317"/>
          </a:xfrm>
          <a:prstGeom prst="rect">
            <a:avLst/>
          </a:prstGeom>
          <a:noFill/>
          <a:ln w="9525">
            <a:noFill/>
            <a:miter lim="800000"/>
            <a:headEnd/>
            <a:tailEnd/>
          </a:ln>
        </p:spPr>
        <p:txBody>
          <a:bodyPr wrap="square">
            <a:spAutoFit/>
          </a:bodyPr>
          <a:lstStyle/>
          <a:p>
            <a:pPr eaLnBrk="0" hangingPunct="0">
              <a:spcBef>
                <a:spcPct val="50000"/>
              </a:spcBef>
              <a:buFont typeface="Wingdings" pitchFamily="2" charset="2"/>
              <a:buChar char="§"/>
            </a:pPr>
            <a:r>
              <a:rPr lang="el-GR" sz="2000" dirty="0">
                <a:latin typeface="Calibri" pitchFamily="34" charset="0"/>
                <a:ea typeface="Calibri" pitchFamily="34" charset="0"/>
                <a:cs typeface="Calibri" pitchFamily="34" charset="0"/>
              </a:rPr>
              <a:t> Οντότητες: </a:t>
            </a:r>
            <a:r>
              <a:rPr lang="el-GR" sz="2000" dirty="0">
                <a:solidFill>
                  <a:schemeClr val="accent6">
                    <a:lumMod val="75000"/>
                  </a:schemeClr>
                </a:solidFill>
                <a:latin typeface="Calibri" pitchFamily="34" charset="0"/>
                <a:ea typeface="Calibri" pitchFamily="34" charset="0"/>
                <a:cs typeface="Calibri" pitchFamily="34" charset="0"/>
              </a:rPr>
              <a:t>Πρωτάθλημα</a:t>
            </a:r>
            <a:r>
              <a:rPr lang="el-GR" sz="2000" dirty="0">
                <a:latin typeface="Calibri" pitchFamily="34" charset="0"/>
                <a:ea typeface="Calibri" pitchFamily="34" charset="0"/>
                <a:cs typeface="Calibri" pitchFamily="34" charset="0"/>
              </a:rPr>
              <a:t>, </a:t>
            </a:r>
            <a:r>
              <a:rPr lang="el-GR" sz="2000" dirty="0">
                <a:solidFill>
                  <a:schemeClr val="accent6">
                    <a:lumMod val="75000"/>
                  </a:schemeClr>
                </a:solidFill>
                <a:latin typeface="Calibri" pitchFamily="34" charset="0"/>
                <a:ea typeface="Calibri" pitchFamily="34" charset="0"/>
                <a:cs typeface="Calibri" pitchFamily="34" charset="0"/>
              </a:rPr>
              <a:t>Ομάδα</a:t>
            </a:r>
            <a:r>
              <a:rPr lang="el-GR" sz="2000" dirty="0">
                <a:latin typeface="Calibri" pitchFamily="34" charset="0"/>
                <a:ea typeface="Calibri" pitchFamily="34" charset="0"/>
                <a:cs typeface="Calibri" pitchFamily="34" charset="0"/>
              </a:rPr>
              <a:t> και </a:t>
            </a:r>
            <a:r>
              <a:rPr lang="el-GR" sz="2000" dirty="0">
                <a:solidFill>
                  <a:schemeClr val="accent6">
                    <a:lumMod val="75000"/>
                  </a:schemeClr>
                </a:solidFill>
                <a:latin typeface="Calibri" pitchFamily="34" charset="0"/>
                <a:ea typeface="Calibri" pitchFamily="34" charset="0"/>
                <a:cs typeface="Calibri" pitchFamily="34" charset="0"/>
              </a:rPr>
              <a:t>Παίκτης</a:t>
            </a:r>
          </a:p>
          <a:p>
            <a:pPr algn="just" eaLnBrk="0" hangingPunct="0">
              <a:spcBef>
                <a:spcPct val="50000"/>
              </a:spcBef>
              <a:buFont typeface="Wingdings" pitchFamily="2" charset="2"/>
              <a:buChar char="§"/>
            </a:pPr>
            <a:r>
              <a:rPr lang="el-GR" sz="2000" dirty="0">
                <a:latin typeface="Calibri" pitchFamily="34" charset="0"/>
                <a:ea typeface="Calibri" pitchFamily="34" charset="0"/>
                <a:cs typeface="Calibri" pitchFamily="34" charset="0"/>
              </a:rPr>
              <a:t>  Οι ομάδες </a:t>
            </a:r>
            <a:r>
              <a:rPr lang="el-GR" sz="2000" i="1" dirty="0">
                <a:solidFill>
                  <a:schemeClr val="accent6">
                    <a:lumMod val="75000"/>
                  </a:schemeClr>
                </a:solidFill>
                <a:latin typeface="Calibri" pitchFamily="34" charset="0"/>
                <a:ea typeface="Calibri" pitchFamily="34" charset="0"/>
                <a:cs typeface="Calibri" pitchFamily="34" charset="0"/>
              </a:rPr>
              <a:t>συμμετέχουν</a:t>
            </a:r>
            <a:r>
              <a:rPr lang="el-GR" sz="2000" dirty="0">
                <a:latin typeface="Calibri" pitchFamily="34" charset="0"/>
                <a:ea typeface="Calibri" pitchFamily="34" charset="0"/>
                <a:cs typeface="Calibri" pitchFamily="34" charset="0"/>
              </a:rPr>
              <a:t> σε πρωταθλήματα και οι παίκτες </a:t>
            </a:r>
            <a:r>
              <a:rPr lang="el-GR" sz="2000" i="1" dirty="0">
                <a:solidFill>
                  <a:schemeClr val="accent6">
                    <a:lumMod val="75000"/>
                  </a:schemeClr>
                </a:solidFill>
                <a:latin typeface="Calibri" pitchFamily="34" charset="0"/>
                <a:ea typeface="Calibri" pitchFamily="34" charset="0"/>
                <a:cs typeface="Calibri" pitchFamily="34" charset="0"/>
              </a:rPr>
              <a:t>παίζουν</a:t>
            </a:r>
            <a:r>
              <a:rPr lang="el-GR" sz="2000" dirty="0">
                <a:latin typeface="Calibri" pitchFamily="34" charset="0"/>
                <a:ea typeface="Calibri" pitchFamily="34" charset="0"/>
                <a:cs typeface="Calibri" pitchFamily="34" charset="0"/>
              </a:rPr>
              <a:t> σε ομάδες.</a:t>
            </a:r>
          </a:p>
          <a:p>
            <a:pPr algn="just" eaLnBrk="0" hangingPunct="0">
              <a:spcBef>
                <a:spcPct val="50000"/>
              </a:spcBef>
              <a:buFont typeface="Wingdings" pitchFamily="2" charset="2"/>
              <a:buChar char="§"/>
            </a:pPr>
            <a:r>
              <a:rPr lang="el-GR" sz="2000" dirty="0">
                <a:latin typeface="Calibri" pitchFamily="34" charset="0"/>
                <a:ea typeface="Calibri" pitchFamily="34" charset="0"/>
                <a:cs typeface="Calibri" pitchFamily="34" charset="0"/>
              </a:rPr>
              <a:t> Για τα </a:t>
            </a:r>
            <a:r>
              <a:rPr lang="el-GR" sz="2000" i="1" dirty="0">
                <a:latin typeface="Calibri" pitchFamily="34" charset="0"/>
                <a:ea typeface="Calibri" pitchFamily="34" charset="0"/>
                <a:cs typeface="Calibri" pitchFamily="34" charset="0"/>
              </a:rPr>
              <a:t>πρωταθλήματα</a:t>
            </a:r>
            <a:r>
              <a:rPr lang="el-GR" sz="2000" dirty="0">
                <a:latin typeface="Calibri" pitchFamily="34" charset="0"/>
                <a:ea typeface="Calibri" pitchFamily="34" charset="0"/>
                <a:cs typeface="Calibri" pitchFamily="34" charset="0"/>
              </a:rPr>
              <a:t> και τις </a:t>
            </a:r>
            <a:r>
              <a:rPr lang="el-GR" sz="2000" i="1" dirty="0">
                <a:latin typeface="Calibri" pitchFamily="34" charset="0"/>
                <a:ea typeface="Calibri" pitchFamily="34" charset="0"/>
                <a:cs typeface="Calibri" pitchFamily="34" charset="0"/>
              </a:rPr>
              <a:t>ομάδες</a:t>
            </a:r>
            <a:r>
              <a:rPr lang="el-GR" sz="2000" dirty="0">
                <a:latin typeface="Calibri" pitchFamily="34" charset="0"/>
                <a:ea typeface="Calibri" pitchFamily="34" charset="0"/>
                <a:cs typeface="Calibri" pitchFamily="34" charset="0"/>
              </a:rPr>
              <a:t> έχουμε το όνομα τους και για τους </a:t>
            </a:r>
            <a:r>
              <a:rPr lang="el-GR" sz="2000" i="1" dirty="0">
                <a:latin typeface="Calibri" pitchFamily="34" charset="0"/>
                <a:ea typeface="Calibri" pitchFamily="34" charset="0"/>
                <a:cs typeface="Calibri" pitchFamily="34" charset="0"/>
              </a:rPr>
              <a:t>παίκτες</a:t>
            </a:r>
            <a:r>
              <a:rPr lang="el-GR" sz="2000" dirty="0">
                <a:latin typeface="Calibri" pitchFamily="34" charset="0"/>
                <a:ea typeface="Calibri" pitchFamily="34" charset="0"/>
                <a:cs typeface="Calibri" pitchFamily="34" charset="0"/>
              </a:rPr>
              <a:t> τον αριθμό τους</a:t>
            </a:r>
          </a:p>
          <a:p>
            <a:pPr algn="just" eaLnBrk="0" hangingPunct="0">
              <a:spcBef>
                <a:spcPct val="50000"/>
              </a:spcBef>
              <a:buFont typeface="Wingdings" pitchFamily="2" charset="2"/>
              <a:buChar char="§"/>
            </a:pPr>
            <a:r>
              <a:rPr lang="el-GR" sz="2000" dirty="0">
                <a:latin typeface="Calibri" pitchFamily="34" charset="0"/>
                <a:ea typeface="Calibri" pitchFamily="34" charset="0"/>
                <a:cs typeface="Calibri" pitchFamily="34" charset="0"/>
              </a:rPr>
              <a:t>  Τα ονόματα των πρωταθλημάτων είναι μοναδικά.</a:t>
            </a:r>
          </a:p>
          <a:p>
            <a:pPr algn="just" eaLnBrk="0" hangingPunct="0">
              <a:spcBef>
                <a:spcPct val="50000"/>
              </a:spcBef>
              <a:buFont typeface="Wingdings" pitchFamily="2" charset="2"/>
              <a:buChar char="§"/>
            </a:pPr>
            <a:r>
              <a:rPr lang="el-GR" sz="2000" dirty="0">
                <a:latin typeface="Calibri" pitchFamily="34" charset="0"/>
                <a:ea typeface="Calibri" pitchFamily="34" charset="0"/>
                <a:cs typeface="Calibri" pitchFamily="34" charset="0"/>
              </a:rPr>
              <a:t>  Σε κανένα πρωτάθλημα δε συμμετέχουν δυο ομάδες με το ίδιο όνομα, αλλά μπορεί να υπάρχουν ομάδες με το ίδιο όνομα σε διαφορετικά πρωταθλήματα</a:t>
            </a:r>
          </a:p>
          <a:p>
            <a:pPr algn="just" eaLnBrk="0" hangingPunct="0">
              <a:spcBef>
                <a:spcPct val="50000"/>
              </a:spcBef>
              <a:buFont typeface="Wingdings" pitchFamily="2" charset="2"/>
              <a:buChar char="§"/>
            </a:pPr>
            <a:r>
              <a:rPr lang="el-GR" sz="2000" dirty="0">
                <a:latin typeface="Calibri" pitchFamily="34" charset="0"/>
                <a:ea typeface="Calibri" pitchFamily="34" charset="0"/>
                <a:cs typeface="Calibri" pitchFamily="34" charset="0"/>
              </a:rPr>
              <a:t>  Σε καμιά ομάδα δεν υπάρχουν παίκτες με το ίδιο αριθμό. Ωστόσο, μπορεί να υπάρχουν παίκτες με το ίδιο αριθμό σε διαφορετικές ομάδες.</a:t>
            </a:r>
          </a:p>
        </p:txBody>
      </p:sp>
      <p:sp>
        <p:nvSpPr>
          <p:cNvPr id="2" name="Title 1"/>
          <p:cNvSpPr>
            <a:spLocks noGrp="1"/>
          </p:cNvSpPr>
          <p:nvPr>
            <p:ph type="title"/>
          </p:nvPr>
        </p:nvSpPr>
        <p:spPr/>
        <p:txBody>
          <a:bodyPr/>
          <a:lstStyle/>
          <a:p>
            <a:r>
              <a:rPr lang="el-GR" dirty="0">
                <a:solidFill>
                  <a:schemeClr val="accent6">
                    <a:lumMod val="75000"/>
                  </a:schemeClr>
                </a:solidFill>
              </a:rPr>
              <a:t>Παράδειγμα </a:t>
            </a:r>
            <a:r>
              <a:rPr lang="el-GR" sz="2400" dirty="0">
                <a:solidFill>
                  <a:schemeClr val="accent6">
                    <a:lumMod val="75000"/>
                  </a:schemeClr>
                </a:solidFill>
              </a:rPr>
              <a:t>(ασθενείς οντότητες)</a:t>
            </a:r>
            <a:endParaRPr lang="en-US" sz="2400"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7244805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a:extLst>
              <a:ext uri="{FF2B5EF4-FFF2-40B4-BE49-F238E27FC236}">
                <a16:creationId xmlns:a16="http://schemas.microsoft.com/office/drawing/2014/main" id="{BE4357E7-8E5D-41F9-8992-BE274375EF4F}"/>
              </a:ext>
            </a:extLst>
          </p:cNvPr>
          <p:cNvSpPr txBox="1">
            <a:spLocks noChangeArrowheads="1"/>
          </p:cNvSpPr>
          <p:nvPr/>
        </p:nvSpPr>
        <p:spPr bwMode="auto">
          <a:xfrm>
            <a:off x="571605" y="234425"/>
            <a:ext cx="7551978" cy="5632311"/>
          </a:xfrm>
          <a:prstGeom prst="rect">
            <a:avLst/>
          </a:prstGeom>
          <a:noFill/>
          <a:ln w="9525">
            <a:noFill/>
            <a:miter lim="800000"/>
            <a:headEnd/>
            <a:tailEnd/>
          </a:ln>
        </p:spPr>
        <p:txBody>
          <a:bodyPr wrap="square">
            <a:spAutoFit/>
          </a:bodyPr>
          <a:lstStyle/>
          <a:p>
            <a:pPr marL="171450" indent="-171450" algn="just">
              <a:buFont typeface="Wingdings" pitchFamily="2" charset="2"/>
              <a:buChar char="§"/>
            </a:pPr>
            <a:r>
              <a:rPr lang="el-GR" i="1" dirty="0">
                <a:solidFill>
                  <a:schemeClr val="accent3">
                    <a:lumMod val="75000"/>
                  </a:schemeClr>
                </a:solidFill>
                <a:latin typeface="Calibri" pitchFamily="34" charset="0"/>
                <a:ea typeface="Calibri" pitchFamily="34" charset="0"/>
                <a:cs typeface="Calibri" pitchFamily="34" charset="0"/>
              </a:rPr>
              <a:t>Ηθοποιούς</a:t>
            </a:r>
            <a:r>
              <a:rPr lang="el-GR" dirty="0">
                <a:latin typeface="Calibri" pitchFamily="34" charset="0"/>
                <a:ea typeface="Calibri" pitchFamily="34" charset="0"/>
                <a:cs typeface="Calibri" pitchFamily="34" charset="0"/>
              </a:rPr>
              <a:t>: το όνομα τους, την ημερομηνία γέννησής τους, το φύλο τους και την πόλη που γεννήθηκαν. Θεωρείστε ότι ένας ηθοποιός προσδιορίζεται μοναδικά από τον συνδυασμό του ονόματος και της ημερομηνίας γέννησής του.</a:t>
            </a:r>
          </a:p>
          <a:p>
            <a:pPr marL="171450" indent="-171450" algn="just">
              <a:buFont typeface="Wingdings" pitchFamily="2" charset="2"/>
              <a:buChar char="§"/>
            </a:pPr>
            <a:r>
              <a:rPr lang="el-GR" dirty="0">
                <a:latin typeface="Calibri" pitchFamily="34" charset="0"/>
                <a:ea typeface="Calibri" pitchFamily="34" charset="0"/>
                <a:cs typeface="Calibri" pitchFamily="34" charset="0"/>
              </a:rPr>
              <a:t> </a:t>
            </a:r>
            <a:r>
              <a:rPr lang="el-GR" i="1" dirty="0">
                <a:solidFill>
                  <a:schemeClr val="accent3">
                    <a:lumMod val="75000"/>
                  </a:schemeClr>
                </a:solidFill>
                <a:latin typeface="Calibri" pitchFamily="34" charset="0"/>
                <a:ea typeface="Calibri" pitchFamily="34" charset="0"/>
                <a:cs typeface="Calibri" pitchFamily="34" charset="0"/>
              </a:rPr>
              <a:t>Κανάλι</a:t>
            </a:r>
            <a:r>
              <a:rPr lang="el-GR" dirty="0">
                <a:latin typeface="Calibri" pitchFamily="34" charset="0"/>
                <a:ea typeface="Calibri" pitchFamily="34" charset="0"/>
                <a:cs typeface="Calibri" pitchFamily="34" charset="0"/>
              </a:rPr>
              <a:t>: το όνομα</a:t>
            </a:r>
            <a:r>
              <a:rPr lang="en-US" dirty="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που είναι μοναδικό ανά κανάλι, τη διεύθυνση και το έτος ίδρυσης του.</a:t>
            </a:r>
          </a:p>
          <a:p>
            <a:pPr marL="171450" indent="-171450" algn="just">
              <a:buFont typeface="Wingdings" pitchFamily="2" charset="2"/>
              <a:buChar char="§"/>
            </a:pPr>
            <a:r>
              <a:rPr lang="en-US" dirty="0">
                <a:latin typeface="Calibri" pitchFamily="34" charset="0"/>
                <a:ea typeface="Calibri" pitchFamily="34" charset="0"/>
                <a:cs typeface="Calibri" pitchFamily="34" charset="0"/>
              </a:rPr>
              <a:t> </a:t>
            </a:r>
            <a:r>
              <a:rPr lang="el-GR" i="1" dirty="0">
                <a:solidFill>
                  <a:schemeClr val="accent3">
                    <a:lumMod val="75000"/>
                  </a:schemeClr>
                </a:solidFill>
                <a:latin typeface="Calibri" pitchFamily="34" charset="0"/>
                <a:ea typeface="Calibri" pitchFamily="34" charset="0"/>
                <a:cs typeface="Calibri" pitchFamily="34" charset="0"/>
              </a:rPr>
              <a:t>Τηλεοπτικές Σειρές</a:t>
            </a:r>
            <a:r>
              <a:rPr lang="el-GR" dirty="0">
                <a:latin typeface="Calibri" pitchFamily="34" charset="0"/>
                <a:ea typeface="Calibri" pitchFamily="34" charset="0"/>
                <a:cs typeface="Calibri" pitchFamily="34" charset="0"/>
              </a:rPr>
              <a:t>: τον τίτλο</a:t>
            </a:r>
            <a:r>
              <a:rPr lang="en-US" dirty="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που είναι μοναδικός, μια περιγραφή καθώς και το είδος της σειράς (πχ., δράμα, κωμωδία). Μια σειρά μπορεί να έχει ένα ή παραπάνω είδη. </a:t>
            </a:r>
          </a:p>
          <a:p>
            <a:pPr marL="171450" indent="-171450" algn="just">
              <a:buFont typeface="Wingdings" pitchFamily="2" charset="2"/>
              <a:buChar char="§"/>
            </a:pPr>
            <a:r>
              <a:rPr lang="el-GR" i="1" dirty="0">
                <a:solidFill>
                  <a:schemeClr val="accent3">
                    <a:lumMod val="75000"/>
                  </a:schemeClr>
                </a:solidFill>
                <a:latin typeface="Calibri" pitchFamily="34" charset="0"/>
                <a:ea typeface="Calibri" pitchFamily="34" charset="0"/>
                <a:cs typeface="Calibri" pitchFamily="34" charset="0"/>
              </a:rPr>
              <a:t> Επεισόδια</a:t>
            </a:r>
            <a:r>
              <a:rPr lang="el-GR" dirty="0">
                <a:latin typeface="Calibri" pitchFamily="34" charset="0"/>
                <a:ea typeface="Calibri" pitchFamily="34" charset="0"/>
                <a:cs typeface="Calibri" pitchFamily="34" charset="0"/>
              </a:rPr>
              <a:t>: Κάθε τηλεοπτική σειρά έχει επεισόδια. Κάθε επεισόδιο έχει έναν αριθμό επεισοδίου, μια ημερομηνία προβολής</a:t>
            </a:r>
            <a:r>
              <a:rPr lang="en-US" dirty="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και μια διάρκεια. Επεισόδια της ίδιας σειράς δεν μπορούν να έχουν τον ίδιο αριθμό.</a:t>
            </a:r>
          </a:p>
          <a:p>
            <a:pPr marL="171450" indent="-171450" algn="just">
              <a:buFont typeface="Wingdings" pitchFamily="2" charset="2"/>
              <a:buChar char="§"/>
            </a:pPr>
            <a:r>
              <a:rPr lang="el-GR" dirty="0">
                <a:latin typeface="Calibri" pitchFamily="34" charset="0"/>
                <a:ea typeface="Calibri" pitchFamily="34" charset="0"/>
                <a:cs typeface="Calibri" pitchFamily="34" charset="0"/>
              </a:rPr>
              <a:t> Όλες οι σειρές προβάλλονται σε κάποιο κανάλι, αλλά μπορεί να υπάρχουν κανάλια που δεν προβάλλουν σειρές. Όλα τα επεισόδια μιας σειράς προβάλλονται από το ίδιο κανάλι. </a:t>
            </a:r>
          </a:p>
          <a:p>
            <a:pPr marL="171450" indent="-171450" algn="just">
              <a:buFont typeface="Wingdings" pitchFamily="2" charset="2"/>
              <a:buChar char="§"/>
            </a:pPr>
            <a:r>
              <a:rPr lang="el-GR" i="1" dirty="0">
                <a:solidFill>
                  <a:schemeClr val="accent3">
                    <a:lumMod val="75000"/>
                  </a:schemeClr>
                </a:solidFill>
                <a:latin typeface="Calibri" pitchFamily="34" charset="0"/>
                <a:ea typeface="Calibri" pitchFamily="34" charset="0"/>
                <a:cs typeface="Calibri" pitchFamily="34" charset="0"/>
              </a:rPr>
              <a:t>  Εμφανίσεις Ηθοποιού – Ρόλοι</a:t>
            </a:r>
            <a:r>
              <a:rPr lang="el-GR" dirty="0">
                <a:latin typeface="Calibri" pitchFamily="34" charset="0"/>
                <a:ea typeface="Calibri" pitchFamily="34" charset="0"/>
                <a:cs typeface="Calibri" pitchFamily="34" charset="0"/>
              </a:rPr>
              <a:t>: Οι ηθοποιοί εμφανίζονται σε συγκεκριμένα επεισόδια τηλεοπτικών σειρών υποδυόμενοι έναν ρόλο (π.χ., «Ντάλια», «</a:t>
            </a:r>
            <a:r>
              <a:rPr lang="el-GR" dirty="0" err="1">
                <a:latin typeface="Calibri" pitchFamily="34" charset="0"/>
                <a:ea typeface="Calibri" pitchFamily="34" charset="0"/>
                <a:cs typeface="Calibri" pitchFamily="34" charset="0"/>
              </a:rPr>
              <a:t>Ζουμπουλία</a:t>
            </a:r>
            <a:r>
              <a:rPr lang="el-GR" dirty="0">
                <a:latin typeface="Calibri" pitchFamily="34" charset="0"/>
                <a:ea typeface="Calibri" pitchFamily="34" charset="0"/>
                <a:cs typeface="Calibri" pitchFamily="34" charset="0"/>
              </a:rPr>
              <a:t>») που μπορεί να είναι </a:t>
            </a:r>
            <a:r>
              <a:rPr lang="el-GR" i="1" dirty="0">
                <a:latin typeface="Calibri" pitchFamily="34" charset="0"/>
                <a:ea typeface="Calibri" pitchFamily="34" charset="0"/>
                <a:cs typeface="Calibri" pitchFamily="34" charset="0"/>
              </a:rPr>
              <a:t>διαφορετικός σε κάθε επεισόδιο</a:t>
            </a:r>
            <a:r>
              <a:rPr lang="el-GR" dirty="0">
                <a:latin typeface="Calibri" pitchFamily="34" charset="0"/>
                <a:ea typeface="Calibri" pitchFamily="34" charset="0"/>
                <a:cs typeface="Calibri" pitchFamily="34" charset="0"/>
              </a:rPr>
              <a:t>. Σε κάθε επεισόδιο παίζει τουλάχιστον ένας ηθοποιός, αλλά μπορεί να υπάρχουν ηθοποιοί που δεν έχουν παίξει σε κανένα επεισόδιο.</a:t>
            </a:r>
          </a:p>
        </p:txBody>
      </p:sp>
      <mc:AlternateContent xmlns:mc="http://schemas.openxmlformats.org/markup-compatibility/2006" xmlns:p14="http://schemas.microsoft.com/office/powerpoint/2010/main">
        <mc:Choice Requires="p14">
          <p:contentPart p14:bwMode="auto" r:id="rId2">
            <p14:nvContentPartPr>
              <p14:cNvPr id="322" name="Ink 321">
                <a:extLst>
                  <a:ext uri="{FF2B5EF4-FFF2-40B4-BE49-F238E27FC236}">
                    <a16:creationId xmlns:a16="http://schemas.microsoft.com/office/drawing/2014/main" id="{D7881E7C-49BA-4EF0-9B3B-DB2DB93258B2}"/>
                  </a:ext>
                </a:extLst>
              </p14:cNvPr>
              <p14:cNvContentPartPr/>
              <p14:nvPr/>
            </p14:nvContentPartPr>
            <p14:xfrm>
              <a:off x="3145951" y="5782132"/>
              <a:ext cx="40680" cy="360"/>
            </p14:xfrm>
          </p:contentPart>
        </mc:Choice>
        <mc:Fallback xmlns="">
          <p:pic>
            <p:nvPicPr>
              <p:cNvPr id="322" name="Ink 321">
                <a:extLst>
                  <a:ext uri="{FF2B5EF4-FFF2-40B4-BE49-F238E27FC236}">
                    <a16:creationId xmlns:a16="http://schemas.microsoft.com/office/drawing/2014/main" id="{D7881E7C-49BA-4EF0-9B3B-DB2DB93258B2}"/>
                  </a:ext>
                </a:extLst>
              </p:cNvPr>
              <p:cNvPicPr/>
              <p:nvPr/>
            </p:nvPicPr>
            <p:blipFill>
              <a:blip r:embed="rId523"/>
              <a:stretch>
                <a:fillRect/>
              </a:stretch>
            </p:blipFill>
            <p:spPr>
              <a:xfrm>
                <a:off x="3128311" y="5764492"/>
                <a:ext cx="76320" cy="36000"/>
              </a:xfrm>
              <a:prstGeom prst="rect">
                <a:avLst/>
              </a:prstGeom>
            </p:spPr>
          </p:pic>
        </mc:Fallback>
      </mc:AlternateContent>
    </p:spTree>
    <p:extLst>
      <p:ext uri="{BB962C8B-B14F-4D97-AF65-F5344CB8AC3E}">
        <p14:creationId xmlns:p14="http://schemas.microsoft.com/office/powerpoint/2010/main" val="23424764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6"/>
          <p:cNvSpPr>
            <a:spLocks noGrp="1" noChangeArrowheads="1"/>
          </p:cNvSpPr>
          <p:nvPr>
            <p:ph type="ftr" sz="quarter" idx="11"/>
          </p:nvPr>
        </p:nvSpPr>
        <p:spPr>
          <a:noFill/>
        </p:spPr>
        <p:txBody>
          <a:bodyPr/>
          <a:lstStyle/>
          <a:p>
            <a:r>
              <a:rPr lang="el-GR" altLang="en-US"/>
              <a:t>Ευαγγελία Πιτουρά</a:t>
            </a:r>
          </a:p>
        </p:txBody>
      </p:sp>
      <p:sp>
        <p:nvSpPr>
          <p:cNvPr id="56324" name="Rectangle 7"/>
          <p:cNvSpPr>
            <a:spLocks noGrp="1" noChangeArrowheads="1"/>
          </p:cNvSpPr>
          <p:nvPr>
            <p:ph type="sldNum" sz="quarter" idx="12"/>
          </p:nvPr>
        </p:nvSpPr>
        <p:spPr>
          <a:noFill/>
        </p:spPr>
        <p:txBody>
          <a:bodyPr/>
          <a:lstStyle/>
          <a:p>
            <a:fld id="{F164ED83-045C-41AD-97AA-26F2DC02B057}" type="slidenum">
              <a:rPr lang="el-GR" altLang="en-US" smtClean="0"/>
              <a:pPr/>
              <a:t>38</a:t>
            </a:fld>
            <a:endParaRPr lang="el-GR" altLang="en-US"/>
          </a:p>
        </p:txBody>
      </p:sp>
      <p:sp>
        <p:nvSpPr>
          <p:cNvPr id="56326" name="Text Box 3"/>
          <p:cNvSpPr txBox="1">
            <a:spLocks noChangeArrowheads="1"/>
          </p:cNvSpPr>
          <p:nvPr/>
        </p:nvSpPr>
        <p:spPr bwMode="auto">
          <a:xfrm>
            <a:off x="323850" y="1090613"/>
            <a:ext cx="8351838" cy="5139869"/>
          </a:xfrm>
          <a:prstGeom prst="rect">
            <a:avLst/>
          </a:prstGeom>
          <a:noFill/>
          <a:ln w="9525">
            <a:noFill/>
            <a:miter lim="800000"/>
            <a:headEnd/>
            <a:tailEnd/>
          </a:ln>
        </p:spPr>
        <p:txBody>
          <a:bodyPr>
            <a:spAutoFit/>
          </a:bodyPr>
          <a:lstStyle/>
          <a:p>
            <a:pPr algn="just" eaLnBrk="0" hangingPunct="0">
              <a:spcBef>
                <a:spcPct val="50000"/>
              </a:spcBef>
            </a:pPr>
            <a:r>
              <a:rPr lang="el-GR" dirty="0">
                <a:latin typeface="Calibri" pitchFamily="34" charset="0"/>
                <a:cs typeface="Calibri" pitchFamily="34" charset="0"/>
              </a:rPr>
              <a:t>Υποθέστε ότι σας έχουν προσλάβει σε ένα τμήμα «Επιστήμης Πουλερικών»</a:t>
            </a:r>
            <a:br>
              <a:rPr lang="el-GR" dirty="0">
                <a:latin typeface="Calibri" pitchFamily="34" charset="0"/>
                <a:cs typeface="Calibri" pitchFamily="34" charset="0"/>
              </a:rPr>
            </a:br>
            <a:r>
              <a:rPr lang="el-GR" dirty="0">
                <a:latin typeface="Calibri" pitchFamily="34" charset="0"/>
                <a:cs typeface="Calibri" pitchFamily="34" charset="0"/>
              </a:rPr>
              <a:t>και σας ζητούν να σχεδιάστε τη βάση δεδομένων τους.</a:t>
            </a:r>
          </a:p>
          <a:p>
            <a:pPr algn="just" eaLnBrk="0" hangingPunct="0">
              <a:spcBef>
                <a:spcPct val="50000"/>
              </a:spcBef>
            </a:pPr>
            <a:r>
              <a:rPr lang="el-GR" dirty="0">
                <a:latin typeface="Calibri" pitchFamily="34" charset="0"/>
                <a:cs typeface="Calibri" pitchFamily="34" charset="0"/>
              </a:rPr>
              <a:t>Το βασικό πρόβλημα είναι η αποθήκευση πληροφορίας σχετικά με μια σειρά από</a:t>
            </a:r>
            <a:br>
              <a:rPr lang="el-GR" dirty="0">
                <a:latin typeface="Calibri" pitchFamily="34" charset="0"/>
                <a:cs typeface="Calibri" pitchFamily="34" charset="0"/>
              </a:rPr>
            </a:br>
            <a:r>
              <a:rPr lang="el-GR" dirty="0">
                <a:latin typeface="Calibri" pitchFamily="34" charset="0"/>
                <a:cs typeface="Calibri" pitchFamily="34" charset="0"/>
              </a:rPr>
              <a:t>πειράματα πάνω στον τρόπο εκτροφής κοτόπουλων. </a:t>
            </a:r>
            <a:endParaRPr lang="en-US" dirty="0">
              <a:latin typeface="Calibri" pitchFamily="34" charset="0"/>
              <a:cs typeface="Calibri" pitchFamily="34" charset="0"/>
            </a:endParaRPr>
          </a:p>
          <a:p>
            <a:pPr algn="just" eaLnBrk="0" hangingPunct="0">
              <a:spcBef>
                <a:spcPct val="50000"/>
              </a:spcBef>
              <a:buFont typeface="Wingdings" pitchFamily="2" charset="2"/>
              <a:buChar char="§"/>
            </a:pPr>
            <a:r>
              <a:rPr lang="el-GR" dirty="0">
                <a:latin typeface="Calibri" pitchFamily="34" charset="0"/>
                <a:cs typeface="Calibri" pitchFamily="34" charset="0"/>
              </a:rPr>
              <a:t> Κάθε </a:t>
            </a:r>
            <a:r>
              <a:rPr lang="el-GR" sz="1800" i="1" dirty="0">
                <a:solidFill>
                  <a:schemeClr val="accent6">
                    <a:lumMod val="75000"/>
                  </a:schemeClr>
                </a:solidFill>
                <a:latin typeface="Calibri" pitchFamily="34" charset="0"/>
                <a:cs typeface="Calibri" pitchFamily="34" charset="0"/>
              </a:rPr>
              <a:t>κοτόπουλο</a:t>
            </a:r>
            <a:r>
              <a:rPr lang="el-GR" dirty="0">
                <a:latin typeface="Calibri" pitchFamily="34" charset="0"/>
                <a:cs typeface="Calibri" pitchFamily="34" charset="0"/>
              </a:rPr>
              <a:t> έχει έναν όνομα, ένα είδος, μια ημερομηνία γέννησης και ένα</a:t>
            </a:r>
            <a:r>
              <a:rPr lang="en-US" dirty="0">
                <a:latin typeface="Calibri" pitchFamily="34" charset="0"/>
                <a:cs typeface="Calibri" pitchFamily="34" charset="0"/>
              </a:rPr>
              <a:t> </a:t>
            </a:r>
            <a:r>
              <a:rPr lang="el-GR" dirty="0">
                <a:latin typeface="Calibri" pitchFamily="34" charset="0"/>
                <a:cs typeface="Calibri" pitchFamily="34" charset="0"/>
              </a:rPr>
              <a:t>μοναδικό αριθμό που ονομάζεται ID-κοτόπουλου.</a:t>
            </a:r>
          </a:p>
          <a:p>
            <a:pPr algn="just" eaLnBrk="0" hangingPunct="0">
              <a:spcBef>
                <a:spcPct val="50000"/>
              </a:spcBef>
              <a:buFont typeface="Wingdings" pitchFamily="2" charset="2"/>
              <a:buChar char="§"/>
            </a:pPr>
            <a:r>
              <a:rPr lang="el-GR" dirty="0">
                <a:latin typeface="Calibri" pitchFamily="34" charset="0"/>
                <a:cs typeface="Calibri" pitchFamily="34" charset="0"/>
              </a:rPr>
              <a:t> Τα </a:t>
            </a:r>
            <a:r>
              <a:rPr lang="el-GR" sz="1800" i="1" dirty="0">
                <a:solidFill>
                  <a:schemeClr val="accent6">
                    <a:lumMod val="75000"/>
                  </a:schemeClr>
                </a:solidFill>
                <a:latin typeface="Calibri" pitchFamily="34" charset="0"/>
                <a:cs typeface="Calibri" pitchFamily="34" charset="0"/>
              </a:rPr>
              <a:t>πειράματα</a:t>
            </a:r>
            <a:r>
              <a:rPr lang="el-GR" dirty="0">
                <a:latin typeface="Calibri" pitchFamily="34" charset="0"/>
                <a:cs typeface="Calibri" pitchFamily="34" charset="0"/>
              </a:rPr>
              <a:t> έχουν ένα όνομα, ένα μοναδικό αριθμό που ονομάζεται</a:t>
            </a:r>
            <a:r>
              <a:rPr lang="en-US" dirty="0">
                <a:latin typeface="Calibri" pitchFamily="34" charset="0"/>
                <a:cs typeface="Calibri" pitchFamily="34" charset="0"/>
              </a:rPr>
              <a:t> </a:t>
            </a:r>
            <a:r>
              <a:rPr lang="el-GR" dirty="0">
                <a:latin typeface="Calibri" pitchFamily="34" charset="0"/>
                <a:cs typeface="Calibri" pitchFamily="34" charset="0"/>
              </a:rPr>
              <a:t>ID-πειράματος</a:t>
            </a:r>
            <a:r>
              <a:rPr lang="el-GR" sz="2000" dirty="0">
                <a:latin typeface="Calibri" pitchFamily="34" charset="0"/>
                <a:cs typeface="Calibri" pitchFamily="34" charset="0"/>
              </a:rPr>
              <a:t>, </a:t>
            </a:r>
            <a:r>
              <a:rPr lang="el-GR" dirty="0">
                <a:latin typeface="Calibri" pitchFamily="34" charset="0"/>
                <a:cs typeface="Calibri" pitchFamily="34" charset="0"/>
              </a:rPr>
              <a:t> μια ημερομηνία έναρξης και μια ημερομηνία περάτωσης.</a:t>
            </a:r>
          </a:p>
          <a:p>
            <a:pPr algn="just" eaLnBrk="0" hangingPunct="0">
              <a:spcBef>
                <a:spcPct val="50000"/>
              </a:spcBef>
              <a:buFont typeface="Wingdings" pitchFamily="2" charset="2"/>
              <a:buChar char="§"/>
            </a:pPr>
            <a:r>
              <a:rPr lang="el-GR" dirty="0">
                <a:latin typeface="Calibri" pitchFamily="34" charset="0"/>
                <a:cs typeface="Calibri" pitchFamily="34" charset="0"/>
              </a:rPr>
              <a:t> Για κάθε κοτόπουλο που </a:t>
            </a:r>
            <a:r>
              <a:rPr lang="el-GR" i="1" dirty="0">
                <a:solidFill>
                  <a:schemeClr val="accent6">
                    <a:lumMod val="75000"/>
                  </a:schemeClr>
                </a:solidFill>
                <a:latin typeface="Calibri" pitchFamily="34" charset="0"/>
                <a:cs typeface="Calibri" pitchFamily="34" charset="0"/>
              </a:rPr>
              <a:t>συμμετέχει</a:t>
            </a:r>
            <a:r>
              <a:rPr lang="el-GR" dirty="0">
                <a:latin typeface="Calibri" pitchFamily="34" charset="0"/>
                <a:cs typeface="Calibri" pitchFamily="34" charset="0"/>
              </a:rPr>
              <a:t> σε κάθε πείραμα, πρέπει να καταγράψετε το βάρος του πριν και μετά το πείραμα. </a:t>
            </a:r>
          </a:p>
          <a:p>
            <a:pPr algn="just" eaLnBrk="0" hangingPunct="0">
              <a:spcBef>
                <a:spcPct val="50000"/>
              </a:spcBef>
              <a:buFont typeface="Wingdings" pitchFamily="2" charset="2"/>
              <a:buChar char="§"/>
            </a:pPr>
            <a:r>
              <a:rPr lang="el-GR" dirty="0">
                <a:latin typeface="Calibri" pitchFamily="34" charset="0"/>
                <a:cs typeface="Calibri" pitchFamily="34" charset="0"/>
              </a:rPr>
              <a:t> Κάθε κοτόπουλο συμμετέχει το </a:t>
            </a:r>
            <a:r>
              <a:rPr lang="el-GR" i="1" dirty="0">
                <a:latin typeface="Calibri" pitchFamily="34" charset="0"/>
                <a:cs typeface="Calibri" pitchFamily="34" charset="0"/>
              </a:rPr>
              <a:t>πολύ σε ένα</a:t>
            </a:r>
            <a:r>
              <a:rPr lang="el-GR" dirty="0">
                <a:latin typeface="Calibri" pitchFamily="34" charset="0"/>
                <a:cs typeface="Calibri" pitchFamily="34" charset="0"/>
              </a:rPr>
              <a:t> πείραμα άλλα σε κάθε πείραμα συμμετέχουν </a:t>
            </a:r>
            <a:r>
              <a:rPr lang="el-GR" i="1" dirty="0">
                <a:latin typeface="Calibri" pitchFamily="34" charset="0"/>
                <a:cs typeface="Calibri" pitchFamily="34" charset="0"/>
              </a:rPr>
              <a:t>πολλά κοτόπουλα</a:t>
            </a:r>
            <a:r>
              <a:rPr lang="el-GR" dirty="0">
                <a:latin typeface="Calibri" pitchFamily="34" charset="0"/>
                <a:cs typeface="Calibri" pitchFamily="34" charset="0"/>
              </a:rPr>
              <a:t>. Επίσης, κάθε πείραμα αφορά </a:t>
            </a:r>
            <a:r>
              <a:rPr lang="el-GR" i="1" dirty="0">
                <a:latin typeface="Calibri" pitchFamily="34" charset="0"/>
                <a:cs typeface="Calibri" pitchFamily="34" charset="0"/>
              </a:rPr>
              <a:t>τουλάχιστον ένα</a:t>
            </a:r>
            <a:r>
              <a:rPr lang="el-GR" dirty="0">
                <a:latin typeface="Calibri" pitchFamily="34" charset="0"/>
                <a:cs typeface="Calibri" pitchFamily="34" charset="0"/>
              </a:rPr>
              <a:t> κοτόπουλο.</a:t>
            </a:r>
          </a:p>
          <a:p>
            <a:pPr algn="just" eaLnBrk="0" hangingPunct="0">
              <a:spcBef>
                <a:spcPct val="50000"/>
              </a:spcBef>
            </a:pPr>
            <a:r>
              <a:rPr lang="el-GR" i="1" dirty="0">
                <a:latin typeface="Calibri" pitchFamily="34" charset="0"/>
                <a:cs typeface="Calibri" pitchFamily="34" charset="0"/>
              </a:rPr>
              <a:t>Σχεδιάστε το διάγραμμα Οντοτήτων/Συσχετίσεων (Ο/Σ) που να αναπαριστά την παραπάνω</a:t>
            </a:r>
            <a:r>
              <a:rPr lang="el-GR" sz="2000" i="1" dirty="0">
                <a:latin typeface="Calibri" pitchFamily="34" charset="0"/>
                <a:cs typeface="Calibri" pitchFamily="34" charset="0"/>
              </a:rPr>
              <a:t> </a:t>
            </a:r>
            <a:r>
              <a:rPr lang="el-GR" i="1" dirty="0">
                <a:latin typeface="Calibri" pitchFamily="34" charset="0"/>
                <a:cs typeface="Calibri" pitchFamily="34" charset="0"/>
              </a:rPr>
              <a:t>πληροφορία</a:t>
            </a:r>
            <a:r>
              <a:rPr lang="el-GR" dirty="0">
                <a:latin typeface="Calibri" pitchFamily="34" charset="0"/>
                <a:cs typeface="Calibri" pitchFamily="34" charset="0"/>
              </a:rPr>
              <a:t>.</a:t>
            </a:r>
          </a:p>
        </p:txBody>
      </p:sp>
      <p:sp>
        <p:nvSpPr>
          <p:cNvPr id="2" name="Title 1"/>
          <p:cNvSpPr>
            <a:spLocks noGrp="1"/>
          </p:cNvSpPr>
          <p:nvPr>
            <p:ph type="title"/>
          </p:nvPr>
        </p:nvSpPr>
        <p:spPr>
          <a:xfrm>
            <a:off x="446088" y="0"/>
            <a:ext cx="8229600" cy="1143000"/>
          </a:xfrm>
        </p:spPr>
        <p:txBody>
          <a:bodyPr/>
          <a:lstStyle/>
          <a:p>
            <a:r>
              <a:rPr lang="el-GR" dirty="0">
                <a:solidFill>
                  <a:schemeClr val="accent6">
                    <a:lumMod val="75000"/>
                  </a:schemeClr>
                </a:solidFill>
              </a:rPr>
              <a:t>Παράδειγμα</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9515025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6"/>
          <p:cNvSpPr>
            <a:spLocks noGrp="1" noChangeArrowheads="1"/>
          </p:cNvSpPr>
          <p:nvPr>
            <p:ph type="ftr" sz="quarter" idx="11"/>
          </p:nvPr>
        </p:nvSpPr>
        <p:spPr>
          <a:noFill/>
        </p:spPr>
        <p:txBody>
          <a:bodyPr/>
          <a:lstStyle/>
          <a:p>
            <a:r>
              <a:rPr lang="el-GR" altLang="en-US"/>
              <a:t>Ευαγγελία Πιτουρά</a:t>
            </a:r>
          </a:p>
        </p:txBody>
      </p:sp>
      <p:sp>
        <p:nvSpPr>
          <p:cNvPr id="57348" name="Rectangle 7"/>
          <p:cNvSpPr>
            <a:spLocks noGrp="1" noChangeArrowheads="1"/>
          </p:cNvSpPr>
          <p:nvPr>
            <p:ph type="sldNum" sz="quarter" idx="12"/>
          </p:nvPr>
        </p:nvSpPr>
        <p:spPr>
          <a:noFill/>
        </p:spPr>
        <p:txBody>
          <a:bodyPr/>
          <a:lstStyle/>
          <a:p>
            <a:fld id="{0FA13F14-0B2E-4292-A007-8E591BB50159}" type="slidenum">
              <a:rPr lang="el-GR" altLang="en-US" smtClean="0"/>
              <a:pPr/>
              <a:t>39</a:t>
            </a:fld>
            <a:endParaRPr lang="el-GR" altLang="en-US"/>
          </a:p>
        </p:txBody>
      </p:sp>
      <p:sp>
        <p:nvSpPr>
          <p:cNvPr id="57350" name="Text Box 3"/>
          <p:cNvSpPr txBox="1">
            <a:spLocks noChangeArrowheads="1"/>
          </p:cNvSpPr>
          <p:nvPr/>
        </p:nvSpPr>
        <p:spPr bwMode="auto">
          <a:xfrm>
            <a:off x="438150" y="1577975"/>
            <a:ext cx="7920038" cy="3713163"/>
          </a:xfrm>
          <a:prstGeom prst="rect">
            <a:avLst/>
          </a:prstGeom>
          <a:noFill/>
          <a:ln w="9525">
            <a:noFill/>
            <a:miter lim="800000"/>
            <a:headEnd/>
            <a:tailEnd/>
          </a:ln>
        </p:spPr>
        <p:txBody>
          <a:bodyPr>
            <a:spAutoFit/>
          </a:bodyPr>
          <a:lstStyle/>
          <a:p>
            <a:pPr algn="just" eaLnBrk="0" hangingPunct="0">
              <a:spcBef>
                <a:spcPct val="50000"/>
              </a:spcBef>
            </a:pPr>
            <a:r>
              <a:rPr lang="el-GR" sz="1800" dirty="0">
                <a:solidFill>
                  <a:schemeClr val="tx1">
                    <a:lumMod val="95000"/>
                    <a:lumOff val="5000"/>
                  </a:schemeClr>
                </a:solidFill>
                <a:latin typeface="Calibri" pitchFamily="34" charset="0"/>
                <a:cs typeface="Calibri" pitchFamily="34" charset="0"/>
              </a:rPr>
              <a:t>Μετατρέψτε το διάγραμμα σε σχεσιακό σχήμα.</a:t>
            </a:r>
          </a:p>
          <a:p>
            <a:pPr algn="just" eaLnBrk="0" hangingPunct="0">
              <a:spcBef>
                <a:spcPct val="50000"/>
              </a:spcBef>
            </a:pPr>
            <a:endParaRPr lang="el-GR" sz="1800" dirty="0">
              <a:solidFill>
                <a:schemeClr val="tx1">
                  <a:lumMod val="95000"/>
                  <a:lumOff val="5000"/>
                </a:schemeClr>
              </a:solidFill>
              <a:latin typeface="Calibri" pitchFamily="34" charset="0"/>
              <a:cs typeface="Calibri" pitchFamily="34" charset="0"/>
            </a:endParaRPr>
          </a:p>
          <a:p>
            <a:pPr algn="just" eaLnBrk="0" hangingPunct="0">
              <a:spcBef>
                <a:spcPct val="50000"/>
              </a:spcBef>
            </a:pPr>
            <a:r>
              <a:rPr lang="el-GR" sz="1800" dirty="0">
                <a:solidFill>
                  <a:schemeClr val="tx1">
                    <a:lumMod val="95000"/>
                    <a:lumOff val="5000"/>
                  </a:schemeClr>
                </a:solidFill>
                <a:latin typeface="Calibri" pitchFamily="34" charset="0"/>
                <a:cs typeface="Calibri" pitchFamily="34" charset="0"/>
              </a:rPr>
              <a:t>Δώστε δυο διαφορετικά σχεσιακά σχήματα, </a:t>
            </a:r>
          </a:p>
          <a:p>
            <a:pPr algn="just" eaLnBrk="0" hangingPunct="0">
              <a:spcBef>
                <a:spcPct val="50000"/>
              </a:spcBef>
              <a:buFont typeface="Wingdings" pitchFamily="2" charset="2"/>
              <a:buChar char="§"/>
            </a:pPr>
            <a:r>
              <a:rPr lang="el-GR" sz="1800" dirty="0">
                <a:solidFill>
                  <a:schemeClr val="tx1">
                    <a:lumMod val="95000"/>
                    <a:lumOff val="5000"/>
                  </a:schemeClr>
                </a:solidFill>
                <a:latin typeface="Calibri" pitchFamily="34" charset="0"/>
                <a:cs typeface="Calibri" pitchFamily="34" charset="0"/>
              </a:rPr>
              <a:t> ένα κατάλληλο στην περίπτωση που σχεδόν όλα τα κοτόπουλα συμμετέχουν σε κάποιο πείραμα και </a:t>
            </a:r>
          </a:p>
          <a:p>
            <a:pPr algn="just" eaLnBrk="0" hangingPunct="0">
              <a:spcBef>
                <a:spcPct val="50000"/>
              </a:spcBef>
              <a:buFont typeface="Wingdings" pitchFamily="2" charset="2"/>
              <a:buChar char="§"/>
            </a:pPr>
            <a:r>
              <a:rPr lang="el-GR" sz="1800" dirty="0">
                <a:solidFill>
                  <a:schemeClr val="tx1">
                    <a:lumMod val="95000"/>
                    <a:lumOff val="5000"/>
                  </a:schemeClr>
                </a:solidFill>
                <a:latin typeface="Calibri" pitchFamily="34" charset="0"/>
                <a:cs typeface="Calibri" pitchFamily="34" charset="0"/>
              </a:rPr>
              <a:t> ένα κατάλληλο για την περίπτωση που μόνο ένα πολύ μικρό ποσοστό συμμετέχει σε αυτά. </a:t>
            </a:r>
          </a:p>
          <a:p>
            <a:pPr algn="just" eaLnBrk="0" hangingPunct="0">
              <a:spcBef>
                <a:spcPct val="50000"/>
              </a:spcBef>
            </a:pPr>
            <a:endParaRPr lang="el-GR" sz="800" dirty="0">
              <a:solidFill>
                <a:schemeClr val="tx1">
                  <a:lumMod val="95000"/>
                  <a:lumOff val="5000"/>
                </a:schemeClr>
              </a:solidFill>
              <a:latin typeface="Calibri" pitchFamily="34" charset="0"/>
              <a:cs typeface="Calibri" pitchFamily="34" charset="0"/>
            </a:endParaRPr>
          </a:p>
          <a:p>
            <a:pPr algn="just" eaLnBrk="0" hangingPunct="0">
              <a:spcBef>
                <a:spcPct val="50000"/>
              </a:spcBef>
            </a:pPr>
            <a:r>
              <a:rPr lang="el-GR" sz="1800" dirty="0">
                <a:solidFill>
                  <a:schemeClr val="tx1">
                    <a:lumMod val="95000"/>
                    <a:lumOff val="5000"/>
                  </a:schemeClr>
                </a:solidFill>
                <a:latin typeface="Calibri" pitchFamily="34" charset="0"/>
                <a:cs typeface="Calibri" pitchFamily="34" charset="0"/>
              </a:rPr>
              <a:t>Εξηγείστε.</a:t>
            </a:r>
            <a:br>
              <a:rPr lang="el-GR" sz="1800" dirty="0">
                <a:solidFill>
                  <a:schemeClr val="tx1">
                    <a:lumMod val="95000"/>
                    <a:lumOff val="5000"/>
                  </a:schemeClr>
                </a:solidFill>
                <a:latin typeface="Calibri" pitchFamily="34" charset="0"/>
                <a:cs typeface="Calibri" pitchFamily="34" charset="0"/>
              </a:rPr>
            </a:br>
            <a:br>
              <a:rPr lang="el-GR" sz="1800" dirty="0">
                <a:solidFill>
                  <a:schemeClr val="tx1">
                    <a:lumMod val="95000"/>
                    <a:lumOff val="5000"/>
                  </a:schemeClr>
                </a:solidFill>
                <a:latin typeface="Calibri" pitchFamily="34" charset="0"/>
                <a:cs typeface="Calibri" pitchFamily="34" charset="0"/>
              </a:rPr>
            </a:br>
            <a:endParaRPr lang="el-GR" sz="1800" dirty="0">
              <a:solidFill>
                <a:schemeClr val="tx1">
                  <a:lumMod val="95000"/>
                  <a:lumOff val="5000"/>
                </a:schemeClr>
              </a:solidFill>
              <a:latin typeface="Calibri" pitchFamily="34" charset="0"/>
              <a:cs typeface="Calibri" pitchFamily="34" charset="0"/>
            </a:endParaRPr>
          </a:p>
        </p:txBody>
      </p:sp>
      <p:sp>
        <p:nvSpPr>
          <p:cNvPr id="8" name="Title 1"/>
          <p:cNvSpPr>
            <a:spLocks noGrp="1"/>
          </p:cNvSpPr>
          <p:nvPr>
            <p:ph type="title"/>
          </p:nvPr>
        </p:nvSpPr>
        <p:spPr>
          <a:xfrm>
            <a:off x="446088" y="0"/>
            <a:ext cx="8229600" cy="1143000"/>
          </a:xfrm>
        </p:spPr>
        <p:txBody>
          <a:bodyPr/>
          <a:lstStyle/>
          <a:p>
            <a:r>
              <a:rPr lang="el-GR" dirty="0">
                <a:solidFill>
                  <a:schemeClr val="accent6">
                    <a:lumMod val="75000"/>
                  </a:schemeClr>
                </a:solidFill>
              </a:rPr>
              <a:t>Παράδειγμα (συνέχεια)</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627138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9" name="Rectangle 6"/>
          <p:cNvSpPr>
            <a:spLocks noGrp="1" noChangeArrowheads="1"/>
          </p:cNvSpPr>
          <p:nvPr>
            <p:ph type="ftr" sz="quarter" idx="11"/>
          </p:nvPr>
        </p:nvSpPr>
        <p:spPr>
          <a:noFill/>
        </p:spPr>
        <p:txBody>
          <a:bodyPr/>
          <a:lstStyle/>
          <a:p>
            <a:r>
              <a:rPr lang="el-GR" altLang="en-US"/>
              <a:t>Ευαγγελία Πιτουρά</a:t>
            </a:r>
          </a:p>
        </p:txBody>
      </p:sp>
      <p:sp>
        <p:nvSpPr>
          <p:cNvPr id="34820" name="Rectangle 7"/>
          <p:cNvSpPr>
            <a:spLocks noGrp="1" noChangeArrowheads="1"/>
          </p:cNvSpPr>
          <p:nvPr>
            <p:ph type="sldNum" sz="quarter" idx="12"/>
          </p:nvPr>
        </p:nvSpPr>
        <p:spPr>
          <a:noFill/>
        </p:spPr>
        <p:txBody>
          <a:bodyPr/>
          <a:lstStyle/>
          <a:p>
            <a:fld id="{A16C6E6E-D19A-407E-9987-F6421C6C0A02}" type="slidenum">
              <a:rPr lang="el-GR" altLang="en-US" smtClean="0"/>
              <a:pPr/>
              <a:t>4</a:t>
            </a:fld>
            <a:endParaRPr lang="el-GR" altLang="en-US"/>
          </a:p>
        </p:txBody>
      </p:sp>
      <p:sp>
        <p:nvSpPr>
          <p:cNvPr id="34822" name="Text Box 3"/>
          <p:cNvSpPr txBox="1">
            <a:spLocks noChangeArrowheads="1"/>
          </p:cNvSpPr>
          <p:nvPr/>
        </p:nvSpPr>
        <p:spPr bwMode="auto">
          <a:xfrm>
            <a:off x="406400" y="1514872"/>
            <a:ext cx="8128000" cy="954107"/>
          </a:xfrm>
          <a:prstGeom prst="rect">
            <a:avLst/>
          </a:prstGeom>
          <a:noFill/>
          <a:ln w="9525">
            <a:noFill/>
            <a:miter lim="800000"/>
            <a:headEnd/>
            <a:tailEnd/>
          </a:ln>
        </p:spPr>
        <p:txBody>
          <a:bodyPr>
            <a:spAutoFit/>
          </a:bodyPr>
          <a:lstStyle/>
          <a:p>
            <a:pPr algn="ctr" eaLnBrk="0" hangingPunct="0">
              <a:spcBef>
                <a:spcPct val="50000"/>
              </a:spcBef>
            </a:pPr>
            <a:r>
              <a:rPr lang="el-GR" sz="2800" dirty="0">
                <a:solidFill>
                  <a:schemeClr val="accent6">
                    <a:lumMod val="75000"/>
                  </a:schemeClr>
                </a:solidFill>
                <a:latin typeface="Calibri" pitchFamily="34" charset="0"/>
                <a:cs typeface="Calibri" pitchFamily="34" charset="0"/>
              </a:rPr>
              <a:t>Ισχυροί τύποι οντοτήτων με </a:t>
            </a:r>
            <a:r>
              <a:rPr lang="el-GR" sz="2800" dirty="0" err="1">
                <a:solidFill>
                  <a:schemeClr val="accent6">
                    <a:lumMod val="75000"/>
                  </a:schemeClr>
                </a:solidFill>
                <a:latin typeface="Calibri" pitchFamily="34" charset="0"/>
                <a:cs typeface="Calibri" pitchFamily="34" charset="0"/>
              </a:rPr>
              <a:t>μονότιμα</a:t>
            </a:r>
            <a:r>
              <a:rPr lang="el-GR" sz="2800" dirty="0">
                <a:solidFill>
                  <a:schemeClr val="accent6">
                    <a:lumMod val="75000"/>
                  </a:schemeClr>
                </a:solidFill>
                <a:latin typeface="Calibri" pitchFamily="34" charset="0"/>
                <a:cs typeface="Calibri" pitchFamily="34" charset="0"/>
              </a:rPr>
              <a:t> απλά γνωρίσματα</a:t>
            </a:r>
          </a:p>
        </p:txBody>
      </p:sp>
      <p:sp>
        <p:nvSpPr>
          <p:cNvPr id="34823" name="Text Box 4"/>
          <p:cNvSpPr txBox="1">
            <a:spLocks noChangeArrowheads="1"/>
          </p:cNvSpPr>
          <p:nvPr/>
        </p:nvSpPr>
        <p:spPr bwMode="auto">
          <a:xfrm>
            <a:off x="551656" y="2798192"/>
            <a:ext cx="7837487" cy="1200329"/>
          </a:xfrm>
          <a:prstGeom prst="rect">
            <a:avLst/>
          </a:prstGeom>
          <a:noFill/>
          <a:ln w="9525">
            <a:solidFill>
              <a:schemeClr val="bg2">
                <a:lumMod val="50000"/>
              </a:schemeClr>
            </a:solid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Για κάθε (ισχυρό) τύπο οντοτήτων Ε δημιουργούμε ένα σχήμα σχέσης R με τα ίδια γνωρίσματα - ένα για κάθε απλό γνώρισμα του Ε.</a:t>
            </a:r>
          </a:p>
        </p:txBody>
      </p:sp>
      <p:sp>
        <p:nvSpPr>
          <p:cNvPr id="2" name="Title 1"/>
          <p:cNvSpPr>
            <a:spLocks noGrp="1"/>
          </p:cNvSpPr>
          <p:nvPr>
            <p:ph type="title"/>
          </p:nvPr>
        </p:nvSpPr>
        <p:spPr/>
        <p:txBody>
          <a:bodyPr/>
          <a:lstStyle/>
          <a:p>
            <a:r>
              <a:rPr lang="el-GR" dirty="0">
                <a:solidFill>
                  <a:schemeClr val="accent6">
                    <a:lumMod val="75000"/>
                  </a:schemeClr>
                </a:solidFill>
              </a:rPr>
              <a:t>Οντότητες</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42326070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7" name="Rectangle 6"/>
          <p:cNvSpPr>
            <a:spLocks noGrp="1" noChangeArrowheads="1"/>
          </p:cNvSpPr>
          <p:nvPr>
            <p:ph type="ftr" sz="quarter" idx="11"/>
          </p:nvPr>
        </p:nvSpPr>
        <p:spPr>
          <a:noFill/>
        </p:spPr>
        <p:txBody>
          <a:bodyPr/>
          <a:lstStyle/>
          <a:p>
            <a:r>
              <a:rPr lang="el-GR" altLang="en-US"/>
              <a:t>Ευαγγελία Πιτουρά</a:t>
            </a:r>
          </a:p>
        </p:txBody>
      </p:sp>
      <p:sp>
        <p:nvSpPr>
          <p:cNvPr id="52228" name="Rectangle 7"/>
          <p:cNvSpPr>
            <a:spLocks noGrp="1" noChangeArrowheads="1"/>
          </p:cNvSpPr>
          <p:nvPr>
            <p:ph type="sldNum" sz="quarter" idx="12"/>
          </p:nvPr>
        </p:nvSpPr>
        <p:spPr>
          <a:noFill/>
        </p:spPr>
        <p:txBody>
          <a:bodyPr/>
          <a:lstStyle/>
          <a:p>
            <a:fld id="{CFA29F1E-FDBD-4625-B4B3-F46450561BAF}" type="slidenum">
              <a:rPr lang="el-GR" altLang="en-US" smtClean="0"/>
              <a:pPr/>
              <a:t>40</a:t>
            </a:fld>
            <a:endParaRPr lang="el-GR" altLang="en-US"/>
          </a:p>
        </p:txBody>
      </p:sp>
      <p:sp>
        <p:nvSpPr>
          <p:cNvPr id="52229" name="Rectangle 2"/>
          <p:cNvSpPr>
            <a:spLocks noChangeArrowheads="1"/>
          </p:cNvSpPr>
          <p:nvPr/>
        </p:nvSpPr>
        <p:spPr bwMode="auto">
          <a:xfrm>
            <a:off x="2136516" y="3234895"/>
            <a:ext cx="1016045" cy="317410"/>
          </a:xfrm>
          <a:prstGeom prst="rect">
            <a:avLst/>
          </a:prstGeom>
          <a:noFill/>
          <a:ln w="9525">
            <a:solidFill>
              <a:schemeClr val="tx1"/>
            </a:solidFill>
            <a:miter lim="800000"/>
            <a:headEnd/>
            <a:tailEnd/>
          </a:ln>
        </p:spPr>
        <p:txBody>
          <a:bodyPr wrap="none" anchor="ctr"/>
          <a:lstStyle/>
          <a:p>
            <a:endParaRPr lang="el-GR"/>
          </a:p>
        </p:txBody>
      </p:sp>
      <p:sp>
        <p:nvSpPr>
          <p:cNvPr id="52231" name="AutoShape 4"/>
          <p:cNvSpPr>
            <a:spLocks noChangeArrowheads="1"/>
          </p:cNvSpPr>
          <p:nvPr/>
        </p:nvSpPr>
        <p:spPr bwMode="auto">
          <a:xfrm>
            <a:off x="3667457" y="2155935"/>
            <a:ext cx="908567" cy="387170"/>
          </a:xfrm>
          <a:prstGeom prst="flowChartProcess">
            <a:avLst/>
          </a:prstGeom>
          <a:noFill/>
          <a:ln w="9525">
            <a:solidFill>
              <a:schemeClr val="tx1"/>
            </a:solidFill>
            <a:miter lim="800000"/>
            <a:headEnd/>
            <a:tailEnd/>
          </a:ln>
        </p:spPr>
        <p:txBody>
          <a:bodyPr wrap="none" anchor="ctr"/>
          <a:lstStyle/>
          <a:p>
            <a:endParaRPr lang="el-GR"/>
          </a:p>
        </p:txBody>
      </p:sp>
      <p:sp>
        <p:nvSpPr>
          <p:cNvPr id="52232" name="AutoShape 5"/>
          <p:cNvSpPr>
            <a:spLocks noChangeArrowheads="1"/>
          </p:cNvSpPr>
          <p:nvPr/>
        </p:nvSpPr>
        <p:spPr bwMode="auto">
          <a:xfrm>
            <a:off x="2192754" y="1893171"/>
            <a:ext cx="963556" cy="941765"/>
          </a:xfrm>
          <a:prstGeom prst="flowChartDecision">
            <a:avLst/>
          </a:prstGeom>
          <a:noFill/>
          <a:ln w="9525">
            <a:solidFill>
              <a:schemeClr val="tx1"/>
            </a:solidFill>
            <a:miter lim="800000"/>
            <a:headEnd/>
            <a:tailEnd/>
          </a:ln>
        </p:spPr>
        <p:txBody>
          <a:bodyPr wrap="none" anchor="ctr"/>
          <a:lstStyle/>
          <a:p>
            <a:endParaRPr lang="el-GR"/>
          </a:p>
        </p:txBody>
      </p:sp>
      <p:sp>
        <p:nvSpPr>
          <p:cNvPr id="52233" name="AutoShape 6"/>
          <p:cNvSpPr>
            <a:spLocks noChangeArrowheads="1"/>
          </p:cNvSpPr>
          <p:nvPr/>
        </p:nvSpPr>
        <p:spPr bwMode="auto">
          <a:xfrm>
            <a:off x="549336" y="2208255"/>
            <a:ext cx="1076033" cy="395309"/>
          </a:xfrm>
          <a:prstGeom prst="flowChartProcess">
            <a:avLst/>
          </a:prstGeom>
          <a:noFill/>
          <a:ln w="9525">
            <a:solidFill>
              <a:schemeClr val="tx1"/>
            </a:solidFill>
            <a:miter lim="800000"/>
            <a:headEnd/>
            <a:tailEnd/>
          </a:ln>
        </p:spPr>
        <p:txBody>
          <a:bodyPr wrap="none" anchor="ctr"/>
          <a:lstStyle/>
          <a:p>
            <a:endParaRPr lang="el-GR"/>
          </a:p>
        </p:txBody>
      </p:sp>
      <p:sp>
        <p:nvSpPr>
          <p:cNvPr id="52234" name="Text Box 7"/>
          <p:cNvSpPr txBox="1">
            <a:spLocks noChangeArrowheads="1"/>
          </p:cNvSpPr>
          <p:nvPr/>
        </p:nvSpPr>
        <p:spPr bwMode="auto">
          <a:xfrm>
            <a:off x="549336" y="2260575"/>
            <a:ext cx="1133521" cy="157789"/>
          </a:xfrm>
          <a:prstGeom prst="rect">
            <a:avLst/>
          </a:prstGeom>
          <a:noFill/>
          <a:ln w="9525">
            <a:noFill/>
            <a:miter lim="800000"/>
            <a:headEnd/>
            <a:tailEnd/>
          </a:ln>
        </p:spPr>
        <p:txBody>
          <a:bodyPr>
            <a:spAutoFit/>
          </a:bodyPr>
          <a:lstStyle/>
          <a:p>
            <a:pPr eaLnBrk="0" hangingPunct="0">
              <a:spcBef>
                <a:spcPct val="50000"/>
              </a:spcBef>
            </a:pPr>
            <a:r>
              <a:rPr lang="el-GR" sz="800" dirty="0">
                <a:latin typeface="Times New Roman" pitchFamily="18" charset="0"/>
              </a:rPr>
              <a:t>ΠΡΟΜΗΘΕΥΤΗΣ</a:t>
            </a:r>
            <a:endParaRPr lang="el-GR" sz="800" baseline="-25000" dirty="0">
              <a:latin typeface="Times New Roman" pitchFamily="18" charset="0"/>
            </a:endParaRPr>
          </a:p>
        </p:txBody>
      </p:sp>
      <p:sp>
        <p:nvSpPr>
          <p:cNvPr id="52235" name="Text Box 8"/>
          <p:cNvSpPr txBox="1">
            <a:spLocks noChangeArrowheads="1"/>
          </p:cNvSpPr>
          <p:nvPr/>
        </p:nvSpPr>
        <p:spPr bwMode="auto">
          <a:xfrm>
            <a:off x="2219000" y="2222207"/>
            <a:ext cx="1019795" cy="157789"/>
          </a:xfrm>
          <a:prstGeom prst="rect">
            <a:avLst/>
          </a:prstGeom>
          <a:noFill/>
          <a:ln w="9525">
            <a:noFill/>
            <a:miter lim="800000"/>
            <a:headEnd/>
            <a:tailEnd/>
          </a:ln>
        </p:spPr>
        <p:txBody>
          <a:bodyPr>
            <a:spAutoFit/>
          </a:bodyPr>
          <a:lstStyle/>
          <a:p>
            <a:pPr eaLnBrk="0" hangingPunct="0">
              <a:spcBef>
                <a:spcPct val="50000"/>
              </a:spcBef>
            </a:pPr>
            <a:r>
              <a:rPr lang="el-GR" sz="800" dirty="0">
                <a:latin typeface="Times New Roman" pitchFamily="18" charset="0"/>
              </a:rPr>
              <a:t>ΠΡΟΜΗΘΕΥΕΙ</a:t>
            </a:r>
          </a:p>
        </p:txBody>
      </p:sp>
      <p:sp>
        <p:nvSpPr>
          <p:cNvPr id="52236" name="Text Box 9"/>
          <p:cNvSpPr txBox="1">
            <a:spLocks noChangeArrowheads="1"/>
          </p:cNvSpPr>
          <p:nvPr/>
        </p:nvSpPr>
        <p:spPr bwMode="auto">
          <a:xfrm>
            <a:off x="2119020" y="3286052"/>
            <a:ext cx="1304737" cy="157789"/>
          </a:xfrm>
          <a:prstGeom prst="rect">
            <a:avLst/>
          </a:prstGeom>
          <a:noFill/>
          <a:ln w="9525">
            <a:noFill/>
            <a:miter lim="800000"/>
            <a:headEnd/>
            <a:tailEnd/>
          </a:ln>
        </p:spPr>
        <p:txBody>
          <a:bodyPr>
            <a:spAutoFit/>
          </a:bodyPr>
          <a:lstStyle/>
          <a:p>
            <a:pPr eaLnBrk="0" hangingPunct="0">
              <a:spcBef>
                <a:spcPct val="50000"/>
              </a:spcBef>
            </a:pPr>
            <a:r>
              <a:rPr lang="el-GR" sz="800" dirty="0">
                <a:latin typeface="Times New Roman" pitchFamily="18" charset="0"/>
              </a:rPr>
              <a:t>ΕΞΑΡΤΗΜΑ</a:t>
            </a:r>
            <a:endParaRPr lang="el-GR" sz="800" baseline="-25000" dirty="0">
              <a:latin typeface="Times New Roman" pitchFamily="18" charset="0"/>
            </a:endParaRPr>
          </a:p>
        </p:txBody>
      </p:sp>
      <p:sp>
        <p:nvSpPr>
          <p:cNvPr id="52237" name="Line 10"/>
          <p:cNvSpPr>
            <a:spLocks noChangeShapeType="1"/>
          </p:cNvSpPr>
          <p:nvPr/>
        </p:nvSpPr>
        <p:spPr bwMode="auto">
          <a:xfrm>
            <a:off x="1625369" y="2367541"/>
            <a:ext cx="567386" cy="0"/>
          </a:xfrm>
          <a:prstGeom prst="line">
            <a:avLst/>
          </a:prstGeom>
          <a:noFill/>
          <a:ln w="9525">
            <a:solidFill>
              <a:schemeClr val="tx1"/>
            </a:solidFill>
            <a:round/>
            <a:headEnd/>
            <a:tailEnd/>
          </a:ln>
        </p:spPr>
        <p:txBody>
          <a:bodyPr wrap="none" anchor="ctr"/>
          <a:lstStyle/>
          <a:p>
            <a:endParaRPr lang="el-GR"/>
          </a:p>
        </p:txBody>
      </p:sp>
      <p:sp>
        <p:nvSpPr>
          <p:cNvPr id="52238" name="Line 11"/>
          <p:cNvSpPr>
            <a:spLocks noChangeShapeType="1"/>
          </p:cNvSpPr>
          <p:nvPr/>
        </p:nvSpPr>
        <p:spPr bwMode="auto">
          <a:xfrm>
            <a:off x="3156311" y="2367541"/>
            <a:ext cx="509897" cy="0"/>
          </a:xfrm>
          <a:prstGeom prst="line">
            <a:avLst/>
          </a:prstGeom>
          <a:noFill/>
          <a:ln w="9525">
            <a:solidFill>
              <a:schemeClr val="tx1"/>
            </a:solidFill>
            <a:round/>
            <a:headEnd/>
            <a:tailEnd/>
          </a:ln>
        </p:spPr>
        <p:txBody>
          <a:bodyPr wrap="none" anchor="ctr"/>
          <a:lstStyle/>
          <a:p>
            <a:endParaRPr lang="el-GR"/>
          </a:p>
        </p:txBody>
      </p:sp>
      <p:grpSp>
        <p:nvGrpSpPr>
          <p:cNvPr id="3" name="Group 2"/>
          <p:cNvGrpSpPr/>
          <p:nvPr/>
        </p:nvGrpSpPr>
        <p:grpSpPr>
          <a:xfrm>
            <a:off x="945506" y="1531580"/>
            <a:ext cx="881073" cy="360428"/>
            <a:chOff x="945506" y="1531580"/>
            <a:chExt cx="881073" cy="360428"/>
          </a:xfrm>
        </p:grpSpPr>
        <p:sp>
          <p:nvSpPr>
            <p:cNvPr id="52239" name="Oval 12"/>
            <p:cNvSpPr>
              <a:spLocks noChangeArrowheads="1"/>
            </p:cNvSpPr>
            <p:nvPr/>
          </p:nvSpPr>
          <p:spPr bwMode="auto">
            <a:xfrm>
              <a:off x="945506" y="1531580"/>
              <a:ext cx="871075" cy="360428"/>
            </a:xfrm>
            <a:prstGeom prst="ellipse">
              <a:avLst/>
            </a:prstGeom>
            <a:noFill/>
            <a:ln w="9525">
              <a:solidFill>
                <a:schemeClr val="tx1"/>
              </a:solidFill>
              <a:round/>
              <a:headEnd/>
              <a:tailEnd/>
            </a:ln>
          </p:spPr>
          <p:txBody>
            <a:bodyPr wrap="none" anchor="ctr"/>
            <a:lstStyle/>
            <a:p>
              <a:endParaRPr lang="el-GR"/>
            </a:p>
          </p:txBody>
        </p:sp>
        <p:sp>
          <p:nvSpPr>
            <p:cNvPr id="52240" name="Text Box 13"/>
            <p:cNvSpPr txBox="1">
              <a:spLocks noChangeArrowheads="1"/>
            </p:cNvSpPr>
            <p:nvPr/>
          </p:nvSpPr>
          <p:spPr bwMode="auto">
            <a:xfrm>
              <a:off x="1075480" y="1550183"/>
              <a:ext cx="751099" cy="157789"/>
            </a:xfrm>
            <a:prstGeom prst="rect">
              <a:avLst/>
            </a:prstGeom>
            <a:noFill/>
            <a:ln w="9525">
              <a:noFill/>
              <a:miter lim="800000"/>
              <a:headEnd/>
              <a:tailEnd/>
            </a:ln>
          </p:spPr>
          <p:txBody>
            <a:bodyPr>
              <a:spAutoFit/>
            </a:bodyPr>
            <a:lstStyle/>
            <a:p>
              <a:pPr>
                <a:spcBef>
                  <a:spcPct val="50000"/>
                </a:spcBef>
              </a:pPr>
              <a:r>
                <a:rPr lang="en-US" sz="800" u="sng" dirty="0"/>
                <a:t>ID-</a:t>
              </a:r>
              <a:r>
                <a:rPr lang="el-GR" sz="800" u="sng" dirty="0"/>
                <a:t>προμηθευτή</a:t>
              </a:r>
            </a:p>
          </p:txBody>
        </p:sp>
      </p:grpSp>
      <p:sp>
        <p:nvSpPr>
          <p:cNvPr id="52243" name="Line 16"/>
          <p:cNvSpPr>
            <a:spLocks noChangeShapeType="1"/>
          </p:cNvSpPr>
          <p:nvPr/>
        </p:nvSpPr>
        <p:spPr bwMode="auto">
          <a:xfrm flipH="1">
            <a:off x="1285437" y="1893171"/>
            <a:ext cx="56239" cy="262764"/>
          </a:xfrm>
          <a:prstGeom prst="line">
            <a:avLst/>
          </a:prstGeom>
          <a:noFill/>
          <a:ln w="9525">
            <a:solidFill>
              <a:schemeClr val="tx1"/>
            </a:solidFill>
            <a:round/>
            <a:headEnd/>
            <a:tailEnd/>
          </a:ln>
        </p:spPr>
        <p:txBody>
          <a:bodyPr/>
          <a:lstStyle/>
          <a:p>
            <a:endParaRPr lang="el-GR"/>
          </a:p>
        </p:txBody>
      </p:sp>
      <p:sp>
        <p:nvSpPr>
          <p:cNvPr id="52245" name="Oval 18"/>
          <p:cNvSpPr>
            <a:spLocks noChangeArrowheads="1"/>
          </p:cNvSpPr>
          <p:nvPr/>
        </p:nvSpPr>
        <p:spPr bwMode="auto">
          <a:xfrm>
            <a:off x="3666208" y="1575761"/>
            <a:ext cx="681112" cy="316247"/>
          </a:xfrm>
          <a:prstGeom prst="ellipse">
            <a:avLst/>
          </a:prstGeom>
          <a:noFill/>
          <a:ln w="9525">
            <a:solidFill>
              <a:schemeClr val="tx1"/>
            </a:solidFill>
            <a:round/>
            <a:headEnd/>
            <a:tailEnd/>
          </a:ln>
        </p:spPr>
        <p:txBody>
          <a:bodyPr wrap="none" anchor="ctr"/>
          <a:lstStyle/>
          <a:p>
            <a:endParaRPr lang="el-GR"/>
          </a:p>
        </p:txBody>
      </p:sp>
      <p:sp>
        <p:nvSpPr>
          <p:cNvPr id="52247" name="Line 20"/>
          <p:cNvSpPr>
            <a:spLocks noChangeShapeType="1"/>
          </p:cNvSpPr>
          <p:nvPr/>
        </p:nvSpPr>
        <p:spPr bwMode="auto">
          <a:xfrm flipH="1">
            <a:off x="4006140" y="1893171"/>
            <a:ext cx="57488" cy="262764"/>
          </a:xfrm>
          <a:prstGeom prst="line">
            <a:avLst/>
          </a:prstGeom>
          <a:noFill/>
          <a:ln w="9525">
            <a:solidFill>
              <a:schemeClr val="tx1"/>
            </a:solidFill>
            <a:round/>
            <a:headEnd/>
            <a:tailEnd/>
          </a:ln>
        </p:spPr>
        <p:txBody>
          <a:bodyPr/>
          <a:lstStyle/>
          <a:p>
            <a:endParaRPr lang="el-GR"/>
          </a:p>
        </p:txBody>
      </p:sp>
      <p:sp>
        <p:nvSpPr>
          <p:cNvPr id="52249" name="Text Box 22"/>
          <p:cNvSpPr txBox="1">
            <a:spLocks noChangeArrowheads="1"/>
          </p:cNvSpPr>
          <p:nvPr/>
        </p:nvSpPr>
        <p:spPr bwMode="auto">
          <a:xfrm>
            <a:off x="3826176" y="1575761"/>
            <a:ext cx="509897" cy="157789"/>
          </a:xfrm>
          <a:prstGeom prst="rect">
            <a:avLst/>
          </a:prstGeom>
          <a:noFill/>
          <a:ln w="9525">
            <a:noFill/>
            <a:miter lim="800000"/>
            <a:headEnd/>
            <a:tailEnd/>
          </a:ln>
        </p:spPr>
        <p:txBody>
          <a:bodyPr>
            <a:spAutoFit/>
          </a:bodyPr>
          <a:lstStyle/>
          <a:p>
            <a:pPr>
              <a:spcBef>
                <a:spcPct val="50000"/>
              </a:spcBef>
            </a:pPr>
            <a:r>
              <a:rPr lang="en-US" sz="800" u="sng" dirty="0"/>
              <a:t>ID-</a:t>
            </a:r>
            <a:r>
              <a:rPr lang="el-GR" sz="800" u="sng" dirty="0"/>
              <a:t>έργου</a:t>
            </a:r>
          </a:p>
        </p:txBody>
      </p:sp>
      <p:sp>
        <p:nvSpPr>
          <p:cNvPr id="52251" name="Oval 24"/>
          <p:cNvSpPr>
            <a:spLocks noChangeArrowheads="1"/>
          </p:cNvSpPr>
          <p:nvPr/>
        </p:nvSpPr>
        <p:spPr bwMode="auto">
          <a:xfrm>
            <a:off x="2194005" y="1417638"/>
            <a:ext cx="681112" cy="316247"/>
          </a:xfrm>
          <a:prstGeom prst="ellipse">
            <a:avLst/>
          </a:prstGeom>
          <a:noFill/>
          <a:ln w="9525">
            <a:solidFill>
              <a:schemeClr val="tx1"/>
            </a:solidFill>
            <a:round/>
            <a:headEnd/>
            <a:tailEnd/>
          </a:ln>
        </p:spPr>
        <p:txBody>
          <a:bodyPr wrap="none" anchor="ctr"/>
          <a:lstStyle/>
          <a:p>
            <a:endParaRPr lang="el-GR"/>
          </a:p>
        </p:txBody>
      </p:sp>
      <p:sp>
        <p:nvSpPr>
          <p:cNvPr id="52252" name="Text Box 25"/>
          <p:cNvSpPr txBox="1">
            <a:spLocks noChangeArrowheads="1"/>
          </p:cNvSpPr>
          <p:nvPr/>
        </p:nvSpPr>
        <p:spPr bwMode="auto">
          <a:xfrm>
            <a:off x="2331291" y="1446013"/>
            <a:ext cx="543825" cy="215444"/>
          </a:xfrm>
          <a:prstGeom prst="rect">
            <a:avLst/>
          </a:prstGeom>
          <a:noFill/>
          <a:ln w="9525">
            <a:noFill/>
            <a:miter lim="800000"/>
            <a:headEnd/>
            <a:tailEnd/>
          </a:ln>
        </p:spPr>
        <p:txBody>
          <a:bodyPr wrap="square">
            <a:spAutoFit/>
          </a:bodyPr>
          <a:lstStyle/>
          <a:p>
            <a:pPr>
              <a:spcBef>
                <a:spcPct val="50000"/>
              </a:spcBef>
            </a:pPr>
            <a:r>
              <a:rPr lang="el-GR" sz="800" dirty="0"/>
              <a:t>Αμοιβή</a:t>
            </a:r>
          </a:p>
        </p:txBody>
      </p:sp>
      <p:sp>
        <p:nvSpPr>
          <p:cNvPr id="52253" name="Line 26"/>
          <p:cNvSpPr>
            <a:spLocks noChangeShapeType="1"/>
          </p:cNvSpPr>
          <p:nvPr/>
        </p:nvSpPr>
        <p:spPr bwMode="auto">
          <a:xfrm>
            <a:off x="2646413" y="1733885"/>
            <a:ext cx="0" cy="158123"/>
          </a:xfrm>
          <a:prstGeom prst="line">
            <a:avLst/>
          </a:prstGeom>
          <a:noFill/>
          <a:ln w="9525">
            <a:solidFill>
              <a:schemeClr val="tx1"/>
            </a:solidFill>
            <a:round/>
            <a:headEnd/>
            <a:tailEnd/>
          </a:ln>
        </p:spPr>
        <p:txBody>
          <a:bodyPr/>
          <a:lstStyle/>
          <a:p>
            <a:endParaRPr lang="el-GR"/>
          </a:p>
        </p:txBody>
      </p:sp>
      <p:sp>
        <p:nvSpPr>
          <p:cNvPr id="52254" name="Text Box 27"/>
          <p:cNvSpPr txBox="1">
            <a:spLocks noChangeArrowheads="1"/>
          </p:cNvSpPr>
          <p:nvPr/>
        </p:nvSpPr>
        <p:spPr bwMode="auto">
          <a:xfrm>
            <a:off x="3781185" y="2208255"/>
            <a:ext cx="851078" cy="157789"/>
          </a:xfrm>
          <a:prstGeom prst="rect">
            <a:avLst/>
          </a:prstGeom>
          <a:noFill/>
          <a:ln w="9525">
            <a:noFill/>
            <a:miter lim="800000"/>
            <a:headEnd/>
            <a:tailEnd/>
          </a:ln>
        </p:spPr>
        <p:txBody>
          <a:bodyPr>
            <a:spAutoFit/>
          </a:bodyPr>
          <a:lstStyle/>
          <a:p>
            <a:pPr>
              <a:spcBef>
                <a:spcPct val="50000"/>
              </a:spcBef>
            </a:pPr>
            <a:r>
              <a:rPr lang="el-GR" sz="800" dirty="0"/>
              <a:t>ΕΡΓΟ</a:t>
            </a:r>
          </a:p>
        </p:txBody>
      </p:sp>
      <p:sp>
        <p:nvSpPr>
          <p:cNvPr id="52255" name="Line 28"/>
          <p:cNvSpPr>
            <a:spLocks noChangeShapeType="1"/>
          </p:cNvSpPr>
          <p:nvPr/>
        </p:nvSpPr>
        <p:spPr bwMode="auto">
          <a:xfrm>
            <a:off x="2676407" y="2853538"/>
            <a:ext cx="0" cy="368568"/>
          </a:xfrm>
          <a:prstGeom prst="line">
            <a:avLst/>
          </a:prstGeom>
          <a:noFill/>
          <a:ln w="9525">
            <a:solidFill>
              <a:schemeClr val="tx1"/>
            </a:solidFill>
            <a:round/>
            <a:headEnd/>
            <a:tailEnd/>
          </a:ln>
        </p:spPr>
        <p:txBody>
          <a:bodyPr/>
          <a:lstStyle/>
          <a:p>
            <a:endParaRPr lang="el-GR"/>
          </a:p>
        </p:txBody>
      </p:sp>
      <p:sp>
        <p:nvSpPr>
          <p:cNvPr id="52256" name="Oval 29"/>
          <p:cNvSpPr>
            <a:spLocks noChangeArrowheads="1"/>
          </p:cNvSpPr>
          <p:nvPr/>
        </p:nvSpPr>
        <p:spPr bwMode="auto">
          <a:xfrm>
            <a:off x="3001342" y="3691825"/>
            <a:ext cx="664866" cy="379990"/>
          </a:xfrm>
          <a:prstGeom prst="ellipse">
            <a:avLst/>
          </a:prstGeom>
          <a:noFill/>
          <a:ln w="9525">
            <a:solidFill>
              <a:schemeClr val="tx1"/>
            </a:solidFill>
            <a:round/>
            <a:headEnd/>
            <a:tailEnd/>
          </a:ln>
        </p:spPr>
        <p:txBody>
          <a:bodyPr wrap="none" anchor="ctr"/>
          <a:lstStyle/>
          <a:p>
            <a:endParaRPr lang="el-GR"/>
          </a:p>
        </p:txBody>
      </p:sp>
      <p:sp>
        <p:nvSpPr>
          <p:cNvPr id="52257" name="Text Box 30"/>
          <p:cNvSpPr txBox="1">
            <a:spLocks noChangeArrowheads="1"/>
          </p:cNvSpPr>
          <p:nvPr/>
        </p:nvSpPr>
        <p:spPr bwMode="auto">
          <a:xfrm>
            <a:off x="3012589" y="3697638"/>
            <a:ext cx="781093" cy="157789"/>
          </a:xfrm>
          <a:prstGeom prst="rect">
            <a:avLst/>
          </a:prstGeom>
          <a:noFill/>
          <a:ln w="9525">
            <a:noFill/>
            <a:miter lim="800000"/>
            <a:headEnd/>
            <a:tailEnd/>
          </a:ln>
        </p:spPr>
        <p:txBody>
          <a:bodyPr>
            <a:spAutoFit/>
          </a:bodyPr>
          <a:lstStyle/>
          <a:p>
            <a:pPr>
              <a:spcBef>
                <a:spcPct val="50000"/>
              </a:spcBef>
            </a:pPr>
            <a:r>
              <a:rPr lang="en-US" sz="800" u="sng" dirty="0"/>
              <a:t>ID-</a:t>
            </a:r>
            <a:r>
              <a:rPr lang="el-GR" sz="800" u="sng" dirty="0"/>
              <a:t>εξαρτήματος</a:t>
            </a:r>
          </a:p>
        </p:txBody>
      </p:sp>
      <p:sp>
        <p:nvSpPr>
          <p:cNvPr id="52258" name="Line 31"/>
          <p:cNvSpPr>
            <a:spLocks noChangeShapeType="1"/>
          </p:cNvSpPr>
          <p:nvPr/>
        </p:nvSpPr>
        <p:spPr bwMode="auto">
          <a:xfrm>
            <a:off x="2947602" y="3555792"/>
            <a:ext cx="183713" cy="151147"/>
          </a:xfrm>
          <a:prstGeom prst="line">
            <a:avLst/>
          </a:prstGeom>
          <a:noFill/>
          <a:ln w="9525">
            <a:solidFill>
              <a:schemeClr val="tx1"/>
            </a:solidFill>
            <a:round/>
            <a:headEnd/>
            <a:tailEnd/>
          </a:ln>
        </p:spPr>
        <p:txBody>
          <a:bodyPr/>
          <a:lstStyle/>
          <a:p>
            <a:endParaRPr lang="el-GR"/>
          </a:p>
        </p:txBody>
      </p:sp>
      <p:sp>
        <p:nvSpPr>
          <p:cNvPr id="52261" name="Text Box 34"/>
          <p:cNvSpPr txBox="1">
            <a:spLocks noChangeArrowheads="1"/>
          </p:cNvSpPr>
          <p:nvPr/>
        </p:nvSpPr>
        <p:spPr bwMode="auto">
          <a:xfrm>
            <a:off x="2155262" y="2853538"/>
            <a:ext cx="272445" cy="268578"/>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52262" name="Text Box 35"/>
          <p:cNvSpPr txBox="1">
            <a:spLocks noChangeArrowheads="1"/>
          </p:cNvSpPr>
          <p:nvPr/>
        </p:nvSpPr>
        <p:spPr bwMode="auto">
          <a:xfrm>
            <a:off x="1795335" y="1971070"/>
            <a:ext cx="272445" cy="268577"/>
          </a:xfrm>
          <a:prstGeom prst="rect">
            <a:avLst/>
          </a:prstGeom>
          <a:noFill/>
          <a:ln w="9525">
            <a:noFill/>
            <a:miter lim="800000"/>
            <a:headEnd/>
            <a:tailEnd/>
          </a:ln>
        </p:spPr>
        <p:txBody>
          <a:bodyPr>
            <a:spAutoFit/>
          </a:bodyPr>
          <a:lstStyle/>
          <a:p>
            <a:pPr>
              <a:spcBef>
                <a:spcPct val="50000"/>
              </a:spcBef>
            </a:pPr>
            <a:r>
              <a:rPr lang="el-GR" sz="1800"/>
              <a:t>Ν</a:t>
            </a:r>
          </a:p>
        </p:txBody>
      </p:sp>
      <p:sp>
        <p:nvSpPr>
          <p:cNvPr id="52263" name="Text Box 36"/>
          <p:cNvSpPr txBox="1">
            <a:spLocks noChangeArrowheads="1"/>
          </p:cNvSpPr>
          <p:nvPr/>
        </p:nvSpPr>
        <p:spPr bwMode="auto">
          <a:xfrm>
            <a:off x="3236295" y="1971070"/>
            <a:ext cx="338681" cy="268577"/>
          </a:xfrm>
          <a:prstGeom prst="rect">
            <a:avLst/>
          </a:prstGeom>
          <a:noFill/>
          <a:ln w="9525">
            <a:noFill/>
            <a:miter lim="800000"/>
            <a:headEnd/>
            <a:tailEnd/>
          </a:ln>
        </p:spPr>
        <p:txBody>
          <a:bodyPr>
            <a:spAutoFit/>
          </a:bodyPr>
          <a:lstStyle/>
          <a:p>
            <a:pPr>
              <a:spcBef>
                <a:spcPct val="50000"/>
              </a:spcBef>
            </a:pPr>
            <a:r>
              <a:rPr lang="el-GR" sz="1800"/>
              <a:t>Μ</a:t>
            </a:r>
          </a:p>
        </p:txBody>
      </p:sp>
      <p:sp>
        <p:nvSpPr>
          <p:cNvPr id="41" name="Title 1"/>
          <p:cNvSpPr>
            <a:spLocks noGrp="1"/>
          </p:cNvSpPr>
          <p:nvPr>
            <p:ph type="title"/>
          </p:nvPr>
        </p:nvSpPr>
        <p:spPr>
          <a:xfrm>
            <a:off x="412668" y="87542"/>
            <a:ext cx="8229600" cy="1143000"/>
          </a:xfrm>
        </p:spPr>
        <p:txBody>
          <a:bodyPr>
            <a:normAutofit/>
          </a:bodyPr>
          <a:lstStyle/>
          <a:p>
            <a:r>
              <a:rPr lang="el-GR" dirty="0">
                <a:solidFill>
                  <a:schemeClr val="accent6">
                    <a:lumMod val="75000"/>
                  </a:schemeClr>
                </a:solidFill>
              </a:rPr>
              <a:t>Τριαδικές σε δυαδικές</a:t>
            </a:r>
            <a:endParaRPr lang="en-US" dirty="0">
              <a:solidFill>
                <a:schemeClr val="accent6">
                  <a:lumMod val="75000"/>
                </a:schemeClr>
              </a:solidFill>
            </a:endParaRPr>
          </a:p>
        </p:txBody>
      </p:sp>
      <p:sp>
        <p:nvSpPr>
          <p:cNvPr id="40"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grpSp>
        <p:nvGrpSpPr>
          <p:cNvPr id="42" name="Group 41"/>
          <p:cNvGrpSpPr/>
          <p:nvPr/>
        </p:nvGrpSpPr>
        <p:grpSpPr>
          <a:xfrm>
            <a:off x="4081124" y="2630305"/>
            <a:ext cx="4682392" cy="3672742"/>
            <a:chOff x="444500" y="1229442"/>
            <a:chExt cx="7044532" cy="4936408"/>
          </a:xfrm>
        </p:grpSpPr>
        <p:sp>
          <p:nvSpPr>
            <p:cNvPr id="43" name="Text Box 4"/>
            <p:cNvSpPr txBox="1">
              <a:spLocks noChangeArrowheads="1"/>
            </p:cNvSpPr>
            <p:nvPr/>
          </p:nvSpPr>
          <p:spPr bwMode="auto">
            <a:xfrm>
              <a:off x="5976144" y="2241440"/>
              <a:ext cx="1512888" cy="215444"/>
            </a:xfrm>
            <a:prstGeom prst="rect">
              <a:avLst/>
            </a:prstGeom>
            <a:noFill/>
            <a:ln w="9525">
              <a:noFill/>
              <a:miter lim="800000"/>
              <a:headEnd/>
              <a:tailEnd/>
            </a:ln>
          </p:spPr>
          <p:txBody>
            <a:bodyPr>
              <a:spAutoFit/>
            </a:bodyPr>
            <a:lstStyle/>
            <a:p>
              <a:pPr eaLnBrk="0" hangingPunct="0">
                <a:spcBef>
                  <a:spcPct val="50000"/>
                </a:spcBef>
              </a:pPr>
              <a:r>
                <a:rPr lang="el-GR" sz="800" dirty="0"/>
                <a:t>ΕΡΓΟ</a:t>
              </a:r>
            </a:p>
          </p:txBody>
        </p:sp>
        <p:sp>
          <p:nvSpPr>
            <p:cNvPr id="44" name="AutoShape 39"/>
            <p:cNvSpPr>
              <a:spLocks noChangeArrowheads="1"/>
            </p:cNvSpPr>
            <p:nvPr/>
          </p:nvSpPr>
          <p:spPr bwMode="auto">
            <a:xfrm>
              <a:off x="5364163" y="3141663"/>
              <a:ext cx="1655762" cy="1584325"/>
            </a:xfrm>
            <a:prstGeom prst="diamond">
              <a:avLst/>
            </a:prstGeom>
            <a:noFill/>
            <a:ln w="9525">
              <a:solidFill>
                <a:schemeClr val="tx1"/>
              </a:solidFill>
              <a:miter lim="800000"/>
              <a:headEnd/>
              <a:tailEnd/>
            </a:ln>
          </p:spPr>
          <p:txBody>
            <a:bodyPr wrap="none" anchor="ctr"/>
            <a:lstStyle/>
            <a:p>
              <a:endParaRPr lang="el-GR"/>
            </a:p>
          </p:txBody>
        </p:sp>
        <p:grpSp>
          <p:nvGrpSpPr>
            <p:cNvPr id="45" name="Group 44"/>
            <p:cNvGrpSpPr/>
            <p:nvPr/>
          </p:nvGrpSpPr>
          <p:grpSpPr>
            <a:xfrm>
              <a:off x="444500" y="1229442"/>
              <a:ext cx="6435725" cy="4936408"/>
              <a:chOff x="444500" y="1229442"/>
              <a:chExt cx="6435725" cy="4936408"/>
            </a:xfrm>
          </p:grpSpPr>
          <p:sp>
            <p:nvSpPr>
              <p:cNvPr id="46" name="Text Box 3"/>
              <p:cNvSpPr txBox="1">
                <a:spLocks noChangeArrowheads="1"/>
              </p:cNvSpPr>
              <p:nvPr/>
            </p:nvSpPr>
            <p:spPr bwMode="auto">
              <a:xfrm>
                <a:off x="685800" y="2133600"/>
                <a:ext cx="1752600" cy="215444"/>
              </a:xfrm>
              <a:prstGeom prst="rect">
                <a:avLst/>
              </a:prstGeom>
              <a:noFill/>
              <a:ln w="9525">
                <a:noFill/>
                <a:miter lim="800000"/>
                <a:headEnd/>
                <a:tailEnd/>
              </a:ln>
            </p:spPr>
            <p:txBody>
              <a:bodyPr>
                <a:spAutoFit/>
              </a:bodyPr>
              <a:lstStyle/>
              <a:p>
                <a:pPr eaLnBrk="0" hangingPunct="0">
                  <a:spcBef>
                    <a:spcPct val="50000"/>
                  </a:spcBef>
                </a:pPr>
                <a:r>
                  <a:rPr lang="el-GR" sz="800" dirty="0"/>
                  <a:t>ΠΡΟΜΗΘΕΥΤΗ</a:t>
                </a:r>
              </a:p>
            </p:txBody>
          </p:sp>
          <p:sp>
            <p:nvSpPr>
              <p:cNvPr id="47" name="Text Box 5"/>
              <p:cNvSpPr txBox="1">
                <a:spLocks noChangeArrowheads="1"/>
              </p:cNvSpPr>
              <p:nvPr/>
            </p:nvSpPr>
            <p:spPr bwMode="auto">
              <a:xfrm>
                <a:off x="3338512" y="2278017"/>
                <a:ext cx="2133600" cy="215444"/>
              </a:xfrm>
              <a:prstGeom prst="rect">
                <a:avLst/>
              </a:prstGeom>
              <a:noFill/>
              <a:ln w="9525">
                <a:noFill/>
                <a:miter lim="800000"/>
                <a:headEnd/>
                <a:tailEnd/>
              </a:ln>
            </p:spPr>
            <p:txBody>
              <a:bodyPr>
                <a:spAutoFit/>
              </a:bodyPr>
              <a:lstStyle/>
              <a:p>
                <a:pPr eaLnBrk="0" hangingPunct="0">
                  <a:spcBef>
                    <a:spcPct val="50000"/>
                  </a:spcBef>
                </a:pPr>
                <a:r>
                  <a:rPr lang="el-GR" sz="800" dirty="0"/>
                  <a:t>ΕΞΑΡΤΗΜΑ</a:t>
                </a:r>
              </a:p>
            </p:txBody>
          </p:sp>
          <p:sp>
            <p:nvSpPr>
              <p:cNvPr id="48" name="Rectangle 6"/>
              <p:cNvSpPr>
                <a:spLocks noChangeArrowheads="1"/>
              </p:cNvSpPr>
              <p:nvPr/>
            </p:nvSpPr>
            <p:spPr bwMode="auto">
              <a:xfrm>
                <a:off x="609600" y="1981200"/>
                <a:ext cx="1524000" cy="533400"/>
              </a:xfrm>
              <a:prstGeom prst="rect">
                <a:avLst/>
              </a:prstGeom>
              <a:noFill/>
              <a:ln w="9525">
                <a:solidFill>
                  <a:schemeClr val="tx1"/>
                </a:solidFill>
                <a:miter lim="800000"/>
                <a:headEnd/>
                <a:tailEnd/>
              </a:ln>
            </p:spPr>
            <p:txBody>
              <a:bodyPr wrap="none" anchor="ctr"/>
              <a:lstStyle/>
              <a:p>
                <a:endParaRPr lang="el-GR"/>
              </a:p>
            </p:txBody>
          </p:sp>
          <p:sp>
            <p:nvSpPr>
              <p:cNvPr id="49" name="Rectangle 7"/>
              <p:cNvSpPr>
                <a:spLocks noChangeArrowheads="1"/>
              </p:cNvSpPr>
              <p:nvPr/>
            </p:nvSpPr>
            <p:spPr bwMode="auto">
              <a:xfrm>
                <a:off x="2987675" y="1989138"/>
                <a:ext cx="1676400" cy="914400"/>
              </a:xfrm>
              <a:prstGeom prst="rect">
                <a:avLst/>
              </a:prstGeom>
              <a:noFill/>
              <a:ln w="9525">
                <a:solidFill>
                  <a:schemeClr val="tx1"/>
                </a:solidFill>
                <a:miter lim="800000"/>
                <a:headEnd/>
                <a:tailEnd/>
              </a:ln>
            </p:spPr>
            <p:txBody>
              <a:bodyPr wrap="none" anchor="ctr"/>
              <a:lstStyle/>
              <a:p>
                <a:endParaRPr lang="el-GR"/>
              </a:p>
            </p:txBody>
          </p:sp>
          <p:sp>
            <p:nvSpPr>
              <p:cNvPr id="50" name="Rectangle 8" descr="Dark upward diagonal"/>
              <p:cNvSpPr>
                <a:spLocks noChangeArrowheads="1"/>
              </p:cNvSpPr>
              <p:nvPr/>
            </p:nvSpPr>
            <p:spPr bwMode="auto">
              <a:xfrm>
                <a:off x="3203575" y="5373688"/>
                <a:ext cx="1524000" cy="685800"/>
              </a:xfrm>
              <a:prstGeom prst="rect">
                <a:avLst/>
              </a:prstGeom>
              <a:noFill/>
              <a:ln w="9525">
                <a:solidFill>
                  <a:schemeClr val="tx1"/>
                </a:solidFill>
                <a:miter lim="800000"/>
                <a:headEnd/>
                <a:tailEnd/>
              </a:ln>
            </p:spPr>
            <p:txBody>
              <a:bodyPr wrap="none" anchor="ctr"/>
              <a:lstStyle/>
              <a:p>
                <a:endParaRPr lang="el-GR"/>
              </a:p>
            </p:txBody>
          </p:sp>
          <p:sp>
            <p:nvSpPr>
              <p:cNvPr id="51" name="Text Box 9"/>
              <p:cNvSpPr txBox="1">
                <a:spLocks noChangeArrowheads="1"/>
              </p:cNvSpPr>
              <p:nvPr/>
            </p:nvSpPr>
            <p:spPr bwMode="auto">
              <a:xfrm>
                <a:off x="3186113" y="5608866"/>
                <a:ext cx="1524000" cy="215444"/>
              </a:xfrm>
              <a:prstGeom prst="rect">
                <a:avLst/>
              </a:prstGeom>
              <a:noFill/>
              <a:ln w="9525">
                <a:noFill/>
                <a:miter lim="800000"/>
                <a:headEnd/>
                <a:tailEnd/>
              </a:ln>
            </p:spPr>
            <p:txBody>
              <a:bodyPr>
                <a:spAutoFit/>
              </a:bodyPr>
              <a:lstStyle/>
              <a:p>
                <a:pPr algn="ctr">
                  <a:spcBef>
                    <a:spcPct val="50000"/>
                  </a:spcBef>
                </a:pPr>
                <a:r>
                  <a:rPr lang="el-GR" sz="800" dirty="0"/>
                  <a:t>ΣΥΜΒΑΣΗ</a:t>
                </a:r>
              </a:p>
            </p:txBody>
          </p:sp>
          <p:sp>
            <p:nvSpPr>
              <p:cNvPr id="52" name="AutoShape 10"/>
              <p:cNvSpPr>
                <a:spLocks noChangeArrowheads="1"/>
              </p:cNvSpPr>
              <p:nvPr/>
            </p:nvSpPr>
            <p:spPr bwMode="auto">
              <a:xfrm>
                <a:off x="611188" y="3429000"/>
                <a:ext cx="1368425" cy="1295400"/>
              </a:xfrm>
              <a:prstGeom prst="diamond">
                <a:avLst/>
              </a:prstGeom>
              <a:noFill/>
              <a:ln w="9525">
                <a:solidFill>
                  <a:schemeClr val="tx1"/>
                </a:solidFill>
                <a:miter lim="800000"/>
                <a:headEnd/>
                <a:tailEnd/>
              </a:ln>
            </p:spPr>
            <p:txBody>
              <a:bodyPr wrap="none" anchor="ctr"/>
              <a:lstStyle/>
              <a:p>
                <a:endParaRPr lang="el-GR"/>
              </a:p>
            </p:txBody>
          </p:sp>
          <p:sp>
            <p:nvSpPr>
              <p:cNvPr id="53" name="AutoShape 11"/>
              <p:cNvSpPr>
                <a:spLocks noChangeArrowheads="1"/>
              </p:cNvSpPr>
              <p:nvPr/>
            </p:nvSpPr>
            <p:spPr bwMode="auto">
              <a:xfrm>
                <a:off x="3203575" y="3284538"/>
                <a:ext cx="1655763" cy="1439862"/>
              </a:xfrm>
              <a:prstGeom prst="diamond">
                <a:avLst/>
              </a:prstGeom>
              <a:noFill/>
              <a:ln w="9525">
                <a:solidFill>
                  <a:schemeClr val="tx1"/>
                </a:solidFill>
                <a:miter lim="800000"/>
                <a:headEnd/>
                <a:tailEnd/>
              </a:ln>
            </p:spPr>
            <p:txBody>
              <a:bodyPr wrap="none" anchor="ctr"/>
              <a:lstStyle/>
              <a:p>
                <a:endParaRPr lang="el-GR"/>
              </a:p>
            </p:txBody>
          </p:sp>
          <p:sp>
            <p:nvSpPr>
              <p:cNvPr id="54" name="Line 12"/>
              <p:cNvSpPr>
                <a:spLocks noChangeShapeType="1"/>
              </p:cNvSpPr>
              <p:nvPr/>
            </p:nvSpPr>
            <p:spPr bwMode="auto">
              <a:xfrm flipH="1">
                <a:off x="1331913" y="5734050"/>
                <a:ext cx="1800225" cy="0"/>
              </a:xfrm>
              <a:prstGeom prst="line">
                <a:avLst/>
              </a:prstGeom>
              <a:noFill/>
              <a:ln w="9525">
                <a:solidFill>
                  <a:schemeClr val="tx1"/>
                </a:solidFill>
                <a:round/>
                <a:headEnd/>
                <a:tailEnd/>
              </a:ln>
            </p:spPr>
            <p:txBody>
              <a:bodyPr/>
              <a:lstStyle/>
              <a:p>
                <a:endParaRPr lang="el-GR"/>
              </a:p>
            </p:txBody>
          </p:sp>
          <p:sp>
            <p:nvSpPr>
              <p:cNvPr id="55" name="Line 13"/>
              <p:cNvSpPr>
                <a:spLocks noChangeShapeType="1"/>
              </p:cNvSpPr>
              <p:nvPr/>
            </p:nvSpPr>
            <p:spPr bwMode="auto">
              <a:xfrm flipV="1">
                <a:off x="1331913" y="4941888"/>
                <a:ext cx="0" cy="792162"/>
              </a:xfrm>
              <a:prstGeom prst="line">
                <a:avLst/>
              </a:prstGeom>
              <a:noFill/>
              <a:ln w="9525">
                <a:solidFill>
                  <a:schemeClr val="tx1"/>
                </a:solidFill>
                <a:round/>
                <a:headEnd/>
                <a:tailEnd/>
              </a:ln>
            </p:spPr>
            <p:txBody>
              <a:bodyPr/>
              <a:lstStyle/>
              <a:p>
                <a:endParaRPr lang="el-GR"/>
              </a:p>
            </p:txBody>
          </p:sp>
          <p:sp>
            <p:nvSpPr>
              <p:cNvPr id="56" name="Line 14"/>
              <p:cNvSpPr>
                <a:spLocks noChangeShapeType="1"/>
              </p:cNvSpPr>
              <p:nvPr/>
            </p:nvSpPr>
            <p:spPr bwMode="auto">
              <a:xfrm flipV="1">
                <a:off x="1258888" y="2565400"/>
                <a:ext cx="0" cy="720725"/>
              </a:xfrm>
              <a:prstGeom prst="line">
                <a:avLst/>
              </a:prstGeom>
              <a:noFill/>
              <a:ln w="9525">
                <a:solidFill>
                  <a:schemeClr val="tx1"/>
                </a:solidFill>
                <a:round/>
                <a:headEnd/>
                <a:tailEnd/>
              </a:ln>
            </p:spPr>
            <p:txBody>
              <a:bodyPr/>
              <a:lstStyle/>
              <a:p>
                <a:endParaRPr lang="el-GR"/>
              </a:p>
            </p:txBody>
          </p:sp>
          <p:sp>
            <p:nvSpPr>
              <p:cNvPr id="57" name="Line 15"/>
              <p:cNvSpPr>
                <a:spLocks noChangeShapeType="1"/>
              </p:cNvSpPr>
              <p:nvPr/>
            </p:nvSpPr>
            <p:spPr bwMode="auto">
              <a:xfrm flipV="1">
                <a:off x="4067175" y="4867275"/>
                <a:ext cx="0" cy="433388"/>
              </a:xfrm>
              <a:prstGeom prst="line">
                <a:avLst/>
              </a:prstGeom>
              <a:noFill/>
              <a:ln w="9525">
                <a:solidFill>
                  <a:schemeClr val="tx1"/>
                </a:solidFill>
                <a:round/>
                <a:headEnd/>
                <a:tailEnd/>
              </a:ln>
            </p:spPr>
            <p:txBody>
              <a:bodyPr/>
              <a:lstStyle/>
              <a:p>
                <a:endParaRPr lang="el-GR"/>
              </a:p>
            </p:txBody>
          </p:sp>
          <p:sp>
            <p:nvSpPr>
              <p:cNvPr id="58" name="Line 16"/>
              <p:cNvSpPr>
                <a:spLocks noChangeShapeType="1"/>
              </p:cNvSpPr>
              <p:nvPr/>
            </p:nvSpPr>
            <p:spPr bwMode="auto">
              <a:xfrm flipV="1">
                <a:off x="4031454" y="2932363"/>
                <a:ext cx="2" cy="295276"/>
              </a:xfrm>
              <a:prstGeom prst="line">
                <a:avLst/>
              </a:prstGeom>
              <a:noFill/>
              <a:ln w="9525">
                <a:solidFill>
                  <a:schemeClr val="tx1"/>
                </a:solidFill>
                <a:round/>
                <a:headEnd/>
                <a:tailEnd/>
              </a:ln>
            </p:spPr>
            <p:txBody>
              <a:bodyPr/>
              <a:lstStyle/>
              <a:p>
                <a:endParaRPr lang="el-GR"/>
              </a:p>
            </p:txBody>
          </p:sp>
          <p:sp>
            <p:nvSpPr>
              <p:cNvPr id="59" name="Line 17"/>
              <p:cNvSpPr>
                <a:spLocks noChangeShapeType="1"/>
              </p:cNvSpPr>
              <p:nvPr/>
            </p:nvSpPr>
            <p:spPr bwMode="auto">
              <a:xfrm>
                <a:off x="4787900" y="5805488"/>
                <a:ext cx="1368425" cy="0"/>
              </a:xfrm>
              <a:prstGeom prst="line">
                <a:avLst/>
              </a:prstGeom>
              <a:noFill/>
              <a:ln w="9525">
                <a:solidFill>
                  <a:schemeClr val="tx1"/>
                </a:solidFill>
                <a:round/>
                <a:headEnd/>
                <a:tailEnd/>
              </a:ln>
            </p:spPr>
            <p:txBody>
              <a:bodyPr/>
              <a:lstStyle/>
              <a:p>
                <a:endParaRPr lang="el-GR"/>
              </a:p>
            </p:txBody>
          </p:sp>
          <p:sp>
            <p:nvSpPr>
              <p:cNvPr id="60" name="Text Box 18"/>
              <p:cNvSpPr txBox="1">
                <a:spLocks noChangeArrowheads="1"/>
              </p:cNvSpPr>
              <p:nvPr/>
            </p:nvSpPr>
            <p:spPr bwMode="auto">
              <a:xfrm>
                <a:off x="752234" y="3933411"/>
                <a:ext cx="1584324" cy="215444"/>
              </a:xfrm>
              <a:prstGeom prst="rect">
                <a:avLst/>
              </a:prstGeom>
              <a:noFill/>
              <a:ln w="9525">
                <a:noFill/>
                <a:miter lim="800000"/>
                <a:headEnd/>
                <a:tailEnd/>
              </a:ln>
            </p:spPr>
            <p:txBody>
              <a:bodyPr>
                <a:spAutoFit/>
              </a:bodyPr>
              <a:lstStyle/>
              <a:p>
                <a:pPr>
                  <a:spcBef>
                    <a:spcPct val="50000"/>
                  </a:spcBef>
                </a:pPr>
                <a:r>
                  <a:rPr lang="el-GR" sz="800" dirty="0"/>
                  <a:t>ΠΡΟΜΗΘΕΥΕΙ</a:t>
                </a:r>
              </a:p>
            </p:txBody>
          </p:sp>
          <p:sp>
            <p:nvSpPr>
              <p:cNvPr id="61" name="Text Box 19"/>
              <p:cNvSpPr txBox="1">
                <a:spLocks noChangeArrowheads="1"/>
              </p:cNvSpPr>
              <p:nvPr/>
            </p:nvSpPr>
            <p:spPr bwMode="auto">
              <a:xfrm>
                <a:off x="3236671" y="3797299"/>
                <a:ext cx="1512887" cy="215444"/>
              </a:xfrm>
              <a:prstGeom prst="rect">
                <a:avLst/>
              </a:prstGeom>
              <a:noFill/>
              <a:ln w="9525">
                <a:noFill/>
                <a:miter lim="800000"/>
                <a:headEnd/>
                <a:tailEnd/>
              </a:ln>
            </p:spPr>
            <p:txBody>
              <a:bodyPr>
                <a:spAutoFit/>
              </a:bodyPr>
              <a:lstStyle/>
              <a:p>
                <a:pPr algn="ctr">
                  <a:spcBef>
                    <a:spcPct val="50000"/>
                  </a:spcBef>
                </a:pPr>
                <a:r>
                  <a:rPr lang="el-GR" sz="800" dirty="0"/>
                  <a:t>ΧΡΕΙΑΖΕΤΑΙ</a:t>
                </a:r>
              </a:p>
            </p:txBody>
          </p:sp>
          <p:sp>
            <p:nvSpPr>
              <p:cNvPr id="62" name="Text Box 20"/>
              <p:cNvSpPr txBox="1">
                <a:spLocks noChangeArrowheads="1"/>
              </p:cNvSpPr>
              <p:nvPr/>
            </p:nvSpPr>
            <p:spPr bwMode="auto">
              <a:xfrm>
                <a:off x="5651501" y="3797299"/>
                <a:ext cx="1219200" cy="215444"/>
              </a:xfrm>
              <a:prstGeom prst="rect">
                <a:avLst/>
              </a:prstGeom>
              <a:noFill/>
              <a:ln w="9525">
                <a:noFill/>
                <a:miter lim="800000"/>
                <a:headEnd/>
                <a:tailEnd/>
              </a:ln>
            </p:spPr>
            <p:txBody>
              <a:bodyPr wrap="square">
                <a:spAutoFit/>
              </a:bodyPr>
              <a:lstStyle/>
              <a:p>
                <a:pPr algn="ctr">
                  <a:spcBef>
                    <a:spcPct val="50000"/>
                  </a:spcBef>
                </a:pPr>
                <a:r>
                  <a:rPr lang="el-GR" sz="800" dirty="0"/>
                  <a:t>ΑΦΟΡΑ</a:t>
                </a:r>
              </a:p>
            </p:txBody>
          </p:sp>
          <p:grpSp>
            <p:nvGrpSpPr>
              <p:cNvPr id="63" name="Group 24"/>
              <p:cNvGrpSpPr>
                <a:grpSpLocks/>
              </p:cNvGrpSpPr>
              <p:nvPr/>
            </p:nvGrpSpPr>
            <p:grpSpPr bwMode="auto">
              <a:xfrm>
                <a:off x="2555875" y="1484305"/>
                <a:ext cx="1597025" cy="288924"/>
                <a:chOff x="2971" y="3067"/>
                <a:chExt cx="771" cy="182"/>
              </a:xfrm>
            </p:grpSpPr>
            <p:sp>
              <p:nvSpPr>
                <p:cNvPr id="92" name="Oval 25"/>
                <p:cNvSpPr>
                  <a:spLocks noChangeArrowheads="1"/>
                </p:cNvSpPr>
                <p:nvPr/>
              </p:nvSpPr>
              <p:spPr bwMode="auto">
                <a:xfrm>
                  <a:off x="2971" y="3067"/>
                  <a:ext cx="771" cy="181"/>
                </a:xfrm>
                <a:prstGeom prst="ellipse">
                  <a:avLst/>
                </a:prstGeom>
                <a:noFill/>
                <a:ln w="9525">
                  <a:solidFill>
                    <a:schemeClr val="tx1"/>
                  </a:solidFill>
                  <a:round/>
                  <a:headEnd/>
                  <a:tailEnd/>
                </a:ln>
              </p:spPr>
              <p:txBody>
                <a:bodyPr wrap="none" anchor="ctr"/>
                <a:lstStyle/>
                <a:p>
                  <a:endParaRPr lang="el-GR"/>
                </a:p>
              </p:txBody>
            </p:sp>
            <p:sp>
              <p:nvSpPr>
                <p:cNvPr id="93" name="Text Box 26"/>
                <p:cNvSpPr txBox="1">
                  <a:spLocks noChangeArrowheads="1"/>
                </p:cNvSpPr>
                <p:nvPr/>
              </p:nvSpPr>
              <p:spPr bwMode="auto">
                <a:xfrm>
                  <a:off x="2971" y="3067"/>
                  <a:ext cx="726" cy="182"/>
                </a:xfrm>
                <a:prstGeom prst="rect">
                  <a:avLst/>
                </a:prstGeom>
                <a:noFill/>
                <a:ln w="9525">
                  <a:noFill/>
                  <a:miter lim="800000"/>
                  <a:headEnd/>
                  <a:tailEnd/>
                </a:ln>
              </p:spPr>
              <p:txBody>
                <a:bodyPr>
                  <a:spAutoFit/>
                </a:bodyPr>
                <a:lstStyle/>
                <a:p>
                  <a:pPr>
                    <a:spcBef>
                      <a:spcPct val="50000"/>
                    </a:spcBef>
                  </a:pPr>
                  <a:r>
                    <a:rPr lang="en-US" sz="800" u="sng" dirty="0"/>
                    <a:t>ID</a:t>
                  </a:r>
                  <a:r>
                    <a:rPr lang="el-GR" sz="800" u="sng" dirty="0"/>
                    <a:t>-Εξαρτήματος</a:t>
                  </a:r>
                </a:p>
              </p:txBody>
            </p:sp>
          </p:grpSp>
          <p:sp>
            <p:nvSpPr>
              <p:cNvPr id="64" name="Line 27"/>
              <p:cNvSpPr>
                <a:spLocks noChangeShapeType="1"/>
              </p:cNvSpPr>
              <p:nvPr/>
            </p:nvSpPr>
            <p:spPr bwMode="auto">
              <a:xfrm>
                <a:off x="900113" y="1700213"/>
                <a:ext cx="215900" cy="288925"/>
              </a:xfrm>
              <a:prstGeom prst="line">
                <a:avLst/>
              </a:prstGeom>
              <a:noFill/>
              <a:ln w="9525">
                <a:solidFill>
                  <a:schemeClr val="tx1"/>
                </a:solidFill>
                <a:round/>
                <a:headEnd/>
                <a:tailEnd/>
              </a:ln>
            </p:spPr>
            <p:txBody>
              <a:bodyPr/>
              <a:lstStyle/>
              <a:p>
                <a:endParaRPr lang="el-GR"/>
              </a:p>
            </p:txBody>
          </p:sp>
          <p:sp>
            <p:nvSpPr>
              <p:cNvPr id="65" name="Line 28"/>
              <p:cNvSpPr>
                <a:spLocks noChangeShapeType="1"/>
              </p:cNvSpPr>
              <p:nvPr/>
            </p:nvSpPr>
            <p:spPr bwMode="auto">
              <a:xfrm>
                <a:off x="3492500" y="1773238"/>
                <a:ext cx="142875" cy="215900"/>
              </a:xfrm>
              <a:prstGeom prst="line">
                <a:avLst/>
              </a:prstGeom>
              <a:noFill/>
              <a:ln w="9525">
                <a:solidFill>
                  <a:schemeClr val="tx1"/>
                </a:solidFill>
                <a:round/>
                <a:headEnd/>
                <a:tailEnd/>
              </a:ln>
            </p:spPr>
            <p:txBody>
              <a:bodyPr/>
              <a:lstStyle/>
              <a:p>
                <a:endParaRPr lang="el-GR"/>
              </a:p>
            </p:txBody>
          </p:sp>
          <p:sp>
            <p:nvSpPr>
              <p:cNvPr id="66" name="Rectangle 30"/>
              <p:cNvSpPr>
                <a:spLocks noChangeArrowheads="1"/>
              </p:cNvSpPr>
              <p:nvPr/>
            </p:nvSpPr>
            <p:spPr bwMode="auto">
              <a:xfrm>
                <a:off x="3132138" y="5300663"/>
                <a:ext cx="1655762" cy="865187"/>
              </a:xfrm>
              <a:prstGeom prst="rect">
                <a:avLst/>
              </a:prstGeom>
              <a:noFill/>
              <a:ln w="9525">
                <a:solidFill>
                  <a:schemeClr val="tx1"/>
                </a:solidFill>
                <a:miter lim="800000"/>
                <a:headEnd/>
                <a:tailEnd/>
              </a:ln>
            </p:spPr>
            <p:txBody>
              <a:bodyPr wrap="none" anchor="ctr"/>
              <a:lstStyle/>
              <a:p>
                <a:endParaRPr lang="el-GR"/>
              </a:p>
            </p:txBody>
          </p:sp>
          <p:sp>
            <p:nvSpPr>
              <p:cNvPr id="67" name="Rectangle 31"/>
              <p:cNvSpPr>
                <a:spLocks noChangeArrowheads="1"/>
              </p:cNvSpPr>
              <p:nvPr/>
            </p:nvSpPr>
            <p:spPr bwMode="auto">
              <a:xfrm>
                <a:off x="5508625" y="2060575"/>
                <a:ext cx="1371600" cy="533400"/>
              </a:xfrm>
              <a:prstGeom prst="rect">
                <a:avLst/>
              </a:prstGeom>
              <a:noFill/>
              <a:ln w="9525">
                <a:solidFill>
                  <a:schemeClr val="tx1"/>
                </a:solidFill>
                <a:miter lim="800000"/>
                <a:headEnd/>
                <a:tailEnd/>
              </a:ln>
            </p:spPr>
            <p:txBody>
              <a:bodyPr wrap="none" anchor="ctr"/>
              <a:lstStyle/>
              <a:p>
                <a:endParaRPr lang="el-GR"/>
              </a:p>
            </p:txBody>
          </p:sp>
          <p:sp>
            <p:nvSpPr>
              <p:cNvPr id="68" name="AutoShape 32"/>
              <p:cNvSpPr>
                <a:spLocks noChangeArrowheads="1"/>
              </p:cNvSpPr>
              <p:nvPr/>
            </p:nvSpPr>
            <p:spPr bwMode="auto">
              <a:xfrm>
                <a:off x="5508625" y="3284538"/>
                <a:ext cx="1368425" cy="1295400"/>
              </a:xfrm>
              <a:prstGeom prst="diamond">
                <a:avLst/>
              </a:prstGeom>
              <a:noFill/>
              <a:ln w="9525">
                <a:solidFill>
                  <a:schemeClr val="tx1"/>
                </a:solidFill>
                <a:miter lim="800000"/>
                <a:headEnd/>
                <a:tailEnd/>
              </a:ln>
            </p:spPr>
            <p:txBody>
              <a:bodyPr wrap="none" anchor="ctr"/>
              <a:lstStyle/>
              <a:p>
                <a:endParaRPr lang="el-GR"/>
              </a:p>
            </p:txBody>
          </p:sp>
          <p:sp>
            <p:nvSpPr>
              <p:cNvPr id="69" name="Line 33"/>
              <p:cNvSpPr>
                <a:spLocks noChangeShapeType="1"/>
              </p:cNvSpPr>
              <p:nvPr/>
            </p:nvSpPr>
            <p:spPr bwMode="auto">
              <a:xfrm flipV="1">
                <a:off x="6156325" y="4797425"/>
                <a:ext cx="0" cy="1008063"/>
              </a:xfrm>
              <a:prstGeom prst="line">
                <a:avLst/>
              </a:prstGeom>
              <a:noFill/>
              <a:ln w="9525">
                <a:solidFill>
                  <a:schemeClr val="tx1"/>
                </a:solidFill>
                <a:round/>
                <a:headEnd/>
                <a:tailEnd/>
              </a:ln>
            </p:spPr>
            <p:txBody>
              <a:bodyPr/>
              <a:lstStyle/>
              <a:p>
                <a:endParaRPr lang="el-GR"/>
              </a:p>
            </p:txBody>
          </p:sp>
          <p:sp>
            <p:nvSpPr>
              <p:cNvPr id="70" name="Line 34"/>
              <p:cNvSpPr>
                <a:spLocks noChangeShapeType="1"/>
              </p:cNvSpPr>
              <p:nvPr/>
            </p:nvSpPr>
            <p:spPr bwMode="auto">
              <a:xfrm flipV="1">
                <a:off x="6156325" y="2636838"/>
                <a:ext cx="0" cy="504825"/>
              </a:xfrm>
              <a:prstGeom prst="line">
                <a:avLst/>
              </a:prstGeom>
              <a:noFill/>
              <a:ln w="6350">
                <a:solidFill>
                  <a:schemeClr val="tx1"/>
                </a:solidFill>
                <a:round/>
                <a:headEnd/>
                <a:tailEnd/>
              </a:ln>
            </p:spPr>
            <p:txBody>
              <a:bodyPr/>
              <a:lstStyle/>
              <a:p>
                <a:endParaRPr lang="el-GR"/>
              </a:p>
            </p:txBody>
          </p:sp>
          <p:grpSp>
            <p:nvGrpSpPr>
              <p:cNvPr id="71" name="Group 35"/>
              <p:cNvGrpSpPr>
                <a:grpSpLocks/>
              </p:cNvGrpSpPr>
              <p:nvPr/>
            </p:nvGrpSpPr>
            <p:grpSpPr bwMode="auto">
              <a:xfrm>
                <a:off x="4896644" y="1524569"/>
                <a:ext cx="1223962" cy="320674"/>
                <a:chOff x="431" y="1459"/>
                <a:chExt cx="771" cy="202"/>
              </a:xfrm>
            </p:grpSpPr>
            <p:sp>
              <p:nvSpPr>
                <p:cNvPr id="90" name="Oval 36"/>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91" name="Text Box 37"/>
                <p:cNvSpPr txBox="1">
                  <a:spLocks noChangeArrowheads="1"/>
                </p:cNvSpPr>
                <p:nvPr/>
              </p:nvSpPr>
              <p:spPr bwMode="auto">
                <a:xfrm>
                  <a:off x="476" y="1459"/>
                  <a:ext cx="726" cy="154"/>
                </a:xfrm>
                <a:prstGeom prst="rect">
                  <a:avLst/>
                </a:prstGeom>
                <a:noFill/>
                <a:ln w="9525">
                  <a:noFill/>
                  <a:miter lim="800000"/>
                  <a:headEnd/>
                  <a:tailEnd/>
                </a:ln>
              </p:spPr>
              <p:txBody>
                <a:bodyPr>
                  <a:spAutoFit/>
                </a:bodyPr>
                <a:lstStyle/>
                <a:p>
                  <a:pPr>
                    <a:spcBef>
                      <a:spcPct val="50000"/>
                    </a:spcBef>
                  </a:pPr>
                  <a:r>
                    <a:rPr lang="en-US" sz="1000" u="sng" dirty="0"/>
                    <a:t>ID</a:t>
                  </a:r>
                  <a:r>
                    <a:rPr lang="el-GR" sz="1000" u="sng" dirty="0"/>
                    <a:t>-έργου</a:t>
                  </a:r>
                </a:p>
              </p:txBody>
            </p:sp>
          </p:grpSp>
          <p:sp>
            <p:nvSpPr>
              <p:cNvPr id="72" name="Line 38"/>
              <p:cNvSpPr>
                <a:spLocks noChangeShapeType="1"/>
              </p:cNvSpPr>
              <p:nvPr/>
            </p:nvSpPr>
            <p:spPr bwMode="auto">
              <a:xfrm>
                <a:off x="5724525" y="1844675"/>
                <a:ext cx="287338" cy="215900"/>
              </a:xfrm>
              <a:prstGeom prst="line">
                <a:avLst/>
              </a:prstGeom>
              <a:noFill/>
              <a:ln w="9525">
                <a:solidFill>
                  <a:schemeClr val="tx1"/>
                </a:solidFill>
                <a:round/>
                <a:headEnd/>
                <a:tailEnd/>
              </a:ln>
            </p:spPr>
            <p:txBody>
              <a:bodyPr/>
              <a:lstStyle/>
              <a:p>
                <a:endParaRPr lang="el-GR"/>
              </a:p>
            </p:txBody>
          </p:sp>
          <p:sp>
            <p:nvSpPr>
              <p:cNvPr id="73" name="Oval 40"/>
              <p:cNvSpPr>
                <a:spLocks noChangeArrowheads="1"/>
              </p:cNvSpPr>
              <p:nvPr/>
            </p:nvSpPr>
            <p:spPr bwMode="auto">
              <a:xfrm>
                <a:off x="4787900" y="5013325"/>
                <a:ext cx="720725" cy="287338"/>
              </a:xfrm>
              <a:prstGeom prst="ellipse">
                <a:avLst/>
              </a:prstGeom>
              <a:noFill/>
              <a:ln w="9525">
                <a:solidFill>
                  <a:schemeClr val="tx1"/>
                </a:solidFill>
                <a:round/>
                <a:headEnd/>
                <a:tailEnd/>
              </a:ln>
            </p:spPr>
            <p:txBody>
              <a:bodyPr wrap="none" anchor="ctr"/>
              <a:lstStyle/>
              <a:p>
                <a:endParaRPr lang="el-GR"/>
              </a:p>
            </p:txBody>
          </p:sp>
          <p:sp>
            <p:nvSpPr>
              <p:cNvPr id="74" name="Text Box 41"/>
              <p:cNvSpPr txBox="1">
                <a:spLocks noChangeArrowheads="1"/>
              </p:cNvSpPr>
              <p:nvPr/>
            </p:nvSpPr>
            <p:spPr bwMode="auto">
              <a:xfrm>
                <a:off x="4824411" y="5017499"/>
                <a:ext cx="863601" cy="289571"/>
              </a:xfrm>
              <a:prstGeom prst="rect">
                <a:avLst/>
              </a:prstGeom>
              <a:noFill/>
              <a:ln w="9525">
                <a:noFill/>
                <a:miter lim="800000"/>
                <a:headEnd/>
                <a:tailEnd/>
              </a:ln>
            </p:spPr>
            <p:txBody>
              <a:bodyPr>
                <a:spAutoFit/>
              </a:bodyPr>
              <a:lstStyle/>
              <a:p>
                <a:pPr>
                  <a:spcBef>
                    <a:spcPct val="50000"/>
                  </a:spcBef>
                </a:pPr>
                <a:r>
                  <a:rPr lang="el-GR" sz="800" dirty="0"/>
                  <a:t>Αμοιβή</a:t>
                </a:r>
              </a:p>
            </p:txBody>
          </p:sp>
          <p:sp>
            <p:nvSpPr>
              <p:cNvPr id="75" name="Line 42"/>
              <p:cNvSpPr>
                <a:spLocks noChangeShapeType="1"/>
              </p:cNvSpPr>
              <p:nvPr/>
            </p:nvSpPr>
            <p:spPr bwMode="auto">
              <a:xfrm flipH="1">
                <a:off x="4787900" y="5300663"/>
                <a:ext cx="288925" cy="215900"/>
              </a:xfrm>
              <a:prstGeom prst="line">
                <a:avLst/>
              </a:prstGeom>
              <a:noFill/>
              <a:ln w="9525">
                <a:solidFill>
                  <a:schemeClr val="tx1"/>
                </a:solidFill>
                <a:round/>
                <a:headEnd/>
                <a:tailEnd/>
              </a:ln>
            </p:spPr>
            <p:txBody>
              <a:bodyPr/>
              <a:lstStyle/>
              <a:p>
                <a:endParaRPr lang="el-GR"/>
              </a:p>
            </p:txBody>
          </p:sp>
          <p:sp>
            <p:nvSpPr>
              <p:cNvPr id="76" name="Line 44"/>
              <p:cNvSpPr>
                <a:spLocks noChangeShapeType="1"/>
              </p:cNvSpPr>
              <p:nvPr/>
            </p:nvSpPr>
            <p:spPr bwMode="auto">
              <a:xfrm>
                <a:off x="4787900" y="5734050"/>
                <a:ext cx="1296988" cy="0"/>
              </a:xfrm>
              <a:prstGeom prst="line">
                <a:avLst/>
              </a:prstGeom>
              <a:noFill/>
              <a:ln w="9525">
                <a:solidFill>
                  <a:schemeClr val="tx1"/>
                </a:solidFill>
                <a:round/>
                <a:headEnd/>
                <a:tailEnd/>
              </a:ln>
            </p:spPr>
            <p:txBody>
              <a:bodyPr/>
              <a:lstStyle/>
              <a:p>
                <a:endParaRPr lang="el-GR"/>
              </a:p>
            </p:txBody>
          </p:sp>
          <p:sp>
            <p:nvSpPr>
              <p:cNvPr id="77" name="Line 45"/>
              <p:cNvSpPr>
                <a:spLocks noChangeShapeType="1"/>
              </p:cNvSpPr>
              <p:nvPr/>
            </p:nvSpPr>
            <p:spPr bwMode="auto">
              <a:xfrm>
                <a:off x="6084888" y="4797425"/>
                <a:ext cx="0" cy="936625"/>
              </a:xfrm>
              <a:prstGeom prst="line">
                <a:avLst/>
              </a:prstGeom>
              <a:noFill/>
              <a:ln w="9525">
                <a:solidFill>
                  <a:schemeClr val="tx1"/>
                </a:solidFill>
                <a:round/>
                <a:headEnd/>
                <a:tailEnd/>
              </a:ln>
            </p:spPr>
            <p:txBody>
              <a:bodyPr/>
              <a:lstStyle/>
              <a:p>
                <a:endParaRPr lang="el-GR"/>
              </a:p>
            </p:txBody>
          </p:sp>
          <p:sp>
            <p:nvSpPr>
              <p:cNvPr id="78" name="Line 46"/>
              <p:cNvSpPr>
                <a:spLocks noChangeShapeType="1"/>
              </p:cNvSpPr>
              <p:nvPr/>
            </p:nvSpPr>
            <p:spPr bwMode="auto">
              <a:xfrm>
                <a:off x="1403350" y="4941888"/>
                <a:ext cx="0" cy="719137"/>
              </a:xfrm>
              <a:prstGeom prst="line">
                <a:avLst/>
              </a:prstGeom>
              <a:noFill/>
              <a:ln w="9525">
                <a:solidFill>
                  <a:schemeClr val="tx1"/>
                </a:solidFill>
                <a:round/>
                <a:headEnd/>
                <a:tailEnd/>
              </a:ln>
            </p:spPr>
            <p:txBody>
              <a:bodyPr/>
              <a:lstStyle/>
              <a:p>
                <a:endParaRPr lang="el-GR"/>
              </a:p>
            </p:txBody>
          </p:sp>
          <p:sp>
            <p:nvSpPr>
              <p:cNvPr id="79" name="Line 47"/>
              <p:cNvSpPr>
                <a:spLocks noChangeShapeType="1"/>
              </p:cNvSpPr>
              <p:nvPr/>
            </p:nvSpPr>
            <p:spPr bwMode="auto">
              <a:xfrm>
                <a:off x="1403350" y="5661025"/>
                <a:ext cx="1728788" cy="0"/>
              </a:xfrm>
              <a:prstGeom prst="line">
                <a:avLst/>
              </a:prstGeom>
              <a:noFill/>
              <a:ln w="9525">
                <a:solidFill>
                  <a:schemeClr val="tx1"/>
                </a:solidFill>
                <a:round/>
                <a:headEnd/>
                <a:tailEnd/>
              </a:ln>
            </p:spPr>
            <p:txBody>
              <a:bodyPr/>
              <a:lstStyle/>
              <a:p>
                <a:endParaRPr lang="el-GR"/>
              </a:p>
            </p:txBody>
          </p:sp>
          <p:sp>
            <p:nvSpPr>
              <p:cNvPr id="80" name="Line 48"/>
              <p:cNvSpPr>
                <a:spLocks noChangeShapeType="1"/>
              </p:cNvSpPr>
              <p:nvPr/>
            </p:nvSpPr>
            <p:spPr bwMode="auto">
              <a:xfrm>
                <a:off x="3995738" y="4867275"/>
                <a:ext cx="0" cy="433388"/>
              </a:xfrm>
              <a:prstGeom prst="line">
                <a:avLst/>
              </a:prstGeom>
              <a:noFill/>
              <a:ln w="9525">
                <a:solidFill>
                  <a:schemeClr val="tx1"/>
                </a:solidFill>
                <a:round/>
                <a:headEnd/>
                <a:tailEnd/>
              </a:ln>
            </p:spPr>
            <p:txBody>
              <a:bodyPr/>
              <a:lstStyle/>
              <a:p>
                <a:endParaRPr lang="el-GR"/>
              </a:p>
            </p:txBody>
          </p:sp>
          <p:sp>
            <p:nvSpPr>
              <p:cNvPr id="81" name="AutoShape 49"/>
              <p:cNvSpPr>
                <a:spLocks noChangeArrowheads="1"/>
              </p:cNvSpPr>
              <p:nvPr/>
            </p:nvSpPr>
            <p:spPr bwMode="auto">
              <a:xfrm>
                <a:off x="468313" y="3284538"/>
                <a:ext cx="1655762" cy="1584325"/>
              </a:xfrm>
              <a:prstGeom prst="diamond">
                <a:avLst/>
              </a:prstGeom>
              <a:noFill/>
              <a:ln w="9525">
                <a:solidFill>
                  <a:schemeClr val="tx1"/>
                </a:solidFill>
                <a:miter lim="800000"/>
                <a:headEnd/>
                <a:tailEnd/>
              </a:ln>
            </p:spPr>
            <p:txBody>
              <a:bodyPr wrap="none" anchor="ctr"/>
              <a:lstStyle/>
              <a:p>
                <a:endParaRPr lang="el-GR"/>
              </a:p>
            </p:txBody>
          </p:sp>
          <p:sp>
            <p:nvSpPr>
              <p:cNvPr id="82" name="Text Box 50"/>
              <p:cNvSpPr txBox="1">
                <a:spLocks noChangeArrowheads="1"/>
              </p:cNvSpPr>
              <p:nvPr/>
            </p:nvSpPr>
            <p:spPr bwMode="auto">
              <a:xfrm>
                <a:off x="1619250" y="2852738"/>
                <a:ext cx="431800" cy="366712"/>
              </a:xfrm>
              <a:prstGeom prst="rect">
                <a:avLst/>
              </a:prstGeom>
              <a:noFill/>
              <a:ln w="9525">
                <a:noFill/>
                <a:miter lim="800000"/>
                <a:headEnd/>
                <a:tailEnd/>
              </a:ln>
            </p:spPr>
            <p:txBody>
              <a:bodyPr>
                <a:spAutoFit/>
              </a:bodyPr>
              <a:lstStyle/>
              <a:p>
                <a:pPr>
                  <a:spcBef>
                    <a:spcPct val="50000"/>
                  </a:spcBef>
                </a:pPr>
                <a:r>
                  <a:rPr lang="el-GR" sz="1800"/>
                  <a:t>1</a:t>
                </a:r>
              </a:p>
            </p:txBody>
          </p:sp>
          <p:sp>
            <p:nvSpPr>
              <p:cNvPr id="83" name="Text Box 51"/>
              <p:cNvSpPr txBox="1">
                <a:spLocks noChangeArrowheads="1"/>
              </p:cNvSpPr>
              <p:nvPr/>
            </p:nvSpPr>
            <p:spPr bwMode="auto">
              <a:xfrm>
                <a:off x="1692275" y="4941888"/>
                <a:ext cx="431800" cy="366712"/>
              </a:xfrm>
              <a:prstGeom prst="rect">
                <a:avLst/>
              </a:prstGeom>
              <a:noFill/>
              <a:ln w="9525">
                <a:noFill/>
                <a:miter lim="800000"/>
                <a:headEnd/>
                <a:tailEnd/>
              </a:ln>
            </p:spPr>
            <p:txBody>
              <a:bodyPr>
                <a:spAutoFit/>
              </a:bodyPr>
              <a:lstStyle/>
              <a:p>
                <a:pPr>
                  <a:spcBef>
                    <a:spcPct val="50000"/>
                  </a:spcBef>
                </a:pPr>
                <a:r>
                  <a:rPr lang="el-GR" sz="1800" dirty="0"/>
                  <a:t>Ν</a:t>
                </a:r>
              </a:p>
            </p:txBody>
          </p:sp>
          <p:sp>
            <p:nvSpPr>
              <p:cNvPr id="84" name="Text Box 52"/>
              <p:cNvSpPr txBox="1">
                <a:spLocks noChangeArrowheads="1"/>
              </p:cNvSpPr>
              <p:nvPr/>
            </p:nvSpPr>
            <p:spPr bwMode="auto">
              <a:xfrm>
                <a:off x="3203575" y="2997200"/>
                <a:ext cx="431800" cy="366713"/>
              </a:xfrm>
              <a:prstGeom prst="rect">
                <a:avLst/>
              </a:prstGeom>
              <a:noFill/>
              <a:ln w="9525">
                <a:noFill/>
                <a:miter lim="800000"/>
                <a:headEnd/>
                <a:tailEnd/>
              </a:ln>
            </p:spPr>
            <p:txBody>
              <a:bodyPr>
                <a:spAutoFit/>
              </a:bodyPr>
              <a:lstStyle/>
              <a:p>
                <a:pPr>
                  <a:spcBef>
                    <a:spcPct val="50000"/>
                  </a:spcBef>
                </a:pPr>
                <a:r>
                  <a:rPr lang="el-GR" sz="1800"/>
                  <a:t>1</a:t>
                </a:r>
              </a:p>
            </p:txBody>
          </p:sp>
          <p:sp>
            <p:nvSpPr>
              <p:cNvPr id="85" name="Text Box 53"/>
              <p:cNvSpPr txBox="1">
                <a:spLocks noChangeArrowheads="1"/>
              </p:cNvSpPr>
              <p:nvPr/>
            </p:nvSpPr>
            <p:spPr bwMode="auto">
              <a:xfrm>
                <a:off x="6300788" y="2781300"/>
                <a:ext cx="431800" cy="366713"/>
              </a:xfrm>
              <a:prstGeom prst="rect">
                <a:avLst/>
              </a:prstGeom>
              <a:noFill/>
              <a:ln w="9525">
                <a:noFill/>
                <a:miter lim="800000"/>
                <a:headEnd/>
                <a:tailEnd/>
              </a:ln>
            </p:spPr>
            <p:txBody>
              <a:bodyPr>
                <a:spAutoFit/>
              </a:bodyPr>
              <a:lstStyle/>
              <a:p>
                <a:pPr>
                  <a:spcBef>
                    <a:spcPct val="50000"/>
                  </a:spcBef>
                </a:pPr>
                <a:r>
                  <a:rPr lang="el-GR" sz="1800"/>
                  <a:t>1</a:t>
                </a:r>
              </a:p>
            </p:txBody>
          </p:sp>
          <p:sp>
            <p:nvSpPr>
              <p:cNvPr id="86" name="Text Box 54"/>
              <p:cNvSpPr txBox="1">
                <a:spLocks noChangeArrowheads="1"/>
              </p:cNvSpPr>
              <p:nvPr/>
            </p:nvSpPr>
            <p:spPr bwMode="auto">
              <a:xfrm>
                <a:off x="3132138" y="4652963"/>
                <a:ext cx="431800" cy="366712"/>
              </a:xfrm>
              <a:prstGeom prst="rect">
                <a:avLst/>
              </a:prstGeom>
              <a:noFill/>
              <a:ln w="9525">
                <a:noFill/>
                <a:miter lim="800000"/>
                <a:headEnd/>
                <a:tailEnd/>
              </a:ln>
            </p:spPr>
            <p:txBody>
              <a:bodyPr>
                <a:spAutoFit/>
              </a:bodyPr>
              <a:lstStyle/>
              <a:p>
                <a:pPr>
                  <a:spcBef>
                    <a:spcPct val="50000"/>
                  </a:spcBef>
                </a:pPr>
                <a:r>
                  <a:rPr lang="el-GR" sz="1800"/>
                  <a:t>Ν</a:t>
                </a:r>
              </a:p>
            </p:txBody>
          </p:sp>
          <p:sp>
            <p:nvSpPr>
              <p:cNvPr id="87" name="Text Box 55"/>
              <p:cNvSpPr txBox="1">
                <a:spLocks noChangeArrowheads="1"/>
              </p:cNvSpPr>
              <p:nvPr/>
            </p:nvSpPr>
            <p:spPr bwMode="auto">
              <a:xfrm>
                <a:off x="6227763" y="5013325"/>
                <a:ext cx="431800"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88" name="Oval 11"/>
              <p:cNvSpPr>
                <a:spLocks noChangeArrowheads="1"/>
              </p:cNvSpPr>
              <p:nvPr/>
            </p:nvSpPr>
            <p:spPr bwMode="auto">
              <a:xfrm>
                <a:off x="444500" y="1229442"/>
                <a:ext cx="1367631" cy="492124"/>
              </a:xfrm>
              <a:prstGeom prst="ellipse">
                <a:avLst/>
              </a:prstGeom>
              <a:noFill/>
              <a:ln w="9525">
                <a:solidFill>
                  <a:schemeClr val="tx1"/>
                </a:solidFill>
                <a:round/>
                <a:headEnd/>
                <a:tailEnd/>
              </a:ln>
            </p:spPr>
            <p:txBody>
              <a:bodyPr wrap="none" anchor="ctr"/>
              <a:lstStyle/>
              <a:p>
                <a:endParaRPr lang="el-GR"/>
              </a:p>
            </p:txBody>
          </p:sp>
          <p:sp>
            <p:nvSpPr>
              <p:cNvPr id="89" name="Text Box 12"/>
              <p:cNvSpPr txBox="1">
                <a:spLocks noChangeArrowheads="1"/>
              </p:cNvSpPr>
              <p:nvPr/>
            </p:nvSpPr>
            <p:spPr bwMode="auto">
              <a:xfrm>
                <a:off x="609599" y="1254842"/>
                <a:ext cx="1109320" cy="455039"/>
              </a:xfrm>
              <a:prstGeom prst="rect">
                <a:avLst/>
              </a:prstGeom>
              <a:noFill/>
              <a:ln w="9525">
                <a:noFill/>
                <a:miter lim="800000"/>
                <a:headEnd/>
                <a:tailEnd/>
              </a:ln>
            </p:spPr>
            <p:txBody>
              <a:bodyPr wrap="square">
                <a:spAutoFit/>
              </a:bodyPr>
              <a:lstStyle/>
              <a:p>
                <a:pPr>
                  <a:spcBef>
                    <a:spcPct val="50000"/>
                  </a:spcBef>
                </a:pPr>
                <a:r>
                  <a:rPr lang="en-US" sz="800" u="sng" dirty="0"/>
                  <a:t>ID-</a:t>
                </a:r>
                <a:r>
                  <a:rPr lang="el-GR" sz="800" u="sng" dirty="0"/>
                  <a:t>προμηθευτή</a:t>
                </a:r>
              </a:p>
            </p:txBody>
          </p:sp>
        </p:grpSp>
      </p:grpSp>
    </p:spTree>
    <p:extLst>
      <p:ext uri="{BB962C8B-B14F-4D97-AF65-F5344CB8AC3E}">
        <p14:creationId xmlns:p14="http://schemas.microsoft.com/office/powerpoint/2010/main" val="39331125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9" name="Rectangle 6"/>
          <p:cNvSpPr>
            <a:spLocks noGrp="1" noChangeArrowheads="1"/>
          </p:cNvSpPr>
          <p:nvPr>
            <p:ph type="ftr" sz="quarter" idx="11"/>
          </p:nvPr>
        </p:nvSpPr>
        <p:spPr>
          <a:noFill/>
        </p:spPr>
        <p:txBody>
          <a:bodyPr/>
          <a:lstStyle/>
          <a:p>
            <a:r>
              <a:rPr lang="el-GR" altLang="en-US"/>
              <a:t>Ευαγγελία Πιτουρά</a:t>
            </a:r>
          </a:p>
        </p:txBody>
      </p:sp>
      <p:sp>
        <p:nvSpPr>
          <p:cNvPr id="50180" name="Rectangle 7"/>
          <p:cNvSpPr>
            <a:spLocks noGrp="1" noChangeArrowheads="1"/>
          </p:cNvSpPr>
          <p:nvPr>
            <p:ph type="sldNum" sz="quarter" idx="12"/>
          </p:nvPr>
        </p:nvSpPr>
        <p:spPr>
          <a:noFill/>
        </p:spPr>
        <p:txBody>
          <a:bodyPr/>
          <a:lstStyle/>
          <a:p>
            <a:fld id="{52282F24-91D4-45B4-B9B5-E5CA6547B768}" type="slidenum">
              <a:rPr lang="el-GR" altLang="en-US" smtClean="0"/>
              <a:pPr/>
              <a:t>41</a:t>
            </a:fld>
            <a:endParaRPr lang="el-GR" altLang="en-US"/>
          </a:p>
        </p:txBody>
      </p:sp>
      <p:sp>
        <p:nvSpPr>
          <p:cNvPr id="50181"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0183"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0184"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0185"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0186"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dirty="0">
                <a:latin typeface="Times New Roman" pitchFamily="18" charset="0"/>
              </a:rPr>
              <a:t>ΠΡΟΜΗΘΕΥΤΗΣ</a:t>
            </a:r>
            <a:endParaRPr lang="el-GR" sz="1200" baseline="-25000" dirty="0">
              <a:latin typeface="Times New Roman" pitchFamily="18" charset="0"/>
            </a:endParaRPr>
          </a:p>
        </p:txBody>
      </p:sp>
      <p:sp>
        <p:nvSpPr>
          <p:cNvPr id="50187"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dirty="0">
                <a:latin typeface="Times New Roman" pitchFamily="18" charset="0"/>
              </a:rPr>
              <a:t>ΠΡΟΜΗΘΕΥΕΙ</a:t>
            </a:r>
          </a:p>
        </p:txBody>
      </p:sp>
      <p:sp>
        <p:nvSpPr>
          <p:cNvPr id="50188" name="Text Box 9"/>
          <p:cNvSpPr txBox="1">
            <a:spLocks noChangeArrowheads="1"/>
          </p:cNvSpPr>
          <p:nvPr/>
        </p:nvSpPr>
        <p:spPr bwMode="auto">
          <a:xfrm>
            <a:off x="2522407" y="4323576"/>
            <a:ext cx="1295400" cy="276999"/>
          </a:xfrm>
          <a:prstGeom prst="rect">
            <a:avLst/>
          </a:prstGeom>
          <a:noFill/>
          <a:ln w="9525">
            <a:noFill/>
            <a:miter lim="800000"/>
            <a:headEnd/>
            <a:tailEnd/>
          </a:ln>
        </p:spPr>
        <p:txBody>
          <a:bodyPr wrap="square">
            <a:spAutoFit/>
          </a:bodyPr>
          <a:lstStyle/>
          <a:p>
            <a:pPr eaLnBrk="0" hangingPunct="0">
              <a:spcBef>
                <a:spcPct val="50000"/>
              </a:spcBef>
            </a:pPr>
            <a:r>
              <a:rPr lang="el-GR" sz="1200" dirty="0">
                <a:latin typeface="Times New Roman" pitchFamily="18" charset="0"/>
              </a:rPr>
              <a:t>ΕΞΑΡΤΗΜΑ</a:t>
            </a:r>
            <a:endParaRPr lang="el-GR" sz="1200" baseline="-25000" dirty="0">
              <a:latin typeface="Times New Roman" pitchFamily="18" charset="0"/>
            </a:endParaRPr>
          </a:p>
        </p:txBody>
      </p:sp>
      <p:sp>
        <p:nvSpPr>
          <p:cNvPr id="50189"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0190"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0191"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0192"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0193"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0194"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0195"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0196"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0197" name="Oval 18"/>
          <p:cNvSpPr>
            <a:spLocks noChangeArrowheads="1"/>
          </p:cNvSpPr>
          <p:nvPr/>
        </p:nvSpPr>
        <p:spPr bwMode="auto">
          <a:xfrm>
            <a:off x="4390604" y="1962150"/>
            <a:ext cx="865187" cy="431800"/>
          </a:xfrm>
          <a:prstGeom prst="ellipse">
            <a:avLst/>
          </a:prstGeom>
          <a:noFill/>
          <a:ln w="9525">
            <a:solidFill>
              <a:schemeClr val="tx1"/>
            </a:solidFill>
            <a:round/>
            <a:headEnd/>
            <a:tailEnd/>
          </a:ln>
        </p:spPr>
        <p:txBody>
          <a:bodyPr wrap="none" anchor="ctr"/>
          <a:lstStyle/>
          <a:p>
            <a:endParaRPr lang="el-GR"/>
          </a:p>
        </p:txBody>
      </p:sp>
      <p:sp>
        <p:nvSpPr>
          <p:cNvPr id="50198"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0199"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0200"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0201"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dirty="0"/>
              <a:t>ID-</a:t>
            </a:r>
            <a:r>
              <a:rPr lang="el-GR" sz="1000" u="sng" dirty="0"/>
              <a:t>έργου</a:t>
            </a:r>
          </a:p>
        </p:txBody>
      </p:sp>
      <p:sp>
        <p:nvSpPr>
          <p:cNvPr id="50202"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0203" name="Oval 24"/>
          <p:cNvSpPr>
            <a:spLocks noChangeArrowheads="1"/>
          </p:cNvSpPr>
          <p:nvPr/>
        </p:nvSpPr>
        <p:spPr bwMode="auto">
          <a:xfrm>
            <a:off x="2657475" y="1747838"/>
            <a:ext cx="865188" cy="431800"/>
          </a:xfrm>
          <a:prstGeom prst="ellipse">
            <a:avLst/>
          </a:prstGeom>
          <a:noFill/>
          <a:ln w="9525">
            <a:solidFill>
              <a:schemeClr val="tx1"/>
            </a:solidFill>
            <a:round/>
            <a:headEnd/>
            <a:tailEnd/>
          </a:ln>
        </p:spPr>
        <p:txBody>
          <a:bodyPr wrap="none" anchor="ctr"/>
          <a:lstStyle/>
          <a:p>
            <a:endParaRPr lang="el-GR"/>
          </a:p>
        </p:txBody>
      </p:sp>
      <p:sp>
        <p:nvSpPr>
          <p:cNvPr id="50204" name="Text Box 25"/>
          <p:cNvSpPr txBox="1">
            <a:spLocks noChangeArrowheads="1"/>
          </p:cNvSpPr>
          <p:nvPr/>
        </p:nvSpPr>
        <p:spPr bwMode="auto">
          <a:xfrm>
            <a:off x="2855913" y="1801813"/>
            <a:ext cx="576262" cy="246221"/>
          </a:xfrm>
          <a:prstGeom prst="rect">
            <a:avLst/>
          </a:prstGeom>
          <a:noFill/>
          <a:ln w="9525">
            <a:noFill/>
            <a:miter lim="800000"/>
            <a:headEnd/>
            <a:tailEnd/>
          </a:ln>
        </p:spPr>
        <p:txBody>
          <a:bodyPr>
            <a:spAutoFit/>
          </a:bodyPr>
          <a:lstStyle/>
          <a:p>
            <a:pPr>
              <a:spcBef>
                <a:spcPct val="50000"/>
              </a:spcBef>
            </a:pPr>
            <a:r>
              <a:rPr lang="el-GR" sz="1000" dirty="0"/>
              <a:t>Αμοιβή</a:t>
            </a:r>
          </a:p>
        </p:txBody>
      </p:sp>
      <p:sp>
        <p:nvSpPr>
          <p:cNvPr id="50205"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0206" name="Text Box 27"/>
          <p:cNvSpPr txBox="1">
            <a:spLocks noChangeArrowheads="1"/>
          </p:cNvSpPr>
          <p:nvPr/>
        </p:nvSpPr>
        <p:spPr bwMode="auto">
          <a:xfrm>
            <a:off x="4500563" y="2852738"/>
            <a:ext cx="1081087" cy="276999"/>
          </a:xfrm>
          <a:prstGeom prst="rect">
            <a:avLst/>
          </a:prstGeom>
          <a:noFill/>
          <a:ln w="9525">
            <a:noFill/>
            <a:miter lim="800000"/>
            <a:headEnd/>
            <a:tailEnd/>
          </a:ln>
        </p:spPr>
        <p:txBody>
          <a:bodyPr>
            <a:spAutoFit/>
          </a:bodyPr>
          <a:lstStyle/>
          <a:p>
            <a:pPr>
              <a:spcBef>
                <a:spcPct val="50000"/>
              </a:spcBef>
            </a:pPr>
            <a:r>
              <a:rPr lang="el-GR" sz="1200" dirty="0">
                <a:latin typeface="Times New Roman" pitchFamily="18" charset="0"/>
              </a:rPr>
              <a:t>ΕΡΓΟ</a:t>
            </a:r>
          </a:p>
        </p:txBody>
      </p:sp>
      <p:sp>
        <p:nvSpPr>
          <p:cNvPr id="50207" name="Line 28"/>
          <p:cNvSpPr>
            <a:spLocks noChangeShapeType="1"/>
          </p:cNvSpPr>
          <p:nvPr/>
        </p:nvSpPr>
        <p:spPr bwMode="auto">
          <a:xfrm>
            <a:off x="3097213" y="3733800"/>
            <a:ext cx="0" cy="433388"/>
          </a:xfrm>
          <a:prstGeom prst="line">
            <a:avLst/>
          </a:prstGeom>
          <a:noFill/>
          <a:ln w="9525">
            <a:solidFill>
              <a:schemeClr val="tx1"/>
            </a:solidFill>
            <a:round/>
            <a:headEnd/>
            <a:tailEnd/>
          </a:ln>
        </p:spPr>
        <p:txBody>
          <a:bodyPr/>
          <a:lstStyle/>
          <a:p>
            <a:endParaRPr lang="el-GR"/>
          </a:p>
        </p:txBody>
      </p:sp>
      <p:sp>
        <p:nvSpPr>
          <p:cNvPr id="50208" name="Oval 29"/>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0209" name="Text Box 30"/>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0210" name="Line 31"/>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0212" name="Text Box 33"/>
          <p:cNvSpPr txBox="1">
            <a:spLocks noChangeArrowheads="1"/>
          </p:cNvSpPr>
          <p:nvPr/>
        </p:nvSpPr>
        <p:spPr bwMode="auto">
          <a:xfrm>
            <a:off x="5140325" y="3760788"/>
            <a:ext cx="3635375" cy="1615827"/>
          </a:xfrm>
          <a:prstGeom prst="rect">
            <a:avLst/>
          </a:prstGeom>
          <a:noFill/>
          <a:ln w="9525">
            <a:noFill/>
            <a:miter lim="800000"/>
            <a:headEnd/>
            <a:tailEnd/>
          </a:ln>
        </p:spPr>
        <p:txBody>
          <a:bodyPr wrap="square">
            <a:spAutoFit/>
          </a:bodyPr>
          <a:lstStyle/>
          <a:p>
            <a:pPr algn="just">
              <a:spcBef>
                <a:spcPct val="50000"/>
              </a:spcBef>
            </a:pPr>
            <a:r>
              <a:rPr lang="el-GR" dirty="0">
                <a:solidFill>
                  <a:schemeClr val="tx1">
                    <a:lumMod val="95000"/>
                    <a:lumOff val="5000"/>
                  </a:schemeClr>
                </a:solidFill>
                <a:latin typeface="Calibri" pitchFamily="34" charset="0"/>
                <a:cs typeface="Calibri" pitchFamily="34" charset="0"/>
              </a:rPr>
              <a:t>Ποια είναι τα κλειδιά της </a:t>
            </a:r>
            <a:r>
              <a:rPr lang="en-US" dirty="0">
                <a:solidFill>
                  <a:schemeClr val="tx1">
                    <a:lumMod val="95000"/>
                    <a:lumOff val="5000"/>
                  </a:schemeClr>
                </a:solidFill>
                <a:latin typeface="Calibri" pitchFamily="34" charset="0"/>
                <a:cs typeface="Calibri" pitchFamily="34" charset="0"/>
              </a:rPr>
              <a:t>“</a:t>
            </a:r>
            <a:r>
              <a:rPr lang="el-GR" dirty="0">
                <a:solidFill>
                  <a:schemeClr val="tx1">
                    <a:lumMod val="95000"/>
                    <a:lumOff val="5000"/>
                  </a:schemeClr>
                </a:solidFill>
                <a:latin typeface="Calibri" pitchFamily="34" charset="0"/>
                <a:cs typeface="Calibri" pitchFamily="34" charset="0"/>
              </a:rPr>
              <a:t>Προμηθεύει</a:t>
            </a:r>
            <a:r>
              <a:rPr lang="en-US" dirty="0">
                <a:solidFill>
                  <a:schemeClr val="tx1">
                    <a:lumMod val="95000"/>
                    <a:lumOff val="5000"/>
                  </a:schemeClr>
                </a:solidFill>
                <a:latin typeface="Calibri" pitchFamily="34" charset="0"/>
                <a:cs typeface="Calibri" pitchFamily="34" charset="0"/>
              </a:rPr>
              <a:t>”</a:t>
            </a:r>
            <a:r>
              <a:rPr lang="el-GR" dirty="0">
                <a:solidFill>
                  <a:schemeClr val="tx1">
                    <a:lumMod val="95000"/>
                    <a:lumOff val="5000"/>
                  </a:schemeClr>
                </a:solidFill>
                <a:latin typeface="Calibri" pitchFamily="34" charset="0"/>
                <a:cs typeface="Calibri" pitchFamily="34" charset="0"/>
              </a:rPr>
              <a:t> στο σχεσιακό </a:t>
            </a:r>
            <a:r>
              <a:rPr lang="el-GR" dirty="0" err="1">
                <a:solidFill>
                  <a:schemeClr val="tx1">
                    <a:lumMod val="95000"/>
                    <a:lumOff val="5000"/>
                  </a:schemeClr>
                </a:solidFill>
                <a:latin typeface="Calibri" pitchFamily="34" charset="0"/>
                <a:cs typeface="Calibri" pitchFamily="34" charset="0"/>
              </a:rPr>
              <a:t>μοντέλ</a:t>
            </a:r>
            <a:r>
              <a:rPr lang="en-US" dirty="0">
                <a:solidFill>
                  <a:schemeClr val="tx1">
                    <a:lumMod val="95000"/>
                    <a:lumOff val="5000"/>
                  </a:schemeClr>
                </a:solidFill>
                <a:latin typeface="Calibri" pitchFamily="34" charset="0"/>
                <a:cs typeface="Calibri" pitchFamily="34" charset="0"/>
              </a:rPr>
              <a:t>o;</a:t>
            </a:r>
            <a:endParaRPr lang="el-GR" dirty="0">
              <a:solidFill>
                <a:schemeClr val="tx1">
                  <a:lumMod val="95000"/>
                  <a:lumOff val="5000"/>
                </a:schemeClr>
              </a:solidFill>
              <a:latin typeface="Calibri" pitchFamily="34" charset="0"/>
              <a:cs typeface="Calibri" pitchFamily="34" charset="0"/>
            </a:endParaRPr>
          </a:p>
          <a:p>
            <a:pPr algn="just">
              <a:spcBef>
                <a:spcPct val="50000"/>
              </a:spcBef>
            </a:pPr>
            <a:r>
              <a:rPr lang="el-GR" dirty="0">
                <a:solidFill>
                  <a:schemeClr val="tx1">
                    <a:lumMod val="95000"/>
                    <a:lumOff val="5000"/>
                  </a:schemeClr>
                </a:solidFill>
                <a:latin typeface="Calibri" pitchFamily="34" charset="0"/>
                <a:cs typeface="Calibri" pitchFamily="34" charset="0"/>
              </a:rPr>
              <a:t>Γενικά, </a:t>
            </a:r>
            <a:r>
              <a:rPr lang="en-US" dirty="0">
                <a:solidFill>
                  <a:schemeClr val="tx1">
                    <a:lumMod val="95000"/>
                    <a:lumOff val="5000"/>
                  </a:schemeClr>
                </a:solidFill>
                <a:latin typeface="Calibri" pitchFamily="34" charset="0"/>
                <a:cs typeface="Calibri" pitchFamily="34" charset="0"/>
              </a:rPr>
              <a:t> </a:t>
            </a:r>
            <a:r>
              <a:rPr lang="el-GR" dirty="0">
                <a:solidFill>
                  <a:schemeClr val="tx1">
                    <a:lumMod val="95000"/>
                    <a:lumOff val="5000"/>
                  </a:schemeClr>
                </a:solidFill>
                <a:latin typeface="Calibri" pitchFamily="34" charset="0"/>
                <a:cs typeface="Calibri" pitchFamily="34" charset="0"/>
              </a:rPr>
              <a:t>διαφορετικές περιπτώσεις με βάση την </a:t>
            </a:r>
            <a:r>
              <a:rPr lang="el-GR" dirty="0" err="1">
                <a:solidFill>
                  <a:schemeClr val="tx1">
                    <a:lumMod val="95000"/>
                    <a:lumOff val="5000"/>
                  </a:schemeClr>
                </a:solidFill>
                <a:latin typeface="Calibri" pitchFamily="34" charset="0"/>
                <a:cs typeface="Calibri" pitchFamily="34" charset="0"/>
              </a:rPr>
              <a:t>πληθικότητα</a:t>
            </a:r>
            <a:endParaRPr lang="el-GR" dirty="0">
              <a:solidFill>
                <a:schemeClr val="tx1">
                  <a:lumMod val="95000"/>
                  <a:lumOff val="5000"/>
                </a:schemeClr>
              </a:solidFill>
              <a:latin typeface="Calibri" pitchFamily="34" charset="0"/>
              <a:cs typeface="Calibri" pitchFamily="34" charset="0"/>
            </a:endParaRPr>
          </a:p>
        </p:txBody>
      </p:sp>
      <p:sp>
        <p:nvSpPr>
          <p:cNvPr id="2" name="Title 1"/>
          <p:cNvSpPr>
            <a:spLocks noGrp="1"/>
          </p:cNvSpPr>
          <p:nvPr>
            <p:ph type="title"/>
          </p:nvPr>
        </p:nvSpPr>
        <p:spPr/>
        <p:txBody>
          <a:bodyPr/>
          <a:lstStyle/>
          <a:p>
            <a:r>
              <a:rPr lang="el-GR" dirty="0">
                <a:solidFill>
                  <a:schemeClr val="accent6">
                    <a:lumMod val="75000"/>
                  </a:schemeClr>
                </a:solidFill>
              </a:rPr>
              <a:t>Τριαδικές Συσχετίσεις</a:t>
            </a:r>
            <a:endParaRPr lang="en-US" dirty="0">
              <a:solidFill>
                <a:schemeClr val="accent6">
                  <a:lumMod val="75000"/>
                </a:schemeClr>
              </a:solidFill>
            </a:endParaRPr>
          </a:p>
        </p:txBody>
      </p:sp>
      <p:sp>
        <p:nvSpPr>
          <p:cNvPr id="36"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3867499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7" name="Rectangle 6"/>
          <p:cNvSpPr>
            <a:spLocks noGrp="1" noChangeArrowheads="1"/>
          </p:cNvSpPr>
          <p:nvPr>
            <p:ph type="ftr" sz="quarter" idx="11"/>
          </p:nvPr>
        </p:nvSpPr>
        <p:spPr>
          <a:noFill/>
        </p:spPr>
        <p:txBody>
          <a:bodyPr/>
          <a:lstStyle/>
          <a:p>
            <a:r>
              <a:rPr lang="el-GR" altLang="en-US"/>
              <a:t>Ευαγγελία Πιτουρά</a:t>
            </a:r>
          </a:p>
        </p:txBody>
      </p:sp>
      <p:sp>
        <p:nvSpPr>
          <p:cNvPr id="52228" name="Rectangle 7"/>
          <p:cNvSpPr>
            <a:spLocks noGrp="1" noChangeArrowheads="1"/>
          </p:cNvSpPr>
          <p:nvPr>
            <p:ph type="sldNum" sz="quarter" idx="12"/>
          </p:nvPr>
        </p:nvSpPr>
        <p:spPr>
          <a:noFill/>
        </p:spPr>
        <p:txBody>
          <a:bodyPr/>
          <a:lstStyle/>
          <a:p>
            <a:fld id="{CFA29F1E-FDBD-4625-B4B3-F46450561BAF}" type="slidenum">
              <a:rPr lang="el-GR" altLang="en-US" smtClean="0"/>
              <a:pPr/>
              <a:t>42</a:t>
            </a:fld>
            <a:endParaRPr lang="el-GR" altLang="en-US"/>
          </a:p>
        </p:txBody>
      </p:sp>
      <p:sp>
        <p:nvSpPr>
          <p:cNvPr id="52229"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2231"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2232"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2233"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2234"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ΠΡΟΜΗΘΕΥΤΗΣ</a:t>
            </a:r>
            <a:endParaRPr lang="el-GR" sz="1200" baseline="-25000">
              <a:latin typeface="Times New Roman" pitchFamily="18" charset="0"/>
            </a:endParaRPr>
          </a:p>
        </p:txBody>
      </p:sp>
      <p:sp>
        <p:nvSpPr>
          <p:cNvPr id="52235"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ΠΡΟΜΗΘΕΥΕΙ</a:t>
            </a:r>
          </a:p>
        </p:txBody>
      </p:sp>
      <p:sp>
        <p:nvSpPr>
          <p:cNvPr id="52236" name="Text Box 9"/>
          <p:cNvSpPr txBox="1">
            <a:spLocks noChangeArrowheads="1"/>
          </p:cNvSpPr>
          <p:nvPr/>
        </p:nvSpPr>
        <p:spPr bwMode="auto">
          <a:xfrm>
            <a:off x="2389188" y="4324350"/>
            <a:ext cx="1657350" cy="276999"/>
          </a:xfrm>
          <a:prstGeom prst="rect">
            <a:avLst/>
          </a:prstGeom>
          <a:noFill/>
          <a:ln w="9525">
            <a:noFill/>
            <a:miter lim="800000"/>
            <a:headEnd/>
            <a:tailEnd/>
          </a:ln>
        </p:spPr>
        <p:txBody>
          <a:bodyPr>
            <a:spAutoFit/>
          </a:bodyPr>
          <a:lstStyle/>
          <a:p>
            <a:pPr eaLnBrk="0" hangingPunct="0">
              <a:spcBef>
                <a:spcPct val="50000"/>
              </a:spcBef>
            </a:pPr>
            <a:r>
              <a:rPr lang="el-GR" sz="1200" dirty="0">
                <a:latin typeface="Times New Roman" pitchFamily="18" charset="0"/>
              </a:rPr>
              <a:t>ΕΞΑΡΤΗΜΑ</a:t>
            </a:r>
            <a:endParaRPr lang="el-GR" sz="1200" baseline="-25000" dirty="0">
              <a:latin typeface="Times New Roman" pitchFamily="18" charset="0"/>
            </a:endParaRPr>
          </a:p>
        </p:txBody>
      </p:sp>
      <p:sp>
        <p:nvSpPr>
          <p:cNvPr id="52237"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2238"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2239"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2240"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2241"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2242"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2243"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2244"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2245" name="Oval 18"/>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2246"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2247"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2248"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2249"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2250"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2251" name="Oval 24"/>
          <p:cNvSpPr>
            <a:spLocks noChangeArrowheads="1"/>
          </p:cNvSpPr>
          <p:nvPr/>
        </p:nvSpPr>
        <p:spPr bwMode="auto">
          <a:xfrm>
            <a:off x="2484438" y="1773238"/>
            <a:ext cx="865187" cy="431800"/>
          </a:xfrm>
          <a:prstGeom prst="ellipse">
            <a:avLst/>
          </a:prstGeom>
          <a:noFill/>
          <a:ln w="9525">
            <a:solidFill>
              <a:schemeClr val="tx1"/>
            </a:solidFill>
            <a:round/>
            <a:headEnd/>
            <a:tailEnd/>
          </a:ln>
        </p:spPr>
        <p:txBody>
          <a:bodyPr wrap="none" anchor="ctr"/>
          <a:lstStyle/>
          <a:p>
            <a:endParaRPr lang="el-GR"/>
          </a:p>
        </p:txBody>
      </p:sp>
      <p:sp>
        <p:nvSpPr>
          <p:cNvPr id="52252" name="Text Box 25"/>
          <p:cNvSpPr txBox="1">
            <a:spLocks noChangeArrowheads="1"/>
          </p:cNvSpPr>
          <p:nvPr/>
        </p:nvSpPr>
        <p:spPr bwMode="auto">
          <a:xfrm>
            <a:off x="2700338" y="1844675"/>
            <a:ext cx="576262" cy="246221"/>
          </a:xfrm>
          <a:prstGeom prst="rect">
            <a:avLst/>
          </a:prstGeom>
          <a:noFill/>
          <a:ln w="9525">
            <a:noFill/>
            <a:miter lim="800000"/>
            <a:headEnd/>
            <a:tailEnd/>
          </a:ln>
        </p:spPr>
        <p:txBody>
          <a:bodyPr>
            <a:spAutoFit/>
          </a:bodyPr>
          <a:lstStyle/>
          <a:p>
            <a:pPr>
              <a:spcBef>
                <a:spcPct val="50000"/>
              </a:spcBef>
            </a:pPr>
            <a:r>
              <a:rPr lang="el-GR" sz="1000" dirty="0"/>
              <a:t>Αμοιβή</a:t>
            </a:r>
          </a:p>
        </p:txBody>
      </p:sp>
      <p:sp>
        <p:nvSpPr>
          <p:cNvPr id="52253"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2254" name="Text Box 27"/>
          <p:cNvSpPr txBox="1">
            <a:spLocks noChangeArrowheads="1"/>
          </p:cNvSpPr>
          <p:nvPr/>
        </p:nvSpPr>
        <p:spPr bwMode="auto">
          <a:xfrm>
            <a:off x="4500563" y="2852738"/>
            <a:ext cx="1081087" cy="276999"/>
          </a:xfrm>
          <a:prstGeom prst="rect">
            <a:avLst/>
          </a:prstGeom>
          <a:noFill/>
          <a:ln w="9525">
            <a:noFill/>
            <a:miter lim="800000"/>
            <a:headEnd/>
            <a:tailEnd/>
          </a:ln>
        </p:spPr>
        <p:txBody>
          <a:bodyPr>
            <a:spAutoFit/>
          </a:bodyPr>
          <a:lstStyle/>
          <a:p>
            <a:pPr>
              <a:spcBef>
                <a:spcPct val="50000"/>
              </a:spcBef>
            </a:pPr>
            <a:r>
              <a:rPr lang="el-GR" sz="1200"/>
              <a:t>ΕΡΓΟ</a:t>
            </a:r>
          </a:p>
        </p:txBody>
      </p:sp>
      <p:sp>
        <p:nvSpPr>
          <p:cNvPr id="52255" name="Line 28"/>
          <p:cNvSpPr>
            <a:spLocks noChangeShapeType="1"/>
          </p:cNvSpPr>
          <p:nvPr/>
        </p:nvSpPr>
        <p:spPr bwMode="auto">
          <a:xfrm>
            <a:off x="3097213" y="3733800"/>
            <a:ext cx="0" cy="503238"/>
          </a:xfrm>
          <a:prstGeom prst="line">
            <a:avLst/>
          </a:prstGeom>
          <a:noFill/>
          <a:ln w="9525">
            <a:solidFill>
              <a:schemeClr val="tx1"/>
            </a:solidFill>
            <a:round/>
            <a:headEnd/>
            <a:tailEnd/>
          </a:ln>
        </p:spPr>
        <p:txBody>
          <a:bodyPr/>
          <a:lstStyle/>
          <a:p>
            <a:endParaRPr lang="el-GR"/>
          </a:p>
        </p:txBody>
      </p:sp>
      <p:sp>
        <p:nvSpPr>
          <p:cNvPr id="52256" name="Oval 29"/>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2257" name="Text Box 30"/>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2258" name="Line 31"/>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2259" name="Text Box 32"/>
          <p:cNvSpPr txBox="1">
            <a:spLocks noChangeArrowheads="1"/>
          </p:cNvSpPr>
          <p:nvPr/>
        </p:nvSpPr>
        <p:spPr bwMode="auto">
          <a:xfrm>
            <a:off x="5800725" y="2551907"/>
            <a:ext cx="3165475" cy="1892826"/>
          </a:xfrm>
          <a:prstGeom prst="rect">
            <a:avLst/>
          </a:prstGeom>
          <a:noFill/>
          <a:ln w="9525">
            <a:noFill/>
            <a:miter lim="800000"/>
            <a:headEnd/>
            <a:tailEnd/>
          </a:ln>
        </p:spPr>
        <p:txBody>
          <a:bodyPr>
            <a:spAutoFit/>
          </a:bodyPr>
          <a:lstStyle/>
          <a:p>
            <a:pPr algn="just">
              <a:spcBef>
                <a:spcPct val="50000"/>
              </a:spcBef>
            </a:pPr>
            <a:r>
              <a:rPr lang="el-GR" dirty="0">
                <a:solidFill>
                  <a:schemeClr val="tx1">
                    <a:lumMod val="95000"/>
                    <a:lumOff val="5000"/>
                  </a:schemeClr>
                </a:solidFill>
                <a:latin typeface="Calibri" pitchFamily="34" charset="0"/>
                <a:cs typeface="Calibri" pitchFamily="34" charset="0"/>
              </a:rPr>
              <a:t>Προμηθευτής και έργο προσδιορίζουν μοναδικά το εξάρτημα</a:t>
            </a:r>
          </a:p>
          <a:p>
            <a:pPr algn="just">
              <a:spcBef>
                <a:spcPct val="50000"/>
              </a:spcBef>
            </a:pPr>
            <a:r>
              <a:rPr lang="el-GR" dirty="0">
                <a:solidFill>
                  <a:schemeClr val="tx1">
                    <a:lumMod val="95000"/>
                    <a:lumOff val="5000"/>
                  </a:schemeClr>
                </a:solidFill>
                <a:latin typeface="Calibri" pitchFamily="34" charset="0"/>
                <a:cs typeface="Calibri" pitchFamily="34" charset="0"/>
              </a:rPr>
              <a:t>(δηλαδή, ένας συγκεκριμένος προμηθευτής μόνο ένα εξάρτημα ανά έργο)</a:t>
            </a:r>
          </a:p>
        </p:txBody>
      </p:sp>
      <p:sp>
        <p:nvSpPr>
          <p:cNvPr id="52260" name="Text Box 33"/>
          <p:cNvSpPr txBox="1">
            <a:spLocks noChangeArrowheads="1"/>
          </p:cNvSpPr>
          <p:nvPr/>
        </p:nvSpPr>
        <p:spPr bwMode="auto">
          <a:xfrm>
            <a:off x="5211763" y="5624513"/>
            <a:ext cx="3105150" cy="366712"/>
          </a:xfrm>
          <a:prstGeom prst="rect">
            <a:avLst/>
          </a:prstGeom>
          <a:noFill/>
          <a:ln w="9525">
            <a:noFill/>
            <a:miter lim="800000"/>
            <a:headEnd/>
            <a:tailEnd/>
          </a:ln>
        </p:spPr>
        <p:txBody>
          <a:bodyPr>
            <a:spAutoFit/>
          </a:bodyPr>
          <a:lstStyle/>
          <a:p>
            <a:pPr>
              <a:spcBef>
                <a:spcPct val="50000"/>
              </a:spcBef>
            </a:pPr>
            <a:r>
              <a:rPr lang="el-GR" sz="1800" dirty="0">
                <a:latin typeface="Calibri" pitchFamily="34" charset="0"/>
                <a:cs typeface="Calibri" pitchFamily="34" charset="0"/>
              </a:rPr>
              <a:t>Σχεσιακό μοντέλο;</a:t>
            </a:r>
          </a:p>
        </p:txBody>
      </p:sp>
      <p:sp>
        <p:nvSpPr>
          <p:cNvPr id="52261" name="Text Box 34"/>
          <p:cNvSpPr txBox="1">
            <a:spLocks noChangeArrowheads="1"/>
          </p:cNvSpPr>
          <p:nvPr/>
        </p:nvSpPr>
        <p:spPr bwMode="auto">
          <a:xfrm>
            <a:off x="2435225" y="3733800"/>
            <a:ext cx="346075"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52262" name="Text Box 35"/>
          <p:cNvSpPr txBox="1">
            <a:spLocks noChangeArrowheads="1"/>
          </p:cNvSpPr>
          <p:nvPr/>
        </p:nvSpPr>
        <p:spPr bwMode="auto">
          <a:xfrm>
            <a:off x="1978025" y="2528888"/>
            <a:ext cx="346075" cy="366712"/>
          </a:xfrm>
          <a:prstGeom prst="rect">
            <a:avLst/>
          </a:prstGeom>
          <a:noFill/>
          <a:ln w="9525">
            <a:noFill/>
            <a:miter lim="800000"/>
            <a:headEnd/>
            <a:tailEnd/>
          </a:ln>
        </p:spPr>
        <p:txBody>
          <a:bodyPr>
            <a:spAutoFit/>
          </a:bodyPr>
          <a:lstStyle/>
          <a:p>
            <a:pPr>
              <a:spcBef>
                <a:spcPct val="50000"/>
              </a:spcBef>
            </a:pPr>
            <a:r>
              <a:rPr lang="el-GR" sz="1800"/>
              <a:t>Ν</a:t>
            </a:r>
          </a:p>
        </p:txBody>
      </p:sp>
      <p:sp>
        <p:nvSpPr>
          <p:cNvPr id="52263" name="Text Box 36"/>
          <p:cNvSpPr txBox="1">
            <a:spLocks noChangeArrowheads="1"/>
          </p:cNvSpPr>
          <p:nvPr/>
        </p:nvSpPr>
        <p:spPr bwMode="auto">
          <a:xfrm>
            <a:off x="3808413" y="2528888"/>
            <a:ext cx="430212" cy="366712"/>
          </a:xfrm>
          <a:prstGeom prst="rect">
            <a:avLst/>
          </a:prstGeom>
          <a:noFill/>
          <a:ln w="9525">
            <a:noFill/>
            <a:miter lim="800000"/>
            <a:headEnd/>
            <a:tailEnd/>
          </a:ln>
        </p:spPr>
        <p:txBody>
          <a:bodyPr>
            <a:spAutoFit/>
          </a:bodyPr>
          <a:lstStyle/>
          <a:p>
            <a:pPr>
              <a:spcBef>
                <a:spcPct val="50000"/>
              </a:spcBef>
            </a:pPr>
            <a:r>
              <a:rPr lang="el-GR" sz="1800"/>
              <a:t>Μ</a:t>
            </a:r>
          </a:p>
        </p:txBody>
      </p:sp>
      <p:sp>
        <p:nvSpPr>
          <p:cNvPr id="41" name="Title 1"/>
          <p:cNvSpPr>
            <a:spLocks noGrp="1"/>
          </p:cNvSpPr>
          <p:nvPr>
            <p:ph type="title"/>
          </p:nvPr>
        </p:nvSpPr>
        <p:spPr>
          <a:xfrm>
            <a:off x="442913" y="104762"/>
            <a:ext cx="8229600" cy="1143000"/>
          </a:xfrm>
        </p:spPr>
        <p:txBody>
          <a:bodyPr/>
          <a:lstStyle/>
          <a:p>
            <a:r>
              <a:rPr lang="el-GR" dirty="0">
                <a:solidFill>
                  <a:schemeClr val="accent6">
                    <a:lumMod val="75000"/>
                  </a:schemeClr>
                </a:solidFill>
              </a:rPr>
              <a:t>Τριαδικές Συσχετίσεις</a:t>
            </a:r>
            <a:endParaRPr lang="en-US" dirty="0">
              <a:solidFill>
                <a:schemeClr val="accent6">
                  <a:lumMod val="75000"/>
                </a:schemeClr>
              </a:solidFill>
            </a:endParaRPr>
          </a:p>
        </p:txBody>
      </p:sp>
      <p:sp>
        <p:nvSpPr>
          <p:cNvPr id="40"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6238938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1" name="Rectangle 6"/>
          <p:cNvSpPr>
            <a:spLocks noGrp="1" noChangeArrowheads="1"/>
          </p:cNvSpPr>
          <p:nvPr>
            <p:ph type="ftr" sz="quarter" idx="11"/>
          </p:nvPr>
        </p:nvSpPr>
        <p:spPr>
          <a:noFill/>
        </p:spPr>
        <p:txBody>
          <a:bodyPr/>
          <a:lstStyle/>
          <a:p>
            <a:r>
              <a:rPr lang="el-GR" altLang="en-US"/>
              <a:t>Ευαγγελία Πιτουρά</a:t>
            </a:r>
          </a:p>
        </p:txBody>
      </p:sp>
      <p:sp>
        <p:nvSpPr>
          <p:cNvPr id="53252" name="Rectangle 7"/>
          <p:cNvSpPr>
            <a:spLocks noGrp="1" noChangeArrowheads="1"/>
          </p:cNvSpPr>
          <p:nvPr>
            <p:ph type="sldNum" sz="quarter" idx="12"/>
          </p:nvPr>
        </p:nvSpPr>
        <p:spPr>
          <a:noFill/>
        </p:spPr>
        <p:txBody>
          <a:bodyPr/>
          <a:lstStyle/>
          <a:p>
            <a:fld id="{8B2241D2-95F3-4274-B403-C90560AA0A73}" type="slidenum">
              <a:rPr lang="el-GR" altLang="en-US" smtClean="0"/>
              <a:pPr/>
              <a:t>43</a:t>
            </a:fld>
            <a:endParaRPr lang="el-GR" altLang="en-US"/>
          </a:p>
        </p:txBody>
      </p:sp>
      <p:sp>
        <p:nvSpPr>
          <p:cNvPr id="53253"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3255"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3256"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3257"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3258"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ΠΡΟΜΗΘΕΥΤΗΣ</a:t>
            </a:r>
            <a:endParaRPr lang="el-GR" sz="1200" baseline="-25000">
              <a:latin typeface="Times New Roman" pitchFamily="18" charset="0"/>
            </a:endParaRPr>
          </a:p>
        </p:txBody>
      </p:sp>
      <p:sp>
        <p:nvSpPr>
          <p:cNvPr id="53259"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ΠΡΟΜΗΘΕΥΕΙ</a:t>
            </a:r>
          </a:p>
        </p:txBody>
      </p:sp>
      <p:sp>
        <p:nvSpPr>
          <p:cNvPr id="53260" name="Text Box 9"/>
          <p:cNvSpPr txBox="1">
            <a:spLocks noChangeArrowheads="1"/>
          </p:cNvSpPr>
          <p:nvPr/>
        </p:nvSpPr>
        <p:spPr bwMode="auto">
          <a:xfrm>
            <a:off x="2493963" y="4306888"/>
            <a:ext cx="165735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ΕΞΑΡΤΗΜΑ</a:t>
            </a:r>
            <a:endParaRPr lang="el-GR" sz="1200" baseline="-25000">
              <a:latin typeface="Times New Roman" pitchFamily="18" charset="0"/>
            </a:endParaRPr>
          </a:p>
        </p:txBody>
      </p:sp>
      <p:sp>
        <p:nvSpPr>
          <p:cNvPr id="53261" name="Line 10"/>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3262" name="Oval 11"/>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3263" name="Text Box 12"/>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3264" name="Oval 13"/>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3265" name="Text Box 14"/>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3266" name="Line 15"/>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3267" name="Line 16"/>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3268" name="Oval 17"/>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3269" name="Oval 18"/>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3270" name="Line 19"/>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3271" name="Line 20"/>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3272" name="Text Box 21"/>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3273" name="Text Box 22"/>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3274" name="Oval 23"/>
          <p:cNvSpPr>
            <a:spLocks noChangeArrowheads="1"/>
          </p:cNvSpPr>
          <p:nvPr/>
        </p:nvSpPr>
        <p:spPr bwMode="auto">
          <a:xfrm>
            <a:off x="2484438" y="1773238"/>
            <a:ext cx="865187" cy="431800"/>
          </a:xfrm>
          <a:prstGeom prst="ellipse">
            <a:avLst/>
          </a:prstGeom>
          <a:noFill/>
          <a:ln w="9525">
            <a:solidFill>
              <a:schemeClr val="tx1"/>
            </a:solidFill>
            <a:round/>
            <a:headEnd/>
            <a:tailEnd/>
          </a:ln>
        </p:spPr>
        <p:txBody>
          <a:bodyPr wrap="none" anchor="ctr"/>
          <a:lstStyle/>
          <a:p>
            <a:endParaRPr lang="el-GR"/>
          </a:p>
        </p:txBody>
      </p:sp>
      <p:sp>
        <p:nvSpPr>
          <p:cNvPr id="53275" name="Text Box 24"/>
          <p:cNvSpPr txBox="1">
            <a:spLocks noChangeArrowheads="1"/>
          </p:cNvSpPr>
          <p:nvPr/>
        </p:nvSpPr>
        <p:spPr bwMode="auto">
          <a:xfrm>
            <a:off x="2700338" y="1844675"/>
            <a:ext cx="576262" cy="246221"/>
          </a:xfrm>
          <a:prstGeom prst="rect">
            <a:avLst/>
          </a:prstGeom>
          <a:noFill/>
          <a:ln w="9525">
            <a:noFill/>
            <a:miter lim="800000"/>
            <a:headEnd/>
            <a:tailEnd/>
          </a:ln>
        </p:spPr>
        <p:txBody>
          <a:bodyPr>
            <a:spAutoFit/>
          </a:bodyPr>
          <a:lstStyle/>
          <a:p>
            <a:pPr>
              <a:spcBef>
                <a:spcPct val="50000"/>
              </a:spcBef>
            </a:pPr>
            <a:r>
              <a:rPr lang="el-GR" sz="1000" dirty="0"/>
              <a:t>Αμοιβή</a:t>
            </a:r>
          </a:p>
        </p:txBody>
      </p:sp>
      <p:sp>
        <p:nvSpPr>
          <p:cNvPr id="53276" name="Line 25"/>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3277" name="Text Box 26"/>
          <p:cNvSpPr txBox="1">
            <a:spLocks noChangeArrowheads="1"/>
          </p:cNvSpPr>
          <p:nvPr/>
        </p:nvSpPr>
        <p:spPr bwMode="auto">
          <a:xfrm>
            <a:off x="4500563" y="2852738"/>
            <a:ext cx="1081087" cy="274637"/>
          </a:xfrm>
          <a:prstGeom prst="rect">
            <a:avLst/>
          </a:prstGeom>
          <a:noFill/>
          <a:ln w="9525">
            <a:noFill/>
            <a:miter lim="800000"/>
            <a:headEnd/>
            <a:tailEnd/>
          </a:ln>
        </p:spPr>
        <p:txBody>
          <a:bodyPr>
            <a:spAutoFit/>
          </a:bodyPr>
          <a:lstStyle/>
          <a:p>
            <a:pPr>
              <a:spcBef>
                <a:spcPct val="50000"/>
              </a:spcBef>
            </a:pPr>
            <a:r>
              <a:rPr lang="el-GR" sz="1200"/>
              <a:t>ΕΡΓΟ</a:t>
            </a:r>
          </a:p>
        </p:txBody>
      </p:sp>
      <p:sp>
        <p:nvSpPr>
          <p:cNvPr id="53278" name="Oval 27"/>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3279" name="Text Box 28"/>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3280" name="Line 29"/>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3281" name="Text Box 30"/>
          <p:cNvSpPr txBox="1">
            <a:spLocks noChangeArrowheads="1"/>
          </p:cNvSpPr>
          <p:nvPr/>
        </p:nvSpPr>
        <p:spPr bwMode="auto">
          <a:xfrm>
            <a:off x="5727700" y="3751263"/>
            <a:ext cx="3044825" cy="369332"/>
          </a:xfrm>
          <a:prstGeom prst="rect">
            <a:avLst/>
          </a:prstGeom>
          <a:noFill/>
          <a:ln w="9525">
            <a:noFill/>
            <a:miter lim="800000"/>
            <a:headEnd/>
            <a:tailEnd/>
          </a:ln>
        </p:spPr>
        <p:txBody>
          <a:bodyPr>
            <a:spAutoFit/>
          </a:bodyPr>
          <a:lstStyle/>
          <a:p>
            <a:pPr algn="just">
              <a:spcBef>
                <a:spcPct val="50000"/>
              </a:spcBef>
            </a:pPr>
            <a:r>
              <a:rPr lang="el-GR" dirty="0">
                <a:solidFill>
                  <a:schemeClr val="tx1">
                    <a:lumMod val="95000"/>
                    <a:lumOff val="5000"/>
                  </a:schemeClr>
                </a:solidFill>
                <a:latin typeface="Calibri" pitchFamily="34" charset="0"/>
                <a:cs typeface="Calibri" pitchFamily="34" charset="0"/>
              </a:rPr>
              <a:t>Ισχύουν και τα δύο</a:t>
            </a:r>
          </a:p>
        </p:txBody>
      </p:sp>
      <p:sp>
        <p:nvSpPr>
          <p:cNvPr id="53283" name="Line 32"/>
          <p:cNvSpPr>
            <a:spLocks noChangeShapeType="1"/>
          </p:cNvSpPr>
          <p:nvPr/>
        </p:nvSpPr>
        <p:spPr bwMode="auto">
          <a:xfrm>
            <a:off x="1814513" y="3043238"/>
            <a:ext cx="647700" cy="0"/>
          </a:xfrm>
          <a:prstGeom prst="line">
            <a:avLst/>
          </a:prstGeom>
          <a:noFill/>
          <a:ln w="9525">
            <a:solidFill>
              <a:schemeClr val="tx1"/>
            </a:solidFill>
            <a:round/>
            <a:headEnd/>
            <a:tailEnd/>
          </a:ln>
        </p:spPr>
        <p:txBody>
          <a:bodyPr wrap="none" anchor="ctr"/>
          <a:lstStyle/>
          <a:p>
            <a:endParaRPr lang="el-GR"/>
          </a:p>
        </p:txBody>
      </p:sp>
      <p:sp>
        <p:nvSpPr>
          <p:cNvPr id="53284" name="Line 33"/>
          <p:cNvSpPr>
            <a:spLocks noChangeShapeType="1"/>
          </p:cNvSpPr>
          <p:nvPr/>
        </p:nvSpPr>
        <p:spPr bwMode="auto">
          <a:xfrm>
            <a:off x="3060700" y="3751263"/>
            <a:ext cx="0" cy="447675"/>
          </a:xfrm>
          <a:prstGeom prst="line">
            <a:avLst/>
          </a:prstGeom>
          <a:noFill/>
          <a:ln w="9525">
            <a:solidFill>
              <a:schemeClr val="tx1"/>
            </a:solidFill>
            <a:round/>
            <a:headEnd/>
            <a:tailEnd/>
          </a:ln>
        </p:spPr>
        <p:txBody>
          <a:bodyPr/>
          <a:lstStyle/>
          <a:p>
            <a:endParaRPr lang="el-GR"/>
          </a:p>
        </p:txBody>
      </p:sp>
      <p:sp>
        <p:nvSpPr>
          <p:cNvPr id="53285" name="Text Box 34"/>
          <p:cNvSpPr txBox="1">
            <a:spLocks noChangeArrowheads="1"/>
          </p:cNvSpPr>
          <p:nvPr/>
        </p:nvSpPr>
        <p:spPr bwMode="auto">
          <a:xfrm>
            <a:off x="2435225" y="3733800"/>
            <a:ext cx="346075"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53286" name="Text Box 35"/>
          <p:cNvSpPr txBox="1">
            <a:spLocks noChangeArrowheads="1"/>
          </p:cNvSpPr>
          <p:nvPr/>
        </p:nvSpPr>
        <p:spPr bwMode="auto">
          <a:xfrm>
            <a:off x="3779838" y="2530475"/>
            <a:ext cx="346075"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53287" name="Text Box 36"/>
          <p:cNvSpPr txBox="1">
            <a:spLocks noChangeArrowheads="1"/>
          </p:cNvSpPr>
          <p:nvPr/>
        </p:nvSpPr>
        <p:spPr bwMode="auto">
          <a:xfrm>
            <a:off x="1916113" y="2570163"/>
            <a:ext cx="346075"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1" name="Title 1"/>
          <p:cNvSpPr>
            <a:spLocks noGrp="1"/>
          </p:cNvSpPr>
          <p:nvPr>
            <p:ph type="title"/>
          </p:nvPr>
        </p:nvSpPr>
        <p:spPr/>
        <p:txBody>
          <a:bodyPr/>
          <a:lstStyle/>
          <a:p>
            <a:r>
              <a:rPr lang="el-GR" dirty="0">
                <a:solidFill>
                  <a:schemeClr val="accent6">
                    <a:lumMod val="75000"/>
                  </a:schemeClr>
                </a:solidFill>
              </a:rPr>
              <a:t>Τριαδικές Συσχετίσεις</a:t>
            </a:r>
            <a:endParaRPr lang="en-US" dirty="0">
              <a:solidFill>
                <a:schemeClr val="accent6">
                  <a:lumMod val="75000"/>
                </a:schemeClr>
              </a:solidFill>
            </a:endParaRPr>
          </a:p>
        </p:txBody>
      </p:sp>
      <p:sp>
        <p:nvSpPr>
          <p:cNvPr id="3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9191572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6"/>
          <p:cNvSpPr>
            <a:spLocks noGrp="1" noChangeArrowheads="1"/>
          </p:cNvSpPr>
          <p:nvPr>
            <p:ph type="ftr" sz="quarter" idx="11"/>
          </p:nvPr>
        </p:nvSpPr>
        <p:spPr>
          <a:noFill/>
        </p:spPr>
        <p:txBody>
          <a:bodyPr/>
          <a:lstStyle/>
          <a:p>
            <a:r>
              <a:rPr lang="el-GR" altLang="en-US"/>
              <a:t>Ευαγγελία Πιτουρά</a:t>
            </a:r>
          </a:p>
        </p:txBody>
      </p:sp>
      <p:sp>
        <p:nvSpPr>
          <p:cNvPr id="9220" name="Rectangle 7"/>
          <p:cNvSpPr>
            <a:spLocks noGrp="1" noChangeArrowheads="1"/>
          </p:cNvSpPr>
          <p:nvPr>
            <p:ph type="sldNum" sz="quarter" idx="12"/>
          </p:nvPr>
        </p:nvSpPr>
        <p:spPr>
          <a:noFill/>
        </p:spPr>
        <p:txBody>
          <a:bodyPr/>
          <a:lstStyle/>
          <a:p>
            <a:fld id="{DF72A34C-20EE-4C0C-85D3-4FB8C1E73A90}" type="slidenum">
              <a:rPr lang="el-GR" altLang="en-US" smtClean="0"/>
              <a:pPr/>
              <a:t>44</a:t>
            </a:fld>
            <a:endParaRPr lang="el-GR" altLang="en-US"/>
          </a:p>
        </p:txBody>
      </p:sp>
      <p:sp>
        <p:nvSpPr>
          <p:cNvPr id="103" name="Title 1"/>
          <p:cNvSpPr txBox="1">
            <a:spLocks/>
          </p:cNvSpPr>
          <p:nvPr/>
        </p:nvSpPr>
        <p:spPr>
          <a:xfrm>
            <a:off x="523875" y="-4081"/>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solidFill>
                  <a:schemeClr val="accent6">
                    <a:lumMod val="75000"/>
                  </a:schemeClr>
                </a:solidFill>
              </a:rPr>
              <a:t>Σχήμα μιας βάσης </a:t>
            </a:r>
            <a:r>
              <a:rPr lang="el-GR" dirty="0" err="1">
                <a:solidFill>
                  <a:schemeClr val="accent6">
                    <a:lumMod val="75000"/>
                  </a:schemeClr>
                </a:solidFill>
              </a:rPr>
              <a:t>βεδομένων</a:t>
            </a:r>
            <a:endParaRPr lang="en-US" dirty="0">
              <a:solidFill>
                <a:schemeClr val="accent6">
                  <a:lumMod val="75000"/>
                </a:schemeClr>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20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2051" name="Object 3"/>
          <p:cNvGraphicFramePr>
            <a:graphicFrameLocks noChangeAspect="1"/>
          </p:cNvGraphicFramePr>
          <p:nvPr>
            <p:extLst>
              <p:ext uri="{D42A27DB-BD31-4B8C-83A1-F6EECF244321}">
                <p14:modId xmlns:p14="http://schemas.microsoft.com/office/powerpoint/2010/main" val="639129260"/>
              </p:ext>
            </p:extLst>
          </p:nvPr>
        </p:nvGraphicFramePr>
        <p:xfrm>
          <a:off x="615950" y="1490437"/>
          <a:ext cx="8045450" cy="2298700"/>
        </p:xfrm>
        <a:graphic>
          <a:graphicData uri="http://schemas.openxmlformats.org/presentationml/2006/ole">
            <mc:AlternateContent xmlns:mc="http://schemas.openxmlformats.org/markup-compatibility/2006">
              <mc:Choice xmlns:v="urn:schemas-microsoft-com:vml" Requires="v">
                <p:oleObj name="Visio" r:id="rId3" imgW="5701696" imgH="1626140" progId="Visio.Drawing.11">
                  <p:embed/>
                </p:oleObj>
              </mc:Choice>
              <mc:Fallback>
                <p:oleObj name="Visio" r:id="rId3" imgW="5701696" imgH="1626140" progId="Visio.Drawing.11">
                  <p:embed/>
                  <p:pic>
                    <p:nvPicPr>
                      <p:cNvPr id="0" name=""/>
                      <p:cNvPicPr>
                        <a:picLocks noChangeAspect="1" noChangeArrowheads="1"/>
                      </p:cNvPicPr>
                      <p:nvPr/>
                    </p:nvPicPr>
                    <p:blipFill>
                      <a:blip r:embed="rId4"/>
                      <a:srcRect/>
                      <a:stretch>
                        <a:fillRect/>
                      </a:stretch>
                    </p:blipFill>
                    <p:spPr bwMode="auto">
                      <a:xfrm>
                        <a:off x="615950" y="1490437"/>
                        <a:ext cx="8045450" cy="2298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Box 8"/>
          <p:cNvSpPr txBox="1"/>
          <p:nvPr/>
        </p:nvSpPr>
        <p:spPr>
          <a:xfrm>
            <a:off x="805154" y="5252834"/>
            <a:ext cx="7048500" cy="646331"/>
          </a:xfrm>
          <a:prstGeom prst="rect">
            <a:avLst/>
          </a:prstGeom>
          <a:noFill/>
        </p:spPr>
        <p:txBody>
          <a:bodyPr wrap="square" rtlCol="0">
            <a:spAutoFit/>
          </a:bodyPr>
          <a:lstStyle/>
          <a:p>
            <a:r>
              <a:rPr lang="el-GR" dirty="0">
                <a:solidFill>
                  <a:schemeClr val="accent6">
                    <a:lumMod val="75000"/>
                  </a:schemeClr>
                </a:solidFill>
              </a:rPr>
              <a:t>ΠΡΟΣΟΧΗ - το παρακάτω σχήμα για ταινίες είναι διαφορετικό από αυτό στις προηγούμενες διαφάνειες</a:t>
            </a:r>
          </a:p>
        </p:txBody>
      </p:sp>
      <p:sp>
        <p:nvSpPr>
          <p:cNvPr id="10"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
        <p:nvSpPr>
          <p:cNvPr id="2" name="TextBox 1"/>
          <p:cNvSpPr txBox="1"/>
          <p:nvPr/>
        </p:nvSpPr>
        <p:spPr>
          <a:xfrm>
            <a:off x="147734" y="3709195"/>
            <a:ext cx="5952931" cy="369332"/>
          </a:xfrm>
          <a:prstGeom prst="rect">
            <a:avLst/>
          </a:prstGeom>
          <a:noFill/>
        </p:spPr>
        <p:txBody>
          <a:bodyPr wrap="square" rtlCol="0">
            <a:spAutoFit/>
          </a:bodyPr>
          <a:lstStyle/>
          <a:p>
            <a:r>
              <a:rPr lang="el-GR" dirty="0"/>
              <a:t>* Υποθέτουμε μια τιμή για το </a:t>
            </a:r>
            <a:r>
              <a:rPr lang="en-US" dirty="0"/>
              <a:t>Genre</a:t>
            </a:r>
            <a:endParaRPr lang="el-GR" dirty="0"/>
          </a:p>
        </p:txBody>
      </p:sp>
    </p:spTree>
    <p:extLst>
      <p:ext uri="{BB962C8B-B14F-4D97-AF65-F5344CB8AC3E}">
        <p14:creationId xmlns:p14="http://schemas.microsoft.com/office/powerpoint/2010/main" val="39339329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6"/>
          <p:cNvSpPr>
            <a:spLocks noGrp="1" noChangeArrowheads="1"/>
          </p:cNvSpPr>
          <p:nvPr>
            <p:ph type="ftr" sz="quarter" idx="11"/>
          </p:nvPr>
        </p:nvSpPr>
        <p:spPr>
          <a:noFill/>
        </p:spPr>
        <p:txBody>
          <a:bodyPr/>
          <a:lstStyle/>
          <a:p>
            <a:r>
              <a:rPr lang="el-GR" altLang="en-US"/>
              <a:t>Ευαγγελία Πιτουρά</a:t>
            </a:r>
          </a:p>
        </p:txBody>
      </p:sp>
      <p:sp>
        <p:nvSpPr>
          <p:cNvPr id="9220" name="Rectangle 7"/>
          <p:cNvSpPr>
            <a:spLocks noGrp="1" noChangeArrowheads="1"/>
          </p:cNvSpPr>
          <p:nvPr>
            <p:ph type="sldNum" sz="quarter" idx="12"/>
          </p:nvPr>
        </p:nvSpPr>
        <p:spPr>
          <a:noFill/>
        </p:spPr>
        <p:txBody>
          <a:bodyPr/>
          <a:lstStyle/>
          <a:p>
            <a:fld id="{DF72A34C-20EE-4C0C-85D3-4FB8C1E73A90}" type="slidenum">
              <a:rPr lang="el-GR" altLang="en-US" smtClean="0"/>
              <a:pPr/>
              <a:t>45</a:t>
            </a:fld>
            <a:endParaRPr lang="el-GR" altLang="en-US"/>
          </a:p>
        </p:txBody>
      </p:sp>
      <p:sp>
        <p:nvSpPr>
          <p:cNvPr id="103" name="Title 1"/>
          <p:cNvSpPr txBox="1">
            <a:spLocks/>
          </p:cNvSpPr>
          <p:nvPr/>
        </p:nvSpPr>
        <p:spPr>
          <a:xfrm>
            <a:off x="457200" y="12700"/>
            <a:ext cx="8229600" cy="1143000"/>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solidFill>
                  <a:schemeClr val="accent6">
                    <a:lumMod val="75000"/>
                  </a:schemeClr>
                </a:solidFill>
              </a:rPr>
              <a:t>Στιγμιότυπο μιας βάσης δεδομένων</a:t>
            </a:r>
            <a:endParaRPr lang="en-US" dirty="0">
              <a:solidFill>
                <a:schemeClr val="accent6">
                  <a:lumMod val="75000"/>
                </a:schemeClr>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2049" name="Object 1"/>
          <p:cNvGraphicFramePr>
            <a:graphicFrameLocks noChangeAspect="1"/>
          </p:cNvGraphicFramePr>
          <p:nvPr/>
        </p:nvGraphicFramePr>
        <p:xfrm>
          <a:off x="449577" y="1447800"/>
          <a:ext cx="8345069" cy="3898901"/>
        </p:xfrm>
        <a:graphic>
          <a:graphicData uri="http://schemas.openxmlformats.org/presentationml/2006/ole">
            <mc:AlternateContent xmlns:mc="http://schemas.openxmlformats.org/markup-compatibility/2006">
              <mc:Choice xmlns:v="urn:schemas-microsoft-com:vml" Requires="v">
                <p:oleObj name="Visio" r:id="rId3" imgW="6691304" imgH="3071438" progId="Visio.Drawing.11">
                  <p:embed/>
                </p:oleObj>
              </mc:Choice>
              <mc:Fallback>
                <p:oleObj name="Visio" r:id="rId3" imgW="6691304" imgH="3071438"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577" y="1447800"/>
                        <a:ext cx="8345069" cy="38989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766408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3" name="Rectangle 6"/>
          <p:cNvSpPr>
            <a:spLocks noGrp="1" noChangeArrowheads="1"/>
          </p:cNvSpPr>
          <p:nvPr>
            <p:ph type="ftr" sz="quarter" idx="11"/>
          </p:nvPr>
        </p:nvSpPr>
        <p:spPr>
          <a:noFill/>
        </p:spPr>
        <p:txBody>
          <a:bodyPr/>
          <a:lstStyle/>
          <a:p>
            <a:r>
              <a:rPr lang="el-GR" altLang="en-US"/>
              <a:t>Ευαγγελία Πιτουρά</a:t>
            </a:r>
          </a:p>
        </p:txBody>
      </p:sp>
      <p:sp>
        <p:nvSpPr>
          <p:cNvPr id="35844" name="Rectangle 7"/>
          <p:cNvSpPr>
            <a:spLocks noGrp="1" noChangeArrowheads="1"/>
          </p:cNvSpPr>
          <p:nvPr>
            <p:ph type="sldNum" sz="quarter" idx="12"/>
          </p:nvPr>
        </p:nvSpPr>
        <p:spPr>
          <a:noFill/>
        </p:spPr>
        <p:txBody>
          <a:bodyPr/>
          <a:lstStyle/>
          <a:p>
            <a:fld id="{FE28874E-14BF-4338-9584-E1D860F851FE}" type="slidenum">
              <a:rPr lang="el-GR" altLang="en-US" smtClean="0"/>
              <a:pPr/>
              <a:t>5</a:t>
            </a:fld>
            <a:endParaRPr lang="el-GR" altLang="en-US"/>
          </a:p>
        </p:txBody>
      </p:sp>
      <p:sp>
        <p:nvSpPr>
          <p:cNvPr id="35847" name="Text Box 4"/>
          <p:cNvSpPr txBox="1">
            <a:spLocks noChangeArrowheads="1"/>
          </p:cNvSpPr>
          <p:nvPr/>
        </p:nvSpPr>
        <p:spPr bwMode="auto">
          <a:xfrm>
            <a:off x="565076" y="1747912"/>
            <a:ext cx="7772400" cy="3046988"/>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Γενικά, για κάθε συσχέτιση </a:t>
            </a:r>
            <a:r>
              <a:rPr lang="en-US" sz="2400" dirty="0">
                <a:solidFill>
                  <a:schemeClr val="tx2">
                    <a:lumMod val="50000"/>
                  </a:schemeClr>
                </a:solidFill>
                <a:latin typeface="Calibri" pitchFamily="34" charset="0"/>
                <a:cs typeface="Calibri" pitchFamily="34" charset="0"/>
              </a:rPr>
              <a:t>R </a:t>
            </a:r>
            <a:r>
              <a:rPr lang="el-GR" sz="2400" dirty="0">
                <a:solidFill>
                  <a:schemeClr val="tx2">
                    <a:lumMod val="50000"/>
                  </a:schemeClr>
                </a:solidFill>
                <a:latin typeface="Calibri" pitchFamily="34" charset="0"/>
                <a:cs typeface="Calibri" pitchFamily="34" charset="0"/>
              </a:rPr>
              <a:t>μεταξύ </a:t>
            </a:r>
            <a:r>
              <a:rPr lang="en-US" sz="2400" dirty="0">
                <a:solidFill>
                  <a:schemeClr val="tx2">
                    <a:lumMod val="50000"/>
                  </a:schemeClr>
                </a:solidFill>
                <a:latin typeface="Calibri" pitchFamily="34" charset="0"/>
                <a:cs typeface="Calibri" pitchFamily="34" charset="0"/>
              </a:rPr>
              <a:t>n </a:t>
            </a:r>
            <a:r>
              <a:rPr lang="el-GR" sz="2400" dirty="0">
                <a:solidFill>
                  <a:schemeClr val="tx2">
                    <a:lumMod val="50000"/>
                  </a:schemeClr>
                </a:solidFill>
                <a:latin typeface="Calibri" pitchFamily="34" charset="0"/>
                <a:cs typeface="Calibri" pitchFamily="34" charset="0"/>
              </a:rPr>
              <a:t>τύπων οντοτήτων που αντιστοιχούν στις σχέσεις </a:t>
            </a:r>
            <a:r>
              <a:rPr lang="en-US" sz="2400" dirty="0">
                <a:solidFill>
                  <a:schemeClr val="tx2">
                    <a:lumMod val="50000"/>
                  </a:schemeClr>
                </a:solidFill>
                <a:latin typeface="Calibri" pitchFamily="34" charset="0"/>
                <a:cs typeface="Calibri" pitchFamily="34" charset="0"/>
              </a:rPr>
              <a:t>S</a:t>
            </a:r>
            <a:r>
              <a:rPr lang="en-US" sz="2400" baseline="-25000" dirty="0">
                <a:solidFill>
                  <a:schemeClr val="tx2">
                    <a:lumMod val="50000"/>
                  </a:schemeClr>
                </a:solidFill>
                <a:latin typeface="Calibri" pitchFamily="34" charset="0"/>
                <a:cs typeface="Calibri" pitchFamily="34" charset="0"/>
              </a:rPr>
              <a:t>1</a:t>
            </a:r>
            <a:r>
              <a:rPr lang="en-US" sz="2400" dirty="0">
                <a:solidFill>
                  <a:schemeClr val="tx2">
                    <a:lumMod val="50000"/>
                  </a:schemeClr>
                </a:solidFill>
                <a:latin typeface="Calibri" pitchFamily="34" charset="0"/>
                <a:cs typeface="Calibri" pitchFamily="34" charset="0"/>
              </a:rPr>
              <a:t>, S</a:t>
            </a:r>
            <a:r>
              <a:rPr lang="en-US" sz="2400" baseline="-25000" dirty="0">
                <a:solidFill>
                  <a:schemeClr val="tx2">
                    <a:lumMod val="50000"/>
                  </a:schemeClr>
                </a:solidFill>
                <a:latin typeface="Calibri" pitchFamily="34" charset="0"/>
                <a:cs typeface="Calibri" pitchFamily="34" charset="0"/>
              </a:rPr>
              <a:t>2</a:t>
            </a:r>
            <a:r>
              <a:rPr lang="en-US" sz="2400" dirty="0">
                <a:solidFill>
                  <a:schemeClr val="tx2">
                    <a:lumMod val="50000"/>
                  </a:schemeClr>
                </a:solidFill>
                <a:latin typeface="Calibri" pitchFamily="34" charset="0"/>
                <a:cs typeface="Calibri" pitchFamily="34" charset="0"/>
              </a:rPr>
              <a:t>, … , </a:t>
            </a:r>
            <a:r>
              <a:rPr lang="en-US" sz="2400" dirty="0" err="1">
                <a:solidFill>
                  <a:schemeClr val="tx2">
                    <a:lumMod val="50000"/>
                  </a:schemeClr>
                </a:solidFill>
                <a:latin typeface="Calibri" pitchFamily="34" charset="0"/>
                <a:cs typeface="Calibri" pitchFamily="34" charset="0"/>
              </a:rPr>
              <a:t>S</a:t>
            </a:r>
            <a:r>
              <a:rPr lang="en-US" sz="2400" baseline="-25000" dirty="0" err="1">
                <a:solidFill>
                  <a:schemeClr val="tx2">
                    <a:lumMod val="50000"/>
                  </a:schemeClr>
                </a:solidFill>
                <a:latin typeface="Calibri" pitchFamily="34" charset="0"/>
                <a:cs typeface="Calibri" pitchFamily="34" charset="0"/>
              </a:rPr>
              <a:t>n</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δημιουργούμε μια νέα σχέση R με γνωρίσματα:</a:t>
            </a: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τα γνωρίσματα του πρωτεύοντος κλειδιού κάθε συμμετέχουσας σχέσης </a:t>
            </a:r>
            <a:r>
              <a:rPr lang="en-US" sz="2400" dirty="0">
                <a:solidFill>
                  <a:schemeClr val="tx2">
                    <a:lumMod val="50000"/>
                  </a:schemeClr>
                </a:solidFill>
                <a:latin typeface="Calibri" pitchFamily="34" charset="0"/>
                <a:cs typeface="Calibri" pitchFamily="34" charset="0"/>
              </a:rPr>
              <a:t>S</a:t>
            </a:r>
            <a:r>
              <a:rPr lang="en-US" sz="2400" baseline="-25000" dirty="0">
                <a:solidFill>
                  <a:schemeClr val="tx2">
                    <a:lumMod val="50000"/>
                  </a:schemeClr>
                </a:solidFill>
                <a:latin typeface="Calibri" pitchFamily="34" charset="0"/>
                <a:cs typeface="Calibri" pitchFamily="34" charset="0"/>
              </a:rPr>
              <a:t>i</a:t>
            </a:r>
            <a:r>
              <a:rPr lang="el-GR" sz="2400" dirty="0">
                <a:solidFill>
                  <a:schemeClr val="tx2">
                    <a:lumMod val="50000"/>
                  </a:schemeClr>
                </a:solidFill>
                <a:latin typeface="Calibri" pitchFamily="34" charset="0"/>
                <a:cs typeface="Calibri" pitchFamily="34" charset="0"/>
              </a:rPr>
              <a:t>. Αυτά τα γνωρίσματα είναι και ξένα κλειδιά.</a:t>
            </a: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τα γνωρίσματα της αρχικής συσχέτισης </a:t>
            </a:r>
            <a:r>
              <a:rPr lang="en-US" sz="2400" dirty="0">
                <a:solidFill>
                  <a:schemeClr val="tx2">
                    <a:lumMod val="50000"/>
                  </a:schemeClr>
                </a:solidFill>
                <a:latin typeface="Calibri" pitchFamily="34" charset="0"/>
                <a:cs typeface="Calibri" pitchFamily="34" charset="0"/>
              </a:rPr>
              <a:t>(</a:t>
            </a:r>
            <a:r>
              <a:rPr lang="el-GR" sz="2400" dirty="0">
                <a:solidFill>
                  <a:schemeClr val="tx2">
                    <a:lumMod val="50000"/>
                  </a:schemeClr>
                </a:solidFill>
                <a:latin typeface="Calibri" pitchFamily="34" charset="0"/>
                <a:cs typeface="Calibri" pitchFamily="34" charset="0"/>
              </a:rPr>
              <a:t>αν υπάρχουν)</a:t>
            </a:r>
          </a:p>
        </p:txBody>
      </p:sp>
      <p:sp>
        <p:nvSpPr>
          <p:cNvPr id="35848" name="Text Box 5"/>
          <p:cNvSpPr txBox="1">
            <a:spLocks noChangeArrowheads="1"/>
          </p:cNvSpPr>
          <p:nvPr/>
        </p:nvSpPr>
        <p:spPr bwMode="auto">
          <a:xfrm>
            <a:off x="861616" y="5294510"/>
            <a:ext cx="7772400" cy="396875"/>
          </a:xfrm>
          <a:prstGeom prst="rect">
            <a:avLst/>
          </a:prstGeom>
          <a:noFill/>
          <a:ln w="9525">
            <a:noFill/>
            <a:miter lim="800000"/>
            <a:headEnd/>
            <a:tailEnd/>
          </a:ln>
        </p:spPr>
        <p:txBody>
          <a:bodyPr>
            <a:spAutoFit/>
          </a:bodyPr>
          <a:lstStyle/>
          <a:p>
            <a:pPr algn="r" eaLnBrk="0" hangingPunct="0">
              <a:spcBef>
                <a:spcPct val="50000"/>
              </a:spcBef>
            </a:pPr>
            <a:r>
              <a:rPr lang="el-GR" sz="2000" dirty="0">
                <a:solidFill>
                  <a:schemeClr val="accent3">
                    <a:lumMod val="75000"/>
                  </a:schemeClr>
                </a:solidFill>
                <a:latin typeface="Calibri" pitchFamily="34" charset="0"/>
                <a:cs typeface="Calibri" pitchFamily="34" charset="0"/>
              </a:rPr>
              <a:t>	</a:t>
            </a:r>
            <a:r>
              <a:rPr lang="el-GR" sz="2000" i="1" dirty="0">
                <a:solidFill>
                  <a:schemeClr val="accent3">
                    <a:lumMod val="75000"/>
                  </a:schemeClr>
                </a:solidFill>
                <a:latin typeface="Calibri" pitchFamily="34" charset="0"/>
                <a:cs typeface="Calibri" pitchFamily="34" charset="0"/>
              </a:rPr>
              <a:t>Θα δούμε και κάποιες ειδικές περιπτώσεις</a:t>
            </a:r>
            <a:endParaRPr lang="el-GR" sz="2000" b="1" dirty="0">
              <a:solidFill>
                <a:schemeClr val="accent3">
                  <a:lumMod val="75000"/>
                </a:schemeClr>
              </a:solidFill>
              <a:latin typeface="Calibri" pitchFamily="34" charset="0"/>
              <a:cs typeface="Calibri" pitchFamily="34" charset="0"/>
            </a:endParaRPr>
          </a:p>
        </p:txBody>
      </p:sp>
      <p:sp>
        <p:nvSpPr>
          <p:cNvPr id="2" name="Title 1"/>
          <p:cNvSpPr>
            <a:spLocks noGrp="1"/>
          </p:cNvSpPr>
          <p:nvPr>
            <p:ph type="title"/>
          </p:nvPr>
        </p:nvSpPr>
        <p:spPr>
          <a:xfrm>
            <a:off x="404416" y="363538"/>
            <a:ext cx="8229600" cy="1143000"/>
          </a:xfrm>
        </p:spPr>
        <p:txBody>
          <a:bodyPr/>
          <a:lstStyle/>
          <a:p>
            <a:r>
              <a:rPr lang="el-GR" dirty="0">
                <a:solidFill>
                  <a:schemeClr val="accent6">
                    <a:lumMod val="75000"/>
                  </a:schemeClr>
                </a:solidFill>
              </a:rPr>
              <a:t>Συσχετίσεις</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347395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7" name="Rectangle 6"/>
          <p:cNvSpPr>
            <a:spLocks noGrp="1" noChangeArrowheads="1"/>
          </p:cNvSpPr>
          <p:nvPr>
            <p:ph type="ftr" sz="quarter" idx="11"/>
          </p:nvPr>
        </p:nvSpPr>
        <p:spPr>
          <a:noFill/>
        </p:spPr>
        <p:txBody>
          <a:bodyPr/>
          <a:lstStyle/>
          <a:p>
            <a:r>
              <a:rPr lang="el-GR" altLang="en-US"/>
              <a:t>Ευαγγελία Πιτουρά</a:t>
            </a:r>
          </a:p>
        </p:txBody>
      </p:sp>
      <p:sp>
        <p:nvSpPr>
          <p:cNvPr id="36868" name="Rectangle 7"/>
          <p:cNvSpPr>
            <a:spLocks noGrp="1" noChangeArrowheads="1"/>
          </p:cNvSpPr>
          <p:nvPr>
            <p:ph type="sldNum" sz="quarter" idx="12"/>
          </p:nvPr>
        </p:nvSpPr>
        <p:spPr>
          <a:noFill/>
        </p:spPr>
        <p:txBody>
          <a:bodyPr/>
          <a:lstStyle/>
          <a:p>
            <a:fld id="{F85F4658-4502-43D0-A201-A46ACC859279}" type="slidenum">
              <a:rPr lang="el-GR" altLang="en-US" smtClean="0"/>
              <a:pPr/>
              <a:t>6</a:t>
            </a:fld>
            <a:endParaRPr lang="el-GR" altLang="en-US"/>
          </a:p>
        </p:txBody>
      </p:sp>
      <p:sp>
        <p:nvSpPr>
          <p:cNvPr id="36870" name="AutoShape 3"/>
          <p:cNvSpPr>
            <a:spLocks noChangeArrowheads="1"/>
          </p:cNvSpPr>
          <p:nvPr/>
        </p:nvSpPr>
        <p:spPr bwMode="auto">
          <a:xfrm>
            <a:off x="3851275" y="2779713"/>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36871" name="AutoShape 4"/>
          <p:cNvSpPr>
            <a:spLocks noChangeArrowheads="1"/>
          </p:cNvSpPr>
          <p:nvPr/>
        </p:nvSpPr>
        <p:spPr bwMode="auto">
          <a:xfrm>
            <a:off x="1979613" y="2420938"/>
            <a:ext cx="1223962" cy="1285875"/>
          </a:xfrm>
          <a:prstGeom prst="flowChartDecision">
            <a:avLst/>
          </a:prstGeom>
          <a:noFill/>
          <a:ln w="9525">
            <a:solidFill>
              <a:schemeClr val="tx1"/>
            </a:solidFill>
            <a:miter lim="800000"/>
            <a:headEnd/>
            <a:tailEnd/>
          </a:ln>
        </p:spPr>
        <p:txBody>
          <a:bodyPr wrap="none" anchor="ctr"/>
          <a:lstStyle/>
          <a:p>
            <a:endParaRPr lang="el-GR"/>
          </a:p>
        </p:txBody>
      </p:sp>
      <p:sp>
        <p:nvSpPr>
          <p:cNvPr id="36872" name="AutoShape 5"/>
          <p:cNvSpPr>
            <a:spLocks noChangeArrowheads="1"/>
          </p:cNvSpPr>
          <p:nvPr/>
        </p:nvSpPr>
        <p:spPr bwMode="auto">
          <a:xfrm>
            <a:off x="323850" y="2779713"/>
            <a:ext cx="935038" cy="611187"/>
          </a:xfrm>
          <a:prstGeom prst="flowChartProcess">
            <a:avLst/>
          </a:prstGeom>
          <a:noFill/>
          <a:ln w="9525">
            <a:solidFill>
              <a:schemeClr val="tx1"/>
            </a:solidFill>
            <a:miter lim="800000"/>
            <a:headEnd/>
            <a:tailEnd/>
          </a:ln>
        </p:spPr>
        <p:txBody>
          <a:bodyPr wrap="none" anchor="ctr"/>
          <a:lstStyle/>
          <a:p>
            <a:endParaRPr lang="el-GR"/>
          </a:p>
        </p:txBody>
      </p:sp>
      <p:sp>
        <p:nvSpPr>
          <p:cNvPr id="36873" name="Text Box 6"/>
          <p:cNvSpPr txBox="1">
            <a:spLocks noChangeArrowheads="1"/>
          </p:cNvSpPr>
          <p:nvPr/>
        </p:nvSpPr>
        <p:spPr bwMode="auto">
          <a:xfrm>
            <a:off x="468313" y="2852738"/>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36874" name="Text Box 7"/>
          <p:cNvSpPr txBox="1">
            <a:spLocks noChangeArrowheads="1"/>
          </p:cNvSpPr>
          <p:nvPr/>
        </p:nvSpPr>
        <p:spPr bwMode="auto">
          <a:xfrm>
            <a:off x="2339975" y="2852738"/>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36875" name="Text Box 8"/>
          <p:cNvSpPr txBox="1">
            <a:spLocks noChangeArrowheads="1"/>
          </p:cNvSpPr>
          <p:nvPr/>
        </p:nvSpPr>
        <p:spPr bwMode="auto">
          <a:xfrm>
            <a:off x="4140200" y="2852738"/>
            <a:ext cx="1008063"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36876" name="Line 9"/>
          <p:cNvSpPr>
            <a:spLocks noChangeShapeType="1"/>
          </p:cNvSpPr>
          <p:nvPr/>
        </p:nvSpPr>
        <p:spPr bwMode="auto">
          <a:xfrm>
            <a:off x="1258888" y="3068638"/>
            <a:ext cx="720725" cy="0"/>
          </a:xfrm>
          <a:prstGeom prst="line">
            <a:avLst/>
          </a:prstGeom>
          <a:noFill/>
          <a:ln w="9525">
            <a:solidFill>
              <a:schemeClr val="tx1"/>
            </a:solidFill>
            <a:round/>
            <a:headEnd/>
            <a:tailEnd/>
          </a:ln>
        </p:spPr>
        <p:txBody>
          <a:bodyPr wrap="none" anchor="ctr"/>
          <a:lstStyle/>
          <a:p>
            <a:endParaRPr lang="el-GR"/>
          </a:p>
        </p:txBody>
      </p:sp>
      <p:sp>
        <p:nvSpPr>
          <p:cNvPr id="36877" name="Line 10"/>
          <p:cNvSpPr>
            <a:spLocks noChangeShapeType="1"/>
          </p:cNvSpPr>
          <p:nvPr/>
        </p:nvSpPr>
        <p:spPr bwMode="auto">
          <a:xfrm>
            <a:off x="3203575" y="3068638"/>
            <a:ext cx="647700" cy="0"/>
          </a:xfrm>
          <a:prstGeom prst="line">
            <a:avLst/>
          </a:prstGeom>
          <a:noFill/>
          <a:ln w="9525">
            <a:solidFill>
              <a:schemeClr val="tx1"/>
            </a:solidFill>
            <a:round/>
            <a:headEnd/>
            <a:tailEnd/>
          </a:ln>
        </p:spPr>
        <p:txBody>
          <a:bodyPr wrap="none" anchor="ctr"/>
          <a:lstStyle/>
          <a:p>
            <a:endParaRPr lang="el-GR"/>
          </a:p>
        </p:txBody>
      </p:sp>
      <p:sp>
        <p:nvSpPr>
          <p:cNvPr id="36878" name="Oval 11"/>
          <p:cNvSpPr>
            <a:spLocks noChangeArrowheads="1"/>
          </p:cNvSpPr>
          <p:nvPr/>
        </p:nvSpPr>
        <p:spPr bwMode="auto">
          <a:xfrm>
            <a:off x="395288" y="1987550"/>
            <a:ext cx="865187" cy="431800"/>
          </a:xfrm>
          <a:prstGeom prst="ellipse">
            <a:avLst/>
          </a:prstGeom>
          <a:noFill/>
          <a:ln w="9525">
            <a:solidFill>
              <a:schemeClr val="tx1"/>
            </a:solidFill>
            <a:round/>
            <a:headEnd/>
            <a:tailEnd/>
          </a:ln>
        </p:spPr>
        <p:txBody>
          <a:bodyPr wrap="none" anchor="ctr"/>
          <a:lstStyle/>
          <a:p>
            <a:endParaRPr lang="el-GR"/>
          </a:p>
        </p:txBody>
      </p:sp>
      <p:sp>
        <p:nvSpPr>
          <p:cNvPr id="36879" name="Text Box 12"/>
          <p:cNvSpPr txBox="1">
            <a:spLocks noChangeArrowheads="1"/>
          </p:cNvSpPr>
          <p:nvPr/>
        </p:nvSpPr>
        <p:spPr bwMode="auto">
          <a:xfrm>
            <a:off x="612775" y="1987550"/>
            <a:ext cx="720725" cy="366713"/>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6880" name="Oval 13"/>
          <p:cNvSpPr>
            <a:spLocks noChangeArrowheads="1"/>
          </p:cNvSpPr>
          <p:nvPr/>
        </p:nvSpPr>
        <p:spPr bwMode="auto">
          <a:xfrm>
            <a:off x="395288" y="3932238"/>
            <a:ext cx="865187" cy="431800"/>
          </a:xfrm>
          <a:prstGeom prst="ellipse">
            <a:avLst/>
          </a:prstGeom>
          <a:noFill/>
          <a:ln w="9525">
            <a:solidFill>
              <a:schemeClr val="tx1"/>
            </a:solidFill>
            <a:round/>
            <a:headEnd/>
            <a:tailEnd/>
          </a:ln>
        </p:spPr>
        <p:txBody>
          <a:bodyPr wrap="none" anchor="ctr"/>
          <a:lstStyle/>
          <a:p>
            <a:endParaRPr lang="el-GR"/>
          </a:p>
        </p:txBody>
      </p:sp>
      <p:sp>
        <p:nvSpPr>
          <p:cNvPr id="36881" name="Text Box 14"/>
          <p:cNvSpPr txBox="1">
            <a:spLocks noChangeArrowheads="1"/>
          </p:cNvSpPr>
          <p:nvPr/>
        </p:nvSpPr>
        <p:spPr bwMode="auto">
          <a:xfrm>
            <a:off x="611188" y="3932238"/>
            <a:ext cx="504825"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6882" name="Line 15"/>
          <p:cNvSpPr>
            <a:spLocks noChangeShapeType="1"/>
          </p:cNvSpPr>
          <p:nvPr/>
        </p:nvSpPr>
        <p:spPr bwMode="auto">
          <a:xfrm flipH="1">
            <a:off x="827088" y="2420938"/>
            <a:ext cx="71437" cy="358775"/>
          </a:xfrm>
          <a:prstGeom prst="line">
            <a:avLst/>
          </a:prstGeom>
          <a:noFill/>
          <a:ln w="9525">
            <a:solidFill>
              <a:schemeClr val="tx1"/>
            </a:solidFill>
            <a:round/>
            <a:headEnd/>
            <a:tailEnd/>
          </a:ln>
        </p:spPr>
        <p:txBody>
          <a:bodyPr/>
          <a:lstStyle/>
          <a:p>
            <a:endParaRPr lang="el-GR"/>
          </a:p>
        </p:txBody>
      </p:sp>
      <p:sp>
        <p:nvSpPr>
          <p:cNvPr id="36883" name="Line 16"/>
          <p:cNvSpPr>
            <a:spLocks noChangeShapeType="1"/>
          </p:cNvSpPr>
          <p:nvPr/>
        </p:nvSpPr>
        <p:spPr bwMode="auto">
          <a:xfrm>
            <a:off x="539750" y="3429000"/>
            <a:ext cx="287338" cy="503238"/>
          </a:xfrm>
          <a:prstGeom prst="line">
            <a:avLst/>
          </a:prstGeom>
          <a:noFill/>
          <a:ln w="9525">
            <a:solidFill>
              <a:schemeClr val="tx1"/>
            </a:solidFill>
            <a:round/>
            <a:headEnd/>
            <a:tailEnd/>
          </a:ln>
        </p:spPr>
        <p:txBody>
          <a:bodyPr/>
          <a:lstStyle/>
          <a:p>
            <a:endParaRPr lang="el-GR"/>
          </a:p>
        </p:txBody>
      </p:sp>
      <p:sp>
        <p:nvSpPr>
          <p:cNvPr id="36884" name="Rectangle 17"/>
          <p:cNvSpPr>
            <a:spLocks noChangeArrowheads="1"/>
          </p:cNvSpPr>
          <p:nvPr/>
        </p:nvSpPr>
        <p:spPr bwMode="auto">
          <a:xfrm>
            <a:off x="4500563" y="4652963"/>
            <a:ext cx="1295400" cy="360362"/>
          </a:xfrm>
          <a:prstGeom prst="rect">
            <a:avLst/>
          </a:prstGeom>
          <a:noFill/>
          <a:ln w="9525">
            <a:solidFill>
              <a:schemeClr val="tx1"/>
            </a:solidFill>
            <a:miter lim="800000"/>
            <a:headEnd/>
            <a:tailEnd/>
          </a:ln>
        </p:spPr>
        <p:txBody>
          <a:bodyPr wrap="none" anchor="ctr"/>
          <a:lstStyle/>
          <a:p>
            <a:endParaRPr lang="el-GR"/>
          </a:p>
        </p:txBody>
      </p:sp>
      <p:sp>
        <p:nvSpPr>
          <p:cNvPr id="36885" name="Text Box 18"/>
          <p:cNvSpPr txBox="1">
            <a:spLocks noChangeArrowheads="1"/>
          </p:cNvSpPr>
          <p:nvPr/>
        </p:nvSpPr>
        <p:spPr bwMode="auto">
          <a:xfrm>
            <a:off x="4572000" y="4652963"/>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6886" name="Text Box 19"/>
          <p:cNvSpPr txBox="1">
            <a:spLocks noChangeArrowheads="1"/>
          </p:cNvSpPr>
          <p:nvPr/>
        </p:nvSpPr>
        <p:spPr bwMode="auto">
          <a:xfrm>
            <a:off x="5364163" y="4652963"/>
            <a:ext cx="649287"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6887" name="Line 20"/>
          <p:cNvSpPr>
            <a:spLocks noChangeShapeType="1"/>
          </p:cNvSpPr>
          <p:nvPr/>
        </p:nvSpPr>
        <p:spPr bwMode="auto">
          <a:xfrm>
            <a:off x="5148263" y="4652963"/>
            <a:ext cx="0" cy="360362"/>
          </a:xfrm>
          <a:prstGeom prst="line">
            <a:avLst/>
          </a:prstGeom>
          <a:noFill/>
          <a:ln w="9525">
            <a:solidFill>
              <a:schemeClr val="tx1"/>
            </a:solidFill>
            <a:round/>
            <a:headEnd/>
            <a:tailEnd/>
          </a:ln>
        </p:spPr>
        <p:txBody>
          <a:bodyPr/>
          <a:lstStyle/>
          <a:p>
            <a:endParaRPr lang="el-GR"/>
          </a:p>
        </p:txBody>
      </p:sp>
      <p:sp>
        <p:nvSpPr>
          <p:cNvPr id="36888" name="Text Box 21"/>
          <p:cNvSpPr txBox="1">
            <a:spLocks noChangeArrowheads="1"/>
          </p:cNvSpPr>
          <p:nvPr/>
        </p:nvSpPr>
        <p:spPr bwMode="auto">
          <a:xfrm>
            <a:off x="3851275" y="4365625"/>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36889" name="Rectangle 22"/>
          <p:cNvSpPr>
            <a:spLocks noChangeArrowheads="1"/>
          </p:cNvSpPr>
          <p:nvPr/>
        </p:nvSpPr>
        <p:spPr bwMode="auto">
          <a:xfrm>
            <a:off x="7237413" y="4581525"/>
            <a:ext cx="1295400" cy="360363"/>
          </a:xfrm>
          <a:prstGeom prst="rect">
            <a:avLst/>
          </a:prstGeom>
          <a:noFill/>
          <a:ln w="9525">
            <a:solidFill>
              <a:schemeClr val="tx1"/>
            </a:solidFill>
            <a:miter lim="800000"/>
            <a:headEnd/>
            <a:tailEnd/>
          </a:ln>
        </p:spPr>
        <p:txBody>
          <a:bodyPr wrap="none" anchor="ctr"/>
          <a:lstStyle/>
          <a:p>
            <a:endParaRPr lang="el-GR"/>
          </a:p>
        </p:txBody>
      </p:sp>
      <p:sp>
        <p:nvSpPr>
          <p:cNvPr id="36890" name="Text Box 23"/>
          <p:cNvSpPr txBox="1">
            <a:spLocks noChangeArrowheads="1"/>
          </p:cNvSpPr>
          <p:nvPr/>
        </p:nvSpPr>
        <p:spPr bwMode="auto">
          <a:xfrm>
            <a:off x="7308850" y="4581525"/>
            <a:ext cx="504825"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6891" name="Text Box 24"/>
          <p:cNvSpPr txBox="1">
            <a:spLocks noChangeArrowheads="1"/>
          </p:cNvSpPr>
          <p:nvPr/>
        </p:nvSpPr>
        <p:spPr bwMode="auto">
          <a:xfrm>
            <a:off x="8101013" y="4581525"/>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6892" name="Line 25"/>
          <p:cNvSpPr>
            <a:spLocks noChangeShapeType="1"/>
          </p:cNvSpPr>
          <p:nvPr/>
        </p:nvSpPr>
        <p:spPr bwMode="auto">
          <a:xfrm>
            <a:off x="7885113" y="4581525"/>
            <a:ext cx="0" cy="360363"/>
          </a:xfrm>
          <a:prstGeom prst="line">
            <a:avLst/>
          </a:prstGeom>
          <a:noFill/>
          <a:ln w="9525">
            <a:solidFill>
              <a:schemeClr val="tx1"/>
            </a:solidFill>
            <a:round/>
            <a:headEnd/>
            <a:tailEnd/>
          </a:ln>
        </p:spPr>
        <p:txBody>
          <a:bodyPr/>
          <a:lstStyle/>
          <a:p>
            <a:endParaRPr lang="el-GR"/>
          </a:p>
        </p:txBody>
      </p:sp>
      <p:sp>
        <p:nvSpPr>
          <p:cNvPr id="36893" name="Text Box 26"/>
          <p:cNvSpPr txBox="1">
            <a:spLocks noChangeArrowheads="1"/>
          </p:cNvSpPr>
          <p:nvPr/>
        </p:nvSpPr>
        <p:spPr bwMode="auto">
          <a:xfrm>
            <a:off x="6588125" y="4365625"/>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36894" name="Oval 27"/>
          <p:cNvSpPr>
            <a:spLocks noChangeArrowheads="1"/>
          </p:cNvSpPr>
          <p:nvPr/>
        </p:nvSpPr>
        <p:spPr bwMode="auto">
          <a:xfrm>
            <a:off x="3851275" y="1987550"/>
            <a:ext cx="865188" cy="431800"/>
          </a:xfrm>
          <a:prstGeom prst="ellipse">
            <a:avLst/>
          </a:prstGeom>
          <a:noFill/>
          <a:ln w="9525">
            <a:solidFill>
              <a:schemeClr val="tx1"/>
            </a:solidFill>
            <a:round/>
            <a:headEnd/>
            <a:tailEnd/>
          </a:ln>
        </p:spPr>
        <p:txBody>
          <a:bodyPr wrap="none" anchor="ctr"/>
          <a:lstStyle/>
          <a:p>
            <a:endParaRPr lang="el-GR"/>
          </a:p>
        </p:txBody>
      </p:sp>
      <p:sp>
        <p:nvSpPr>
          <p:cNvPr id="36895" name="Oval 28"/>
          <p:cNvSpPr>
            <a:spLocks noChangeArrowheads="1"/>
          </p:cNvSpPr>
          <p:nvPr/>
        </p:nvSpPr>
        <p:spPr bwMode="auto">
          <a:xfrm>
            <a:off x="3563938" y="3716338"/>
            <a:ext cx="865187" cy="431800"/>
          </a:xfrm>
          <a:prstGeom prst="ellipse">
            <a:avLst/>
          </a:prstGeom>
          <a:noFill/>
          <a:ln w="9525">
            <a:solidFill>
              <a:schemeClr val="tx1"/>
            </a:solidFill>
            <a:round/>
            <a:headEnd/>
            <a:tailEnd/>
          </a:ln>
        </p:spPr>
        <p:txBody>
          <a:bodyPr wrap="none" anchor="ctr"/>
          <a:lstStyle/>
          <a:p>
            <a:endParaRPr lang="el-GR"/>
          </a:p>
        </p:txBody>
      </p:sp>
      <p:sp>
        <p:nvSpPr>
          <p:cNvPr id="36896" name="Line 29"/>
          <p:cNvSpPr>
            <a:spLocks noChangeShapeType="1"/>
          </p:cNvSpPr>
          <p:nvPr/>
        </p:nvSpPr>
        <p:spPr bwMode="auto">
          <a:xfrm flipH="1">
            <a:off x="4283075" y="2420938"/>
            <a:ext cx="73025" cy="358775"/>
          </a:xfrm>
          <a:prstGeom prst="line">
            <a:avLst/>
          </a:prstGeom>
          <a:noFill/>
          <a:ln w="9525">
            <a:solidFill>
              <a:schemeClr val="tx1"/>
            </a:solidFill>
            <a:round/>
            <a:headEnd/>
            <a:tailEnd/>
          </a:ln>
        </p:spPr>
        <p:txBody>
          <a:bodyPr/>
          <a:lstStyle/>
          <a:p>
            <a:endParaRPr lang="el-GR"/>
          </a:p>
        </p:txBody>
      </p:sp>
      <p:sp>
        <p:nvSpPr>
          <p:cNvPr id="36897" name="Line 30"/>
          <p:cNvSpPr>
            <a:spLocks noChangeShapeType="1"/>
          </p:cNvSpPr>
          <p:nvPr/>
        </p:nvSpPr>
        <p:spPr bwMode="auto">
          <a:xfrm flipH="1">
            <a:off x="4140200" y="3429000"/>
            <a:ext cx="142875" cy="287338"/>
          </a:xfrm>
          <a:prstGeom prst="line">
            <a:avLst/>
          </a:prstGeom>
          <a:noFill/>
          <a:ln w="9525">
            <a:solidFill>
              <a:schemeClr val="tx1"/>
            </a:solidFill>
            <a:round/>
            <a:headEnd/>
            <a:tailEnd/>
          </a:ln>
        </p:spPr>
        <p:txBody>
          <a:bodyPr/>
          <a:lstStyle/>
          <a:p>
            <a:endParaRPr lang="el-GR"/>
          </a:p>
        </p:txBody>
      </p:sp>
      <p:sp>
        <p:nvSpPr>
          <p:cNvPr id="36898" name="Text Box 31"/>
          <p:cNvSpPr txBox="1">
            <a:spLocks noChangeArrowheads="1"/>
          </p:cNvSpPr>
          <p:nvPr/>
        </p:nvSpPr>
        <p:spPr bwMode="auto">
          <a:xfrm>
            <a:off x="4140200" y="1987550"/>
            <a:ext cx="647700"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6899" name="Text Box 32"/>
          <p:cNvSpPr txBox="1">
            <a:spLocks noChangeArrowheads="1"/>
          </p:cNvSpPr>
          <p:nvPr/>
        </p:nvSpPr>
        <p:spPr bwMode="auto">
          <a:xfrm>
            <a:off x="3779838" y="3716338"/>
            <a:ext cx="649287"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6900" name="Rectangle 33"/>
          <p:cNvSpPr>
            <a:spLocks noChangeArrowheads="1"/>
          </p:cNvSpPr>
          <p:nvPr/>
        </p:nvSpPr>
        <p:spPr bwMode="auto">
          <a:xfrm>
            <a:off x="6084888" y="5661025"/>
            <a:ext cx="1800225" cy="360363"/>
          </a:xfrm>
          <a:prstGeom prst="rect">
            <a:avLst/>
          </a:prstGeom>
          <a:noFill/>
          <a:ln w="9525">
            <a:solidFill>
              <a:schemeClr val="tx1"/>
            </a:solidFill>
            <a:miter lim="800000"/>
            <a:headEnd/>
            <a:tailEnd/>
          </a:ln>
        </p:spPr>
        <p:txBody>
          <a:bodyPr wrap="none" anchor="ctr"/>
          <a:lstStyle/>
          <a:p>
            <a:endParaRPr lang="el-GR"/>
          </a:p>
        </p:txBody>
      </p:sp>
      <p:sp>
        <p:nvSpPr>
          <p:cNvPr id="36901" name="Text Box 34"/>
          <p:cNvSpPr txBox="1">
            <a:spLocks noChangeArrowheads="1"/>
          </p:cNvSpPr>
          <p:nvPr/>
        </p:nvSpPr>
        <p:spPr bwMode="auto">
          <a:xfrm>
            <a:off x="6156325" y="5661025"/>
            <a:ext cx="504825" cy="366713"/>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6902" name="Text Box 35"/>
          <p:cNvSpPr txBox="1">
            <a:spLocks noChangeArrowheads="1"/>
          </p:cNvSpPr>
          <p:nvPr/>
        </p:nvSpPr>
        <p:spPr bwMode="auto">
          <a:xfrm>
            <a:off x="6804025" y="5661025"/>
            <a:ext cx="649288"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6903" name="Line 36"/>
          <p:cNvSpPr>
            <a:spLocks noChangeShapeType="1"/>
          </p:cNvSpPr>
          <p:nvPr/>
        </p:nvSpPr>
        <p:spPr bwMode="auto">
          <a:xfrm>
            <a:off x="6732588" y="5661025"/>
            <a:ext cx="0" cy="360363"/>
          </a:xfrm>
          <a:prstGeom prst="line">
            <a:avLst/>
          </a:prstGeom>
          <a:noFill/>
          <a:ln w="9525">
            <a:solidFill>
              <a:schemeClr val="tx1"/>
            </a:solidFill>
            <a:round/>
            <a:headEnd/>
            <a:tailEnd/>
          </a:ln>
        </p:spPr>
        <p:txBody>
          <a:bodyPr/>
          <a:lstStyle/>
          <a:p>
            <a:endParaRPr lang="el-GR"/>
          </a:p>
        </p:txBody>
      </p:sp>
      <p:sp>
        <p:nvSpPr>
          <p:cNvPr id="36904" name="Text Box 37"/>
          <p:cNvSpPr txBox="1">
            <a:spLocks noChangeArrowheads="1"/>
          </p:cNvSpPr>
          <p:nvPr/>
        </p:nvSpPr>
        <p:spPr bwMode="auto">
          <a:xfrm>
            <a:off x="5292725" y="5589588"/>
            <a:ext cx="1008063" cy="366712"/>
          </a:xfrm>
          <a:prstGeom prst="rect">
            <a:avLst/>
          </a:prstGeom>
          <a:noFill/>
          <a:ln w="9525">
            <a:noFill/>
            <a:miter lim="800000"/>
            <a:headEnd/>
            <a:tailEnd/>
          </a:ln>
        </p:spPr>
        <p:txBody>
          <a:bodyPr>
            <a:spAutoFit/>
          </a:bodyPr>
          <a:lstStyle/>
          <a:p>
            <a:pPr>
              <a:spcBef>
                <a:spcPct val="50000"/>
              </a:spcBef>
            </a:pPr>
            <a:r>
              <a:rPr lang="en-US" sz="1800"/>
              <a:t>R</a:t>
            </a:r>
            <a:endParaRPr lang="el-GR" sz="2400" baseline="-25000">
              <a:latin typeface="Times New Roman" pitchFamily="18" charset="0"/>
            </a:endParaRPr>
          </a:p>
        </p:txBody>
      </p:sp>
      <p:sp>
        <p:nvSpPr>
          <p:cNvPr id="36905" name="Line 38"/>
          <p:cNvSpPr>
            <a:spLocks noChangeShapeType="1"/>
          </p:cNvSpPr>
          <p:nvPr/>
        </p:nvSpPr>
        <p:spPr bwMode="auto">
          <a:xfrm flipH="1">
            <a:off x="4859338" y="5300663"/>
            <a:ext cx="1368425" cy="0"/>
          </a:xfrm>
          <a:prstGeom prst="line">
            <a:avLst/>
          </a:prstGeom>
          <a:noFill/>
          <a:ln w="9525">
            <a:solidFill>
              <a:schemeClr val="tx1"/>
            </a:solidFill>
            <a:round/>
            <a:headEnd/>
            <a:tailEnd/>
          </a:ln>
        </p:spPr>
        <p:txBody>
          <a:bodyPr/>
          <a:lstStyle/>
          <a:p>
            <a:endParaRPr lang="el-GR"/>
          </a:p>
        </p:txBody>
      </p:sp>
      <p:sp>
        <p:nvSpPr>
          <p:cNvPr id="36906" name="Line 39"/>
          <p:cNvSpPr>
            <a:spLocks noChangeShapeType="1"/>
          </p:cNvSpPr>
          <p:nvPr/>
        </p:nvSpPr>
        <p:spPr bwMode="auto">
          <a:xfrm>
            <a:off x="6227763" y="5300663"/>
            <a:ext cx="0" cy="360362"/>
          </a:xfrm>
          <a:prstGeom prst="line">
            <a:avLst/>
          </a:prstGeom>
          <a:noFill/>
          <a:ln w="9525">
            <a:solidFill>
              <a:schemeClr val="tx1"/>
            </a:solidFill>
            <a:round/>
            <a:headEnd/>
            <a:tailEnd/>
          </a:ln>
        </p:spPr>
        <p:txBody>
          <a:bodyPr/>
          <a:lstStyle/>
          <a:p>
            <a:endParaRPr lang="el-GR"/>
          </a:p>
        </p:txBody>
      </p:sp>
      <p:sp>
        <p:nvSpPr>
          <p:cNvPr id="36907" name="Line 40"/>
          <p:cNvSpPr>
            <a:spLocks noChangeShapeType="1"/>
          </p:cNvSpPr>
          <p:nvPr/>
        </p:nvSpPr>
        <p:spPr bwMode="auto">
          <a:xfrm flipV="1">
            <a:off x="4859338" y="5013325"/>
            <a:ext cx="0" cy="287338"/>
          </a:xfrm>
          <a:prstGeom prst="line">
            <a:avLst/>
          </a:prstGeom>
          <a:noFill/>
          <a:ln w="9525">
            <a:solidFill>
              <a:schemeClr val="tx1"/>
            </a:solidFill>
            <a:round/>
            <a:headEnd/>
            <a:tailEnd type="triangle" w="med" len="med"/>
          </a:ln>
        </p:spPr>
        <p:txBody>
          <a:bodyPr/>
          <a:lstStyle/>
          <a:p>
            <a:endParaRPr lang="el-GR"/>
          </a:p>
        </p:txBody>
      </p:sp>
      <p:sp>
        <p:nvSpPr>
          <p:cNvPr id="36908" name="Line 41"/>
          <p:cNvSpPr>
            <a:spLocks noChangeShapeType="1"/>
          </p:cNvSpPr>
          <p:nvPr/>
        </p:nvSpPr>
        <p:spPr bwMode="auto">
          <a:xfrm flipV="1">
            <a:off x="7164388" y="5229225"/>
            <a:ext cx="0" cy="431800"/>
          </a:xfrm>
          <a:prstGeom prst="line">
            <a:avLst/>
          </a:prstGeom>
          <a:noFill/>
          <a:ln w="9525">
            <a:solidFill>
              <a:schemeClr val="tx1"/>
            </a:solidFill>
            <a:round/>
            <a:headEnd/>
            <a:tailEnd/>
          </a:ln>
        </p:spPr>
        <p:txBody>
          <a:bodyPr/>
          <a:lstStyle/>
          <a:p>
            <a:endParaRPr lang="el-GR"/>
          </a:p>
        </p:txBody>
      </p:sp>
      <p:sp>
        <p:nvSpPr>
          <p:cNvPr id="36909" name="Line 42"/>
          <p:cNvSpPr>
            <a:spLocks noChangeShapeType="1"/>
          </p:cNvSpPr>
          <p:nvPr/>
        </p:nvSpPr>
        <p:spPr bwMode="auto">
          <a:xfrm>
            <a:off x="7164388" y="5229225"/>
            <a:ext cx="503237" cy="0"/>
          </a:xfrm>
          <a:prstGeom prst="line">
            <a:avLst/>
          </a:prstGeom>
          <a:noFill/>
          <a:ln w="9525">
            <a:solidFill>
              <a:schemeClr val="tx1"/>
            </a:solidFill>
            <a:round/>
            <a:headEnd/>
            <a:tailEnd/>
          </a:ln>
        </p:spPr>
        <p:txBody>
          <a:bodyPr/>
          <a:lstStyle/>
          <a:p>
            <a:endParaRPr lang="el-GR"/>
          </a:p>
        </p:txBody>
      </p:sp>
      <p:sp>
        <p:nvSpPr>
          <p:cNvPr id="36910" name="Line 43"/>
          <p:cNvSpPr>
            <a:spLocks noChangeShapeType="1"/>
          </p:cNvSpPr>
          <p:nvPr/>
        </p:nvSpPr>
        <p:spPr bwMode="auto">
          <a:xfrm flipV="1">
            <a:off x="7667625" y="4941888"/>
            <a:ext cx="0" cy="287337"/>
          </a:xfrm>
          <a:prstGeom prst="line">
            <a:avLst/>
          </a:prstGeom>
          <a:noFill/>
          <a:ln w="9525">
            <a:solidFill>
              <a:schemeClr val="tx1"/>
            </a:solidFill>
            <a:round/>
            <a:headEnd/>
            <a:tailEnd type="triangle" w="med" len="med"/>
          </a:ln>
        </p:spPr>
        <p:txBody>
          <a:bodyPr/>
          <a:lstStyle/>
          <a:p>
            <a:endParaRPr lang="el-GR"/>
          </a:p>
        </p:txBody>
      </p:sp>
      <p:sp>
        <p:nvSpPr>
          <p:cNvPr id="36911" name="Oval 44"/>
          <p:cNvSpPr>
            <a:spLocks noChangeArrowheads="1"/>
          </p:cNvSpPr>
          <p:nvPr/>
        </p:nvSpPr>
        <p:spPr bwMode="auto">
          <a:xfrm>
            <a:off x="2124075" y="3932238"/>
            <a:ext cx="865188" cy="431800"/>
          </a:xfrm>
          <a:prstGeom prst="ellipse">
            <a:avLst/>
          </a:prstGeom>
          <a:noFill/>
          <a:ln w="9525">
            <a:solidFill>
              <a:schemeClr val="tx1"/>
            </a:solidFill>
            <a:round/>
            <a:headEnd/>
            <a:tailEnd/>
          </a:ln>
        </p:spPr>
        <p:txBody>
          <a:bodyPr wrap="none" anchor="ctr"/>
          <a:lstStyle/>
          <a:p>
            <a:endParaRPr lang="el-GR"/>
          </a:p>
        </p:txBody>
      </p:sp>
      <p:sp>
        <p:nvSpPr>
          <p:cNvPr id="36912" name="Text Box 45"/>
          <p:cNvSpPr txBox="1">
            <a:spLocks noChangeArrowheads="1"/>
          </p:cNvSpPr>
          <p:nvPr/>
        </p:nvSpPr>
        <p:spPr bwMode="auto">
          <a:xfrm>
            <a:off x="2339975" y="3932238"/>
            <a:ext cx="576263" cy="366712"/>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6913" name="Line 46"/>
          <p:cNvSpPr>
            <a:spLocks noChangeShapeType="1"/>
          </p:cNvSpPr>
          <p:nvPr/>
        </p:nvSpPr>
        <p:spPr bwMode="auto">
          <a:xfrm>
            <a:off x="2555875" y="3716338"/>
            <a:ext cx="0" cy="215900"/>
          </a:xfrm>
          <a:prstGeom prst="line">
            <a:avLst/>
          </a:prstGeom>
          <a:noFill/>
          <a:ln w="9525">
            <a:solidFill>
              <a:schemeClr val="tx1"/>
            </a:solidFill>
            <a:round/>
            <a:headEnd/>
            <a:tailEnd/>
          </a:ln>
        </p:spPr>
        <p:txBody>
          <a:bodyPr/>
          <a:lstStyle/>
          <a:p>
            <a:endParaRPr lang="el-GR"/>
          </a:p>
        </p:txBody>
      </p:sp>
      <p:sp>
        <p:nvSpPr>
          <p:cNvPr id="36914" name="Line 47"/>
          <p:cNvSpPr>
            <a:spLocks noChangeShapeType="1"/>
          </p:cNvSpPr>
          <p:nvPr/>
        </p:nvSpPr>
        <p:spPr bwMode="auto">
          <a:xfrm>
            <a:off x="7308850" y="5661025"/>
            <a:ext cx="0" cy="360363"/>
          </a:xfrm>
          <a:prstGeom prst="line">
            <a:avLst/>
          </a:prstGeom>
          <a:noFill/>
          <a:ln w="9525">
            <a:solidFill>
              <a:schemeClr val="tx1"/>
            </a:solidFill>
            <a:round/>
            <a:headEnd/>
            <a:tailEnd/>
          </a:ln>
        </p:spPr>
        <p:txBody>
          <a:bodyPr/>
          <a:lstStyle/>
          <a:p>
            <a:endParaRPr lang="el-GR"/>
          </a:p>
        </p:txBody>
      </p:sp>
      <p:sp>
        <p:nvSpPr>
          <p:cNvPr id="36915" name="Text Box 48"/>
          <p:cNvSpPr txBox="1">
            <a:spLocks noChangeArrowheads="1"/>
          </p:cNvSpPr>
          <p:nvPr/>
        </p:nvSpPr>
        <p:spPr bwMode="auto">
          <a:xfrm>
            <a:off x="7380288" y="5661025"/>
            <a:ext cx="431800"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6916" name="Text Box 49"/>
          <p:cNvSpPr txBox="1">
            <a:spLocks noChangeArrowheads="1"/>
          </p:cNvSpPr>
          <p:nvPr/>
        </p:nvSpPr>
        <p:spPr bwMode="auto">
          <a:xfrm>
            <a:off x="1474788" y="2708275"/>
            <a:ext cx="360362" cy="366713"/>
          </a:xfrm>
          <a:prstGeom prst="rect">
            <a:avLst/>
          </a:prstGeom>
          <a:noFill/>
          <a:ln w="9525">
            <a:noFill/>
            <a:miter lim="800000"/>
            <a:headEnd/>
            <a:tailEnd/>
          </a:ln>
        </p:spPr>
        <p:txBody>
          <a:bodyPr>
            <a:spAutoFit/>
          </a:bodyPr>
          <a:lstStyle/>
          <a:p>
            <a:pPr>
              <a:spcBef>
                <a:spcPct val="50000"/>
              </a:spcBef>
            </a:pPr>
            <a:r>
              <a:rPr lang="en-US" sz="1800"/>
              <a:t>M</a:t>
            </a:r>
            <a:endParaRPr lang="el-GR" sz="1800"/>
          </a:p>
        </p:txBody>
      </p:sp>
      <p:sp>
        <p:nvSpPr>
          <p:cNvPr id="36917" name="Text Box 50"/>
          <p:cNvSpPr txBox="1">
            <a:spLocks noChangeArrowheads="1"/>
          </p:cNvSpPr>
          <p:nvPr/>
        </p:nvSpPr>
        <p:spPr bwMode="auto">
          <a:xfrm>
            <a:off x="3275013" y="2708275"/>
            <a:ext cx="504825"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2" name="Title 1"/>
          <p:cNvSpPr>
            <a:spLocks noGrp="1"/>
          </p:cNvSpPr>
          <p:nvPr>
            <p:ph type="title"/>
          </p:nvPr>
        </p:nvSpPr>
        <p:spPr>
          <a:xfrm>
            <a:off x="457200" y="221629"/>
            <a:ext cx="8229600" cy="1143000"/>
          </a:xfrm>
        </p:spPr>
        <p:txBody>
          <a:bodyPr/>
          <a:lstStyle/>
          <a:p>
            <a:r>
              <a:rPr lang="el-GR" dirty="0">
                <a:solidFill>
                  <a:schemeClr val="accent6">
                    <a:lumMod val="75000"/>
                  </a:schemeClr>
                </a:solidFill>
              </a:rPr>
              <a:t>Γενική Περίπτωση (παράδειγμα)</a:t>
            </a:r>
            <a:endParaRPr lang="en-US" dirty="0">
              <a:solidFill>
                <a:schemeClr val="accent6">
                  <a:lumMod val="75000"/>
                </a:schemeClr>
              </a:solidFill>
            </a:endParaRPr>
          </a:p>
        </p:txBody>
      </p:sp>
      <p:sp>
        <p:nvSpPr>
          <p:cNvPr id="54"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985984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5" name="Rectangle 6"/>
          <p:cNvSpPr>
            <a:spLocks noGrp="1" noChangeArrowheads="1"/>
          </p:cNvSpPr>
          <p:nvPr>
            <p:ph type="ftr" sz="quarter" idx="11"/>
          </p:nvPr>
        </p:nvSpPr>
        <p:spPr>
          <a:noFill/>
        </p:spPr>
        <p:txBody>
          <a:bodyPr/>
          <a:lstStyle/>
          <a:p>
            <a:r>
              <a:rPr lang="el-GR" altLang="en-US"/>
              <a:t>Ευαγγελία Πιτουρά</a:t>
            </a:r>
          </a:p>
        </p:txBody>
      </p:sp>
      <p:sp>
        <p:nvSpPr>
          <p:cNvPr id="38916" name="Rectangle 7"/>
          <p:cNvSpPr>
            <a:spLocks noGrp="1" noChangeArrowheads="1"/>
          </p:cNvSpPr>
          <p:nvPr>
            <p:ph type="sldNum" sz="quarter" idx="12"/>
          </p:nvPr>
        </p:nvSpPr>
        <p:spPr>
          <a:noFill/>
        </p:spPr>
        <p:txBody>
          <a:bodyPr/>
          <a:lstStyle/>
          <a:p>
            <a:fld id="{5660DD98-BBBE-4BA1-BAC2-C3FA14665848}" type="slidenum">
              <a:rPr lang="el-GR" altLang="en-US" smtClean="0"/>
              <a:pPr/>
              <a:t>7</a:t>
            </a:fld>
            <a:endParaRPr lang="el-GR" altLang="en-US"/>
          </a:p>
        </p:txBody>
      </p:sp>
      <p:sp>
        <p:nvSpPr>
          <p:cNvPr id="38920" name="Text Box 5"/>
          <p:cNvSpPr txBox="1">
            <a:spLocks noChangeArrowheads="1"/>
          </p:cNvSpPr>
          <p:nvPr/>
        </p:nvSpPr>
        <p:spPr bwMode="auto">
          <a:xfrm>
            <a:off x="547687" y="5513139"/>
            <a:ext cx="5472113" cy="366713"/>
          </a:xfrm>
          <a:prstGeom prst="rect">
            <a:avLst/>
          </a:prstGeom>
          <a:noFill/>
          <a:ln w="9525">
            <a:noFill/>
            <a:miter lim="800000"/>
            <a:headEnd/>
            <a:tailEnd/>
          </a:ln>
        </p:spPr>
        <p:txBody>
          <a:bodyPr>
            <a:spAutoFit/>
          </a:bodyPr>
          <a:lstStyle/>
          <a:p>
            <a:pPr>
              <a:spcBef>
                <a:spcPct val="50000"/>
              </a:spcBef>
            </a:pPr>
            <a:r>
              <a:rPr lang="el-GR" sz="1800" dirty="0">
                <a:solidFill>
                  <a:schemeClr val="tx2">
                    <a:lumMod val="50000"/>
                  </a:schemeClr>
                </a:solidFill>
                <a:latin typeface="Calibri" pitchFamily="34" charset="0"/>
                <a:cs typeface="Calibri" pitchFamily="34" charset="0"/>
              </a:rPr>
              <a:t>Παράδειγμα: </a:t>
            </a:r>
            <a:r>
              <a:rPr lang="el-GR" dirty="0">
                <a:solidFill>
                  <a:schemeClr val="tx2">
                    <a:lumMod val="50000"/>
                  </a:schemeClr>
                </a:solidFill>
                <a:latin typeface="Calibri" pitchFamily="34" charset="0"/>
                <a:cs typeface="Calibri" pitchFamily="34" charset="0"/>
              </a:rPr>
              <a:t>Εταιρεία</a:t>
            </a:r>
            <a:r>
              <a:rPr lang="el-GR" sz="1800" dirty="0">
                <a:solidFill>
                  <a:schemeClr val="tx2">
                    <a:lumMod val="50000"/>
                  </a:schemeClr>
                </a:solidFill>
                <a:latin typeface="Calibri" pitchFamily="34" charset="0"/>
                <a:cs typeface="Calibri" pitchFamily="34" charset="0"/>
              </a:rPr>
              <a:t> – Εργαζόμενος (1-Ν)</a:t>
            </a:r>
          </a:p>
        </p:txBody>
      </p:sp>
      <p:sp>
        <p:nvSpPr>
          <p:cNvPr id="9" name="Text Box 4"/>
          <p:cNvSpPr txBox="1">
            <a:spLocks noChangeArrowheads="1"/>
          </p:cNvSpPr>
          <p:nvPr/>
        </p:nvSpPr>
        <p:spPr bwMode="auto">
          <a:xfrm>
            <a:off x="469528" y="2243584"/>
            <a:ext cx="7772400" cy="2462213"/>
          </a:xfrm>
          <a:prstGeom prst="rect">
            <a:avLst/>
          </a:prstGeom>
          <a:noFill/>
          <a:ln w="9525">
            <a:noFill/>
            <a:miter lim="800000"/>
            <a:headEnd/>
            <a:tailEnd/>
          </a:ln>
        </p:spPr>
        <p:txBody>
          <a:bodyPr>
            <a:spAutoFit/>
          </a:bodyPr>
          <a:lstStyle/>
          <a:p>
            <a:pPr algn="just" eaLnBrk="0" hangingPunct="0">
              <a:spcBef>
                <a:spcPct val="50000"/>
              </a:spcBef>
            </a:pPr>
            <a:r>
              <a:rPr lang="el-GR" sz="2800" dirty="0">
                <a:latin typeface="Calibri" pitchFamily="34" charset="0"/>
                <a:cs typeface="Calibri" pitchFamily="34" charset="0"/>
              </a:rPr>
              <a:t>Έστω μια 1-Ν δυαδική συσχέτιση </a:t>
            </a:r>
            <a:r>
              <a:rPr lang="en-US" sz="2800" dirty="0">
                <a:latin typeface="Calibri" pitchFamily="34" charset="0"/>
                <a:cs typeface="Calibri" pitchFamily="34" charset="0"/>
              </a:rPr>
              <a:t>R</a:t>
            </a:r>
            <a:r>
              <a:rPr lang="el-GR" sz="2800" dirty="0">
                <a:latin typeface="Calibri" pitchFamily="34" charset="0"/>
                <a:cs typeface="Calibri" pitchFamily="34" charset="0"/>
              </a:rPr>
              <a:t> μεταξύ δύο τύπων οντοτήτων </a:t>
            </a:r>
            <a:r>
              <a:rPr lang="en-US" sz="2800" dirty="0">
                <a:latin typeface="Calibri" pitchFamily="34" charset="0"/>
                <a:cs typeface="Calibri" pitchFamily="34" charset="0"/>
              </a:rPr>
              <a:t>E1 </a:t>
            </a:r>
            <a:r>
              <a:rPr lang="el-GR" sz="2800" dirty="0">
                <a:latin typeface="Calibri" pitchFamily="34" charset="0"/>
                <a:cs typeface="Calibri" pitchFamily="34" charset="0"/>
              </a:rPr>
              <a:t>και </a:t>
            </a:r>
            <a:r>
              <a:rPr lang="en-US" sz="2800" dirty="0">
                <a:latin typeface="Calibri" pitchFamily="34" charset="0"/>
                <a:cs typeface="Calibri" pitchFamily="34" charset="0"/>
              </a:rPr>
              <a:t>E2</a:t>
            </a:r>
            <a:r>
              <a:rPr lang="el-GR" sz="2800" dirty="0">
                <a:latin typeface="Calibri" pitchFamily="34" charset="0"/>
                <a:cs typeface="Calibri" pitchFamily="34" charset="0"/>
              </a:rPr>
              <a:t>. Έστω ότι από την πλευρά του 1 είναι η </a:t>
            </a:r>
            <a:r>
              <a:rPr lang="en-US" sz="2800" dirty="0">
                <a:latin typeface="Calibri" pitchFamily="34" charset="0"/>
                <a:cs typeface="Calibri" pitchFamily="34" charset="0"/>
              </a:rPr>
              <a:t>E1</a:t>
            </a:r>
            <a:r>
              <a:rPr lang="el-GR" sz="2800" dirty="0">
                <a:latin typeface="Calibri" pitchFamily="34" charset="0"/>
                <a:cs typeface="Calibri" pitchFamily="34" charset="0"/>
              </a:rPr>
              <a:t>.</a:t>
            </a:r>
          </a:p>
          <a:p>
            <a:pPr algn="just" eaLnBrk="0" hangingPunct="0">
              <a:spcBef>
                <a:spcPct val="50000"/>
              </a:spcBef>
            </a:pPr>
            <a:r>
              <a:rPr lang="el-GR" sz="2800" i="1" dirty="0">
                <a:solidFill>
                  <a:schemeClr val="tx2">
                    <a:lumMod val="60000"/>
                    <a:lumOff val="40000"/>
                  </a:schemeClr>
                </a:solidFill>
                <a:latin typeface="Calibri" pitchFamily="34" charset="0"/>
                <a:cs typeface="Calibri" pitchFamily="34" charset="0"/>
              </a:rPr>
              <a:t>Ποιο είναι το πρωτεύον κλειδί της σχέσης που προκύπτει για τη συσχέτιση;</a:t>
            </a:r>
            <a:endParaRPr lang="en-US" sz="2800" i="1" dirty="0">
              <a:solidFill>
                <a:schemeClr val="tx2">
                  <a:lumMod val="60000"/>
                  <a:lumOff val="40000"/>
                </a:schemeClr>
              </a:solidFill>
              <a:latin typeface="Calibri" pitchFamily="34" charset="0"/>
              <a:cs typeface="Calibri" pitchFamily="34" charset="0"/>
            </a:endParaRPr>
          </a:p>
        </p:txBody>
      </p:sp>
      <p:sp>
        <p:nvSpPr>
          <p:cNvPr id="2" name="Title 1"/>
          <p:cNvSpPr>
            <a:spLocks noGrp="1"/>
          </p:cNvSpPr>
          <p:nvPr>
            <p:ph type="title"/>
          </p:nvPr>
        </p:nvSpPr>
        <p:spPr/>
        <p:txBody>
          <a:bodyPr/>
          <a:lstStyle/>
          <a:p>
            <a:r>
              <a:rPr lang="el-GR" dirty="0">
                <a:solidFill>
                  <a:schemeClr val="accent6">
                    <a:lumMod val="75000"/>
                  </a:schemeClr>
                </a:solidFill>
              </a:rPr>
              <a:t>(Δυαδική) 1-Ν Συσχέτιση</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50278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9" name="Rectangle 6"/>
          <p:cNvSpPr>
            <a:spLocks noGrp="1" noChangeArrowheads="1"/>
          </p:cNvSpPr>
          <p:nvPr>
            <p:ph type="ftr" sz="quarter" idx="11"/>
          </p:nvPr>
        </p:nvSpPr>
        <p:spPr>
          <a:xfrm>
            <a:off x="3059832" y="6381328"/>
            <a:ext cx="2952750" cy="196850"/>
          </a:xfrm>
          <a:noFill/>
        </p:spPr>
        <p:txBody>
          <a:bodyPr/>
          <a:lstStyle/>
          <a:p>
            <a:r>
              <a:rPr lang="el-GR" altLang="en-US"/>
              <a:t>Ευαγγελία Πιτουρά</a:t>
            </a:r>
          </a:p>
        </p:txBody>
      </p:sp>
      <p:sp>
        <p:nvSpPr>
          <p:cNvPr id="39940" name="Rectangle 7"/>
          <p:cNvSpPr>
            <a:spLocks noGrp="1" noChangeArrowheads="1"/>
          </p:cNvSpPr>
          <p:nvPr>
            <p:ph type="sldNum" sz="quarter" idx="12"/>
          </p:nvPr>
        </p:nvSpPr>
        <p:spPr>
          <a:noFill/>
        </p:spPr>
        <p:txBody>
          <a:bodyPr/>
          <a:lstStyle/>
          <a:p>
            <a:fld id="{5B32277B-50CD-46A5-A291-DDF1B5FF89C1}" type="slidenum">
              <a:rPr lang="el-GR" altLang="en-US" smtClean="0"/>
              <a:pPr/>
              <a:t>8</a:t>
            </a:fld>
            <a:endParaRPr lang="el-GR" altLang="en-US"/>
          </a:p>
        </p:txBody>
      </p:sp>
      <p:grpSp>
        <p:nvGrpSpPr>
          <p:cNvPr id="2" name="Group 1"/>
          <p:cNvGrpSpPr/>
          <p:nvPr/>
        </p:nvGrpSpPr>
        <p:grpSpPr>
          <a:xfrm>
            <a:off x="308380" y="1699617"/>
            <a:ext cx="4824412" cy="2376487"/>
            <a:chOff x="277119" y="2106017"/>
            <a:chExt cx="4824412" cy="2376487"/>
          </a:xfrm>
        </p:grpSpPr>
        <p:sp>
          <p:nvSpPr>
            <p:cNvPr id="39942" name="AutoShape 3"/>
            <p:cNvSpPr>
              <a:spLocks noChangeArrowheads="1"/>
            </p:cNvSpPr>
            <p:nvPr/>
          </p:nvSpPr>
          <p:spPr bwMode="auto">
            <a:xfrm>
              <a:off x="3804544" y="2898179"/>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39943" name="AutoShape 4"/>
            <p:cNvSpPr>
              <a:spLocks noChangeArrowheads="1"/>
            </p:cNvSpPr>
            <p:nvPr/>
          </p:nvSpPr>
          <p:spPr bwMode="auto">
            <a:xfrm>
              <a:off x="1932881" y="2539404"/>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39944" name="AutoShape 5"/>
            <p:cNvSpPr>
              <a:spLocks noChangeArrowheads="1"/>
            </p:cNvSpPr>
            <p:nvPr/>
          </p:nvSpPr>
          <p:spPr bwMode="auto">
            <a:xfrm>
              <a:off x="277119" y="2898179"/>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39945" name="Text Box 6"/>
            <p:cNvSpPr txBox="1">
              <a:spLocks noChangeArrowheads="1"/>
            </p:cNvSpPr>
            <p:nvPr/>
          </p:nvSpPr>
          <p:spPr bwMode="auto">
            <a:xfrm>
              <a:off x="421581" y="2971204"/>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39946" name="Text Box 7"/>
            <p:cNvSpPr txBox="1">
              <a:spLocks noChangeArrowheads="1"/>
            </p:cNvSpPr>
            <p:nvPr/>
          </p:nvSpPr>
          <p:spPr bwMode="auto">
            <a:xfrm>
              <a:off x="2293244" y="2971204"/>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39947" name="Text Box 8"/>
            <p:cNvSpPr txBox="1">
              <a:spLocks noChangeArrowheads="1"/>
            </p:cNvSpPr>
            <p:nvPr/>
          </p:nvSpPr>
          <p:spPr bwMode="auto">
            <a:xfrm>
              <a:off x="4093469" y="2971204"/>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39948" name="Line 9"/>
            <p:cNvSpPr>
              <a:spLocks noChangeShapeType="1"/>
            </p:cNvSpPr>
            <p:nvPr/>
          </p:nvSpPr>
          <p:spPr bwMode="auto">
            <a:xfrm>
              <a:off x="1212156" y="3187104"/>
              <a:ext cx="720725" cy="0"/>
            </a:xfrm>
            <a:prstGeom prst="line">
              <a:avLst/>
            </a:prstGeom>
            <a:noFill/>
            <a:ln w="9525">
              <a:solidFill>
                <a:schemeClr val="tx1"/>
              </a:solidFill>
              <a:round/>
              <a:headEnd/>
              <a:tailEnd/>
            </a:ln>
          </p:spPr>
          <p:txBody>
            <a:bodyPr wrap="none" anchor="ctr"/>
            <a:lstStyle/>
            <a:p>
              <a:endParaRPr lang="el-GR"/>
            </a:p>
          </p:txBody>
        </p:sp>
        <p:sp>
          <p:nvSpPr>
            <p:cNvPr id="39949" name="Line 10"/>
            <p:cNvSpPr>
              <a:spLocks noChangeShapeType="1"/>
            </p:cNvSpPr>
            <p:nvPr/>
          </p:nvSpPr>
          <p:spPr bwMode="auto">
            <a:xfrm>
              <a:off x="3156844" y="3187104"/>
              <a:ext cx="647700" cy="0"/>
            </a:xfrm>
            <a:prstGeom prst="line">
              <a:avLst/>
            </a:prstGeom>
            <a:noFill/>
            <a:ln w="9525">
              <a:solidFill>
                <a:schemeClr val="tx1"/>
              </a:solidFill>
              <a:round/>
              <a:headEnd/>
              <a:tailEnd/>
            </a:ln>
          </p:spPr>
          <p:txBody>
            <a:bodyPr wrap="none" anchor="ctr"/>
            <a:lstStyle/>
            <a:p>
              <a:endParaRPr lang="el-GR"/>
            </a:p>
          </p:txBody>
        </p:sp>
        <p:sp>
          <p:nvSpPr>
            <p:cNvPr id="39950" name="Oval 11"/>
            <p:cNvSpPr>
              <a:spLocks noChangeArrowheads="1"/>
            </p:cNvSpPr>
            <p:nvPr/>
          </p:nvSpPr>
          <p:spPr bwMode="auto">
            <a:xfrm>
              <a:off x="348556" y="2106017"/>
              <a:ext cx="865188" cy="431800"/>
            </a:xfrm>
            <a:prstGeom prst="ellipse">
              <a:avLst/>
            </a:prstGeom>
            <a:noFill/>
            <a:ln w="9525">
              <a:solidFill>
                <a:schemeClr val="tx1"/>
              </a:solidFill>
              <a:round/>
              <a:headEnd/>
              <a:tailEnd/>
            </a:ln>
          </p:spPr>
          <p:txBody>
            <a:bodyPr wrap="none" anchor="ctr"/>
            <a:lstStyle/>
            <a:p>
              <a:endParaRPr lang="el-GR"/>
            </a:p>
          </p:txBody>
        </p:sp>
        <p:sp>
          <p:nvSpPr>
            <p:cNvPr id="39951" name="Text Box 12"/>
            <p:cNvSpPr txBox="1">
              <a:spLocks noChangeArrowheads="1"/>
            </p:cNvSpPr>
            <p:nvPr/>
          </p:nvSpPr>
          <p:spPr bwMode="auto">
            <a:xfrm>
              <a:off x="566044" y="2106017"/>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9952" name="Oval 13"/>
            <p:cNvSpPr>
              <a:spLocks noChangeArrowheads="1"/>
            </p:cNvSpPr>
            <p:nvPr/>
          </p:nvSpPr>
          <p:spPr bwMode="auto">
            <a:xfrm>
              <a:off x="348556" y="4050704"/>
              <a:ext cx="865188" cy="431800"/>
            </a:xfrm>
            <a:prstGeom prst="ellipse">
              <a:avLst/>
            </a:prstGeom>
            <a:noFill/>
            <a:ln w="9525">
              <a:solidFill>
                <a:schemeClr val="tx1"/>
              </a:solidFill>
              <a:round/>
              <a:headEnd/>
              <a:tailEnd/>
            </a:ln>
          </p:spPr>
          <p:txBody>
            <a:bodyPr wrap="none" anchor="ctr"/>
            <a:lstStyle/>
            <a:p>
              <a:endParaRPr lang="el-GR"/>
            </a:p>
          </p:txBody>
        </p:sp>
        <p:sp>
          <p:nvSpPr>
            <p:cNvPr id="39953" name="Text Box 14"/>
            <p:cNvSpPr txBox="1">
              <a:spLocks noChangeArrowheads="1"/>
            </p:cNvSpPr>
            <p:nvPr/>
          </p:nvSpPr>
          <p:spPr bwMode="auto">
            <a:xfrm>
              <a:off x="564456" y="4050704"/>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9954" name="Line 15"/>
            <p:cNvSpPr>
              <a:spLocks noChangeShapeType="1"/>
            </p:cNvSpPr>
            <p:nvPr/>
          </p:nvSpPr>
          <p:spPr bwMode="auto">
            <a:xfrm flipH="1">
              <a:off x="780356" y="2539404"/>
              <a:ext cx="71438" cy="358775"/>
            </a:xfrm>
            <a:prstGeom prst="line">
              <a:avLst/>
            </a:prstGeom>
            <a:noFill/>
            <a:ln w="9525">
              <a:solidFill>
                <a:schemeClr val="tx1"/>
              </a:solidFill>
              <a:round/>
              <a:headEnd/>
              <a:tailEnd/>
            </a:ln>
          </p:spPr>
          <p:txBody>
            <a:bodyPr/>
            <a:lstStyle/>
            <a:p>
              <a:endParaRPr lang="el-GR"/>
            </a:p>
          </p:txBody>
        </p:sp>
        <p:sp>
          <p:nvSpPr>
            <p:cNvPr id="39955" name="Line 16"/>
            <p:cNvSpPr>
              <a:spLocks noChangeShapeType="1"/>
            </p:cNvSpPr>
            <p:nvPr/>
          </p:nvSpPr>
          <p:spPr bwMode="auto">
            <a:xfrm>
              <a:off x="493019" y="3547467"/>
              <a:ext cx="287337" cy="503237"/>
            </a:xfrm>
            <a:prstGeom prst="line">
              <a:avLst/>
            </a:prstGeom>
            <a:noFill/>
            <a:ln w="9525">
              <a:solidFill>
                <a:schemeClr val="tx1"/>
              </a:solidFill>
              <a:round/>
              <a:headEnd/>
              <a:tailEnd/>
            </a:ln>
          </p:spPr>
          <p:txBody>
            <a:bodyPr/>
            <a:lstStyle/>
            <a:p>
              <a:endParaRPr lang="el-GR"/>
            </a:p>
          </p:txBody>
        </p:sp>
        <p:sp>
          <p:nvSpPr>
            <p:cNvPr id="39966" name="Oval 27"/>
            <p:cNvSpPr>
              <a:spLocks noChangeArrowheads="1"/>
            </p:cNvSpPr>
            <p:nvPr/>
          </p:nvSpPr>
          <p:spPr bwMode="auto">
            <a:xfrm>
              <a:off x="3804544" y="2106017"/>
              <a:ext cx="865187" cy="431800"/>
            </a:xfrm>
            <a:prstGeom prst="ellipse">
              <a:avLst/>
            </a:prstGeom>
            <a:noFill/>
            <a:ln w="9525">
              <a:solidFill>
                <a:schemeClr val="tx1"/>
              </a:solidFill>
              <a:round/>
              <a:headEnd/>
              <a:tailEnd/>
            </a:ln>
          </p:spPr>
          <p:txBody>
            <a:bodyPr wrap="none" anchor="ctr"/>
            <a:lstStyle/>
            <a:p>
              <a:endParaRPr lang="el-GR"/>
            </a:p>
          </p:txBody>
        </p:sp>
        <p:sp>
          <p:nvSpPr>
            <p:cNvPr id="39967" name="Oval 28"/>
            <p:cNvSpPr>
              <a:spLocks noChangeArrowheads="1"/>
            </p:cNvSpPr>
            <p:nvPr/>
          </p:nvSpPr>
          <p:spPr bwMode="auto">
            <a:xfrm>
              <a:off x="3517206" y="3834804"/>
              <a:ext cx="865188" cy="431800"/>
            </a:xfrm>
            <a:prstGeom prst="ellipse">
              <a:avLst/>
            </a:prstGeom>
            <a:noFill/>
            <a:ln w="9525">
              <a:solidFill>
                <a:schemeClr val="tx1"/>
              </a:solidFill>
              <a:round/>
              <a:headEnd/>
              <a:tailEnd/>
            </a:ln>
          </p:spPr>
          <p:txBody>
            <a:bodyPr wrap="none" anchor="ctr"/>
            <a:lstStyle/>
            <a:p>
              <a:endParaRPr lang="el-GR"/>
            </a:p>
          </p:txBody>
        </p:sp>
        <p:sp>
          <p:nvSpPr>
            <p:cNvPr id="39968" name="Line 29"/>
            <p:cNvSpPr>
              <a:spLocks noChangeShapeType="1"/>
            </p:cNvSpPr>
            <p:nvPr/>
          </p:nvSpPr>
          <p:spPr bwMode="auto">
            <a:xfrm flipH="1">
              <a:off x="4236344" y="2539404"/>
              <a:ext cx="73025" cy="358775"/>
            </a:xfrm>
            <a:prstGeom prst="line">
              <a:avLst/>
            </a:prstGeom>
            <a:noFill/>
            <a:ln w="9525">
              <a:solidFill>
                <a:schemeClr val="tx1"/>
              </a:solidFill>
              <a:round/>
              <a:headEnd/>
              <a:tailEnd/>
            </a:ln>
          </p:spPr>
          <p:txBody>
            <a:bodyPr/>
            <a:lstStyle/>
            <a:p>
              <a:endParaRPr lang="el-GR"/>
            </a:p>
          </p:txBody>
        </p:sp>
        <p:sp>
          <p:nvSpPr>
            <p:cNvPr id="39969" name="Line 30"/>
            <p:cNvSpPr>
              <a:spLocks noChangeShapeType="1"/>
            </p:cNvSpPr>
            <p:nvPr/>
          </p:nvSpPr>
          <p:spPr bwMode="auto">
            <a:xfrm flipH="1">
              <a:off x="4093469" y="3547467"/>
              <a:ext cx="142875" cy="287337"/>
            </a:xfrm>
            <a:prstGeom prst="line">
              <a:avLst/>
            </a:prstGeom>
            <a:noFill/>
            <a:ln w="9525">
              <a:solidFill>
                <a:schemeClr val="tx1"/>
              </a:solidFill>
              <a:round/>
              <a:headEnd/>
              <a:tailEnd/>
            </a:ln>
          </p:spPr>
          <p:txBody>
            <a:bodyPr/>
            <a:lstStyle/>
            <a:p>
              <a:endParaRPr lang="el-GR"/>
            </a:p>
          </p:txBody>
        </p:sp>
        <p:sp>
          <p:nvSpPr>
            <p:cNvPr id="39970" name="Text Box 31"/>
            <p:cNvSpPr txBox="1">
              <a:spLocks noChangeArrowheads="1"/>
            </p:cNvSpPr>
            <p:nvPr/>
          </p:nvSpPr>
          <p:spPr bwMode="auto">
            <a:xfrm>
              <a:off x="4093469" y="2106017"/>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9971" name="Text Box 32"/>
            <p:cNvSpPr txBox="1">
              <a:spLocks noChangeArrowheads="1"/>
            </p:cNvSpPr>
            <p:nvPr/>
          </p:nvSpPr>
          <p:spPr bwMode="auto">
            <a:xfrm>
              <a:off x="3733106" y="3834804"/>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9972" name="Oval 33"/>
            <p:cNvSpPr>
              <a:spLocks noChangeArrowheads="1"/>
            </p:cNvSpPr>
            <p:nvPr/>
          </p:nvSpPr>
          <p:spPr bwMode="auto">
            <a:xfrm>
              <a:off x="2077344" y="4050704"/>
              <a:ext cx="865187" cy="431800"/>
            </a:xfrm>
            <a:prstGeom prst="ellipse">
              <a:avLst/>
            </a:prstGeom>
            <a:noFill/>
            <a:ln w="9525">
              <a:solidFill>
                <a:schemeClr val="tx1"/>
              </a:solidFill>
              <a:round/>
              <a:headEnd/>
              <a:tailEnd/>
            </a:ln>
          </p:spPr>
          <p:txBody>
            <a:bodyPr wrap="none" anchor="ctr"/>
            <a:lstStyle/>
            <a:p>
              <a:endParaRPr lang="el-GR"/>
            </a:p>
          </p:txBody>
        </p:sp>
        <p:sp>
          <p:nvSpPr>
            <p:cNvPr id="39973" name="Text Box 34"/>
            <p:cNvSpPr txBox="1">
              <a:spLocks noChangeArrowheads="1"/>
            </p:cNvSpPr>
            <p:nvPr/>
          </p:nvSpPr>
          <p:spPr bwMode="auto">
            <a:xfrm>
              <a:off x="2293244" y="4050704"/>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9974" name="Line 35"/>
            <p:cNvSpPr>
              <a:spLocks noChangeShapeType="1"/>
            </p:cNvSpPr>
            <p:nvPr/>
          </p:nvSpPr>
          <p:spPr bwMode="auto">
            <a:xfrm>
              <a:off x="2509144" y="3834804"/>
              <a:ext cx="0" cy="215900"/>
            </a:xfrm>
            <a:prstGeom prst="line">
              <a:avLst/>
            </a:prstGeom>
            <a:noFill/>
            <a:ln w="9525">
              <a:solidFill>
                <a:schemeClr val="tx1"/>
              </a:solidFill>
              <a:round/>
              <a:headEnd/>
              <a:tailEnd/>
            </a:ln>
          </p:spPr>
          <p:txBody>
            <a:bodyPr/>
            <a:lstStyle/>
            <a:p>
              <a:endParaRPr lang="el-GR"/>
            </a:p>
          </p:txBody>
        </p:sp>
        <p:sp>
          <p:nvSpPr>
            <p:cNvPr id="39975" name="Text Box 36"/>
            <p:cNvSpPr txBox="1">
              <a:spLocks noChangeArrowheads="1"/>
            </p:cNvSpPr>
            <p:nvPr/>
          </p:nvSpPr>
          <p:spPr bwMode="auto">
            <a:xfrm>
              <a:off x="1356619" y="2826742"/>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39976" name="Text Box 37"/>
            <p:cNvSpPr txBox="1">
              <a:spLocks noChangeArrowheads="1"/>
            </p:cNvSpPr>
            <p:nvPr/>
          </p:nvSpPr>
          <p:spPr bwMode="auto">
            <a:xfrm>
              <a:off x="3156844" y="2755304"/>
              <a:ext cx="431800"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grpSp>
      <p:sp>
        <p:nvSpPr>
          <p:cNvPr id="64" name="Title 1"/>
          <p:cNvSpPr>
            <a:spLocks noGrp="1"/>
          </p:cNvSpPr>
          <p:nvPr>
            <p:ph type="title"/>
          </p:nvPr>
        </p:nvSpPr>
        <p:spPr>
          <a:xfrm>
            <a:off x="586192" y="29069"/>
            <a:ext cx="8229600" cy="1143000"/>
          </a:xfrm>
        </p:spPr>
        <p:txBody>
          <a:bodyPr/>
          <a:lstStyle/>
          <a:p>
            <a:r>
              <a:rPr lang="el-GR" dirty="0">
                <a:solidFill>
                  <a:schemeClr val="accent6">
                    <a:lumMod val="75000"/>
                  </a:schemeClr>
                </a:solidFill>
              </a:rPr>
              <a:t>(Δυαδική) 1-Ν Συσχέτιση</a:t>
            </a:r>
            <a:endParaRPr lang="en-US" dirty="0">
              <a:solidFill>
                <a:schemeClr val="accent6">
                  <a:lumMod val="75000"/>
                </a:schemeClr>
              </a:solidFill>
            </a:endParaRPr>
          </a:p>
        </p:txBody>
      </p:sp>
      <p:sp>
        <p:nvSpPr>
          <p:cNvPr id="76"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grpSp>
        <p:nvGrpSpPr>
          <p:cNvPr id="5" name="Group 4"/>
          <p:cNvGrpSpPr/>
          <p:nvPr/>
        </p:nvGrpSpPr>
        <p:grpSpPr>
          <a:xfrm>
            <a:off x="1243417" y="4442816"/>
            <a:ext cx="3167063" cy="1592458"/>
            <a:chOff x="452842" y="4528606"/>
            <a:chExt cx="3167063" cy="1592458"/>
          </a:xfrm>
        </p:grpSpPr>
        <p:sp>
          <p:nvSpPr>
            <p:cNvPr id="77" name="AutoShape 3"/>
            <p:cNvSpPr>
              <a:spLocks noChangeArrowheads="1"/>
            </p:cNvSpPr>
            <p:nvPr/>
          </p:nvSpPr>
          <p:spPr bwMode="auto">
            <a:xfrm>
              <a:off x="2623780" y="5079617"/>
              <a:ext cx="705415" cy="346887"/>
            </a:xfrm>
            <a:prstGeom prst="flowChartProcess">
              <a:avLst/>
            </a:prstGeom>
            <a:noFill/>
            <a:ln w="9525">
              <a:solidFill>
                <a:schemeClr val="tx1"/>
              </a:solidFill>
              <a:miter lim="800000"/>
              <a:headEnd/>
              <a:tailEnd/>
            </a:ln>
          </p:spPr>
          <p:txBody>
            <a:bodyPr wrap="none" anchor="ctr"/>
            <a:lstStyle/>
            <a:p>
              <a:endParaRPr lang="el-GR" sz="1100"/>
            </a:p>
          </p:txBody>
        </p:sp>
        <p:sp>
          <p:nvSpPr>
            <p:cNvPr id="78" name="AutoShape 4"/>
            <p:cNvSpPr>
              <a:spLocks noChangeArrowheads="1"/>
            </p:cNvSpPr>
            <p:nvPr/>
          </p:nvSpPr>
          <p:spPr bwMode="auto">
            <a:xfrm>
              <a:off x="1565657" y="4872218"/>
              <a:ext cx="691953" cy="743330"/>
            </a:xfrm>
            <a:prstGeom prst="flowChartDecision">
              <a:avLst/>
            </a:prstGeom>
            <a:noFill/>
            <a:ln w="9525">
              <a:solidFill>
                <a:schemeClr val="tx1"/>
              </a:solidFill>
              <a:miter lim="800000"/>
              <a:headEnd/>
              <a:tailEnd/>
            </a:ln>
          </p:spPr>
          <p:txBody>
            <a:bodyPr wrap="none" anchor="ctr"/>
            <a:lstStyle/>
            <a:p>
              <a:endParaRPr lang="el-GR" sz="1100"/>
            </a:p>
          </p:txBody>
        </p:sp>
        <p:sp>
          <p:nvSpPr>
            <p:cNvPr id="79" name="AutoShape 5"/>
            <p:cNvSpPr>
              <a:spLocks noChangeArrowheads="1"/>
            </p:cNvSpPr>
            <p:nvPr/>
          </p:nvSpPr>
          <p:spPr bwMode="auto">
            <a:xfrm>
              <a:off x="629592" y="5079617"/>
              <a:ext cx="528612" cy="353311"/>
            </a:xfrm>
            <a:prstGeom prst="flowChartProcess">
              <a:avLst/>
            </a:prstGeom>
            <a:noFill/>
            <a:ln w="9525">
              <a:solidFill>
                <a:schemeClr val="tx1"/>
              </a:solidFill>
              <a:miter lim="800000"/>
              <a:headEnd/>
              <a:tailEnd/>
            </a:ln>
          </p:spPr>
          <p:txBody>
            <a:bodyPr wrap="none" anchor="ctr"/>
            <a:lstStyle/>
            <a:p>
              <a:endParaRPr lang="el-GR" sz="1100"/>
            </a:p>
          </p:txBody>
        </p:sp>
        <p:sp>
          <p:nvSpPr>
            <p:cNvPr id="80" name="Text Box 6"/>
            <p:cNvSpPr txBox="1">
              <a:spLocks noChangeArrowheads="1"/>
            </p:cNvSpPr>
            <p:nvPr/>
          </p:nvSpPr>
          <p:spPr bwMode="auto">
            <a:xfrm>
              <a:off x="711262" y="5121830"/>
              <a:ext cx="488226" cy="264295"/>
            </a:xfrm>
            <a:prstGeom prst="rect">
              <a:avLst/>
            </a:prstGeom>
            <a:noFill/>
            <a:ln w="9525">
              <a:noFill/>
              <a:miter lim="800000"/>
              <a:headEnd/>
              <a:tailEnd/>
            </a:ln>
          </p:spPr>
          <p:txBody>
            <a:bodyPr>
              <a:spAutoFit/>
            </a:bodyPr>
            <a:lstStyle/>
            <a:p>
              <a:pPr eaLnBrk="0" hangingPunct="0">
                <a:spcBef>
                  <a:spcPct val="50000"/>
                </a:spcBef>
              </a:pPr>
              <a:r>
                <a:rPr lang="en-US" sz="1100">
                  <a:latin typeface="Times New Roman" pitchFamily="18" charset="0"/>
                </a:rPr>
                <a:t>E</a:t>
              </a:r>
              <a:r>
                <a:rPr lang="en-US" sz="1100" baseline="-25000">
                  <a:latin typeface="Times New Roman" pitchFamily="18" charset="0"/>
                </a:rPr>
                <a:t>1</a:t>
              </a:r>
              <a:endParaRPr lang="el-GR" sz="1100" baseline="-25000">
                <a:latin typeface="Times New Roman" pitchFamily="18" charset="0"/>
              </a:endParaRPr>
            </a:p>
          </p:txBody>
        </p:sp>
        <p:sp>
          <p:nvSpPr>
            <p:cNvPr id="81" name="Text Box 7"/>
            <p:cNvSpPr txBox="1">
              <a:spLocks noChangeArrowheads="1"/>
            </p:cNvSpPr>
            <p:nvPr/>
          </p:nvSpPr>
          <p:spPr bwMode="auto">
            <a:xfrm>
              <a:off x="1769384" y="5121830"/>
              <a:ext cx="732339" cy="264295"/>
            </a:xfrm>
            <a:prstGeom prst="rect">
              <a:avLst/>
            </a:prstGeom>
            <a:noFill/>
            <a:ln w="9525">
              <a:noFill/>
              <a:miter lim="800000"/>
              <a:headEnd/>
              <a:tailEnd/>
            </a:ln>
          </p:spPr>
          <p:txBody>
            <a:bodyPr>
              <a:spAutoFit/>
            </a:bodyPr>
            <a:lstStyle/>
            <a:p>
              <a:pPr eaLnBrk="0" hangingPunct="0">
                <a:spcBef>
                  <a:spcPct val="50000"/>
                </a:spcBef>
              </a:pPr>
              <a:r>
                <a:rPr lang="en-US" sz="1100">
                  <a:latin typeface="Times New Roman" pitchFamily="18" charset="0"/>
                </a:rPr>
                <a:t>R</a:t>
              </a:r>
              <a:endParaRPr lang="el-GR" sz="1100">
                <a:latin typeface="Times New Roman" pitchFamily="18" charset="0"/>
              </a:endParaRPr>
            </a:p>
          </p:txBody>
        </p:sp>
        <p:sp>
          <p:nvSpPr>
            <p:cNvPr id="82" name="Text Box 8"/>
            <p:cNvSpPr txBox="1">
              <a:spLocks noChangeArrowheads="1"/>
            </p:cNvSpPr>
            <p:nvPr/>
          </p:nvSpPr>
          <p:spPr bwMode="auto">
            <a:xfrm>
              <a:off x="2787120" y="5121830"/>
              <a:ext cx="569896" cy="264295"/>
            </a:xfrm>
            <a:prstGeom prst="rect">
              <a:avLst/>
            </a:prstGeom>
            <a:noFill/>
            <a:ln w="9525">
              <a:noFill/>
              <a:miter lim="800000"/>
              <a:headEnd/>
              <a:tailEnd/>
            </a:ln>
          </p:spPr>
          <p:txBody>
            <a:bodyPr>
              <a:spAutoFit/>
            </a:bodyPr>
            <a:lstStyle/>
            <a:p>
              <a:pPr eaLnBrk="0" hangingPunct="0">
                <a:spcBef>
                  <a:spcPct val="50000"/>
                </a:spcBef>
              </a:pPr>
              <a:r>
                <a:rPr lang="en-US" sz="1100">
                  <a:latin typeface="Times New Roman" pitchFamily="18" charset="0"/>
                </a:rPr>
                <a:t>E</a:t>
              </a:r>
              <a:r>
                <a:rPr lang="en-US" sz="1100" baseline="-25000">
                  <a:latin typeface="Times New Roman" pitchFamily="18" charset="0"/>
                </a:rPr>
                <a:t>2</a:t>
              </a:r>
              <a:endParaRPr lang="el-GR" sz="1100" baseline="-25000">
                <a:latin typeface="Times New Roman" pitchFamily="18" charset="0"/>
              </a:endParaRPr>
            </a:p>
          </p:txBody>
        </p:sp>
        <p:sp>
          <p:nvSpPr>
            <p:cNvPr id="83" name="Line 9"/>
            <p:cNvSpPr>
              <a:spLocks noChangeShapeType="1"/>
            </p:cNvSpPr>
            <p:nvPr/>
          </p:nvSpPr>
          <p:spPr bwMode="auto">
            <a:xfrm>
              <a:off x="1158204" y="5246636"/>
              <a:ext cx="407453" cy="0"/>
            </a:xfrm>
            <a:prstGeom prst="line">
              <a:avLst/>
            </a:prstGeom>
            <a:noFill/>
            <a:ln w="9525">
              <a:solidFill>
                <a:schemeClr val="tx1"/>
              </a:solidFill>
              <a:round/>
              <a:headEnd/>
              <a:tailEnd/>
            </a:ln>
          </p:spPr>
          <p:txBody>
            <a:bodyPr wrap="none" anchor="ctr"/>
            <a:lstStyle/>
            <a:p>
              <a:endParaRPr lang="el-GR" sz="1100"/>
            </a:p>
          </p:txBody>
        </p:sp>
        <p:sp>
          <p:nvSpPr>
            <p:cNvPr id="84" name="Line 10"/>
            <p:cNvSpPr>
              <a:spLocks noChangeShapeType="1"/>
            </p:cNvSpPr>
            <p:nvPr/>
          </p:nvSpPr>
          <p:spPr bwMode="auto">
            <a:xfrm>
              <a:off x="2257610" y="5246636"/>
              <a:ext cx="366169" cy="0"/>
            </a:xfrm>
            <a:prstGeom prst="line">
              <a:avLst/>
            </a:prstGeom>
            <a:noFill/>
            <a:ln w="9525">
              <a:solidFill>
                <a:schemeClr val="tx1"/>
              </a:solidFill>
              <a:round/>
              <a:headEnd type="triangle" w="med" len="med"/>
              <a:tailEnd type="none" w="med" len="med"/>
            </a:ln>
          </p:spPr>
          <p:txBody>
            <a:bodyPr wrap="none" anchor="ctr"/>
            <a:lstStyle/>
            <a:p>
              <a:endParaRPr lang="el-GR" sz="1100"/>
            </a:p>
          </p:txBody>
        </p:sp>
        <p:sp>
          <p:nvSpPr>
            <p:cNvPr id="85" name="Oval 11"/>
            <p:cNvSpPr>
              <a:spLocks noChangeArrowheads="1"/>
            </p:cNvSpPr>
            <p:nvPr/>
          </p:nvSpPr>
          <p:spPr bwMode="auto">
            <a:xfrm>
              <a:off x="669978" y="4621689"/>
              <a:ext cx="489124" cy="249612"/>
            </a:xfrm>
            <a:prstGeom prst="ellipse">
              <a:avLst/>
            </a:prstGeom>
            <a:noFill/>
            <a:ln w="9525">
              <a:solidFill>
                <a:schemeClr val="tx1"/>
              </a:solidFill>
              <a:round/>
              <a:headEnd/>
              <a:tailEnd/>
            </a:ln>
          </p:spPr>
          <p:txBody>
            <a:bodyPr wrap="none" anchor="ctr"/>
            <a:lstStyle/>
            <a:p>
              <a:endParaRPr lang="el-GR" sz="1100"/>
            </a:p>
          </p:txBody>
        </p:sp>
        <p:sp>
          <p:nvSpPr>
            <p:cNvPr id="86" name="Text Box 12"/>
            <p:cNvSpPr txBox="1">
              <a:spLocks noChangeArrowheads="1"/>
            </p:cNvSpPr>
            <p:nvPr/>
          </p:nvSpPr>
          <p:spPr bwMode="auto">
            <a:xfrm>
              <a:off x="792932" y="4621689"/>
              <a:ext cx="407453" cy="261610"/>
            </a:xfrm>
            <a:prstGeom prst="rect">
              <a:avLst/>
            </a:prstGeom>
            <a:noFill/>
            <a:ln w="9525">
              <a:noFill/>
              <a:miter lim="800000"/>
              <a:headEnd/>
              <a:tailEnd/>
            </a:ln>
          </p:spPr>
          <p:txBody>
            <a:bodyPr>
              <a:spAutoFit/>
            </a:bodyPr>
            <a:lstStyle/>
            <a:p>
              <a:pPr>
                <a:spcBef>
                  <a:spcPct val="50000"/>
                </a:spcBef>
              </a:pPr>
              <a:r>
                <a:rPr lang="en-US" sz="1100" u="sng"/>
                <a:t>A</a:t>
              </a:r>
              <a:endParaRPr lang="el-GR" sz="1100" u="sng"/>
            </a:p>
          </p:txBody>
        </p:sp>
        <p:sp>
          <p:nvSpPr>
            <p:cNvPr id="87" name="Oval 13"/>
            <p:cNvSpPr>
              <a:spLocks noChangeArrowheads="1"/>
            </p:cNvSpPr>
            <p:nvPr/>
          </p:nvSpPr>
          <p:spPr bwMode="auto">
            <a:xfrm>
              <a:off x="669978" y="5745860"/>
              <a:ext cx="489124" cy="249612"/>
            </a:xfrm>
            <a:prstGeom prst="ellipse">
              <a:avLst/>
            </a:prstGeom>
            <a:noFill/>
            <a:ln w="9525">
              <a:solidFill>
                <a:schemeClr val="tx1"/>
              </a:solidFill>
              <a:round/>
              <a:headEnd/>
              <a:tailEnd/>
            </a:ln>
          </p:spPr>
          <p:txBody>
            <a:bodyPr wrap="none" anchor="ctr"/>
            <a:lstStyle/>
            <a:p>
              <a:endParaRPr lang="el-GR" sz="1100"/>
            </a:p>
          </p:txBody>
        </p:sp>
        <p:sp>
          <p:nvSpPr>
            <p:cNvPr id="88" name="Text Box 14"/>
            <p:cNvSpPr txBox="1">
              <a:spLocks noChangeArrowheads="1"/>
            </p:cNvSpPr>
            <p:nvPr/>
          </p:nvSpPr>
          <p:spPr bwMode="auto">
            <a:xfrm>
              <a:off x="792035" y="5745860"/>
              <a:ext cx="285397" cy="261610"/>
            </a:xfrm>
            <a:prstGeom prst="rect">
              <a:avLst/>
            </a:prstGeom>
            <a:noFill/>
            <a:ln w="9525">
              <a:noFill/>
              <a:miter lim="800000"/>
              <a:headEnd/>
              <a:tailEnd/>
            </a:ln>
          </p:spPr>
          <p:txBody>
            <a:bodyPr>
              <a:spAutoFit/>
            </a:bodyPr>
            <a:lstStyle/>
            <a:p>
              <a:pPr>
                <a:spcBef>
                  <a:spcPct val="50000"/>
                </a:spcBef>
              </a:pPr>
              <a:r>
                <a:rPr lang="en-US" sz="1100"/>
                <a:t>B</a:t>
              </a:r>
              <a:endParaRPr lang="el-GR" sz="1100"/>
            </a:p>
          </p:txBody>
        </p:sp>
        <p:sp>
          <p:nvSpPr>
            <p:cNvPr id="89" name="Line 15"/>
            <p:cNvSpPr>
              <a:spLocks noChangeShapeType="1"/>
            </p:cNvSpPr>
            <p:nvPr/>
          </p:nvSpPr>
          <p:spPr bwMode="auto">
            <a:xfrm flipH="1">
              <a:off x="914091" y="4872218"/>
              <a:ext cx="40387" cy="207398"/>
            </a:xfrm>
            <a:prstGeom prst="line">
              <a:avLst/>
            </a:prstGeom>
            <a:noFill/>
            <a:ln w="9525">
              <a:solidFill>
                <a:schemeClr val="tx1"/>
              </a:solidFill>
              <a:round/>
              <a:headEnd/>
              <a:tailEnd/>
            </a:ln>
          </p:spPr>
          <p:txBody>
            <a:bodyPr/>
            <a:lstStyle/>
            <a:p>
              <a:endParaRPr lang="el-GR" sz="1100"/>
            </a:p>
          </p:txBody>
        </p:sp>
        <p:sp>
          <p:nvSpPr>
            <p:cNvPr id="90" name="Line 16"/>
            <p:cNvSpPr>
              <a:spLocks noChangeShapeType="1"/>
            </p:cNvSpPr>
            <p:nvPr/>
          </p:nvSpPr>
          <p:spPr bwMode="auto">
            <a:xfrm>
              <a:off x="751648" y="5454952"/>
              <a:ext cx="162443" cy="290908"/>
            </a:xfrm>
            <a:prstGeom prst="line">
              <a:avLst/>
            </a:prstGeom>
            <a:noFill/>
            <a:ln w="9525">
              <a:solidFill>
                <a:schemeClr val="tx1"/>
              </a:solidFill>
              <a:round/>
              <a:headEnd/>
              <a:tailEnd/>
            </a:ln>
          </p:spPr>
          <p:txBody>
            <a:bodyPr/>
            <a:lstStyle/>
            <a:p>
              <a:endParaRPr lang="el-GR" sz="1100"/>
            </a:p>
          </p:txBody>
        </p:sp>
        <p:sp>
          <p:nvSpPr>
            <p:cNvPr id="91" name="Oval 27"/>
            <p:cNvSpPr>
              <a:spLocks noChangeArrowheads="1"/>
            </p:cNvSpPr>
            <p:nvPr/>
          </p:nvSpPr>
          <p:spPr bwMode="auto">
            <a:xfrm>
              <a:off x="2623780" y="4621689"/>
              <a:ext cx="489123" cy="249612"/>
            </a:xfrm>
            <a:prstGeom prst="ellipse">
              <a:avLst/>
            </a:prstGeom>
            <a:noFill/>
            <a:ln w="9525">
              <a:solidFill>
                <a:schemeClr val="tx1"/>
              </a:solidFill>
              <a:round/>
              <a:headEnd/>
              <a:tailEnd/>
            </a:ln>
          </p:spPr>
          <p:txBody>
            <a:bodyPr wrap="none" anchor="ctr"/>
            <a:lstStyle/>
            <a:p>
              <a:endParaRPr lang="el-GR" sz="1100"/>
            </a:p>
          </p:txBody>
        </p:sp>
        <p:sp>
          <p:nvSpPr>
            <p:cNvPr id="92" name="Oval 28"/>
            <p:cNvSpPr>
              <a:spLocks noChangeArrowheads="1"/>
            </p:cNvSpPr>
            <p:nvPr/>
          </p:nvSpPr>
          <p:spPr bwMode="auto">
            <a:xfrm>
              <a:off x="2461337" y="5621054"/>
              <a:ext cx="489124" cy="249612"/>
            </a:xfrm>
            <a:prstGeom prst="ellipse">
              <a:avLst/>
            </a:prstGeom>
            <a:noFill/>
            <a:ln w="9525">
              <a:solidFill>
                <a:schemeClr val="tx1"/>
              </a:solidFill>
              <a:round/>
              <a:headEnd/>
              <a:tailEnd/>
            </a:ln>
          </p:spPr>
          <p:txBody>
            <a:bodyPr wrap="none" anchor="ctr"/>
            <a:lstStyle/>
            <a:p>
              <a:endParaRPr lang="el-GR" sz="1100"/>
            </a:p>
          </p:txBody>
        </p:sp>
        <p:sp>
          <p:nvSpPr>
            <p:cNvPr id="93" name="Line 29"/>
            <p:cNvSpPr>
              <a:spLocks noChangeShapeType="1"/>
            </p:cNvSpPr>
            <p:nvPr/>
          </p:nvSpPr>
          <p:spPr bwMode="auto">
            <a:xfrm flipH="1">
              <a:off x="2867893" y="4872218"/>
              <a:ext cx="41284" cy="207398"/>
            </a:xfrm>
            <a:prstGeom prst="line">
              <a:avLst/>
            </a:prstGeom>
            <a:noFill/>
            <a:ln w="9525">
              <a:solidFill>
                <a:schemeClr val="tx1"/>
              </a:solidFill>
              <a:round/>
              <a:headEnd/>
              <a:tailEnd/>
            </a:ln>
          </p:spPr>
          <p:txBody>
            <a:bodyPr/>
            <a:lstStyle/>
            <a:p>
              <a:endParaRPr lang="el-GR" sz="1100"/>
            </a:p>
          </p:txBody>
        </p:sp>
        <p:sp>
          <p:nvSpPr>
            <p:cNvPr id="94" name="Line 30"/>
            <p:cNvSpPr>
              <a:spLocks noChangeShapeType="1"/>
            </p:cNvSpPr>
            <p:nvPr/>
          </p:nvSpPr>
          <p:spPr bwMode="auto">
            <a:xfrm flipH="1">
              <a:off x="2787120" y="5454952"/>
              <a:ext cx="80773" cy="166102"/>
            </a:xfrm>
            <a:prstGeom prst="line">
              <a:avLst/>
            </a:prstGeom>
            <a:noFill/>
            <a:ln w="9525">
              <a:solidFill>
                <a:schemeClr val="tx1"/>
              </a:solidFill>
              <a:round/>
              <a:headEnd/>
              <a:tailEnd/>
            </a:ln>
          </p:spPr>
          <p:txBody>
            <a:bodyPr/>
            <a:lstStyle/>
            <a:p>
              <a:endParaRPr lang="el-GR" sz="1100"/>
            </a:p>
          </p:txBody>
        </p:sp>
        <p:sp>
          <p:nvSpPr>
            <p:cNvPr id="95" name="Text Box 31"/>
            <p:cNvSpPr txBox="1">
              <a:spLocks noChangeArrowheads="1"/>
            </p:cNvSpPr>
            <p:nvPr/>
          </p:nvSpPr>
          <p:spPr bwMode="auto">
            <a:xfrm>
              <a:off x="2787120" y="4621689"/>
              <a:ext cx="366169" cy="261610"/>
            </a:xfrm>
            <a:prstGeom prst="rect">
              <a:avLst/>
            </a:prstGeom>
            <a:noFill/>
            <a:ln w="9525">
              <a:noFill/>
              <a:miter lim="800000"/>
              <a:headEnd/>
              <a:tailEnd/>
            </a:ln>
          </p:spPr>
          <p:txBody>
            <a:bodyPr>
              <a:spAutoFit/>
            </a:bodyPr>
            <a:lstStyle/>
            <a:p>
              <a:pPr>
                <a:spcBef>
                  <a:spcPct val="50000"/>
                </a:spcBef>
              </a:pPr>
              <a:r>
                <a:rPr lang="en-US" sz="1100" u="sng"/>
                <a:t>C</a:t>
              </a:r>
              <a:endParaRPr lang="el-GR" sz="1100" u="sng"/>
            </a:p>
          </p:txBody>
        </p:sp>
        <p:sp>
          <p:nvSpPr>
            <p:cNvPr id="96" name="Text Box 32"/>
            <p:cNvSpPr txBox="1">
              <a:spLocks noChangeArrowheads="1"/>
            </p:cNvSpPr>
            <p:nvPr/>
          </p:nvSpPr>
          <p:spPr bwMode="auto">
            <a:xfrm>
              <a:off x="2583393" y="5621054"/>
              <a:ext cx="367067" cy="261610"/>
            </a:xfrm>
            <a:prstGeom prst="rect">
              <a:avLst/>
            </a:prstGeom>
            <a:noFill/>
            <a:ln w="9525">
              <a:noFill/>
              <a:miter lim="800000"/>
              <a:headEnd/>
              <a:tailEnd/>
            </a:ln>
          </p:spPr>
          <p:txBody>
            <a:bodyPr>
              <a:spAutoFit/>
            </a:bodyPr>
            <a:lstStyle/>
            <a:p>
              <a:pPr>
                <a:spcBef>
                  <a:spcPct val="50000"/>
                </a:spcBef>
              </a:pPr>
              <a:r>
                <a:rPr lang="en-US" sz="1100"/>
                <a:t>D</a:t>
              </a:r>
              <a:endParaRPr lang="el-GR" sz="1100"/>
            </a:p>
          </p:txBody>
        </p:sp>
        <p:sp>
          <p:nvSpPr>
            <p:cNvPr id="97" name="Oval 33"/>
            <p:cNvSpPr>
              <a:spLocks noChangeArrowheads="1"/>
            </p:cNvSpPr>
            <p:nvPr/>
          </p:nvSpPr>
          <p:spPr bwMode="auto">
            <a:xfrm>
              <a:off x="1647328" y="5745860"/>
              <a:ext cx="489123" cy="249612"/>
            </a:xfrm>
            <a:prstGeom prst="ellipse">
              <a:avLst/>
            </a:prstGeom>
            <a:noFill/>
            <a:ln w="9525">
              <a:solidFill>
                <a:schemeClr val="tx1"/>
              </a:solidFill>
              <a:round/>
              <a:headEnd/>
              <a:tailEnd/>
            </a:ln>
          </p:spPr>
          <p:txBody>
            <a:bodyPr wrap="none" anchor="ctr"/>
            <a:lstStyle/>
            <a:p>
              <a:endParaRPr lang="el-GR" sz="1100"/>
            </a:p>
          </p:txBody>
        </p:sp>
        <p:sp>
          <p:nvSpPr>
            <p:cNvPr id="98" name="Text Box 34"/>
            <p:cNvSpPr txBox="1">
              <a:spLocks noChangeArrowheads="1"/>
            </p:cNvSpPr>
            <p:nvPr/>
          </p:nvSpPr>
          <p:spPr bwMode="auto">
            <a:xfrm>
              <a:off x="1769384" y="5745860"/>
              <a:ext cx="325783" cy="261610"/>
            </a:xfrm>
            <a:prstGeom prst="rect">
              <a:avLst/>
            </a:prstGeom>
            <a:noFill/>
            <a:ln w="9525">
              <a:noFill/>
              <a:miter lim="800000"/>
              <a:headEnd/>
              <a:tailEnd/>
            </a:ln>
          </p:spPr>
          <p:txBody>
            <a:bodyPr>
              <a:spAutoFit/>
            </a:bodyPr>
            <a:lstStyle/>
            <a:p>
              <a:pPr>
                <a:spcBef>
                  <a:spcPct val="50000"/>
                </a:spcBef>
              </a:pPr>
              <a:r>
                <a:rPr lang="en-US" sz="1100">
                  <a:solidFill>
                    <a:srgbClr val="800000"/>
                  </a:solidFill>
                </a:rPr>
                <a:t>X</a:t>
              </a:r>
              <a:endParaRPr lang="el-GR" sz="1100">
                <a:solidFill>
                  <a:srgbClr val="800000"/>
                </a:solidFill>
              </a:endParaRPr>
            </a:p>
          </p:txBody>
        </p:sp>
        <p:sp>
          <p:nvSpPr>
            <p:cNvPr id="99" name="Line 35"/>
            <p:cNvSpPr>
              <a:spLocks noChangeShapeType="1"/>
            </p:cNvSpPr>
            <p:nvPr/>
          </p:nvSpPr>
          <p:spPr bwMode="auto">
            <a:xfrm>
              <a:off x="1891441" y="5621054"/>
              <a:ext cx="0" cy="124806"/>
            </a:xfrm>
            <a:prstGeom prst="line">
              <a:avLst/>
            </a:prstGeom>
            <a:noFill/>
            <a:ln w="9525">
              <a:solidFill>
                <a:schemeClr val="tx1"/>
              </a:solidFill>
              <a:round/>
              <a:headEnd/>
              <a:tailEnd/>
            </a:ln>
          </p:spPr>
          <p:txBody>
            <a:bodyPr/>
            <a:lstStyle/>
            <a:p>
              <a:endParaRPr lang="el-GR" sz="1100"/>
            </a:p>
          </p:txBody>
        </p:sp>
        <p:sp>
          <p:nvSpPr>
            <p:cNvPr id="3" name="Rectangle 2"/>
            <p:cNvSpPr/>
            <p:nvPr/>
          </p:nvSpPr>
          <p:spPr>
            <a:xfrm>
              <a:off x="452842" y="4528606"/>
              <a:ext cx="3167063" cy="1592458"/>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6" name="TextBox 5">
            <a:extLst>
              <a:ext uri="{FF2B5EF4-FFF2-40B4-BE49-F238E27FC236}">
                <a16:creationId xmlns:a16="http://schemas.microsoft.com/office/drawing/2014/main" id="{D1BBA725-5B1D-4443-97E4-D729636427D4}"/>
              </a:ext>
            </a:extLst>
          </p:cNvPr>
          <p:cNvSpPr txBox="1"/>
          <p:nvPr/>
        </p:nvSpPr>
        <p:spPr>
          <a:xfrm>
            <a:off x="827444" y="1345096"/>
            <a:ext cx="1223963" cy="369332"/>
          </a:xfrm>
          <a:prstGeom prst="rect">
            <a:avLst/>
          </a:prstGeom>
          <a:noFill/>
        </p:spPr>
        <p:txBody>
          <a:bodyPr wrap="square" rtlCol="0">
            <a:spAutoFit/>
          </a:bodyPr>
          <a:lstStyle/>
          <a:p>
            <a:r>
              <a:rPr lang="el-GR" dirty="0"/>
              <a:t>ΕΤΑΙΡΕΙΑ</a:t>
            </a:r>
            <a:endParaRPr lang="en-US" dirty="0"/>
          </a:p>
        </p:txBody>
      </p:sp>
      <p:sp>
        <p:nvSpPr>
          <p:cNvPr id="7" name="TextBox 6">
            <a:extLst>
              <a:ext uri="{FF2B5EF4-FFF2-40B4-BE49-F238E27FC236}">
                <a16:creationId xmlns:a16="http://schemas.microsoft.com/office/drawing/2014/main" id="{D58C731B-0443-4952-A812-50834B70BFF6}"/>
              </a:ext>
            </a:extLst>
          </p:cNvPr>
          <p:cNvSpPr txBox="1"/>
          <p:nvPr/>
        </p:nvSpPr>
        <p:spPr>
          <a:xfrm>
            <a:off x="3256182" y="1338844"/>
            <a:ext cx="1827397" cy="369332"/>
          </a:xfrm>
          <a:prstGeom prst="rect">
            <a:avLst/>
          </a:prstGeom>
          <a:noFill/>
        </p:spPr>
        <p:txBody>
          <a:bodyPr wrap="square" rtlCol="0">
            <a:spAutoFit/>
          </a:bodyPr>
          <a:lstStyle/>
          <a:p>
            <a:r>
              <a:rPr lang="el-GR" dirty="0"/>
              <a:t>ΕΡΓΑΖΟΜΕΝΟΣ</a:t>
            </a:r>
            <a:endParaRPr lang="en-US" dirty="0"/>
          </a:p>
        </p:txBody>
      </p:sp>
      <p:sp>
        <p:nvSpPr>
          <p:cNvPr id="8" name="TextBox 7">
            <a:extLst>
              <a:ext uri="{FF2B5EF4-FFF2-40B4-BE49-F238E27FC236}">
                <a16:creationId xmlns:a16="http://schemas.microsoft.com/office/drawing/2014/main" id="{F1BEBF67-2CE7-4A1B-B31E-5A221A42D0FE}"/>
              </a:ext>
            </a:extLst>
          </p:cNvPr>
          <p:cNvSpPr txBox="1"/>
          <p:nvPr/>
        </p:nvSpPr>
        <p:spPr>
          <a:xfrm>
            <a:off x="849573" y="1017353"/>
            <a:ext cx="1223963" cy="369332"/>
          </a:xfrm>
          <a:prstGeom prst="rect">
            <a:avLst/>
          </a:prstGeom>
          <a:noFill/>
        </p:spPr>
        <p:txBody>
          <a:bodyPr wrap="square" rtlCol="0">
            <a:spAutoFit/>
          </a:bodyPr>
          <a:lstStyle/>
          <a:p>
            <a:r>
              <a:rPr lang="el-GR" dirty="0"/>
              <a:t>ΤΜΗΜΑ</a:t>
            </a:r>
            <a:endParaRPr lang="en-US" dirty="0"/>
          </a:p>
        </p:txBody>
      </p:sp>
      <p:sp>
        <p:nvSpPr>
          <p:cNvPr id="9" name="TextBox 8">
            <a:extLst>
              <a:ext uri="{FF2B5EF4-FFF2-40B4-BE49-F238E27FC236}">
                <a16:creationId xmlns:a16="http://schemas.microsoft.com/office/drawing/2014/main" id="{55601248-19EE-4C60-8A36-5DB8116C49BA}"/>
              </a:ext>
            </a:extLst>
          </p:cNvPr>
          <p:cNvSpPr txBox="1"/>
          <p:nvPr/>
        </p:nvSpPr>
        <p:spPr>
          <a:xfrm>
            <a:off x="3251912" y="1000111"/>
            <a:ext cx="1827397" cy="369332"/>
          </a:xfrm>
          <a:prstGeom prst="rect">
            <a:avLst/>
          </a:prstGeom>
          <a:noFill/>
        </p:spPr>
        <p:txBody>
          <a:bodyPr wrap="square" rtlCol="0">
            <a:spAutoFit/>
          </a:bodyPr>
          <a:lstStyle/>
          <a:p>
            <a:r>
              <a:rPr lang="el-GR" dirty="0"/>
              <a:t>ΜΑΘΗΤΗΣ</a:t>
            </a:r>
            <a:endParaRPr lang="en-US" dirty="0"/>
          </a:p>
        </p:txBody>
      </p:sp>
      <p:sp>
        <p:nvSpPr>
          <p:cNvPr id="10" name="TextBox 9">
            <a:extLst>
              <a:ext uri="{FF2B5EF4-FFF2-40B4-BE49-F238E27FC236}">
                <a16:creationId xmlns:a16="http://schemas.microsoft.com/office/drawing/2014/main" id="{CF1B4A36-733A-48E3-AA12-786818E0B444}"/>
              </a:ext>
            </a:extLst>
          </p:cNvPr>
          <p:cNvSpPr txBox="1"/>
          <p:nvPr/>
        </p:nvSpPr>
        <p:spPr>
          <a:xfrm>
            <a:off x="5510849" y="2949463"/>
            <a:ext cx="3004031" cy="2031325"/>
          </a:xfrm>
          <a:prstGeom prst="rect">
            <a:avLst/>
          </a:prstGeom>
          <a:noFill/>
        </p:spPr>
        <p:txBody>
          <a:bodyPr wrap="square" rtlCol="0">
            <a:spAutoFit/>
          </a:bodyPr>
          <a:lstStyle/>
          <a:p>
            <a:r>
              <a:rPr lang="el-GR" dirty="0"/>
              <a:t>Υποψήφιο κλειδί της </a:t>
            </a:r>
            <a:r>
              <a:rPr lang="en-US" dirty="0"/>
              <a:t>R</a:t>
            </a:r>
            <a:r>
              <a:rPr lang="el-GR" dirty="0"/>
              <a:t> θα είναι</a:t>
            </a:r>
          </a:p>
          <a:p>
            <a:r>
              <a:rPr lang="el-GR" dirty="0"/>
              <a:t>Α. Το {Α}</a:t>
            </a:r>
          </a:p>
          <a:p>
            <a:r>
              <a:rPr lang="el-GR" dirty="0"/>
              <a:t>Β. Το {</a:t>
            </a:r>
            <a:r>
              <a:rPr lang="en-US" dirty="0"/>
              <a:t>C}</a:t>
            </a:r>
          </a:p>
          <a:p>
            <a:r>
              <a:rPr lang="en-US" dirty="0"/>
              <a:t>C. To {A} </a:t>
            </a:r>
            <a:r>
              <a:rPr lang="el-GR" dirty="0"/>
              <a:t>και το </a:t>
            </a:r>
            <a:r>
              <a:rPr lang="en-US" dirty="0"/>
              <a:t>{C}</a:t>
            </a:r>
          </a:p>
          <a:p>
            <a:r>
              <a:rPr lang="en-US" dirty="0"/>
              <a:t>D. </a:t>
            </a:r>
            <a:r>
              <a:rPr lang="el-GR" dirty="0"/>
              <a:t>Το {Α, </a:t>
            </a:r>
            <a:r>
              <a:rPr lang="en-US" dirty="0"/>
              <a:t>C}</a:t>
            </a:r>
          </a:p>
          <a:p>
            <a:r>
              <a:rPr lang="en-US" dirty="0"/>
              <a:t>E. </a:t>
            </a:r>
            <a:r>
              <a:rPr lang="el-GR" dirty="0"/>
              <a:t>Κανένα από τα παραπάνω</a:t>
            </a:r>
            <a:r>
              <a:rPr lang="en-US" dirty="0"/>
              <a:t> </a:t>
            </a:r>
          </a:p>
        </p:txBody>
      </p:sp>
    </p:spTree>
    <p:extLst>
      <p:ext uri="{BB962C8B-B14F-4D97-AF65-F5344CB8AC3E}">
        <p14:creationId xmlns:p14="http://schemas.microsoft.com/office/powerpoint/2010/main" val="4194425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9" name="Rectangle 6"/>
          <p:cNvSpPr>
            <a:spLocks noGrp="1" noChangeArrowheads="1"/>
          </p:cNvSpPr>
          <p:nvPr>
            <p:ph type="ftr" sz="quarter" idx="11"/>
          </p:nvPr>
        </p:nvSpPr>
        <p:spPr>
          <a:xfrm>
            <a:off x="3059832" y="6381328"/>
            <a:ext cx="2952750" cy="196850"/>
          </a:xfrm>
          <a:noFill/>
        </p:spPr>
        <p:txBody>
          <a:bodyPr/>
          <a:lstStyle/>
          <a:p>
            <a:r>
              <a:rPr lang="el-GR" altLang="en-US"/>
              <a:t>Ευαγγελία Πιτουρά</a:t>
            </a:r>
          </a:p>
        </p:txBody>
      </p:sp>
      <p:sp>
        <p:nvSpPr>
          <p:cNvPr id="39940" name="Rectangle 7"/>
          <p:cNvSpPr>
            <a:spLocks noGrp="1" noChangeArrowheads="1"/>
          </p:cNvSpPr>
          <p:nvPr>
            <p:ph type="sldNum" sz="quarter" idx="12"/>
          </p:nvPr>
        </p:nvSpPr>
        <p:spPr>
          <a:noFill/>
        </p:spPr>
        <p:txBody>
          <a:bodyPr/>
          <a:lstStyle/>
          <a:p>
            <a:fld id="{5B32277B-50CD-46A5-A291-DDF1B5FF89C1}" type="slidenum">
              <a:rPr lang="el-GR" altLang="en-US" smtClean="0"/>
              <a:pPr/>
              <a:t>9</a:t>
            </a:fld>
            <a:endParaRPr lang="el-GR" altLang="en-US"/>
          </a:p>
        </p:txBody>
      </p:sp>
      <p:grpSp>
        <p:nvGrpSpPr>
          <p:cNvPr id="2" name="Group 1"/>
          <p:cNvGrpSpPr/>
          <p:nvPr/>
        </p:nvGrpSpPr>
        <p:grpSpPr>
          <a:xfrm>
            <a:off x="308380" y="1699617"/>
            <a:ext cx="4824412" cy="2376487"/>
            <a:chOff x="277119" y="2106017"/>
            <a:chExt cx="4824412" cy="2376487"/>
          </a:xfrm>
        </p:grpSpPr>
        <p:sp>
          <p:nvSpPr>
            <p:cNvPr id="39942" name="AutoShape 3"/>
            <p:cNvSpPr>
              <a:spLocks noChangeArrowheads="1"/>
            </p:cNvSpPr>
            <p:nvPr/>
          </p:nvSpPr>
          <p:spPr bwMode="auto">
            <a:xfrm>
              <a:off x="3804544" y="2898179"/>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39943" name="AutoShape 4"/>
            <p:cNvSpPr>
              <a:spLocks noChangeArrowheads="1"/>
            </p:cNvSpPr>
            <p:nvPr/>
          </p:nvSpPr>
          <p:spPr bwMode="auto">
            <a:xfrm>
              <a:off x="1932881" y="2539404"/>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39944" name="AutoShape 5"/>
            <p:cNvSpPr>
              <a:spLocks noChangeArrowheads="1"/>
            </p:cNvSpPr>
            <p:nvPr/>
          </p:nvSpPr>
          <p:spPr bwMode="auto">
            <a:xfrm>
              <a:off x="277119" y="2898179"/>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39945" name="Text Box 6"/>
            <p:cNvSpPr txBox="1">
              <a:spLocks noChangeArrowheads="1"/>
            </p:cNvSpPr>
            <p:nvPr/>
          </p:nvSpPr>
          <p:spPr bwMode="auto">
            <a:xfrm>
              <a:off x="421581" y="2971204"/>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39946" name="Text Box 7"/>
            <p:cNvSpPr txBox="1">
              <a:spLocks noChangeArrowheads="1"/>
            </p:cNvSpPr>
            <p:nvPr/>
          </p:nvSpPr>
          <p:spPr bwMode="auto">
            <a:xfrm>
              <a:off x="2293244" y="2971204"/>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39947" name="Text Box 8"/>
            <p:cNvSpPr txBox="1">
              <a:spLocks noChangeArrowheads="1"/>
            </p:cNvSpPr>
            <p:nvPr/>
          </p:nvSpPr>
          <p:spPr bwMode="auto">
            <a:xfrm>
              <a:off x="4093469" y="2971204"/>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39948" name="Line 9"/>
            <p:cNvSpPr>
              <a:spLocks noChangeShapeType="1"/>
            </p:cNvSpPr>
            <p:nvPr/>
          </p:nvSpPr>
          <p:spPr bwMode="auto">
            <a:xfrm>
              <a:off x="1212156" y="3187104"/>
              <a:ext cx="720725" cy="0"/>
            </a:xfrm>
            <a:prstGeom prst="line">
              <a:avLst/>
            </a:prstGeom>
            <a:noFill/>
            <a:ln w="9525">
              <a:solidFill>
                <a:schemeClr val="tx1"/>
              </a:solidFill>
              <a:round/>
              <a:headEnd/>
              <a:tailEnd/>
            </a:ln>
          </p:spPr>
          <p:txBody>
            <a:bodyPr wrap="none" anchor="ctr"/>
            <a:lstStyle/>
            <a:p>
              <a:endParaRPr lang="el-GR"/>
            </a:p>
          </p:txBody>
        </p:sp>
        <p:sp>
          <p:nvSpPr>
            <p:cNvPr id="39949" name="Line 10"/>
            <p:cNvSpPr>
              <a:spLocks noChangeShapeType="1"/>
            </p:cNvSpPr>
            <p:nvPr/>
          </p:nvSpPr>
          <p:spPr bwMode="auto">
            <a:xfrm>
              <a:off x="3156844" y="3187104"/>
              <a:ext cx="647700" cy="0"/>
            </a:xfrm>
            <a:prstGeom prst="line">
              <a:avLst/>
            </a:prstGeom>
            <a:noFill/>
            <a:ln w="9525">
              <a:solidFill>
                <a:schemeClr val="tx1"/>
              </a:solidFill>
              <a:round/>
              <a:headEnd/>
              <a:tailEnd/>
            </a:ln>
          </p:spPr>
          <p:txBody>
            <a:bodyPr wrap="none" anchor="ctr"/>
            <a:lstStyle/>
            <a:p>
              <a:endParaRPr lang="el-GR"/>
            </a:p>
          </p:txBody>
        </p:sp>
        <p:sp>
          <p:nvSpPr>
            <p:cNvPr id="39950" name="Oval 11"/>
            <p:cNvSpPr>
              <a:spLocks noChangeArrowheads="1"/>
            </p:cNvSpPr>
            <p:nvPr/>
          </p:nvSpPr>
          <p:spPr bwMode="auto">
            <a:xfrm>
              <a:off x="348556" y="2106017"/>
              <a:ext cx="865188" cy="431800"/>
            </a:xfrm>
            <a:prstGeom prst="ellipse">
              <a:avLst/>
            </a:prstGeom>
            <a:noFill/>
            <a:ln w="9525">
              <a:solidFill>
                <a:schemeClr val="tx1"/>
              </a:solidFill>
              <a:round/>
              <a:headEnd/>
              <a:tailEnd/>
            </a:ln>
          </p:spPr>
          <p:txBody>
            <a:bodyPr wrap="none" anchor="ctr"/>
            <a:lstStyle/>
            <a:p>
              <a:endParaRPr lang="el-GR"/>
            </a:p>
          </p:txBody>
        </p:sp>
        <p:sp>
          <p:nvSpPr>
            <p:cNvPr id="39951" name="Text Box 12"/>
            <p:cNvSpPr txBox="1">
              <a:spLocks noChangeArrowheads="1"/>
            </p:cNvSpPr>
            <p:nvPr/>
          </p:nvSpPr>
          <p:spPr bwMode="auto">
            <a:xfrm>
              <a:off x="566044" y="2106017"/>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9952" name="Oval 13"/>
            <p:cNvSpPr>
              <a:spLocks noChangeArrowheads="1"/>
            </p:cNvSpPr>
            <p:nvPr/>
          </p:nvSpPr>
          <p:spPr bwMode="auto">
            <a:xfrm>
              <a:off x="348556" y="4050704"/>
              <a:ext cx="865188" cy="431800"/>
            </a:xfrm>
            <a:prstGeom prst="ellipse">
              <a:avLst/>
            </a:prstGeom>
            <a:noFill/>
            <a:ln w="9525">
              <a:solidFill>
                <a:schemeClr val="tx1"/>
              </a:solidFill>
              <a:round/>
              <a:headEnd/>
              <a:tailEnd/>
            </a:ln>
          </p:spPr>
          <p:txBody>
            <a:bodyPr wrap="none" anchor="ctr"/>
            <a:lstStyle/>
            <a:p>
              <a:endParaRPr lang="el-GR"/>
            </a:p>
          </p:txBody>
        </p:sp>
        <p:sp>
          <p:nvSpPr>
            <p:cNvPr id="39953" name="Text Box 14"/>
            <p:cNvSpPr txBox="1">
              <a:spLocks noChangeArrowheads="1"/>
            </p:cNvSpPr>
            <p:nvPr/>
          </p:nvSpPr>
          <p:spPr bwMode="auto">
            <a:xfrm>
              <a:off x="564456" y="4050704"/>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9954" name="Line 15"/>
            <p:cNvSpPr>
              <a:spLocks noChangeShapeType="1"/>
            </p:cNvSpPr>
            <p:nvPr/>
          </p:nvSpPr>
          <p:spPr bwMode="auto">
            <a:xfrm flipH="1">
              <a:off x="780356" y="2539404"/>
              <a:ext cx="71438" cy="358775"/>
            </a:xfrm>
            <a:prstGeom prst="line">
              <a:avLst/>
            </a:prstGeom>
            <a:noFill/>
            <a:ln w="9525">
              <a:solidFill>
                <a:schemeClr val="tx1"/>
              </a:solidFill>
              <a:round/>
              <a:headEnd/>
              <a:tailEnd/>
            </a:ln>
          </p:spPr>
          <p:txBody>
            <a:bodyPr/>
            <a:lstStyle/>
            <a:p>
              <a:endParaRPr lang="el-GR"/>
            </a:p>
          </p:txBody>
        </p:sp>
        <p:sp>
          <p:nvSpPr>
            <p:cNvPr id="39955" name="Line 16"/>
            <p:cNvSpPr>
              <a:spLocks noChangeShapeType="1"/>
            </p:cNvSpPr>
            <p:nvPr/>
          </p:nvSpPr>
          <p:spPr bwMode="auto">
            <a:xfrm>
              <a:off x="493019" y="3547467"/>
              <a:ext cx="287337" cy="503237"/>
            </a:xfrm>
            <a:prstGeom prst="line">
              <a:avLst/>
            </a:prstGeom>
            <a:noFill/>
            <a:ln w="9525">
              <a:solidFill>
                <a:schemeClr val="tx1"/>
              </a:solidFill>
              <a:round/>
              <a:headEnd/>
              <a:tailEnd/>
            </a:ln>
          </p:spPr>
          <p:txBody>
            <a:bodyPr/>
            <a:lstStyle/>
            <a:p>
              <a:endParaRPr lang="el-GR"/>
            </a:p>
          </p:txBody>
        </p:sp>
        <p:sp>
          <p:nvSpPr>
            <p:cNvPr id="39966" name="Oval 27"/>
            <p:cNvSpPr>
              <a:spLocks noChangeArrowheads="1"/>
            </p:cNvSpPr>
            <p:nvPr/>
          </p:nvSpPr>
          <p:spPr bwMode="auto">
            <a:xfrm>
              <a:off x="3804544" y="2106017"/>
              <a:ext cx="865187" cy="431800"/>
            </a:xfrm>
            <a:prstGeom prst="ellipse">
              <a:avLst/>
            </a:prstGeom>
            <a:noFill/>
            <a:ln w="9525">
              <a:solidFill>
                <a:schemeClr val="tx1"/>
              </a:solidFill>
              <a:round/>
              <a:headEnd/>
              <a:tailEnd/>
            </a:ln>
          </p:spPr>
          <p:txBody>
            <a:bodyPr wrap="none" anchor="ctr"/>
            <a:lstStyle/>
            <a:p>
              <a:endParaRPr lang="el-GR"/>
            </a:p>
          </p:txBody>
        </p:sp>
        <p:sp>
          <p:nvSpPr>
            <p:cNvPr id="39967" name="Oval 28"/>
            <p:cNvSpPr>
              <a:spLocks noChangeArrowheads="1"/>
            </p:cNvSpPr>
            <p:nvPr/>
          </p:nvSpPr>
          <p:spPr bwMode="auto">
            <a:xfrm>
              <a:off x="3517206" y="3834804"/>
              <a:ext cx="865188" cy="431800"/>
            </a:xfrm>
            <a:prstGeom prst="ellipse">
              <a:avLst/>
            </a:prstGeom>
            <a:noFill/>
            <a:ln w="9525">
              <a:solidFill>
                <a:schemeClr val="tx1"/>
              </a:solidFill>
              <a:round/>
              <a:headEnd/>
              <a:tailEnd/>
            </a:ln>
          </p:spPr>
          <p:txBody>
            <a:bodyPr wrap="none" anchor="ctr"/>
            <a:lstStyle/>
            <a:p>
              <a:endParaRPr lang="el-GR"/>
            </a:p>
          </p:txBody>
        </p:sp>
        <p:sp>
          <p:nvSpPr>
            <p:cNvPr id="39968" name="Line 29"/>
            <p:cNvSpPr>
              <a:spLocks noChangeShapeType="1"/>
            </p:cNvSpPr>
            <p:nvPr/>
          </p:nvSpPr>
          <p:spPr bwMode="auto">
            <a:xfrm flipH="1">
              <a:off x="4236344" y="2539404"/>
              <a:ext cx="73025" cy="358775"/>
            </a:xfrm>
            <a:prstGeom prst="line">
              <a:avLst/>
            </a:prstGeom>
            <a:noFill/>
            <a:ln w="9525">
              <a:solidFill>
                <a:schemeClr val="tx1"/>
              </a:solidFill>
              <a:round/>
              <a:headEnd/>
              <a:tailEnd/>
            </a:ln>
          </p:spPr>
          <p:txBody>
            <a:bodyPr/>
            <a:lstStyle/>
            <a:p>
              <a:endParaRPr lang="el-GR"/>
            </a:p>
          </p:txBody>
        </p:sp>
        <p:sp>
          <p:nvSpPr>
            <p:cNvPr id="39969" name="Line 30"/>
            <p:cNvSpPr>
              <a:spLocks noChangeShapeType="1"/>
            </p:cNvSpPr>
            <p:nvPr/>
          </p:nvSpPr>
          <p:spPr bwMode="auto">
            <a:xfrm flipH="1">
              <a:off x="4093469" y="3547467"/>
              <a:ext cx="142875" cy="287337"/>
            </a:xfrm>
            <a:prstGeom prst="line">
              <a:avLst/>
            </a:prstGeom>
            <a:noFill/>
            <a:ln w="9525">
              <a:solidFill>
                <a:schemeClr val="tx1"/>
              </a:solidFill>
              <a:round/>
              <a:headEnd/>
              <a:tailEnd/>
            </a:ln>
          </p:spPr>
          <p:txBody>
            <a:bodyPr/>
            <a:lstStyle/>
            <a:p>
              <a:endParaRPr lang="el-GR"/>
            </a:p>
          </p:txBody>
        </p:sp>
        <p:sp>
          <p:nvSpPr>
            <p:cNvPr id="39970" name="Text Box 31"/>
            <p:cNvSpPr txBox="1">
              <a:spLocks noChangeArrowheads="1"/>
            </p:cNvSpPr>
            <p:nvPr/>
          </p:nvSpPr>
          <p:spPr bwMode="auto">
            <a:xfrm>
              <a:off x="4093469" y="2106017"/>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9971" name="Text Box 32"/>
            <p:cNvSpPr txBox="1">
              <a:spLocks noChangeArrowheads="1"/>
            </p:cNvSpPr>
            <p:nvPr/>
          </p:nvSpPr>
          <p:spPr bwMode="auto">
            <a:xfrm>
              <a:off x="3733106" y="3834804"/>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9972" name="Oval 33"/>
            <p:cNvSpPr>
              <a:spLocks noChangeArrowheads="1"/>
            </p:cNvSpPr>
            <p:nvPr/>
          </p:nvSpPr>
          <p:spPr bwMode="auto">
            <a:xfrm>
              <a:off x="2077344" y="4050704"/>
              <a:ext cx="865187" cy="431800"/>
            </a:xfrm>
            <a:prstGeom prst="ellipse">
              <a:avLst/>
            </a:prstGeom>
            <a:noFill/>
            <a:ln w="9525">
              <a:solidFill>
                <a:schemeClr val="tx1"/>
              </a:solidFill>
              <a:round/>
              <a:headEnd/>
              <a:tailEnd/>
            </a:ln>
          </p:spPr>
          <p:txBody>
            <a:bodyPr wrap="none" anchor="ctr"/>
            <a:lstStyle/>
            <a:p>
              <a:endParaRPr lang="el-GR"/>
            </a:p>
          </p:txBody>
        </p:sp>
        <p:sp>
          <p:nvSpPr>
            <p:cNvPr id="39973" name="Text Box 34"/>
            <p:cNvSpPr txBox="1">
              <a:spLocks noChangeArrowheads="1"/>
            </p:cNvSpPr>
            <p:nvPr/>
          </p:nvSpPr>
          <p:spPr bwMode="auto">
            <a:xfrm>
              <a:off x="2293244" y="4050704"/>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9974" name="Line 35"/>
            <p:cNvSpPr>
              <a:spLocks noChangeShapeType="1"/>
            </p:cNvSpPr>
            <p:nvPr/>
          </p:nvSpPr>
          <p:spPr bwMode="auto">
            <a:xfrm>
              <a:off x="2509144" y="3834804"/>
              <a:ext cx="0" cy="215900"/>
            </a:xfrm>
            <a:prstGeom prst="line">
              <a:avLst/>
            </a:prstGeom>
            <a:noFill/>
            <a:ln w="9525">
              <a:solidFill>
                <a:schemeClr val="tx1"/>
              </a:solidFill>
              <a:round/>
              <a:headEnd/>
              <a:tailEnd/>
            </a:ln>
          </p:spPr>
          <p:txBody>
            <a:bodyPr/>
            <a:lstStyle/>
            <a:p>
              <a:endParaRPr lang="el-GR"/>
            </a:p>
          </p:txBody>
        </p:sp>
        <p:sp>
          <p:nvSpPr>
            <p:cNvPr id="39975" name="Text Box 36"/>
            <p:cNvSpPr txBox="1">
              <a:spLocks noChangeArrowheads="1"/>
            </p:cNvSpPr>
            <p:nvPr/>
          </p:nvSpPr>
          <p:spPr bwMode="auto">
            <a:xfrm>
              <a:off x="1356619" y="2826742"/>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39976" name="Text Box 37"/>
            <p:cNvSpPr txBox="1">
              <a:spLocks noChangeArrowheads="1"/>
            </p:cNvSpPr>
            <p:nvPr/>
          </p:nvSpPr>
          <p:spPr bwMode="auto">
            <a:xfrm>
              <a:off x="3156844" y="2755304"/>
              <a:ext cx="431800"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grpSp>
      <p:sp>
        <p:nvSpPr>
          <p:cNvPr id="51" name="Rectangle 47"/>
          <p:cNvSpPr>
            <a:spLocks noChangeArrowheads="1"/>
          </p:cNvSpPr>
          <p:nvPr/>
        </p:nvSpPr>
        <p:spPr bwMode="auto">
          <a:xfrm>
            <a:off x="5467357" y="3382640"/>
            <a:ext cx="1295400" cy="360362"/>
          </a:xfrm>
          <a:prstGeom prst="rect">
            <a:avLst/>
          </a:prstGeom>
          <a:noFill/>
          <a:ln w="9525">
            <a:solidFill>
              <a:schemeClr val="tx1"/>
            </a:solidFill>
            <a:miter lim="800000"/>
            <a:headEnd/>
            <a:tailEnd/>
          </a:ln>
        </p:spPr>
        <p:txBody>
          <a:bodyPr wrap="none" anchor="ctr"/>
          <a:lstStyle/>
          <a:p>
            <a:endParaRPr lang="el-GR"/>
          </a:p>
        </p:txBody>
      </p:sp>
      <p:sp>
        <p:nvSpPr>
          <p:cNvPr id="52" name="Text Box 48"/>
          <p:cNvSpPr txBox="1">
            <a:spLocks noChangeArrowheads="1"/>
          </p:cNvSpPr>
          <p:nvPr/>
        </p:nvSpPr>
        <p:spPr bwMode="auto">
          <a:xfrm>
            <a:off x="5539365" y="3382640"/>
            <a:ext cx="504825" cy="366712"/>
          </a:xfrm>
          <a:prstGeom prst="rect">
            <a:avLst/>
          </a:prstGeom>
          <a:noFill/>
          <a:ln w="9525">
            <a:noFill/>
            <a:miter lim="800000"/>
            <a:headEnd/>
            <a:tailEnd/>
          </a:ln>
        </p:spPr>
        <p:txBody>
          <a:bodyPr>
            <a:spAutoFit/>
          </a:bodyPr>
          <a:lstStyle/>
          <a:p>
            <a:pPr>
              <a:spcBef>
                <a:spcPct val="50000"/>
              </a:spcBef>
            </a:pPr>
            <a:r>
              <a:rPr lang="en-US" sz="1800" u="sng" dirty="0"/>
              <a:t>A</a:t>
            </a:r>
            <a:endParaRPr lang="el-GR" sz="1800" u="sng" dirty="0"/>
          </a:p>
        </p:txBody>
      </p:sp>
      <p:sp>
        <p:nvSpPr>
          <p:cNvPr id="53" name="Text Box 49"/>
          <p:cNvSpPr txBox="1">
            <a:spLocks noChangeArrowheads="1"/>
          </p:cNvSpPr>
          <p:nvPr/>
        </p:nvSpPr>
        <p:spPr bwMode="auto">
          <a:xfrm>
            <a:off x="6331453" y="3382640"/>
            <a:ext cx="649287" cy="366712"/>
          </a:xfrm>
          <a:prstGeom prst="rect">
            <a:avLst/>
          </a:prstGeom>
          <a:noFill/>
          <a:ln w="9525">
            <a:noFill/>
            <a:miter lim="800000"/>
            <a:headEnd/>
            <a:tailEnd/>
          </a:ln>
        </p:spPr>
        <p:txBody>
          <a:bodyPr>
            <a:spAutoFit/>
          </a:bodyPr>
          <a:lstStyle/>
          <a:p>
            <a:pPr>
              <a:spcBef>
                <a:spcPct val="50000"/>
              </a:spcBef>
            </a:pPr>
            <a:r>
              <a:rPr lang="en-US" sz="1800" dirty="0"/>
              <a:t>B</a:t>
            </a:r>
            <a:endParaRPr lang="el-GR" sz="1800" dirty="0"/>
          </a:p>
        </p:txBody>
      </p:sp>
      <p:sp>
        <p:nvSpPr>
          <p:cNvPr id="54" name="Line 50"/>
          <p:cNvSpPr>
            <a:spLocks noChangeShapeType="1"/>
          </p:cNvSpPr>
          <p:nvPr/>
        </p:nvSpPr>
        <p:spPr bwMode="auto">
          <a:xfrm>
            <a:off x="6043421" y="3382640"/>
            <a:ext cx="0" cy="360362"/>
          </a:xfrm>
          <a:prstGeom prst="line">
            <a:avLst/>
          </a:prstGeom>
          <a:noFill/>
          <a:ln w="9525">
            <a:solidFill>
              <a:schemeClr val="tx1"/>
            </a:solidFill>
            <a:round/>
            <a:headEnd/>
            <a:tailEnd/>
          </a:ln>
        </p:spPr>
        <p:txBody>
          <a:bodyPr/>
          <a:lstStyle/>
          <a:p>
            <a:endParaRPr lang="el-GR"/>
          </a:p>
        </p:txBody>
      </p:sp>
      <p:sp>
        <p:nvSpPr>
          <p:cNvPr id="55" name="Text Box 51"/>
          <p:cNvSpPr txBox="1">
            <a:spLocks noChangeArrowheads="1"/>
          </p:cNvSpPr>
          <p:nvPr/>
        </p:nvSpPr>
        <p:spPr bwMode="auto">
          <a:xfrm>
            <a:off x="5611373" y="2950592"/>
            <a:ext cx="1008063" cy="366712"/>
          </a:xfrm>
          <a:prstGeom prst="rect">
            <a:avLst/>
          </a:prstGeom>
          <a:noFill/>
          <a:ln w="9525">
            <a:noFill/>
            <a:miter lim="800000"/>
            <a:headEnd/>
            <a:tailEnd/>
          </a:ln>
        </p:spPr>
        <p:txBody>
          <a:bodyPr>
            <a:spAutoFit/>
          </a:bodyPr>
          <a:lstStyle/>
          <a:p>
            <a:pPr>
              <a:spcBef>
                <a:spcPct val="50000"/>
              </a:spcBef>
            </a:pPr>
            <a:r>
              <a:rPr lang="en-US" sz="1800" dirty="0"/>
              <a:t>E</a:t>
            </a:r>
            <a:r>
              <a:rPr lang="en-US" sz="2400" baseline="-25000" dirty="0">
                <a:latin typeface="Times New Roman" pitchFamily="18" charset="0"/>
              </a:rPr>
              <a:t>1</a:t>
            </a:r>
            <a:endParaRPr lang="el-GR" sz="2400" baseline="-25000" dirty="0">
              <a:latin typeface="Times New Roman" pitchFamily="18" charset="0"/>
            </a:endParaRPr>
          </a:p>
        </p:txBody>
      </p:sp>
      <p:sp>
        <p:nvSpPr>
          <p:cNvPr id="56" name="Rectangle 52"/>
          <p:cNvSpPr>
            <a:spLocks noChangeArrowheads="1"/>
          </p:cNvSpPr>
          <p:nvPr/>
        </p:nvSpPr>
        <p:spPr bwMode="auto">
          <a:xfrm>
            <a:off x="7555589" y="3310632"/>
            <a:ext cx="1295400" cy="360363"/>
          </a:xfrm>
          <a:prstGeom prst="rect">
            <a:avLst/>
          </a:prstGeom>
          <a:noFill/>
          <a:ln w="9525">
            <a:solidFill>
              <a:schemeClr val="tx1"/>
            </a:solidFill>
            <a:miter lim="800000"/>
            <a:headEnd/>
            <a:tailEnd/>
          </a:ln>
        </p:spPr>
        <p:txBody>
          <a:bodyPr wrap="none" anchor="ctr"/>
          <a:lstStyle/>
          <a:p>
            <a:endParaRPr lang="el-GR"/>
          </a:p>
        </p:txBody>
      </p:sp>
      <p:sp>
        <p:nvSpPr>
          <p:cNvPr id="57" name="Text Box 53"/>
          <p:cNvSpPr txBox="1">
            <a:spLocks noChangeArrowheads="1"/>
          </p:cNvSpPr>
          <p:nvPr/>
        </p:nvSpPr>
        <p:spPr bwMode="auto">
          <a:xfrm>
            <a:off x="7699605" y="3310632"/>
            <a:ext cx="504825" cy="366713"/>
          </a:xfrm>
          <a:prstGeom prst="rect">
            <a:avLst/>
          </a:prstGeom>
          <a:noFill/>
          <a:ln w="9525">
            <a:noFill/>
            <a:miter lim="800000"/>
            <a:headEnd/>
            <a:tailEnd/>
          </a:ln>
        </p:spPr>
        <p:txBody>
          <a:bodyPr>
            <a:spAutoFit/>
          </a:bodyPr>
          <a:lstStyle/>
          <a:p>
            <a:pPr>
              <a:spcBef>
                <a:spcPct val="50000"/>
              </a:spcBef>
            </a:pPr>
            <a:r>
              <a:rPr lang="en-US" sz="1800" u="sng" dirty="0"/>
              <a:t>C</a:t>
            </a:r>
            <a:endParaRPr lang="el-GR" sz="1800" u="sng" dirty="0"/>
          </a:p>
        </p:txBody>
      </p:sp>
      <p:sp>
        <p:nvSpPr>
          <p:cNvPr id="58" name="Line 55"/>
          <p:cNvSpPr>
            <a:spLocks noChangeShapeType="1"/>
          </p:cNvSpPr>
          <p:nvPr/>
        </p:nvSpPr>
        <p:spPr bwMode="auto">
          <a:xfrm>
            <a:off x="8203661" y="3310632"/>
            <a:ext cx="0" cy="360363"/>
          </a:xfrm>
          <a:prstGeom prst="line">
            <a:avLst/>
          </a:prstGeom>
          <a:noFill/>
          <a:ln w="9525">
            <a:solidFill>
              <a:schemeClr val="tx1"/>
            </a:solidFill>
            <a:round/>
            <a:headEnd/>
            <a:tailEnd/>
          </a:ln>
        </p:spPr>
        <p:txBody>
          <a:bodyPr/>
          <a:lstStyle/>
          <a:p>
            <a:endParaRPr lang="el-GR"/>
          </a:p>
        </p:txBody>
      </p:sp>
      <p:sp>
        <p:nvSpPr>
          <p:cNvPr id="59" name="Rectangle 57"/>
          <p:cNvSpPr>
            <a:spLocks noChangeArrowheads="1"/>
          </p:cNvSpPr>
          <p:nvPr/>
        </p:nvSpPr>
        <p:spPr bwMode="auto">
          <a:xfrm>
            <a:off x="6727336" y="4390702"/>
            <a:ext cx="1800225" cy="360363"/>
          </a:xfrm>
          <a:prstGeom prst="rect">
            <a:avLst/>
          </a:prstGeom>
          <a:noFill/>
          <a:ln w="9525">
            <a:solidFill>
              <a:schemeClr val="tx1"/>
            </a:solidFill>
            <a:miter lim="800000"/>
            <a:headEnd/>
            <a:tailEnd/>
          </a:ln>
        </p:spPr>
        <p:txBody>
          <a:bodyPr wrap="none" anchor="ctr"/>
          <a:lstStyle/>
          <a:p>
            <a:endParaRPr lang="el-GR"/>
          </a:p>
        </p:txBody>
      </p:sp>
      <p:sp>
        <p:nvSpPr>
          <p:cNvPr id="60" name="Text Box 58"/>
          <p:cNvSpPr txBox="1">
            <a:spLocks noChangeArrowheads="1"/>
          </p:cNvSpPr>
          <p:nvPr/>
        </p:nvSpPr>
        <p:spPr bwMode="auto">
          <a:xfrm>
            <a:off x="6798773" y="4390702"/>
            <a:ext cx="504825" cy="366713"/>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61" name="Text Box 59"/>
          <p:cNvSpPr txBox="1">
            <a:spLocks noChangeArrowheads="1"/>
          </p:cNvSpPr>
          <p:nvPr/>
        </p:nvSpPr>
        <p:spPr bwMode="auto">
          <a:xfrm>
            <a:off x="7446473" y="4390702"/>
            <a:ext cx="649288"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62" name="Line 60"/>
          <p:cNvSpPr>
            <a:spLocks noChangeShapeType="1"/>
          </p:cNvSpPr>
          <p:nvPr/>
        </p:nvSpPr>
        <p:spPr bwMode="auto">
          <a:xfrm>
            <a:off x="7375036" y="4390702"/>
            <a:ext cx="0" cy="360363"/>
          </a:xfrm>
          <a:prstGeom prst="line">
            <a:avLst/>
          </a:prstGeom>
          <a:noFill/>
          <a:ln w="9525">
            <a:solidFill>
              <a:schemeClr val="tx1"/>
            </a:solidFill>
            <a:round/>
            <a:headEnd/>
            <a:tailEnd/>
          </a:ln>
        </p:spPr>
        <p:txBody>
          <a:bodyPr/>
          <a:lstStyle/>
          <a:p>
            <a:endParaRPr lang="el-GR"/>
          </a:p>
        </p:txBody>
      </p:sp>
      <p:sp>
        <p:nvSpPr>
          <p:cNvPr id="63" name="Text Box 61"/>
          <p:cNvSpPr txBox="1">
            <a:spLocks noChangeArrowheads="1"/>
          </p:cNvSpPr>
          <p:nvPr/>
        </p:nvSpPr>
        <p:spPr bwMode="auto">
          <a:xfrm>
            <a:off x="6151073" y="4319265"/>
            <a:ext cx="1008063" cy="366712"/>
          </a:xfrm>
          <a:prstGeom prst="rect">
            <a:avLst/>
          </a:prstGeom>
          <a:noFill/>
          <a:ln w="9525">
            <a:noFill/>
            <a:miter lim="800000"/>
            <a:headEnd/>
            <a:tailEnd/>
          </a:ln>
        </p:spPr>
        <p:txBody>
          <a:bodyPr>
            <a:spAutoFit/>
          </a:bodyPr>
          <a:lstStyle/>
          <a:p>
            <a:pPr>
              <a:spcBef>
                <a:spcPct val="50000"/>
              </a:spcBef>
            </a:pPr>
            <a:r>
              <a:rPr lang="en-US" sz="1800"/>
              <a:t>R</a:t>
            </a:r>
            <a:endParaRPr lang="el-GR" sz="2400" baseline="-25000">
              <a:latin typeface="Times New Roman" pitchFamily="18" charset="0"/>
            </a:endParaRPr>
          </a:p>
        </p:txBody>
      </p:sp>
      <p:sp>
        <p:nvSpPr>
          <p:cNvPr id="65" name="Line 63"/>
          <p:cNvSpPr>
            <a:spLocks noChangeShapeType="1"/>
          </p:cNvSpPr>
          <p:nvPr/>
        </p:nvSpPr>
        <p:spPr bwMode="auto">
          <a:xfrm>
            <a:off x="6870211" y="4030340"/>
            <a:ext cx="0" cy="360362"/>
          </a:xfrm>
          <a:prstGeom prst="line">
            <a:avLst/>
          </a:prstGeom>
          <a:noFill/>
          <a:ln w="9525">
            <a:solidFill>
              <a:schemeClr val="tx1"/>
            </a:solidFill>
            <a:round/>
            <a:headEnd/>
            <a:tailEnd/>
          </a:ln>
        </p:spPr>
        <p:txBody>
          <a:bodyPr/>
          <a:lstStyle/>
          <a:p>
            <a:endParaRPr lang="el-GR"/>
          </a:p>
        </p:txBody>
      </p:sp>
      <p:sp>
        <p:nvSpPr>
          <p:cNvPr id="66" name="Line 64"/>
          <p:cNvSpPr>
            <a:spLocks noChangeShapeType="1"/>
          </p:cNvSpPr>
          <p:nvPr/>
        </p:nvSpPr>
        <p:spPr bwMode="auto">
          <a:xfrm flipV="1">
            <a:off x="5755389" y="3742680"/>
            <a:ext cx="0" cy="287338"/>
          </a:xfrm>
          <a:prstGeom prst="line">
            <a:avLst/>
          </a:prstGeom>
          <a:noFill/>
          <a:ln w="9525">
            <a:solidFill>
              <a:schemeClr val="tx1"/>
            </a:solidFill>
            <a:round/>
            <a:headEnd/>
            <a:tailEnd type="triangle" w="med" len="med"/>
          </a:ln>
        </p:spPr>
        <p:txBody>
          <a:bodyPr/>
          <a:lstStyle/>
          <a:p>
            <a:endParaRPr lang="el-GR"/>
          </a:p>
        </p:txBody>
      </p:sp>
      <p:sp>
        <p:nvSpPr>
          <p:cNvPr id="67" name="Line 65"/>
          <p:cNvSpPr>
            <a:spLocks noChangeShapeType="1"/>
          </p:cNvSpPr>
          <p:nvPr/>
        </p:nvSpPr>
        <p:spPr bwMode="auto">
          <a:xfrm flipV="1">
            <a:off x="7806836" y="3958902"/>
            <a:ext cx="0" cy="431800"/>
          </a:xfrm>
          <a:prstGeom prst="line">
            <a:avLst/>
          </a:prstGeom>
          <a:noFill/>
          <a:ln w="9525">
            <a:solidFill>
              <a:schemeClr val="tx1"/>
            </a:solidFill>
            <a:round/>
            <a:headEnd/>
            <a:tailEnd/>
          </a:ln>
        </p:spPr>
        <p:txBody>
          <a:bodyPr/>
          <a:lstStyle/>
          <a:p>
            <a:endParaRPr lang="el-GR"/>
          </a:p>
        </p:txBody>
      </p:sp>
      <p:sp>
        <p:nvSpPr>
          <p:cNvPr id="68" name="Line 66"/>
          <p:cNvSpPr>
            <a:spLocks noChangeShapeType="1"/>
          </p:cNvSpPr>
          <p:nvPr/>
        </p:nvSpPr>
        <p:spPr bwMode="auto">
          <a:xfrm>
            <a:off x="7806836" y="3958902"/>
            <a:ext cx="503237" cy="0"/>
          </a:xfrm>
          <a:prstGeom prst="line">
            <a:avLst/>
          </a:prstGeom>
          <a:noFill/>
          <a:ln w="9525">
            <a:solidFill>
              <a:schemeClr val="tx1"/>
            </a:solidFill>
            <a:round/>
            <a:headEnd/>
            <a:tailEnd/>
          </a:ln>
        </p:spPr>
        <p:txBody>
          <a:bodyPr/>
          <a:lstStyle/>
          <a:p>
            <a:endParaRPr lang="el-GR"/>
          </a:p>
        </p:txBody>
      </p:sp>
      <p:sp>
        <p:nvSpPr>
          <p:cNvPr id="69" name="Line 67"/>
          <p:cNvSpPr>
            <a:spLocks noChangeShapeType="1"/>
          </p:cNvSpPr>
          <p:nvPr/>
        </p:nvSpPr>
        <p:spPr bwMode="auto">
          <a:xfrm flipV="1">
            <a:off x="8310073" y="3671565"/>
            <a:ext cx="0" cy="287337"/>
          </a:xfrm>
          <a:prstGeom prst="line">
            <a:avLst/>
          </a:prstGeom>
          <a:noFill/>
          <a:ln w="9525">
            <a:solidFill>
              <a:schemeClr val="tx1"/>
            </a:solidFill>
            <a:round/>
            <a:headEnd/>
            <a:tailEnd type="triangle" w="med" len="med"/>
          </a:ln>
        </p:spPr>
        <p:txBody>
          <a:bodyPr/>
          <a:lstStyle/>
          <a:p>
            <a:endParaRPr lang="el-GR"/>
          </a:p>
        </p:txBody>
      </p:sp>
      <p:sp>
        <p:nvSpPr>
          <p:cNvPr id="70" name="Line 68"/>
          <p:cNvSpPr>
            <a:spLocks noChangeShapeType="1"/>
          </p:cNvSpPr>
          <p:nvPr/>
        </p:nvSpPr>
        <p:spPr bwMode="auto">
          <a:xfrm>
            <a:off x="7951298" y="4390702"/>
            <a:ext cx="0" cy="360363"/>
          </a:xfrm>
          <a:prstGeom prst="line">
            <a:avLst/>
          </a:prstGeom>
          <a:noFill/>
          <a:ln w="9525">
            <a:solidFill>
              <a:schemeClr val="tx1"/>
            </a:solidFill>
            <a:round/>
            <a:headEnd/>
            <a:tailEnd/>
          </a:ln>
        </p:spPr>
        <p:txBody>
          <a:bodyPr/>
          <a:lstStyle/>
          <a:p>
            <a:endParaRPr lang="el-GR"/>
          </a:p>
        </p:txBody>
      </p:sp>
      <p:sp>
        <p:nvSpPr>
          <p:cNvPr id="71" name="Text Box 69"/>
          <p:cNvSpPr txBox="1">
            <a:spLocks noChangeArrowheads="1"/>
          </p:cNvSpPr>
          <p:nvPr/>
        </p:nvSpPr>
        <p:spPr bwMode="auto">
          <a:xfrm>
            <a:off x="8022736" y="4390702"/>
            <a:ext cx="431800"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72" name="Text Box 51"/>
          <p:cNvSpPr txBox="1">
            <a:spLocks noChangeArrowheads="1"/>
          </p:cNvSpPr>
          <p:nvPr/>
        </p:nvSpPr>
        <p:spPr bwMode="auto">
          <a:xfrm>
            <a:off x="7483581" y="2878584"/>
            <a:ext cx="1008063" cy="366712"/>
          </a:xfrm>
          <a:prstGeom prst="rect">
            <a:avLst/>
          </a:prstGeom>
          <a:noFill/>
          <a:ln w="9525">
            <a:noFill/>
            <a:miter lim="800000"/>
            <a:headEnd/>
            <a:tailEnd/>
          </a:ln>
        </p:spPr>
        <p:txBody>
          <a:bodyPr>
            <a:spAutoFit/>
          </a:bodyPr>
          <a:lstStyle/>
          <a:p>
            <a:pPr>
              <a:spcBef>
                <a:spcPct val="50000"/>
              </a:spcBef>
            </a:pPr>
            <a:r>
              <a:rPr lang="en-US" sz="1800" dirty="0"/>
              <a:t>E</a:t>
            </a:r>
            <a:r>
              <a:rPr lang="en-US" sz="2400" baseline="-25000" dirty="0">
                <a:latin typeface="Times New Roman" pitchFamily="18" charset="0"/>
              </a:rPr>
              <a:t>2</a:t>
            </a:r>
            <a:endParaRPr lang="el-GR" sz="2400" baseline="-25000" dirty="0">
              <a:latin typeface="Times New Roman" pitchFamily="18" charset="0"/>
            </a:endParaRPr>
          </a:p>
        </p:txBody>
      </p:sp>
      <p:sp>
        <p:nvSpPr>
          <p:cNvPr id="73" name="Text Box 49"/>
          <p:cNvSpPr txBox="1">
            <a:spLocks noChangeArrowheads="1"/>
          </p:cNvSpPr>
          <p:nvPr/>
        </p:nvSpPr>
        <p:spPr bwMode="auto">
          <a:xfrm>
            <a:off x="8275669" y="3310632"/>
            <a:ext cx="649287" cy="366712"/>
          </a:xfrm>
          <a:prstGeom prst="rect">
            <a:avLst/>
          </a:prstGeom>
          <a:noFill/>
          <a:ln w="9525">
            <a:noFill/>
            <a:miter lim="800000"/>
            <a:headEnd/>
            <a:tailEnd/>
          </a:ln>
        </p:spPr>
        <p:txBody>
          <a:bodyPr>
            <a:spAutoFit/>
          </a:bodyPr>
          <a:lstStyle/>
          <a:p>
            <a:pPr>
              <a:spcBef>
                <a:spcPct val="50000"/>
              </a:spcBef>
            </a:pPr>
            <a:r>
              <a:rPr lang="en-US" sz="1800" dirty="0"/>
              <a:t>D</a:t>
            </a:r>
            <a:endParaRPr lang="el-GR" sz="1800" dirty="0"/>
          </a:p>
        </p:txBody>
      </p:sp>
      <p:cxnSp>
        <p:nvCxnSpPr>
          <p:cNvPr id="75" name="Straight Connector 74"/>
          <p:cNvCxnSpPr>
            <a:stCxn id="66" idx="0"/>
            <a:endCxn id="65" idx="0"/>
          </p:cNvCxnSpPr>
          <p:nvPr/>
        </p:nvCxnSpPr>
        <p:spPr>
          <a:xfrm>
            <a:off x="5755389" y="4030018"/>
            <a:ext cx="1114822" cy="322"/>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64"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(Δυαδική) 1-Ν Συσχέτιση</a:t>
            </a:r>
            <a:endParaRPr lang="en-US" dirty="0">
              <a:solidFill>
                <a:schemeClr val="accent6">
                  <a:lumMod val="75000"/>
                </a:schemeClr>
              </a:solidFill>
            </a:endParaRPr>
          </a:p>
        </p:txBody>
      </p:sp>
      <p:sp>
        <p:nvSpPr>
          <p:cNvPr id="76"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grpSp>
        <p:nvGrpSpPr>
          <p:cNvPr id="5" name="Group 4"/>
          <p:cNvGrpSpPr/>
          <p:nvPr/>
        </p:nvGrpSpPr>
        <p:grpSpPr>
          <a:xfrm>
            <a:off x="1243417" y="4442816"/>
            <a:ext cx="3167063" cy="1592458"/>
            <a:chOff x="452842" y="4528606"/>
            <a:chExt cx="3167063" cy="1592458"/>
          </a:xfrm>
        </p:grpSpPr>
        <p:sp>
          <p:nvSpPr>
            <p:cNvPr id="77" name="AutoShape 3"/>
            <p:cNvSpPr>
              <a:spLocks noChangeArrowheads="1"/>
            </p:cNvSpPr>
            <p:nvPr/>
          </p:nvSpPr>
          <p:spPr bwMode="auto">
            <a:xfrm>
              <a:off x="2623780" y="5079617"/>
              <a:ext cx="705415" cy="346887"/>
            </a:xfrm>
            <a:prstGeom prst="flowChartProcess">
              <a:avLst/>
            </a:prstGeom>
            <a:noFill/>
            <a:ln w="9525">
              <a:solidFill>
                <a:schemeClr val="tx1"/>
              </a:solidFill>
              <a:miter lim="800000"/>
              <a:headEnd/>
              <a:tailEnd/>
            </a:ln>
          </p:spPr>
          <p:txBody>
            <a:bodyPr wrap="none" anchor="ctr"/>
            <a:lstStyle/>
            <a:p>
              <a:endParaRPr lang="el-GR" sz="1100"/>
            </a:p>
          </p:txBody>
        </p:sp>
        <p:sp>
          <p:nvSpPr>
            <p:cNvPr id="78" name="AutoShape 4"/>
            <p:cNvSpPr>
              <a:spLocks noChangeArrowheads="1"/>
            </p:cNvSpPr>
            <p:nvPr/>
          </p:nvSpPr>
          <p:spPr bwMode="auto">
            <a:xfrm>
              <a:off x="1565657" y="4872218"/>
              <a:ext cx="691953" cy="743330"/>
            </a:xfrm>
            <a:prstGeom prst="flowChartDecision">
              <a:avLst/>
            </a:prstGeom>
            <a:noFill/>
            <a:ln w="9525">
              <a:solidFill>
                <a:schemeClr val="tx1"/>
              </a:solidFill>
              <a:miter lim="800000"/>
              <a:headEnd/>
              <a:tailEnd/>
            </a:ln>
          </p:spPr>
          <p:txBody>
            <a:bodyPr wrap="none" anchor="ctr"/>
            <a:lstStyle/>
            <a:p>
              <a:endParaRPr lang="el-GR" sz="1100"/>
            </a:p>
          </p:txBody>
        </p:sp>
        <p:sp>
          <p:nvSpPr>
            <p:cNvPr id="79" name="AutoShape 5"/>
            <p:cNvSpPr>
              <a:spLocks noChangeArrowheads="1"/>
            </p:cNvSpPr>
            <p:nvPr/>
          </p:nvSpPr>
          <p:spPr bwMode="auto">
            <a:xfrm>
              <a:off x="629592" y="5079617"/>
              <a:ext cx="528612" cy="353311"/>
            </a:xfrm>
            <a:prstGeom prst="flowChartProcess">
              <a:avLst/>
            </a:prstGeom>
            <a:noFill/>
            <a:ln w="9525">
              <a:solidFill>
                <a:schemeClr val="tx1"/>
              </a:solidFill>
              <a:miter lim="800000"/>
              <a:headEnd/>
              <a:tailEnd/>
            </a:ln>
          </p:spPr>
          <p:txBody>
            <a:bodyPr wrap="none" anchor="ctr"/>
            <a:lstStyle/>
            <a:p>
              <a:endParaRPr lang="el-GR" sz="1100"/>
            </a:p>
          </p:txBody>
        </p:sp>
        <p:sp>
          <p:nvSpPr>
            <p:cNvPr id="80" name="Text Box 6"/>
            <p:cNvSpPr txBox="1">
              <a:spLocks noChangeArrowheads="1"/>
            </p:cNvSpPr>
            <p:nvPr/>
          </p:nvSpPr>
          <p:spPr bwMode="auto">
            <a:xfrm>
              <a:off x="711262" y="5121830"/>
              <a:ext cx="488226" cy="264295"/>
            </a:xfrm>
            <a:prstGeom prst="rect">
              <a:avLst/>
            </a:prstGeom>
            <a:noFill/>
            <a:ln w="9525">
              <a:noFill/>
              <a:miter lim="800000"/>
              <a:headEnd/>
              <a:tailEnd/>
            </a:ln>
          </p:spPr>
          <p:txBody>
            <a:bodyPr>
              <a:spAutoFit/>
            </a:bodyPr>
            <a:lstStyle/>
            <a:p>
              <a:pPr eaLnBrk="0" hangingPunct="0">
                <a:spcBef>
                  <a:spcPct val="50000"/>
                </a:spcBef>
              </a:pPr>
              <a:r>
                <a:rPr lang="en-US" sz="1100">
                  <a:latin typeface="Times New Roman" pitchFamily="18" charset="0"/>
                </a:rPr>
                <a:t>E</a:t>
              </a:r>
              <a:r>
                <a:rPr lang="en-US" sz="1100" baseline="-25000">
                  <a:latin typeface="Times New Roman" pitchFamily="18" charset="0"/>
                </a:rPr>
                <a:t>1</a:t>
              </a:r>
              <a:endParaRPr lang="el-GR" sz="1100" baseline="-25000">
                <a:latin typeface="Times New Roman" pitchFamily="18" charset="0"/>
              </a:endParaRPr>
            </a:p>
          </p:txBody>
        </p:sp>
        <p:sp>
          <p:nvSpPr>
            <p:cNvPr id="81" name="Text Box 7"/>
            <p:cNvSpPr txBox="1">
              <a:spLocks noChangeArrowheads="1"/>
            </p:cNvSpPr>
            <p:nvPr/>
          </p:nvSpPr>
          <p:spPr bwMode="auto">
            <a:xfrm>
              <a:off x="1769384" y="5121830"/>
              <a:ext cx="732339" cy="264295"/>
            </a:xfrm>
            <a:prstGeom prst="rect">
              <a:avLst/>
            </a:prstGeom>
            <a:noFill/>
            <a:ln w="9525">
              <a:noFill/>
              <a:miter lim="800000"/>
              <a:headEnd/>
              <a:tailEnd/>
            </a:ln>
          </p:spPr>
          <p:txBody>
            <a:bodyPr>
              <a:spAutoFit/>
            </a:bodyPr>
            <a:lstStyle/>
            <a:p>
              <a:pPr eaLnBrk="0" hangingPunct="0">
                <a:spcBef>
                  <a:spcPct val="50000"/>
                </a:spcBef>
              </a:pPr>
              <a:r>
                <a:rPr lang="en-US" sz="1100">
                  <a:latin typeface="Times New Roman" pitchFamily="18" charset="0"/>
                </a:rPr>
                <a:t>R</a:t>
              </a:r>
              <a:endParaRPr lang="el-GR" sz="1100">
                <a:latin typeface="Times New Roman" pitchFamily="18" charset="0"/>
              </a:endParaRPr>
            </a:p>
          </p:txBody>
        </p:sp>
        <p:sp>
          <p:nvSpPr>
            <p:cNvPr id="82" name="Text Box 8"/>
            <p:cNvSpPr txBox="1">
              <a:spLocks noChangeArrowheads="1"/>
            </p:cNvSpPr>
            <p:nvPr/>
          </p:nvSpPr>
          <p:spPr bwMode="auto">
            <a:xfrm>
              <a:off x="2787120" y="5121830"/>
              <a:ext cx="569896" cy="264295"/>
            </a:xfrm>
            <a:prstGeom prst="rect">
              <a:avLst/>
            </a:prstGeom>
            <a:noFill/>
            <a:ln w="9525">
              <a:noFill/>
              <a:miter lim="800000"/>
              <a:headEnd/>
              <a:tailEnd/>
            </a:ln>
          </p:spPr>
          <p:txBody>
            <a:bodyPr>
              <a:spAutoFit/>
            </a:bodyPr>
            <a:lstStyle/>
            <a:p>
              <a:pPr eaLnBrk="0" hangingPunct="0">
                <a:spcBef>
                  <a:spcPct val="50000"/>
                </a:spcBef>
              </a:pPr>
              <a:r>
                <a:rPr lang="en-US" sz="1100">
                  <a:latin typeface="Times New Roman" pitchFamily="18" charset="0"/>
                </a:rPr>
                <a:t>E</a:t>
              </a:r>
              <a:r>
                <a:rPr lang="en-US" sz="1100" baseline="-25000">
                  <a:latin typeface="Times New Roman" pitchFamily="18" charset="0"/>
                </a:rPr>
                <a:t>2</a:t>
              </a:r>
              <a:endParaRPr lang="el-GR" sz="1100" baseline="-25000">
                <a:latin typeface="Times New Roman" pitchFamily="18" charset="0"/>
              </a:endParaRPr>
            </a:p>
          </p:txBody>
        </p:sp>
        <p:sp>
          <p:nvSpPr>
            <p:cNvPr id="83" name="Line 9"/>
            <p:cNvSpPr>
              <a:spLocks noChangeShapeType="1"/>
            </p:cNvSpPr>
            <p:nvPr/>
          </p:nvSpPr>
          <p:spPr bwMode="auto">
            <a:xfrm>
              <a:off x="1158204" y="5246636"/>
              <a:ext cx="407453" cy="0"/>
            </a:xfrm>
            <a:prstGeom prst="line">
              <a:avLst/>
            </a:prstGeom>
            <a:noFill/>
            <a:ln w="9525">
              <a:solidFill>
                <a:schemeClr val="tx1"/>
              </a:solidFill>
              <a:round/>
              <a:headEnd/>
              <a:tailEnd/>
            </a:ln>
          </p:spPr>
          <p:txBody>
            <a:bodyPr wrap="none" anchor="ctr"/>
            <a:lstStyle/>
            <a:p>
              <a:endParaRPr lang="el-GR" sz="1100"/>
            </a:p>
          </p:txBody>
        </p:sp>
        <p:sp>
          <p:nvSpPr>
            <p:cNvPr id="84" name="Line 10"/>
            <p:cNvSpPr>
              <a:spLocks noChangeShapeType="1"/>
            </p:cNvSpPr>
            <p:nvPr/>
          </p:nvSpPr>
          <p:spPr bwMode="auto">
            <a:xfrm>
              <a:off x="2257610" y="5246636"/>
              <a:ext cx="366169" cy="0"/>
            </a:xfrm>
            <a:prstGeom prst="line">
              <a:avLst/>
            </a:prstGeom>
            <a:noFill/>
            <a:ln w="9525">
              <a:solidFill>
                <a:schemeClr val="tx1"/>
              </a:solidFill>
              <a:round/>
              <a:headEnd type="triangle" w="med" len="med"/>
              <a:tailEnd type="none" w="med" len="med"/>
            </a:ln>
          </p:spPr>
          <p:txBody>
            <a:bodyPr wrap="none" anchor="ctr"/>
            <a:lstStyle/>
            <a:p>
              <a:endParaRPr lang="el-GR" sz="1100"/>
            </a:p>
          </p:txBody>
        </p:sp>
        <p:sp>
          <p:nvSpPr>
            <p:cNvPr id="85" name="Oval 11"/>
            <p:cNvSpPr>
              <a:spLocks noChangeArrowheads="1"/>
            </p:cNvSpPr>
            <p:nvPr/>
          </p:nvSpPr>
          <p:spPr bwMode="auto">
            <a:xfrm>
              <a:off x="669978" y="4621689"/>
              <a:ext cx="489124" cy="249612"/>
            </a:xfrm>
            <a:prstGeom prst="ellipse">
              <a:avLst/>
            </a:prstGeom>
            <a:noFill/>
            <a:ln w="9525">
              <a:solidFill>
                <a:schemeClr val="tx1"/>
              </a:solidFill>
              <a:round/>
              <a:headEnd/>
              <a:tailEnd/>
            </a:ln>
          </p:spPr>
          <p:txBody>
            <a:bodyPr wrap="none" anchor="ctr"/>
            <a:lstStyle/>
            <a:p>
              <a:endParaRPr lang="el-GR" sz="1100"/>
            </a:p>
          </p:txBody>
        </p:sp>
        <p:sp>
          <p:nvSpPr>
            <p:cNvPr id="86" name="Text Box 12"/>
            <p:cNvSpPr txBox="1">
              <a:spLocks noChangeArrowheads="1"/>
            </p:cNvSpPr>
            <p:nvPr/>
          </p:nvSpPr>
          <p:spPr bwMode="auto">
            <a:xfrm>
              <a:off x="792932" y="4621689"/>
              <a:ext cx="407453" cy="261610"/>
            </a:xfrm>
            <a:prstGeom prst="rect">
              <a:avLst/>
            </a:prstGeom>
            <a:noFill/>
            <a:ln w="9525">
              <a:noFill/>
              <a:miter lim="800000"/>
              <a:headEnd/>
              <a:tailEnd/>
            </a:ln>
          </p:spPr>
          <p:txBody>
            <a:bodyPr>
              <a:spAutoFit/>
            </a:bodyPr>
            <a:lstStyle/>
            <a:p>
              <a:pPr>
                <a:spcBef>
                  <a:spcPct val="50000"/>
                </a:spcBef>
              </a:pPr>
              <a:r>
                <a:rPr lang="en-US" sz="1100" u="sng"/>
                <a:t>A</a:t>
              </a:r>
              <a:endParaRPr lang="el-GR" sz="1100" u="sng"/>
            </a:p>
          </p:txBody>
        </p:sp>
        <p:sp>
          <p:nvSpPr>
            <p:cNvPr id="87" name="Oval 13"/>
            <p:cNvSpPr>
              <a:spLocks noChangeArrowheads="1"/>
            </p:cNvSpPr>
            <p:nvPr/>
          </p:nvSpPr>
          <p:spPr bwMode="auto">
            <a:xfrm>
              <a:off x="669978" y="5745860"/>
              <a:ext cx="489124" cy="249612"/>
            </a:xfrm>
            <a:prstGeom prst="ellipse">
              <a:avLst/>
            </a:prstGeom>
            <a:noFill/>
            <a:ln w="9525">
              <a:solidFill>
                <a:schemeClr val="tx1"/>
              </a:solidFill>
              <a:round/>
              <a:headEnd/>
              <a:tailEnd/>
            </a:ln>
          </p:spPr>
          <p:txBody>
            <a:bodyPr wrap="none" anchor="ctr"/>
            <a:lstStyle/>
            <a:p>
              <a:endParaRPr lang="el-GR" sz="1100"/>
            </a:p>
          </p:txBody>
        </p:sp>
        <p:sp>
          <p:nvSpPr>
            <p:cNvPr id="88" name="Text Box 14"/>
            <p:cNvSpPr txBox="1">
              <a:spLocks noChangeArrowheads="1"/>
            </p:cNvSpPr>
            <p:nvPr/>
          </p:nvSpPr>
          <p:spPr bwMode="auto">
            <a:xfrm>
              <a:off x="792035" y="5745860"/>
              <a:ext cx="285397" cy="261610"/>
            </a:xfrm>
            <a:prstGeom prst="rect">
              <a:avLst/>
            </a:prstGeom>
            <a:noFill/>
            <a:ln w="9525">
              <a:noFill/>
              <a:miter lim="800000"/>
              <a:headEnd/>
              <a:tailEnd/>
            </a:ln>
          </p:spPr>
          <p:txBody>
            <a:bodyPr>
              <a:spAutoFit/>
            </a:bodyPr>
            <a:lstStyle/>
            <a:p>
              <a:pPr>
                <a:spcBef>
                  <a:spcPct val="50000"/>
                </a:spcBef>
              </a:pPr>
              <a:r>
                <a:rPr lang="en-US" sz="1100"/>
                <a:t>B</a:t>
              </a:r>
              <a:endParaRPr lang="el-GR" sz="1100"/>
            </a:p>
          </p:txBody>
        </p:sp>
        <p:sp>
          <p:nvSpPr>
            <p:cNvPr id="89" name="Line 15"/>
            <p:cNvSpPr>
              <a:spLocks noChangeShapeType="1"/>
            </p:cNvSpPr>
            <p:nvPr/>
          </p:nvSpPr>
          <p:spPr bwMode="auto">
            <a:xfrm flipH="1">
              <a:off x="914091" y="4872218"/>
              <a:ext cx="40387" cy="207398"/>
            </a:xfrm>
            <a:prstGeom prst="line">
              <a:avLst/>
            </a:prstGeom>
            <a:noFill/>
            <a:ln w="9525">
              <a:solidFill>
                <a:schemeClr val="tx1"/>
              </a:solidFill>
              <a:round/>
              <a:headEnd/>
              <a:tailEnd/>
            </a:ln>
          </p:spPr>
          <p:txBody>
            <a:bodyPr/>
            <a:lstStyle/>
            <a:p>
              <a:endParaRPr lang="el-GR" sz="1100"/>
            </a:p>
          </p:txBody>
        </p:sp>
        <p:sp>
          <p:nvSpPr>
            <p:cNvPr id="90" name="Line 16"/>
            <p:cNvSpPr>
              <a:spLocks noChangeShapeType="1"/>
            </p:cNvSpPr>
            <p:nvPr/>
          </p:nvSpPr>
          <p:spPr bwMode="auto">
            <a:xfrm>
              <a:off x="751648" y="5454952"/>
              <a:ext cx="162443" cy="290908"/>
            </a:xfrm>
            <a:prstGeom prst="line">
              <a:avLst/>
            </a:prstGeom>
            <a:noFill/>
            <a:ln w="9525">
              <a:solidFill>
                <a:schemeClr val="tx1"/>
              </a:solidFill>
              <a:round/>
              <a:headEnd/>
              <a:tailEnd/>
            </a:ln>
          </p:spPr>
          <p:txBody>
            <a:bodyPr/>
            <a:lstStyle/>
            <a:p>
              <a:endParaRPr lang="el-GR" sz="1100"/>
            </a:p>
          </p:txBody>
        </p:sp>
        <p:sp>
          <p:nvSpPr>
            <p:cNvPr id="91" name="Oval 27"/>
            <p:cNvSpPr>
              <a:spLocks noChangeArrowheads="1"/>
            </p:cNvSpPr>
            <p:nvPr/>
          </p:nvSpPr>
          <p:spPr bwMode="auto">
            <a:xfrm>
              <a:off x="2623780" y="4621689"/>
              <a:ext cx="489123" cy="249612"/>
            </a:xfrm>
            <a:prstGeom prst="ellipse">
              <a:avLst/>
            </a:prstGeom>
            <a:noFill/>
            <a:ln w="9525">
              <a:solidFill>
                <a:schemeClr val="tx1"/>
              </a:solidFill>
              <a:round/>
              <a:headEnd/>
              <a:tailEnd/>
            </a:ln>
          </p:spPr>
          <p:txBody>
            <a:bodyPr wrap="none" anchor="ctr"/>
            <a:lstStyle/>
            <a:p>
              <a:endParaRPr lang="el-GR" sz="1100"/>
            </a:p>
          </p:txBody>
        </p:sp>
        <p:sp>
          <p:nvSpPr>
            <p:cNvPr id="92" name="Oval 28"/>
            <p:cNvSpPr>
              <a:spLocks noChangeArrowheads="1"/>
            </p:cNvSpPr>
            <p:nvPr/>
          </p:nvSpPr>
          <p:spPr bwMode="auto">
            <a:xfrm>
              <a:off x="2461337" y="5621054"/>
              <a:ext cx="489124" cy="249612"/>
            </a:xfrm>
            <a:prstGeom prst="ellipse">
              <a:avLst/>
            </a:prstGeom>
            <a:noFill/>
            <a:ln w="9525">
              <a:solidFill>
                <a:schemeClr val="tx1"/>
              </a:solidFill>
              <a:round/>
              <a:headEnd/>
              <a:tailEnd/>
            </a:ln>
          </p:spPr>
          <p:txBody>
            <a:bodyPr wrap="none" anchor="ctr"/>
            <a:lstStyle/>
            <a:p>
              <a:endParaRPr lang="el-GR" sz="1100"/>
            </a:p>
          </p:txBody>
        </p:sp>
        <p:sp>
          <p:nvSpPr>
            <p:cNvPr id="93" name="Line 29"/>
            <p:cNvSpPr>
              <a:spLocks noChangeShapeType="1"/>
            </p:cNvSpPr>
            <p:nvPr/>
          </p:nvSpPr>
          <p:spPr bwMode="auto">
            <a:xfrm flipH="1">
              <a:off x="2867893" y="4872218"/>
              <a:ext cx="41284" cy="207398"/>
            </a:xfrm>
            <a:prstGeom prst="line">
              <a:avLst/>
            </a:prstGeom>
            <a:noFill/>
            <a:ln w="9525">
              <a:solidFill>
                <a:schemeClr val="tx1"/>
              </a:solidFill>
              <a:round/>
              <a:headEnd/>
              <a:tailEnd/>
            </a:ln>
          </p:spPr>
          <p:txBody>
            <a:bodyPr/>
            <a:lstStyle/>
            <a:p>
              <a:endParaRPr lang="el-GR" sz="1100"/>
            </a:p>
          </p:txBody>
        </p:sp>
        <p:sp>
          <p:nvSpPr>
            <p:cNvPr id="94" name="Line 30"/>
            <p:cNvSpPr>
              <a:spLocks noChangeShapeType="1"/>
            </p:cNvSpPr>
            <p:nvPr/>
          </p:nvSpPr>
          <p:spPr bwMode="auto">
            <a:xfrm flipH="1">
              <a:off x="2787120" y="5454952"/>
              <a:ext cx="80773" cy="166102"/>
            </a:xfrm>
            <a:prstGeom prst="line">
              <a:avLst/>
            </a:prstGeom>
            <a:noFill/>
            <a:ln w="9525">
              <a:solidFill>
                <a:schemeClr val="tx1"/>
              </a:solidFill>
              <a:round/>
              <a:headEnd/>
              <a:tailEnd/>
            </a:ln>
          </p:spPr>
          <p:txBody>
            <a:bodyPr/>
            <a:lstStyle/>
            <a:p>
              <a:endParaRPr lang="el-GR" sz="1100"/>
            </a:p>
          </p:txBody>
        </p:sp>
        <p:sp>
          <p:nvSpPr>
            <p:cNvPr id="95" name="Text Box 31"/>
            <p:cNvSpPr txBox="1">
              <a:spLocks noChangeArrowheads="1"/>
            </p:cNvSpPr>
            <p:nvPr/>
          </p:nvSpPr>
          <p:spPr bwMode="auto">
            <a:xfrm>
              <a:off x="2787120" y="4621689"/>
              <a:ext cx="366169" cy="261610"/>
            </a:xfrm>
            <a:prstGeom prst="rect">
              <a:avLst/>
            </a:prstGeom>
            <a:noFill/>
            <a:ln w="9525">
              <a:noFill/>
              <a:miter lim="800000"/>
              <a:headEnd/>
              <a:tailEnd/>
            </a:ln>
          </p:spPr>
          <p:txBody>
            <a:bodyPr>
              <a:spAutoFit/>
            </a:bodyPr>
            <a:lstStyle/>
            <a:p>
              <a:pPr>
                <a:spcBef>
                  <a:spcPct val="50000"/>
                </a:spcBef>
              </a:pPr>
              <a:r>
                <a:rPr lang="en-US" sz="1100" u="sng"/>
                <a:t>C</a:t>
              </a:r>
              <a:endParaRPr lang="el-GR" sz="1100" u="sng"/>
            </a:p>
          </p:txBody>
        </p:sp>
        <p:sp>
          <p:nvSpPr>
            <p:cNvPr id="96" name="Text Box 32"/>
            <p:cNvSpPr txBox="1">
              <a:spLocks noChangeArrowheads="1"/>
            </p:cNvSpPr>
            <p:nvPr/>
          </p:nvSpPr>
          <p:spPr bwMode="auto">
            <a:xfrm>
              <a:off x="2583393" y="5621054"/>
              <a:ext cx="367067" cy="261610"/>
            </a:xfrm>
            <a:prstGeom prst="rect">
              <a:avLst/>
            </a:prstGeom>
            <a:noFill/>
            <a:ln w="9525">
              <a:noFill/>
              <a:miter lim="800000"/>
              <a:headEnd/>
              <a:tailEnd/>
            </a:ln>
          </p:spPr>
          <p:txBody>
            <a:bodyPr>
              <a:spAutoFit/>
            </a:bodyPr>
            <a:lstStyle/>
            <a:p>
              <a:pPr>
                <a:spcBef>
                  <a:spcPct val="50000"/>
                </a:spcBef>
              </a:pPr>
              <a:r>
                <a:rPr lang="en-US" sz="1100"/>
                <a:t>D</a:t>
              </a:r>
              <a:endParaRPr lang="el-GR" sz="1100"/>
            </a:p>
          </p:txBody>
        </p:sp>
        <p:sp>
          <p:nvSpPr>
            <p:cNvPr id="97" name="Oval 33"/>
            <p:cNvSpPr>
              <a:spLocks noChangeArrowheads="1"/>
            </p:cNvSpPr>
            <p:nvPr/>
          </p:nvSpPr>
          <p:spPr bwMode="auto">
            <a:xfrm>
              <a:off x="1647328" y="5745860"/>
              <a:ext cx="489123" cy="249612"/>
            </a:xfrm>
            <a:prstGeom prst="ellipse">
              <a:avLst/>
            </a:prstGeom>
            <a:noFill/>
            <a:ln w="9525">
              <a:solidFill>
                <a:schemeClr val="tx1"/>
              </a:solidFill>
              <a:round/>
              <a:headEnd/>
              <a:tailEnd/>
            </a:ln>
          </p:spPr>
          <p:txBody>
            <a:bodyPr wrap="none" anchor="ctr"/>
            <a:lstStyle/>
            <a:p>
              <a:endParaRPr lang="el-GR" sz="1100"/>
            </a:p>
          </p:txBody>
        </p:sp>
        <p:sp>
          <p:nvSpPr>
            <p:cNvPr id="98" name="Text Box 34"/>
            <p:cNvSpPr txBox="1">
              <a:spLocks noChangeArrowheads="1"/>
            </p:cNvSpPr>
            <p:nvPr/>
          </p:nvSpPr>
          <p:spPr bwMode="auto">
            <a:xfrm>
              <a:off x="1769384" y="5745860"/>
              <a:ext cx="325783" cy="261610"/>
            </a:xfrm>
            <a:prstGeom prst="rect">
              <a:avLst/>
            </a:prstGeom>
            <a:noFill/>
            <a:ln w="9525">
              <a:noFill/>
              <a:miter lim="800000"/>
              <a:headEnd/>
              <a:tailEnd/>
            </a:ln>
          </p:spPr>
          <p:txBody>
            <a:bodyPr>
              <a:spAutoFit/>
            </a:bodyPr>
            <a:lstStyle/>
            <a:p>
              <a:pPr>
                <a:spcBef>
                  <a:spcPct val="50000"/>
                </a:spcBef>
              </a:pPr>
              <a:r>
                <a:rPr lang="en-US" sz="1100">
                  <a:solidFill>
                    <a:srgbClr val="800000"/>
                  </a:solidFill>
                </a:rPr>
                <a:t>X</a:t>
              </a:r>
              <a:endParaRPr lang="el-GR" sz="1100">
                <a:solidFill>
                  <a:srgbClr val="800000"/>
                </a:solidFill>
              </a:endParaRPr>
            </a:p>
          </p:txBody>
        </p:sp>
        <p:sp>
          <p:nvSpPr>
            <p:cNvPr id="99" name="Line 35"/>
            <p:cNvSpPr>
              <a:spLocks noChangeShapeType="1"/>
            </p:cNvSpPr>
            <p:nvPr/>
          </p:nvSpPr>
          <p:spPr bwMode="auto">
            <a:xfrm>
              <a:off x="1891441" y="5621054"/>
              <a:ext cx="0" cy="124806"/>
            </a:xfrm>
            <a:prstGeom prst="line">
              <a:avLst/>
            </a:prstGeom>
            <a:noFill/>
            <a:ln w="9525">
              <a:solidFill>
                <a:schemeClr val="tx1"/>
              </a:solidFill>
              <a:round/>
              <a:headEnd/>
              <a:tailEnd/>
            </a:ln>
          </p:spPr>
          <p:txBody>
            <a:bodyPr/>
            <a:lstStyle/>
            <a:p>
              <a:endParaRPr lang="el-GR" sz="1100"/>
            </a:p>
          </p:txBody>
        </p:sp>
        <p:sp>
          <p:nvSpPr>
            <p:cNvPr id="3" name="Rectangle 2"/>
            <p:cNvSpPr/>
            <p:nvPr/>
          </p:nvSpPr>
          <p:spPr>
            <a:xfrm>
              <a:off x="452842" y="4528606"/>
              <a:ext cx="3167063" cy="1592458"/>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Tree>
    <p:extLst>
      <p:ext uri="{BB962C8B-B14F-4D97-AF65-F5344CB8AC3E}">
        <p14:creationId xmlns:p14="http://schemas.microsoft.com/office/powerpoint/2010/main" val="40563915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2832</TotalTime>
  <Words>2873</Words>
  <Application>Microsoft Office PowerPoint</Application>
  <PresentationFormat>On-screen Show (4:3)</PresentationFormat>
  <Paragraphs>594</Paragraphs>
  <Slides>45</Slides>
  <Notes>41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2" baseType="lpstr">
      <vt:lpstr>Arial</vt:lpstr>
      <vt:lpstr>Calibri</vt:lpstr>
      <vt:lpstr>Comic Sans MS</vt:lpstr>
      <vt:lpstr>Times New Roman</vt:lpstr>
      <vt:lpstr>Wingdings</vt:lpstr>
      <vt:lpstr>Office Theme</vt:lpstr>
      <vt:lpstr>Visio</vt:lpstr>
      <vt:lpstr>PowerPoint Presentation</vt:lpstr>
      <vt:lpstr>PowerPoint Presentation</vt:lpstr>
      <vt:lpstr>Γενικά</vt:lpstr>
      <vt:lpstr>Οντότητες</vt:lpstr>
      <vt:lpstr>Συσχετίσεις</vt:lpstr>
      <vt:lpstr>Γενική Περίπτωση (παράδειγμα)</vt:lpstr>
      <vt:lpstr>(Δυαδική) 1-Ν Συσχέτιση</vt:lpstr>
      <vt:lpstr>(Δυαδική) 1-Ν Συσχέτιση</vt:lpstr>
      <vt:lpstr>(Δυαδική) 1-Ν Συσχέτιση</vt:lpstr>
      <vt:lpstr>(Δυαδική) 1-Ν Συσχέτιση</vt:lpstr>
      <vt:lpstr>PowerPoint Presentation</vt:lpstr>
      <vt:lpstr>(Δυαδική) 1-1 Συσχέτιση</vt:lpstr>
      <vt:lpstr>(Δυαδική) 1-1 Συσχέτιση</vt:lpstr>
      <vt:lpstr>(Δυαδική) 1-1 Συσχέτιση</vt:lpstr>
      <vt:lpstr>(Δυαδική) 1-1 Συσχέτιση</vt:lpstr>
      <vt:lpstr>PowerPoint Presentation</vt:lpstr>
      <vt:lpstr>Σύνθετα Γνωρίσματα</vt:lpstr>
      <vt:lpstr>Πλειότιμα Γνωρίσματα</vt:lpstr>
      <vt:lpstr>PowerPoint Presentation</vt:lpstr>
      <vt:lpstr>Παράδειγμα</vt:lpstr>
      <vt:lpstr>Ανακεφαλαίωση</vt:lpstr>
      <vt:lpstr>Ανακεφαλαίωση</vt:lpstr>
      <vt:lpstr>PowerPoint Presentation</vt:lpstr>
      <vt:lpstr>Ασθενείς Τύποι Οντοτήτων</vt:lpstr>
      <vt:lpstr>Παράδειγμα</vt:lpstr>
      <vt:lpstr>Κλάσεις</vt:lpstr>
      <vt:lpstr>PowerPoint Presentation</vt:lpstr>
      <vt:lpstr>Κλάσεις</vt:lpstr>
      <vt:lpstr>Παράδειγμα</vt:lpstr>
      <vt:lpstr>Παράδειγμα (ιεραρχίες)</vt:lpstr>
      <vt:lpstr>PowerPoint Presentation</vt:lpstr>
      <vt:lpstr>Σε επόμενα μαθήματα</vt:lpstr>
      <vt:lpstr>PowerPoint Presentation</vt:lpstr>
      <vt:lpstr>Παράδειγμα</vt:lpstr>
      <vt:lpstr>Παράδειγμα</vt:lpstr>
      <vt:lpstr>Παράδειγμα (ασθενείς οντότητες)</vt:lpstr>
      <vt:lpstr>PowerPoint Presentation</vt:lpstr>
      <vt:lpstr>Παράδειγμα</vt:lpstr>
      <vt:lpstr>Παράδειγμα (συνέχεια)</vt:lpstr>
      <vt:lpstr>Τριαδικές σε δυαδικές</vt:lpstr>
      <vt:lpstr>Τριαδικές Συσχετίσεις</vt:lpstr>
      <vt:lpstr>Τριαδικές Συσχετίσεις</vt:lpstr>
      <vt:lpstr>Τριαδικές Συσχετίσεις</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Βάσεις Δεδομένων</dc:title>
  <dc:creator>Ευαγγελία Πιτουρά</dc:creator>
  <cp:lastModifiedBy>EVANGELIA PITOURA</cp:lastModifiedBy>
  <cp:revision>379</cp:revision>
  <dcterms:created xsi:type="dcterms:W3CDTF">2013-06-13T09:19:30Z</dcterms:created>
  <dcterms:modified xsi:type="dcterms:W3CDTF">2022-10-29T09:16:37Z</dcterms:modified>
</cp:coreProperties>
</file>